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4534" r:id="rId2"/>
  </p:sldMasterIdLst>
  <p:notesMasterIdLst>
    <p:notesMasterId r:id="rId184"/>
  </p:notesMasterIdLst>
  <p:sldIdLst>
    <p:sldId id="403" r:id="rId3"/>
    <p:sldId id="399" r:id="rId4"/>
    <p:sldId id="469" r:id="rId5"/>
    <p:sldId id="400" r:id="rId6"/>
    <p:sldId id="410" r:id="rId7"/>
    <p:sldId id="409" r:id="rId8"/>
    <p:sldId id="413" r:id="rId9"/>
    <p:sldId id="412" r:id="rId10"/>
    <p:sldId id="575" r:id="rId11"/>
    <p:sldId id="411" r:id="rId12"/>
    <p:sldId id="470" r:id="rId13"/>
    <p:sldId id="478" r:id="rId14"/>
    <p:sldId id="479" r:id="rId15"/>
    <p:sldId id="582" r:id="rId16"/>
    <p:sldId id="260" r:id="rId17"/>
    <p:sldId id="576" r:id="rId18"/>
    <p:sldId id="577" r:id="rId19"/>
    <p:sldId id="578" r:id="rId20"/>
    <p:sldId id="579" r:id="rId21"/>
    <p:sldId id="580" r:id="rId22"/>
    <p:sldId id="581" r:id="rId23"/>
    <p:sldId id="572" r:id="rId24"/>
    <p:sldId id="420" r:id="rId25"/>
    <p:sldId id="583" r:id="rId26"/>
    <p:sldId id="261" r:id="rId27"/>
    <p:sldId id="573" r:id="rId28"/>
    <p:sldId id="466" r:id="rId29"/>
    <p:sldId id="497" r:id="rId30"/>
    <p:sldId id="467" r:id="rId31"/>
    <p:sldId id="429" r:id="rId32"/>
    <p:sldId id="263" r:id="rId33"/>
    <p:sldId id="419" r:id="rId34"/>
    <p:sldId id="265" r:id="rId35"/>
    <p:sldId id="266" r:id="rId36"/>
    <p:sldId id="421" r:id="rId37"/>
    <p:sldId id="267" r:id="rId38"/>
    <p:sldId id="423" r:id="rId39"/>
    <p:sldId id="268" r:id="rId40"/>
    <p:sldId id="498" r:id="rId41"/>
    <p:sldId id="269" r:id="rId42"/>
    <p:sldId id="494" r:id="rId43"/>
    <p:sldId id="500" r:id="rId44"/>
    <p:sldId id="270" r:id="rId45"/>
    <p:sldId id="424" r:id="rId46"/>
    <p:sldId id="271" r:id="rId47"/>
    <p:sldId id="398" r:id="rId48"/>
    <p:sldId id="272" r:id="rId49"/>
    <p:sldId id="574" r:id="rId50"/>
    <p:sldId id="442" r:id="rId51"/>
    <p:sldId id="345" r:id="rId52"/>
    <p:sldId id="273" r:id="rId53"/>
    <p:sldId id="274" r:id="rId54"/>
    <p:sldId id="276" r:id="rId55"/>
    <p:sldId id="278" r:id="rId56"/>
    <p:sldId id="277" r:id="rId57"/>
    <p:sldId id="279" r:id="rId58"/>
    <p:sldId id="280" r:id="rId59"/>
    <p:sldId id="501" r:id="rId60"/>
    <p:sldId id="427" r:id="rId61"/>
    <p:sldId id="281" r:id="rId62"/>
    <p:sldId id="282" r:id="rId63"/>
    <p:sldId id="435" r:id="rId64"/>
    <p:sldId id="283" r:id="rId65"/>
    <p:sldId id="284" r:id="rId66"/>
    <p:sldId id="454" r:id="rId67"/>
    <p:sldId id="464" r:id="rId68"/>
    <p:sldId id="465" r:id="rId69"/>
    <p:sldId id="444" r:id="rId70"/>
    <p:sldId id="453" r:id="rId71"/>
    <p:sldId id="480" r:id="rId72"/>
    <p:sldId id="492" r:id="rId73"/>
    <p:sldId id="493" r:id="rId74"/>
    <p:sldId id="324" r:id="rId75"/>
    <p:sldId id="384" r:id="rId76"/>
    <p:sldId id="322" r:id="rId77"/>
    <p:sldId id="383" r:id="rId78"/>
    <p:sldId id="323" r:id="rId79"/>
    <p:sldId id="385" r:id="rId80"/>
    <p:sldId id="326" r:id="rId81"/>
    <p:sldId id="393" r:id="rId82"/>
    <p:sldId id="328" r:id="rId83"/>
    <p:sldId id="394" r:id="rId84"/>
    <p:sldId id="330" r:id="rId85"/>
    <p:sldId id="396" r:id="rId86"/>
    <p:sldId id="381" r:id="rId87"/>
    <p:sldId id="584" r:id="rId88"/>
    <p:sldId id="288" r:id="rId89"/>
    <p:sldId id="289" r:id="rId90"/>
    <p:sldId id="290" r:id="rId91"/>
    <p:sldId id="333" r:id="rId92"/>
    <p:sldId id="334" r:id="rId93"/>
    <p:sldId id="291" r:id="rId94"/>
    <p:sldId id="484" r:id="rId95"/>
    <p:sldId id="293" r:id="rId96"/>
    <p:sldId id="483" r:id="rId97"/>
    <p:sldId id="294" r:id="rId98"/>
    <p:sldId id="481" r:id="rId99"/>
    <p:sldId id="482" r:id="rId100"/>
    <p:sldId id="296" r:id="rId101"/>
    <p:sldId id="486" r:id="rId102"/>
    <p:sldId id="428" r:id="rId103"/>
    <p:sldId id="297" r:id="rId104"/>
    <p:sldId id="487" r:id="rId105"/>
    <p:sldId id="298" r:id="rId106"/>
    <p:sldId id="488" r:id="rId107"/>
    <p:sldId id="299" r:id="rId108"/>
    <p:sldId id="489" r:id="rId109"/>
    <p:sldId id="587" r:id="rId110"/>
    <p:sldId id="301" r:id="rId111"/>
    <p:sldId id="300" r:id="rId112"/>
    <p:sldId id="474" r:id="rId113"/>
    <p:sldId id="302" r:id="rId114"/>
    <p:sldId id="476" r:id="rId115"/>
    <p:sldId id="404" r:id="rId116"/>
    <p:sldId id="472" r:id="rId117"/>
    <p:sldId id="307" r:id="rId118"/>
    <p:sldId id="305" r:id="rId119"/>
    <p:sldId id="349" r:id="rId120"/>
    <p:sldId id="351" r:id="rId121"/>
    <p:sldId id="490" r:id="rId122"/>
    <p:sldId id="495" r:id="rId123"/>
    <p:sldId id="350" r:id="rId124"/>
    <p:sldId id="491" r:id="rId125"/>
    <p:sldId id="585" r:id="rId126"/>
    <p:sldId id="496" r:id="rId127"/>
    <p:sldId id="588" r:id="rId128"/>
    <p:sldId id="354" r:id="rId129"/>
    <p:sldId id="461" r:id="rId130"/>
    <p:sldId id="312" r:id="rId131"/>
    <p:sldId id="313" r:id="rId132"/>
    <p:sldId id="336" r:id="rId133"/>
    <p:sldId id="337" r:id="rId134"/>
    <p:sldId id="477" r:id="rId135"/>
    <p:sldId id="353" r:id="rId136"/>
    <p:sldId id="314" r:id="rId137"/>
    <p:sldId id="315" r:id="rId138"/>
    <p:sldId id="316" r:id="rId139"/>
    <p:sldId id="318" r:id="rId140"/>
    <p:sldId id="540" r:id="rId141"/>
    <p:sldId id="541" r:id="rId142"/>
    <p:sldId id="542" r:id="rId143"/>
    <p:sldId id="543" r:id="rId144"/>
    <p:sldId id="544" r:id="rId145"/>
    <p:sldId id="356" r:id="rId146"/>
    <p:sldId id="355" r:id="rId147"/>
    <p:sldId id="357" r:id="rId148"/>
    <p:sldId id="358" r:id="rId149"/>
    <p:sldId id="359" r:id="rId150"/>
    <p:sldId id="360" r:id="rId151"/>
    <p:sldId id="361" r:id="rId152"/>
    <p:sldId id="362" r:id="rId153"/>
    <p:sldId id="545" r:id="rId154"/>
    <p:sldId id="546" r:id="rId155"/>
    <p:sldId id="547" r:id="rId156"/>
    <p:sldId id="548" r:id="rId157"/>
    <p:sldId id="549" r:id="rId158"/>
    <p:sldId id="550" r:id="rId159"/>
    <p:sldId id="551" r:id="rId160"/>
    <p:sldId id="552" r:id="rId161"/>
    <p:sldId id="553" r:id="rId162"/>
    <p:sldId id="554" r:id="rId163"/>
    <p:sldId id="555" r:id="rId164"/>
    <p:sldId id="556" r:id="rId165"/>
    <p:sldId id="557" r:id="rId166"/>
    <p:sldId id="558" r:id="rId167"/>
    <p:sldId id="559" r:id="rId168"/>
    <p:sldId id="560" r:id="rId169"/>
    <p:sldId id="561" r:id="rId170"/>
    <p:sldId id="562" r:id="rId171"/>
    <p:sldId id="379" r:id="rId172"/>
    <p:sldId id="380" r:id="rId173"/>
    <p:sldId id="563" r:id="rId174"/>
    <p:sldId id="564" r:id="rId175"/>
    <p:sldId id="565" r:id="rId176"/>
    <p:sldId id="566" r:id="rId177"/>
    <p:sldId id="569" r:id="rId178"/>
    <p:sldId id="567" r:id="rId179"/>
    <p:sldId id="568" r:id="rId180"/>
    <p:sldId id="570" r:id="rId181"/>
    <p:sldId id="571" r:id="rId182"/>
    <p:sldId id="503" r:id="rId18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503D00"/>
    <a:srgbClr val="FF3300"/>
    <a:srgbClr val="62A39F"/>
    <a:srgbClr val="DEA900"/>
    <a:srgbClr val="336600"/>
    <a:srgbClr val="CC00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41A2A-E7AA-4124-8D5B-5B3F47466839}" v="36" dt="2021-10-11T14:02:00.971"/>
    <p1510:client id="{44A651AD-9E74-4A68-A11C-575076B51958}" v="30" dt="2021-10-12T09:52:13.755"/>
    <p1510:client id="{C248CB55-CA82-4ACF-ACD5-6A530C811A4E}" v="183" dt="2021-10-13T04:49:55.540"/>
    <p1510:client id="{FAEBCEC2-75D3-4A1A-8824-FFE39E080344}" v="3" dt="2021-10-06T06:53:51.80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8634" autoAdjust="0"/>
  </p:normalViewPr>
  <p:slideViewPr>
    <p:cSldViewPr>
      <p:cViewPr varScale="1">
        <p:scale>
          <a:sx n="87" d="100"/>
          <a:sy n="87" d="100"/>
        </p:scale>
        <p:origin x="133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6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notesMaster" Target="notesMasters/notesMaster1.xml"/><Relationship Id="rId189" Type="http://schemas.microsoft.com/office/2015/10/relationships/revisionInfo" Target="revisionInfo.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 Id="rId9" Type="http://schemas.openxmlformats.org/officeDocument/2006/relationships/image" Target="../media/image10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 Id="rId9" Type="http://schemas.openxmlformats.org/officeDocument/2006/relationships/image" Target="../media/image1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7.w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10-24T07:47:27.959"/>
    </inkml:context>
    <inkml:brush xml:id="br0">
      <inkml:brushProperty name="width" value="0.05292" units="cm"/>
      <inkml:brushProperty name="height" value="0.05292" units="cm"/>
      <inkml:brushProperty name="color" value="#FF0000"/>
    </inkml:brush>
  </inkml:definitions>
  <inkml:trace contextRef="#ctx0" brushRef="#br0">7549 13600 0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200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9E5A7E55-2588-4B87-BABD-8866032E79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zh.wikipedia.org/wiki/%E4%B8%AD%E4%BD%8D%E6%95%B0" TargetMode="External"/><Relationship Id="rId3" Type="http://schemas.openxmlformats.org/officeDocument/2006/relationships/hyperlink" Target="https://zh.wikipedia.org/wiki/%E7%BB%9F%E8%AE%A1%E5%AD%A6" TargetMode="External"/><Relationship Id="rId7" Type="http://schemas.openxmlformats.org/officeDocument/2006/relationships/hyperlink" Target="https://zh.wikipedia.org/wiki/%E6%9C%80%E5%B0%8F%E5%80%BC"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zh.wikipedia.org/wiki/%E6%9C%80%E5%A4%A7%E5%80%BC" TargetMode="External"/><Relationship Id="rId5" Type="http://schemas.openxmlformats.org/officeDocument/2006/relationships/hyperlink" Target="https://zh.wikipedia.org/wiki/%E7%84%A1%E6%AF%8D%E6%95%B8%E7%B5%B1%E8%A8%88" TargetMode="External"/><Relationship Id="rId4" Type="http://schemas.openxmlformats.org/officeDocument/2006/relationships/hyperlink" Target="https://zh.wikipedia.org/wiki/%E6%A8%A3%E6%9C%AC_(%E7%B5%B1%E8%A8%88%E5%AD%B8)"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p:cNvSpPr>
            <a:spLocks noGrp="1" noRot="1" noChangeAspect="1" noTextEdit="1"/>
          </p:cNvSpPr>
          <p:nvPr>
            <p:ph type="sldImg"/>
          </p:nvPr>
        </p:nvSpPr>
        <p:spPr>
          <a:ln/>
        </p:spPr>
      </p:sp>
      <p:sp>
        <p:nvSpPr>
          <p:cNvPr id="201731" name="備忘稿版面配置區 2"/>
          <p:cNvSpPr>
            <a:spLocks noGrp="1"/>
          </p:cNvSpPr>
          <p:nvPr>
            <p:ph type="body" idx="1"/>
          </p:nvPr>
        </p:nvSpPr>
        <p:spPr>
          <a:noFill/>
        </p:spPr>
        <p:txBody>
          <a:bodyPr/>
          <a:lstStyle/>
          <a:p>
            <a:r>
              <a:rPr lang="zh-TW" altLang="en-US" dirty="0"/>
              <a:t>大家好</a:t>
            </a:r>
            <a:r>
              <a:rPr lang="en-US" altLang="zh-TW" dirty="0"/>
              <a:t>~</a:t>
            </a:r>
            <a:r>
              <a:rPr lang="zh-TW" altLang="en-US" dirty="0"/>
              <a:t>我是蔡婷瑀</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我今天要說的是第</a:t>
            </a:r>
            <a:r>
              <a:rPr lang="en-US" altLang="zh-TW" dirty="0"/>
              <a:t>7</a:t>
            </a:r>
            <a:r>
              <a:rPr lang="zh-TW" altLang="en-US" dirty="0"/>
              <a:t>章節：</a:t>
            </a:r>
            <a:r>
              <a:rPr lang="zh-TW" altLang="zh-TW" dirty="0"/>
              <a:t>調</a:t>
            </a:r>
            <a:r>
              <a:rPr lang="zh-TW" altLang="en-US" dirty="0"/>
              <a:t>節</a:t>
            </a:r>
            <a:r>
              <a:rPr lang="zh-TW" altLang="zh-TW" dirty="0"/>
              <a:t>和標籤</a:t>
            </a:r>
            <a:endParaRPr lang="zh-TW" altLang="en-US" dirty="0">
              <a:ea typeface="新細明體" charset="-120"/>
            </a:endParaRPr>
          </a:p>
          <a:p>
            <a:r>
              <a:rPr lang="en-US" altLang="zh-TW" dirty="0"/>
              <a:t>----------------------</a:t>
            </a:r>
          </a:p>
          <a:p>
            <a:r>
              <a:rPr lang="zh-TW" altLang="en-US" dirty="0"/>
              <a:t>二值化機器視覺</a:t>
            </a:r>
            <a:endParaRPr lang="en-US" altLang="zh-TW" dirty="0"/>
          </a:p>
        </p:txBody>
      </p:sp>
      <p:sp>
        <p:nvSpPr>
          <p:cNvPr id="201732" name="投影片編號版面配置區 3"/>
          <p:cNvSpPr>
            <a:spLocks noGrp="1"/>
          </p:cNvSpPr>
          <p:nvPr>
            <p:ph type="sldNum" sz="quarter" idx="5"/>
          </p:nvPr>
        </p:nvSpPr>
        <p:spPr>
          <a:noFill/>
          <a:ln>
            <a:miter lim="800000"/>
            <a:headEnd/>
            <a:tailEnd/>
          </a:ln>
        </p:spPr>
        <p:txBody>
          <a:bodyPr/>
          <a:lstStyle/>
          <a:p>
            <a:fld id="{EB1FAE2C-D96E-4338-999A-46F3048EF1C2}" type="slidenum">
              <a:rPr lang="en-US" altLang="zh-TW" smtClean="0">
                <a:ea typeface="新細明體" charset="-120"/>
              </a:rPr>
              <a:pPr/>
              <a:t>1</a:t>
            </a:fld>
            <a:endParaRPr lang="en-US" altLang="zh-TW">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aseline="0" dirty="0"/>
              <a:t>原始的</a:t>
            </a:r>
            <a:r>
              <a:rPr lang="en-US" altLang="zh-TW" baseline="0" dirty="0"/>
              <a:t>box</a:t>
            </a:r>
            <a:r>
              <a:rPr lang="zh-TW" altLang="en-US" baseline="0" dirty="0"/>
              <a:t> </a:t>
            </a:r>
            <a:r>
              <a:rPr lang="en-US" altLang="zh-TW" baseline="0" dirty="0"/>
              <a:t>filter</a:t>
            </a:r>
            <a:r>
              <a:rPr lang="zh-TW" altLang="en-US" baseline="0" dirty="0"/>
              <a:t> 使用雙層迴圈，一個</a:t>
            </a:r>
            <a:r>
              <a:rPr lang="en-US" altLang="zh-TW" baseline="0" dirty="0"/>
              <a:t>pixel</a:t>
            </a:r>
            <a:r>
              <a:rPr lang="zh-TW" altLang="en-US" baseline="0" dirty="0"/>
              <a:t>一個</a:t>
            </a:r>
            <a:r>
              <a:rPr lang="en-US" altLang="zh-TW" baseline="0" dirty="0"/>
              <a:t>pixel</a:t>
            </a:r>
            <a:r>
              <a:rPr lang="zh-TW" altLang="en-US" baseline="0" dirty="0"/>
              <a:t>相乘相加累加起來</a:t>
            </a:r>
            <a:endParaRPr lang="en-US" altLang="zh-TW" baseline="0" dirty="0"/>
          </a:p>
          <a:p>
            <a:r>
              <a:rPr lang="zh-TW" altLang="en-US" baseline="0" dirty="0"/>
              <a:t>最後除以總像素</a:t>
            </a:r>
            <a:r>
              <a:rPr lang="en-US" altLang="zh-TW" baseline="0" dirty="0"/>
              <a:t>(2K+1)(2L+1)</a:t>
            </a:r>
          </a:p>
          <a:p>
            <a:r>
              <a:rPr lang="zh-TW" altLang="en-US" baseline="0" dirty="0"/>
              <a:t>如果是</a:t>
            </a:r>
            <a:r>
              <a:rPr lang="en-US" altLang="zh-TW" baseline="0" dirty="0"/>
              <a:t>3</a:t>
            </a:r>
            <a:r>
              <a:rPr lang="zh-TW" altLang="en-US" baseline="0" dirty="0"/>
              <a:t>*</a:t>
            </a:r>
            <a:r>
              <a:rPr lang="en-US" altLang="zh-TW" baseline="0" dirty="0"/>
              <a:t>3</a:t>
            </a:r>
            <a:r>
              <a:rPr lang="zh-TW" altLang="en-US" baseline="0" dirty="0"/>
              <a:t>的</a:t>
            </a:r>
            <a:r>
              <a:rPr lang="en-US" altLang="zh-TW" baseline="0" dirty="0"/>
              <a:t>mask</a:t>
            </a:r>
            <a:r>
              <a:rPr lang="zh-TW" altLang="en-US" baseline="0" dirty="0"/>
              <a:t> 這裡的</a:t>
            </a:r>
            <a:r>
              <a:rPr lang="en-US" altLang="zh-TW" baseline="0" dirty="0"/>
              <a:t>K</a:t>
            </a:r>
            <a:r>
              <a:rPr lang="zh-TW" altLang="en-US" baseline="0" dirty="0"/>
              <a:t>和</a:t>
            </a:r>
            <a:r>
              <a:rPr lang="en-US" altLang="zh-TW" baseline="0" dirty="0"/>
              <a:t>L</a:t>
            </a:r>
            <a:r>
              <a:rPr lang="zh-TW" altLang="en-US" baseline="0" dirty="0"/>
              <a:t>就是</a:t>
            </a:r>
            <a:r>
              <a:rPr lang="en-US" altLang="zh-TW" baseline="0" dirty="0"/>
              <a:t>1</a:t>
            </a:r>
          </a:p>
          <a:p>
            <a:r>
              <a:rPr lang="en-US" altLang="zh-TW" baseline="0" dirty="0"/>
              <a:t>sigma</a:t>
            </a:r>
            <a:r>
              <a:rPr lang="zh-TW" altLang="en-US" baseline="0" dirty="0"/>
              <a:t> </a:t>
            </a:r>
            <a:r>
              <a:rPr lang="en-US" altLang="zh-TW" baseline="0" dirty="0" err="1"/>
              <a:t>i</a:t>
            </a:r>
            <a:r>
              <a:rPr lang="en-US" altLang="zh-TW" baseline="0" dirty="0"/>
              <a:t>-K</a:t>
            </a:r>
            <a:r>
              <a:rPr lang="zh-TW" altLang="en-US" baseline="0" dirty="0"/>
              <a:t>加到</a:t>
            </a:r>
            <a:r>
              <a:rPr lang="en-US" altLang="zh-TW" baseline="0" dirty="0" err="1"/>
              <a:t>i+K</a:t>
            </a:r>
            <a:r>
              <a:rPr lang="zh-TW" altLang="en-US" baseline="0" dirty="0"/>
              <a:t>  </a:t>
            </a:r>
            <a:r>
              <a:rPr lang="en-US" altLang="zh-TW" baseline="0" dirty="0"/>
              <a:t>K</a:t>
            </a:r>
            <a:r>
              <a:rPr lang="zh-TW" altLang="en-US" baseline="0" dirty="0"/>
              <a:t>等於</a:t>
            </a:r>
            <a:r>
              <a:rPr lang="en-US" altLang="zh-TW" baseline="0" dirty="0"/>
              <a:t>1</a:t>
            </a:r>
            <a:r>
              <a:rPr lang="zh-TW" altLang="en-US" baseline="0" dirty="0"/>
              <a:t>的時候就是前一個像素 自己 跟下一個像素</a:t>
            </a:r>
            <a:endParaRPr lang="en-US" altLang="zh-TW" baseline="0" dirty="0"/>
          </a:p>
          <a:p>
            <a:r>
              <a:rPr lang="zh-TW" altLang="en-US" baseline="0" dirty="0"/>
              <a:t>一樣 </a:t>
            </a:r>
            <a:r>
              <a:rPr lang="en-US" altLang="zh-TW" baseline="0" dirty="0"/>
              <a:t>sigma j-L</a:t>
            </a:r>
            <a:r>
              <a:rPr lang="zh-TW" altLang="en-US" baseline="0" dirty="0"/>
              <a:t> 加到</a:t>
            </a:r>
            <a:r>
              <a:rPr lang="en-US" altLang="zh-TW" baseline="0" dirty="0" err="1"/>
              <a:t>j+L</a:t>
            </a:r>
            <a:r>
              <a:rPr lang="en-US" altLang="zh-TW" baseline="0" dirty="0"/>
              <a:t> </a:t>
            </a:r>
            <a:r>
              <a:rPr lang="zh-TW" altLang="en-US" baseline="0" dirty="0"/>
              <a:t>就是另一個方向的前一個像素 自己  跟下一個像素</a:t>
            </a:r>
            <a:endParaRPr lang="en-US" altLang="zh-TW" baseline="0" dirty="0"/>
          </a:p>
        </p:txBody>
      </p:sp>
      <p:sp>
        <p:nvSpPr>
          <p:cNvPr id="4" name="投影片編號版面配置區 3"/>
          <p:cNvSpPr>
            <a:spLocks noGrp="1"/>
          </p:cNvSpPr>
          <p:nvPr>
            <p:ph type="sldNum" sz="quarter" idx="10"/>
          </p:nvPr>
        </p:nvSpPr>
        <p:spPr/>
        <p:txBody>
          <a:bodyPr/>
          <a:lstStyle/>
          <a:p>
            <a:fld id="{282B4BA9-BB76-45C3-8586-7C3DFE6AF820}" type="slidenum">
              <a:rPr lang="en-US" altLang="zh-TW" smtClean="0"/>
              <a:pPr/>
              <a:t>12</a:t>
            </a:fld>
            <a:endParaRPr lang="en-US" altLang="zh-TW"/>
          </a:p>
        </p:txBody>
      </p:sp>
    </p:spTree>
    <p:extLst>
      <p:ext uri="{BB962C8B-B14F-4D97-AF65-F5344CB8AC3E}">
        <p14:creationId xmlns:p14="http://schemas.microsoft.com/office/powerpoint/2010/main" val="1980184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125</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zh-TW" altLang="en-US" sz="1200" b="0" i="0" kern="1200" dirty="0">
                <a:solidFill>
                  <a:schemeClr val="tx1"/>
                </a:solidFill>
                <a:effectLst/>
                <a:latin typeface="Arial" charset="0"/>
                <a:ea typeface="新細明體" pitchFamily="18" charset="-120"/>
                <a:cs typeface="+mn-cs"/>
              </a:rPr>
              <a:t>由於</a:t>
            </a:r>
            <a:r>
              <a:rPr lang="en-US" altLang="zh-TW" sz="1200" dirty="0">
                <a:solidFill>
                  <a:schemeClr val="tx1"/>
                </a:solidFill>
              </a:rPr>
              <a:t>Laplacian</a:t>
            </a:r>
            <a:r>
              <a:rPr kumimoji="1" lang="zh-TW" altLang="en-US" sz="1200" b="0" i="0" kern="1200" dirty="0">
                <a:solidFill>
                  <a:schemeClr val="tx1"/>
                </a:solidFill>
                <a:effectLst/>
                <a:latin typeface="Arial" charset="0"/>
                <a:ea typeface="新細明體" pitchFamily="18" charset="-120"/>
                <a:cs typeface="+mn-cs"/>
              </a:rPr>
              <a:t>運算子對雜訊很敏感，所以一般利用高通濾波器進行平滑處理，</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kumimoji="1" lang="zh-TW" altLang="en-US" sz="1200" b="0" i="0" kern="1200" dirty="0">
                <a:solidFill>
                  <a:schemeClr val="tx1"/>
                </a:solidFill>
                <a:effectLst/>
                <a:latin typeface="Arial" charset="0"/>
                <a:ea typeface="新細明體" pitchFamily="18" charset="-120"/>
                <a:cs typeface="+mn-cs"/>
              </a:rPr>
              <a:t>所以引入了高斯拉普拉斯算子</a:t>
            </a:r>
            <a:r>
              <a:rPr kumimoji="1" lang="en-US" altLang="zh-TW" sz="1200" b="0" i="0" kern="1200" dirty="0">
                <a:solidFill>
                  <a:schemeClr val="tx1"/>
                </a:solidFill>
                <a:effectLst/>
                <a:latin typeface="Arial" charset="0"/>
                <a:ea typeface="新細明體" pitchFamily="18" charset="-120"/>
                <a:cs typeface="+mn-cs"/>
              </a:rPr>
              <a:t>(</a:t>
            </a:r>
            <a:r>
              <a:rPr kumimoji="1" lang="en-US" altLang="zh-TW" sz="1200" b="0" i="0" kern="1200" dirty="0" err="1">
                <a:solidFill>
                  <a:schemeClr val="tx1"/>
                </a:solidFill>
                <a:effectLst/>
                <a:latin typeface="Arial" charset="0"/>
                <a:ea typeface="新細明體" pitchFamily="18" charset="-120"/>
                <a:cs typeface="+mn-cs"/>
              </a:rPr>
              <a:t>LoG</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Laplacian of Gaussian)</a:t>
            </a:r>
            <a:endParaRPr lang="en-US" altLang="zh-TW" dirty="0"/>
          </a:p>
        </p:txBody>
      </p:sp>
    </p:spTree>
    <p:extLst>
      <p:ext uri="{BB962C8B-B14F-4D97-AF65-F5344CB8AC3E}">
        <p14:creationId xmlns:p14="http://schemas.microsoft.com/office/powerpoint/2010/main" val="249895139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b="0" i="0" kern="1200" dirty="0">
                <a:solidFill>
                  <a:schemeClr val="tx1"/>
                </a:solidFill>
                <a:effectLst/>
                <a:latin typeface="Arial" charset="0"/>
                <a:ea typeface="新細明體" pitchFamily="18" charset="-120"/>
                <a:cs typeface="+mn-cs"/>
              </a:rPr>
              <a:t>對於影像，首先通過尺度為</a:t>
            </a:r>
            <a:r>
              <a:rPr kumimoji="1" lang="el-GR" altLang="zh-TW" sz="1200" b="0" i="0" kern="1200" dirty="0">
                <a:solidFill>
                  <a:schemeClr val="tx1"/>
                </a:solidFill>
                <a:effectLst/>
                <a:latin typeface="Arial" charset="0"/>
                <a:ea typeface="標楷體" panose="03000509000000000000" pitchFamily="65" charset="-120"/>
                <a:cs typeface="+mn-cs"/>
              </a:rPr>
              <a:t>σ</a:t>
            </a:r>
            <a:r>
              <a:rPr kumimoji="1" lang="en-US" altLang="zh-TW" sz="1200" b="0" i="0" kern="1200" dirty="0">
                <a:solidFill>
                  <a:schemeClr val="tx1"/>
                </a:solidFill>
                <a:effectLst/>
                <a:latin typeface="Arial" charset="0"/>
                <a:ea typeface="標楷體" panose="03000509000000000000" pitchFamily="65" charset="-120"/>
                <a:cs typeface="+mn-cs"/>
              </a:rPr>
              <a:t>(	sigma)</a:t>
            </a:r>
            <a:r>
              <a:rPr kumimoji="1" lang="zh-TW" altLang="en-US" sz="1200" b="0" i="0" kern="1200" dirty="0">
                <a:solidFill>
                  <a:schemeClr val="tx1"/>
                </a:solidFill>
                <a:effectLst/>
                <a:latin typeface="Arial" charset="0"/>
                <a:ea typeface="新細明體" pitchFamily="18" charset="-120"/>
                <a:cs typeface="+mn-cs"/>
              </a:rPr>
              <a:t>的高斯平滑</a:t>
            </a:r>
            <a:r>
              <a:rPr kumimoji="1" lang="en-US" altLang="zh-TW" sz="1200" b="0" i="0" kern="1200" dirty="0">
                <a:solidFill>
                  <a:schemeClr val="tx1"/>
                </a:solidFill>
                <a:effectLst/>
                <a:latin typeface="Arial" charset="0"/>
                <a:ea typeface="新細明體" pitchFamily="18" charset="-120"/>
                <a:cs typeface="+mn-cs"/>
              </a:rPr>
              <a:t>G</a:t>
            </a:r>
          </a:p>
          <a:p>
            <a:r>
              <a:rPr kumimoji="1" lang="zh-TW" altLang="en-US" sz="1200" b="0" i="0" kern="1200" dirty="0">
                <a:solidFill>
                  <a:schemeClr val="tx1"/>
                </a:solidFill>
                <a:effectLst/>
                <a:latin typeface="Arial" charset="0"/>
                <a:ea typeface="新細明體" pitchFamily="18" charset="-120"/>
                <a:cs typeface="+mn-cs"/>
              </a:rPr>
              <a:t>再使用</a:t>
            </a:r>
            <a:r>
              <a:rPr kumimoji="1" lang="en-US" altLang="zh-TW" sz="1200" b="0" i="0" kern="1200" dirty="0">
                <a:solidFill>
                  <a:schemeClr val="tx1"/>
                </a:solidFill>
                <a:effectLst/>
                <a:latin typeface="Arial" charset="0"/>
                <a:ea typeface="新細明體" pitchFamily="18" charset="-120"/>
                <a:cs typeface="+mn-cs"/>
              </a:rPr>
              <a:t>Laplace</a:t>
            </a:r>
            <a:r>
              <a:rPr kumimoji="1" lang="zh-TW" altLang="en-US" sz="1200" b="0" i="0" kern="1200" dirty="0">
                <a:solidFill>
                  <a:schemeClr val="tx1"/>
                </a:solidFill>
                <a:effectLst/>
                <a:latin typeface="Arial" charset="0"/>
                <a:ea typeface="新細明體" pitchFamily="18" charset="-120"/>
                <a:cs typeface="+mn-cs"/>
              </a:rPr>
              <a:t>算子檢測邊緣</a:t>
            </a:r>
            <a:endParaRPr kumimoji="1" lang="en-US" altLang="zh-TW" sz="1200" b="0" i="0" kern="1200" dirty="0">
              <a:solidFill>
                <a:schemeClr val="tx1"/>
              </a:solidFill>
              <a:effectLst/>
              <a:latin typeface="Arial" charset="0"/>
              <a:ea typeface="新細明體" pitchFamily="18" charset="-120"/>
              <a:cs typeface="+mn-cs"/>
            </a:endParaRPr>
          </a:p>
          <a:p>
            <a:r>
              <a:rPr lang="zh-TW" altLang="en-US" dirty="0"/>
              <a:t>所以高斯拉普拉斯算子</a:t>
            </a:r>
            <a:r>
              <a:rPr lang="en-US" altLang="zh-TW" dirty="0"/>
              <a:t>=</a:t>
            </a:r>
            <a:r>
              <a:rPr lang="zh-TW" altLang="en-US" dirty="0"/>
              <a:t>先對高斯函數求二階導，再與原圖進行卷積</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127</a:t>
            </a:fld>
            <a:endParaRPr lang="en-US" altLang="zh-TW"/>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a:t>
            </a:r>
            <a:r>
              <a:rPr kumimoji="1" lang="en-US" altLang="zh-TW" sz="1200" b="0" i="0" kern="1200" dirty="0">
                <a:solidFill>
                  <a:schemeClr val="tx1"/>
                </a:solidFill>
                <a:effectLst/>
                <a:latin typeface="Arial" charset="0"/>
                <a:ea typeface="新細明體" pitchFamily="18" charset="-120"/>
                <a:cs typeface="+mn-cs"/>
              </a:rPr>
              <a:t>Laplacian of Gaussian</a:t>
            </a:r>
            <a:r>
              <a:rPr kumimoji="1" lang="zh-TW" altLang="en-US" sz="1200" b="0" i="0" kern="1200" dirty="0">
                <a:solidFill>
                  <a:schemeClr val="tx1"/>
                </a:solidFill>
                <a:effectLst/>
                <a:latin typeface="Arial" charset="0"/>
                <a:ea typeface="新細明體" pitchFamily="18" charset="-120"/>
                <a:cs typeface="+mn-cs"/>
              </a:rPr>
              <a:t>運</a:t>
            </a:r>
            <a:r>
              <a:rPr lang="zh-TW" altLang="en-US" dirty="0"/>
              <a:t>算子應用於左邊的影像。</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129</a:t>
            </a:fld>
            <a:endParaRPr lang="en-US" altLang="zh-TW"/>
          </a:p>
        </p:txBody>
      </p:sp>
    </p:spTree>
    <p:extLst>
      <p:ext uri="{BB962C8B-B14F-4D97-AF65-F5344CB8AC3E}">
        <p14:creationId xmlns:p14="http://schemas.microsoft.com/office/powerpoint/2010/main" val="35785961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這三個圖顯示了使用</a:t>
            </a:r>
            <a:r>
              <a:rPr lang="en-US" altLang="zh-TW" dirty="0" err="1"/>
              <a:t>LoG</a:t>
            </a:r>
            <a:r>
              <a:rPr lang="en-US" altLang="zh-TW" dirty="0"/>
              <a:t>(</a:t>
            </a:r>
            <a:r>
              <a:rPr kumimoji="1" lang="en-US" altLang="zh-TW" sz="1200" b="0" i="0" kern="1200" dirty="0">
                <a:solidFill>
                  <a:schemeClr val="tx1"/>
                </a:solidFill>
                <a:effectLst/>
                <a:latin typeface="Arial" charset="0"/>
                <a:ea typeface="新細明體" pitchFamily="18" charset="-120"/>
                <a:cs typeface="+mn-cs"/>
              </a:rPr>
              <a:t>Laplacian of Gaussian</a:t>
            </a:r>
            <a:r>
              <a:rPr lang="en-US" altLang="zh-TW" dirty="0"/>
              <a:t>)</a:t>
            </a:r>
            <a:r>
              <a:rPr lang="zh-TW" altLang="en-US" dirty="0"/>
              <a:t>進行</a:t>
            </a:r>
            <a:r>
              <a:rPr lang="en-US" altLang="zh-TW" dirty="0"/>
              <a:t>zero</a:t>
            </a:r>
            <a:r>
              <a:rPr lang="en-US" altLang="zh-TW" baseline="0" dirty="0"/>
              <a:t> crossing</a:t>
            </a:r>
            <a:r>
              <a:rPr lang="zh-TW" altLang="en-US" dirty="0"/>
              <a:t>檢測的示例。</a:t>
            </a:r>
          </a:p>
          <a:p>
            <a:r>
              <a:rPr lang="zh-TW" altLang="en-US" dirty="0"/>
              <a:t>（</a:t>
            </a:r>
            <a:r>
              <a:rPr lang="en-US" altLang="zh-TW" dirty="0"/>
              <a:t>a</a:t>
            </a:r>
            <a:r>
              <a:rPr lang="zh-TW" altLang="en-US" dirty="0"/>
              <a:t>）顯示圖像（</a:t>
            </a:r>
            <a:r>
              <a:rPr lang="en-US" altLang="zh-TW" dirty="0"/>
              <a:t>320 x 320</a:t>
            </a:r>
            <a:r>
              <a:rPr lang="zh-TW" altLang="en-US" dirty="0"/>
              <a:t>像素）；</a:t>
            </a:r>
          </a:p>
          <a:p>
            <a:r>
              <a:rPr lang="zh-TW" altLang="en-US" dirty="0"/>
              <a:t>（</a:t>
            </a:r>
            <a:r>
              <a:rPr lang="en-US" altLang="zh-TW" dirty="0"/>
              <a:t>b</a:t>
            </a:r>
            <a:r>
              <a:rPr lang="zh-TW" altLang="en-US" dirty="0"/>
              <a:t>）顯示圖像的</a:t>
            </a:r>
            <a:r>
              <a:rPr lang="en-US" altLang="zh-TW" dirty="0" err="1"/>
              <a:t>LoG</a:t>
            </a:r>
            <a:r>
              <a:rPr lang="zh-TW" altLang="en-US" dirty="0"/>
              <a:t>卷積，</a:t>
            </a:r>
            <a:r>
              <a:rPr lang="en-US" altLang="zh-TW" dirty="0"/>
              <a:t>w2_D = 8</a:t>
            </a:r>
            <a:r>
              <a:rPr lang="zh-TW" altLang="en-US" dirty="0"/>
              <a:t>（零表示為灰色）；</a:t>
            </a:r>
          </a:p>
          <a:p>
            <a:r>
              <a:rPr lang="zh-TW" altLang="en-US" dirty="0"/>
              <a:t>（</a:t>
            </a:r>
            <a:r>
              <a:rPr lang="en-US" altLang="zh-TW" dirty="0"/>
              <a:t>c</a:t>
            </a:r>
            <a:r>
              <a:rPr lang="zh-TW" altLang="en-US" dirty="0"/>
              <a:t>）以白色顯示正值，以黑色顯示負值；</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a:t>
            </a:r>
            <a:r>
              <a:rPr lang="en-US" altLang="zh-TW" dirty="0"/>
              <a:t>d</a:t>
            </a:r>
            <a:r>
              <a:rPr lang="zh-TW" altLang="en-US" dirty="0"/>
              <a:t>）僅顯示</a:t>
            </a:r>
            <a:r>
              <a:rPr lang="en-US" altLang="zh-TW" dirty="0"/>
              <a:t>Zero-crossing</a:t>
            </a:r>
            <a:r>
              <a:rPr lang="zh-TW" altLang="en-US" dirty="0"/>
              <a:t>，黑白區域的邊界就是 </a:t>
            </a:r>
            <a:r>
              <a:rPr lang="en-US" altLang="zh-TW" dirty="0"/>
              <a:t>Zero-crossing</a:t>
            </a:r>
            <a:r>
              <a:rPr lang="zh-TW" altLang="en-US" dirty="0"/>
              <a:t> 發生的地方。</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130</a:t>
            </a:fld>
            <a:endParaRPr lang="en-US" altLang="zh-TW"/>
          </a:p>
        </p:txBody>
      </p:sp>
    </p:spTree>
    <p:extLst>
      <p:ext uri="{BB962C8B-B14F-4D97-AF65-F5344CB8AC3E}">
        <p14:creationId xmlns:p14="http://schemas.microsoft.com/office/powerpoint/2010/main" val="24062634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131</a:t>
            </a:fld>
            <a:endParaRPr lang="en-US" altLang="zh-TW"/>
          </a:p>
        </p:txBody>
      </p:sp>
    </p:spTree>
    <p:extLst>
      <p:ext uri="{BB962C8B-B14F-4D97-AF65-F5344CB8AC3E}">
        <p14:creationId xmlns:p14="http://schemas.microsoft.com/office/powerpoint/2010/main" val="25723445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如果某個像素小於</a:t>
            </a:r>
            <a:r>
              <a:rPr lang="en-US" altLang="zh-TW" dirty="0"/>
              <a:t>-t</a:t>
            </a:r>
            <a:r>
              <a:rPr lang="zh-TW" altLang="en-US" dirty="0"/>
              <a:t>，並且它的</a:t>
            </a:r>
            <a:r>
              <a:rPr lang="en-US" altLang="zh-TW" dirty="0"/>
              <a:t>8</a:t>
            </a:r>
            <a:r>
              <a:rPr lang="zh-TW" altLang="en-US" dirty="0"/>
              <a:t>個鄰居之一大於</a:t>
            </a:r>
            <a:r>
              <a:rPr lang="en-US" altLang="zh-TW" dirty="0"/>
              <a:t>t</a:t>
            </a:r>
            <a:r>
              <a:rPr lang="zh-TW" altLang="en-US" dirty="0"/>
              <a:t>，</a:t>
            </a:r>
            <a:endParaRPr lang="en-US" altLang="zh-TW" dirty="0"/>
          </a:p>
          <a:p>
            <a:r>
              <a:rPr lang="zh-TW" altLang="en-US" dirty="0"/>
              <a:t>或如果它大於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134</a:t>
            </a:fld>
            <a:endParaRPr lang="en-US" altLang="zh-TW"/>
          </a:p>
        </p:txBody>
      </p:sp>
    </p:spTree>
    <p:extLst>
      <p:ext uri="{BB962C8B-B14F-4D97-AF65-F5344CB8AC3E}">
        <p14:creationId xmlns:p14="http://schemas.microsoft.com/office/powerpoint/2010/main" val="17705356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miter lim="800000"/>
            <a:headEnd/>
            <a:tailEnd/>
          </a:ln>
        </p:spPr>
        <p:txBody>
          <a:bodyPr/>
          <a:lstStyle/>
          <a:p>
            <a:fld id="{506864EF-E986-45A6-9440-6D7650341781}" type="slidenum">
              <a:rPr lang="en-US" altLang="zh-TW" smtClean="0">
                <a:ea typeface="新細明體" charset="-120"/>
              </a:rPr>
              <a:pPr/>
              <a:t>135</a:t>
            </a:fld>
            <a:endParaRPr lang="en-US" altLang="zh-TW">
              <a:ea typeface="新細明體" charset="-12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兩個值用來評估 </a:t>
            </a:r>
            <a:r>
              <a:rPr kumimoji="0" lang="en-US" altLang="zh-TW" dirty="0">
                <a:ea typeface="新細明體" charset="-120"/>
              </a:rPr>
              <a:t>edge</a:t>
            </a:r>
            <a:r>
              <a:rPr kumimoji="0" lang="zh-TW" altLang="en-US" dirty="0">
                <a:ea typeface="新細明體" charset="-120"/>
              </a:rPr>
              <a:t> </a:t>
            </a:r>
            <a:r>
              <a:rPr kumimoji="0" lang="en-US" altLang="zh-TW" dirty="0">
                <a:ea typeface="新細明體" charset="-120"/>
              </a:rPr>
              <a:t>detector</a:t>
            </a:r>
            <a:r>
              <a:rPr kumimoji="0" lang="zh-TW" altLang="en-US" dirty="0">
                <a:ea typeface="新細明體" charset="-120"/>
              </a:rPr>
              <a:t> 的性能：</a:t>
            </a:r>
            <a:endParaRPr kumimoji="0"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False-alarm rate: </a:t>
            </a:r>
            <a:r>
              <a:rPr lang="zh-TW" altLang="en-US" dirty="0">
                <a:ea typeface="新細明體" charset="-120"/>
              </a:rPr>
              <a:t>將非邊的</a:t>
            </a:r>
            <a:r>
              <a:rPr lang="en-US" altLang="zh-TW" dirty="0">
                <a:ea typeface="新細明體" charset="-120"/>
              </a:rPr>
              <a:t>pixel</a:t>
            </a:r>
            <a:r>
              <a:rPr lang="zh-TW" altLang="en-US" dirty="0">
                <a:ea typeface="新細明體" charset="-120"/>
              </a:rPr>
              <a:t>當做邊的機率。</a:t>
            </a:r>
            <a:r>
              <a:rPr lang="en-US" altLang="zh-TW" dirty="0">
                <a:ea typeface="新細明體" charset="-120"/>
              </a:rPr>
              <a:t>(</a:t>
            </a:r>
            <a:r>
              <a:rPr kumimoji="0" lang="zh-TW" altLang="en-US" dirty="0">
                <a:ea typeface="新細明體" charset="-120"/>
              </a:rPr>
              <a:t>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Misdetection rate: 1 – </a:t>
            </a:r>
            <a:r>
              <a:rPr kumimoji="0" lang="zh-TW" altLang="en-US" dirty="0">
                <a:ea typeface="新細明體" charset="-120"/>
              </a:rPr>
              <a:t>找到邊的比例 </a:t>
            </a:r>
            <a:r>
              <a:rPr kumimoji="0" lang="en-US" altLang="zh-TW" dirty="0">
                <a:ea typeface="新細明體" charset="-120"/>
              </a:rPr>
              <a:t>(</a:t>
            </a:r>
            <a:r>
              <a:rPr kumimoji="0" lang="zh-TW" altLang="en-US" dirty="0">
                <a:ea typeface="新細明體" charset="-120"/>
              </a:rPr>
              <a:t>明明是邊上的</a:t>
            </a:r>
            <a:r>
              <a:rPr kumimoji="0" lang="en-US" altLang="zh-TW" dirty="0">
                <a:ea typeface="新細明體" charset="-120"/>
              </a:rPr>
              <a:t>pixel</a:t>
            </a:r>
            <a:r>
              <a:rPr kumimoji="0" lang="zh-TW" altLang="en-US" dirty="0">
                <a:ea typeface="新細明體" charset="-120"/>
              </a:rPr>
              <a:t>確判定程不在邊上</a:t>
            </a:r>
            <a:r>
              <a:rPr kumimoji="0" lang="en-US" altLang="zh-TW" dirty="0">
                <a:ea typeface="新細明體" charset="-120"/>
              </a:rPr>
              <a:t>)</a:t>
            </a:r>
          </a:p>
          <a:p>
            <a:pPr eaLnBrk="1" hangingPunct="1"/>
            <a:r>
              <a:rPr kumimoji="0" lang="en-US" altLang="zh-TW" dirty="0">
                <a:ea typeface="新細明體" charset="-120"/>
              </a:rPr>
              <a:t>------------------------------------------</a:t>
            </a:r>
          </a:p>
          <a:p>
            <a:pPr eaLnBrk="1" hangingPunct="1"/>
            <a:r>
              <a:rPr kumimoji="0" lang="en-US" altLang="zh-TW" dirty="0">
                <a:ea typeface="新細明體" charset="-120"/>
              </a:rPr>
              <a:t>False-alarm rate : </a:t>
            </a:r>
            <a:r>
              <a:rPr kumimoji="0" lang="zh-TW" altLang="en-US" dirty="0">
                <a:ea typeface="新細明體" charset="-120"/>
              </a:rPr>
              <a:t>假警報 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p>
          <a:p>
            <a:pPr eaLnBrk="1" hangingPunct="1"/>
            <a:r>
              <a:rPr kumimoji="0" lang="en-US" altLang="zh-TW" dirty="0">
                <a:ea typeface="新細明體" charset="-120"/>
              </a:rPr>
              <a:t>Misdetection</a:t>
            </a:r>
            <a:r>
              <a:rPr kumimoji="0" lang="zh-TW" altLang="en-US" dirty="0">
                <a:ea typeface="新細明體" charset="-120"/>
              </a:rPr>
              <a:t> </a:t>
            </a:r>
            <a:r>
              <a:rPr kumimoji="0" lang="en-US" altLang="zh-TW" dirty="0">
                <a:ea typeface="新細明體" charset="-120"/>
              </a:rPr>
              <a:t>rate</a:t>
            </a:r>
            <a:r>
              <a:rPr kumimoji="0" lang="zh-TW" altLang="en-US" dirty="0">
                <a:ea typeface="新細明體" charset="-120"/>
              </a:rPr>
              <a:t> </a:t>
            </a:r>
            <a:r>
              <a:rPr kumimoji="0" lang="en-US" altLang="zh-TW" dirty="0">
                <a:ea typeface="新細明體" charset="-120"/>
              </a:rPr>
              <a:t>:</a:t>
            </a:r>
            <a:r>
              <a:rPr kumimoji="0" lang="zh-TW" altLang="en-US" dirty="0">
                <a:ea typeface="新細明體" charset="-120"/>
              </a:rPr>
              <a:t>  誤檢率 明明是邊上的</a:t>
            </a:r>
            <a:r>
              <a:rPr kumimoji="0" lang="en-US" altLang="zh-TW" dirty="0">
                <a:ea typeface="新細明體" charset="-120"/>
              </a:rPr>
              <a:t>pixel</a:t>
            </a:r>
            <a:r>
              <a:rPr kumimoji="0" lang="zh-TW" altLang="en-US" dirty="0">
                <a:ea typeface="新細明體" charset="-120"/>
              </a:rPr>
              <a:t>確判定程不在邊上</a:t>
            </a:r>
            <a:endParaRPr lang="zh-TW" altLang="en-US" dirty="0">
              <a:ea typeface="新細明體" charset="-12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投影片圖像版面配置區 1"/>
          <p:cNvSpPr>
            <a:spLocks noGrp="1" noRot="1" noChangeAspect="1" noTextEdit="1"/>
          </p:cNvSpPr>
          <p:nvPr>
            <p:ph type="sldImg"/>
          </p:nvPr>
        </p:nvSpPr>
        <p:spPr>
          <a:ln/>
        </p:spPr>
      </p:sp>
      <p:sp>
        <p:nvSpPr>
          <p:cNvPr id="272387" name="備忘稿版面配置區 2"/>
          <p:cNvSpPr>
            <a:spLocks noGrp="1"/>
          </p:cNvSpPr>
          <p:nvPr>
            <p:ph type="body" idx="1"/>
          </p:nvPr>
        </p:nvSpPr>
        <p:spPr>
          <a:noFill/>
        </p:spPr>
        <p:txBody>
          <a:bodyPr/>
          <a:lstStyle/>
          <a:p>
            <a:r>
              <a:rPr lang="zh-TW" altLang="en-US" dirty="0">
                <a:ea typeface="新細明體" charset="-120"/>
              </a:rPr>
              <a:t>最後說一下</a:t>
            </a:r>
            <a:r>
              <a:rPr lang="en-US" altLang="zh-TW" dirty="0">
                <a:ea typeface="新細明體" charset="-120"/>
              </a:rPr>
              <a:t>7.5</a:t>
            </a:r>
            <a:r>
              <a:rPr lang="zh-TW" altLang="en-US" dirty="0">
                <a:ea typeface="新細明體" charset="-120"/>
              </a:rPr>
              <a:t>線的檢測</a:t>
            </a:r>
            <a:endParaRPr lang="en-US" altLang="zh-TW" dirty="0">
              <a:ea typeface="新細明體" charset="-120"/>
            </a:endParaRPr>
          </a:p>
          <a:p>
            <a:r>
              <a:rPr lang="en-US" altLang="zh-TW" dirty="0">
                <a:ea typeface="新細明體" charset="-120"/>
              </a:rPr>
              <a:t>Line segment (</a:t>
            </a:r>
            <a:r>
              <a:rPr lang="zh-TW" altLang="en-US" dirty="0">
                <a:ea typeface="新細明體" charset="-120"/>
              </a:rPr>
              <a:t>線段</a:t>
            </a:r>
            <a:r>
              <a:rPr lang="en-US" altLang="zh-TW" dirty="0">
                <a:ea typeface="新細明體" charset="-120"/>
              </a:rPr>
              <a:t>)</a:t>
            </a:r>
            <a:r>
              <a:rPr lang="zh-TW" altLang="en-US" dirty="0">
                <a:ea typeface="新細明體" charset="-120"/>
              </a:rPr>
              <a:t>可以被描述成一個拉長的矩形，其內部有一致的灰階值，被另一個擁有不同灰階值區域區隔開來。</a:t>
            </a:r>
            <a:endParaRPr lang="en-US" altLang="zh-TW" dirty="0">
              <a:ea typeface="新細明體" charset="-120"/>
            </a:endParaRPr>
          </a:p>
        </p:txBody>
      </p:sp>
      <p:sp>
        <p:nvSpPr>
          <p:cNvPr id="272388" name="投影片編號版面配置區 3"/>
          <p:cNvSpPr>
            <a:spLocks noGrp="1"/>
          </p:cNvSpPr>
          <p:nvPr>
            <p:ph type="sldNum" sz="quarter" idx="5"/>
          </p:nvPr>
        </p:nvSpPr>
        <p:spPr>
          <a:noFill/>
          <a:ln>
            <a:miter lim="800000"/>
            <a:headEnd/>
            <a:tailEnd/>
          </a:ln>
        </p:spPr>
        <p:txBody>
          <a:bodyPr/>
          <a:lstStyle/>
          <a:p>
            <a:fld id="{455D0979-E56A-4B1D-AE49-B46249693AA1}" type="slidenum">
              <a:rPr lang="en-US" altLang="zh-TW" smtClean="0">
                <a:ea typeface="新細明體" charset="-120"/>
              </a:rPr>
              <a:pPr/>
              <a:t>136</a:t>
            </a:fld>
            <a:endParaRPr lang="en-US" altLang="zh-TW">
              <a:ea typeface="新細明體" charset="-12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指南針線檢測器可以檢測到</a:t>
            </a:r>
            <a:r>
              <a:rPr lang="en-US" altLang="zh-TW" dirty="0"/>
              <a:t>1</a:t>
            </a:r>
            <a:r>
              <a:rPr lang="zh-TW" altLang="en-US" dirty="0"/>
              <a:t>個像素寬的線</a:t>
            </a:r>
            <a:endParaRPr lang="en-US" altLang="zh-TW" dirty="0"/>
          </a:p>
          <a:p>
            <a:r>
              <a:rPr lang="zh-TW" altLang="en-US" dirty="0"/>
              <a:t>圖</a:t>
            </a:r>
            <a:r>
              <a:rPr lang="en-US" altLang="zh-TW" dirty="0"/>
              <a:t>7.39</a:t>
            </a:r>
            <a:r>
              <a:rPr lang="zh-TW" altLang="en-US" dirty="0"/>
              <a:t>具有四個方向的指南針線檢測器的模板遮罩。</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137</a:t>
            </a:fld>
            <a:endParaRPr lang="en-US" altLang="zh-TW"/>
          </a:p>
        </p:txBody>
      </p:sp>
    </p:spTree>
    <p:extLst>
      <p:ext uri="{BB962C8B-B14F-4D97-AF65-F5344CB8AC3E}">
        <p14:creationId xmlns:p14="http://schemas.microsoft.com/office/powerpoint/2010/main" val="231935747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檢測寬度為一到三個像素的線</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138</a:t>
            </a:fld>
            <a:endParaRPr lang="en-US" altLang="zh-TW"/>
          </a:p>
        </p:txBody>
      </p:sp>
    </p:spTree>
    <p:extLst>
      <p:ext uri="{BB962C8B-B14F-4D97-AF65-F5344CB8AC3E}">
        <p14:creationId xmlns:p14="http://schemas.microsoft.com/office/powerpoint/2010/main" val="32801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900" kern="1200" dirty="0">
                <a:solidFill>
                  <a:schemeClr val="tx1"/>
                </a:solidFill>
                <a:latin typeface="Arial" charset="0"/>
                <a:ea typeface="新細明體" pitchFamily="18" charset="-120"/>
                <a:cs typeface="+mn-cs"/>
              </a:rPr>
              <a:t>使用遞迴的方式，是為了避免多重迴圈</a:t>
            </a:r>
            <a:r>
              <a:rPr kumimoji="1" lang="en-US" altLang="zh-TW" sz="900" kern="1200" dirty="0">
                <a:solidFill>
                  <a:schemeClr val="tx1"/>
                </a:solidFill>
                <a:latin typeface="Arial" charset="0"/>
                <a:ea typeface="新細明體" pitchFamily="18" charset="-120"/>
                <a:cs typeface="+mn-cs"/>
              </a:rPr>
              <a:t>(Nested loop)</a:t>
            </a:r>
          </a:p>
          <a:p>
            <a:r>
              <a:rPr lang="zh-TW" altLang="en-US" dirty="0"/>
              <a:t>可以觀察到遞迴的方式是可以將重複計算的數值存起來，給下一個</a:t>
            </a:r>
            <a:r>
              <a:rPr lang="en-US" altLang="zh-TW" dirty="0"/>
              <a:t>pixel </a:t>
            </a:r>
            <a:r>
              <a:rPr lang="zh-TW" altLang="en-US" dirty="0"/>
              <a:t>使用</a:t>
            </a:r>
            <a:endParaRPr lang="en-US" altLang="zh-TW" dirty="0"/>
          </a:p>
          <a:p>
            <a:endParaRPr lang="en-US" altLang="zh-TW" dirty="0"/>
          </a:p>
          <a:p>
            <a:r>
              <a:rPr lang="zh-TW" altLang="en-US" baseline="0" dirty="0"/>
              <a:t>以 </a:t>
            </a:r>
            <a:r>
              <a:rPr lang="en-US" altLang="zh-TW" baseline="0" dirty="0"/>
              <a:t>3</a:t>
            </a:r>
            <a:r>
              <a:rPr lang="zh-TW" altLang="en-US" baseline="0" dirty="0"/>
              <a:t>*</a:t>
            </a:r>
            <a:r>
              <a:rPr lang="en-US" altLang="zh-TW" baseline="0" dirty="0"/>
              <a:t>3</a:t>
            </a:r>
            <a:r>
              <a:rPr lang="zh-TW" altLang="en-US" baseline="0" dirty="0"/>
              <a:t> 的</a:t>
            </a:r>
            <a:r>
              <a:rPr lang="en-US" altLang="zh-TW" baseline="0" dirty="0"/>
              <a:t>MASK</a:t>
            </a:r>
            <a:r>
              <a:rPr lang="zh-TW" altLang="en-US" baseline="0" dirty="0"/>
              <a:t> 為例，</a:t>
            </a:r>
            <a:r>
              <a:rPr lang="en-US" altLang="zh-TW" baseline="0" dirty="0"/>
              <a:t>IBUF</a:t>
            </a:r>
            <a:r>
              <a:rPr lang="zh-TW" altLang="en-US" baseline="0" dirty="0"/>
              <a:t> </a:t>
            </a:r>
            <a:r>
              <a:rPr lang="en-US" altLang="zh-TW" baseline="0" dirty="0"/>
              <a:t>(input buffer)</a:t>
            </a:r>
            <a:r>
              <a:rPr lang="zh-TW" altLang="en-US" baseline="0" dirty="0"/>
              <a:t>的大小是一個 </a:t>
            </a:r>
            <a:r>
              <a:rPr lang="en-US" altLang="zh-TW" baseline="0" dirty="0"/>
              <a:t>3*1 (</a:t>
            </a:r>
            <a:r>
              <a:rPr kumimoji="1" lang="en-US" altLang="zh-TW" sz="1200" b="0" i="0" kern="1200" baseline="0" dirty="0">
                <a:solidFill>
                  <a:schemeClr val="tx1"/>
                </a:solidFill>
                <a:effectLst/>
                <a:latin typeface="Arial" charset="0"/>
                <a:ea typeface="新細明體" pitchFamily="18" charset="-120"/>
                <a:cs typeface="+mn-cs"/>
              </a:rPr>
              <a:t>3</a:t>
            </a:r>
            <a:r>
              <a:rPr kumimoji="1" lang="zh-TW" altLang="en-US" sz="1200" b="0" i="0" kern="1200" dirty="0">
                <a:solidFill>
                  <a:schemeClr val="tx1"/>
                </a:solidFill>
                <a:effectLst/>
                <a:latin typeface="Arial" charset="0"/>
                <a:ea typeface="新細明體" pitchFamily="18" charset="-120"/>
                <a:cs typeface="+mn-cs"/>
              </a:rPr>
              <a:t>列*</a:t>
            </a:r>
            <a:r>
              <a:rPr kumimoji="1" lang="en-US" altLang="zh-TW" sz="1200" b="0" i="0" kern="1200" dirty="0">
                <a:solidFill>
                  <a:schemeClr val="tx1"/>
                </a:solidFill>
                <a:effectLst/>
                <a:latin typeface="Arial" charset="0"/>
                <a:ea typeface="新細明體" pitchFamily="18" charset="-120"/>
                <a:cs typeface="+mn-cs"/>
              </a:rPr>
              <a:t>1</a:t>
            </a:r>
            <a:r>
              <a:rPr kumimoji="1" lang="zh-TW" altLang="en-US" sz="1200" b="0" i="0" kern="1200" dirty="0">
                <a:solidFill>
                  <a:schemeClr val="tx1"/>
                </a:solidFill>
                <a:effectLst/>
                <a:latin typeface="Arial" charset="0"/>
                <a:ea typeface="新細明體" pitchFamily="18" charset="-120"/>
                <a:cs typeface="+mn-cs"/>
              </a:rPr>
              <a:t>行</a:t>
            </a:r>
            <a:r>
              <a:rPr lang="en-US" altLang="zh-TW" baseline="0" dirty="0"/>
              <a:t>)</a:t>
            </a:r>
            <a:r>
              <a:rPr lang="zh-TW" altLang="en-US" baseline="0" dirty="0"/>
              <a:t>的陣列，也就是同一個</a:t>
            </a:r>
            <a:r>
              <a:rPr lang="en-US" altLang="zh-TW" baseline="0" dirty="0"/>
              <a:t>column</a:t>
            </a:r>
            <a:r>
              <a:rPr lang="zh-TW" altLang="en-US" baseline="0" dirty="0"/>
              <a:t>位置上的三個</a:t>
            </a:r>
            <a:r>
              <a:rPr lang="en-US" altLang="zh-TW" baseline="0" dirty="0"/>
              <a:t>pixel</a:t>
            </a:r>
            <a:r>
              <a:rPr lang="zh-TW" altLang="en-US" baseline="0" dirty="0"/>
              <a:t> </a:t>
            </a:r>
            <a:r>
              <a:rPr lang="en-US" altLang="zh-TW" baseline="0" dirty="0"/>
              <a:t>value</a:t>
            </a:r>
            <a:r>
              <a:rPr lang="zh-TW" altLang="en-US" baseline="0" dirty="0"/>
              <a:t> 的和，就是紅藍綠分別代表</a:t>
            </a:r>
            <a:r>
              <a:rPr lang="en-US" altLang="zh-TW" baseline="0" dirty="0"/>
              <a:t>3</a:t>
            </a:r>
            <a:r>
              <a:rPr lang="zh-TW" altLang="en-US" baseline="0" dirty="0"/>
              <a:t>個不同的</a:t>
            </a:r>
            <a:r>
              <a:rPr lang="en-US" altLang="zh-TW" baseline="0" dirty="0"/>
              <a:t>IBUF(input buffer)</a:t>
            </a:r>
          </a:p>
          <a:p>
            <a:r>
              <a:rPr lang="zh-TW" altLang="en-US" baseline="0" dirty="0"/>
              <a:t>一個 </a:t>
            </a:r>
            <a:r>
              <a:rPr lang="en-US" altLang="zh-TW" baseline="0" dirty="0"/>
              <a:t>Window </a:t>
            </a:r>
            <a:r>
              <a:rPr lang="zh-TW" altLang="en-US" baseline="0" dirty="0"/>
              <a:t>內</a:t>
            </a:r>
            <a:r>
              <a:rPr kumimoji="1" lang="zh-TW" altLang="en-US" sz="1200" b="0" i="0" kern="1200" dirty="0">
                <a:solidFill>
                  <a:schemeClr val="tx1"/>
                </a:solidFill>
                <a:effectLst/>
                <a:latin typeface="Arial" charset="0"/>
                <a:ea typeface="新細明體" pitchFamily="18" charset="-120"/>
                <a:cs typeface="+mn-cs"/>
              </a:rPr>
              <a:t>保持</a:t>
            </a:r>
            <a:r>
              <a:rPr lang="en-US" altLang="zh-TW" baseline="0" dirty="0"/>
              <a:t>3(N)</a:t>
            </a:r>
            <a:r>
              <a:rPr lang="zh-TW" altLang="en-US" baseline="0" dirty="0"/>
              <a:t>個 </a:t>
            </a:r>
            <a:r>
              <a:rPr lang="en-US" altLang="zh-TW" baseline="0" dirty="0"/>
              <a:t>IBUF, </a:t>
            </a:r>
          </a:p>
          <a:p>
            <a:r>
              <a:rPr lang="zh-TW" altLang="en-US" dirty="0"/>
              <a:t>假設現在要計算原始影像</a:t>
            </a:r>
            <a:r>
              <a:rPr lang="en-US" altLang="zh-TW" dirty="0"/>
              <a:t>f(</a:t>
            </a:r>
            <a:r>
              <a:rPr lang="en-US" altLang="zh-TW" dirty="0" err="1"/>
              <a:t>i,j</a:t>
            </a:r>
            <a:r>
              <a:rPr lang="en-US" altLang="zh-TW" dirty="0"/>
              <a:t>)</a:t>
            </a:r>
            <a:r>
              <a:rPr lang="zh-TW" altLang="en-US" dirty="0"/>
              <a:t>的輸出值，只要將 </a:t>
            </a:r>
            <a:r>
              <a:rPr lang="en-US" altLang="zh-TW" dirty="0"/>
              <a:t>IBUF(j-1) + IBUF(j) +</a:t>
            </a:r>
            <a:r>
              <a:rPr lang="zh-TW" altLang="en-US" dirty="0"/>
              <a:t> </a:t>
            </a:r>
            <a:r>
              <a:rPr lang="en-US" altLang="zh-TW" dirty="0"/>
              <a:t>IBUF(</a:t>
            </a:r>
            <a:r>
              <a:rPr lang="zh-TW" altLang="en-US" dirty="0"/>
              <a:t> </a:t>
            </a:r>
            <a:r>
              <a:rPr lang="en-US" altLang="zh-TW" dirty="0"/>
              <a:t>j</a:t>
            </a:r>
            <a:r>
              <a:rPr lang="en-US" altLang="zh-TW" baseline="0" dirty="0"/>
              <a:t> + 1</a:t>
            </a:r>
            <a:r>
              <a:rPr lang="en-US" altLang="zh-TW" dirty="0"/>
              <a:t>) </a:t>
            </a:r>
            <a:r>
              <a:rPr lang="zh-TW" altLang="en-US" dirty="0"/>
              <a:t>的值相加再除以</a:t>
            </a:r>
            <a:r>
              <a:rPr lang="en-US" altLang="zh-TW" dirty="0"/>
              <a:t>mask</a:t>
            </a:r>
            <a:r>
              <a:rPr lang="zh-TW" altLang="en-US" dirty="0"/>
              <a:t> 的長*寬</a:t>
            </a:r>
            <a:r>
              <a:rPr lang="en-US" altLang="zh-TW" dirty="0"/>
              <a:t>(</a:t>
            </a:r>
            <a:r>
              <a:rPr lang="zh-TW" altLang="en-US" dirty="0"/>
              <a:t>這裡就是</a:t>
            </a:r>
            <a:r>
              <a:rPr lang="en-US" altLang="zh-TW" dirty="0"/>
              <a:t>9)</a:t>
            </a:r>
            <a:r>
              <a:rPr lang="zh-TW" altLang="en-US" dirty="0"/>
              <a:t>即可</a:t>
            </a:r>
            <a:endParaRPr lang="en-US" altLang="zh-TW" dirty="0"/>
          </a:p>
          <a:p>
            <a:r>
              <a:rPr lang="zh-TW" altLang="en-US" dirty="0"/>
              <a:t>當某一列的</a:t>
            </a:r>
            <a:r>
              <a:rPr lang="en-US" altLang="zh-TW" dirty="0"/>
              <a:t>pixel</a:t>
            </a:r>
            <a:r>
              <a:rPr lang="zh-TW" altLang="en-US" dirty="0"/>
              <a:t> 都計算完之後，下一個</a:t>
            </a:r>
            <a:r>
              <a:rPr lang="en-US" altLang="zh-TW" dirty="0"/>
              <a:t>Window</a:t>
            </a:r>
            <a:r>
              <a:rPr lang="en-US" altLang="zh-TW" baseline="0" dirty="0"/>
              <a:t> </a:t>
            </a:r>
            <a:r>
              <a:rPr lang="zh-TW" altLang="en-US" baseline="0" dirty="0"/>
              <a:t>的 </a:t>
            </a:r>
            <a:r>
              <a:rPr lang="en-US" altLang="zh-TW" baseline="0" dirty="0"/>
              <a:t>IBUF</a:t>
            </a:r>
            <a:r>
              <a:rPr lang="zh-TW" altLang="en-US" baseline="0" dirty="0"/>
              <a:t> 值只要減去上一列的</a:t>
            </a:r>
            <a:r>
              <a:rPr lang="en-US" altLang="zh-TW" baseline="0" dirty="0"/>
              <a:t>pixel value, </a:t>
            </a:r>
            <a:r>
              <a:rPr lang="zh-TW" altLang="en-US" baseline="0" dirty="0"/>
              <a:t>再加上下一列的 </a:t>
            </a:r>
            <a:r>
              <a:rPr lang="en-US" altLang="zh-TW" baseline="0" dirty="0"/>
              <a:t>pixel value </a:t>
            </a:r>
            <a:r>
              <a:rPr lang="zh-TW" altLang="en-US" baseline="0" dirty="0"/>
              <a:t>即可完成更新</a:t>
            </a:r>
            <a:endParaRPr lang="en-US" altLang="zh-TW" baseline="0" dirty="0"/>
          </a:p>
          <a:p>
            <a:r>
              <a:rPr lang="en-US" altLang="zh-TW" baseline="0" dirty="0"/>
              <a:t>(</a:t>
            </a:r>
            <a:r>
              <a:rPr lang="zh-TW" altLang="en-US" baseline="0" dirty="0"/>
              <a:t>可以回前面的數字舉例</a:t>
            </a:r>
            <a:r>
              <a:rPr lang="en-US" altLang="zh-TW" baseline="0" dirty="0"/>
              <a:t>)</a:t>
            </a:r>
            <a:r>
              <a:rPr lang="zh-TW" altLang="en-US" baseline="0" dirty="0"/>
              <a:t> </a:t>
            </a:r>
            <a:r>
              <a:rPr lang="en-US" altLang="zh-TW" baseline="0" dirty="0"/>
              <a:t>80+80+78</a:t>
            </a:r>
            <a:r>
              <a:rPr lang="zh-TW" altLang="en-US" baseline="0" dirty="0"/>
              <a:t> </a:t>
            </a:r>
            <a:r>
              <a:rPr lang="en-US" altLang="zh-TW" baseline="0" dirty="0"/>
              <a:t>=</a:t>
            </a:r>
            <a:r>
              <a:rPr lang="zh-TW" altLang="en-US" baseline="0" dirty="0"/>
              <a:t> </a:t>
            </a:r>
            <a:r>
              <a:rPr lang="en-US" altLang="zh-TW" baseline="0" dirty="0"/>
              <a:t>238</a:t>
            </a:r>
            <a:r>
              <a:rPr lang="zh-TW" altLang="en-US" baseline="0" dirty="0"/>
              <a:t> </a:t>
            </a:r>
            <a:r>
              <a:rPr lang="en-US" altLang="zh-TW" baseline="0" dirty="0"/>
              <a:t>input buffer</a:t>
            </a:r>
            <a:r>
              <a:rPr lang="zh-TW" altLang="en-US" baseline="0" dirty="0"/>
              <a:t> </a:t>
            </a:r>
            <a:r>
              <a:rPr lang="en-US" altLang="zh-TW" baseline="0" dirty="0"/>
              <a:t>(j-1)</a:t>
            </a:r>
            <a:r>
              <a:rPr lang="zh-TW" altLang="en-US" baseline="0" dirty="0"/>
              <a:t>存的數字就是</a:t>
            </a:r>
            <a:r>
              <a:rPr lang="en-US" altLang="zh-TW" baseline="0" dirty="0"/>
              <a:t>238</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a:t>
            </a:fld>
            <a:endParaRPr lang="en-US" altLang="zh-TW"/>
          </a:p>
        </p:txBody>
      </p:sp>
    </p:spTree>
    <p:extLst>
      <p:ext uri="{BB962C8B-B14F-4D97-AF65-F5344CB8AC3E}">
        <p14:creationId xmlns:p14="http://schemas.microsoft.com/office/powerpoint/2010/main" val="37753103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a:t>產生加入</a:t>
                </a:r>
                <a:r>
                  <a:rPr lang="en-US" altLang="zh-TW" sz="1200" dirty="0"/>
                  <a:t>salt-and-pepper</a:t>
                </a:r>
                <a:r>
                  <a:rPr lang="zh-TW" altLang="en-US" dirty="0"/>
                  <a:t>雜訊的影像</a:t>
                </a:r>
              </a:p>
              <a:p>
                <a:pPr marL="228600" indent="-228600">
                  <a:buFont typeface="+mj-lt"/>
                  <a:buAutoNum type="arabicPeriod"/>
                </a:pPr>
                <a:r>
                  <a:rPr lang="zh-TW" altLang="en-US" dirty="0"/>
                  <a:t>在所有有雜訊的影像上執行</a:t>
                </a:r>
                <a:r>
                  <a:rPr lang="en-US" altLang="zh-TW" sz="1200" dirty="0"/>
                  <a:t>box filter</a:t>
                </a:r>
                <a:r>
                  <a:rPr lang="zh-TW" altLang="en-US" dirty="0"/>
                  <a:t>（</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在所有有雜訊的影像上運行中值濾波器（</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運行打開，然後關閉和關閉，再打開</a:t>
                </a:r>
                <a:endParaRPr lang="en-US" altLang="zh-TW" dirty="0"/>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marL="0" indent="0">
                  <a:buFont typeface="+mj-lt"/>
                  <a:buNone/>
                </a:pPr>
                <a:endParaRPr lang="zh-TW" altLang="en-US" dirty="0"/>
              </a:p>
            </p:txBody>
          </p:sp>
        </mc:Choice>
        <mc:Fallback xmlns="">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smtClean="0"/>
                  <a:t>產生加入</a:t>
                </a:r>
                <a:r>
                  <a:rPr lang="en-US" altLang="zh-TW" sz="1200" dirty="0" smtClean="0"/>
                  <a:t>salt-and-pepper</a:t>
                </a:r>
                <a:r>
                  <a:rPr lang="zh-TW" altLang="en-US" dirty="0" smtClean="0"/>
                  <a:t>雜訊的影像</a:t>
                </a:r>
              </a:p>
              <a:p>
                <a:pPr marL="228600" indent="-228600">
                  <a:buFont typeface="+mj-lt"/>
                  <a:buAutoNum type="arabicPeriod"/>
                </a:pPr>
                <a:r>
                  <a:rPr lang="zh-TW" altLang="en-US" dirty="0" smtClean="0"/>
                  <a:t>在所有有雜訊的影像上執行</a:t>
                </a:r>
                <a:r>
                  <a:rPr lang="en-US" altLang="zh-TW" sz="1200" dirty="0" smtClean="0"/>
                  <a:t>box filter</a:t>
                </a:r>
                <a:r>
                  <a:rPr lang="zh-TW" altLang="en-US" dirty="0" smtClean="0"/>
                  <a:t>（</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在所有有雜訊的影像上運行中值濾波器（</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運行打開，然後關閉和關閉，再</a:t>
                </a:r>
                <a:r>
                  <a:rPr lang="zh-TW" altLang="en-US" dirty="0" smtClean="0"/>
                  <a:t>打開</a:t>
                </a:r>
                <a:endParaRPr lang="en-US" altLang="zh-TW" dirty="0" smtClean="0"/>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Opening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侵蝕</a:t>
                </a:r>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膨脹</a:t>
                </a:r>
                <a:r>
                  <a:rPr kumimoji="1" lang="en-US" altLang="zh-TW" sz="1200" b="0" i="0" kern="1200" dirty="0" smtClean="0">
                    <a:solidFill>
                      <a:schemeClr val="tx1"/>
                    </a:solidFill>
                    <a:effectLst/>
                    <a:latin typeface="Arial" charset="0"/>
                    <a:ea typeface="新細明體" pitchFamily="18" charset="-120"/>
                    <a:cs typeface="+mn-cs"/>
                  </a:rPr>
                  <a:t>) </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smtClean="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Closing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smtClean="0">
                  <a:solidFill>
                    <a:schemeClr val="tx1"/>
                  </a:solidFill>
                  <a:effectLst/>
                  <a:latin typeface="Arial" charset="0"/>
                  <a:ea typeface="新細明體" pitchFamily="18" charset="-120"/>
                  <a:cs typeface="+mn-cs"/>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a:p>
                <a:pPr marL="0" indent="0">
                  <a:buFont typeface="+mj-lt"/>
                  <a:buNone/>
                </a:pP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139</a:t>
            </a:fld>
            <a:endParaRPr lang="en-US" altLang="zh-TW"/>
          </a:p>
        </p:txBody>
      </p:sp>
    </p:spTree>
    <p:extLst>
      <p:ext uri="{BB962C8B-B14F-4D97-AF65-F5344CB8AC3E}">
        <p14:creationId xmlns:p14="http://schemas.microsoft.com/office/powerpoint/2010/main" val="24550610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142</a:t>
            </a:fld>
            <a:endParaRPr lang="en-US" altLang="zh-TW"/>
          </a:p>
        </p:txBody>
      </p:sp>
    </p:spTree>
    <p:extLst>
      <p:ext uri="{BB962C8B-B14F-4D97-AF65-F5344CB8AC3E}">
        <p14:creationId xmlns:p14="http://schemas.microsoft.com/office/powerpoint/2010/main" val="20476659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產生幅度</a:t>
            </a:r>
            <a:r>
              <a:rPr lang="en-US" altLang="zh-TW" dirty="0"/>
              <a:t>= 10</a:t>
            </a:r>
            <a:r>
              <a:rPr lang="zh-TW" altLang="en-US" dirty="0"/>
              <a:t>的加性高斯白噪聲</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144</a:t>
            </a:fld>
            <a:endParaRPr lang="en-US" altLang="zh-TW"/>
          </a:p>
        </p:txBody>
      </p:sp>
    </p:spTree>
    <p:extLst>
      <p:ext uri="{BB962C8B-B14F-4D97-AF65-F5344CB8AC3E}">
        <p14:creationId xmlns:p14="http://schemas.microsoft.com/office/powerpoint/2010/main" val="35411965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編寫程序以生成以下梯度幅值圖像，並選擇適當的閾值以獲取二進制邊緣圖像：</a:t>
            </a:r>
          </a:p>
          <a:p>
            <a:r>
              <a:rPr lang="en-US" altLang="zh-TW" dirty="0"/>
              <a:t>Roberts operator</a:t>
            </a:r>
          </a:p>
          <a:p>
            <a:r>
              <a:rPr lang="en-US" altLang="zh-TW" dirty="0"/>
              <a:t>Prewitt edge detector</a:t>
            </a:r>
          </a:p>
          <a:p>
            <a:r>
              <a:rPr lang="en-US" altLang="zh-TW" dirty="0"/>
              <a:t>Sobel edge detector</a:t>
            </a:r>
          </a:p>
          <a:p>
            <a:r>
              <a:rPr lang="en-US" altLang="zh-TW" dirty="0"/>
              <a:t>Frei and Chen gradient operator</a:t>
            </a:r>
          </a:p>
          <a:p>
            <a:r>
              <a:rPr lang="en-US" altLang="zh-TW" dirty="0"/>
              <a:t>Kirsch compass operator</a:t>
            </a:r>
          </a:p>
          <a:p>
            <a:r>
              <a:rPr lang="en-US" altLang="zh-TW" dirty="0"/>
              <a:t>Robinson compass operator</a:t>
            </a:r>
          </a:p>
          <a:p>
            <a:r>
              <a:rPr lang="en-US" altLang="zh-TW" dirty="0" err="1"/>
              <a:t>Nevatia-Babu</a:t>
            </a:r>
            <a:r>
              <a:rPr lang="en-US" altLang="zh-TW" dirty="0"/>
              <a:t> 5×5 operator</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647554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"CONSTANT"</a:t>
            </a:r>
            <a:r>
              <a:rPr lang="en-US" altLang="zh-TW" dirty="0">
                <a:effectLst/>
              </a:rPr>
              <a:t>)</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"REFLECT)</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"SYMMETRIC"</a:t>
            </a:r>
            <a:r>
              <a:rPr lang="en-US" altLang="zh-TW" dirty="0">
                <a:effectLst/>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161743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228811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kumimoji="1" lang="en-US" altLang="zh-TW" sz="1200" kern="1200" dirty="0">
                <a:solidFill>
                  <a:schemeClr val="tx1"/>
                </a:solidFill>
                <a:effectLst/>
                <a:latin typeface="Arial" charset="0"/>
                <a:ea typeface="+mn-ea"/>
                <a:cs typeface="+mn-cs"/>
              </a:rPr>
              <a:t>Frei-Chen </a:t>
            </a:r>
            <a:r>
              <a:rPr kumimoji="1" lang="zh-TW" altLang="zh-TW" sz="1200" kern="1200" dirty="0">
                <a:solidFill>
                  <a:schemeClr val="tx1"/>
                </a:solidFill>
                <a:effectLst/>
                <a:latin typeface="Arial" charset="0"/>
                <a:ea typeface="+mn-ea"/>
                <a:cs typeface="+mn-cs"/>
              </a:rPr>
              <a:t>邊緣運算法有</a:t>
            </a:r>
            <a:r>
              <a:rPr kumimoji="1" lang="en-US" altLang="zh-TW" sz="1200" kern="1200" dirty="0">
                <a:solidFill>
                  <a:schemeClr val="tx1"/>
                </a:solidFill>
                <a:effectLst/>
                <a:latin typeface="Arial" charset="0"/>
                <a:ea typeface="+mn-ea"/>
                <a:cs typeface="+mn-cs"/>
              </a:rPr>
              <a:t>9</a:t>
            </a:r>
            <a:r>
              <a:rPr kumimoji="1" lang="zh-TW" altLang="zh-TW"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a:t>
            </a:r>
            <a:r>
              <a:rPr kumimoji="1" lang="zh-TW" altLang="en-US" sz="1200" kern="1200" dirty="0">
                <a:solidFill>
                  <a:schemeClr val="tx1"/>
                </a:solidFill>
                <a:effectLst/>
                <a:latin typeface="Arial" charset="0"/>
                <a:ea typeface="+mn-ea"/>
                <a:cs typeface="+mn-cs"/>
              </a:rPr>
              <a:t>也就是說</a:t>
            </a:r>
            <a:r>
              <a:rPr kumimoji="1" lang="zh-TW" altLang="zh-TW" sz="1200" kern="1200" dirty="0">
                <a:solidFill>
                  <a:schemeClr val="tx1"/>
                </a:solidFill>
                <a:effectLst/>
                <a:latin typeface="Arial" charset="0"/>
                <a:ea typeface="+mn-ea"/>
                <a:cs typeface="+mn-cs"/>
              </a:rPr>
              <a:t>每一個像素都需要運算九次。</a:t>
            </a:r>
            <a:endParaRPr kumimoji="1" lang="en-US" altLang="zh-TW" sz="1200" kern="1200" dirty="0">
              <a:solidFill>
                <a:schemeClr val="tx1"/>
              </a:solidFill>
              <a:effectLst/>
              <a:latin typeface="Arial" charset="0"/>
              <a:ea typeface="+mn-ea"/>
              <a:cs typeface="+mn-cs"/>
            </a:endParaRPr>
          </a:p>
          <a:p>
            <a:r>
              <a:rPr kumimoji="1" lang="zh-TW" altLang="en-US" sz="1200" kern="1200" dirty="0">
                <a:solidFill>
                  <a:schemeClr val="tx1"/>
                </a:solidFill>
                <a:effectLst/>
                <a:latin typeface="Arial" charset="0"/>
                <a:ea typeface="+mn-ea"/>
                <a:cs typeface="+mn-cs"/>
              </a:rPr>
              <a:t>其中</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en-US" sz="1200" kern="1200" dirty="0">
                <a:solidFill>
                  <a:schemeClr val="tx1"/>
                </a:solidFill>
                <a:effectLst/>
                <a:latin typeface="Arial" charset="0"/>
                <a:ea typeface="+mn-ea"/>
                <a:cs typeface="+mn-cs"/>
              </a:rPr>
              <a:t>是</a:t>
            </a:r>
            <a:r>
              <a:rPr kumimoji="1" lang="zh-TW" altLang="zh-TW" sz="1200" kern="1200" dirty="0">
                <a:solidFill>
                  <a:schemeClr val="tx1"/>
                </a:solidFill>
                <a:effectLst/>
                <a:latin typeface="Arial" charset="0"/>
                <a:ea typeface="+mn-ea"/>
                <a:cs typeface="+mn-cs"/>
              </a:rPr>
              <a:t>找出影像的</a:t>
            </a:r>
            <a:r>
              <a:rPr lang="en-US" altLang="zh-TW" dirty="0"/>
              <a:t>edge</a:t>
            </a:r>
            <a:r>
              <a:rPr kumimoji="1" lang="zh-TW" altLang="en-US" sz="1200" kern="1200" dirty="0">
                <a:solidFill>
                  <a:schemeClr val="tx1"/>
                </a:solidFill>
                <a:effectLst/>
                <a:latin typeface="Arial" charset="0"/>
                <a:ea typeface="+mn-ea"/>
                <a:cs typeface="+mn-cs"/>
              </a:rPr>
              <a:t>，</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找出影像的線條</a:t>
            </a:r>
            <a:r>
              <a:rPr kumimoji="1" lang="en-US" altLang="zh-TW" sz="1200" kern="1200" dirty="0">
                <a:solidFill>
                  <a:schemeClr val="tx1"/>
                </a:solidFill>
                <a:effectLst/>
                <a:latin typeface="Arial" charset="0"/>
                <a:ea typeface="+mn-ea"/>
                <a:cs typeface="+mn-cs"/>
              </a:rPr>
              <a:t>(line)</a:t>
            </a:r>
            <a:r>
              <a:rPr kumimoji="1" lang="zh-TW" altLang="en-US" sz="1200" kern="1200" dirty="0">
                <a:solidFill>
                  <a:schemeClr val="tx1"/>
                </a:solidFill>
                <a:effectLst/>
                <a:latin typeface="Arial" charset="0"/>
                <a:ea typeface="+mn-ea"/>
                <a:cs typeface="+mn-cs"/>
              </a:rPr>
              <a:t>，</a:t>
            </a:r>
            <a:r>
              <a:rPr kumimoji="1" lang="zh-TW" altLang="zh-TW" sz="1200" kern="1200" dirty="0">
                <a:solidFill>
                  <a:schemeClr val="tx1"/>
                </a:solidFill>
                <a:effectLst/>
                <a:latin typeface="Arial" charset="0"/>
                <a:ea typeface="+mn-ea"/>
                <a:cs typeface="+mn-cs"/>
              </a:rPr>
              <a:t>最後一個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用於平均</a:t>
            </a:r>
            <a:r>
              <a:rPr kumimoji="1" lang="zh-TW" altLang="en-US" sz="1200" kern="1200" dirty="0">
                <a:solidFill>
                  <a:schemeClr val="tx1"/>
                </a:solidFill>
                <a:effectLst/>
                <a:latin typeface="Arial" charset="0"/>
                <a:ea typeface="+mn-ea"/>
                <a:cs typeface="+mn-cs"/>
              </a:rPr>
              <a:t>影像。</a:t>
            </a:r>
            <a:endParaRPr kumimoji="1" lang="en-US" altLang="zh-TW" sz="1200" kern="1200" dirty="0">
              <a:solidFill>
                <a:schemeClr val="tx1"/>
              </a:solidFill>
              <a:effectLst/>
              <a:latin typeface="Arial" charset="0"/>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69152662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162096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594873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17301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miter lim="800000"/>
            <a:headEnd/>
            <a:tailEnd/>
          </a:ln>
        </p:spPr>
        <p:txBody>
          <a:bodyPr/>
          <a:lstStyle/>
          <a:p>
            <a:fld id="{FB9D0518-71B6-4924-9A4D-E7B1F8578B8B}" type="slidenum">
              <a:rPr lang="en-US" altLang="zh-TW" smtClean="0">
                <a:ea typeface="新細明體" charset="-120"/>
              </a:rPr>
              <a:pPr/>
              <a:t>15</a:t>
            </a:fld>
            <a:endParaRPr lang="en-US" altLang="zh-TW">
              <a:ea typeface="新細明體" charset="-12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zh-TW" altLang="en-US" dirty="0">
                <a:ea typeface="新細明體" charset="-120"/>
              </a:rPr>
              <a:t>一個常見的</a:t>
            </a:r>
            <a:r>
              <a:rPr lang="en-US" altLang="zh-TW" dirty="0">
                <a:ea typeface="新細明體" charset="-120"/>
              </a:rPr>
              <a:t>linear smother </a:t>
            </a:r>
            <a:r>
              <a:rPr lang="zh-TW" altLang="en-US" dirty="0">
                <a:ea typeface="新細明體" charset="-120"/>
              </a:rPr>
              <a:t>是高斯</a:t>
            </a:r>
            <a:r>
              <a:rPr lang="en-US" altLang="zh-TW" dirty="0">
                <a:ea typeface="新細明體" charset="-120"/>
              </a:rPr>
              <a:t>filter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Mask</a:t>
            </a:r>
            <a:r>
              <a:rPr lang="zh-TW" altLang="en-US" dirty="0">
                <a:ea typeface="新細明體" charset="-120"/>
              </a:rPr>
              <a:t>大小的取法 </a:t>
            </a:r>
            <a:r>
              <a:rPr lang="en-US" altLang="zh-TW" dirty="0">
                <a:ea typeface="新細明體" charset="-120"/>
              </a:rPr>
              <a:t>=&gt;</a:t>
            </a:r>
            <a:r>
              <a:rPr lang="zh-TW" altLang="en-US" dirty="0"/>
              <a:t>離中心</a:t>
            </a:r>
            <a:r>
              <a:rPr lang="en-US" altLang="zh-TW" dirty="0">
                <a:ea typeface="新細明體" charset="-120"/>
              </a:rPr>
              <a:t>2~3</a:t>
            </a:r>
            <a:r>
              <a:rPr lang="zh-TW" altLang="en-US" dirty="0">
                <a:ea typeface="新細明體" charset="-120"/>
              </a:rPr>
              <a:t>倍</a:t>
            </a:r>
            <a:r>
              <a:rPr lang="en-US" altLang="zh-TW" dirty="0">
                <a:ea typeface="新細明體" charset="-120"/>
              </a:rPr>
              <a:t>sigma</a:t>
            </a:r>
            <a:r>
              <a:rPr lang="zh-TW" altLang="en-US" dirty="0"/>
              <a:t>，也就是取</a:t>
            </a:r>
            <a:r>
              <a:rPr lang="en-US" altLang="zh-TW" dirty="0"/>
              <a:t>4~6</a:t>
            </a:r>
            <a:r>
              <a:rPr lang="zh-TW" altLang="en-US" dirty="0"/>
              <a:t>作為</a:t>
            </a:r>
            <a:r>
              <a:rPr lang="en-US" altLang="zh-TW" dirty="0"/>
              <a:t>mask </a:t>
            </a:r>
            <a:r>
              <a:rPr lang="zh-TW" altLang="en-US" dirty="0"/>
              <a:t>的</a:t>
            </a:r>
            <a:r>
              <a:rPr lang="en-US" altLang="zh-TW" dirty="0"/>
              <a:t>size</a:t>
            </a:r>
            <a:r>
              <a:rPr lang="zh-TW" altLang="en-US" dirty="0"/>
              <a:t> </a:t>
            </a:r>
            <a:endParaRPr lang="en-US" altLang="zh-TW" dirty="0">
              <a:ea typeface="新細明體" charset="-120"/>
            </a:endParaRPr>
          </a:p>
          <a:p>
            <a:pPr eaLnBrk="1" hangingPunct="1"/>
            <a:r>
              <a:rPr lang="zh-TW" altLang="en-US" dirty="0"/>
              <a:t>這種線性去除雜訊的</a:t>
            </a:r>
            <a:r>
              <a:rPr lang="en-US" altLang="zh-TW" dirty="0"/>
              <a:t>filter</a:t>
            </a:r>
            <a:r>
              <a:rPr lang="zh-TW" altLang="en-US" dirty="0"/>
              <a:t>會使影像失去焦點，邊緣會變得模糊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e=exponential=2.71828(</a:t>
            </a:r>
            <a:r>
              <a:rPr lang="zh-TW" altLang="en-US" dirty="0">
                <a:ea typeface="新細明體" charset="-120"/>
              </a:rPr>
              <a:t>歐拉數</a:t>
            </a:r>
            <a:r>
              <a:rPr lang="en-US" altLang="zh-TW" dirty="0">
                <a:ea typeface="新細明體" charset="-120"/>
              </a:rPr>
              <a:t>)</a:t>
            </a:r>
          </a:p>
          <a:p>
            <a:pPr eaLnBrk="1" hangingPunct="1"/>
            <a:r>
              <a:rPr lang="zh-TW" altLang="en-US" dirty="0"/>
              <a:t>可以將 </a:t>
            </a:r>
            <a:r>
              <a:rPr lang="en-US" altLang="zh-TW" i="1" dirty="0"/>
              <a:t>w ( r , c )</a:t>
            </a:r>
            <a:r>
              <a:rPr lang="en-US" altLang="zh-TW" dirty="0"/>
              <a:t> </a:t>
            </a:r>
            <a:r>
              <a:rPr lang="zh-TW" altLang="en-US" dirty="0"/>
              <a:t>分開成</a:t>
            </a:r>
            <a:r>
              <a:rPr lang="en-US" altLang="zh-TW" dirty="0"/>
              <a:t>2</a:t>
            </a:r>
            <a:r>
              <a:rPr lang="zh-TW" altLang="en-US" dirty="0"/>
              <a:t>項相成 </a:t>
            </a:r>
            <a:r>
              <a:rPr lang="en-US" altLang="zh-TW" i="1" dirty="0"/>
              <a:t>w1( r ) w2( c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5307896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投影片圖像版面配置區 1"/>
          <p:cNvSpPr>
            <a:spLocks noGrp="1" noRot="1" noChangeAspect="1" noTextEdit="1"/>
          </p:cNvSpPr>
          <p:nvPr>
            <p:ph type="sldImg"/>
          </p:nvPr>
        </p:nvSpPr>
        <p:spPr>
          <a:xfrm>
            <a:off x="1371600" y="1143000"/>
            <a:ext cx="4114800" cy="3086100"/>
          </a:xfrm>
          <a:ln/>
        </p:spPr>
      </p:sp>
      <p:sp>
        <p:nvSpPr>
          <p:cNvPr id="274435" name="備忘稿版面配置區 2"/>
          <p:cNvSpPr>
            <a:spLocks noGrp="1"/>
          </p:cNvSpPr>
          <p:nvPr>
            <p:ph type="body" idx="1"/>
          </p:nvPr>
        </p:nvSpPr>
        <p:spPr>
          <a:noFill/>
        </p:spPr>
        <p:txBody>
          <a:bodyPr/>
          <a:lstStyle/>
          <a:p>
            <a:endParaRPr lang="zh-TW" altLang="en-US">
              <a:ea typeface="新細明體" charset="-120"/>
            </a:endParaRPr>
          </a:p>
        </p:txBody>
      </p:sp>
      <p:sp>
        <p:nvSpPr>
          <p:cNvPr id="274436"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59B314-11B2-4835-B9AA-635296981372}"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265823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編寫以下程序來檢測邊緣：</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對以下四種圖像進行</a:t>
            </a:r>
            <a:r>
              <a:rPr lang="en-US" altLang="zh-TW" sz="1200" dirty="0">
                <a:solidFill>
                  <a:schemeClr val="tx1"/>
                </a:solidFill>
              </a:rPr>
              <a:t>Zero-crossing</a:t>
            </a:r>
            <a:r>
              <a:rPr kumimoji="1" lang="zh-TW" altLang="en-US" sz="1200" b="0" i="0" kern="1200" dirty="0">
                <a:solidFill>
                  <a:schemeClr val="tx1"/>
                </a:solidFill>
                <a:effectLst/>
                <a:latin typeface="Arial" charset="0"/>
                <a:ea typeface="新細明體" pitchFamily="18" charset="-120"/>
                <a:cs typeface="+mn-cs"/>
              </a:rPr>
              <a:t>以獲得邊緣圖像（選擇適當的閾值</a:t>
            </a:r>
            <a:r>
              <a:rPr kumimoji="1" lang="en-US" altLang="zh-TW" sz="1200" b="0" i="0" kern="1200" dirty="0">
                <a:solidFill>
                  <a:schemeClr val="tx1"/>
                </a:solidFill>
                <a:effectLst/>
                <a:latin typeface="Arial" charset="0"/>
                <a:ea typeface="新細明體" pitchFamily="18" charset="-120"/>
                <a:cs typeface="+mn-cs"/>
              </a:rPr>
              <a:t>t = 1</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p.349</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拉普拉斯語（</a:t>
            </a:r>
            <a:r>
              <a:rPr kumimoji="1" lang="en-US" altLang="zh-TW" sz="1200" b="0" i="0" kern="1200" dirty="0">
                <a:solidFill>
                  <a:schemeClr val="tx1"/>
                </a:solidFill>
                <a:effectLst/>
                <a:latin typeface="Arial" charset="0"/>
                <a:ea typeface="新細明體" pitchFamily="18" charset="-120"/>
                <a:cs typeface="+mn-cs"/>
              </a:rPr>
              <a:t>2</a:t>
            </a:r>
            <a:r>
              <a:rPr kumimoji="1" lang="zh-TW" altLang="en-US" sz="1200" b="0" i="0" kern="1200" dirty="0">
                <a:solidFill>
                  <a:schemeClr val="tx1"/>
                </a:solidFill>
                <a:effectLst/>
                <a:latin typeface="Arial" charset="0"/>
                <a:ea typeface="新細明體" pitchFamily="18" charset="-120"/>
                <a:cs typeface="+mn-cs"/>
              </a:rPr>
              <a:t>張圖）</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最小方差拉普拉斯算子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高斯差（使用</a:t>
            </a:r>
            <a:r>
              <a:rPr kumimoji="1" lang="en-US" altLang="zh-TW" sz="1200" b="0" i="0" kern="1200" dirty="0" err="1">
                <a:solidFill>
                  <a:schemeClr val="tx1"/>
                </a:solidFill>
                <a:effectLst/>
                <a:latin typeface="Arial" charset="0"/>
                <a:ea typeface="新細明體" pitchFamily="18" charset="-120"/>
                <a:cs typeface="+mn-cs"/>
              </a:rPr>
              <a:t>tk</a:t>
            </a:r>
            <a:r>
              <a:rPr kumimoji="1" lang="zh-TW" altLang="en-US" sz="1200" b="0" i="0" kern="1200" dirty="0">
                <a:solidFill>
                  <a:schemeClr val="tx1"/>
                </a:solidFill>
                <a:effectLst/>
                <a:latin typeface="Arial" charset="0"/>
                <a:ea typeface="新細明體" pitchFamily="18" charset="-120"/>
                <a:cs typeface="+mn-cs"/>
              </a:rPr>
              <a:t>生成</a:t>
            </a:r>
            <a:r>
              <a:rPr kumimoji="1" lang="en-US" altLang="zh-TW" sz="1200" b="0" i="0" kern="1200" dirty="0">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Tkinter</a:t>
            </a:r>
            <a:endParaRPr kumimoji="1" lang="zh-TW" altLang="en-US"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（抑制性</a:t>
            </a:r>
            <a:r>
              <a:rPr kumimoji="1" lang="en-US" altLang="zh-TW" sz="1200" b="0" i="0" kern="1200" dirty="0">
                <a:solidFill>
                  <a:schemeClr val="tx1"/>
                </a:solidFill>
                <a:effectLst/>
                <a:latin typeface="Arial" charset="0"/>
                <a:ea typeface="新細明體" pitchFamily="18" charset="-120"/>
                <a:cs typeface="+mn-cs"/>
              </a:rPr>
              <a:t>σ= 1</a:t>
            </a:r>
            <a:r>
              <a:rPr kumimoji="1" lang="zh-TW" altLang="en-US" sz="1200" b="0" i="0" kern="1200" dirty="0">
                <a:solidFill>
                  <a:schemeClr val="tx1"/>
                </a:solidFill>
                <a:effectLst/>
                <a:latin typeface="Arial" charset="0"/>
                <a:ea typeface="新細明體" pitchFamily="18" charset="-120"/>
                <a:cs typeface="+mn-cs"/>
              </a:rPr>
              <a:t>，興奮性</a:t>
            </a:r>
            <a:r>
              <a:rPr kumimoji="1" lang="en-US" altLang="zh-TW" sz="1200" b="0" i="0" kern="1200" dirty="0">
                <a:solidFill>
                  <a:schemeClr val="tx1"/>
                </a:solidFill>
                <a:effectLst/>
                <a:latin typeface="Arial" charset="0"/>
                <a:ea typeface="新細明體" pitchFamily="18" charset="-120"/>
                <a:cs typeface="+mn-cs"/>
              </a:rPr>
              <a:t>σ= 3</a:t>
            </a:r>
            <a:r>
              <a:rPr kumimoji="1" lang="zh-TW" altLang="en-US" sz="1200" b="0" i="0" kern="1200" dirty="0">
                <a:solidFill>
                  <a:schemeClr val="tx1"/>
                </a:solidFill>
                <a:effectLst/>
                <a:latin typeface="Arial" charset="0"/>
                <a:ea typeface="新細明體" pitchFamily="18" charset="-120"/>
                <a:cs typeface="+mn-cs"/>
              </a:rPr>
              <a:t>，</a:t>
            </a:r>
            <a:r>
              <a:rPr lang="en-US" altLang="zh-TW" sz="1200" dirty="0">
                <a:solidFill>
                  <a:schemeClr val="tx1"/>
                </a:solidFill>
              </a:rPr>
              <a:t>, kernel size</a:t>
            </a:r>
            <a:r>
              <a:rPr kumimoji="1" lang="en-US" altLang="zh-TW" sz="1200" b="0" i="0" kern="1200" dirty="0">
                <a:solidFill>
                  <a:schemeClr val="tx1"/>
                </a:solidFill>
                <a:effectLst/>
                <a:latin typeface="Arial" charset="0"/>
                <a:ea typeface="新細明體" pitchFamily="18" charset="-120"/>
                <a:cs typeface="+mn-cs"/>
              </a:rPr>
              <a:t>= 11</a:t>
            </a:r>
            <a:r>
              <a:rPr kumimoji="1" lang="zh-TW" altLang="en-US" sz="1200" b="0" i="0" kern="1200" dirty="0">
                <a:solidFill>
                  <a:schemeClr val="tx1"/>
                </a:solidFill>
                <a:effectLst/>
                <a:latin typeface="Arial" charset="0"/>
                <a:ea typeface="新細明體" pitchFamily="18" charset="-120"/>
                <a:cs typeface="+mn-cs"/>
              </a:rPr>
              <a:t>）</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759480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170</a:t>
            </a:fld>
            <a:endParaRPr lang="en-US" altLang="zh-TW"/>
          </a:p>
        </p:txBody>
      </p:sp>
    </p:spTree>
    <p:extLst>
      <p:ext uri="{BB962C8B-B14F-4D97-AF65-F5344CB8AC3E}">
        <p14:creationId xmlns:p14="http://schemas.microsoft.com/office/powerpoint/2010/main" val="42030456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171</a:t>
            </a:fld>
            <a:endParaRPr lang="en-US" altLang="zh-TW"/>
          </a:p>
        </p:txBody>
      </p:sp>
    </p:spTree>
    <p:extLst>
      <p:ext uri="{BB962C8B-B14F-4D97-AF65-F5344CB8AC3E}">
        <p14:creationId xmlns:p14="http://schemas.microsoft.com/office/powerpoint/2010/main" val="17938218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95BDBF3-4106-473C-8683-47F3229A27DE}" type="slidenum">
              <a:rPr lang="zh-TW" altLang="en-US" smtClean="0"/>
              <a:t>172</a:t>
            </a:fld>
            <a:endParaRPr lang="zh-TW" altLang="en-US"/>
          </a:p>
        </p:txBody>
      </p:sp>
    </p:spTree>
    <p:extLst>
      <p:ext uri="{BB962C8B-B14F-4D97-AF65-F5344CB8AC3E}">
        <p14:creationId xmlns:p14="http://schemas.microsoft.com/office/powerpoint/2010/main" val="52868669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投影片圖像版面配置區 1"/>
          <p:cNvSpPr>
            <a:spLocks noGrp="1" noRot="1" noChangeAspect="1" noTextEdit="1"/>
          </p:cNvSpPr>
          <p:nvPr>
            <p:ph type="sldImg"/>
          </p:nvPr>
        </p:nvSpPr>
        <p:spPr>
          <a:xfrm>
            <a:off x="1371600" y="1143000"/>
            <a:ext cx="4114800" cy="3086100"/>
          </a:xfrm>
          <a:ln/>
        </p:spPr>
      </p:sp>
      <p:sp>
        <p:nvSpPr>
          <p:cNvPr id="275459"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275460"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6A5302-E849-4705-A390-9D7D1427E72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6833495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a:t>
            </a:r>
            <a:endParaRPr lang="en-US" altLang="zh-TW" sz="1200" dirty="0">
              <a:solidFill>
                <a:schemeClr val="tx1"/>
              </a:solidFill>
            </a:endParaRPr>
          </a:p>
          <a:p>
            <a:r>
              <a:rPr lang="zh-TW" altLang="en-US" sz="1200" dirty="0">
                <a:solidFill>
                  <a:schemeClr val="tx1"/>
                </a:solidFill>
              </a:rPr>
              <a:t>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176</a:t>
            </a:fld>
            <a:endParaRPr lang="en-US" altLang="zh-TW"/>
          </a:p>
        </p:txBody>
      </p:sp>
    </p:spTree>
    <p:extLst>
      <p:ext uri="{BB962C8B-B14F-4D97-AF65-F5344CB8AC3E}">
        <p14:creationId xmlns:p14="http://schemas.microsoft.com/office/powerpoint/2010/main" val="41980233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115191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6549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i="0" dirty="0">
                <a:solidFill>
                  <a:srgbClr val="292929"/>
                </a:solidFill>
                <a:effectLst/>
                <a:latin typeface="charter"/>
              </a:rPr>
              <a:t>減少圖像雜訊</a:t>
            </a:r>
            <a:r>
              <a:rPr lang="zh-TW" altLang="en-US" b="0" i="0" dirty="0">
                <a:solidFill>
                  <a:srgbClr val="292929"/>
                </a:solidFill>
                <a:effectLst/>
                <a:latin typeface="charter"/>
              </a:rPr>
              <a:t>以及</a:t>
            </a:r>
            <a:r>
              <a:rPr lang="zh-TW" altLang="en-US" b="1" i="0" dirty="0">
                <a:solidFill>
                  <a:srgbClr val="292929"/>
                </a:solidFill>
                <a:effectLst/>
                <a:latin typeface="charter"/>
              </a:rPr>
              <a:t>降低細節層次</a:t>
            </a:r>
            <a:r>
              <a:rPr lang="zh-TW" altLang="en-US" b="0" i="0" dirty="0">
                <a:solidFill>
                  <a:srgbClr val="292929"/>
                </a:solidFill>
                <a:effectLst/>
                <a:latin typeface="charter"/>
              </a:rPr>
              <a:t>，其視覺效果就像是經過一個半透明屏幕在觀察圖像。</a:t>
            </a:r>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22</a:t>
            </a:fld>
            <a:endParaRPr lang="en-US" altLang="zh-TW"/>
          </a:p>
        </p:txBody>
      </p:sp>
    </p:spTree>
    <p:extLst>
      <p:ext uri="{BB962C8B-B14F-4D97-AF65-F5344CB8AC3E}">
        <p14:creationId xmlns:p14="http://schemas.microsoft.com/office/powerpoint/2010/main" val="35761007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179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634792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180</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05212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a:ln/>
        </p:spPr>
      </p:sp>
      <p:sp>
        <p:nvSpPr>
          <p:cNvPr id="209923" name="備忘稿版面配置區 2"/>
          <p:cNvSpPr>
            <a:spLocks noGrp="1"/>
          </p:cNvSpPr>
          <p:nvPr>
            <p:ph type="body" idx="1"/>
          </p:nvPr>
        </p:nvSpPr>
        <p:spPr>
          <a:noFill/>
        </p:spPr>
        <p:txBody>
          <a:bodyPr/>
          <a:lstStyle/>
          <a:p>
            <a:r>
              <a:rPr lang="zh-TW" altLang="en-US" dirty="0">
                <a:ea typeface="新細明體" charset="-120"/>
              </a:rPr>
              <a:t>失焦影像和邊緣模糊影像</a:t>
            </a:r>
            <a:endParaRPr lang="en-US" altLang="zh-TW" dirty="0">
              <a:ea typeface="新細明體" charset="-120"/>
            </a:endParaRPr>
          </a:p>
          <a:p>
            <a:r>
              <a:rPr lang="zh-TW" altLang="en-US" dirty="0">
                <a:ea typeface="新細明體" charset="-120"/>
              </a:rPr>
              <a:t>如何同時去除雜訊</a:t>
            </a:r>
            <a:r>
              <a:rPr lang="en-US" altLang="zh-TW" dirty="0">
                <a:ea typeface="新細明體" charset="-120"/>
              </a:rPr>
              <a:t> </a:t>
            </a:r>
            <a:r>
              <a:rPr lang="zh-TW" altLang="en-US" dirty="0">
                <a:ea typeface="新細明體" charset="-120"/>
              </a:rPr>
              <a:t>與 保留細節</a:t>
            </a:r>
            <a:r>
              <a:rPr lang="en-US" altLang="zh-TW" dirty="0">
                <a:ea typeface="新細明體" charset="-120"/>
              </a:rPr>
              <a:t> </a:t>
            </a:r>
            <a:r>
              <a:rPr lang="zh-TW" altLang="en-US" dirty="0">
                <a:ea typeface="新細明體" charset="-120"/>
              </a:rPr>
              <a:t>變成一個很重要的重點</a:t>
            </a:r>
            <a:endParaRPr lang="en-US" altLang="zh-TW" dirty="0">
              <a:ea typeface="新細明體" charset="-120"/>
            </a:endParaRPr>
          </a:p>
        </p:txBody>
      </p:sp>
      <p:sp>
        <p:nvSpPr>
          <p:cNvPr id="209924" name="投影片編號版面配置區 3"/>
          <p:cNvSpPr>
            <a:spLocks noGrp="1"/>
          </p:cNvSpPr>
          <p:nvPr>
            <p:ph type="sldNum" sz="quarter" idx="5"/>
          </p:nvPr>
        </p:nvSpPr>
        <p:spPr>
          <a:noFill/>
          <a:ln>
            <a:miter lim="800000"/>
            <a:headEnd/>
            <a:tailEnd/>
          </a:ln>
        </p:spPr>
        <p:txBody>
          <a:bodyPr/>
          <a:lstStyle/>
          <a:p>
            <a:fld id="{1B2F9A1E-A0F2-4C51-8A0F-6EF5F81D561A}" type="slidenum">
              <a:rPr lang="en-US" altLang="zh-TW" smtClean="0">
                <a:ea typeface="新細明體" charset="-120"/>
              </a:rPr>
              <a:pPr/>
              <a:t>23</a:t>
            </a:fld>
            <a:endParaRPr lang="en-US" altLang="zh-TW">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miter lim="800000"/>
            <a:headEnd/>
            <a:tailEnd/>
          </a:ln>
        </p:spPr>
        <p:txBody>
          <a:bodyPr/>
          <a:lstStyle/>
          <a:p>
            <a:fld id="{DF8847F7-881F-4E82-99CA-80627285D92E}" type="slidenum">
              <a:rPr lang="en-US" altLang="zh-TW" smtClean="0">
                <a:ea typeface="新細明體" charset="-120"/>
              </a:rPr>
              <a:pPr/>
              <a:t>25</a:t>
            </a:fld>
            <a:endParaRPr lang="en-US" altLang="zh-TW">
              <a:ea typeface="新細明體" charset="-12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altLang="zh-TW" dirty="0">
                <a:ea typeface="新細明體" charset="-120"/>
              </a:rPr>
              <a:t>7.2.1</a:t>
            </a:r>
            <a:r>
              <a:rPr lang="zh-TW" altLang="en-US" dirty="0">
                <a:ea typeface="新細明體" charset="-120"/>
              </a:rPr>
              <a:t> 雜訊清除的統計架構</a:t>
            </a:r>
            <a:endParaRPr lang="en-US" altLang="zh-TW" dirty="0">
              <a:ea typeface="新細明體" charset="-120"/>
            </a:endParaRPr>
          </a:p>
          <a:p>
            <a:pPr eaLnBrk="1" hangingPunct="1"/>
            <a:r>
              <a:rPr lang="zh-TW" altLang="en-US" dirty="0">
                <a:ea typeface="新細明體" charset="-120"/>
              </a:rPr>
              <a:t>那為了正確的取一個鄰域大小和</a:t>
            </a:r>
            <a:r>
              <a:rPr lang="en-US" altLang="zh-TW" dirty="0">
                <a:ea typeface="新細明體" charset="-120"/>
              </a:rPr>
              <a:t>mask </a:t>
            </a:r>
            <a:r>
              <a:rPr lang="zh-TW" altLang="en-US" dirty="0">
                <a:ea typeface="新細明體" charset="-120"/>
              </a:rPr>
              <a:t>中數值的平衡關係，我們會從統計角度討論這種關係。</a:t>
            </a:r>
            <a:endParaRPr lang="en-US" altLang="zh-TW" dirty="0">
              <a:ea typeface="新細明體" charset="-120"/>
            </a:endParaRPr>
          </a:p>
          <a:p>
            <a:pPr eaLnBrk="1" hangingPunct="1"/>
            <a:r>
              <a:rPr lang="zh-TW" altLang="en-US" dirty="0">
                <a:ea typeface="新細明體" charset="-120"/>
              </a:rPr>
              <a:t>因為如果沒有取一個平衡的話，雜訊去除的同時也會產生影像細節的損失。</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所以</a:t>
            </a:r>
            <a:r>
              <a:rPr lang="en-US" altLang="zh-TW" dirty="0">
                <a:ea typeface="新細明體" charset="-120"/>
              </a:rPr>
              <a:t>7.2.1</a:t>
            </a:r>
            <a:r>
              <a:rPr lang="zh-TW" altLang="en-US" dirty="0">
                <a:ea typeface="新細明體" charset="-120"/>
              </a:rPr>
              <a:t>會說明雜訊去除的統計框架</a:t>
            </a:r>
            <a:endParaRPr lang="en-US" altLang="zh-TW" dirty="0">
              <a:ea typeface="新細明體" charset="-120"/>
            </a:endParaRPr>
          </a:p>
          <a:p>
            <a:pPr eaLnBrk="1" hangingPunct="1"/>
            <a:r>
              <a:rPr lang="zh-TW" altLang="en-US" dirty="0"/>
              <a:t>一個理想化的假設是</a:t>
            </a:r>
            <a:r>
              <a:rPr lang="zh-TW" altLang="en-US" dirty="0">
                <a:ea typeface="新細明體" charset="-120"/>
              </a:rPr>
              <a:t>假如一張影像都沒有雜訊的話，鄰域內的</a:t>
            </a:r>
            <a:r>
              <a:rPr lang="en-US" altLang="zh-TW" dirty="0">
                <a:ea typeface="新細明體" charset="-120"/>
              </a:rPr>
              <a:t>pixel </a:t>
            </a:r>
            <a:r>
              <a:rPr lang="zh-TW" altLang="en-US" dirty="0">
                <a:ea typeface="新細明體" charset="-120"/>
              </a:rPr>
              <a:t>應該擁有相同的</a:t>
            </a:r>
            <a:r>
              <a:rPr lang="en-US" altLang="zh-TW" dirty="0">
                <a:ea typeface="新細明體" charset="-120"/>
              </a:rPr>
              <a:t>pixel</a:t>
            </a:r>
            <a:r>
              <a:rPr lang="zh-TW" altLang="en-US" dirty="0">
                <a:ea typeface="新細明體" charset="-120"/>
              </a:rPr>
              <a:t> </a:t>
            </a:r>
            <a:r>
              <a:rPr lang="en-US" altLang="zh-TW" dirty="0">
                <a:ea typeface="新細明體" charset="-120"/>
              </a:rPr>
              <a:t>value</a:t>
            </a:r>
          </a:p>
          <a:p>
            <a:pPr eaLnBrk="1" hangingPunct="1"/>
            <a:endParaRPr lang="zh-TW" altLang="en-US" dirty="0">
              <a:ea typeface="新細明體" charset="-120"/>
            </a:endParaRPr>
          </a:p>
          <a:p>
            <a:pPr eaLnBrk="1" hangingPunct="1"/>
            <a:r>
              <a:rPr lang="en-US" altLang="zh-TW" dirty="0"/>
              <a:t>---------------------------------------------------------------------------------</a:t>
            </a:r>
            <a:br>
              <a:rPr lang="zh-TW" altLang="en-US" dirty="0"/>
            </a:br>
            <a:r>
              <a:rPr kumimoji="1" lang="zh-TW" altLang="en-US" sz="1200" b="0" i="0" kern="1200" dirty="0">
                <a:solidFill>
                  <a:schemeClr val="tx1"/>
                </a:solidFill>
                <a:effectLst/>
                <a:latin typeface="Arial" charset="0"/>
                <a:ea typeface="新細明體" pitchFamily="18" charset="-120"/>
                <a:cs typeface="+mn-cs"/>
              </a:rPr>
              <a:t>最小化</a:t>
            </a:r>
            <a:r>
              <a:rPr kumimoji="1" lang="en-US" altLang="zh-TW" sz="1200" b="0" i="0" kern="1200" dirty="0">
                <a:solidFill>
                  <a:schemeClr val="tx1"/>
                </a:solidFill>
                <a:effectLst/>
                <a:latin typeface="Arial" charset="0"/>
                <a:ea typeface="新細明體" pitchFamily="18" charset="-120"/>
                <a:cs typeface="+mn-cs"/>
              </a:rPr>
              <a:t>mu</a:t>
            </a:r>
            <a:r>
              <a:rPr kumimoji="1" lang="zh-TW" altLang="en-US" sz="1200" b="0" i="0" kern="1200" dirty="0">
                <a:solidFill>
                  <a:schemeClr val="tx1"/>
                </a:solidFill>
                <a:effectLst/>
                <a:latin typeface="Arial" charset="0"/>
                <a:ea typeface="新細明體" pitchFamily="18" charset="-120"/>
                <a:cs typeface="+mn-cs"/>
              </a:rPr>
              <a:t>的標準差，這意味著：</a:t>
            </a:r>
          </a:p>
          <a:p>
            <a:pPr eaLnBrk="1" hangingPunct="1"/>
            <a:r>
              <a:rPr kumimoji="1" lang="zh-TW" altLang="en-US" sz="1200" b="0" i="0" kern="1200" dirty="0">
                <a:solidFill>
                  <a:schemeClr val="tx1"/>
                </a:solidFill>
                <a:effectLst/>
                <a:latin typeface="Arial" charset="0"/>
                <a:ea typeface="新細明體" pitchFamily="18" charset="-120"/>
                <a:cs typeface="+mn-cs"/>
              </a:rPr>
              <a:t>常數</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取決於共變異矩陣</a:t>
            </a:r>
            <a:r>
              <a:rPr kumimoji="1" lang="en-US" altLang="zh-TW" sz="1200" b="0" i="0" kern="1200" dirty="0">
                <a:solidFill>
                  <a:schemeClr val="tx1"/>
                </a:solidFill>
                <a:effectLst/>
                <a:latin typeface="Arial" charset="0"/>
                <a:ea typeface="新細明體" pitchFamily="18" charset="-120"/>
                <a:cs typeface="+mn-cs"/>
              </a:rPr>
              <a:t>-&gt;</a:t>
            </a:r>
            <a:r>
              <a:rPr kumimoji="1" lang="zh-TW" altLang="en-US" sz="1200" b="0" i="0" kern="1200" dirty="0">
                <a:solidFill>
                  <a:schemeClr val="tx1"/>
                </a:solidFill>
                <a:effectLst/>
                <a:latin typeface="Arial" charset="0"/>
                <a:ea typeface="新細明體" pitchFamily="18" charset="-120"/>
                <a:cs typeface="+mn-cs"/>
              </a:rPr>
              <a:t>取決 於雜訊模型</a:t>
            </a:r>
            <a:endParaRPr lang="en-US" altLang="zh-TW" b="0" dirty="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假設現在有一張影像，他的雜訊是隨機而且不相關的。</a:t>
            </a:r>
            <a:r>
              <a:rPr lang="en-US" altLang="zh-TW" dirty="0">
                <a:ea typeface="新細明體" charset="-120"/>
              </a:rPr>
              <a:t>X1 x2 </a:t>
            </a:r>
            <a:r>
              <a:rPr lang="zh-TW" altLang="en-US" dirty="0">
                <a:ea typeface="新細明體" charset="-120"/>
              </a:rPr>
              <a:t>到 </a:t>
            </a:r>
            <a:r>
              <a:rPr lang="en-US" altLang="zh-TW" dirty="0">
                <a:ea typeface="新細明體" charset="-120"/>
              </a:rPr>
              <a:t>x9</a:t>
            </a:r>
          </a:p>
          <a:p>
            <a:pPr eaLnBrk="1" hangingPunct="1"/>
            <a:r>
              <a:rPr lang="zh-TW" altLang="en-US" dirty="0">
                <a:ea typeface="新細明體" charset="-120"/>
              </a:rPr>
              <a:t>我們首先先算出他們的變異數 也就是標準差</a:t>
            </a:r>
            <a:r>
              <a:rPr lang="en-US" altLang="zh-TW" dirty="0">
                <a:ea typeface="新細明體" charset="-120"/>
              </a:rPr>
              <a:t>sigma</a:t>
            </a:r>
            <a:r>
              <a:rPr lang="zh-TW" altLang="en-US" dirty="0">
                <a:ea typeface="新細明體" charset="-120"/>
              </a:rPr>
              <a:t>的平方</a:t>
            </a:r>
            <a:endParaRPr lang="en-US" altLang="zh-TW" dirty="0">
              <a:ea typeface="新細明體" charset="-120"/>
            </a:endParaRPr>
          </a:p>
          <a:p>
            <a:pPr eaLnBrk="1" hangingPunct="1"/>
            <a:r>
              <a:rPr lang="zh-TW" altLang="en-US" dirty="0">
                <a:ea typeface="新細明體" charset="-120"/>
              </a:rPr>
              <a:t>為了表現現實中，離最中間</a:t>
            </a:r>
            <a:r>
              <a:rPr lang="en-US" altLang="zh-TW" dirty="0">
                <a:ea typeface="新細明體" charset="-120"/>
              </a:rPr>
              <a:t>x5</a:t>
            </a:r>
            <a:r>
              <a:rPr lang="zh-TW" altLang="en-US" dirty="0">
                <a:ea typeface="新細明體" charset="-120"/>
              </a:rPr>
              <a:t>的值差越遠的像素，和他的期望值差越多</a:t>
            </a:r>
            <a:endParaRPr lang="en-US" altLang="zh-TW" dirty="0">
              <a:ea typeface="新細明體" charset="-120"/>
            </a:endParaRPr>
          </a:p>
          <a:p>
            <a:pPr eaLnBrk="1" hangingPunct="1"/>
            <a:r>
              <a:rPr lang="zh-TW" altLang="en-US" dirty="0">
                <a:ea typeface="新細明體" charset="-120"/>
              </a:rPr>
              <a:t>所以我們把東西南北向的變異數稱為</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把斜向的</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的變異數稱為</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而且</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直向</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的距離</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會略小於</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斜向</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的距離，所以</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zh-TW" altLang="en-US" sz="1200" i="0" kern="1200" dirty="0">
                <a:solidFill>
                  <a:schemeClr val="tx1"/>
                </a:solidFill>
                <a:latin typeface="Arial" charset="0"/>
                <a:ea typeface="新細明體" pitchFamily="18" charset="-120"/>
                <a:cs typeface="+mn-cs"/>
              </a:rPr>
              <a:t>所以就有了圖</a:t>
            </a:r>
            <a:r>
              <a:rPr kumimoji="1" lang="en-US" altLang="zh-TW" sz="1200" i="0" kern="1200" dirty="0">
                <a:solidFill>
                  <a:schemeClr val="tx1"/>
                </a:solidFill>
                <a:latin typeface="Arial" charset="0"/>
                <a:ea typeface="新細明體" pitchFamily="18" charset="-120"/>
                <a:cs typeface="+mn-cs"/>
              </a:rPr>
              <a:t>c</a:t>
            </a:r>
            <a:r>
              <a:rPr kumimoji="1" lang="zh-TW" altLang="en-US" sz="1200" i="0" kern="1200" dirty="0">
                <a:solidFill>
                  <a:schemeClr val="tx1"/>
                </a:solidFill>
                <a:latin typeface="Arial" charset="0"/>
                <a:ea typeface="新細明體" pitchFamily="18" charset="-120"/>
                <a:cs typeface="+mn-cs"/>
              </a:rPr>
              <a:t>的權重標記，注意這個是還沒有標準化的標記。</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26</a:t>
            </a:fld>
            <a:endParaRPr lang="en-US" altLang="zh-TW"/>
          </a:p>
        </p:txBody>
      </p:sp>
    </p:spTree>
    <p:extLst>
      <p:ext uri="{BB962C8B-B14F-4D97-AF65-F5344CB8AC3E}">
        <p14:creationId xmlns:p14="http://schemas.microsoft.com/office/powerpoint/2010/main" val="412459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27</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r>
              <a:rPr lang="zh-TW" altLang="en-US" dirty="0">
                <a:ea typeface="新細明體" charset="-120"/>
              </a:rPr>
              <a:t>所以這裡 </a:t>
            </a:r>
            <a:r>
              <a:rPr lang="en-US" altLang="zh-TW" dirty="0">
                <a:ea typeface="新細明體" charset="-120"/>
              </a:rPr>
              <a:t>“</a:t>
            </a:r>
            <a:r>
              <a:rPr lang="zh-TW" altLang="en-US" dirty="0">
                <a:ea typeface="新細明體" charset="-120"/>
              </a:rPr>
              <a:t>圖</a:t>
            </a:r>
            <a:r>
              <a:rPr lang="en-US" altLang="zh-TW" dirty="0">
                <a:ea typeface="新細明體" charset="-120"/>
              </a:rPr>
              <a:t>a”:</a:t>
            </a:r>
            <a:r>
              <a:rPr lang="zh-TW" altLang="en-US" dirty="0">
                <a:ea typeface="新細明體" charset="-120"/>
              </a:rPr>
              <a:t>如果直向的</a:t>
            </a:r>
            <a:r>
              <a:rPr kumimoji="1" lang="zh-TW" altLang="en-US" sz="1200" i="0" kern="1200" dirty="0">
                <a:solidFill>
                  <a:schemeClr val="tx1"/>
                </a:solidFill>
                <a:latin typeface="Arial" charset="0"/>
                <a:ea typeface="新細明體" pitchFamily="18" charset="-120"/>
                <a:cs typeface="+mn-cs"/>
              </a:rPr>
              <a:t>變異數和斜向的變異數</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都等於</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 我們的權重標記就是全部都是</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，代表九個像素點都差不多</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charset="-120"/>
                <a:cs typeface="+mn-cs"/>
              </a:rPr>
              <a:t>都等於</a:t>
            </a:r>
            <a:r>
              <a:rPr kumimoji="1" lang="en-US" altLang="zh-TW" sz="1200" i="0" kern="1200" dirty="0">
                <a:solidFill>
                  <a:schemeClr val="tx1"/>
                </a:solidFill>
                <a:latin typeface="Arial" charset="0"/>
                <a:ea typeface="新細明體" charset="-120"/>
                <a:cs typeface="+mn-cs"/>
              </a:rPr>
              <a:t>2</a:t>
            </a:r>
            <a:r>
              <a:rPr kumimoji="1" lang="zh-TW" altLang="en-US" sz="1200" i="0" kern="1200" dirty="0">
                <a:solidFill>
                  <a:schemeClr val="tx1"/>
                </a:solidFill>
                <a:latin typeface="Arial" charset="0"/>
                <a:ea typeface="新細明體" charset="-120"/>
                <a:cs typeface="+mn-cs"/>
              </a:rPr>
              <a:t> 代表直向和斜向都和中間值有點差距，就會標示成圖</a:t>
            </a:r>
            <a:r>
              <a:rPr kumimoji="1" lang="en-US" altLang="zh-TW" sz="1200" i="0" kern="1200" dirty="0">
                <a:solidFill>
                  <a:schemeClr val="tx1"/>
                </a:solidFill>
                <a:latin typeface="Arial" charset="0"/>
                <a:ea typeface="新細明體" charset="-120"/>
                <a:cs typeface="+mn-cs"/>
              </a:rPr>
              <a:t>b</a:t>
            </a:r>
            <a:r>
              <a:rPr kumimoji="1" lang="zh-TW" altLang="en-US" sz="1200" i="0" kern="1200" dirty="0">
                <a:solidFill>
                  <a:schemeClr val="tx1"/>
                </a:solidFill>
                <a:latin typeface="Arial" charset="0"/>
                <a:ea typeface="新細明體" charset="-120"/>
                <a:cs typeface="+mn-cs"/>
              </a:rPr>
              <a:t> 中間和周圍的值不相等</a:t>
            </a:r>
            <a:endParaRPr kumimoji="1" lang="en-US" altLang="zh-TW" sz="1200" i="0" kern="1200" dirty="0">
              <a:solidFill>
                <a:schemeClr val="tx1"/>
              </a:solidFill>
              <a:latin typeface="Arial" charset="0"/>
              <a:ea typeface="新細明體"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charset="-120"/>
                <a:cs typeface="+mn-cs"/>
              </a:rPr>
              <a:t>最後圖</a:t>
            </a:r>
            <a:r>
              <a:rPr kumimoji="1" lang="en-US" altLang="zh-TW" sz="1200" i="0" kern="1200" dirty="0">
                <a:solidFill>
                  <a:schemeClr val="tx1"/>
                </a:solidFill>
                <a:latin typeface="Arial" charset="0"/>
                <a:ea typeface="新細明體" charset="-120"/>
                <a:cs typeface="+mn-cs"/>
              </a:rPr>
              <a:t>c</a:t>
            </a:r>
            <a:r>
              <a:rPr kumimoji="1" lang="zh-TW" altLang="en-US" sz="1200" i="0" kern="1200" dirty="0">
                <a:solidFill>
                  <a:schemeClr val="tx1"/>
                </a:solidFill>
                <a:latin typeface="Arial" charset="0"/>
                <a:ea typeface="新細明體"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4</a:t>
            </a:r>
            <a:r>
              <a:rPr kumimoji="1" lang="zh-TW" altLang="en-US" sz="1200" i="0" kern="1200" dirty="0">
                <a:solidFill>
                  <a:schemeClr val="tx1"/>
                </a:solidFill>
                <a:latin typeface="Arial" charset="0"/>
                <a:ea typeface="新細明體" pitchFamily="18" charset="-120"/>
                <a:cs typeface="+mn-cs"/>
              </a:rPr>
              <a:t>，代表斜向的變異數比較大，中間值和</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差比較多。中間值和</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相差較小。</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這是三種常見的情況，然後他的</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會長得像這樣</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For example, the above example is derived from assuming random, uncorrelated noise</a:t>
            </a:r>
          </a:p>
          <a:p>
            <a:pPr eaLnBrk="1" hangingPunct="1"/>
            <a:r>
              <a:rPr lang="zh-TW" altLang="en-US" dirty="0">
                <a:ea typeface="新細明體" charset="-120"/>
              </a:rPr>
              <a:t>例如，以上示例是從隨機的假設，不相關的雜訊</a:t>
            </a:r>
            <a:endParaRPr lang="en-US" altLang="zh-TW"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28</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119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我繼續以剛剛圖</a:t>
                </a:r>
                <a:r>
                  <a:rPr lang="en-US" altLang="zh-TW" i="0" dirty="0">
                    <a:ea typeface="新細明體" charset="-120"/>
                  </a:rPr>
                  <a:t>b </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lang="en-US" altLang="zh-TW" dirty="0">
                    <a:ea typeface="新細明體" charset="-120"/>
                  </a:rPr>
                  <a:t>=2</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的情況做舉例。</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最右上角的就是剛剛的圖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代表中間點和周圍都有差不多的相差。</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然後我們一開始非標準化的權重標記</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是中間這張，</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下面的這個算式是把他帶入並且作標準化的過程</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i="0"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eaLnBrk="1" hangingPunct="1"/>
                <a:r>
                  <a:rPr lang="zh-TW" altLang="en-US" i="0" dirty="0">
                    <a:solidFill>
                      <a:schemeClr val="tx1"/>
                    </a:solidFill>
                  </a:rPr>
                  <a:t>上面這張</a:t>
                </a:r>
                <a:r>
                  <a:rPr lang="en-US" altLang="zh-TW" i="0" dirty="0">
                    <a:solidFill>
                      <a:schemeClr val="tx1"/>
                    </a:solidFill>
                  </a:rPr>
                  <a:t>mask</a:t>
                </a:r>
                <a:r>
                  <a:rPr lang="zh-TW" altLang="en-US" i="0" dirty="0">
                    <a:solidFill>
                      <a:schemeClr val="tx1"/>
                    </a:solidFill>
                  </a:rPr>
                  <a:t>就是</a:t>
                </a:r>
                <a:r>
                  <a:rPr kumimoji="1" lang="zh-TW" altLang="en-US" sz="1200" i="0" kern="1200" dirty="0">
                    <a:solidFill>
                      <a:schemeClr val="tx1"/>
                    </a:solidFill>
                    <a:latin typeface="Arial" charset="0"/>
                    <a:ea typeface="新細明體" pitchFamily="18" charset="-120"/>
                    <a:cs typeface="+mn-cs"/>
                  </a:rPr>
                  <a:t>非標準化的最小標準差權重標記</a:t>
                </a:r>
                <a:r>
                  <a:rPr kumimoji="1" lang="en-US" altLang="zh-TW" sz="1200" i="0" kern="1200" dirty="0">
                    <a:solidFill>
                      <a:schemeClr val="tx1"/>
                    </a:solidFill>
                    <a:latin typeface="Arial" charset="0"/>
                    <a:ea typeface="新細明體" pitchFamily="18" charset="-120"/>
                    <a:cs typeface="+mn-cs"/>
                  </a:rPr>
                  <a:t>(</a:t>
                </a:r>
                <a:r>
                  <a:rPr lang="en-US" altLang="zh-TW" i="0" dirty="0" err="1">
                    <a:solidFill>
                      <a:schemeClr val="tx1"/>
                    </a:solidFill>
                  </a:rPr>
                  <a:t>Unnormalized</a:t>
                </a:r>
                <a:r>
                  <a:rPr lang="en-US" altLang="zh-TW" i="0" dirty="0">
                    <a:solidFill>
                      <a:schemeClr val="tx1"/>
                    </a:solidFill>
                  </a:rPr>
                  <a:t> minimum variance weight mask)</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a:solidFill>
                      <a:schemeClr val="tx1"/>
                    </a:solidFill>
                  </a:rPr>
                  <a:t>Unnormalized</a:t>
                </a:r>
                <a:r>
                  <a:rPr lang="en-US" altLang="zh-TW" i="0" dirty="0">
                    <a:solidFill>
                      <a:schemeClr val="tx1"/>
                    </a:solidFill>
                  </a:rPr>
                  <a:t> minimum variance weight mask.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a:solidFill>
                      <a:schemeClr val="tx1"/>
                    </a:solidFill>
                  </a:rPr>
                  <a:t>The normalization constant divides each entry by 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p:txBody>
          </p:sp>
        </mc:Choice>
        <mc:Fallback xmlns="">
          <p:sp>
            <p:nvSpPr>
              <p:cNvPr id="211972" name="Rectangle 3"/>
              <p:cNvSpPr>
                <a:spLocks noGrp="1" noChangeArrowheads="1"/>
              </p:cNvSpPr>
              <p:nvPr>
                <p:ph type="body" idx="1"/>
              </p:nvPr>
            </p:nvSpPr>
            <p:spPr>
              <a:noFill/>
            </p:spPr>
            <p:txBody>
              <a:bodyPr/>
              <a:lstStyle/>
              <a:p>
                <a:pPr eaLnBrk="1" hangingPunct="1"/>
                <a:r>
                  <a:rPr lang="zh-TW" altLang="en-US" i="0" dirty="0" smtClean="0">
                    <a:ea typeface="新細明體" charset="-120"/>
                  </a:rPr>
                  <a:t>假設</a:t>
                </a:r>
                <a:r>
                  <a:rPr lang="zh-TW" altLang="en-US" i="0" dirty="0" smtClean="0">
                    <a:ea typeface="新細明體" charset="-120"/>
                  </a:rPr>
                  <a:t>：隨機，不相關的</a:t>
                </a:r>
                <a:r>
                  <a:rPr lang="zh-TW" altLang="en-US" i="0" dirty="0" smtClean="0">
                    <a:ea typeface="新細明體" charset="-120"/>
                  </a:rPr>
                  <a:t>雜訊</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是東西南北向的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β</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是斜向的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上面這張</a:t>
                </a:r>
                <a:r>
                  <a:rPr lang="en-US" altLang="zh-TW" i="0" dirty="0" smtClean="0">
                    <a:solidFill>
                      <a:schemeClr val="tx1"/>
                    </a:solidFill>
                  </a:rPr>
                  <a:t>mask</a:t>
                </a:r>
                <a:r>
                  <a:rPr lang="zh-TW" altLang="en-US" i="0" dirty="0" smtClean="0">
                    <a:solidFill>
                      <a:schemeClr val="tx1"/>
                    </a:solidFill>
                  </a:rPr>
                  <a:t>就是</a:t>
                </a:r>
                <a:r>
                  <a:rPr kumimoji="1" lang="zh-TW" altLang="en-US" sz="1200" i="0" kern="1200" dirty="0" smtClean="0">
                    <a:solidFill>
                      <a:schemeClr val="tx1"/>
                    </a:solidFill>
                    <a:latin typeface="Arial" charset="0"/>
                    <a:ea typeface="新細明體" pitchFamily="18" charset="-120"/>
                    <a:cs typeface="+mn-cs"/>
                  </a:rPr>
                  <a:t>非標準化的最小標準差權重標記</a:t>
                </a:r>
                <a:r>
                  <a:rPr kumimoji="1" lang="en-US" altLang="zh-TW" sz="1200" i="0" kern="1200" dirty="0" smtClean="0">
                    <a:solidFill>
                      <a:schemeClr val="tx1"/>
                    </a:solidFill>
                    <a:latin typeface="Arial" charset="0"/>
                    <a:ea typeface="新細明體" pitchFamily="18" charset="-120"/>
                    <a:cs typeface="+mn-cs"/>
                  </a:rPr>
                  <a:t>(</a:t>
                </a:r>
                <a:r>
                  <a:rPr lang="en-US" altLang="zh-TW" i="0" dirty="0" err="1" smtClean="0">
                    <a:solidFill>
                      <a:schemeClr val="tx1"/>
                    </a:solidFill>
                  </a:rPr>
                  <a:t>Unnormalized</a:t>
                </a:r>
                <a:r>
                  <a:rPr lang="en-US" altLang="zh-TW" i="0" dirty="0" smtClean="0">
                    <a:solidFill>
                      <a:schemeClr val="tx1"/>
                    </a:solidFill>
                  </a:rPr>
                  <a:t> minimum variance weight mask)</a:t>
                </a: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r>
                  <a:rPr kumimoji="1" lang="zh-TW" altLang="en-US" sz="1200" i="0" kern="1200" dirty="0" smtClean="0">
                    <a:solidFill>
                      <a:schemeClr val="tx1"/>
                    </a:solidFill>
                    <a:latin typeface="Arial" charset="0"/>
                    <a:ea typeface="新細明體" pitchFamily="18" charset="-120"/>
                    <a:cs typeface="+mn-cs"/>
                  </a:rPr>
                  <a:t> </a:t>
                </a:r>
                <a:r>
                  <a:rPr kumimoji="1" lang="el-GR" altLang="zh-TW" sz="1200" i="0" kern="1200" dirty="0" smtClean="0">
                    <a:solidFill>
                      <a:schemeClr val="tx1"/>
                    </a:solidFill>
                    <a:latin typeface="Arial" charset="0"/>
                    <a:ea typeface="新細明體" pitchFamily="18" charset="-120"/>
                    <a:cs typeface="+mn-cs"/>
                  </a:rPr>
                  <a:t>β</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smtClean="0">
                    <a:solidFill>
                      <a:schemeClr val="tx1"/>
                    </a:solidFill>
                  </a:rPr>
                  <a:t>Unnormalized</a:t>
                </a:r>
                <a:r>
                  <a:rPr lang="en-US" altLang="zh-TW" i="0" dirty="0" smtClean="0">
                    <a:solidFill>
                      <a:schemeClr val="tx1"/>
                    </a:solidFill>
                  </a:rPr>
                  <a:t> </a:t>
                </a:r>
                <a:r>
                  <a:rPr lang="en-US" altLang="zh-TW" i="0" dirty="0">
                    <a:solidFill>
                      <a:schemeClr val="tx1"/>
                    </a:solidFill>
                  </a:rPr>
                  <a:t>minimum variance weight </a:t>
                </a:r>
                <a:r>
                  <a:rPr lang="en-US" altLang="zh-TW" i="0" dirty="0" smtClean="0">
                    <a:solidFill>
                      <a:schemeClr val="tx1"/>
                    </a:solidFill>
                  </a:rPr>
                  <a:t>mask</a:t>
                </a:r>
                <a:r>
                  <a:rPr lang="en-US" altLang="zh-TW" i="0" dirty="0">
                    <a:solidFill>
                      <a:schemeClr val="tx1"/>
                    </a:solidFill>
                  </a:rPr>
                  <a:t>. </a:t>
                </a:r>
                <a:endParaRPr lang="en-US" altLang="zh-TW" i="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smtClean="0">
                    <a:solidFill>
                      <a:schemeClr val="tx1"/>
                    </a:solidFill>
                  </a:rPr>
                  <a:t>The </a:t>
                </a:r>
                <a:r>
                  <a:rPr lang="en-US" altLang="zh-TW" i="0" dirty="0" smtClean="0">
                    <a:solidFill>
                      <a:schemeClr val="tx1"/>
                    </a:solidFill>
                  </a:rPr>
                  <a:t>normalization </a:t>
                </a:r>
                <a:r>
                  <a:rPr lang="en-US" altLang="zh-TW" i="0" dirty="0">
                    <a:solidFill>
                      <a:schemeClr val="tx1"/>
                    </a:solidFill>
                  </a:rPr>
                  <a:t>constant divides each entry </a:t>
                </a:r>
                <a:r>
                  <a:rPr lang="en-US" altLang="zh-TW" i="0" dirty="0" smtClean="0">
                    <a:solidFill>
                      <a:schemeClr val="tx1"/>
                    </a:solidFill>
                  </a:rPr>
                  <a:t>by 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p:txBody>
          </p:sp>
        </mc:Fallback>
      </mc:AlternateContent>
    </p:spTree>
    <p:extLst>
      <p:ext uri="{BB962C8B-B14F-4D97-AF65-F5344CB8AC3E}">
        <p14:creationId xmlns:p14="http://schemas.microsoft.com/office/powerpoint/2010/main" val="203556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miter lim="800000"/>
            <a:headEnd/>
            <a:tailEnd/>
          </a:ln>
        </p:spPr>
        <p:txBody>
          <a:bodyPr/>
          <a:lstStyle/>
          <a:p>
            <a:fld id="{4A1C1C12-794C-4F2B-AB22-4BF566244A24}" type="slidenum">
              <a:rPr lang="en-US" altLang="zh-TW" smtClean="0">
                <a:ea typeface="新細明體" charset="-120"/>
              </a:rPr>
              <a:pPr/>
              <a:t>29</a:t>
            </a:fld>
            <a:endParaRPr lang="en-US" altLang="zh-TW">
              <a:ea typeface="新細明體" charset="-12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zh-TW" altLang="zh-TW" dirty="0"/>
              <a:t>假設：相關性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r>
              <a:rPr lang="zh-TW" altLang="en-US" dirty="0"/>
              <a:t> </a:t>
            </a:r>
            <a:r>
              <a:rPr lang="en-US" altLang="zh-TW" dirty="0"/>
              <a:t>(</a:t>
            </a:r>
            <a:r>
              <a:rPr lang="zh-TW" altLang="en-US" dirty="0"/>
              <a:t>希臘子母</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“rho”)</a:t>
            </a:r>
          </a:p>
          <a:p>
            <a:pPr eaLnBrk="1" hangingPunct="1"/>
            <a:r>
              <a:rPr lang="zh-TW" altLang="en-US" dirty="0">
                <a:ea typeface="新細明體" charset="-120"/>
              </a:rPr>
              <a:t>這裡的假設是這張影像的雜訊是有相關性的，且相關性是</a:t>
            </a:r>
            <a:r>
              <a:rPr lang="el-GR" altLang="zh-TW" sz="1200" dirty="0">
                <a:solidFill>
                  <a:schemeClr val="tx1"/>
                </a:solidFill>
              </a:rPr>
              <a:t>ρ</a:t>
            </a:r>
            <a:r>
              <a:rPr lang="en-US" altLang="zh-TW" sz="1200" i="1" baseline="30000" dirty="0">
                <a:solidFill>
                  <a:schemeClr val="tx1"/>
                </a:solidFill>
              </a:rPr>
              <a:t>n</a:t>
            </a:r>
            <a:r>
              <a:rPr lang="zh-TW" altLang="zh-TW" dirty="0"/>
              <a:t>，n&gt; 1，</a:t>
            </a:r>
            <a:r>
              <a:rPr lang="en-US" altLang="zh-TW" dirty="0"/>
              <a:t>n</a:t>
            </a:r>
            <a:r>
              <a:rPr lang="zh-TW" altLang="en-US" dirty="0"/>
              <a:t>代表的是距離 ，</a:t>
            </a:r>
            <a:r>
              <a:rPr lang="en-US" altLang="zh-TW" dirty="0"/>
              <a:t>”</a:t>
            </a:r>
            <a:r>
              <a:rPr lang="zh-TW" altLang="en-US" dirty="0"/>
              <a:t>並且全部的</a:t>
            </a:r>
            <a:r>
              <a:rPr lang="en-US" altLang="zh-TW" dirty="0"/>
              <a:t>pixel</a:t>
            </a:r>
            <a:r>
              <a:rPr lang="zh-TW" altLang="en-US" dirty="0"/>
              <a:t>都有相同的變異數</a:t>
            </a:r>
            <a:r>
              <a:rPr lang="en-US" altLang="zh-TW" dirty="0"/>
              <a:t>”</a:t>
            </a:r>
          </a:p>
          <a:p>
            <a:pPr eaLnBrk="1" hangingPunct="1"/>
            <a:endParaRPr lang="en-US" altLang="zh-TW" dirty="0">
              <a:ea typeface="新細明體" charset="-120"/>
            </a:endParaRPr>
          </a:p>
          <a:p>
            <a:pPr eaLnBrk="1" hangingPunct="1"/>
            <a:r>
              <a:rPr lang="zh-TW" altLang="en-US" dirty="0">
                <a:ea typeface="新細明體" charset="-120"/>
              </a:rPr>
              <a:t>我們的</a:t>
            </a:r>
            <a:r>
              <a:rPr lang="en-US" altLang="zh-TW" dirty="0">
                <a:ea typeface="新細明體" charset="-120"/>
              </a:rPr>
              <a:t>mask</a:t>
            </a:r>
            <a:r>
              <a:rPr lang="zh-TW" altLang="en-US" dirty="0">
                <a:ea typeface="新細明體" charset="-120"/>
              </a:rPr>
              <a:t>就會變成左上角這張，中間的雜訊和他上下左右的</a:t>
            </a:r>
            <a:r>
              <a:rPr lang="en-US" altLang="zh-TW" dirty="0">
                <a:ea typeface="新細明體" charset="-120"/>
              </a:rPr>
              <a:t>pixel</a:t>
            </a:r>
            <a:r>
              <a:rPr lang="zh-TW" altLang="en-US" dirty="0">
                <a:ea typeface="新細明體" charset="-120"/>
              </a:rPr>
              <a:t>有相關性。</a:t>
            </a:r>
            <a:endParaRPr lang="en-US" altLang="zh-TW" dirty="0">
              <a:ea typeface="新細明體" charset="-120"/>
            </a:endParaRPr>
          </a:p>
          <a:p>
            <a:pPr eaLnBrk="1" hangingPunct="1"/>
            <a:r>
              <a:rPr lang="zh-TW" altLang="en-US" dirty="0">
                <a:ea typeface="新細明體" charset="-120"/>
              </a:rPr>
              <a:t>下面圖</a:t>
            </a:r>
            <a:r>
              <a:rPr lang="en-US" altLang="zh-TW" dirty="0">
                <a:ea typeface="新細明體" charset="-120"/>
              </a:rPr>
              <a:t>b</a:t>
            </a:r>
            <a:r>
              <a:rPr lang="zh-TW" altLang="en-US" dirty="0">
                <a:ea typeface="新細明體" charset="-120"/>
              </a:rPr>
              <a:t> 如果相關性</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0</a:t>
            </a:r>
            <a:r>
              <a:rPr lang="zh-TW" altLang="en-US" sz="1200" dirty="0">
                <a:solidFill>
                  <a:schemeClr val="tx1"/>
                </a:solidFill>
              </a:rPr>
              <a:t> 代表這裡雜訊和周圍不相關，也就是這裡沒有雜訊。</a:t>
            </a:r>
            <a:r>
              <a:rPr lang="en-US" altLang="zh-TW" sz="1200" dirty="0">
                <a:solidFill>
                  <a:schemeClr val="tx1"/>
                </a:solidFill>
              </a:rPr>
              <a:t>Mask</a:t>
            </a:r>
            <a:r>
              <a:rPr lang="zh-TW" altLang="en-US" sz="1200" dirty="0">
                <a:solidFill>
                  <a:schemeClr val="tx1"/>
                </a:solidFill>
              </a:rPr>
              <a:t>下去還是一樣</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c</a:t>
            </a:r>
            <a:r>
              <a:rPr lang="zh-TW" altLang="en-US" sz="1200" dirty="0">
                <a:solidFill>
                  <a:schemeClr val="tx1"/>
                </a:solidFill>
                <a:ea typeface="新細明體" charset="-120"/>
              </a:rPr>
              <a:t> </a:t>
            </a:r>
            <a:r>
              <a:rPr lang="el-GR" altLang="zh-TW" sz="1200" dirty="0">
                <a:solidFill>
                  <a:schemeClr val="tx1"/>
                </a:solidFill>
              </a:rPr>
              <a:t>ρ</a:t>
            </a:r>
            <a:r>
              <a:rPr lang="en-US" altLang="zh-TW" sz="1200" dirty="0">
                <a:solidFill>
                  <a:schemeClr val="tx1"/>
                </a:solidFill>
              </a:rPr>
              <a:t>=-1/2</a:t>
            </a:r>
            <a:r>
              <a:rPr lang="zh-TW" altLang="en-US" sz="1200" dirty="0">
                <a:solidFill>
                  <a:schemeClr val="tx1"/>
                </a:solidFill>
              </a:rPr>
              <a:t> 代表著四個角落才是雜訊， 所以中間的權重比較高一點</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d ½</a:t>
            </a:r>
            <a:r>
              <a:rPr lang="zh-TW" altLang="en-US" sz="1200" dirty="0">
                <a:solidFill>
                  <a:schemeClr val="tx1"/>
                </a:solidFill>
                <a:ea typeface="新細明體" charset="-120"/>
              </a:rPr>
              <a:t>代表中間的是小雜訊，所以四個角落才是原始影像，權重比較高</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e</a:t>
            </a:r>
            <a:r>
              <a:rPr lang="zh-TW" altLang="en-US" sz="1200" dirty="0">
                <a:solidFill>
                  <a:schemeClr val="tx1"/>
                </a:solidFill>
                <a:ea typeface="新細明體" charset="-120"/>
              </a:rPr>
              <a:t> 相關度是</a:t>
            </a:r>
            <a:r>
              <a:rPr lang="en-US" altLang="zh-TW" sz="1200" dirty="0">
                <a:solidFill>
                  <a:schemeClr val="tx1"/>
                </a:solidFill>
                <a:ea typeface="新細明體" charset="-120"/>
              </a:rPr>
              <a:t>1</a:t>
            </a:r>
            <a:r>
              <a:rPr lang="zh-TW" altLang="en-US" sz="1200" dirty="0">
                <a:solidFill>
                  <a:schemeClr val="tx1"/>
                </a:solidFill>
                <a:ea typeface="新細明體" charset="-120"/>
              </a:rPr>
              <a:t>代表中間點</a:t>
            </a:r>
            <a:r>
              <a:rPr lang="en-US" altLang="zh-TW" sz="1200" dirty="0">
                <a:solidFill>
                  <a:schemeClr val="tx1"/>
                </a:solidFill>
                <a:ea typeface="新細明體" charset="-120"/>
              </a:rPr>
              <a:t>x5</a:t>
            </a:r>
            <a:r>
              <a:rPr lang="zh-TW" altLang="en-US" sz="1200" dirty="0">
                <a:solidFill>
                  <a:schemeClr val="tx1"/>
                </a:solidFill>
                <a:ea typeface="新細明體" charset="-120"/>
              </a:rPr>
              <a:t>和上下左右就是雜訊本人，用四個角落的原始影像作為權重</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f</a:t>
            </a:r>
            <a:r>
              <a:rPr lang="zh-TW" altLang="en-US" sz="1200" dirty="0">
                <a:solidFill>
                  <a:schemeClr val="tx1"/>
                </a:solidFill>
                <a:ea typeface="新細明體" charset="-120"/>
              </a:rPr>
              <a:t>  相關度</a:t>
            </a:r>
            <a:r>
              <a:rPr lang="en-US" altLang="zh-TW" sz="1200" dirty="0">
                <a:solidFill>
                  <a:schemeClr val="tx1"/>
                </a:solidFill>
                <a:ea typeface="新細明體" charset="-120"/>
              </a:rPr>
              <a:t>-1</a:t>
            </a:r>
            <a:r>
              <a:rPr lang="zh-TW" altLang="en-US" sz="1200" dirty="0">
                <a:solidFill>
                  <a:schemeClr val="tx1"/>
                </a:solidFill>
                <a:ea typeface="新細明體" charset="-120"/>
              </a:rPr>
              <a:t> 代表中間不是雜訊，權重比較高</a:t>
            </a:r>
            <a:endParaRPr lang="en-US" altLang="zh-TW" sz="1200" dirty="0">
              <a:solidFill>
                <a:schemeClr val="tx1"/>
              </a:solidFill>
              <a:ea typeface="新細明體" charset="-120"/>
            </a:endParaRPr>
          </a:p>
          <a:p>
            <a:pPr eaLnBrk="1" hangingPunct="1"/>
            <a:endParaRPr lang="en-US" altLang="zh-TW" dirty="0">
              <a:ea typeface="新細明體" charset="-120"/>
            </a:endParaRPr>
          </a:p>
          <a:p>
            <a:pPr eaLnBrk="1" hangingPunct="1"/>
            <a:endParaRPr lang="en-US" altLang="zh-TW" dirty="0">
              <a:ea typeface="新細明體" charset="-120"/>
            </a:endParaRPr>
          </a:p>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eaLnBrk="1" hangingPunct="1"/>
            <a:r>
              <a:rPr lang="en-US" altLang="zh-TW" dirty="0">
                <a:ea typeface="新細明體" charset="-120"/>
              </a:rPr>
              <a:t>Explain what is box filter and why </a:t>
            </a:r>
            <a:r>
              <a:rPr lang="en-US" altLang="zh-TW" i="1" dirty="0">
                <a:ea typeface="新細明體" charset="-120"/>
              </a:rPr>
              <a:t>2+ 2- 1/</a:t>
            </a:r>
          </a:p>
          <a:p>
            <a:pPr eaLnBrk="1" hangingPunct="1"/>
            <a:r>
              <a:rPr lang="en-US" altLang="zh-TW" dirty="0">
                <a:ea typeface="新細明體" charset="-120"/>
              </a:rPr>
              <a:t>http://cs231n.github.io/convolutional-networks/</a:t>
            </a:r>
          </a:p>
          <a:p>
            <a:pPr eaLnBrk="1" hangingPunct="1"/>
            <a:endParaRPr lang="en-US" altLang="zh-TW" dirty="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7-1</a:t>
            </a:r>
            <a:r>
              <a:rPr lang="zh-TW" altLang="en-US" dirty="0"/>
              <a:t>簡介</a:t>
            </a:r>
          </a:p>
          <a:p>
            <a:r>
              <a:rPr lang="en-US" altLang="zh-TW" dirty="0"/>
              <a:t>7-2</a:t>
            </a:r>
            <a:r>
              <a:rPr lang="zh-TW" altLang="en-US" dirty="0"/>
              <a:t>是雜訊清除，跟著一個功課</a:t>
            </a:r>
            <a:r>
              <a:rPr lang="en-US" altLang="zh-TW" dirty="0"/>
              <a:t>8</a:t>
            </a:r>
            <a:endParaRPr lang="zh-TW" altLang="en-US" dirty="0"/>
          </a:p>
          <a:p>
            <a:r>
              <a:rPr lang="en-US" altLang="zh-TW" dirty="0"/>
              <a:t>7-3</a:t>
            </a:r>
            <a:r>
              <a:rPr lang="zh-TW" altLang="en-US" dirty="0"/>
              <a:t>銳利化</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7-4</a:t>
            </a:r>
            <a:r>
              <a:rPr lang="zh-TW" altLang="en-US" dirty="0"/>
              <a:t>是邊緣檢測，跟著的是</a:t>
            </a:r>
            <a:r>
              <a:rPr lang="en-US" altLang="zh-TW" dirty="0"/>
              <a:t>HW9</a:t>
            </a:r>
            <a:r>
              <a:rPr lang="zh-TW" altLang="en-US" dirty="0"/>
              <a:t>，</a:t>
            </a:r>
            <a:r>
              <a:rPr lang="en-US" altLang="zh-TW" dirty="0"/>
              <a:t>HW10</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7-5</a:t>
            </a:r>
            <a:r>
              <a:rPr lang="zh-TW" altLang="en-US" dirty="0"/>
              <a:t>線的檢測</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2</a:t>
            </a:fld>
            <a:endParaRPr lang="en-US" altLang="zh-TW"/>
          </a:p>
        </p:txBody>
      </p:sp>
    </p:spTree>
    <p:extLst>
      <p:ext uri="{BB962C8B-B14F-4D97-AF65-F5344CB8AC3E}">
        <p14:creationId xmlns:p14="http://schemas.microsoft.com/office/powerpoint/2010/main" val="158982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n-US" altLang="zh-TW" dirty="0"/>
                  <a:t>(</a:t>
                </a:r>
                <a:r>
                  <a:rPr kumimoji="1" lang="en-US" altLang="zh-TW" sz="1200" b="0" i="0" kern="1200" dirty="0">
                    <a:solidFill>
                      <a:schemeClr val="tx1"/>
                    </a:solidFill>
                    <a:effectLst/>
                    <a:latin typeface="Arial" charset="0"/>
                    <a:ea typeface="新細明體" pitchFamily="18" charset="-120"/>
                    <a:cs typeface="+mn-cs"/>
                  </a:rPr>
                  <a:t>Rho</a:t>
                </a:r>
                <a:r>
                  <a:rPr lang="en-US" altLang="zh-TW" dirty="0"/>
                  <a:t>)</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lang="el-GR" altLang="zh-TW" sz="1200" dirty="0">
                    <a:solidFill>
                      <a:schemeClr val="tx1"/>
                    </a:solidFill>
                  </a:rPr>
                  <a:t>ρ</a:t>
                </a:r>
                <a:r>
                  <a:rPr lang="en-US" altLang="zh-TW" sz="1200" dirty="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oMath>
                </a14:m>
                <a:endParaRPr lang="zh-TW" altLang="en-US" dirty="0"/>
              </a:p>
            </p:txBody>
          </p:sp>
        </mc:Choice>
        <mc:Fallback xmlns="">
          <p:sp>
            <p:nvSpPr>
              <p:cNvPr id="3" name="備忘稿版面配置區 2"/>
              <p:cNvSpPr>
                <a:spLocks noGrp="1"/>
              </p:cNvSpPr>
              <p:nvPr>
                <p:ph type="body" idx="1"/>
              </p:nvPr>
            </p:nvSpPr>
            <p:spPr/>
            <p:txBody>
              <a:bodyPr/>
              <a:lstStyle/>
              <a:p>
                <a:pPr eaLnBrk="1" hangingPunct="1"/>
                <a:r>
                  <a:rPr lang="zh-TW" altLang="en-US" i="0" dirty="0" smtClean="0">
                    <a:ea typeface="新細明體" charset="-120"/>
                  </a:rPr>
                  <a:t>假設：</a:t>
                </a:r>
                <a:r>
                  <a:rPr lang="zh-TW" altLang="en-US" dirty="0" smtClean="0">
                    <a:ea typeface="新細明體" charset="-120"/>
                  </a:rPr>
                  <a:t>以上示例的雜訊是</a:t>
                </a:r>
                <a:r>
                  <a:rPr lang="zh-TW" altLang="zh-TW" dirty="0" smtClean="0"/>
                  <a:t>相關性</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Rho</a:t>
                </a:r>
                <a:r>
                  <a:rPr lang="en-US" altLang="zh-TW" dirty="0" smtClean="0"/>
                  <a:t>)</a:t>
                </a:r>
                <a:r>
                  <a:rPr lang="el-GR" altLang="zh-TW" sz="1200" dirty="0" smtClean="0">
                    <a:solidFill>
                      <a:schemeClr val="tx1"/>
                    </a:solidFill>
                  </a:rPr>
                  <a:t>ρ</a:t>
                </a:r>
                <a:r>
                  <a:rPr lang="en-US" altLang="zh-TW" sz="1200" i="1" baseline="30000" dirty="0" smtClean="0">
                    <a:solidFill>
                      <a:schemeClr val="tx1"/>
                    </a:solidFill>
                  </a:rPr>
                  <a:t>n</a:t>
                </a:r>
                <a:r>
                  <a:rPr lang="zh-TW" altLang="zh-TW" dirty="0" smtClean="0"/>
                  <a:t>，n&gt; 1，相距n</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lang="el-GR" altLang="zh-TW" sz="1200" dirty="0" smtClean="0">
                    <a:solidFill>
                      <a:schemeClr val="tx1"/>
                    </a:solidFill>
                  </a:rPr>
                  <a:t>ρ</a:t>
                </a:r>
                <a:r>
                  <a:rPr lang="en-US" altLang="zh-TW" sz="1200" dirty="0" smtClean="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a:t>
                </a:r>
                <a:r>
                  <a:rPr kumimoji="1" lang="zh-TW" altLang="en-US" sz="1200" i="0" kern="1200" dirty="0" smtClean="0">
                    <a:solidFill>
                      <a:schemeClr val="tx1"/>
                    </a:solidFill>
                    <a:latin typeface="Arial" charset="0"/>
                    <a:ea typeface="新細明體" pitchFamily="18" charset="-120"/>
                    <a:cs typeface="+mn-cs"/>
                  </a:rPr>
                  <a:t>矩陣會變成以下這張，接著為了變成標準化的最小標準差權重標記，所以要除以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30</a:t>
            </a:fld>
            <a:endParaRPr lang="en-US" altLang="zh-TW"/>
          </a:p>
        </p:txBody>
      </p:sp>
    </p:spTree>
    <p:extLst>
      <p:ext uri="{BB962C8B-B14F-4D97-AF65-F5344CB8AC3E}">
        <p14:creationId xmlns:p14="http://schemas.microsoft.com/office/powerpoint/2010/main" val="401867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miter lim="800000"/>
            <a:headEnd/>
            <a:tailEnd/>
          </a:ln>
        </p:spPr>
        <p:txBody>
          <a:bodyPr/>
          <a:lstStyle/>
          <a:p>
            <a:fld id="{F3DD3BBD-1B3E-4C60-9257-B7E2796D4225}" type="slidenum">
              <a:rPr lang="en-US" altLang="zh-TW" smtClean="0">
                <a:ea typeface="新細明體" charset="-120"/>
              </a:rPr>
              <a:pPr/>
              <a:t>31</a:t>
            </a:fld>
            <a:endParaRPr lang="en-US" altLang="zh-TW">
              <a:ea typeface="新細明體" charset="-12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zh-TW" altLang="en-US" dirty="0"/>
              <a:t>離群值（峰值雜訊）：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主要是將一個預測值與實際值做比較，若是差異太大，則判斷此點為</a:t>
            </a:r>
            <a:r>
              <a:rPr lang="en-US" altLang="zh-TW" dirty="0">
                <a:ea typeface="新細明體" charset="-120"/>
              </a:rPr>
              <a:t>peak noise or outlier</a:t>
            </a:r>
            <a:endParaRPr lang="zh-TW" altLang="en-US" dirty="0"/>
          </a:p>
          <a:p>
            <a:pPr eaLnBrk="1" hangingPunct="1"/>
            <a:r>
              <a:rPr lang="zh-TW" altLang="en-US" dirty="0"/>
              <a:t>像素值就會被隨機雜訊值替換。</a:t>
            </a:r>
          </a:p>
          <a:p>
            <a:pPr eaLnBrk="1" hangingPunct="1"/>
            <a:endParaRPr lang="zh-TW" altLang="en-US" dirty="0"/>
          </a:p>
          <a:p>
            <a:pPr eaLnBrk="1" hangingPunct="1"/>
            <a:r>
              <a:rPr lang="zh-TW" altLang="en-US" dirty="0"/>
              <a:t>鄰域大小的選擇：</a:t>
            </a:r>
          </a:p>
          <a:p>
            <a:pPr eaLnBrk="1" hangingPunct="1"/>
            <a:r>
              <a:rPr lang="zh-TW" altLang="en-US" dirty="0"/>
              <a:t>大於雜訊，小於要保留</a:t>
            </a:r>
            <a:r>
              <a:rPr lang="en-US" altLang="zh-TW" dirty="0"/>
              <a:t>(preserve)</a:t>
            </a:r>
            <a:r>
              <a:rPr lang="zh-TW" altLang="en-US" dirty="0"/>
              <a:t>的細節</a:t>
            </a:r>
          </a:p>
          <a:p>
            <a:pPr eaLnBrk="1" hangingPunct="1"/>
            <a:endParaRPr lang="zh-TW" altLang="en-US" dirty="0"/>
          </a:p>
          <a:p>
            <a:pPr eaLnBrk="1" hangingPunct="1"/>
            <a:r>
              <a:rPr lang="zh-TW" altLang="en-US" dirty="0"/>
              <a:t>中心刪除：</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除中心以外的鄰域中的像素值 </a:t>
            </a:r>
            <a:r>
              <a:rPr lang="en-US" altLang="zh-TW" dirty="0"/>
              <a:t>=</a:t>
            </a:r>
            <a:r>
              <a:rPr lang="zh-TW" altLang="en-US" dirty="0"/>
              <a:t> 除了中心的之外的剩餘</a:t>
            </a:r>
            <a:r>
              <a:rPr lang="en-US" altLang="zh-TW" dirty="0"/>
              <a:t>mask</a:t>
            </a:r>
            <a:r>
              <a:rPr lang="zh-TW" altLang="en-US" dirty="0"/>
              <a:t>中像素的集合</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這樣一個臨域被稱為</a:t>
                </a:r>
                <a:r>
                  <a:rPr lang="en-US" altLang="zh-TW" b="0" dirty="0"/>
                  <a:t>”</a:t>
                </a:r>
                <a:r>
                  <a:rPr lang="zh-TW" altLang="en-US" b="0" dirty="0"/>
                  <a:t>中心像素不列入臨域運算子</a:t>
                </a:r>
                <a:r>
                  <a:rPr lang="en-US" altLang="zh-TW" b="0" dirty="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x1~x8</a:t>
                </a:r>
                <a:r>
                  <a:rPr lang="zh-TW" altLang="en-US" b="0" dirty="0"/>
                  <a:t>：為不包含中心像素的臨域</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y</a:t>
                </a:r>
                <a:r>
                  <a:rPr lang="zh-TW" altLang="en-US" b="0" dirty="0"/>
                  <a:t>：中心像素值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en-US" altLang="zh-TW" b="0" dirty="0"/>
                  <a:t>(mu hat)</a:t>
                </a:r>
                <a:r>
                  <a:rPr lang="zh-TW" altLang="en-US" b="0" dirty="0"/>
                  <a:t>：</a:t>
                </a:r>
                <a:r>
                  <a:rPr lang="en-US" altLang="zh-TW" b="0" dirty="0"/>
                  <a:t>Center-deleted neighborhood</a:t>
                </a:r>
                <a:r>
                  <a:rPr lang="zh-TW" altLang="en-US" b="0" dirty="0"/>
                  <a:t>的平均估計值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為何取</a:t>
                </a:r>
                <a:r>
                  <a:rPr lang="en-US" altLang="zh-TW" b="0" baseline="0" dirty="0"/>
                  <a:t>mean</a:t>
                </a:r>
                <a:r>
                  <a:rPr lang="zh-TW" altLang="en-US" b="0" baseline="0" dirty="0"/>
                  <a:t>？</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主要是為了最小化</a:t>
                </a:r>
                <a:r>
                  <a:rPr lang="en-US" altLang="zh-TW" b="0" baseline="0" dirty="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使誤差的平方合為最小</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假如</a:t>
                </a:r>
                <a:r>
                  <a:rPr lang="en-US" altLang="zh-TW" b="0" dirty="0"/>
                  <a:t>y</a:t>
                </a:r>
                <a:r>
                  <a:rPr lang="zh-TW" altLang="en-US" b="0" dirty="0"/>
                  <a:t>跟</a:t>
                </a: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zh-TW" altLang="en-US" b="0" dirty="0"/>
                  <a:t>的距離十分接近，則我們就可以說</a:t>
                </a:r>
                <a:r>
                  <a:rPr lang="en-US" altLang="zh-TW" b="0" dirty="0"/>
                  <a:t>y</a:t>
                </a:r>
                <a:r>
                  <a:rPr lang="zh-TW" altLang="en-US" b="0" dirty="0"/>
                  <a:t>不是一個離群值。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所以我們就可以定義一個</a:t>
                </a:r>
                <a:r>
                  <a:rPr lang="en-US" altLang="zh-TW" b="0" dirty="0"/>
                  <a:t>neighborhood</a:t>
                </a:r>
                <a:r>
                  <a:rPr lang="en-US" altLang="zh-TW" b="0" baseline="0" dirty="0"/>
                  <a:t> operator</a:t>
                </a:r>
                <a:r>
                  <a:rPr lang="zh-TW" altLang="en-US" b="0" baseline="0" dirty="0"/>
                  <a:t>為這樣。</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en-US" altLang="zh-TW" dirty="0">
                    <a:ea typeface="新細明體" charset="-120"/>
                  </a:rPr>
                  <a:t>/N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a:t>
                </a:r>
                <a:r>
                  <a:rPr lang="en-US" altLang="zh-TW" dirty="0">
                    <a:ea typeface="新細明體" charset="-120"/>
                  </a:rPr>
                  <a:t>σ</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p:txBody>
          </p:sp>
        </mc:Choice>
        <mc:Fallback xmlns="">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這樣一個臨域被稱為</a:t>
                </a:r>
                <a:r>
                  <a:rPr lang="en-US" altLang="zh-TW" b="0" dirty="0" smtClean="0"/>
                  <a:t>”</a:t>
                </a:r>
                <a:r>
                  <a:rPr lang="zh-TW" altLang="en-US" b="0" dirty="0" smtClean="0"/>
                  <a:t>中心像素不列入臨域運算子</a:t>
                </a:r>
                <a:r>
                  <a:rPr lang="en-US" altLang="zh-TW" b="0" dirty="0" smtClean="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x1~x8</a:t>
                </a:r>
                <a:r>
                  <a:rPr lang="zh-TW" altLang="en-US" b="0" dirty="0" smtClean="0"/>
                  <a:t>：為不包含中心像素的臨域</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y</a:t>
                </a:r>
                <a:r>
                  <a:rPr lang="zh-TW" altLang="en-US" b="0" dirty="0" smtClean="0"/>
                  <a:t>：中心像素值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a:t>
                </a:r>
                <a:r>
                  <a:rPr lang="en-US" altLang="zh-TW" b="0" dirty="0" smtClean="0"/>
                  <a:t>Center-deleted neighborhood</a:t>
                </a:r>
                <a:r>
                  <a:rPr lang="zh-TW" altLang="en-US" b="0" dirty="0" smtClean="0"/>
                  <a:t>的平均估計值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為何取</a:t>
                </a:r>
                <a:r>
                  <a:rPr lang="en-US" altLang="zh-TW" b="0" baseline="0" dirty="0" smtClean="0"/>
                  <a:t>mean</a:t>
                </a:r>
                <a:r>
                  <a:rPr lang="zh-TW" altLang="en-US" b="0" baseline="0" dirty="0" smtClean="0"/>
                  <a:t>？</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主要是為了最小化</a:t>
                </a:r>
                <a:r>
                  <a:rPr lang="en-US" altLang="zh-TW" b="0" baseline="0" dirty="0" smtClean="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使誤差的平方合為最小</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假如</a:t>
                </a:r>
                <a:r>
                  <a:rPr lang="en-US" altLang="zh-TW" b="0" dirty="0" smtClean="0"/>
                  <a:t>y</a:t>
                </a:r>
                <a:r>
                  <a:rPr lang="zh-TW" altLang="en-US" b="0" dirty="0" smtClean="0"/>
                  <a:t>跟</a:t>
                </a: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的距離十分接近，則我們就可以說</a:t>
                </a:r>
                <a:r>
                  <a:rPr lang="en-US" altLang="zh-TW" b="0" dirty="0" smtClean="0"/>
                  <a:t>y</a:t>
                </a:r>
                <a:r>
                  <a:rPr lang="zh-TW" altLang="en-US" b="0" dirty="0" smtClean="0"/>
                  <a:t>不是一個離群值。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所以我們就可以定義一個</a:t>
                </a:r>
                <a:r>
                  <a:rPr lang="en-US" altLang="zh-TW" b="0" dirty="0" smtClean="0"/>
                  <a:t>neighborhood</a:t>
                </a:r>
                <a:r>
                  <a:rPr lang="en-US" altLang="zh-TW" b="0" baseline="0" dirty="0" smtClean="0"/>
                  <a:t> operator</a:t>
                </a:r>
                <a:r>
                  <a:rPr lang="zh-TW" altLang="en-US" b="0" baseline="0" dirty="0" smtClean="0"/>
                  <a:t>為這樣。</a:t>
                </a:r>
                <a:endParaRPr lang="en-US" altLang="zh-TW" b="0" baseline="0" dirty="0" smtClean="0"/>
              </a:p>
            </p:txBody>
          </p:sp>
        </mc:Fallback>
      </mc:AlternateContent>
      <p:sp>
        <p:nvSpPr>
          <p:cNvPr id="216068" name="投影片編號版面配置區 3"/>
          <p:cNvSpPr>
            <a:spLocks noGrp="1"/>
          </p:cNvSpPr>
          <p:nvPr>
            <p:ph type="sldNum" sz="quarter" idx="5"/>
          </p:nvPr>
        </p:nvSpPr>
        <p:spPr>
          <a:noFill/>
          <a:ln>
            <a:miter lim="800000"/>
            <a:headEnd/>
            <a:tailEnd/>
          </a:ln>
        </p:spPr>
        <p:txBody>
          <a:bodyPr/>
          <a:lstStyle/>
          <a:p>
            <a:fld id="{254C9EF7-0140-4861-9D2C-29A7F21C1E09}" type="slidenum">
              <a:rPr lang="en-US" altLang="zh-TW" smtClean="0">
                <a:ea typeface="新細明體" charset="-120"/>
              </a:rPr>
              <a:pPr/>
              <a:t>32</a:t>
            </a:fld>
            <a:endParaRPr lang="en-US" altLang="zh-TW">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miter lim="800000"/>
            <a:headEnd/>
            <a:tailEnd/>
          </a:ln>
        </p:spPr>
        <p:txBody>
          <a:bodyPr/>
          <a:lstStyle/>
          <a:p>
            <a:fld id="{1907F234-12D3-4245-982A-E2D5AA598B64}" type="slidenum">
              <a:rPr lang="en-US" altLang="zh-TW" smtClean="0">
                <a:ea typeface="新細明體" charset="-120"/>
              </a:rPr>
              <a:pPr/>
              <a:t>33</a:t>
            </a:fld>
            <a:endParaRPr lang="en-US" altLang="zh-TW">
              <a:ea typeface="新細明體" charset="-12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1</a:t>
            </a:r>
            <a:r>
              <a:rPr lang="zh-TW" altLang="en-US" b="0" dirty="0"/>
              <a:t>種：可以做離群值去除的方法就是下面這種</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Z </a:t>
            </a:r>
            <a:r>
              <a:rPr kumimoji="0" lang="zh-TW" altLang="en-US" dirty="0"/>
              <a:t>運算子</a:t>
            </a:r>
            <a:r>
              <a:rPr lang="en-US" altLang="zh-TW" b="0" baseline="0" dirty="0"/>
              <a:t>=</a:t>
            </a:r>
            <a:r>
              <a:rPr lang="en-US" altLang="zh-TW" b="0" dirty="0"/>
              <a:t>neighborhood</a:t>
            </a:r>
            <a:r>
              <a:rPr lang="en-US" altLang="zh-TW" b="0" baseline="0" dirty="0"/>
              <a:t> operator</a:t>
            </a:r>
            <a:r>
              <a:rPr lang="zh-TW" altLang="en-US" b="0" baseline="0" dirty="0"/>
              <a:t>的</a:t>
            </a:r>
            <a:r>
              <a:rPr lang="en-US" altLang="zh-TW" b="0" baseline="0" dirty="0"/>
              <a:t>output value </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Theta</a:t>
            </a:r>
            <a:r>
              <a:rPr lang="zh-TW" altLang="en-US" dirty="0"/>
              <a:t>：門檻值</a:t>
            </a:r>
            <a:endParaRPr lang="en-US" altLang="zh-TW" dirty="0"/>
          </a:p>
          <a:p>
            <a:pPr eaLnBrk="1" hangingPunct="1"/>
            <a:r>
              <a:rPr kumimoji="0" lang="en-US" altLang="zh-TW" i="1" dirty="0"/>
              <a:t>y</a:t>
            </a:r>
            <a:r>
              <a:rPr kumimoji="0" lang="zh-TW" altLang="en-US" dirty="0"/>
              <a:t>：</a:t>
            </a:r>
            <a:r>
              <a:rPr kumimoji="0" lang="en-US" altLang="zh-TW" dirty="0"/>
              <a:t>center</a:t>
            </a:r>
            <a:r>
              <a:rPr kumimoji="0" lang="en-US" altLang="zh-TW" baseline="0" dirty="0"/>
              <a:t> </a:t>
            </a:r>
            <a:r>
              <a:rPr kumimoji="0" lang="en-US" altLang="zh-TW" dirty="0"/>
              <a:t>value</a:t>
            </a:r>
          </a:p>
          <a:p>
            <a:pPr eaLnBrk="1" hangingPunct="1"/>
            <a:endParaRPr kumimoji="0" lang="en-US" altLang="zh-TW" dirty="0"/>
          </a:p>
          <a:p>
            <a:pPr eaLnBrk="1" hangingPunct="1"/>
            <a:r>
              <a:rPr kumimoji="0" lang="en-US" altLang="zh-TW" dirty="0"/>
              <a:t>Z </a:t>
            </a:r>
            <a:r>
              <a:rPr kumimoji="0" lang="zh-TW" altLang="en-US" dirty="0"/>
              <a:t>運算子的輸出值：</a:t>
            </a:r>
            <a:endParaRPr kumimoji="0" lang="en-US" altLang="zh-TW" dirty="0"/>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Theta </a:t>
            </a:r>
            <a:r>
              <a:rPr kumimoji="0" lang="zh-TW" altLang="en-US" dirty="0"/>
              <a:t>取太大，表示條件很寬鬆，寬鬆到雜訊都沒有被過濾到，沒有得到太大的去除雜訊效果</a:t>
            </a:r>
            <a:endParaRPr kumimoji="0" lang="en-US" altLang="zh-TW" dirty="0"/>
          </a:p>
          <a:p>
            <a:pPr eaLnBrk="1" hangingPunct="1"/>
            <a:r>
              <a:rPr kumimoji="0" lang="en-US" altLang="zh-TW" dirty="0"/>
              <a:t>Theta </a:t>
            </a:r>
            <a:r>
              <a:rPr kumimoji="0" lang="zh-TW" altLang="en-US" dirty="0"/>
              <a:t>取的小，表示條件嚴格，連一點小小的變化都當成 </a:t>
            </a:r>
            <a:r>
              <a:rPr kumimoji="0" lang="en-US" altLang="zh-TW" dirty="0"/>
              <a:t>outlier, </a:t>
            </a:r>
            <a:r>
              <a:rPr kumimoji="0" lang="zh-TW" altLang="en-US" dirty="0"/>
              <a:t>那麼大部分的 </a:t>
            </a:r>
            <a:r>
              <a:rPr kumimoji="0" lang="en-US" altLang="zh-TW" dirty="0"/>
              <a:t>pixel </a:t>
            </a:r>
            <a:r>
              <a:rPr kumimoji="0" lang="zh-TW" altLang="en-US" dirty="0"/>
              <a:t>就會被平均值取代，影像變得模糊</a:t>
            </a:r>
            <a:endParaRPr kumimoji="0" lang="en-US" altLang="zh-TW" dirty="0"/>
          </a:p>
          <a:p>
            <a:pPr eaLnBrk="1" hangingPunct="1"/>
            <a:r>
              <a:rPr kumimoji="1" lang="en-US" altLang="zh-TW" sz="1200" kern="1200" dirty="0">
                <a:solidFill>
                  <a:schemeClr val="tx1"/>
                </a:solidFill>
                <a:latin typeface="Arial" charset="0"/>
                <a:ea typeface="新細明體" pitchFamily="18" charset="-120"/>
                <a:cs typeface="+mn-cs"/>
              </a:rPr>
              <a:t>[Reasonably</a:t>
            </a:r>
            <a:r>
              <a:rPr kumimoji="1" lang="zh-TW" altLang="en-US" sz="1200" kern="1200" dirty="0">
                <a:solidFill>
                  <a:schemeClr val="tx1"/>
                </a:solidFill>
                <a:latin typeface="Arial" charset="0"/>
                <a:ea typeface="新細明體" pitchFamily="18" charset="-120"/>
                <a:cs typeface="+mn-cs"/>
              </a:rPr>
              <a:t> 合理的</a:t>
            </a:r>
            <a:r>
              <a:rPr kumimoji="1" lang="en-US" altLang="zh-TW" sz="1200" kern="1200" dirty="0">
                <a:solidFill>
                  <a:schemeClr val="tx1"/>
                </a:solidFill>
                <a:latin typeface="Arial" charset="0"/>
                <a:ea typeface="新細明體" pitchFamily="18" charset="-120"/>
                <a:cs typeface="+mn-cs"/>
              </a:rPr>
              <a:t>]</a:t>
            </a:r>
            <a:endParaRPr kumimoji="0" lang="en-US" altLang="zh-TW" dirty="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a:ln/>
        </p:spPr>
      </p:sp>
      <p:sp>
        <p:nvSpPr>
          <p:cNvPr id="218115" name="備忘稿版面配置區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種：相依對比的離群值移除</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t>運算子的輸出值：</a:t>
            </a:r>
            <a:endParaRPr kumimoji="0" lang="en-US" altLang="zh-TW" dirty="0"/>
          </a:p>
          <a:p>
            <a:pPr eaLnBrk="1" hangingPunct="1"/>
            <a:r>
              <a:rPr lang="zh-TW" altLang="en-US" dirty="0">
                <a:ea typeface="新細明體" charset="-120"/>
              </a:rPr>
              <a:t>就是計算一個</a:t>
            </a:r>
            <a:r>
              <a:rPr lang="en-US" altLang="zh-TW" dirty="0">
                <a:ea typeface="新細明體" charset="-120"/>
              </a:rPr>
              <a:t>pixel</a:t>
            </a:r>
            <a:r>
              <a:rPr lang="zh-TW" altLang="en-US" dirty="0">
                <a:ea typeface="新細明體" charset="-120"/>
              </a:rPr>
              <a:t> 離平均值</a:t>
            </a:r>
            <a:r>
              <a:rPr lang="en-US" altLang="zh-TW" dirty="0">
                <a:ea typeface="新細明體" charset="-120"/>
              </a:rPr>
              <a:t>mu hat </a:t>
            </a:r>
            <a:r>
              <a:rPr lang="zh-TW" altLang="en-US" dirty="0">
                <a:ea typeface="新細明體" charset="-120"/>
              </a:rPr>
              <a:t>相差多少個標準差。</a:t>
            </a:r>
            <a:endParaRPr lang="en-US" altLang="zh-TW" dirty="0">
              <a:ea typeface="新細明體" charset="-120"/>
            </a:endParaRPr>
          </a:p>
          <a:p>
            <a:pPr eaLnBrk="1" hangingPunct="1"/>
            <a:r>
              <a:rPr lang="zh-TW" altLang="en-US" dirty="0">
                <a:ea typeface="新細明體" charset="-120"/>
              </a:rPr>
              <a:t>這裡的</a:t>
            </a:r>
            <a:r>
              <a:rPr lang="en-US" altLang="zh-TW" dirty="0">
                <a:ea typeface="新細明體" charset="-120"/>
              </a:rPr>
              <a:t>theta</a:t>
            </a:r>
            <a:r>
              <a:rPr lang="zh-TW" altLang="en-US" dirty="0">
                <a:ea typeface="新細明體" charset="-120"/>
              </a:rPr>
              <a:t>就變成</a:t>
            </a:r>
            <a:r>
              <a:rPr lang="en-US" altLang="zh-TW" dirty="0">
                <a:ea typeface="新細明體" charset="-120"/>
              </a:rPr>
              <a:t>”</a:t>
            </a:r>
            <a:r>
              <a:rPr lang="zh-TW" altLang="en-US" dirty="0">
                <a:ea typeface="新細明體" charset="-120"/>
              </a:rPr>
              <a:t>幾個標準差</a:t>
            </a:r>
            <a:r>
              <a:rPr lang="en-US" altLang="zh-TW" dirty="0">
                <a:ea typeface="新細明體" charset="-120"/>
              </a:rPr>
              <a:t>”</a:t>
            </a:r>
            <a:r>
              <a:rPr lang="zh-TW" altLang="en-US" dirty="0">
                <a:ea typeface="新細明體" charset="-120"/>
              </a:rPr>
              <a:t>的概念</a:t>
            </a:r>
            <a:endParaRPr lang="en-US" altLang="zh-TW" dirty="0">
              <a:ea typeface="新細明體" charset="-120"/>
            </a:endParaRPr>
          </a:p>
          <a:p>
            <a:pPr eaLnBrk="1" hangingPunct="1"/>
            <a:r>
              <a:rPr lang="zh-TW" altLang="en-US" dirty="0">
                <a:ea typeface="新細明體" charset="-120"/>
              </a:rPr>
              <a:t>如果</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2</a:t>
            </a:r>
            <a:r>
              <a:rPr lang="zh-TW" altLang="en-US" dirty="0">
                <a:ea typeface="新細明體" charset="-120"/>
              </a:rPr>
              <a:t> 就代表相差兩個標準差</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a:t>
            </a:r>
            <a:r>
              <a:rPr kumimoji="0" lang="zh-TW" altLang="en-US" dirty="0">
                <a:ea typeface="新細明體" charset="-120"/>
              </a:rPr>
              <a:t>離群值</a:t>
            </a:r>
            <a:r>
              <a:rPr kumimoji="0" lang="en-US" altLang="zh-TW" dirty="0"/>
              <a:t>, </a:t>
            </a:r>
            <a:r>
              <a:rPr kumimoji="0" lang="zh-TW" altLang="en-US" dirty="0"/>
              <a:t>用</a:t>
            </a:r>
            <a:r>
              <a:rPr kumimoji="0" lang="en-US" altLang="zh-TW" dirty="0"/>
              <a:t>mu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theta</a:t>
            </a:r>
            <a:r>
              <a:rPr kumimoji="0" lang="zh-TW" altLang="en-US" dirty="0"/>
              <a:t>，則輸出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要算出標準差的話</a:t>
            </a:r>
            <a:endParaRPr kumimoji="0" lang="en-US" altLang="zh-TW" dirty="0"/>
          </a:p>
          <a:p>
            <a:pPr eaLnBrk="1" hangingPunct="1"/>
            <a:r>
              <a:rPr kumimoji="0" lang="zh-TW" altLang="en-US" dirty="0"/>
              <a:t>就要先算出他中心刪除鄰域的變異數</a:t>
            </a:r>
            <a:endParaRPr kumimoji="0" lang="en-US" altLang="zh-TW" dirty="0"/>
          </a:p>
          <a:p>
            <a:pPr eaLnBrk="1" hangingPunct="1"/>
            <a:r>
              <a:rPr kumimoji="0" lang="zh-TW" altLang="en-US" dirty="0"/>
              <a:t>就是像上面的公式</a:t>
            </a:r>
            <a:endParaRPr kumimoji="0" lang="en-US" altLang="zh-TW" dirty="0"/>
          </a:p>
          <a:p>
            <a:pPr eaLnBrk="1" hangingPunct="1"/>
            <a:r>
              <a:rPr kumimoji="0" lang="en-US" altLang="zh-TW" dirty="0"/>
              <a:t>(</a:t>
            </a:r>
            <a:r>
              <a:rPr kumimoji="0" lang="zh-TW" altLang="en-US" dirty="0"/>
              <a:t>像素值</a:t>
            </a:r>
            <a:r>
              <a:rPr kumimoji="0" lang="en-US" altLang="zh-TW" dirty="0"/>
              <a:t>-</a:t>
            </a:r>
            <a:r>
              <a:rPr kumimoji="0" lang="zh-TW" altLang="en-US" dirty="0"/>
              <a:t>平均</a:t>
            </a:r>
            <a:r>
              <a:rPr kumimoji="0" lang="en-US" altLang="zh-TW" dirty="0"/>
              <a:t>)</a:t>
            </a:r>
            <a:r>
              <a:rPr kumimoji="0" lang="zh-TW" altLang="en-US" dirty="0"/>
              <a:t>的平方 加總起來之後取平均 得到的是變異數，也就是標準差的平方</a:t>
            </a:r>
            <a:endParaRPr kumimoji="0" lang="en-US" altLang="zh-TW" dirty="0"/>
          </a:p>
          <a:p>
            <a:pPr eaLnBrk="1" hangingPunct="1"/>
            <a:r>
              <a:rPr kumimoji="0" lang="zh-TW" altLang="en-US" dirty="0"/>
              <a:t>再去開根號，就可以得到標準差</a:t>
            </a:r>
            <a:r>
              <a:rPr kumimoji="0" lang="en-US" altLang="zh-TW" dirty="0"/>
              <a:t>sigma hat</a:t>
            </a:r>
          </a:p>
          <a:p>
            <a:pPr eaLnBrk="1" hangingPunct="1"/>
            <a:endParaRPr kumimoji="0" lang="en-US" altLang="zh-TW" dirty="0"/>
          </a:p>
          <a:p>
            <a:pPr eaLnBrk="1" hangingPunct="1"/>
            <a:r>
              <a:rPr kumimoji="0" lang="zh-TW" altLang="en-US" dirty="0"/>
              <a:t>也就是說</a:t>
            </a:r>
            <a:r>
              <a:rPr kumimoji="0" lang="en-US" altLang="zh-TW" dirty="0"/>
              <a:t>(</a:t>
            </a:r>
            <a:r>
              <a:rPr kumimoji="0" lang="zh-TW" altLang="en-US" dirty="0"/>
              <a:t>翻頁</a:t>
            </a:r>
            <a:r>
              <a:rPr kumimoji="0" lang="en-US" altLang="zh-TW" dirty="0"/>
              <a:t>)</a:t>
            </a:r>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p:txBody>
      </p:sp>
      <p:sp>
        <p:nvSpPr>
          <p:cNvPr id="218116" name="投影片編號版面配置區 3"/>
          <p:cNvSpPr>
            <a:spLocks noGrp="1"/>
          </p:cNvSpPr>
          <p:nvPr>
            <p:ph type="sldNum" sz="quarter" idx="5"/>
          </p:nvPr>
        </p:nvSpPr>
        <p:spPr>
          <a:noFill/>
          <a:ln>
            <a:miter lim="800000"/>
            <a:headEnd/>
            <a:tailEnd/>
          </a:ln>
        </p:spPr>
        <p:txBody>
          <a:bodyPr/>
          <a:lstStyle/>
          <a:p>
            <a:fld id="{ABD391F1-B254-410E-AD86-6FE8DD70D258}" type="slidenum">
              <a:rPr lang="en-US" altLang="zh-TW" smtClean="0">
                <a:ea typeface="新細明體" charset="-120"/>
              </a:rPr>
              <a:pPr/>
              <a:t>34</a:t>
            </a:fld>
            <a:endParaRPr lang="en-US" altLang="zh-TW">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投影片圖像版面配置區 1"/>
          <p:cNvSpPr>
            <a:spLocks noGrp="1" noRot="1" noChangeAspect="1" noTextEdit="1"/>
          </p:cNvSpPr>
          <p:nvPr>
            <p:ph type="sldImg"/>
          </p:nvPr>
        </p:nvSpPr>
        <p:spPr>
          <a:ln/>
        </p:spPr>
      </p:sp>
      <p:sp>
        <p:nvSpPr>
          <p:cNvPr id="219139" name="備忘稿版面配置區 2"/>
          <p:cNvSpPr>
            <a:spLocks noGrp="1"/>
          </p:cNvSpPr>
          <p:nvPr>
            <p:ph type="body" idx="1"/>
          </p:nvPr>
        </p:nvSpPr>
        <p:spPr>
          <a:noFill/>
        </p:spPr>
        <p:txBody>
          <a:bodyPr/>
          <a:lstStyle/>
          <a:p>
            <a:r>
              <a:rPr lang="zh-TW" altLang="en-US" dirty="0">
                <a:ea typeface="新細明體" charset="-120"/>
              </a:rPr>
              <a:t>假如我們取 </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1;</a:t>
            </a:r>
          </a:p>
          <a:p>
            <a:r>
              <a:rPr lang="zh-TW" altLang="en-US" dirty="0">
                <a:ea typeface="新細明體" charset="-120"/>
              </a:rPr>
              <a:t>相當於我們只保留與平均值距離</a:t>
            </a:r>
            <a:r>
              <a:rPr lang="en-US" altLang="zh-TW" dirty="0">
                <a:ea typeface="新細明體" charset="-120"/>
              </a:rPr>
              <a:t>1</a:t>
            </a:r>
            <a:r>
              <a:rPr lang="zh-TW" altLang="en-US" dirty="0">
                <a:ea typeface="新細明體" charset="-120"/>
              </a:rPr>
              <a:t> 個</a:t>
            </a:r>
            <a:r>
              <a:rPr lang="en-US" altLang="zh-TW" dirty="0">
                <a:ea typeface="新細明體" charset="-120"/>
              </a:rPr>
              <a:t>sigma</a:t>
            </a:r>
            <a:r>
              <a:rPr lang="zh-TW" altLang="en-US" dirty="0">
                <a:ea typeface="新細明體" charset="-120"/>
              </a:rPr>
              <a:t>以內的 </a:t>
            </a:r>
            <a:r>
              <a:rPr lang="en-US" altLang="zh-TW" dirty="0">
                <a:ea typeface="新細明體" charset="-120"/>
              </a:rPr>
              <a:t>pixel, </a:t>
            </a:r>
            <a:r>
              <a:rPr lang="zh-TW" altLang="en-US" dirty="0">
                <a:ea typeface="新細明體" charset="-120"/>
              </a:rPr>
              <a:t>超過一個 </a:t>
            </a:r>
            <a:r>
              <a:rPr lang="en-US" altLang="zh-TW" dirty="0">
                <a:ea typeface="新細明體" charset="-120"/>
              </a:rPr>
              <a:t>sigma</a:t>
            </a:r>
            <a:r>
              <a:rPr lang="zh-TW" altLang="en-US" dirty="0">
                <a:ea typeface="新細明體" charset="-120"/>
              </a:rPr>
              <a:t>的 </a:t>
            </a:r>
            <a:r>
              <a:rPr lang="en-US" altLang="zh-TW" dirty="0">
                <a:ea typeface="新細明體" charset="-120"/>
              </a:rPr>
              <a:t>pixel </a:t>
            </a:r>
            <a:r>
              <a:rPr lang="zh-TW" altLang="en-US" dirty="0">
                <a:ea typeface="新細明體" charset="-120"/>
              </a:rPr>
              <a:t>都會被視為是</a:t>
            </a:r>
            <a:r>
              <a:rPr lang="en-US" altLang="zh-TW" dirty="0">
                <a:ea typeface="新細明體" charset="-120"/>
              </a:rPr>
              <a:t>outlier,</a:t>
            </a:r>
            <a:r>
              <a:rPr lang="zh-TW" altLang="en-US" dirty="0">
                <a:ea typeface="新細明體" charset="-120"/>
              </a:rPr>
              <a:t> 被 </a:t>
            </a:r>
            <a:r>
              <a:rPr lang="en-US" altLang="zh-TW" dirty="0">
                <a:ea typeface="新細明體" charset="-120"/>
              </a:rPr>
              <a:t>mu hat </a:t>
            </a:r>
            <a:r>
              <a:rPr lang="zh-TW" altLang="en-US" dirty="0">
                <a:ea typeface="新細明體" charset="-120"/>
              </a:rPr>
              <a:t>取代。</a:t>
            </a:r>
            <a:endParaRPr lang="en-US" altLang="zh-TW" dirty="0">
              <a:ea typeface="新細明體" charset="-120"/>
            </a:endParaRPr>
          </a:p>
          <a:p>
            <a:endParaRPr lang="en-US" altLang="zh-TW" dirty="0">
              <a:ea typeface="新細明體" charset="-120"/>
            </a:endParaRPr>
          </a:p>
          <a:p>
            <a:r>
              <a:rPr lang="zh-TW" altLang="en-US" dirty="0">
                <a:ea typeface="新細明體" charset="-120"/>
              </a:rPr>
              <a:t>保留深藍色部分，取代淺藍色部分的</a:t>
            </a:r>
            <a:r>
              <a:rPr lang="en-US" altLang="zh-TW" dirty="0">
                <a:ea typeface="新細明體" charset="-120"/>
              </a:rPr>
              <a:t>pixel</a:t>
            </a:r>
            <a:endParaRPr lang="zh-TW" altLang="en-US" dirty="0">
              <a:ea typeface="新細明體" charset="-120"/>
            </a:endParaRPr>
          </a:p>
        </p:txBody>
      </p:sp>
      <p:sp>
        <p:nvSpPr>
          <p:cNvPr id="219140" name="投影片編號版面配置區 3"/>
          <p:cNvSpPr>
            <a:spLocks noGrp="1"/>
          </p:cNvSpPr>
          <p:nvPr>
            <p:ph type="sldNum" sz="quarter" idx="5"/>
          </p:nvPr>
        </p:nvSpPr>
        <p:spPr>
          <a:noFill/>
          <a:ln>
            <a:miter lim="800000"/>
            <a:headEnd/>
            <a:tailEnd/>
          </a:ln>
        </p:spPr>
        <p:txBody>
          <a:bodyPr/>
          <a:lstStyle/>
          <a:p>
            <a:fld id="{97F24820-08FB-45FA-9243-DCAD0DF997F0}" type="slidenum">
              <a:rPr lang="en-US" altLang="zh-TW" smtClean="0">
                <a:ea typeface="新細明體" charset="-120"/>
              </a:rPr>
              <a:pPr/>
              <a:t>35</a:t>
            </a:fld>
            <a:endParaRPr lang="en-US" altLang="zh-TW">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小於門檻值就保留，大於門檻值就取代 之外，</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叫做凸組合，簡單講就是指點的線性組合，要求所有係數都非負且和為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的輸出值就是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和中心像素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的線性組合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舉個例子可以把他想成是 比如說 百分之三十的</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百分之七十的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公式像下面這樣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sigma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的絕對值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除以標準差的絕對值 乘以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加上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乘以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注意這兩個係數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總和為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是我們設定的一個權重參數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無限 是兩個特殊情況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x1…..x8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a8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36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除了使用二分法的小於門檻值就保留，大於門檻值就取代之外，我們也可以用一個平滑的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a:solidFill>
                    <a:schemeClr val="tx1"/>
                  </a:solidFill>
                  <a:effectLst/>
                  <a:latin typeface="Arial" charset="0"/>
                  <a:ea typeface="新細明體" pitchFamily="18" charset="-120"/>
                  <a:cs typeface="+mn-cs"/>
                </a:endParaRPr>
              </a:p>
            </p:txBody>
          </p:sp>
        </mc:Choice>
        <mc:Fallback xmlns="">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en-US" altLang="zh-TW" sz="1200" b="1" i="0" smtClean="0">
                    <a:solidFill>
                      <a:schemeClr val="tx1"/>
                    </a:solidFill>
                    <a:latin typeface="Cambria Math" panose="02040503050406030204" pitchFamily="18" charset="0"/>
                    <a:ea typeface="Cambria Math" panose="020405030504060302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除了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使用二分法的小於門檻值就保留，大於門檻值就取代之外，我們也可以用一個平滑的</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如果有一個空間中的點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smtClean="0">
                    <a:solidFill>
                      <a:schemeClr val="tx1"/>
                    </a:solidFill>
                    <a:effectLst/>
                    <a:latin typeface="Arial" charset="0"/>
                    <a:ea typeface="新細明體" pitchFamily="18" charset="-120"/>
                    <a:cs typeface="+mn-cs"/>
                  </a:rPr>
                  <a:t>都</a:t>
                </a:r>
                <a:r>
                  <a:rPr kumimoji="1" lang="en-US" altLang="zh-TW" sz="1200" b="0" i="0" kern="1200" dirty="0" smtClean="0">
                    <a:solidFill>
                      <a:schemeClr val="tx1"/>
                    </a:solidFill>
                    <a:effectLst/>
                    <a:latin typeface="Arial" charset="0"/>
                    <a:ea typeface="新細明體" pitchFamily="18" charset="-120"/>
                    <a:cs typeface="+mn-cs"/>
                  </a:rPr>
                  <a:t>&gt;=0</a:t>
                </a:r>
                <a:r>
                  <a:rPr kumimoji="1" lang="zh-TW" altLang="en-US" sz="1200" b="0" i="0" kern="1200" dirty="0" smtClean="0">
                    <a:solidFill>
                      <a:schemeClr val="tx1"/>
                    </a:solidFill>
                    <a:effectLst/>
                    <a:latin typeface="Arial" charset="0"/>
                    <a:ea typeface="新細明體" pitchFamily="18" charset="-120"/>
                    <a:cs typeface="+mn-cs"/>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這些點的凸組合即一個這樣的點：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smtClean="0">
                  <a:solidFill>
                    <a:schemeClr val="tx1"/>
                  </a:solidFill>
                  <a:effectLst/>
                  <a:latin typeface="Arial" charset="0"/>
                  <a:ea typeface="新細明體" pitchFamily="18" charset="-120"/>
                  <a:cs typeface="+mn-cs"/>
                </a:endParaRPr>
              </a:p>
            </p:txBody>
          </p:sp>
        </mc:Fallback>
      </mc:AlternateContent>
      <p:sp>
        <p:nvSpPr>
          <p:cNvPr id="220164" name="投影片編號版面配置區 3"/>
          <p:cNvSpPr>
            <a:spLocks noGrp="1"/>
          </p:cNvSpPr>
          <p:nvPr>
            <p:ph type="sldNum" sz="quarter" idx="5"/>
          </p:nvPr>
        </p:nvSpPr>
        <p:spPr>
          <a:noFill/>
          <a:ln>
            <a:miter lim="800000"/>
            <a:headEnd/>
            <a:tailEnd/>
          </a:ln>
        </p:spPr>
        <p:txBody>
          <a:bodyPr/>
          <a:lstStyle/>
          <a:p>
            <a:fld id="{6819BA4E-F403-410C-91E0-A865D6E63E82}" type="slidenum">
              <a:rPr lang="en-US" altLang="zh-TW" smtClean="0">
                <a:ea typeface="新細明體" charset="-120"/>
              </a:rPr>
              <a:pPr/>
              <a:t>37</a:t>
            </a:fld>
            <a:endParaRPr lang="en-US" altLang="zh-TW">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miter lim="800000"/>
            <a:headEnd/>
            <a:tailEnd/>
          </a:ln>
        </p:spPr>
        <p:txBody>
          <a:bodyPr/>
          <a:lstStyle/>
          <a:p>
            <a:fld id="{DDBB4A12-9999-4C71-B867-2740DEAD00E1}" type="slidenum">
              <a:rPr lang="en-US" altLang="zh-TW" smtClean="0">
                <a:ea typeface="新細明體" charset="-120"/>
              </a:rPr>
              <a:pPr/>
              <a:t>38</a:t>
            </a:fld>
            <a:endParaRPr lang="en-US" altLang="zh-TW">
              <a:ea typeface="新細明體" charset="-12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最接近的，然後作平均。</a:t>
            </a:r>
            <a:endParaRPr lang="en-US" altLang="zh-TW" dirty="0">
              <a:ea typeface="新細明體" charset="-120"/>
            </a:endParaRPr>
          </a:p>
          <a:p>
            <a:pPr eaLnBrk="1" hangingPunct="1"/>
            <a:r>
              <a:rPr lang="zh-TW" altLang="en-US" dirty="0">
                <a:ea typeface="新細明體" charset="-120"/>
              </a:rPr>
              <a:t>注意是像素值接近的 不是距離接近的</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p>
          <a:p>
            <a:pPr eaLnBrk="1" hangingPunct="1"/>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40</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a:p>
            <a:pPr eaLnBrk="1" hangingPunct="1"/>
            <a:r>
              <a:rPr lang="zh-TW" altLang="en-US" dirty="0"/>
              <a:t>中心點的權重為</a:t>
            </a:r>
            <a:r>
              <a:rPr lang="en-US" altLang="zh-TW" dirty="0"/>
              <a:t>1/2</a:t>
            </a:r>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上一個章節主要是介紹鄰近運算子</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這個章節要討論的是鄰近運算子的應用，包含調節以及標記：</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調節一些例子</a:t>
            </a:r>
            <a:r>
              <a:rPr lang="zh-TW" altLang="en-US" dirty="0"/>
              <a:t>：像是雜訊清除、影像銳利化或背景標準化</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他基於一個方法或</a:t>
            </a:r>
            <a:r>
              <a:rPr lang="en-US" altLang="zh-TW" dirty="0"/>
              <a:t>model</a:t>
            </a:r>
            <a:r>
              <a:rPr lang="zh-TW" altLang="en-US" dirty="0"/>
              <a:t>，將影像中的添加的變化或變數去除。所以</a:t>
            </a:r>
            <a:r>
              <a:rPr lang="zh-TW" altLang="en-US" dirty="0">
                <a:ea typeface="新細明體" charset="-120"/>
              </a:rPr>
              <a:t>調節運算子可以做去除雜訊，因為我們可以將雜訊視為影響影像的的一個變化。也可以通過去除變化來進行</a:t>
            </a:r>
            <a:r>
              <a:rPr lang="zh-TW" altLang="en-US" dirty="0"/>
              <a:t>背景歸一化</a:t>
            </a:r>
            <a:r>
              <a:rPr lang="en-US" altLang="zh-TW" dirty="0"/>
              <a:t>(</a:t>
            </a:r>
            <a:r>
              <a:rPr lang="zh-TW" altLang="en-US" dirty="0"/>
              <a:t>或稱為背景標準化</a:t>
            </a:r>
            <a:r>
              <a:rPr lang="en-US" altLang="zh-TW" dirty="0"/>
              <a:t>)</a:t>
            </a:r>
            <a:r>
              <a:rPr lang="zh-TW" altLang="en-US" dirty="0"/>
              <a:t>。</a:t>
            </a:r>
          </a:p>
          <a:p>
            <a:endParaRPr lang="en-US" altLang="zh-TW" dirty="0"/>
          </a:p>
          <a:p>
            <a:r>
              <a:rPr lang="zh-TW" altLang="en-US" dirty="0"/>
              <a:t>標籤</a:t>
            </a:r>
            <a:r>
              <a:rPr lang="en-US" altLang="zh-TW" dirty="0"/>
              <a:t>(</a:t>
            </a:r>
            <a:r>
              <a:rPr lang="zh-TW" altLang="en-US" dirty="0"/>
              <a:t>或稱為標記</a:t>
            </a:r>
            <a:r>
              <a:rPr lang="en-US" altLang="zh-TW" dirty="0"/>
              <a:t>)</a:t>
            </a:r>
            <a:r>
              <a:rPr lang="zh-TW" altLang="en-US" dirty="0"/>
              <a:t>：</a:t>
            </a:r>
            <a:endParaRPr lang="en-US" altLang="zh-TW" dirty="0"/>
          </a:p>
          <a:p>
            <a:r>
              <a:rPr lang="zh-TW" altLang="en-US" dirty="0"/>
              <a:t>他就是基於一個方法或</a:t>
            </a:r>
            <a:r>
              <a:rPr lang="en-US" altLang="zh-TW" dirty="0"/>
              <a:t>model</a:t>
            </a:r>
            <a:r>
              <a:rPr lang="zh-TW" altLang="en-US" dirty="0"/>
              <a:t>，來找出每個</a:t>
            </a:r>
            <a:r>
              <a:rPr lang="en-US" altLang="zh-TW" dirty="0"/>
              <a:t>pixel</a:t>
            </a:r>
            <a:r>
              <a:rPr lang="zh-TW" altLang="en-US" dirty="0"/>
              <a:t>與哪一組</a:t>
            </a:r>
            <a:r>
              <a:rPr lang="en-US" altLang="zh-TW" dirty="0"/>
              <a:t>pixel</a:t>
            </a:r>
            <a:r>
              <a:rPr lang="zh-TW" altLang="en-US" dirty="0"/>
              <a:t>相連或相關。例如，如果一張影像的</a:t>
            </a:r>
            <a:r>
              <a:rPr lang="en-US" altLang="zh-TW" dirty="0"/>
              <a:t>pixel</a:t>
            </a:r>
            <a:r>
              <a:rPr lang="zh-TW" altLang="en-US" dirty="0"/>
              <a:t>只有高值</a:t>
            </a:r>
            <a:r>
              <a:rPr lang="en-US" altLang="zh-TW" dirty="0"/>
              <a:t>(200~255)</a:t>
            </a:r>
            <a:r>
              <a:rPr lang="zh-TW" altLang="en-US" dirty="0"/>
              <a:t>和低值</a:t>
            </a:r>
            <a:r>
              <a:rPr lang="en-US" altLang="zh-TW" dirty="0"/>
              <a:t>(0~100)</a:t>
            </a:r>
            <a:r>
              <a:rPr lang="zh-TW" altLang="en-US" dirty="0"/>
              <a:t>像素，那我們就設定一個門檻值就可以視為標記操作。其他種類的標記操作包括邊緣檢測</a:t>
            </a:r>
            <a:r>
              <a:rPr lang="en-US" altLang="zh-TW" dirty="0">
                <a:ea typeface="新細明體" charset="-120"/>
              </a:rPr>
              <a:t>(</a:t>
            </a:r>
            <a:r>
              <a:rPr lang="zh-TW" altLang="en-US" dirty="0">
                <a:ea typeface="新細明體" charset="-120"/>
              </a:rPr>
              <a:t>門檻值處理</a:t>
            </a:r>
            <a:r>
              <a:rPr lang="en-US" altLang="zh-TW" dirty="0">
                <a:ea typeface="新細明體" charset="-120"/>
              </a:rPr>
              <a:t>)</a:t>
            </a:r>
            <a:r>
              <a:rPr lang="zh-TW" altLang="en-US" dirty="0"/>
              <a:t>，</a:t>
            </a:r>
            <a:r>
              <a:rPr lang="zh-TW" altLang="en-US" dirty="0">
                <a:ea typeface="新細明體" charset="-120"/>
              </a:rPr>
              <a:t>角落偵測</a:t>
            </a:r>
            <a:r>
              <a:rPr lang="zh-TW" altLang="en-US" dirty="0"/>
              <a:t>。</a:t>
            </a:r>
            <a:endParaRPr lang="en-US" altLang="zh-TW" dirty="0"/>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鄰近運算子的</a:t>
            </a:r>
            <a:r>
              <a:rPr lang="en-US" altLang="zh-TW" dirty="0"/>
              <a:t>2</a:t>
            </a:r>
            <a:r>
              <a:rPr lang="zh-TW" altLang="en-US" dirty="0"/>
              <a:t>種最常見的用法就是以上</a:t>
            </a:r>
            <a:r>
              <a:rPr lang="en-US" altLang="zh-TW" dirty="0"/>
              <a:t>2</a:t>
            </a:r>
            <a:r>
              <a:rPr lang="zh-TW" altLang="en-US" dirty="0"/>
              <a:t>種。</a:t>
            </a:r>
          </a:p>
          <a:p>
            <a:endParaRPr lang="zh-TW" altLang="en-US" dirty="0"/>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3</a:t>
            </a:fld>
            <a:endParaRPr lang="en-US" altLang="zh-TW">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41</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剛剛說</a:t>
            </a:r>
            <a:r>
              <a:rPr lang="zh-TW" altLang="en-US" i="0" dirty="0"/>
              <a:t>他是將</a:t>
            </a:r>
            <a:r>
              <a:rPr lang="en-US" altLang="zh-TW" i="0" dirty="0"/>
              <a:t>neighbor</a:t>
            </a:r>
            <a:r>
              <a:rPr lang="zh-TW" altLang="en-US" i="0" dirty="0"/>
              <a:t>距離參考點</a:t>
            </a:r>
            <a:r>
              <a:rPr lang="en-US" altLang="zh-TW" i="0" dirty="0"/>
              <a:t>(</a:t>
            </a:r>
            <a:r>
              <a:rPr lang="zh-TW" altLang="en-US" i="0" dirty="0"/>
              <a:t>中心點</a:t>
            </a:r>
            <a:r>
              <a:rPr lang="en-US" altLang="zh-TW" i="0" dirty="0"/>
              <a:t>)</a:t>
            </a:r>
            <a:r>
              <a:rPr lang="zh-TW" altLang="en-US" i="0" dirty="0"/>
              <a:t>的像素值倒數來當作</a:t>
            </a:r>
            <a:r>
              <a:rPr lang="en-US" altLang="zh-TW" i="0" dirty="0"/>
              <a:t>weight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Step1</a:t>
            </a:r>
            <a:r>
              <a:rPr kumimoji="1" lang="zh-TW" altLang="en-US" sz="1200" kern="1200" dirty="0">
                <a:solidFill>
                  <a:schemeClr val="tx1"/>
                </a:solidFill>
                <a:latin typeface="Arial" charset="0"/>
                <a:ea typeface="新細明體" pitchFamily="18" charset="-120"/>
                <a:cs typeface="+mn-cs"/>
              </a:rPr>
              <a:t>：</a:t>
            </a:r>
            <a:r>
              <a:rPr kumimoji="1" lang="en-US" altLang="zh-TW" sz="1200" i="1" kern="1200" dirty="0">
                <a:solidFill>
                  <a:schemeClr val="tx1"/>
                </a:solidFill>
                <a:latin typeface="Arial" charset="0"/>
                <a:ea typeface="新細明體" pitchFamily="18" charset="-120"/>
                <a:cs typeface="+mn-cs"/>
              </a:rPr>
              <a:t>g(r’, c’, r, c)  = </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的倒數，來當作</a:t>
            </a:r>
            <a:r>
              <a:rPr lang="en-US" altLang="zh-TW" dirty="0"/>
              <a:t>weight(center</a:t>
            </a:r>
            <a:r>
              <a:rPr lang="en-US" altLang="zh-TW" baseline="0" dirty="0"/>
              <a:t> delete</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Step2</a:t>
            </a:r>
            <a:r>
              <a:rPr kumimoji="1" lang="zh-TW" altLang="en-US" sz="1200" kern="1200" dirty="0">
                <a:solidFill>
                  <a:schemeClr val="tx1"/>
                </a:solidFill>
                <a:latin typeface="Arial" charset="0"/>
                <a:ea typeface="新細明體" pitchFamily="18" charset="-120"/>
                <a:cs typeface="+mn-cs"/>
              </a:rPr>
              <a:t>：加總所有的</a:t>
            </a:r>
            <a:r>
              <a:rPr lang="en-US" altLang="zh-TW" dirty="0"/>
              <a:t>weight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Step3</a:t>
            </a:r>
            <a:r>
              <a:rPr kumimoji="1" lang="zh-TW" altLang="en-US" sz="120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除</a:t>
            </a:r>
            <a:r>
              <a:rPr lang="zh-TW" altLang="en-US" dirty="0"/>
              <a:t>中心點</a:t>
            </a:r>
            <a:r>
              <a:rPr kumimoji="1" lang="zh-TW" altLang="en-US" sz="1200" b="0" i="0" kern="1200" dirty="0">
                <a:solidFill>
                  <a:schemeClr val="tx1"/>
                </a:solidFill>
                <a:effectLst/>
                <a:latin typeface="Arial" charset="0"/>
                <a:ea typeface="新細明體" pitchFamily="18" charset="-120"/>
                <a:cs typeface="+mn-cs"/>
              </a:rPr>
              <a:t>外的其他權重矩陣元素為</a:t>
            </a:r>
            <a:r>
              <a:rPr kumimoji="1" lang="en-US" altLang="zh-TW" sz="1200" i="1" kern="1200" dirty="0">
                <a:solidFill>
                  <a:schemeClr val="tx1"/>
                </a:solidFill>
                <a:latin typeface="Arial" charset="0"/>
                <a:ea typeface="新細明體" pitchFamily="18" charset="-120"/>
                <a:cs typeface="+mn-cs"/>
              </a:rPr>
              <a:t>W(r’, c’, r, c)</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個加權係數之和為</a:t>
            </a:r>
            <a:r>
              <a:rPr kumimoji="1" lang="en-US" altLang="zh-TW" sz="1200" b="0" i="0" kern="1200" dirty="0">
                <a:solidFill>
                  <a:schemeClr val="tx1"/>
                </a:solidFill>
                <a:effectLst/>
                <a:latin typeface="Arial" charset="0"/>
                <a:ea typeface="新細明體" pitchFamily="18" charset="-120"/>
                <a:cs typeface="+mn-cs"/>
              </a:rPr>
              <a:t>1/2   (</a:t>
            </a:r>
            <a:r>
              <a:rPr kumimoji="1" lang="zh-TW" altLang="en-US" sz="1200" b="0" i="0" kern="1200" dirty="0">
                <a:solidFill>
                  <a:schemeClr val="tx1"/>
                </a:solidFill>
                <a:effectLst/>
                <a:latin typeface="Arial" charset="0"/>
                <a:ea typeface="新細明體" pitchFamily="18" charset="-120"/>
                <a:cs typeface="+mn-cs"/>
              </a:rPr>
              <a:t>建立標準化的權重矩陣</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作為平滑的</a:t>
            </a:r>
            <a:r>
              <a:rPr kumimoji="1" lang="en-US" altLang="zh-TW" sz="1200" b="0" i="0" kern="1200" dirty="0">
                <a:solidFill>
                  <a:schemeClr val="tx1"/>
                </a:solidFill>
                <a:effectLst/>
                <a:latin typeface="Arial" charset="0"/>
                <a:ea typeface="新細明體" pitchFamily="18" charset="-120"/>
                <a:cs typeface="+mn-cs"/>
              </a:rPr>
              <a:t>mask)</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Step4</a:t>
            </a:r>
            <a:r>
              <a:rPr kumimoji="1" lang="zh-TW" altLang="en-US" sz="1200" b="0" i="0" kern="1200" dirty="0">
                <a:solidFill>
                  <a:schemeClr val="tx1"/>
                </a:solidFill>
                <a:effectLst/>
                <a:latin typeface="Arial" charset="0"/>
                <a:ea typeface="新細明體" pitchFamily="18" charset="-120"/>
                <a:cs typeface="+mn-cs"/>
              </a:rPr>
              <a:t>：原像素</a:t>
            </a:r>
            <a:r>
              <a:rPr kumimoji="1" lang="en-US" altLang="zh-TW" sz="1200" b="0" i="0" kern="1200" dirty="0">
                <a:solidFill>
                  <a:schemeClr val="tx1"/>
                </a:solidFill>
                <a:effectLst/>
                <a:latin typeface="Arial" charset="0"/>
                <a:ea typeface="新細明體" pitchFamily="18" charset="-120"/>
                <a:cs typeface="+mn-cs"/>
              </a:rPr>
              <a:t>f</a:t>
            </a:r>
            <a:r>
              <a:rPr kumimoji="1" lang="zh-TW" altLang="en-US" sz="1200" b="0" i="0" kern="1200" dirty="0">
                <a:solidFill>
                  <a:schemeClr val="tx1"/>
                </a:solidFill>
                <a:effectLst/>
                <a:latin typeface="Arial" charset="0"/>
                <a:ea typeface="新細明體" pitchFamily="18" charset="-120"/>
                <a:cs typeface="+mn-cs"/>
              </a:rPr>
              <a:t>分別與</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相應位置上的權重相乘，積之和就是中心點的平滑輸出。</a:t>
            </a:r>
            <a:endParaRPr lang="en-US" altLang="zh-TW" dirty="0"/>
          </a:p>
          <a:p>
            <a:pPr eaLnBrk="1" hangingPunct="1"/>
            <a:endParaRPr lang="en-US" altLang="zh-TW" dirty="0"/>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p:txBody>
      </p:sp>
    </p:spTree>
    <p:extLst>
      <p:ext uri="{BB962C8B-B14F-4D97-AF65-F5344CB8AC3E}">
        <p14:creationId xmlns:p14="http://schemas.microsoft.com/office/powerpoint/2010/main" val="1616974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a:p>
                <a:pPr eaLnBrk="1" hangingPunct="1"/>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a:t>
                </a: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接近的，然後作平均。離中心點相近的鄰域權重相同</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a:p>
                <a:endParaRPr lang="en-US" altLang="zh-TW" dirty="0"/>
              </a:p>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eaLnBrk="1" hangingPunct="1"/>
                <a:r>
                  <a:rPr lang="zh-TW" altLang="en-US" dirty="0"/>
                  <a:t>中心點的權重為</a:t>
                </a:r>
                <a:r>
                  <a:rPr lang="en-US" altLang="zh-TW" dirty="0"/>
                  <a:t>1/2</a:t>
                </a:r>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mc:Choice>
        <mc:Fallback xmlns="">
          <p:sp>
            <p:nvSpPr>
              <p:cNvPr id="3" name="備忘稿版面配置區 2"/>
              <p:cNvSpPr>
                <a:spLocks noGrp="1"/>
              </p:cNvSpPr>
              <p:nvPr>
                <p:ph type="body" idx="1"/>
              </p:nvPr>
            </p:nvSpPr>
            <p:spPr/>
            <p:txBody>
              <a:bodyPr/>
              <a:lstStyle/>
              <a:p>
                <a:pPr eaLnBrk="1" hangingPunct="1"/>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smtClean="0">
                    <a:solidFill>
                      <a:schemeClr val="tx1"/>
                    </a:solidFill>
                    <a:latin typeface="Arial" charset="0"/>
                    <a:ea typeface="新細明體" pitchFamily="18" charset="-120"/>
                    <a:cs typeface="+mn-cs"/>
                  </a:rPr>
                  <a:t>：𝒐𝒖𝒕𝒍𝒊𝒆𝒓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p>
              <a:p>
                <a:pPr eaLnBrk="1" hangingPunct="1"/>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smtClean="0"/>
                  <a:t>第</a:t>
                </a:r>
                <a:r>
                  <a:rPr lang="en-US" altLang="zh-TW" b="0" dirty="0" smtClean="0"/>
                  <a:t>2</a:t>
                </a:r>
                <a:r>
                  <a:rPr lang="zh-TW" altLang="en-US" b="0" dirty="0" smtClean="0"/>
                  <a:t>種：</a:t>
                </a:r>
                <a:r>
                  <a:rPr lang="zh-TW" altLang="en-US" dirty="0" smtClean="0">
                    <a:ea typeface="新細明體" charset="-120"/>
                  </a:rPr>
                  <a:t>相依對比的偏差值</a:t>
                </a:r>
                <a:r>
                  <a:rPr lang="en-US" altLang="zh-TW" dirty="0" smtClean="0">
                    <a:ea typeface="新細明體" charset="-120"/>
                  </a:rPr>
                  <a:t>(</a:t>
                </a:r>
                <a:r>
                  <a:rPr lang="zh-TW" altLang="en-US" dirty="0" smtClean="0">
                    <a:ea typeface="新細明體" charset="-120"/>
                  </a:rPr>
                  <a:t>離群值</a:t>
                </a:r>
                <a:r>
                  <a:rPr lang="en-US" altLang="zh-TW" dirty="0" smtClean="0">
                    <a:ea typeface="新細明體" charset="-120"/>
                  </a:rPr>
                  <a:t>)</a:t>
                </a:r>
                <a:r>
                  <a:rPr lang="zh-TW" altLang="en-US" dirty="0" smtClean="0">
                    <a:ea typeface="新細明體" charset="-120"/>
                  </a:rPr>
                  <a:t>移除的</a:t>
                </a:r>
                <a:r>
                  <a:rPr kumimoji="0" lang="en-US" altLang="zh-TW" dirty="0" smtClean="0"/>
                  <a:t>Z</a:t>
                </a:r>
                <a:r>
                  <a:rPr kumimoji="0" lang="zh-TW" altLang="en-US" dirty="0" smtClean="0"/>
                  <a:t>運算子的輸出值：</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當某個</a:t>
                </a:r>
                <a:r>
                  <a:rPr lang="en-US" altLang="zh-TW" dirty="0" smtClean="0">
                    <a:ea typeface="新細明體" charset="-120"/>
                  </a:rPr>
                  <a:t>pixel</a:t>
                </a:r>
                <a:r>
                  <a:rPr lang="zh-TW" altLang="en-US" dirty="0" smtClean="0">
                    <a:ea typeface="新細明體" charset="-120"/>
                  </a:rPr>
                  <a:t> 減去 </a:t>
                </a:r>
                <a:r>
                  <a:rPr lang="en-US" altLang="zh-TW" dirty="0" smtClean="0">
                    <a:ea typeface="新細明體" charset="-120"/>
                  </a:rPr>
                  <a:t>mu hat </a:t>
                </a:r>
                <a:r>
                  <a:rPr lang="zh-TW" altLang="en-US" dirty="0" smtClean="0">
                    <a:ea typeface="新細明體" charset="-120"/>
                  </a:rPr>
                  <a:t>再除以 </a:t>
                </a:r>
                <a:r>
                  <a:rPr lang="en-US" altLang="zh-TW" dirty="0" smtClean="0">
                    <a:ea typeface="新細明體" charset="-120"/>
                  </a:rPr>
                  <a:t>sigma hat</a:t>
                </a:r>
                <a:r>
                  <a:rPr lang="zh-TW" altLang="en-US" dirty="0" smtClean="0">
                    <a:ea typeface="新細明體" charset="-120"/>
                  </a:rPr>
                  <a:t>相差 </a:t>
                </a:r>
                <a:r>
                  <a:rPr lang="en-US" altLang="zh-TW" dirty="0" smtClean="0">
                    <a:ea typeface="新細明體" charset="-120"/>
                  </a:rPr>
                  <a:t>theta </a:t>
                </a:r>
                <a:r>
                  <a:rPr lang="zh-TW" altLang="en-US" dirty="0" smtClean="0">
                    <a:ea typeface="新細明體" charset="-120"/>
                  </a:rPr>
                  <a:t>個標準差以上時，我們把它視為顯著差異，也就是偏差值，</a:t>
                </a:r>
                <a:r>
                  <a:rPr kumimoji="0" lang="zh-TW" altLang="en-US" dirty="0" smtClean="0"/>
                  <a:t>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r>
                  <a:rPr lang="zh-TW" altLang="en-US" dirty="0" smtClean="0">
                    <a:ea typeface="新細明體" charset="-120"/>
                  </a:rPr>
                  <a:t>。</a:t>
                </a:r>
                <a:endParaRPr lang="en-US" altLang="zh-TW" dirty="0" smtClean="0">
                  <a:ea typeface="新細明體" charset="-120"/>
                </a:endParaRPr>
              </a:p>
              <a:p>
                <a:pPr eaLnBrk="1" hangingPunct="1"/>
                <a:r>
                  <a:rPr kumimoji="0" lang="zh-TW" altLang="en-US" dirty="0" smtClean="0"/>
                  <a:t>假如 </a:t>
                </a:r>
                <a:r>
                  <a:rPr kumimoji="0" lang="en-US" altLang="zh-TW" dirty="0" smtClean="0"/>
                  <a:t>&lt;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變異數</a:t>
                </a:r>
                <a:r>
                  <a:rPr lang="en-US" altLang="zh-TW" dirty="0" smtClean="0">
                    <a:ea typeface="新細明體" charset="-120"/>
                  </a:rPr>
                  <a:t>(Variance)</a:t>
                </a:r>
                <a:r>
                  <a:rPr lang="zh-TW" altLang="en-US" dirty="0" smtClean="0">
                    <a:ea typeface="新細明體" charset="-120"/>
                  </a:rPr>
                  <a:t>＝</a:t>
                </a:r>
                <a:r>
                  <a:rPr lang="en-US" altLang="zh-TW" dirty="0" smtClean="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標準差</a:t>
                </a:r>
                <a:r>
                  <a:rPr lang="en-US" altLang="zh-TW" dirty="0" smtClean="0"/>
                  <a:t>Standard Deviation</a:t>
                </a:r>
                <a:r>
                  <a:rPr lang="zh-TW" altLang="en-US" dirty="0" smtClean="0"/>
                  <a:t>：在機統中最常作為測量一組數值的離散程度之用。</a:t>
                </a:r>
                <a:r>
                  <a:rPr lang="en-US" altLang="zh-TW" dirty="0" smtClean="0"/>
                  <a:t>(</a:t>
                </a:r>
                <a:r>
                  <a:rPr kumimoji="1" lang="zh-TW" altLang="en-US" sz="1200" b="0" i="0" kern="1200" dirty="0" smtClean="0">
                    <a:solidFill>
                      <a:schemeClr val="tx1"/>
                    </a:solidFill>
                    <a:effectLst/>
                    <a:latin typeface="Arial" charset="0"/>
                    <a:ea typeface="新細明體" pitchFamily="18" charset="-120"/>
                    <a:cs typeface="+mn-cs"/>
                  </a:rPr>
                  <a:t>離均差平方的平均開根號</a:t>
                </a:r>
                <a:r>
                  <a:rPr kumimoji="1" lang="en-US" altLang="zh-TW" sz="1200" b="0" i="0" kern="1200" dirty="0" smtClean="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ea typeface="新細明體" charset="-120"/>
                </a:endParaRPr>
              </a:p>
              <a:p>
                <a:pPr eaLnBrk="1" hangingPunct="1"/>
                <a:r>
                  <a:rPr lang="zh-TW" altLang="en-US" dirty="0" smtClean="0">
                    <a:ea typeface="新細明體" charset="-120"/>
                  </a:rPr>
                  <a:t>第</a:t>
                </a:r>
                <a:r>
                  <a:rPr lang="en-US" altLang="zh-TW" dirty="0" smtClean="0">
                    <a:ea typeface="新細明體" charset="-120"/>
                  </a:rPr>
                  <a:t>4</a:t>
                </a:r>
                <a:r>
                  <a:rPr lang="zh-TW" altLang="en-US" dirty="0" smtClean="0">
                    <a:ea typeface="新細明體" charset="-120"/>
                  </a:rPr>
                  <a:t>種：</a:t>
                </a:r>
                <a:endParaRPr lang="en-US" altLang="zh-TW" dirty="0" smtClean="0">
                  <a:ea typeface="新細明體" charset="-120"/>
                </a:endParaRPr>
              </a:p>
              <a:p>
                <a:pPr eaLnBrk="1" hangingPunct="1"/>
                <a:r>
                  <a:rPr lang="zh-TW" altLang="en-US" dirty="0" smtClean="0">
                    <a:ea typeface="新細明體" charset="-120"/>
                  </a:rPr>
                  <a:t>在鄰域中找</a:t>
                </a:r>
                <a:r>
                  <a:rPr lang="en-US" altLang="zh-TW" i="1" dirty="0" smtClean="0">
                    <a:ea typeface="新細明體" charset="-120"/>
                  </a:rPr>
                  <a:t>K</a:t>
                </a:r>
                <a:r>
                  <a:rPr lang="zh-TW" altLang="en-US" dirty="0" smtClean="0">
                    <a:ea typeface="新細明體" charset="-120"/>
                  </a:rPr>
                  <a:t>個跟</a:t>
                </a:r>
                <a:r>
                  <a:rPr lang="en-US" altLang="zh-TW" dirty="0" smtClean="0">
                    <a:ea typeface="新細明體" charset="-120"/>
                  </a:rPr>
                  <a:t>center-value</a:t>
                </a:r>
                <a:r>
                  <a:rPr lang="zh-TW" altLang="en-US" dirty="0" smtClean="0">
                    <a:ea typeface="新細明體" charset="-120"/>
                  </a:rPr>
                  <a:t>接近的，然後作平均。離中心點相近的鄰域權重相同</a:t>
                </a:r>
                <a:endParaRPr lang="en-US" altLang="zh-TW" dirty="0" smtClean="0">
                  <a:ea typeface="新細明體" charset="-120"/>
                </a:endParaRPr>
              </a:p>
              <a:p>
                <a:pPr eaLnBrk="1" hangingPunct="1"/>
                <a:r>
                  <a:rPr lang="zh-TW" altLang="en-US" dirty="0" smtClean="0">
                    <a:ea typeface="新細明體" charset="-120"/>
                  </a:rPr>
                  <a:t>課本的建議，取鄰域中前</a:t>
                </a:r>
                <a:r>
                  <a:rPr lang="en-US" altLang="zh-TW" dirty="0" smtClean="0">
                    <a:ea typeface="新細明體" charset="-120"/>
                  </a:rPr>
                  <a:t>6</a:t>
                </a:r>
                <a:r>
                  <a:rPr lang="zh-TW" altLang="en-US" dirty="0" smtClean="0">
                    <a:ea typeface="新細明體" charset="-120"/>
                  </a:rPr>
                  <a:t>個靠近的</a:t>
                </a:r>
                <a:r>
                  <a:rPr lang="en-US" altLang="zh-TW" dirty="0" err="1" smtClean="0">
                    <a:ea typeface="新細明體" charset="-120"/>
                  </a:rPr>
                  <a:t>pixel,</a:t>
                </a:r>
                <a:r>
                  <a:rPr lang="en-US" altLang="zh-TW" i="1" dirty="0" err="1" smtClean="0">
                    <a:ea typeface="新細明體" charset="-120"/>
                  </a:rPr>
                  <a:t>K</a:t>
                </a:r>
                <a:r>
                  <a:rPr lang="en-US" altLang="zh-TW" i="1" dirty="0" smtClean="0">
                    <a:ea typeface="新細明體" charset="-120"/>
                  </a:rPr>
                  <a:t>=6</a:t>
                </a:r>
                <a:r>
                  <a:rPr lang="en-US" altLang="zh-TW" dirty="0" smtClean="0">
                    <a:ea typeface="新細明體" charset="-120"/>
                  </a:rPr>
                  <a:t>, </a:t>
                </a:r>
                <a:r>
                  <a:rPr lang="zh-TW" altLang="en-US" dirty="0" smtClean="0">
                    <a:ea typeface="新細明體" charset="-120"/>
                  </a:rPr>
                  <a:t>重複</a:t>
                </a:r>
                <a:r>
                  <a:rPr lang="en-US" altLang="zh-TW" dirty="0" smtClean="0">
                    <a:ea typeface="新細明體" charset="-120"/>
                  </a:rPr>
                  <a:t>3~4</a:t>
                </a:r>
                <a:r>
                  <a:rPr lang="zh-TW" altLang="en-US" dirty="0" smtClean="0">
                    <a:ea typeface="新細明體" charset="-120"/>
                  </a:rPr>
                  <a:t>次比只做一次好，會得到比較好的結果</a:t>
                </a:r>
                <a:endParaRPr lang="en-US" altLang="zh-TW" dirty="0" smtClean="0">
                  <a:ea typeface="新細明體" charset="-120"/>
                </a:endParaRPr>
              </a:p>
              <a:p>
                <a:endParaRPr lang="en-US" altLang="zh-TW" dirty="0" smtClean="0"/>
              </a:p>
              <a:p>
                <a:pPr eaLnBrk="1" hangingPunct="1"/>
                <a:r>
                  <a:rPr lang="zh-TW" altLang="en-US" i="0" dirty="0" smtClean="0">
                    <a:ea typeface="新細明體" charset="-120"/>
                  </a:rPr>
                  <a:t>第</a:t>
                </a:r>
                <a:r>
                  <a:rPr lang="en-US" altLang="zh-TW" i="0" dirty="0" smtClean="0">
                    <a:ea typeface="新細明體" charset="-120"/>
                  </a:rPr>
                  <a:t>5</a:t>
                </a:r>
                <a:r>
                  <a:rPr lang="zh-TW" altLang="en-US" i="0" dirty="0" smtClean="0">
                    <a:ea typeface="新細明體" charset="-120"/>
                  </a:rPr>
                  <a:t>種</a:t>
                </a:r>
                <a:r>
                  <a:rPr lang="zh-TW" altLang="en-US" i="0" dirty="0" smtClean="0">
                    <a:ea typeface="新細明體" charset="-120"/>
                    <a:sym typeface="Wingdings" panose="05000000000000000000" pitchFamily="2" charset="2"/>
                  </a:rPr>
                  <a:t>：</a:t>
                </a:r>
                <a:r>
                  <a:rPr lang="en-US" altLang="zh-TW" i="0" dirty="0" smtClean="0">
                    <a:ea typeface="新細明體" charset="-120"/>
                    <a:sym typeface="Wingdings" panose="05000000000000000000" pitchFamily="2" charset="2"/>
                  </a:rPr>
                  <a:t>(</a:t>
                </a:r>
                <a:r>
                  <a:rPr lang="zh-TW" altLang="en-US" i="0" dirty="0" smtClean="0">
                    <a:ea typeface="新細明體" charset="-120"/>
                    <a:sym typeface="Wingdings" panose="05000000000000000000" pitchFamily="2" charset="2"/>
                  </a:rPr>
                  <a:t>課本上算式是錯的</a:t>
                </a:r>
                <a:r>
                  <a:rPr lang="en-US" altLang="zh-TW" i="0" dirty="0" smtClean="0">
                    <a:ea typeface="新細明體" charset="-120"/>
                    <a:sym typeface="Wingdings" panose="05000000000000000000" pitchFamily="2" charset="2"/>
                  </a:rPr>
                  <a:t>)</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smtClean="0">
                    <a:ea typeface="新細明體" charset="-120"/>
                  </a:rPr>
                  <a:t>與</a:t>
                </a:r>
                <a:r>
                  <a:rPr lang="en-US" altLang="zh-TW" i="1" dirty="0" smtClean="0">
                    <a:ea typeface="新細明體" charset="-120"/>
                  </a:rPr>
                  <a:t>K</a:t>
                </a:r>
                <a:r>
                  <a:rPr lang="en-US" altLang="zh-TW" dirty="0" smtClean="0">
                    <a:ea typeface="新細明體" charset="-120"/>
                  </a:rPr>
                  <a:t>-nearest</a:t>
                </a:r>
                <a:r>
                  <a:rPr lang="zh-TW" altLang="en-US" dirty="0" smtClean="0">
                    <a:ea typeface="新細明體" charset="-120"/>
                  </a:rPr>
                  <a:t>類似，梯度倒數加權平滑法，</a:t>
                </a:r>
                <a:r>
                  <a:rPr lang="zh-TW" altLang="en-US" dirty="0" smtClean="0"/>
                  <a:t>他是將</a:t>
                </a:r>
                <a:r>
                  <a:rPr lang="en-US" altLang="zh-TW" dirty="0" smtClean="0"/>
                  <a:t>neighbor</a:t>
                </a:r>
                <a:r>
                  <a:rPr lang="zh-TW" altLang="en-US" dirty="0" smtClean="0"/>
                  <a:t>距離參考點</a:t>
                </a:r>
                <a:r>
                  <a:rPr lang="en-US" altLang="zh-TW" dirty="0" smtClean="0"/>
                  <a:t>(</a:t>
                </a:r>
                <a:r>
                  <a:rPr lang="zh-TW" altLang="en-US" dirty="0" smtClean="0"/>
                  <a:t>中心點</a:t>
                </a:r>
                <a:r>
                  <a:rPr lang="en-US" altLang="zh-TW" dirty="0" smtClean="0"/>
                  <a:t>)</a:t>
                </a:r>
                <a:r>
                  <a:rPr lang="zh-TW" altLang="en-US" dirty="0" smtClean="0"/>
                  <a:t>的灰階值倒數來當作</a:t>
                </a:r>
                <a:r>
                  <a:rPr lang="en-US" altLang="zh-TW" dirty="0" smtClean="0"/>
                  <a:t>weight</a:t>
                </a:r>
                <a:r>
                  <a:rPr lang="zh-TW" altLang="en-US" dirty="0" smtClean="0">
                    <a:ea typeface="新細明體" charset="-120"/>
                  </a:rPr>
                  <a:t> </a:t>
                </a:r>
                <a:r>
                  <a:rPr lang="en-US" altLang="zh-TW" dirty="0" smtClean="0">
                    <a:ea typeface="新細明體" charset="-120"/>
                  </a:rPr>
                  <a:t>(inverse)</a:t>
                </a:r>
              </a:p>
              <a:p>
                <a:pPr eaLnBrk="1" hangingPunct="1"/>
                <a:r>
                  <a:rPr lang="zh-TW" altLang="en-US" dirty="0" smtClean="0"/>
                  <a:t>中心點的權重為</a:t>
                </a:r>
                <a:r>
                  <a:rPr lang="en-US" altLang="zh-TW" dirty="0" smtClean="0"/>
                  <a:t>1/2</a:t>
                </a:r>
              </a:p>
              <a:p>
                <a:pPr eaLnBrk="1" hangingPunct="1"/>
                <a:r>
                  <a:rPr lang="zh-TW" altLang="en-US" dirty="0" smtClean="0"/>
                  <a:t>和中心點的像素差距越小，權重越大。</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相反的，和中心點的像素差距越大，權重越小。</a:t>
                </a:r>
                <a:endParaRPr lang="en-US" altLang="zh-TW" dirty="0" smtClean="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42</a:t>
            </a:fld>
            <a:endParaRPr lang="en-US" altLang="zh-TW"/>
          </a:p>
        </p:txBody>
      </p:sp>
    </p:spTree>
    <p:extLst>
      <p:ext uri="{BB962C8B-B14F-4D97-AF65-F5344CB8AC3E}">
        <p14:creationId xmlns:p14="http://schemas.microsoft.com/office/powerpoint/2010/main" val="2727135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投影片圖像版面配置區 1"/>
          <p:cNvSpPr>
            <a:spLocks noGrp="1" noRot="1" noChangeAspect="1" noTextEdit="1"/>
          </p:cNvSpPr>
          <p:nvPr>
            <p:ph type="sldImg"/>
          </p:nvPr>
        </p:nvSpPr>
        <p:spPr>
          <a:ln/>
        </p:spPr>
      </p:sp>
      <p:sp>
        <p:nvSpPr>
          <p:cNvPr id="223235" name="備忘稿版面配置區 2"/>
          <p:cNvSpPr>
            <a:spLocks noGrp="1"/>
          </p:cNvSpPr>
          <p:nvPr>
            <p:ph type="body" idx="1"/>
          </p:nvPr>
        </p:nvSpPr>
        <p:spPr>
          <a:noFill/>
        </p:spPr>
        <p:txBody>
          <a:bodyPr/>
          <a:lstStyle/>
          <a:p>
            <a:r>
              <a:rPr lang="zh-TW" altLang="en-US" dirty="0">
                <a:ea typeface="新細明體" charset="-120"/>
              </a:rPr>
              <a:t>剛剛那些雜訊去除的方法都是用沒有順序的鄰域數值做計算，現在是用有順序統計鄰近運算子：</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排序統計</a:t>
            </a:r>
            <a:r>
              <a:rPr lang="en-US" altLang="zh-TW" dirty="0"/>
              <a:t>(</a:t>
            </a:r>
            <a:r>
              <a:rPr lang="zh-TW" altLang="en-US" dirty="0">
                <a:ea typeface="新細明體" charset="-120"/>
              </a:rPr>
              <a:t>有順序統計鄰近運算子</a:t>
            </a:r>
            <a:r>
              <a:rPr lang="en-US" altLang="zh-TW" dirty="0"/>
              <a:t>)</a:t>
            </a:r>
            <a:r>
              <a:rPr lang="zh-TW" altLang="en-US" dirty="0"/>
              <a:t>：排序後的數值的線性組合</a:t>
            </a:r>
            <a:endParaRPr lang="en-US" altLang="zh-TW" dirty="0"/>
          </a:p>
          <a:p>
            <a:endParaRPr lang="en-US" altLang="zh-TW" dirty="0"/>
          </a:p>
          <a:p>
            <a:r>
              <a:rPr lang="en-US" altLang="zh-TW" dirty="0"/>
              <a:t>X1, … , </a:t>
            </a:r>
            <a:r>
              <a:rPr lang="en-US" altLang="zh-TW" dirty="0" err="1"/>
              <a:t>Xn</a:t>
            </a:r>
            <a:r>
              <a:rPr lang="en-US" altLang="zh-TW" dirty="0"/>
              <a:t> : </a:t>
            </a:r>
            <a:r>
              <a:rPr lang="zh-TW" altLang="en-US" dirty="0"/>
              <a:t>鄰域的</a:t>
            </a:r>
            <a:r>
              <a:rPr lang="en-US" altLang="zh-TW" dirty="0"/>
              <a:t>pixel value</a:t>
            </a:r>
          </a:p>
          <a:p>
            <a:r>
              <a:rPr lang="en-US" altLang="zh-TW" dirty="0"/>
              <a:t>X(1), … , X(n) : </a:t>
            </a:r>
            <a:r>
              <a:rPr lang="zh-TW" altLang="en-US" dirty="0"/>
              <a:t>排序後的</a:t>
            </a:r>
            <a:r>
              <a:rPr lang="en-US" altLang="zh-TW" dirty="0"/>
              <a:t>pixel value</a:t>
            </a:r>
          </a:p>
          <a:p>
            <a:endParaRPr lang="en-US" altLang="zh-TW" dirty="0"/>
          </a:p>
          <a:p>
            <a:r>
              <a:rPr lang="zh-TW" altLang="en-US" b="0" i="0" dirty="0">
                <a:solidFill>
                  <a:srgbClr val="202122"/>
                </a:solidFill>
                <a:effectLst/>
                <a:latin typeface="Arial" panose="020B0604020202020204" pitchFamily="34" charset="0"/>
              </a:rPr>
              <a:t>在</a:t>
            </a:r>
            <a:r>
              <a:rPr lang="zh-TW" altLang="en-US" b="0" i="0" u="none" strike="noStrike" dirty="0">
                <a:solidFill>
                  <a:srgbClr val="0B0080"/>
                </a:solidFill>
                <a:effectLst/>
                <a:latin typeface="Arial" panose="020B0604020202020204" pitchFamily="34" charset="0"/>
                <a:hlinkClick r:id="rId3" tooltip="統計學"/>
              </a:rPr>
              <a:t>統計學</a:t>
            </a:r>
            <a:r>
              <a:rPr lang="zh-TW" altLang="en-US" b="0" i="0" dirty="0">
                <a:solidFill>
                  <a:srgbClr val="202122"/>
                </a:solidFill>
                <a:effectLst/>
                <a:latin typeface="Arial" panose="020B0604020202020204" pitchFamily="34" charset="0"/>
              </a:rPr>
              <a:t>中，</a:t>
            </a:r>
            <a:r>
              <a:rPr lang="zh-TW" altLang="en-US" b="0" i="0" u="none" strike="noStrike" dirty="0">
                <a:solidFill>
                  <a:srgbClr val="0B0080"/>
                </a:solidFill>
                <a:effectLst/>
                <a:latin typeface="Arial" panose="020B0604020202020204" pitchFamily="34" charset="0"/>
                <a:hlinkClick r:id="rId4" tooltip="樣本 (統計學)"/>
              </a:rPr>
              <a:t>樣本</a:t>
            </a:r>
            <a:r>
              <a:rPr lang="zh-TW" altLang="en-US" b="0" i="0" dirty="0">
                <a:solidFill>
                  <a:srgbClr val="202122"/>
                </a:solidFill>
                <a:effectLst/>
                <a:latin typeface="Arial" panose="020B0604020202020204" pitchFamily="34" charset="0"/>
              </a:rPr>
              <a:t>的第</a:t>
            </a:r>
            <a:r>
              <a:rPr lang="en-US" altLang="zh-TW" b="0" i="0" dirty="0">
                <a:solidFill>
                  <a:srgbClr val="202122"/>
                </a:solidFill>
                <a:effectLst/>
                <a:latin typeface="Arial" panose="020B0604020202020204" pitchFamily="34" charset="0"/>
              </a:rPr>
              <a:t> k</a:t>
            </a:r>
            <a:r>
              <a:rPr lang="zh-TW" altLang="en-US" b="1" i="0" dirty="0">
                <a:solidFill>
                  <a:srgbClr val="202122"/>
                </a:solidFill>
                <a:effectLst/>
                <a:latin typeface="Arial" panose="020B0604020202020204" pitchFamily="34" charset="0"/>
              </a:rPr>
              <a:t>順序統計量</a:t>
            </a:r>
            <a:r>
              <a:rPr lang="zh-TW" altLang="en-US" b="0" i="0" dirty="0">
                <a:solidFill>
                  <a:srgbClr val="202122"/>
                </a:solidFill>
                <a:effectLst/>
                <a:latin typeface="Arial" panose="020B0604020202020204" pitchFamily="34" charset="0"/>
              </a:rPr>
              <a:t>（英語：</a:t>
            </a:r>
            <a:r>
              <a:rPr lang="en-US" altLang="zh-TW" b="1" i="0" dirty="0">
                <a:solidFill>
                  <a:srgbClr val="202122"/>
                </a:solidFill>
                <a:effectLst/>
                <a:latin typeface="Arial" panose="020B0604020202020204" pitchFamily="34" charset="0"/>
              </a:rPr>
              <a:t>Order Statistics</a:t>
            </a:r>
            <a:r>
              <a:rPr lang="zh-TW" altLang="en-US" b="0" i="0" dirty="0">
                <a:solidFill>
                  <a:srgbClr val="202122"/>
                </a:solidFill>
                <a:effectLst/>
                <a:latin typeface="Arial" panose="020B0604020202020204" pitchFamily="34" charset="0"/>
              </a:rPr>
              <a:t>）即它從小到大排列時的第</a:t>
            </a:r>
            <a:r>
              <a:rPr lang="en-US" altLang="zh-TW" b="0" i="0" dirty="0">
                <a:solidFill>
                  <a:srgbClr val="202122"/>
                </a:solidFill>
                <a:effectLst/>
                <a:latin typeface="Arial" panose="020B0604020202020204" pitchFamily="34" charset="0"/>
              </a:rPr>
              <a:t>{k}</a:t>
            </a:r>
            <a:r>
              <a:rPr lang="zh-TW" altLang="en-US" b="0" i="0" dirty="0">
                <a:solidFill>
                  <a:srgbClr val="202122"/>
                </a:solidFill>
                <a:effectLst/>
                <a:latin typeface="Arial" panose="020B0604020202020204" pitchFamily="34" charset="0"/>
              </a:rPr>
              <a:t>個值，常用於</a:t>
            </a:r>
            <a:r>
              <a:rPr lang="zh-TW" altLang="en-US" b="0" i="0" u="none" strike="noStrike" dirty="0">
                <a:solidFill>
                  <a:srgbClr val="0B0080"/>
                </a:solidFill>
                <a:effectLst/>
                <a:latin typeface="Arial" panose="020B0604020202020204" pitchFamily="34" charset="0"/>
                <a:hlinkClick r:id="rId5" tooltip="無母數統計"/>
              </a:rPr>
              <a:t>非參數估計</a:t>
            </a:r>
            <a:r>
              <a:rPr lang="zh-TW" altLang="en-US" b="0" i="0" dirty="0">
                <a:solidFill>
                  <a:srgbClr val="202122"/>
                </a:solidFill>
                <a:effectLst/>
                <a:latin typeface="Arial" panose="020B0604020202020204" pitchFamily="34" charset="0"/>
              </a:rPr>
              <a:t>與</a:t>
            </a:r>
            <a:r>
              <a:rPr lang="zh-TW" altLang="en-US" b="0" i="0" u="none" strike="noStrike" dirty="0">
                <a:solidFill>
                  <a:srgbClr val="0B0080"/>
                </a:solidFill>
                <a:effectLst/>
                <a:latin typeface="Arial" panose="020B0604020202020204" pitchFamily="34" charset="0"/>
                <a:hlinkClick r:id="rId5" tooltip="無母數統計"/>
              </a:rPr>
              <a:t>推斷</a:t>
            </a:r>
            <a:r>
              <a:rPr lang="zh-TW" altLang="en-US" b="0" i="0" dirty="0">
                <a:solidFill>
                  <a:srgbClr val="202122"/>
                </a:solidFill>
                <a:effectLst/>
                <a:latin typeface="Arial" panose="020B0604020202020204" pitchFamily="34" charset="0"/>
              </a:rPr>
              <a:t>中。常見的順序統計量包括樣本的</a:t>
            </a:r>
            <a:r>
              <a:rPr lang="zh-TW" altLang="en-US" b="0" i="0" u="none" strike="noStrike" dirty="0">
                <a:solidFill>
                  <a:srgbClr val="0B0080"/>
                </a:solidFill>
                <a:effectLst/>
                <a:latin typeface="Arial" panose="020B0604020202020204" pitchFamily="34" charset="0"/>
                <a:hlinkClick r:id="rId6" tooltip="最大值"/>
              </a:rPr>
              <a:t>最大值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7" tooltip="最小值"/>
              </a:rPr>
              <a:t>最小值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8" tooltip="中位數"/>
              </a:rPr>
              <a:t>中位數</a:t>
            </a:r>
            <a:r>
              <a:rPr lang="zh-TW" altLang="en-US" b="0" i="0" dirty="0">
                <a:solidFill>
                  <a:srgbClr val="202122"/>
                </a:solidFill>
                <a:effectLst/>
                <a:latin typeface="Arial" panose="020B0604020202020204" pitchFamily="34" charset="0"/>
              </a:rPr>
              <a:t>等。</a:t>
            </a:r>
            <a:endParaRPr lang="zh-TW" altLang="en-US" dirty="0"/>
          </a:p>
        </p:txBody>
      </p:sp>
      <p:sp>
        <p:nvSpPr>
          <p:cNvPr id="223236" name="投影片編號版面配置區 3"/>
          <p:cNvSpPr>
            <a:spLocks noGrp="1"/>
          </p:cNvSpPr>
          <p:nvPr>
            <p:ph type="sldNum" sz="quarter" idx="5"/>
          </p:nvPr>
        </p:nvSpPr>
        <p:spPr>
          <a:noFill/>
          <a:ln>
            <a:miter lim="800000"/>
            <a:headEnd/>
            <a:tailEnd/>
          </a:ln>
        </p:spPr>
        <p:txBody>
          <a:bodyPr/>
          <a:lstStyle/>
          <a:p>
            <a:fld id="{A1E96796-E850-495C-98F0-207FF83B5C8E}" type="slidenum">
              <a:rPr lang="en-US" altLang="zh-TW" smtClean="0">
                <a:ea typeface="新細明體" charset="-120"/>
              </a:rPr>
              <a:pPr/>
              <a:t>43</a:t>
            </a:fld>
            <a:endParaRPr lang="en-US" altLang="zh-TW">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a:ln/>
        </p:spPr>
      </p:sp>
      <p:sp>
        <p:nvSpPr>
          <p:cNvPr id="224259" name="備忘稿版面配置區 2"/>
          <p:cNvSpPr>
            <a:spLocks noGrp="1"/>
          </p:cNvSpPr>
          <p:nvPr>
            <p:ph type="body" idx="1"/>
          </p:nvPr>
        </p:nvSpPr>
        <p:spPr>
          <a:noFill/>
        </p:spPr>
        <p:txBody>
          <a:bodyPr/>
          <a:lstStyle/>
          <a:p>
            <a:r>
              <a:rPr lang="zh-TW" altLang="en-US" dirty="0"/>
              <a:t>一個隨便排</a:t>
            </a:r>
            <a:endParaRPr lang="en-US" altLang="zh-TW" dirty="0"/>
          </a:p>
          <a:p>
            <a:r>
              <a:rPr lang="zh-TW" altLang="en-US" dirty="0"/>
              <a:t>一個是從最小到最大</a:t>
            </a:r>
            <a:endParaRPr lang="en-US" altLang="zh-TW" dirty="0"/>
          </a:p>
          <a:p>
            <a:r>
              <a:rPr lang="zh-TW" altLang="en-US" dirty="0"/>
              <a:t>剛剛說了</a:t>
            </a:r>
            <a:r>
              <a:rPr lang="en-US" altLang="zh-TW" dirty="0"/>
              <a:t>5</a:t>
            </a:r>
            <a:r>
              <a:rPr lang="zh-TW" altLang="en-US" dirty="0"/>
              <a:t>種雜訊去除的方法，接下來會再說</a:t>
            </a:r>
            <a:r>
              <a:rPr lang="en-US" altLang="zh-TW" dirty="0"/>
              <a:t>5</a:t>
            </a:r>
            <a:r>
              <a:rPr lang="zh-TW" altLang="en-US" dirty="0"/>
              <a:t>種</a:t>
            </a:r>
            <a:r>
              <a:rPr lang="zh-TW" altLang="en-US" dirty="0">
                <a:ea typeface="新細明體" charset="-120"/>
              </a:rPr>
              <a:t>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順序統計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Neighborhood Operators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4260" name="投影片編號版面配置區 3"/>
          <p:cNvSpPr>
            <a:spLocks noGrp="1"/>
          </p:cNvSpPr>
          <p:nvPr>
            <p:ph type="sldNum" sz="quarter" idx="5"/>
          </p:nvPr>
        </p:nvSpPr>
        <p:spPr>
          <a:noFill/>
          <a:ln>
            <a:miter lim="800000"/>
            <a:headEnd/>
            <a:tailEnd/>
          </a:ln>
        </p:spPr>
        <p:txBody>
          <a:bodyPr/>
          <a:lstStyle/>
          <a:p>
            <a:fld id="{B01ABC0F-79BF-426F-AF52-0B1B9BAE6F8C}" type="slidenum">
              <a:rPr lang="en-US" altLang="zh-TW" smtClean="0">
                <a:ea typeface="新細明體" charset="-120"/>
              </a:rPr>
              <a:pPr/>
              <a:t>44</a:t>
            </a:fld>
            <a:endParaRPr lang="en-US" altLang="zh-TW">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0B1A5179-0821-4B35-BEF6-B53D28B19AF3}" type="slidenum">
              <a:rPr lang="en-US" altLang="zh-TW" smtClean="0">
                <a:ea typeface="新細明體" charset="-120"/>
              </a:rPr>
              <a:pPr/>
              <a:t>45</a:t>
            </a:fld>
            <a:endParaRPr lang="en-US" altLang="zh-TW">
              <a:ea typeface="新細明體" charset="-12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zh-TW" altLang="en-US" dirty="0"/>
              <a:t>最常見的統計排序運算子：</a:t>
            </a:r>
            <a:r>
              <a:rPr lang="en-US" altLang="zh-TW" sz="1200" dirty="0"/>
              <a:t>median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一直重複做</a:t>
            </a:r>
            <a:r>
              <a:rPr lang="en-US" altLang="zh-TW" dirty="0">
                <a:ea typeface="新細明體" charset="-120"/>
              </a:rPr>
              <a:t>median filter</a:t>
            </a:r>
            <a:r>
              <a:rPr lang="zh-TW" altLang="en-US" dirty="0">
                <a:ea typeface="新細明體" charset="-120"/>
              </a:rPr>
              <a:t>會得到一個最後不會再改變的結果稱為 </a:t>
            </a:r>
            <a:r>
              <a:rPr lang="en-US" altLang="zh-TW" dirty="0">
                <a:ea typeface="新細明體" charset="-120"/>
              </a:rPr>
              <a:t>median root</a:t>
            </a:r>
            <a:endParaRPr lang="en-US" altLang="zh-TW" dirty="0"/>
          </a:p>
          <a:p>
            <a:pPr eaLnBrk="1" hangingPunct="1"/>
            <a:r>
              <a:rPr lang="en-US" altLang="zh-TW" dirty="0"/>
              <a:t>Median roots (</a:t>
            </a:r>
            <a:r>
              <a:rPr lang="zh-TW" altLang="zh-TW" dirty="0">
                <a:ea typeface="新細明體" charset="-120"/>
              </a:rPr>
              <a:t>中位數根</a:t>
            </a:r>
            <a:r>
              <a:rPr lang="zh-TW" altLang="en-US" dirty="0">
                <a:ea typeface="新細明體" charset="-120"/>
              </a:rPr>
              <a:t>群</a:t>
            </a:r>
            <a:r>
              <a:rPr lang="en-US" altLang="zh-TW" dirty="0"/>
              <a:t>)</a:t>
            </a:r>
            <a:r>
              <a:rPr lang="zh-TW" altLang="en-US" dirty="0"/>
              <a:t>：只有常數值的鄰域</a:t>
            </a:r>
            <a:r>
              <a:rPr lang="en-US" altLang="zh-TW" dirty="0"/>
              <a:t>pixel(</a:t>
            </a:r>
            <a:r>
              <a:rPr lang="zh-TW" altLang="en-US" dirty="0"/>
              <a:t>一片平坦的區域</a:t>
            </a:r>
            <a:r>
              <a:rPr lang="en-US" altLang="zh-TW" dirty="0"/>
              <a:t>)</a:t>
            </a:r>
            <a:r>
              <a:rPr lang="zh-TW" altLang="en-US" dirty="0"/>
              <a:t>和斜邊</a:t>
            </a:r>
            <a:endParaRPr lang="en-US" altLang="zh-TW"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p:spPr>
        <p:txBody>
          <a:bodyPr/>
          <a:lstStyle/>
          <a:p>
            <a:pPr eaLnBrk="1" hangingPunct="1"/>
            <a:endParaRPr lang="zh-TW" altLang="en-US">
              <a:ea typeface="新細明體" charset="-120"/>
            </a:endParaRPr>
          </a:p>
        </p:txBody>
      </p:sp>
      <p:sp>
        <p:nvSpPr>
          <p:cNvPr id="226308" name="投影片編號版面配置區 3"/>
          <p:cNvSpPr>
            <a:spLocks noGrp="1"/>
          </p:cNvSpPr>
          <p:nvPr>
            <p:ph type="sldNum" sz="quarter" idx="5"/>
          </p:nvPr>
        </p:nvSpPr>
        <p:spPr>
          <a:noFill/>
          <a:ln>
            <a:miter lim="800000"/>
            <a:headEnd/>
            <a:tailEnd/>
          </a:ln>
        </p:spPr>
        <p:txBody>
          <a:bodyPr/>
          <a:lstStyle/>
          <a:p>
            <a:fld id="{BDDFF351-F183-444A-8923-271EE4712A09}" type="slidenum">
              <a:rPr lang="en-US" altLang="zh-TW" smtClean="0">
                <a:ea typeface="新細明體" charset="-120"/>
              </a:rPr>
              <a:pPr/>
              <a:t>46</a:t>
            </a:fld>
            <a:endParaRPr lang="en-US" altLang="zh-TW">
              <a:ea typeface="新細明體"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miter lim="800000"/>
            <a:headEnd/>
            <a:tailEnd/>
          </a:ln>
        </p:spPr>
        <p:txBody>
          <a:bodyPr/>
          <a:lstStyle/>
          <a:p>
            <a:fld id="{BC23785D-3C5E-4991-AA0A-69EDDDB0C37C}" type="slidenum">
              <a:rPr lang="en-US" altLang="zh-TW" smtClean="0">
                <a:ea typeface="新細明體" charset="-120"/>
              </a:rPr>
              <a:pPr/>
              <a:t>47</a:t>
            </a:fld>
            <a:endParaRPr lang="en-US" altLang="zh-TW">
              <a:ea typeface="新細明體" charset="-12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pPr eaLnBrk="1" hangingPunct="1"/>
            <a:r>
              <a:rPr lang="en-US" altLang="zh-TW" dirty="0">
                <a:ea typeface="新細明體" charset="-120"/>
              </a:rPr>
              <a:t>----------------------------------</a:t>
            </a:r>
          </a:p>
          <a:p>
            <a:pPr eaLnBrk="1" hangingPunct="1"/>
            <a:r>
              <a:rPr lang="zh-TW" altLang="en-US" dirty="0">
                <a:ea typeface="新細明體" charset="-120"/>
              </a:rPr>
              <a:t>可遞迴，不完全一樣，但接近</a:t>
            </a:r>
            <a:endParaRPr lang="en-US" altLang="zh-TW" dirty="0">
              <a:ea typeface="新細明體"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miter lim="800000"/>
            <a:headEnd/>
            <a:tailEnd/>
          </a:ln>
        </p:spPr>
        <p:txBody>
          <a:bodyPr/>
          <a:lstStyle/>
          <a:p>
            <a:fld id="{93D5674B-FAFE-4C02-9A45-39A7AD85AB9B}" type="slidenum">
              <a:rPr lang="en-US" altLang="zh-TW" smtClean="0">
                <a:ea typeface="新細明體" charset="-120"/>
              </a:rPr>
              <a:pPr/>
              <a:t>50</a:t>
            </a:fld>
            <a:endParaRPr lang="en-US" altLang="zh-TW">
              <a:ea typeface="新細明體" charset="-12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dirty="0">
                <a:ea typeface="新細明體" pitchFamily="18" charset="-120"/>
              </a:rPr>
              <a:t>可以和</a:t>
            </a:r>
            <a:r>
              <a:rPr lang="en-US" altLang="zh-TW" dirty="0"/>
              <a:t>Contrast-dependent outlier removal</a:t>
            </a:r>
            <a:r>
              <a:rPr lang="en-US" altLang="zh-TW" baseline="0" dirty="0"/>
              <a:t> </a:t>
            </a:r>
            <a:r>
              <a:rPr lang="zh-TW" altLang="en-US" baseline="0" dirty="0"/>
              <a:t>做比較</a:t>
            </a:r>
            <a:r>
              <a:rPr lang="en-US" altLang="zh-TW" dirty="0"/>
              <a:t>(y – mu/</a:t>
            </a:r>
            <a:r>
              <a:rPr lang="el-GR" altLang="zh-TW" dirty="0">
                <a:ea typeface="標楷體" panose="03000509000000000000" pitchFamily="65" charset="-120"/>
              </a:rPr>
              <a:t>σ</a:t>
            </a:r>
            <a:r>
              <a:rPr lang="en-US" altLang="zh-TW" dirty="0">
                <a:ea typeface="標楷體" panose="03000509000000000000" pitchFamily="65"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對消除脈衝噪聲有效。</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charset="-120"/>
                <a:cs typeface="+mn-cs"/>
              </a:rPr>
              <a:t>------------------------------------------------</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prep.</a:t>
            </a:r>
            <a:r>
              <a:rPr lang="zh-TW" altLang="en-US" dirty="0">
                <a:ea typeface="新細明體" charset="-120"/>
              </a:rPr>
              <a:t>：</a:t>
            </a:r>
            <a:r>
              <a:rPr lang="en-US" altLang="zh-TW" dirty="0">
                <a:ea typeface="新細明體" charset="-120"/>
              </a:rPr>
              <a:t>1. </a:t>
            </a:r>
            <a:r>
              <a:rPr lang="zh-TW" altLang="en-US" dirty="0">
                <a:ea typeface="新細明體" charset="-120"/>
              </a:rPr>
              <a:t>表示</a:t>
            </a:r>
            <a:r>
              <a:rPr lang="en-US" altLang="zh-TW" dirty="0">
                <a:ea typeface="新細明體" charset="-120"/>
              </a:rPr>
              <a:t>"</a:t>
            </a:r>
            <a:r>
              <a:rPr lang="zh-TW" altLang="en-US" dirty="0">
                <a:ea typeface="新細明體" charset="-120"/>
              </a:rPr>
              <a:t>互相</a:t>
            </a:r>
            <a:r>
              <a:rPr lang="en-US" altLang="zh-TW" dirty="0">
                <a:ea typeface="新細明體" charset="-120"/>
              </a:rPr>
              <a:t>" 2. </a:t>
            </a:r>
            <a:r>
              <a:rPr lang="zh-TW" altLang="en-US" dirty="0">
                <a:ea typeface="新細明體" charset="-120"/>
              </a:rPr>
              <a:t>表示</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中間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之間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內</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dirty="0">
                <a:solidFill>
                  <a:schemeClr val="tx1"/>
                </a:solidFill>
              </a:rPr>
              <a:t>degenerate</a:t>
            </a:r>
            <a:r>
              <a:rPr lang="zh-TW" altLang="en-US" sz="1200" dirty="0">
                <a:solidFill>
                  <a:schemeClr val="tx1"/>
                </a:solidFill>
              </a:rPr>
              <a:t>：</a:t>
            </a:r>
            <a:r>
              <a:rPr kumimoji="1" lang="zh-TW" altLang="en-US" sz="1200" b="0" i="0" kern="1200" dirty="0">
                <a:solidFill>
                  <a:schemeClr val="tx1"/>
                </a:solidFill>
                <a:effectLst/>
                <a:latin typeface="Arial" charset="0"/>
                <a:ea typeface="新細明體" pitchFamily="18" charset="-120"/>
                <a:cs typeface="+mn-cs"/>
              </a:rPr>
              <a:t>退化</a:t>
            </a:r>
            <a:endParaRPr lang="en-US" altLang="zh-TW" dirty="0">
              <a:ea typeface="新細明體"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miter lim="800000"/>
            <a:headEnd/>
            <a:tailEnd/>
          </a:ln>
        </p:spPr>
        <p:txBody>
          <a:bodyPr/>
          <a:lstStyle/>
          <a:p>
            <a:fld id="{13B618E1-2CA7-41BC-8DFC-150E79238CE1}" type="slidenum">
              <a:rPr lang="en-US" altLang="zh-TW" smtClean="0">
                <a:ea typeface="新細明體" charset="-120"/>
              </a:rPr>
              <a:pPr/>
              <a:t>51</a:t>
            </a:fld>
            <a:endParaRPr lang="en-US" altLang="zh-TW">
              <a:ea typeface="新細明體" charset="-12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K</a:t>
            </a:r>
            <a:r>
              <a:rPr lang="zh-TW" altLang="en-US" dirty="0"/>
              <a:t>個最大的和後</a:t>
            </a:r>
            <a:r>
              <a:rPr lang="en-US" altLang="zh-TW" dirty="0"/>
              <a:t>K</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For</a:t>
            </a:r>
            <a:r>
              <a:rPr lang="en-US" altLang="zh-TW" baseline="0" dirty="0">
                <a:ea typeface="新細明體" charset="-120"/>
              </a:rPr>
              <a:t> when noise distribution has fat tail</a:t>
            </a:r>
          </a:p>
          <a:p>
            <a:pPr eaLnBrk="1" hangingPunct="1"/>
            <a:r>
              <a:rPr lang="en-US" altLang="zh-TW" dirty="0"/>
              <a:t>When alpha = </a:t>
            </a:r>
            <a:r>
              <a:rPr lang="en-US" altLang="zh-TW" i="1" dirty="0" err="1"/>
              <a:t>kN</a:t>
            </a:r>
            <a:r>
              <a:rPr lang="en-US" altLang="zh-TW" dirty="0"/>
              <a:t> called alpha trimmed mean</a:t>
            </a:r>
          </a:p>
          <a:p>
            <a:pPr eaLnBrk="1" hangingPunct="1"/>
            <a:endParaRPr lang="en-US" altLang="zh-TW" dirty="0"/>
          </a:p>
          <a:p>
            <a:pPr eaLnBrk="1" hangingPunct="1"/>
            <a:endParaRPr lang="en-US" altLang="zh-TW" dirty="0">
              <a:ea typeface="新細明體"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投影片圖像版面配置區 1"/>
          <p:cNvSpPr>
            <a:spLocks noGrp="1" noRot="1" noChangeAspect="1" noTextEdit="1"/>
          </p:cNvSpPr>
          <p:nvPr>
            <p:ph type="sldImg"/>
          </p:nvPr>
        </p:nvSpPr>
        <p:spPr>
          <a:ln/>
        </p:spPr>
      </p:sp>
      <p:sp>
        <p:nvSpPr>
          <p:cNvPr id="23142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r>
              <a:rPr kumimoji="1" lang="zh-TW" altLang="en-US" sz="1200" b="0" i="0" kern="1200" dirty="0">
                <a:solidFill>
                  <a:schemeClr val="tx1"/>
                </a:solidFill>
                <a:effectLst/>
                <a:latin typeface="Arial" charset="0"/>
                <a:ea typeface="新細明體" pitchFamily="18" charset="-120"/>
                <a:cs typeface="+mn-cs"/>
              </a:rPr>
              <a:t>中端運算子</a:t>
            </a:r>
            <a:endParaRPr lang="en-US" altLang="zh-TW" baseline="0"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r>
              <a:rPr lang="en-US" altLang="zh-TW" dirty="0"/>
              <a:t>XD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雜訊</a:t>
            </a:r>
            <a:r>
              <a:rPr lang="zh-TW" altLang="zh-TW" dirty="0">
                <a:ea typeface="新細明體" charset="-120"/>
              </a:rPr>
              <a:t>分佈輕而平滑</a:t>
            </a:r>
            <a:r>
              <a:rPr lang="en-US" altLang="zh-TW" dirty="0">
                <a:ea typeface="新細明體" charset="-120"/>
              </a:rPr>
              <a:t>(</a:t>
            </a:r>
            <a:r>
              <a:rPr lang="zh-TW" altLang="en-US" dirty="0">
                <a:ea typeface="新細明體" charset="-120"/>
              </a:rPr>
              <a:t>較</a:t>
            </a:r>
            <a:r>
              <a:rPr lang="zh-CN" altLang="zh-TW" dirty="0"/>
              <a:t>有效率的</a:t>
            </a:r>
            <a:r>
              <a:rPr lang="en-US" altLang="zh-TW" dirty="0"/>
              <a:t>)</a:t>
            </a:r>
            <a:endParaRPr lang="en-US" altLang="zh-TW" dirty="0">
              <a:ea typeface="新細明體" charset="-120"/>
            </a:endParaRPr>
          </a:p>
        </p:txBody>
      </p:sp>
      <p:sp>
        <p:nvSpPr>
          <p:cNvPr id="231428" name="投影片編號版面配置區 3"/>
          <p:cNvSpPr>
            <a:spLocks noGrp="1"/>
          </p:cNvSpPr>
          <p:nvPr>
            <p:ph type="sldNum" sz="quarter" idx="5"/>
          </p:nvPr>
        </p:nvSpPr>
        <p:spPr>
          <a:noFill/>
          <a:ln>
            <a:miter lim="800000"/>
            <a:headEnd/>
            <a:tailEnd/>
          </a:ln>
        </p:spPr>
        <p:txBody>
          <a:bodyPr/>
          <a:lstStyle/>
          <a:p>
            <a:fld id="{2BFE8728-F33A-40EA-B479-37DD6E259F37}" type="slidenum">
              <a:rPr lang="en-US" altLang="zh-TW" smtClean="0">
                <a:ea typeface="新細明體" charset="-120"/>
              </a:rPr>
              <a:pPr/>
              <a:t>52</a:t>
            </a:fld>
            <a:endParaRPr lang="en-US" altLang="zh-TW">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eaLnBrk="1" hangingPunct="1"/>
            <a:r>
              <a:rPr lang="en-US" altLang="zh-TW" dirty="0">
                <a:ea typeface="新細明體" charset="-120"/>
              </a:rPr>
              <a:t>Conditioning : </a:t>
            </a:r>
            <a:r>
              <a:rPr lang="zh-TW" altLang="en-US" dirty="0">
                <a:ea typeface="新細明體" charset="-120"/>
              </a:rPr>
              <a:t>調節</a:t>
            </a:r>
            <a:endParaRPr lang="en-US" altLang="zh-TW" dirty="0">
              <a:ea typeface="新細明體" charset="-120"/>
            </a:endParaRPr>
          </a:p>
          <a:p>
            <a:pPr eaLnBrk="1" hangingPunct="1"/>
            <a:r>
              <a:rPr lang="zh-TW" altLang="en-US" dirty="0">
                <a:ea typeface="新細明體" charset="-120"/>
              </a:rPr>
              <a:t>雜訊去除</a:t>
            </a:r>
            <a:endParaRPr lang="en-US" altLang="zh-TW" dirty="0">
              <a:ea typeface="新細明體" charset="-120"/>
            </a:endParaRPr>
          </a:p>
          <a:p>
            <a:pPr eaLnBrk="1" hangingPunct="1"/>
            <a:r>
              <a:rPr lang="zh-TW" altLang="en-US" dirty="0">
                <a:ea typeface="新細明體" charset="-120"/>
              </a:rPr>
              <a:t>背景標準化</a:t>
            </a:r>
            <a:r>
              <a:rPr lang="en-US" altLang="zh-TW" dirty="0">
                <a:ea typeface="新細明體" charset="-120"/>
              </a:rPr>
              <a:t>(</a:t>
            </a:r>
            <a:r>
              <a:rPr lang="zh-TW" altLang="en-US" dirty="0">
                <a:ea typeface="新細明體" charset="-120"/>
              </a:rPr>
              <a:t>歸一化</a:t>
            </a:r>
            <a:r>
              <a:rPr lang="en-US" altLang="zh-TW" dirty="0">
                <a:ea typeface="新細明體" charset="-120"/>
              </a:rPr>
              <a:t>)</a:t>
            </a:r>
          </a:p>
          <a:p>
            <a:pPr eaLnBrk="1" hangingPunct="1"/>
            <a:r>
              <a:rPr lang="zh-TW" altLang="en-US" dirty="0">
                <a:ea typeface="新細明體" charset="-120"/>
              </a:rPr>
              <a:t>銳利化</a:t>
            </a: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Labeling:</a:t>
            </a:r>
            <a:r>
              <a:rPr lang="zh-TW" altLang="en-US" dirty="0">
                <a:ea typeface="新細明體" charset="-120"/>
              </a:rPr>
              <a:t> 標籤</a:t>
            </a:r>
            <a:endParaRPr lang="en-US" altLang="zh-TW" dirty="0">
              <a:ea typeface="新細明體" charset="-120"/>
            </a:endParaRPr>
          </a:p>
          <a:p>
            <a:pPr eaLnBrk="1" hangingPunct="1"/>
            <a:r>
              <a:rPr lang="zh-TW" altLang="en-US" dirty="0">
                <a:ea typeface="新細明體" charset="-120"/>
              </a:rPr>
              <a:t>門檻值處理</a:t>
            </a:r>
            <a:endParaRPr lang="en-US" altLang="zh-TW" dirty="0">
              <a:ea typeface="新細明體" charset="-120"/>
            </a:endParaRPr>
          </a:p>
          <a:p>
            <a:pPr eaLnBrk="1" hangingPunct="1"/>
            <a:r>
              <a:rPr lang="zh-TW" altLang="en-US" dirty="0">
                <a:ea typeface="新細明體" charset="-120"/>
              </a:rPr>
              <a:t>邊緣檢測</a:t>
            </a:r>
            <a:endParaRPr lang="en-US" altLang="zh-TW" dirty="0">
              <a:ea typeface="新細明體" charset="-120"/>
            </a:endParaRPr>
          </a:p>
          <a:p>
            <a:pPr eaLnBrk="1" hangingPunct="1"/>
            <a:r>
              <a:rPr lang="zh-TW" altLang="en-US" dirty="0">
                <a:ea typeface="新細明體" charset="-120"/>
              </a:rPr>
              <a:t>線檢測</a:t>
            </a:r>
            <a:endParaRPr lang="en-US" altLang="zh-TW" dirty="0">
              <a:ea typeface="新細明體" charset="-120"/>
            </a:endParaRPr>
          </a:p>
          <a:p>
            <a:pPr eaLnBrk="1" hangingPunct="1"/>
            <a:r>
              <a:rPr lang="zh-TW" altLang="en-US" dirty="0">
                <a:ea typeface="新細明體" charset="-120"/>
              </a:rPr>
              <a:t>角落檢測</a:t>
            </a:r>
            <a:endParaRPr lang="en-US" altLang="zh-TW" dirty="0">
              <a:ea typeface="新細明體" charset="-120"/>
            </a:endParaRPr>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4</a:t>
            </a:fld>
            <a:endParaRPr lang="en-US" altLang="zh-TW">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miter lim="800000"/>
            <a:headEnd/>
            <a:tailEnd/>
          </a:ln>
        </p:spPr>
        <p:txBody>
          <a:bodyPr/>
          <a:lstStyle/>
          <a:p>
            <a:fld id="{BB7E1D8F-553B-46FD-BD2A-0131A630DC83}" type="slidenum">
              <a:rPr lang="en-US" altLang="zh-TW" smtClean="0">
                <a:ea typeface="新細明體" charset="-120"/>
              </a:rPr>
              <a:pPr/>
              <a:t>53</a:t>
            </a:fld>
            <a:endParaRPr lang="en-US" altLang="zh-TW">
              <a:ea typeface="新細明體" charset="-12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磁滯現象</a:t>
            </a:r>
            <a:r>
              <a:rPr lang="en-US" altLang="zh-TW" dirty="0"/>
              <a:t>(</a:t>
            </a:r>
            <a:r>
              <a:rPr lang="zh-TW" altLang="en-US" dirty="0"/>
              <a:t>磁滯平滑</a:t>
            </a:r>
            <a:r>
              <a:rPr lang="en-US" altLang="zh-TW" dirty="0"/>
              <a:t>)</a:t>
            </a:r>
            <a:endParaRPr lang="en-US" altLang="zh-TW" dirty="0">
              <a:ea typeface="新細明體" charset="-120"/>
            </a:endParaRPr>
          </a:p>
          <a:p>
            <a:pPr eaLnBrk="1" hangingPunct="1"/>
            <a:r>
              <a:rPr lang="en-US" altLang="zh-TW" dirty="0">
                <a:ea typeface="新細明體" charset="-120"/>
              </a:rPr>
              <a:t>1.</a:t>
            </a:r>
            <a:r>
              <a:rPr lang="zh-TW" altLang="en-US" dirty="0">
                <a:ea typeface="新細明體" charset="-120"/>
              </a:rPr>
              <a:t> </a:t>
            </a:r>
            <a:r>
              <a:rPr lang="zh-TW" altLang="zh-TW" dirty="0">
                <a:ea typeface="新細明體" charset="-120"/>
              </a:rPr>
              <a:t>消除小波動，保留主要瞬態</a:t>
            </a:r>
            <a:endParaRPr lang="en-US" altLang="zh-TW" dirty="0">
              <a:ea typeface="新細明體" charset="-120"/>
            </a:endParaRPr>
          </a:p>
          <a:p>
            <a:pPr eaLnBrk="1" hangingPunct="1"/>
            <a:r>
              <a:rPr lang="en-US" altLang="zh-TW" dirty="0"/>
              <a:t>2.</a:t>
            </a:r>
            <a:r>
              <a:rPr lang="zh-TW" altLang="en-US" dirty="0"/>
              <a:t> 具有兩個有限的狀態：</a:t>
            </a:r>
            <a:r>
              <a:rPr lang="en-US" altLang="zh-TW" dirty="0"/>
              <a:t>UP</a:t>
            </a:r>
            <a:r>
              <a:rPr lang="zh-TW" altLang="en-US" dirty="0"/>
              <a:t>，</a:t>
            </a:r>
            <a:r>
              <a:rPr lang="en-US" altLang="zh-TW" dirty="0"/>
              <a:t>DOWN</a:t>
            </a:r>
          </a:p>
          <a:p>
            <a:pPr eaLnBrk="1" hangingPunct="1"/>
            <a:r>
              <a:rPr lang="en-US" altLang="zh-TW" dirty="0"/>
              <a:t>3.</a:t>
            </a:r>
            <a:r>
              <a:rPr lang="zh-TW" altLang="en-US" dirty="0"/>
              <a:t> 逐行然後逐列應用</a:t>
            </a:r>
            <a:r>
              <a:rPr lang="en-US" altLang="zh-TW" dirty="0"/>
              <a:t>(row than column)</a:t>
            </a:r>
          </a:p>
          <a:p>
            <a:pPr eaLnBrk="1" hangingPunct="1"/>
            <a:endParaRPr lang="en-US" altLang="zh-TW" dirty="0"/>
          </a:p>
          <a:p>
            <a:pPr eaLnBrk="1" hangingPunct="1"/>
            <a:r>
              <a:rPr lang="en-US" altLang="zh-TW" dirty="0"/>
              <a:t>---------------------------------------------</a:t>
            </a:r>
          </a:p>
          <a:p>
            <a:pPr eaLnBrk="1" hangingPunct="1"/>
            <a:r>
              <a:rPr lang="zh-TW" altLang="en-US" dirty="0"/>
              <a:t>定義兩個</a:t>
            </a:r>
            <a:r>
              <a:rPr lang="en-US" altLang="zh-TW" dirty="0"/>
              <a:t>thresholds, T-high and T-low</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&gt; T-high</a:t>
            </a:r>
            <a:r>
              <a:rPr lang="zh-TW" altLang="en-US" dirty="0"/>
              <a:t>，該像素就稱為</a:t>
            </a:r>
            <a:r>
              <a:rPr lang="en-US" altLang="zh-TW" dirty="0"/>
              <a:t>strong</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 T-low</a:t>
            </a:r>
            <a:r>
              <a:rPr lang="zh-TW" altLang="en-US" dirty="0"/>
              <a:t>，該像素就稱為</a:t>
            </a:r>
            <a:r>
              <a:rPr lang="en-US" altLang="zh-TW" dirty="0"/>
              <a:t>weak</a:t>
            </a:r>
            <a:r>
              <a:rPr lang="zh-TW" altLang="en-US" dirty="0"/>
              <a:t>，</a:t>
            </a:r>
            <a:endParaRPr lang="en-US" altLang="zh-TW" dirty="0"/>
          </a:p>
          <a:p>
            <a:pPr eaLnBrk="1" hangingPunct="1"/>
            <a:r>
              <a:rPr lang="zh-TW" altLang="en-US" dirty="0"/>
              <a:t>所有其他的像素稱為 </a:t>
            </a:r>
            <a:r>
              <a:rPr lang="en-US" altLang="zh-TW" dirty="0"/>
              <a:t>candidate(</a:t>
            </a:r>
            <a:r>
              <a:rPr lang="zh-TW" altLang="zh-TW" dirty="0"/>
              <a:t>候選人</a:t>
            </a:r>
            <a:r>
              <a:rPr lang="en-US" altLang="zh-TW" dirty="0"/>
              <a:t>), </a:t>
            </a:r>
            <a:r>
              <a:rPr lang="zh-TW" altLang="en-US" dirty="0"/>
              <a:t>如果 </a:t>
            </a:r>
            <a:r>
              <a:rPr lang="en-US" altLang="zh-TW" dirty="0"/>
              <a:t>MNMS (x,</a:t>
            </a:r>
            <a:r>
              <a:rPr lang="en-US" altLang="zh-TW" baseline="0" dirty="0"/>
              <a:t> </a:t>
            </a:r>
            <a:r>
              <a:rPr lang="en-US" altLang="zh-TW" dirty="0"/>
              <a:t>y) ≦ T-low</a:t>
            </a:r>
            <a:r>
              <a:rPr lang="zh-TW" altLang="en-US" dirty="0"/>
              <a:t>，則略去；如果 </a:t>
            </a:r>
            <a:r>
              <a:rPr lang="en-US" altLang="zh-TW" dirty="0"/>
              <a:t>MNMS (x; y) &gt; T-high</a:t>
            </a:r>
            <a:r>
              <a:rPr lang="zh-TW" altLang="en-US" dirty="0"/>
              <a:t>，則輸出為</a:t>
            </a:r>
            <a:r>
              <a:rPr lang="en-US" altLang="zh-TW" dirty="0"/>
              <a:t>edge</a:t>
            </a:r>
            <a:r>
              <a:rPr lang="zh-TW" altLang="en-US" dirty="0"/>
              <a:t>像素；</a:t>
            </a:r>
            <a:endParaRPr lang="en-US" altLang="zh-TW" dirty="0"/>
          </a:p>
          <a:p>
            <a:pPr eaLnBrk="1" hangingPunct="1"/>
            <a:r>
              <a:rPr lang="zh-TW" altLang="en-US" dirty="0"/>
              <a:t>如果像素</a:t>
            </a:r>
            <a:r>
              <a:rPr lang="en-US" altLang="zh-TW" dirty="0"/>
              <a:t>(x, y) </a:t>
            </a:r>
            <a:r>
              <a:rPr lang="zh-TW" altLang="en-US" dirty="0"/>
              <a:t>是</a:t>
            </a:r>
            <a:r>
              <a:rPr lang="en-US" altLang="zh-TW" dirty="0"/>
              <a:t>candidate</a:t>
            </a:r>
            <a:r>
              <a:rPr lang="zh-TW" altLang="en-US" dirty="0"/>
              <a:t>，而且 </a:t>
            </a:r>
            <a:r>
              <a:rPr lang="en-US" altLang="zh-TW" dirty="0"/>
              <a:t>MNMS &gt; T-low</a:t>
            </a:r>
            <a:r>
              <a:rPr lang="zh-TW" altLang="en-US" dirty="0"/>
              <a:t>，則判斷是否沿著</a:t>
            </a:r>
            <a:r>
              <a:rPr lang="en-US" altLang="zh-TW" dirty="0"/>
              <a:t>local maxima</a:t>
            </a:r>
            <a:r>
              <a:rPr lang="zh-TW" altLang="en-US" dirty="0"/>
              <a:t>相連的</a:t>
            </a:r>
            <a:r>
              <a:rPr lang="en-US" altLang="zh-TW" dirty="0"/>
              <a:t>edge</a:t>
            </a:r>
            <a:r>
              <a:rPr lang="zh-TW" altLang="en-US" dirty="0"/>
              <a:t>方向有穿過</a:t>
            </a:r>
            <a:r>
              <a:rPr lang="en-US" altLang="zh-TW" dirty="0"/>
              <a:t>(</a:t>
            </a:r>
            <a:r>
              <a:rPr lang="en-US" altLang="zh-TW" dirty="0" err="1"/>
              <a:t>x,y</a:t>
            </a:r>
            <a:r>
              <a:rPr lang="en-US" altLang="zh-TW" dirty="0"/>
              <a:t>)</a:t>
            </a:r>
            <a:r>
              <a:rPr lang="zh-TW" altLang="en-US" dirty="0"/>
              <a:t>，若是，則輸出為</a:t>
            </a:r>
            <a:r>
              <a:rPr lang="en-US" altLang="zh-TW" dirty="0"/>
              <a:t>edge</a:t>
            </a:r>
            <a:r>
              <a:rPr lang="zh-TW" altLang="en-US" dirty="0"/>
              <a:t>，如果</a:t>
            </a:r>
            <a:r>
              <a:rPr lang="en-US" altLang="zh-TW" dirty="0"/>
              <a:t>candidate</a:t>
            </a:r>
            <a:r>
              <a:rPr lang="zh-TW" altLang="en-US" dirty="0"/>
              <a:t>像素</a:t>
            </a:r>
            <a:r>
              <a:rPr lang="en-US" altLang="zh-TW" dirty="0"/>
              <a:t>(x, y)</a:t>
            </a:r>
            <a:r>
              <a:rPr lang="zh-TW" altLang="en-US" dirty="0"/>
              <a:t>與一</a:t>
            </a:r>
            <a:r>
              <a:rPr lang="en-US" altLang="zh-TW" dirty="0"/>
              <a:t>strong</a:t>
            </a:r>
            <a:r>
              <a:rPr lang="zh-TW" altLang="en-US" dirty="0"/>
              <a:t>像素，則輸出該 </a:t>
            </a:r>
            <a:r>
              <a:rPr lang="en-US" altLang="zh-TW" dirty="0"/>
              <a:t>candidate </a:t>
            </a:r>
            <a:r>
              <a:rPr lang="zh-TW" altLang="en-US" dirty="0"/>
              <a:t>為</a:t>
            </a:r>
            <a:r>
              <a:rPr lang="en-US" altLang="zh-TW" dirty="0"/>
              <a:t>edge </a:t>
            </a:r>
            <a:r>
              <a:rPr lang="zh-TW" altLang="en-US" dirty="0"/>
              <a:t>。</a:t>
            </a:r>
            <a:endParaRPr lang="zh-TW" altLang="zh-TW" dirty="0">
              <a:ea typeface="新細明體"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4499"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en-US" altLang="zh-TW" dirty="0"/>
              </a:p>
              <a:p>
                <a:r>
                  <a:rPr lang="zh-TW" altLang="en-US" dirty="0"/>
                  <a:t>假如現在狀態是</a:t>
                </a:r>
                <a:r>
                  <a:rPr lang="en-US" altLang="zh-TW" dirty="0"/>
                  <a:t>UP</a:t>
                </a:r>
                <a:r>
                  <a:rPr lang="zh-TW" altLang="en-US" dirty="0"/>
                  <a:t>，也就是</a:t>
                </a:r>
                <a:r>
                  <a:rPr lang="en-US" altLang="zh-TW" dirty="0"/>
                  <a:t>”</a:t>
                </a:r>
                <a:r>
                  <a:rPr lang="zh-TW" altLang="en-US" dirty="0"/>
                  <a:t>向上</a:t>
                </a:r>
                <a:r>
                  <a:rPr lang="en-US" altLang="zh-TW" dirty="0"/>
                  <a:t>”</a:t>
                </a:r>
              </a:p>
              <a:p>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&lt;</a:t>
                </a:r>
                <a:r>
                  <a:rPr lang="zh-TW" altLang="en-US" dirty="0"/>
                  <a:t> 門檻值 </a:t>
                </a:r>
                <a:r>
                  <a:rPr lang="en-US" altLang="zh-TW" dirty="0"/>
                  <a:t>h,</a:t>
                </a:r>
                <a:r>
                  <a:rPr lang="zh-TW" altLang="en-US" dirty="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&gt;</a:t>
                </a:r>
                <a:r>
                  <a:rPr lang="zh-TW" altLang="en-US" dirty="0"/>
                  <a:t> 門檻值 </a:t>
                </a:r>
                <a:r>
                  <a:rPr lang="en-US" altLang="zh-TW" dirty="0"/>
                  <a:t>h,</a:t>
                </a:r>
                <a:r>
                  <a:rPr lang="zh-TW" altLang="en-US" dirty="0"/>
                  <a:t> 則視為方向改變，保留原有的數值，切換到 </a:t>
                </a:r>
                <a:r>
                  <a:rPr lang="en-US" altLang="zh-TW" dirty="0"/>
                  <a:t>DOWN(</a:t>
                </a:r>
                <a:r>
                  <a:rPr lang="zh-TW" altLang="en-US" dirty="0"/>
                  <a:t>向下</a:t>
                </a:r>
                <a:r>
                  <a:rPr lang="en-US" altLang="zh-TW" dirty="0"/>
                  <a:t>)</a:t>
                </a:r>
              </a:p>
            </p:txBody>
          </p:sp>
        </mc:Choice>
        <mc:Fallback xmlns="">
          <p:sp>
            <p:nvSpPr>
              <p:cNvPr id="234499"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en-US" altLang="zh-TW" dirty="0" smtClean="0"/>
              </a:p>
              <a:p>
                <a:r>
                  <a:rPr lang="zh-TW" altLang="en-US" dirty="0" smtClean="0"/>
                  <a:t>假如現在狀態是</a:t>
                </a:r>
                <a:r>
                  <a:rPr lang="en-US" altLang="zh-TW" dirty="0" smtClean="0"/>
                  <a:t>UP</a:t>
                </a:r>
                <a:r>
                  <a:rPr lang="zh-TW" altLang="en-US" dirty="0" smtClean="0"/>
                  <a:t>，也就是</a:t>
                </a:r>
                <a:r>
                  <a:rPr lang="en-US" altLang="zh-TW" dirty="0" smtClean="0"/>
                  <a:t>”</a:t>
                </a:r>
                <a:r>
                  <a:rPr lang="zh-TW" altLang="en-US" dirty="0" smtClean="0"/>
                  <a:t>向上</a:t>
                </a:r>
                <a:r>
                  <a:rPr lang="en-US" altLang="zh-TW" dirty="0" smtClean="0"/>
                  <a:t>”</a:t>
                </a:r>
              </a:p>
              <a:p>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&lt;</a:t>
                </a:r>
                <a:r>
                  <a:rPr lang="zh-TW" altLang="en-US" dirty="0" smtClean="0"/>
                  <a:t> 門檻值 </a:t>
                </a:r>
                <a:r>
                  <a:rPr lang="en-US" altLang="zh-TW" dirty="0" smtClean="0"/>
                  <a:t>h,</a:t>
                </a:r>
                <a:r>
                  <a:rPr lang="zh-TW" altLang="en-US" dirty="0" smtClean="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&gt;</a:t>
                </a:r>
                <a:r>
                  <a:rPr lang="zh-TW" altLang="en-US" dirty="0" smtClean="0"/>
                  <a:t> 門檻值 </a:t>
                </a:r>
                <a:r>
                  <a:rPr lang="en-US" altLang="zh-TW" dirty="0" smtClean="0"/>
                  <a:t>h,</a:t>
                </a:r>
                <a:r>
                  <a:rPr lang="zh-TW" altLang="en-US" dirty="0" smtClean="0"/>
                  <a:t> 則視為方向改變，保留原有的數值，切換到 </a:t>
                </a:r>
                <a:r>
                  <a:rPr lang="en-US" altLang="zh-TW" dirty="0" smtClean="0"/>
                  <a:t>DOWN(</a:t>
                </a:r>
                <a:r>
                  <a:rPr lang="zh-TW" altLang="en-US" dirty="0" smtClean="0"/>
                  <a:t>向下</a:t>
                </a:r>
                <a:r>
                  <a:rPr lang="en-US" altLang="zh-TW" dirty="0" smtClean="0"/>
                  <a:t>)</a:t>
                </a:r>
                <a:endParaRPr lang="en-US" altLang="zh-TW" dirty="0" smtClean="0"/>
              </a:p>
            </p:txBody>
          </p:sp>
        </mc:Fallback>
      </mc:AlternateContent>
      <p:sp>
        <p:nvSpPr>
          <p:cNvPr id="234500" name="投影片編號版面配置區 3"/>
          <p:cNvSpPr>
            <a:spLocks noGrp="1"/>
          </p:cNvSpPr>
          <p:nvPr>
            <p:ph type="sldNum" sz="quarter" idx="5"/>
          </p:nvPr>
        </p:nvSpPr>
        <p:spPr>
          <a:noFill/>
          <a:ln>
            <a:miter lim="800000"/>
            <a:headEnd/>
            <a:tailEnd/>
          </a:ln>
        </p:spPr>
        <p:txBody>
          <a:bodyPr/>
          <a:lstStyle/>
          <a:p>
            <a:fld id="{B07F43DF-C718-4931-8762-30623182CA2A}" type="slidenum">
              <a:rPr lang="en-US" altLang="zh-TW" smtClean="0">
                <a:ea typeface="新細明體" charset="-120"/>
              </a:rPr>
              <a:pPr/>
              <a:t>54</a:t>
            </a:fld>
            <a:endParaRPr lang="en-US" altLang="zh-TW">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5523"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zh-TW" altLang="en-US" dirty="0"/>
              </a:p>
              <a:p>
                <a:r>
                  <a:rPr lang="zh-TW" altLang="en-US" dirty="0">
                    <a:ea typeface="新細明體" charset="-120"/>
                  </a:rPr>
                  <a:t>假如現在狀態是</a:t>
                </a:r>
                <a:r>
                  <a:rPr lang="en-US" altLang="zh-TW" dirty="0">
                    <a:ea typeface="新細明體" charset="-120"/>
                  </a:rPr>
                  <a:t>DOWN</a:t>
                </a:r>
                <a:r>
                  <a:rPr lang="zh-TW" altLang="en-US" dirty="0">
                    <a:ea typeface="新細明體" charset="-120"/>
                  </a:rPr>
                  <a:t>，也就是</a:t>
                </a:r>
                <a:r>
                  <a:rPr lang="en-US" altLang="zh-TW" dirty="0">
                    <a:ea typeface="新細明體" charset="-120"/>
                  </a:rPr>
                  <a:t>”</a:t>
                </a:r>
                <a:r>
                  <a:rPr lang="zh-TW" altLang="en-US" dirty="0">
                    <a:ea typeface="新細明體" charset="-120"/>
                  </a:rPr>
                  <a:t>向下</a:t>
                </a:r>
                <a:r>
                  <a:rPr lang="en-US" altLang="zh-TW" dirty="0">
                    <a:ea typeface="新細明體" charset="-120"/>
                  </a:rPr>
                  <a:t>”</a:t>
                </a: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&lt;</a:t>
                </a:r>
                <a:r>
                  <a:rPr lang="zh-TW" altLang="en-US" dirty="0">
                    <a:ea typeface="新細明體" charset="-120"/>
                  </a:rPr>
                  <a:t> 門檻值 </a:t>
                </a:r>
                <a:r>
                  <a:rPr lang="en-US" altLang="zh-TW" dirty="0">
                    <a:ea typeface="新細明體" charset="-120"/>
                  </a:rPr>
                  <a:t>h,</a:t>
                </a:r>
                <a:r>
                  <a:rPr lang="zh-TW" altLang="en-US" dirty="0">
                    <a:ea typeface="新細明體" charset="-120"/>
                  </a:rPr>
                  <a:t> 則視為小波動，以紅色虛線的地方砍平</a:t>
                </a:r>
                <a:endParaRPr lang="en-US" altLang="zh-TW" dirty="0">
                  <a:ea typeface="新細明體" charset="-120"/>
                </a:endParaRP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&gt;</a:t>
                </a:r>
                <a:r>
                  <a:rPr lang="zh-TW" altLang="en-US" dirty="0">
                    <a:ea typeface="新細明體" charset="-120"/>
                  </a:rPr>
                  <a:t> 門檻值 </a:t>
                </a:r>
                <a:r>
                  <a:rPr lang="en-US" altLang="zh-TW" dirty="0">
                    <a:ea typeface="新細明體" charset="-120"/>
                  </a:rPr>
                  <a:t>h,</a:t>
                </a:r>
                <a:r>
                  <a:rPr lang="zh-TW" altLang="en-US" dirty="0">
                    <a:ea typeface="新細明體" charset="-120"/>
                  </a:rPr>
                  <a:t> 則視為方向改變，保留原有的數值，切換到 </a:t>
                </a:r>
                <a:r>
                  <a:rPr lang="en-US" altLang="zh-TW" dirty="0">
                    <a:ea typeface="新細明體" charset="-120"/>
                  </a:rPr>
                  <a:t>UP(</a:t>
                </a:r>
                <a:r>
                  <a:rPr lang="zh-TW" altLang="en-US" dirty="0">
                    <a:ea typeface="新細明體" charset="-120"/>
                  </a:rPr>
                  <a:t>向上</a:t>
                </a:r>
                <a:r>
                  <a:rPr lang="en-US" altLang="zh-TW" dirty="0">
                    <a:ea typeface="新細明體" charset="-120"/>
                  </a:rPr>
                  <a:t>)</a:t>
                </a:r>
              </a:p>
            </p:txBody>
          </p:sp>
        </mc:Choice>
        <mc:Fallback xmlns="">
          <p:sp>
            <p:nvSpPr>
              <p:cNvPr id="235523"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zh-TW" altLang="en-US" dirty="0" smtClean="0"/>
              </a:p>
              <a:p>
                <a:r>
                  <a:rPr lang="zh-TW" altLang="en-US" dirty="0" smtClean="0">
                    <a:ea typeface="新細明體" charset="-120"/>
                  </a:rPr>
                  <a:t>假如</a:t>
                </a:r>
                <a:r>
                  <a:rPr lang="zh-TW" altLang="en-US" dirty="0" smtClean="0">
                    <a:ea typeface="新細明體" charset="-120"/>
                  </a:rPr>
                  <a:t>現在狀態是</a:t>
                </a:r>
                <a:r>
                  <a:rPr lang="en-US" altLang="zh-TW" dirty="0" smtClean="0">
                    <a:ea typeface="新細明體" charset="-120"/>
                  </a:rPr>
                  <a:t>DOWN</a:t>
                </a:r>
                <a:r>
                  <a:rPr lang="zh-TW" altLang="en-US" dirty="0" smtClean="0">
                    <a:ea typeface="新細明體" charset="-120"/>
                  </a:rPr>
                  <a:t>，也就是</a:t>
                </a:r>
                <a:r>
                  <a:rPr lang="en-US" altLang="zh-TW" dirty="0" smtClean="0">
                    <a:ea typeface="新細明體" charset="-120"/>
                  </a:rPr>
                  <a:t>”</a:t>
                </a:r>
                <a:r>
                  <a:rPr lang="zh-TW" altLang="en-US" dirty="0" smtClean="0">
                    <a:ea typeface="新細明體" charset="-120"/>
                  </a:rPr>
                  <a:t>向下</a:t>
                </a:r>
                <a:r>
                  <a:rPr lang="en-US" altLang="zh-TW" dirty="0" smtClean="0">
                    <a:ea typeface="新細明體" charset="-120"/>
                  </a:rPr>
                  <a:t>”</a:t>
                </a: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&lt;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則視為小波動，以紅色虛線的地方砍平</a:t>
                </a:r>
                <a:endParaRPr lang="en-US" altLang="zh-TW" dirty="0" smtClean="0">
                  <a:ea typeface="新細明體" charset="-120"/>
                </a:endParaRP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&gt;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則視為方向改變，保留原有的數值，切換到 </a:t>
                </a:r>
                <a:r>
                  <a:rPr lang="en-US" altLang="zh-TW" dirty="0" smtClean="0">
                    <a:ea typeface="新細明體" charset="-120"/>
                  </a:rPr>
                  <a:t>UP(</a:t>
                </a:r>
                <a:r>
                  <a:rPr lang="zh-TW" altLang="en-US" dirty="0" smtClean="0">
                    <a:ea typeface="新細明體" charset="-120"/>
                  </a:rPr>
                  <a:t>向上</a:t>
                </a:r>
                <a:r>
                  <a:rPr lang="en-US" altLang="zh-TW" dirty="0" smtClean="0">
                    <a:ea typeface="新細明體" charset="-120"/>
                  </a:rPr>
                  <a:t>)</a:t>
                </a:r>
                <a:endParaRPr lang="en-US" altLang="zh-TW" dirty="0" smtClean="0">
                  <a:ea typeface="新細明體" charset="-120"/>
                </a:endParaRPr>
              </a:p>
            </p:txBody>
          </p:sp>
        </mc:Fallback>
      </mc:AlternateContent>
      <p:sp>
        <p:nvSpPr>
          <p:cNvPr id="235524" name="投影片編號版面配置區 3"/>
          <p:cNvSpPr>
            <a:spLocks noGrp="1"/>
          </p:cNvSpPr>
          <p:nvPr>
            <p:ph type="sldNum" sz="quarter" idx="5"/>
          </p:nvPr>
        </p:nvSpPr>
        <p:spPr>
          <a:noFill/>
          <a:ln>
            <a:miter lim="800000"/>
            <a:headEnd/>
            <a:tailEnd/>
          </a:ln>
        </p:spPr>
        <p:txBody>
          <a:bodyPr/>
          <a:lstStyle/>
          <a:p>
            <a:fld id="{5634EDBF-1689-4358-86CE-96B305A6347D}" type="slidenum">
              <a:rPr lang="en-US" altLang="zh-TW" smtClean="0">
                <a:ea typeface="新細明體" charset="-120"/>
              </a:rPr>
              <a:pPr/>
              <a:t>55</a:t>
            </a:fld>
            <a:endParaRPr lang="en-US" altLang="zh-TW">
              <a:ea typeface="新細明體"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a:ln/>
        </p:spPr>
      </p:sp>
      <p:sp>
        <p:nvSpPr>
          <p:cNvPr id="236547" name="備忘稿版面配置區 2"/>
          <p:cNvSpPr>
            <a:spLocks noGrp="1"/>
          </p:cNvSpPr>
          <p:nvPr>
            <p:ph type="body" idx="1"/>
          </p:nvPr>
        </p:nvSpPr>
        <p:spPr>
          <a:noFill/>
        </p:spPr>
        <p:txBody>
          <a:bodyPr/>
          <a:lstStyle/>
          <a:p>
            <a:r>
              <a:rPr lang="zh-TW" altLang="en-US" dirty="0">
                <a:ea typeface="新細明體" charset="-120"/>
              </a:rPr>
              <a:t>在一個</a:t>
            </a:r>
            <a:r>
              <a:rPr lang="en-US" altLang="zh-TW" dirty="0">
                <a:ea typeface="新細明體" charset="-120"/>
              </a:rPr>
              <a:t>row</a:t>
            </a:r>
            <a:r>
              <a:rPr lang="zh-TW" altLang="en-US" dirty="0">
                <a:ea typeface="新細明體" charset="-120"/>
              </a:rPr>
              <a:t>中，本來</a:t>
            </a:r>
            <a:r>
              <a:rPr lang="en-US" altLang="zh-TW" dirty="0">
                <a:ea typeface="新細明體" charset="-120"/>
              </a:rPr>
              <a:t>pixel value </a:t>
            </a:r>
            <a:r>
              <a:rPr lang="zh-TW" altLang="en-US" dirty="0">
                <a:ea typeface="新細明體" charset="-120"/>
              </a:rPr>
              <a:t>越變越小，遇到轉折點的</a:t>
            </a:r>
            <a:r>
              <a:rPr lang="en-US" altLang="zh-TW" dirty="0">
                <a:ea typeface="新細明體" charset="-120"/>
              </a:rPr>
              <a:t>pixel</a:t>
            </a:r>
            <a:r>
              <a:rPr lang="zh-TW" altLang="en-US" dirty="0">
                <a:ea typeface="新細明體" charset="-120"/>
              </a:rPr>
              <a:t>時候，偵測變化頂點的相對最大值，假如相對最大值超過門檻，則視為</a:t>
            </a:r>
            <a:r>
              <a:rPr lang="zh-TW" altLang="en-US" dirty="0"/>
              <a:t>方向改變</a:t>
            </a:r>
            <a:endParaRPr lang="en-US" altLang="zh-TW" dirty="0">
              <a:ea typeface="新細明體" charset="-120"/>
            </a:endParaRPr>
          </a:p>
          <a:p>
            <a:r>
              <a:rPr lang="zh-TW" altLang="en-US" dirty="0"/>
              <a:t>在上坡的時候偵測相對最小值；在下坡的時候偵測相對最大值</a:t>
            </a:r>
            <a:endParaRPr lang="en-US" altLang="zh-TW" dirty="0"/>
          </a:p>
          <a:p>
            <a:endParaRPr lang="zh-TW" altLang="en-US" dirty="0"/>
          </a:p>
          <a:p>
            <a:r>
              <a:rPr lang="zh-TW" altLang="en-US" dirty="0">
                <a:ea typeface="新細明體" charset="-120"/>
              </a:rPr>
              <a:t>建議將磁滯後平滑應用於輸入影像數據兩次：</a:t>
            </a:r>
            <a:endParaRPr lang="en-US" altLang="zh-TW" dirty="0">
              <a:ea typeface="新細明體" charset="-120"/>
            </a:endParaRPr>
          </a:p>
          <a:p>
            <a:r>
              <a:rPr lang="en-US" altLang="zh-TW" dirty="0">
                <a:ea typeface="新細明體" charset="-120"/>
              </a:rPr>
              <a:t>1</a:t>
            </a:r>
            <a:r>
              <a:rPr lang="zh-TW" altLang="en-US" dirty="0">
                <a:ea typeface="新細明體" charset="-120"/>
              </a:rPr>
              <a:t>次從左到右或向前的順序，然後第</a:t>
            </a:r>
            <a:r>
              <a:rPr lang="en-US" altLang="zh-TW" dirty="0">
                <a:ea typeface="新細明體" charset="-120"/>
              </a:rPr>
              <a:t>2</a:t>
            </a:r>
            <a:r>
              <a:rPr lang="zh-TW" altLang="en-US" dirty="0">
                <a:ea typeface="新細明體" charset="-120"/>
              </a:rPr>
              <a:t>次以從右到左或反向的順序。 </a:t>
            </a:r>
            <a:endParaRPr lang="en-US" altLang="zh-TW" dirty="0">
              <a:ea typeface="新細明體" charset="-120"/>
            </a:endParaRPr>
          </a:p>
          <a:p>
            <a:r>
              <a:rPr lang="zh-TW" altLang="en-US" dirty="0">
                <a:ea typeface="新細明體" charset="-120"/>
              </a:rPr>
              <a:t>對稱磁滯平滑運算子的輸出是</a:t>
            </a:r>
            <a:r>
              <a:rPr lang="en-US" altLang="zh-TW" dirty="0">
                <a:ea typeface="新細明體" charset="-120"/>
              </a:rPr>
              <a:t>2</a:t>
            </a:r>
            <a:r>
              <a:rPr lang="zh-TW" altLang="en-US" dirty="0">
                <a:ea typeface="新細明體" charset="-120"/>
              </a:rPr>
              <a:t>個結果的平均值。</a:t>
            </a:r>
            <a:endParaRPr lang="en-US" altLang="zh-TW" dirty="0">
              <a:ea typeface="新細明體" charset="-120"/>
            </a:endParaRPr>
          </a:p>
        </p:txBody>
      </p:sp>
      <p:sp>
        <p:nvSpPr>
          <p:cNvPr id="236548" name="投影片編號版面配置區 3"/>
          <p:cNvSpPr>
            <a:spLocks noGrp="1"/>
          </p:cNvSpPr>
          <p:nvPr>
            <p:ph type="sldNum" sz="quarter" idx="5"/>
          </p:nvPr>
        </p:nvSpPr>
        <p:spPr>
          <a:noFill/>
          <a:ln>
            <a:miter lim="800000"/>
            <a:headEnd/>
            <a:tailEnd/>
          </a:ln>
        </p:spPr>
        <p:txBody>
          <a:bodyPr/>
          <a:lstStyle/>
          <a:p>
            <a:fld id="{46B7911E-733D-4A8F-8CC7-31429E3FD58D}" type="slidenum">
              <a:rPr lang="en-US" altLang="zh-TW" smtClean="0">
                <a:ea typeface="新細明體" charset="-120"/>
              </a:rPr>
              <a:pPr/>
              <a:t>56</a:t>
            </a:fld>
            <a:endParaRPr lang="en-US" altLang="zh-TW">
              <a:ea typeface="新細明體"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miter lim="800000"/>
            <a:headEnd/>
            <a:tailEnd/>
          </a:ln>
        </p:spPr>
        <p:txBody>
          <a:bodyPr/>
          <a:lstStyle/>
          <a:p>
            <a:fld id="{4A67FA91-5AC9-45CC-A4D2-92A5C7314608}" type="slidenum">
              <a:rPr lang="en-US" altLang="zh-TW" smtClean="0">
                <a:ea typeface="新細明體" charset="-120"/>
              </a:rPr>
              <a:pPr/>
              <a:t>57</a:t>
            </a:fld>
            <a:endParaRPr lang="en-US" altLang="zh-TW">
              <a:ea typeface="新細明體" charset="-120"/>
            </a:endParaRPr>
          </a:p>
        </p:txBody>
      </p:sp>
      <p:sp>
        <p:nvSpPr>
          <p:cNvPr id="2375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11</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pPr eaLnBrk="1" hangingPunct="1"/>
                <a:r>
                  <a:rPr lang="zh-TW" altLang="en-US" dirty="0">
                    <a:ea typeface="新細明體" charset="-120"/>
                  </a:rPr>
                  <a:t>效能比</a:t>
                </a:r>
                <a:r>
                  <a:rPr lang="en-US" altLang="zh-TW" dirty="0">
                    <a:ea typeface="新細明體" charset="-120"/>
                  </a:rPr>
                  <a:t>gradient inverse weighted filter, the median </a:t>
                </a:r>
                <a:r>
                  <a:rPr lang="zh-TW" altLang="en-US" dirty="0">
                    <a:ea typeface="新細明體" charset="-120"/>
                  </a:rPr>
                  <a:t>好</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ea typeface="新細明體" charset="-120"/>
                </a:endParaRPr>
              </a:p>
            </p:txBody>
          </p:sp>
        </mc:Choice>
        <mc:Fallback xmlns="">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第</a:t>
                </a:r>
                <a:r>
                  <a:rPr lang="en-US" altLang="zh-TW" dirty="0" smtClean="0"/>
                  <a:t>11</a:t>
                </a:r>
                <a:r>
                  <a:rPr lang="zh-TW" altLang="en-US" dirty="0" smtClean="0"/>
                  <a:t>種：</a:t>
                </a:r>
                <a:r>
                  <a:rPr lang="en-US" altLang="zh-TW" b="0" dirty="0" smtClean="0">
                    <a:solidFill>
                      <a:schemeClr val="tx1"/>
                    </a:solidFill>
                  </a:rPr>
                  <a:t>Sigma Filter</a:t>
                </a:r>
                <a:endParaRPr lang="en-US" altLang="zh-TW" dirty="0" smtClean="0"/>
              </a:p>
              <a:p>
                <a:pPr eaLnBrk="1" hangingPunct="1"/>
                <a:r>
                  <a:rPr lang="zh-TW" altLang="en-US" dirty="0" smtClean="0">
                    <a:ea typeface="新細明體" charset="-120"/>
                  </a:rPr>
                  <a:t>僅在兩個</a:t>
                </a:r>
                <a:r>
                  <a:rPr kumimoji="1" lang="en-US" altLang="zh-TW" sz="1200" kern="1200" dirty="0" smtClean="0">
                    <a:solidFill>
                      <a:schemeClr val="tx1"/>
                    </a:solidFill>
                    <a:latin typeface="Arial" charset="0"/>
                    <a:ea typeface="新細明體" pitchFamily="18" charset="-120"/>
                    <a:cs typeface="+mn-cs"/>
                  </a:rPr>
                  <a:t>sigma</a:t>
                </a:r>
                <a:r>
                  <a:rPr lang="zh-TW" altLang="en-US" dirty="0" smtClean="0">
                    <a:ea typeface="新細明體" charset="-120"/>
                  </a:rPr>
                  <a:t>間隔內取平均值</a:t>
                </a:r>
                <a:endParaRPr lang="en-US" altLang="zh-TW" dirty="0" smtClean="0">
                  <a:ea typeface="新細明體" charset="-120"/>
                </a:endParaRPr>
              </a:p>
              <a:p>
                <a:pPr eaLnBrk="1" hangingPunct="1"/>
                <a:r>
                  <a:rPr lang="en-US" altLang="zh-TW" dirty="0" smtClean="0">
                    <a:ea typeface="新細明體" charset="-120"/>
                  </a:rPr>
                  <a:t>Trick</a:t>
                </a:r>
                <a:r>
                  <a:rPr lang="zh-TW" altLang="en-US" dirty="0" smtClean="0">
                    <a:ea typeface="新細明體" charset="-120"/>
                  </a:rPr>
                  <a:t>：當</a:t>
                </a:r>
                <a:r>
                  <a:rPr lang="en-US" altLang="zh-TW" i="1" dirty="0" smtClean="0">
                    <a:ea typeface="新細明體" charset="-120"/>
                  </a:rPr>
                  <a:t>#M</a:t>
                </a:r>
                <a:r>
                  <a:rPr lang="zh-TW" altLang="en-US" dirty="0" smtClean="0">
                    <a:ea typeface="新細明體" charset="-120"/>
                  </a:rPr>
                  <a:t>太小，則直接取</a:t>
                </a:r>
                <a:r>
                  <a:rPr lang="en-US" altLang="zh-TW" dirty="0" smtClean="0">
                    <a:ea typeface="新細明體" charset="-120"/>
                  </a:rPr>
                  <a:t>8</a:t>
                </a:r>
                <a:r>
                  <a:rPr lang="zh-TW" altLang="en-US" dirty="0" smtClean="0">
                    <a:ea typeface="新細明體" charset="-120"/>
                  </a:rPr>
                  <a:t>個</a:t>
                </a:r>
                <a:r>
                  <a:rPr lang="zh-TW" altLang="en-US" dirty="0" smtClean="0">
                    <a:ea typeface="新細明體" charset="-120"/>
                  </a:rPr>
                  <a:t>最近的</a:t>
                </a:r>
                <a:r>
                  <a:rPr lang="en-US" altLang="zh-TW" dirty="0" smtClean="0">
                    <a:ea typeface="新細明體" charset="-120"/>
                  </a:rPr>
                  <a:t>neighbors</a:t>
                </a:r>
                <a:r>
                  <a:rPr lang="zh-TW" altLang="en-US" dirty="0" smtClean="0">
                    <a:ea typeface="新細明體" charset="-120"/>
                  </a:rPr>
                  <a:t>的平均</a:t>
                </a:r>
                <a:endParaRPr lang="en-US" altLang="zh-TW" dirty="0" smtClean="0">
                  <a:ea typeface="新細明體" charset="-120"/>
                </a:endParaRPr>
              </a:p>
              <a:p>
                <a:pPr eaLnBrk="1" hangingPunct="1"/>
                <a:r>
                  <a:rPr lang="zh-TW" altLang="en-US" dirty="0" smtClean="0">
                    <a:ea typeface="新細明體" charset="-120"/>
                  </a:rPr>
                  <a:t>效能比</a:t>
                </a:r>
                <a:r>
                  <a:rPr lang="en-US" altLang="zh-TW" dirty="0" smtClean="0">
                    <a:ea typeface="新細明體" charset="-120"/>
                  </a:rPr>
                  <a:t>gradient inverse weighted filter, the median </a:t>
                </a:r>
                <a:r>
                  <a:rPr lang="zh-TW" altLang="en-US" dirty="0" smtClean="0">
                    <a:ea typeface="新細明體" charset="-120"/>
                  </a:rPr>
                  <a:t>好</a:t>
                </a:r>
                <a:endParaRPr lang="en-US" altLang="zh-TW" dirty="0" smtClean="0">
                  <a:ea typeface="新細明體" charset="-120"/>
                </a:endParaRPr>
              </a:p>
              <a:p>
                <a:pPr eaLnBrk="1" hangingPunct="1"/>
                <a:endParaRPr lang="en-US" altLang="zh-TW" dirty="0" smtClean="0">
                  <a:ea typeface="新細明體" charset="-120"/>
                </a:endParaRPr>
              </a:p>
              <a:p>
                <a:pPr eaLnBrk="1" hangingPunct="1"/>
                <a:r>
                  <a:rPr lang="zh-TW" altLang="en-US" dirty="0" smtClean="0">
                    <a:ea typeface="新細明體" charset="-120"/>
                  </a:rPr>
                  <a:t>標準差</a:t>
                </a:r>
                <a:r>
                  <a:rPr lang="en-US" altLang="zh-TW" dirty="0" smtClean="0">
                    <a:ea typeface="新細明體" charset="-120"/>
                  </a:rPr>
                  <a:t>Standard Deviation(σ)</a:t>
                </a:r>
              </a:p>
              <a:p>
                <a:pPr eaLnBrk="1" hangingPunct="1"/>
                <a:r>
                  <a:rPr lang="zh-TW" altLang="en-US" dirty="0" smtClean="0">
                    <a:ea typeface="新細明體" charset="-120"/>
                  </a:rPr>
                  <a:t>變異數（</a:t>
                </a:r>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lang="zh-TW" altLang="en-US" dirty="0" smtClean="0">
                    <a:ea typeface="新細明體" charset="-120"/>
                  </a:rPr>
                  <a:t>）</a:t>
                </a:r>
                <a:endParaRPr lang="en-US" altLang="zh-TW" dirty="0" smtClean="0">
                  <a:ea typeface="新細明體" charset="-120"/>
                </a:endParaRPr>
              </a:p>
              <a:p>
                <a:pPr eaLnBrk="1" hangingPunct="1"/>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 </a:t>
                </a:r>
                <a:r>
                  <a:rPr lang="en-US" altLang="zh-TW" sz="1200" b="0" i="0" smtClean="0">
                    <a:solidFill>
                      <a:schemeClr val="tx1"/>
                    </a:solidFill>
                    <a:latin typeface="Cambria Math" panose="02040503050406030204" pitchFamily="18" charset="0"/>
                  </a:rPr>
                  <a:t>1/(𝑁−1)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_(𝑛=1)^𝑁▒</a:t>
                </a:r>
                <a:r>
                  <a:rPr lang="en-US" altLang="zh-TW" sz="1200" b="0" i="0">
                    <a:solidFill>
                      <a:schemeClr val="tx1"/>
                    </a:solidFill>
                    <a:latin typeface="Cambria Math" panose="02040503050406030204" pitchFamily="18" charset="0"/>
                  </a:rPr>
                  <a:t>〖</a:t>
                </a:r>
                <a:r>
                  <a:rPr lang="en-US" altLang="zh-TW" sz="1200" i="0">
                    <a:solidFill>
                      <a:schemeClr val="tx1"/>
                    </a:solidFill>
                    <a:latin typeface="Cambria Math" panose="02040503050406030204" pitchFamily="18" charset="0"/>
                  </a:rPr>
                  <a:t>(𝑥_𝑛−</a:t>
                </a:r>
                <a:r>
                  <a:rPr lang="zh-TW" altLang="en-US" sz="1200" i="0">
                    <a:solidFill>
                      <a:schemeClr val="tx1"/>
                    </a:solidFill>
                    <a:latin typeface="Cambria Math" panose="02040503050406030204" pitchFamily="18" charset="0"/>
                  </a:rPr>
                  <a:t>𝜇</a:t>
                </a:r>
                <a:r>
                  <a:rPr lang="en-US" altLang="zh-TW" sz="1200" i="0">
                    <a:solidFill>
                      <a:schemeClr val="tx1"/>
                    </a:solidFill>
                    <a:latin typeface="Cambria Math" panose="02040503050406030204" pitchFamily="18" charset="0"/>
                  </a:rPr>
                  <a:t> ̂)〗^</a:t>
                </a:r>
                <a:r>
                  <a:rPr lang="en-US" altLang="zh-TW" sz="1200" b="0" i="0" smtClean="0">
                    <a:solidFill>
                      <a:schemeClr val="tx1"/>
                    </a:solidFill>
                    <a:latin typeface="Cambria Math" panose="02040503050406030204" pitchFamily="18" charset="0"/>
                  </a:rPr>
                  <a:t>2 </a:t>
                </a:r>
                <a:endParaRPr lang="zh-TW" altLang="en-US" dirty="0" smtClean="0">
                  <a:ea typeface="新細明體" charset="-120"/>
                </a:endParaRPr>
              </a:p>
            </p:txBody>
          </p:sp>
        </mc:Fallback>
      </mc:AlternateContent>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endParaRPr lang="en-US" altLang="zh-TW" dirty="0"/>
          </a:p>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N</a:t>
            </a:r>
            <a:r>
              <a:rPr lang="zh-TW" altLang="en-US" dirty="0"/>
              <a:t>個最大的和後</a:t>
            </a:r>
            <a:r>
              <a:rPr lang="en-US" altLang="zh-TW" dirty="0"/>
              <a:t>N</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58</a:t>
            </a:fld>
            <a:endParaRPr lang="en-US" altLang="zh-TW"/>
          </a:p>
        </p:txBody>
      </p:sp>
    </p:spTree>
    <p:extLst>
      <p:ext uri="{BB962C8B-B14F-4D97-AF65-F5344CB8AC3E}">
        <p14:creationId xmlns:p14="http://schemas.microsoft.com/office/powerpoint/2010/main" val="2884422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miter lim="800000"/>
            <a:headEnd/>
            <a:tailEnd/>
          </a:ln>
        </p:spPr>
        <p:txBody>
          <a:bodyPr/>
          <a:lstStyle/>
          <a:p>
            <a:fld id="{8325C02F-AD36-494D-8FFC-EF7061D9899E}" type="slidenum">
              <a:rPr lang="en-US" altLang="zh-TW" smtClean="0">
                <a:ea typeface="新細明體" charset="-120"/>
              </a:rPr>
              <a:pPr/>
              <a:t>60</a:t>
            </a:fld>
            <a:endParaRPr lang="en-US" altLang="zh-TW">
              <a:ea typeface="新細明體" charset="-12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觀點不同，先前都以參考點為中心，這個則以包含參考點的</a:t>
            </a:r>
            <a:r>
              <a:rPr lang="en-US" altLang="zh-TW" dirty="0">
                <a:ea typeface="新細明體" charset="-120"/>
              </a:rPr>
              <a:t>masks</a:t>
            </a:r>
            <a:r>
              <a:rPr lang="zh-TW" altLang="en-US" dirty="0">
                <a:ea typeface="新細明體" charset="-120"/>
              </a:rPr>
              <a:t>為參考</a:t>
            </a:r>
          </a:p>
          <a:p>
            <a:pPr eaLnBrk="1" hangingPunct="1"/>
            <a:r>
              <a:rPr lang="zh-TW" altLang="en-US" dirty="0">
                <a:ea typeface="新細明體" charset="-120"/>
              </a:rPr>
              <a:t>取</a:t>
            </a:r>
            <a:r>
              <a:rPr lang="en-US" altLang="zh-TW" dirty="0">
                <a:ea typeface="新細明體" charset="-120"/>
              </a:rPr>
              <a:t>(</a:t>
            </a:r>
            <a:r>
              <a:rPr lang="zh-TW" altLang="en-US" dirty="0">
                <a:ea typeface="新細明體" charset="-120"/>
              </a:rPr>
              <a:t>變異數</a:t>
            </a:r>
            <a:r>
              <a:rPr lang="en-US" altLang="zh-TW" dirty="0">
                <a:ea typeface="新細明體" charset="-120"/>
              </a:rPr>
              <a:t>)</a:t>
            </a:r>
            <a:r>
              <a:rPr lang="zh-TW" altLang="en-US" dirty="0">
                <a:ea typeface="新細明體" charset="-120"/>
              </a:rPr>
              <a:t> </a:t>
            </a:r>
            <a:r>
              <a:rPr lang="en-US" altLang="zh-TW" dirty="0">
                <a:ea typeface="新細明體" charset="-120"/>
              </a:rPr>
              <a:t>variance </a:t>
            </a:r>
            <a:r>
              <a:rPr lang="zh-TW" altLang="en-US" dirty="0">
                <a:ea typeface="新細明體" charset="-120"/>
              </a:rPr>
              <a:t>最小的鄰域</a:t>
            </a:r>
            <a:r>
              <a:rPr lang="en-US" altLang="zh-TW" dirty="0">
                <a:ea typeface="新細明體" charset="-120"/>
              </a:rPr>
              <a:t>mask</a:t>
            </a:r>
            <a:r>
              <a:rPr lang="zh-TW" altLang="en-US" dirty="0">
                <a:ea typeface="新細明體" charset="-120"/>
              </a:rPr>
              <a:t>為參考，算出</a:t>
            </a:r>
            <a:r>
              <a:rPr lang="en-US" altLang="zh-TW" dirty="0">
                <a:ea typeface="新細明體" charset="-120"/>
              </a:rPr>
              <a:t>mean value</a:t>
            </a:r>
          </a:p>
          <a:p>
            <a:pPr eaLnBrk="1" hangingPunct="1"/>
            <a:r>
              <a:rPr lang="zh-TW" altLang="en-US" dirty="0">
                <a:ea typeface="新細明體" charset="-120"/>
              </a:rPr>
              <a:t>假設是</a:t>
            </a:r>
            <a:r>
              <a:rPr lang="en-US" altLang="zh-TW" dirty="0">
                <a:ea typeface="新細明體" charset="-120"/>
              </a:rPr>
              <a:t>3</a:t>
            </a:r>
            <a:r>
              <a:rPr lang="zh-TW" altLang="en-US" dirty="0">
                <a:ea typeface="新細明體" charset="-120"/>
              </a:rPr>
              <a:t>*</a:t>
            </a:r>
            <a:r>
              <a:rPr lang="en-US" altLang="zh-TW" dirty="0">
                <a:ea typeface="新細明體" charset="-120"/>
              </a:rPr>
              <a:t>3</a:t>
            </a:r>
            <a:r>
              <a:rPr lang="zh-TW" altLang="en-US" dirty="0">
                <a:ea typeface="新細明體" charset="-120"/>
              </a:rPr>
              <a:t>的</a:t>
            </a:r>
            <a:r>
              <a:rPr lang="en-US" altLang="zh-TW" dirty="0">
                <a:ea typeface="新細明體" charset="-120"/>
              </a:rPr>
              <a:t>mask</a:t>
            </a:r>
          </a:p>
          <a:p>
            <a:pPr eaLnBrk="1" hangingPunct="1"/>
            <a:r>
              <a:rPr lang="zh-TW" altLang="en-US" dirty="0">
                <a:ea typeface="新細明體" charset="-120"/>
              </a:rPr>
              <a:t>那麼在中心點周圍總共會有九個</a:t>
            </a:r>
            <a:r>
              <a:rPr lang="en-US" altLang="zh-TW" dirty="0">
                <a:ea typeface="新細明體" charset="-120"/>
              </a:rPr>
              <a:t>mask</a:t>
            </a:r>
            <a:r>
              <a:rPr lang="zh-TW" altLang="en-US" dirty="0">
                <a:ea typeface="新細明體" charset="-120"/>
              </a:rPr>
              <a:t>有包含中心點</a:t>
            </a:r>
            <a:endParaRPr lang="en-US" altLang="zh-TW" dirty="0">
              <a:ea typeface="新細明體" charset="-120"/>
            </a:endParaRPr>
          </a:p>
          <a:p>
            <a:pPr eaLnBrk="1" hangingPunct="1"/>
            <a:r>
              <a:rPr lang="zh-TW" altLang="en-US" dirty="0">
                <a:ea typeface="新細明體" charset="-120"/>
              </a:rPr>
              <a:t>我們會在這九個</a:t>
            </a:r>
            <a:r>
              <a:rPr lang="en-US" altLang="zh-TW" dirty="0">
                <a:ea typeface="新細明體" charset="-120"/>
              </a:rPr>
              <a:t>mask</a:t>
            </a:r>
            <a:r>
              <a:rPr lang="zh-TW" altLang="en-US" dirty="0">
                <a:ea typeface="新細明體" charset="-120"/>
              </a:rPr>
              <a:t>中去計算每一個</a:t>
            </a:r>
            <a:r>
              <a:rPr lang="en-US" altLang="zh-TW" dirty="0">
                <a:ea typeface="新細明體" charset="-120"/>
              </a:rPr>
              <a:t>mask</a:t>
            </a:r>
            <a:r>
              <a:rPr lang="zh-TW" altLang="en-US" dirty="0">
                <a:ea typeface="新細明體" charset="-120"/>
              </a:rPr>
              <a:t>的變異數</a:t>
            </a:r>
            <a:endParaRPr lang="en-US" altLang="zh-TW" dirty="0">
              <a:ea typeface="新細明體" charset="-120"/>
            </a:endParaRPr>
          </a:p>
          <a:p>
            <a:pPr eaLnBrk="1" hangingPunct="1"/>
            <a:r>
              <a:rPr lang="zh-TW" altLang="en-US" dirty="0">
                <a:ea typeface="新細明體" charset="-120"/>
              </a:rPr>
              <a:t>最後以變異數最小的</a:t>
            </a:r>
            <a:r>
              <a:rPr lang="en-US" altLang="zh-TW" dirty="0">
                <a:ea typeface="新細明體" charset="-120"/>
              </a:rPr>
              <a:t>mask</a:t>
            </a:r>
            <a:r>
              <a:rPr lang="zh-TW" altLang="en-US" dirty="0">
                <a:ea typeface="新細明體" charset="-120"/>
              </a:rPr>
              <a:t>去計算</a:t>
            </a:r>
            <a:r>
              <a:rPr lang="en-US" altLang="zh-TW" dirty="0">
                <a:ea typeface="新細明體" charset="-120"/>
              </a:rPr>
              <a:t>mean</a:t>
            </a:r>
            <a:r>
              <a:rPr lang="zh-TW" altLang="en-US" dirty="0">
                <a:ea typeface="新細明體" charset="-120"/>
              </a:rPr>
              <a:t> </a:t>
            </a:r>
            <a:r>
              <a:rPr lang="en-US" altLang="zh-TW" dirty="0">
                <a:ea typeface="新細明體" charset="-120"/>
              </a:rPr>
              <a:t>value</a:t>
            </a:r>
            <a:r>
              <a:rPr lang="zh-TW" altLang="en-US" dirty="0">
                <a:ea typeface="新細明體" charset="-120"/>
              </a:rPr>
              <a:t> 再去取代中心點</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優勢：包含邊的鄰域</a:t>
            </a:r>
            <a:r>
              <a:rPr lang="en-US" altLang="zh-TW" dirty="0">
                <a:ea typeface="新細明體" charset="-120"/>
              </a:rPr>
              <a:t>variance</a:t>
            </a:r>
            <a:r>
              <a:rPr lang="zh-TW" altLang="en-US" dirty="0">
                <a:ea typeface="新細明體" charset="-120"/>
              </a:rPr>
              <a:t>會很大，所以不會被選為參考，也就是說，它不會是包含</a:t>
            </a:r>
            <a:r>
              <a:rPr lang="en-US" altLang="zh-TW" dirty="0">
                <a:ea typeface="新細明體" charset="-120"/>
              </a:rPr>
              <a:t>step edge</a:t>
            </a:r>
            <a:r>
              <a:rPr lang="zh-TW" altLang="en-US" dirty="0">
                <a:ea typeface="新細明體" charset="-120"/>
              </a:rPr>
              <a:t>的鄰域，因為</a:t>
            </a:r>
            <a:r>
              <a:rPr lang="en-US" altLang="zh-TW" dirty="0">
                <a:ea typeface="新細明體" charset="-120"/>
              </a:rPr>
              <a:t>step edge</a:t>
            </a:r>
            <a:r>
              <a:rPr lang="zh-TW" altLang="en-US" dirty="0">
                <a:ea typeface="新細明體" charset="-120"/>
              </a:rPr>
              <a:t>的鄰域會有比較高的變異數。 所以這</a:t>
            </a:r>
            <a:r>
              <a:rPr lang="en-US" altLang="zh-TW" dirty="0">
                <a:ea typeface="新細明體" charset="-120"/>
              </a:rPr>
              <a:t>operator</a:t>
            </a:r>
            <a:r>
              <a:rPr lang="zh-TW" altLang="en-US" dirty="0">
                <a:ea typeface="新細明體" charset="-120"/>
              </a:rPr>
              <a:t>將永遠不會對有邊界上的像素進行平均，不會</a:t>
            </a:r>
            <a:r>
              <a:rPr lang="en-US" altLang="zh-TW" dirty="0">
                <a:ea typeface="新細明體" charset="-120"/>
              </a:rPr>
              <a:t>cross edge boundary(</a:t>
            </a:r>
            <a:r>
              <a:rPr lang="zh-TW" altLang="en-US" dirty="0">
                <a:ea typeface="新細明體" charset="-120"/>
              </a:rPr>
              <a:t>跨邊界</a:t>
            </a:r>
            <a:r>
              <a:rPr lang="en-US" altLang="zh-TW" dirty="0">
                <a:ea typeface="新細明體" charset="-120"/>
              </a:rPr>
              <a:t>)</a:t>
            </a:r>
          </a:p>
          <a:p>
            <a:pPr eaLnBrk="1" hangingPunct="1"/>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r>
              <a:rPr lang="zh-TW" altLang="en-US" dirty="0">
                <a:ea typeface="新細明體" charset="-120"/>
              </a:rPr>
              <a:t>所選鄰域平均：</a:t>
            </a:r>
            <a:endParaRPr lang="en-US" altLang="zh-TW" dirty="0">
              <a:ea typeface="新細明體" charset="-120"/>
            </a:endParaRPr>
          </a:p>
          <a:p>
            <a:pPr eaLnBrk="1" hangingPunct="1"/>
            <a:r>
              <a:rPr lang="zh-TW" altLang="en-US" dirty="0">
                <a:ea typeface="新細明體" charset="-120"/>
              </a:rPr>
              <a:t>假設像素是均勻區域的一部分。例如，有</a:t>
            </a:r>
            <a:r>
              <a:rPr lang="en-US" altLang="zh-TW" dirty="0">
                <a:ea typeface="新細明體" charset="-120"/>
              </a:rPr>
              <a:t>9</a:t>
            </a:r>
            <a:r>
              <a:rPr lang="zh-TW" altLang="en-US" dirty="0">
                <a:ea typeface="新細明體" charset="-120"/>
              </a:rPr>
              <a:t>個</a:t>
            </a:r>
            <a:r>
              <a:rPr lang="en-US" altLang="zh-TW" dirty="0">
                <a:ea typeface="新細明體" charset="-120"/>
              </a:rPr>
              <a:t>3​​×3</a:t>
            </a:r>
            <a:r>
              <a:rPr lang="zh-TW" altLang="en-US" dirty="0">
                <a:ea typeface="新細明體" charset="-120"/>
              </a:rPr>
              <a:t>鄰域包含給定像素。</a:t>
            </a:r>
          </a:p>
          <a:p>
            <a:pPr eaLnBrk="1" hangingPunct="1"/>
            <a:endParaRPr lang="zh-TW" altLang="en-US" dirty="0">
              <a:ea typeface="新細明體" charset="-120"/>
            </a:endParaRPr>
          </a:p>
          <a:p>
            <a:pPr eaLnBrk="1" hangingPunct="1"/>
            <a:r>
              <a:rPr lang="zh-TW" altLang="en-US" dirty="0">
                <a:ea typeface="新細明體" charset="-120"/>
              </a:rPr>
              <a:t>雜訊過濾值：</a:t>
            </a:r>
          </a:p>
          <a:p>
            <a:pPr eaLnBrk="1" hangingPunct="1"/>
            <a:r>
              <a:rPr lang="zh-TW" altLang="en-US" dirty="0">
                <a:ea typeface="新細明體" charset="-120"/>
              </a:rPr>
              <a:t>鄰域中最低變異數的平均值。</a:t>
            </a:r>
            <a:endParaRPr lang="en-US" altLang="zh-TW" dirty="0">
              <a:ea typeface="新細明體"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圖像版面配置區 1"/>
          <p:cNvSpPr>
            <a:spLocks noGrp="1" noRot="1" noChangeAspect="1" noTextEdit="1"/>
          </p:cNvSpPr>
          <p:nvPr>
            <p:ph type="sldImg"/>
          </p:nvPr>
        </p:nvSpPr>
        <p:spPr>
          <a:ln/>
        </p:spPr>
      </p:sp>
      <p:sp>
        <p:nvSpPr>
          <p:cNvPr id="239619"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r>
              <a:rPr lang="zh-TW" altLang="en-US" dirty="0">
                <a:ea typeface="新細明體" charset="-120"/>
              </a:rPr>
              <a:t>針對加性或乘性雜訊。</a:t>
            </a:r>
          </a:p>
          <a:p>
            <a:pPr eaLnBrk="1" hangingPunct="1"/>
            <a:endParaRPr lang="zh-TW" altLang="en-US" dirty="0">
              <a:ea typeface="新細明體" charset="-120"/>
            </a:endParaRPr>
          </a:p>
          <a:p>
            <a:pPr eaLnBrk="1" hangingPunct="1"/>
            <a:r>
              <a:rPr lang="zh-TW" altLang="en-US" dirty="0">
                <a:ea typeface="新細明體" charset="-120"/>
              </a:rPr>
              <a:t>真實影像中的每個像素：</a:t>
            </a:r>
          </a:p>
          <a:p>
            <a:pPr eaLnBrk="1" hangingPunct="1"/>
            <a:r>
              <a:rPr lang="zh-TW" altLang="en-US" dirty="0">
                <a:ea typeface="新細明體" charset="-120"/>
              </a:rPr>
              <a:t>被視為隨機變數。</a:t>
            </a:r>
            <a:endParaRPr lang="en-US" altLang="zh-TW" dirty="0">
              <a:ea typeface="新細明體" charset="-120"/>
            </a:endParaRPr>
          </a:p>
          <a:p>
            <a:pPr eaLnBrk="1" hangingPunct="1"/>
            <a:r>
              <a:rPr lang="zh-TW" altLang="en-US" dirty="0">
                <a:ea typeface="新細明體" charset="-120"/>
              </a:rPr>
              <a:t>也就是說</a:t>
            </a:r>
            <a:r>
              <a:rPr lang="zh-TW" altLang="en-US" dirty="0">
                <a:ea typeface="新細明體" charset="-120"/>
                <a:sym typeface="Wingdings" panose="05000000000000000000" pitchFamily="2" charset="2"/>
              </a:rPr>
              <a:t>：</a:t>
            </a:r>
            <a:r>
              <a:rPr lang="en-US" altLang="zh-TW" dirty="0">
                <a:ea typeface="新細明體" charset="-120"/>
                <a:sym typeface="Wingdings" panose="05000000000000000000" pitchFamily="2" charset="2"/>
              </a:rPr>
              <a:t>(</a:t>
            </a:r>
            <a:r>
              <a:rPr lang="zh-TW" altLang="en-US" dirty="0">
                <a:ea typeface="新細明體" charset="-120"/>
                <a:sym typeface="Wingdings" panose="05000000000000000000" pitchFamily="2" charset="2"/>
              </a:rPr>
              <a:t>翻頁</a:t>
            </a:r>
            <a:r>
              <a:rPr lang="en-US" altLang="zh-TW" dirty="0">
                <a:ea typeface="新細明體" charset="-120"/>
                <a:sym typeface="Wingdings" panose="05000000000000000000" pitchFamily="2" charset="2"/>
              </a:rPr>
              <a:t>)</a:t>
            </a:r>
          </a:p>
          <a:p>
            <a:pPr eaLnBrk="1" hangingPunct="1"/>
            <a:r>
              <a:rPr lang="en-US" altLang="zh-TW" dirty="0">
                <a:ea typeface="新細明體" charset="-120"/>
              </a:rPr>
              <a:t>--------------------------------------</a:t>
            </a:r>
          </a:p>
          <a:p>
            <a:pPr eaLnBrk="1" hangingPunct="1"/>
            <a:r>
              <a:rPr lang="zh-TW" altLang="en-US" dirty="0">
                <a:ea typeface="新細明體" charset="-120"/>
              </a:rPr>
              <a:t>將每個</a:t>
            </a:r>
            <a:r>
              <a:rPr lang="en-US" altLang="zh-TW" dirty="0">
                <a:ea typeface="新細明體" charset="-120"/>
              </a:rPr>
              <a:t>pixel</a:t>
            </a:r>
            <a:r>
              <a:rPr lang="zh-TW" altLang="en-US" dirty="0">
                <a:ea typeface="新細明體" charset="-120"/>
              </a:rPr>
              <a:t>視為</a:t>
            </a:r>
            <a:r>
              <a:rPr lang="en-US" altLang="zh-TW" dirty="0">
                <a:ea typeface="新細明體" charset="-120"/>
              </a:rPr>
              <a:t>random variable : Y</a:t>
            </a:r>
          </a:p>
          <a:p>
            <a:pPr eaLnBrk="1" hangingPunct="1"/>
            <a:r>
              <a:rPr lang="zh-TW" altLang="en-US" dirty="0">
                <a:ea typeface="新細明體" charset="-120"/>
              </a:rPr>
              <a:t>再假定</a:t>
            </a:r>
            <a:r>
              <a:rPr lang="en-US" altLang="zh-TW" dirty="0">
                <a:ea typeface="新細明體" charset="-120"/>
              </a:rPr>
              <a:t>noise</a:t>
            </a:r>
            <a:r>
              <a:rPr lang="zh-TW" altLang="en-US" dirty="0">
                <a:ea typeface="新細明體" charset="-120"/>
              </a:rPr>
              <a:t>亦為</a:t>
            </a:r>
            <a:r>
              <a:rPr lang="en-US" altLang="zh-TW" dirty="0">
                <a:ea typeface="新細明體" charset="-120"/>
              </a:rPr>
              <a:t>random variable : e</a:t>
            </a:r>
          </a:p>
          <a:p>
            <a:pPr eaLnBrk="1" hangingPunct="1"/>
            <a:r>
              <a:rPr lang="zh-TW" altLang="en-US" dirty="0">
                <a:ea typeface="新細明體" charset="-120"/>
              </a:rPr>
              <a:t>則每個點 </a:t>
            </a:r>
            <a:r>
              <a:rPr lang="en-US" altLang="zh-TW" dirty="0">
                <a:ea typeface="新細明體" charset="-120"/>
              </a:rPr>
              <a:t>Z = Y + e;</a:t>
            </a:r>
          </a:p>
          <a:p>
            <a:pPr eaLnBrk="1" hangingPunct="1"/>
            <a:r>
              <a:rPr lang="zh-TW" altLang="en-US" dirty="0">
                <a:ea typeface="新細明體" charset="-120"/>
              </a:rPr>
              <a:t>我們的目摽則是由</a:t>
            </a:r>
            <a:r>
              <a:rPr lang="en-US" altLang="zh-TW" dirty="0">
                <a:ea typeface="新細明體" charset="-120"/>
              </a:rPr>
              <a:t>Z</a:t>
            </a:r>
            <a:r>
              <a:rPr lang="zh-TW" altLang="en-US" dirty="0">
                <a:ea typeface="新細明體" charset="-120"/>
              </a:rPr>
              <a:t>去預測</a:t>
            </a:r>
            <a:r>
              <a:rPr lang="en-US" altLang="zh-TW" dirty="0">
                <a:ea typeface="新細明體" charset="-120"/>
              </a:rPr>
              <a:t>Y’ =&gt; Y’ = </a:t>
            </a:r>
            <a:r>
              <a:rPr lang="en-US" altLang="zh-TW" dirty="0" err="1">
                <a:ea typeface="新細明體" charset="-120"/>
              </a:rPr>
              <a:t>aZ</a:t>
            </a:r>
            <a:r>
              <a:rPr lang="en-US" altLang="zh-TW" dirty="0">
                <a:ea typeface="新細明體" charset="-120"/>
              </a:rPr>
              <a:t> + b;</a:t>
            </a:r>
          </a:p>
          <a:p>
            <a:pPr eaLnBrk="1" hangingPunct="1"/>
            <a:r>
              <a:rPr lang="zh-TW" altLang="en-US" dirty="0">
                <a:ea typeface="新細明體" charset="-120"/>
              </a:rPr>
              <a:t>為了使</a:t>
            </a:r>
            <a:r>
              <a:rPr lang="en-US" altLang="zh-TW" dirty="0">
                <a:ea typeface="新細明體" charset="-120"/>
              </a:rPr>
              <a:t>a , b </a:t>
            </a:r>
            <a:r>
              <a:rPr lang="zh-TW" altLang="en-US" dirty="0">
                <a:ea typeface="新細明體" charset="-120"/>
              </a:rPr>
              <a:t>最小，則利用 </a:t>
            </a:r>
            <a:r>
              <a:rPr lang="en-US" altLang="zh-TW" dirty="0">
                <a:ea typeface="新細明體" charset="-120"/>
              </a:rPr>
              <a:t>E[ (Y-Y’)^2 ]</a:t>
            </a:r>
          </a:p>
          <a:p>
            <a:pPr eaLnBrk="1" hangingPunct="1"/>
            <a:r>
              <a:rPr lang="zh-TW" altLang="en-US" dirty="0">
                <a:ea typeface="新細明體" charset="-120"/>
              </a:rPr>
              <a:t>其中  </a:t>
            </a:r>
            <a:r>
              <a:rPr lang="en-US" altLang="zh-TW" dirty="0">
                <a:ea typeface="新細明體" charset="-120"/>
              </a:rPr>
              <a:t>Y’ = </a:t>
            </a:r>
            <a:r>
              <a:rPr lang="en-US" altLang="zh-TW" dirty="0" err="1">
                <a:ea typeface="新細明體" charset="-120"/>
              </a:rPr>
              <a:t>aZ</a:t>
            </a:r>
            <a:r>
              <a:rPr lang="en-US" altLang="zh-TW" dirty="0">
                <a:ea typeface="新細明體" charset="-120"/>
              </a:rPr>
              <a:t> + b;</a:t>
            </a:r>
          </a:p>
        </p:txBody>
      </p:sp>
      <p:sp>
        <p:nvSpPr>
          <p:cNvPr id="239620" name="投影片編號版面配置區 3"/>
          <p:cNvSpPr>
            <a:spLocks noGrp="1"/>
          </p:cNvSpPr>
          <p:nvPr>
            <p:ph type="sldNum" sz="quarter" idx="5"/>
          </p:nvPr>
        </p:nvSpPr>
        <p:spPr>
          <a:noFill/>
          <a:ln>
            <a:miter lim="800000"/>
            <a:headEnd/>
            <a:tailEnd/>
          </a:ln>
        </p:spPr>
        <p:txBody>
          <a:bodyPr/>
          <a:lstStyle/>
          <a:p>
            <a:fld id="{FAEC29AC-695D-469A-8918-7E180E0E4556}" type="slidenum">
              <a:rPr lang="en-US" altLang="zh-TW" smtClean="0">
                <a:ea typeface="新細明體" charset="-120"/>
              </a:rPr>
              <a:pPr/>
              <a:t>61</a:t>
            </a:fld>
            <a:endParaRPr lang="en-US" altLang="zh-TW">
              <a:ea typeface="新細明體"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0643"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endParaRPr lang="en-US" altLang="zh-TW" dirty="0">
                  <a:ea typeface="新細明體" charset="-120"/>
                </a:endParaRPr>
              </a:p>
              <a:p>
                <a:r>
                  <a:rPr lang="en-US" altLang="zh-TW" dirty="0">
                    <a:ea typeface="新細明體" charset="-120"/>
                  </a:rPr>
                  <a:t>Z : </a:t>
                </a:r>
                <a:r>
                  <a:rPr lang="zh-TW" altLang="en-US" dirty="0">
                    <a:ea typeface="新細明體" charset="-120"/>
                  </a:rPr>
                  <a:t>觀察到的像素值</a:t>
                </a:r>
                <a:endParaRPr lang="en-US" altLang="zh-TW" dirty="0">
                  <a:ea typeface="新細明體" charset="-120"/>
                </a:endParaRPr>
              </a:p>
              <a:p>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原始影像應該擁有的像素值</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err="1">
                    <a:ea typeface="新細明體" charset="-120"/>
                  </a:rPr>
                  <a:t>Ksi</a:t>
                </a:r>
                <a:r>
                  <a:rPr lang="en-US" altLang="zh-TW" dirty="0">
                    <a:ea typeface="新細明體" charset="-120"/>
                  </a:rPr>
                  <a:t> (</a:t>
                </a:r>
                <a:r>
                  <a:rPr lang="zh-TW" altLang="en-US" dirty="0">
                    <a:ea typeface="新細明體" charset="-120"/>
                  </a:rPr>
                  <a:t>塞</a:t>
                </a:r>
                <a:r>
                  <a:rPr lang="en-US" altLang="zh-TW" dirty="0">
                    <a:ea typeface="新細明體" charset="-120"/>
                  </a:rPr>
                  <a:t>): </a:t>
                </a:r>
                <a:r>
                  <a:rPr lang="zh-TW" altLang="en-US" dirty="0">
                    <a:ea typeface="新細明體" charset="-120"/>
                  </a:rPr>
                  <a:t>雜訊</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估計的像素值</a:t>
                </a:r>
                <a:r>
                  <a:rPr lang="en-US" altLang="zh-TW" dirty="0">
                    <a:ea typeface="新細明體" charset="-120"/>
                  </a:rPr>
                  <a:t>, </a:t>
                </a:r>
                <a:r>
                  <a:rPr lang="zh-TW" altLang="en-US" dirty="0">
                    <a:ea typeface="新細明體" charset="-120"/>
                  </a:rPr>
                  <a:t>我們透過數學方法還原所得到的值，可以用 </a:t>
                </a:r>
                <a:r>
                  <a:rPr lang="en-US" altLang="zh-TW" dirty="0">
                    <a:ea typeface="新細明體" charset="-120"/>
                  </a:rPr>
                  <a:t>Y</a:t>
                </a:r>
                <a:r>
                  <a:rPr lang="zh-TW" altLang="en-US" dirty="0">
                    <a:ea typeface="新細明體" charset="-120"/>
                  </a:rPr>
                  <a:t> </a:t>
                </a:r>
                <a:r>
                  <a:rPr lang="en-US" altLang="zh-TW" dirty="0">
                    <a:ea typeface="新細明體" charset="-120"/>
                  </a:rPr>
                  <a:t>hat = a Z + b </a:t>
                </a:r>
                <a:r>
                  <a:rPr lang="zh-TW" altLang="en-US" dirty="0">
                    <a:ea typeface="新細明體" charset="-120"/>
                  </a:rPr>
                  <a:t>來表達</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目標是選擇適當的</a:t>
                </a:r>
                <a:r>
                  <a:rPr lang="en-US" altLang="zh-TW" dirty="0">
                    <a:ea typeface="新細明體" charset="-120"/>
                  </a:rPr>
                  <a:t>alpha</a:t>
                </a:r>
                <a:r>
                  <a:rPr lang="zh-TW" altLang="en-US" dirty="0">
                    <a:ea typeface="新細明體" charset="-120"/>
                  </a:rPr>
                  <a:t> 和 </a:t>
                </a:r>
                <a:r>
                  <a:rPr lang="en-US" altLang="zh-TW" dirty="0">
                    <a:ea typeface="新細明體" charset="-120"/>
                  </a:rPr>
                  <a:t>beta </a:t>
                </a:r>
                <a:r>
                  <a:rPr lang="zh-TW" altLang="en-US" dirty="0">
                    <a:ea typeface="新細明體" charset="-120"/>
                  </a:rPr>
                  <a:t>使得</a:t>
                </a:r>
                <a:r>
                  <a:rPr lang="en-US" altLang="zh-TW" sz="1200" dirty="0">
                    <a:solidFill>
                      <a:schemeClr val="tx1"/>
                    </a:solidFill>
                  </a:rPr>
                  <a:t>mean square error</a:t>
                </a:r>
                <a:r>
                  <a:rPr lang="en-US" altLang="zh-TW" sz="1200" i="1" dirty="0">
                    <a:solidFill>
                      <a:schemeClr val="tx1"/>
                    </a:solidFill>
                  </a:rPr>
                  <a:t>(</a:t>
                </a:r>
                <a:r>
                  <a:rPr lang="zh-TW" altLang="en-US" dirty="0">
                    <a:ea typeface="新細明體" charset="-120"/>
                  </a:rPr>
                  <a:t>均方差</a:t>
                </a:r>
                <a:r>
                  <a:rPr lang="en-US" altLang="zh-TW" dirty="0">
                    <a:ea typeface="新細明體" charset="-120"/>
                  </a:rPr>
                  <a:t>)</a:t>
                </a:r>
                <a:r>
                  <a:rPr lang="zh-TW" altLang="en-US" dirty="0">
                    <a:ea typeface="新細明體" charset="-120"/>
                  </a:rPr>
                  <a:t>為最小，也就是我們透過數學方法還原所得到的值和原始影像的像素值越近越好</a:t>
                </a:r>
                <a:endParaRPr lang="zh-TW" altLang="en-US" dirty="0"/>
              </a:p>
              <a:p>
                <a:r>
                  <a:rPr lang="en-US" altLang="zh-TW" sz="1200" dirty="0">
                    <a:solidFill>
                      <a:schemeClr val="tx1"/>
                    </a:solidFill>
                  </a:rPr>
                  <a:t>mean square error</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sum(y-</a:t>
                </a:r>
                <a14:m>
                  <m:oMath xmlns:m="http://schemas.openxmlformats.org/officeDocument/2006/math">
                    <m:acc>
                      <m:accPr>
                        <m:chr m:val="̅"/>
                        <m:ctrlPr>
                          <a:rPr lang="en-US" altLang="zh-TW"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panose="02040503050406030204" pitchFamily="18" charset="0"/>
                          </a:rPr>
                          <m:t>𝑦</m:t>
                        </m:r>
                      </m:e>
                    </m:acc>
                  </m:oMath>
                </a14:m>
                <a:r>
                  <a:rPr lang="en-US" altLang="zh-TW" sz="1200" dirty="0">
                    <a:solidFill>
                      <a:schemeClr val="tx1"/>
                    </a:solidFill>
                  </a:rPr>
                  <a:t>)^2</a:t>
                </a:r>
                <a:endParaRPr lang="zh-TW" altLang="en-US" dirty="0">
                  <a:ea typeface="新細明體" charset="-120"/>
                </a:endParaRPr>
              </a:p>
            </p:txBody>
          </p:sp>
        </mc:Choice>
        <mc:Fallback xmlns="">
          <p:sp>
            <p:nvSpPr>
              <p:cNvPr id="240643" name="備忘稿版面配置區 2"/>
              <p:cNvSpPr>
                <a:spLocks noGrp="1"/>
              </p:cNvSpPr>
              <p:nvPr>
                <p:ph type="body" idx="1"/>
              </p:nvPr>
            </p:nvSpPr>
            <p:spPr>
              <a:noFill/>
            </p:spPr>
            <p:txBody>
              <a:bodyPr/>
              <a:lstStyle/>
              <a:p>
                <a:r>
                  <a:rPr lang="en-US" altLang="zh-TW" dirty="0" smtClean="0">
                    <a:ea typeface="新細明體" charset="-120"/>
                  </a:rPr>
                  <a:t>Z : </a:t>
                </a:r>
                <a:r>
                  <a:rPr lang="zh-TW" altLang="en-US" dirty="0" smtClean="0">
                    <a:ea typeface="新細明體" charset="-120"/>
                  </a:rPr>
                  <a:t>觀察到的像素值</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原始影像應該擁有的像素值</a:t>
                </a:r>
                <a:endParaRPr lang="en-US" altLang="zh-TW" dirty="0" smtClean="0">
                  <a:ea typeface="新細明體" charset="-120"/>
                </a:endParaRPr>
              </a:p>
              <a:p>
                <a:r>
                  <a:rPr lang="en-US" altLang="zh-TW" dirty="0" err="1" smtClean="0">
                    <a:ea typeface="新細明體" charset="-120"/>
                  </a:rPr>
                  <a:t>Ksi</a:t>
                </a:r>
                <a:r>
                  <a:rPr lang="en-US" altLang="zh-TW" dirty="0" smtClean="0">
                    <a:ea typeface="新細明體" charset="-120"/>
                  </a:rPr>
                  <a:t> : </a:t>
                </a:r>
                <a:r>
                  <a:rPr lang="zh-TW" altLang="en-US" dirty="0" smtClean="0">
                    <a:ea typeface="新細明體" charset="-120"/>
                  </a:rPr>
                  <a:t>雜訊</a:t>
                </a:r>
                <a:r>
                  <a:rPr lang="en-US" altLang="zh-TW" dirty="0" smtClean="0">
                    <a:ea typeface="新細明體" charset="-120"/>
                  </a:rPr>
                  <a:t>(</a:t>
                </a:r>
                <a:r>
                  <a:rPr lang="zh-TW" altLang="en-US" dirty="0" smtClean="0">
                    <a:ea typeface="新細明體" charset="-120"/>
                  </a:rPr>
                  <a:t>塞</a:t>
                </a:r>
                <a:r>
                  <a:rPr lang="en-US" altLang="zh-TW" dirty="0" smtClean="0">
                    <a:ea typeface="新細明體" charset="-120"/>
                  </a:rPr>
                  <a:t>)</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估計的像素值</a:t>
                </a:r>
                <a:r>
                  <a:rPr lang="en-US" altLang="zh-TW" dirty="0" smtClean="0">
                    <a:ea typeface="新細明體" charset="-120"/>
                  </a:rPr>
                  <a:t>, </a:t>
                </a:r>
                <a:r>
                  <a:rPr lang="zh-TW" altLang="en-US" dirty="0" smtClean="0">
                    <a:ea typeface="新細明體" charset="-120"/>
                  </a:rPr>
                  <a:t>我們透過數學方法還原所得到的值，可以用 </a:t>
                </a:r>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hat = a Z + b </a:t>
                </a:r>
                <a:r>
                  <a:rPr lang="zh-TW" altLang="en-US" dirty="0" smtClean="0">
                    <a:ea typeface="新細明體" charset="-120"/>
                  </a:rPr>
                  <a:t>來表達</a:t>
                </a:r>
                <a:endParaRPr lang="en-US" altLang="zh-TW" dirty="0" smtClean="0">
                  <a:ea typeface="新細明體" charset="-120"/>
                </a:endParaRPr>
              </a:p>
              <a:p>
                <a:endParaRPr lang="en-US" altLang="zh-TW" dirty="0" smtClean="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ea typeface="新細明體" charset="-120"/>
                  </a:rPr>
                  <a:t>目標</a:t>
                </a:r>
                <a:r>
                  <a:rPr lang="zh-TW" altLang="en-US" dirty="0" smtClean="0">
                    <a:ea typeface="新細明體" charset="-120"/>
                  </a:rPr>
                  <a:t>是選擇</a:t>
                </a:r>
                <a:r>
                  <a:rPr lang="zh-TW" altLang="en-US" dirty="0" smtClean="0">
                    <a:ea typeface="新細明體" charset="-120"/>
                  </a:rPr>
                  <a:t>適當</a:t>
                </a:r>
                <a:r>
                  <a:rPr lang="zh-TW" altLang="en-US" dirty="0" smtClean="0">
                    <a:ea typeface="新細明體" charset="-120"/>
                  </a:rPr>
                  <a:t>的</a:t>
                </a:r>
                <a:r>
                  <a:rPr lang="en-US" altLang="zh-TW" dirty="0" smtClean="0">
                    <a:ea typeface="新細明體" charset="-120"/>
                  </a:rPr>
                  <a:t>alpha</a:t>
                </a:r>
                <a:r>
                  <a:rPr lang="zh-TW" altLang="en-US" dirty="0" smtClean="0">
                    <a:ea typeface="新細明體" charset="-120"/>
                  </a:rPr>
                  <a:t> 和 </a:t>
                </a:r>
                <a:r>
                  <a:rPr lang="en-US" altLang="zh-TW" dirty="0" smtClean="0">
                    <a:ea typeface="新細明體" charset="-120"/>
                  </a:rPr>
                  <a:t>beta </a:t>
                </a:r>
                <a:r>
                  <a:rPr lang="zh-TW" altLang="en-US" dirty="0" smtClean="0">
                    <a:ea typeface="新細明體" charset="-120"/>
                  </a:rPr>
                  <a:t>使得</a:t>
                </a:r>
                <a:r>
                  <a:rPr lang="en-US" altLang="zh-TW" sz="1200" dirty="0" smtClean="0">
                    <a:solidFill>
                      <a:schemeClr val="tx1"/>
                    </a:solidFill>
                  </a:rPr>
                  <a:t>mean square error</a:t>
                </a:r>
                <a:r>
                  <a:rPr lang="en-US" altLang="zh-TW" sz="1200" i="1" dirty="0" smtClean="0">
                    <a:solidFill>
                      <a:schemeClr val="tx1"/>
                    </a:solidFill>
                  </a:rPr>
                  <a:t>(</a:t>
                </a:r>
                <a:r>
                  <a:rPr lang="zh-TW" altLang="en-US" dirty="0" smtClean="0">
                    <a:ea typeface="新細明體" charset="-120"/>
                  </a:rPr>
                  <a:t>均</a:t>
                </a:r>
                <a:r>
                  <a:rPr lang="zh-TW" altLang="en-US" dirty="0" smtClean="0">
                    <a:ea typeface="新細明體" charset="-120"/>
                  </a:rPr>
                  <a:t>方</a:t>
                </a:r>
                <a:r>
                  <a:rPr lang="zh-TW" altLang="en-US" dirty="0" smtClean="0">
                    <a:ea typeface="新細明體" charset="-120"/>
                  </a:rPr>
                  <a:t>差</a:t>
                </a:r>
                <a:r>
                  <a:rPr lang="en-US" altLang="zh-TW" dirty="0" smtClean="0">
                    <a:ea typeface="新細明體" charset="-120"/>
                  </a:rPr>
                  <a:t>)</a:t>
                </a:r>
                <a:r>
                  <a:rPr lang="zh-TW" altLang="en-US" dirty="0" smtClean="0">
                    <a:ea typeface="新細明體" charset="-120"/>
                  </a:rPr>
                  <a:t>為</a:t>
                </a:r>
                <a:r>
                  <a:rPr lang="zh-TW" altLang="en-US" dirty="0" smtClean="0">
                    <a:ea typeface="新細明體" charset="-120"/>
                  </a:rPr>
                  <a:t>最小，也就是我們透過數學方法還原所得到的值和原始影像的像素值越近越</a:t>
                </a:r>
                <a:r>
                  <a:rPr lang="zh-TW" altLang="en-US" dirty="0" smtClean="0">
                    <a:ea typeface="新細明體" charset="-120"/>
                  </a:rPr>
                  <a:t>好</a:t>
                </a:r>
                <a:endParaRPr lang="zh-TW" altLang="en-US" dirty="0" smtClean="0"/>
              </a:p>
              <a:p>
                <a:r>
                  <a:rPr lang="en-US" altLang="zh-TW" sz="1200" dirty="0" smtClean="0">
                    <a:solidFill>
                      <a:schemeClr val="tx1"/>
                    </a:solidFill>
                  </a:rPr>
                  <a:t>mean square error</a:t>
                </a:r>
                <a:r>
                  <a:rPr lang="zh-TW" altLang="en-US" sz="1200" dirty="0" smtClean="0">
                    <a:solidFill>
                      <a:schemeClr val="tx1"/>
                    </a:solidFill>
                  </a:rPr>
                  <a:t> </a:t>
                </a:r>
                <a:r>
                  <a:rPr lang="en-US" altLang="zh-TW" sz="1200" dirty="0" smtClean="0">
                    <a:solidFill>
                      <a:schemeClr val="tx1"/>
                    </a:solidFill>
                  </a:rPr>
                  <a:t>=</a:t>
                </a:r>
                <a:r>
                  <a:rPr lang="zh-TW" altLang="en-US" sz="1200" dirty="0" smtClean="0">
                    <a:solidFill>
                      <a:schemeClr val="tx1"/>
                    </a:solidFill>
                  </a:rPr>
                  <a:t> </a:t>
                </a:r>
                <a:r>
                  <a:rPr lang="en-US" altLang="zh-TW" sz="1200" dirty="0" smtClean="0">
                    <a:solidFill>
                      <a:schemeClr val="tx1"/>
                    </a:solidFill>
                  </a:rPr>
                  <a:t>sum(y-</a:t>
                </a:r>
                <a:r>
                  <a:rPr lang="en-US" altLang="zh-TW" sz="1200" b="0" i="0" smtClean="0">
                    <a:solidFill>
                      <a:schemeClr val="tx1"/>
                    </a:solidFill>
                    <a:latin typeface="Cambria Math" panose="02040503050406030204" pitchFamily="18" charset="0"/>
                  </a:rPr>
                  <a:t>𝑦 ̅</a:t>
                </a:r>
                <a:r>
                  <a:rPr lang="en-US" altLang="zh-TW" sz="1200" dirty="0" smtClean="0">
                    <a:solidFill>
                      <a:schemeClr val="tx1"/>
                    </a:solidFill>
                  </a:rPr>
                  <a:t>)^2</a:t>
                </a:r>
                <a:endParaRPr lang="zh-TW" altLang="en-US" dirty="0" smtClean="0">
                  <a:ea typeface="新細明體" charset="-120"/>
                </a:endParaRPr>
              </a:p>
            </p:txBody>
          </p:sp>
        </mc:Fallback>
      </mc:AlternateContent>
      <p:sp>
        <p:nvSpPr>
          <p:cNvPr id="240644" name="投影片編號版面配置區 3"/>
          <p:cNvSpPr>
            <a:spLocks noGrp="1"/>
          </p:cNvSpPr>
          <p:nvPr>
            <p:ph type="sldNum" sz="quarter" idx="5"/>
          </p:nvPr>
        </p:nvSpPr>
        <p:spPr>
          <a:noFill/>
          <a:ln>
            <a:miter lim="800000"/>
            <a:headEnd/>
            <a:tailEnd/>
          </a:ln>
        </p:spPr>
        <p:txBody>
          <a:bodyPr/>
          <a:lstStyle/>
          <a:p>
            <a:fld id="{4A858698-BCF5-46ED-B33B-E72BDFA98789}" type="slidenum">
              <a:rPr lang="en-US" altLang="zh-TW" smtClean="0">
                <a:ea typeface="新細明體" charset="-120"/>
              </a:rPr>
              <a:pPr/>
              <a:t>62</a:t>
            </a:fld>
            <a:endParaRPr lang="en-US" altLang="zh-TW">
              <a:ea typeface="新細明體"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7.2.12</a:t>
            </a:r>
            <a:r>
              <a:rPr lang="zh-TW" altLang="en-US" dirty="0"/>
              <a:t>去雜訊的方法中的實驗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63</a:t>
            </a:fld>
            <a:endParaRPr lang="en-US" altLang="zh-TW"/>
          </a:p>
        </p:txBody>
      </p:sp>
    </p:spTree>
    <p:extLst>
      <p:ext uri="{BB962C8B-B14F-4D97-AF65-F5344CB8AC3E}">
        <p14:creationId xmlns:p14="http://schemas.microsoft.com/office/powerpoint/2010/main" val="399706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7-2</a:t>
            </a:r>
            <a:r>
              <a:rPr kumimoji="1" lang="zh-TW" altLang="en-US" sz="1200" b="0" i="0" kern="1200" dirty="0">
                <a:solidFill>
                  <a:schemeClr val="tx1"/>
                </a:solidFill>
                <a:effectLst/>
                <a:latin typeface="Arial" charset="0"/>
                <a:ea typeface="新細明體" pitchFamily="18" charset="-120"/>
                <a:cs typeface="+mn-cs"/>
              </a:rPr>
              <a:t>雜訊去除</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內容：</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主要是在說明雜訊清除的一些作法及方法，還有最後會展示雜訊去除做出來的實驗</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rtl="0"/>
            <a:r>
              <a:rPr kumimoji="1" lang="en-US" altLang="zh-TW" sz="1200" b="0" i="0" kern="1200" dirty="0">
                <a:solidFill>
                  <a:schemeClr val="tx1"/>
                </a:solidFill>
                <a:effectLst/>
                <a:latin typeface="Arial" charset="0"/>
                <a:ea typeface="新細明體" pitchFamily="18" charset="-120"/>
                <a:cs typeface="+mn-cs"/>
              </a:rPr>
              <a:t>7-2-0</a:t>
            </a:r>
            <a:r>
              <a:rPr kumimoji="1" lang="zh-TW" altLang="en-US" sz="1200" b="0" i="0" kern="1200" dirty="0">
                <a:solidFill>
                  <a:schemeClr val="tx1"/>
                </a:solidFill>
                <a:effectLst/>
                <a:latin typeface="Arial" charset="0"/>
                <a:ea typeface="新細明體" pitchFamily="18" charset="-120"/>
                <a:cs typeface="+mn-cs"/>
              </a:rPr>
              <a:t>雜訊去除，盒子濾波器，高斯濾波器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a:t>
            </a:r>
            <a:r>
              <a:rPr kumimoji="1" lang="zh-TW" altLang="en-US" sz="1200" b="0" i="0" kern="1200" dirty="0">
                <a:solidFill>
                  <a:schemeClr val="tx1"/>
                </a:solidFill>
                <a:effectLst/>
                <a:latin typeface="Arial" charset="0"/>
                <a:ea typeface="新細明體" pitchFamily="18" charset="-120"/>
                <a:cs typeface="+mn-cs"/>
              </a:rPr>
              <a:t>雜訊消除統計框架</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7-2-2</a:t>
            </a:r>
            <a:r>
              <a:rPr kumimoji="1" lang="zh-TW" altLang="en-US" sz="1200" b="0" i="0" kern="1200" dirty="0">
                <a:solidFill>
                  <a:schemeClr val="tx1"/>
                </a:solidFill>
                <a:effectLst/>
                <a:latin typeface="Arial" charset="0"/>
                <a:ea typeface="新細明體" pitchFamily="18" charset="-120"/>
                <a:cs typeface="+mn-cs"/>
              </a:rPr>
              <a:t>從 各同向性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等向性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共變異數矩陣 確定 最佳權重*</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7-2-3</a:t>
            </a:r>
            <a:r>
              <a:rPr kumimoji="1" lang="zh-TW" altLang="en-US" sz="1200" b="0" i="0" kern="1200" dirty="0">
                <a:solidFill>
                  <a:schemeClr val="tx1"/>
                </a:solidFill>
                <a:effectLst/>
                <a:latin typeface="Arial" charset="0"/>
                <a:ea typeface="新細明體" pitchFamily="18" charset="-120"/>
                <a:cs typeface="+mn-cs"/>
              </a:rPr>
              <a:t>離群值或峰值雜訊</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7-2-4 K</a:t>
            </a:r>
            <a:r>
              <a:rPr kumimoji="1" lang="zh-TW" altLang="en-US" sz="1200" b="0" i="0" kern="1200" dirty="0">
                <a:solidFill>
                  <a:schemeClr val="tx1"/>
                </a:solidFill>
                <a:effectLst/>
                <a:latin typeface="Arial" charset="0"/>
                <a:ea typeface="新細明體" pitchFamily="18" charset="-120"/>
                <a:cs typeface="+mn-cs"/>
              </a:rPr>
              <a:t>近鄰</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7-2-5</a:t>
            </a:r>
            <a:r>
              <a:rPr kumimoji="1" lang="zh-TW" altLang="en-US" sz="1200" b="0" i="0" kern="1200" dirty="0">
                <a:solidFill>
                  <a:schemeClr val="tx1"/>
                </a:solidFill>
                <a:effectLst/>
                <a:latin typeface="Arial" charset="0"/>
                <a:ea typeface="新細明體" pitchFamily="18" charset="-120"/>
                <a:cs typeface="+mn-cs"/>
              </a:rPr>
              <a:t>梯度倒數加權平滑法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7-2-6</a:t>
            </a:r>
            <a:r>
              <a:rPr kumimoji="1" lang="zh-TW" altLang="en-US" sz="1200" b="0" i="0" kern="1200" dirty="0">
                <a:solidFill>
                  <a:schemeClr val="tx1"/>
                </a:solidFill>
                <a:effectLst/>
                <a:latin typeface="Arial" charset="0"/>
                <a:ea typeface="新細明體" pitchFamily="18" charset="-120"/>
                <a:cs typeface="+mn-cs"/>
              </a:rPr>
              <a:t>順序統計鄰近運算子</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7-2-7</a:t>
            </a:r>
            <a:r>
              <a:rPr kumimoji="1" lang="zh-TW" altLang="en-US" sz="1200" b="0" i="0" kern="1200" dirty="0">
                <a:solidFill>
                  <a:schemeClr val="tx1"/>
                </a:solidFill>
                <a:effectLst/>
                <a:latin typeface="Arial" charset="0"/>
                <a:ea typeface="新細明體" pitchFamily="18" charset="-120"/>
                <a:cs typeface="+mn-cs"/>
              </a:rPr>
              <a:t>估計均值的決策理論方法*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7-2-8</a:t>
            </a:r>
            <a:r>
              <a:rPr kumimoji="1" lang="zh-TW" altLang="en-US" sz="1200" b="0" i="0" kern="1200" dirty="0">
                <a:solidFill>
                  <a:schemeClr val="tx1"/>
                </a:solidFill>
                <a:effectLst/>
                <a:latin typeface="Arial" charset="0"/>
                <a:ea typeface="新細明體" pitchFamily="18" charset="-120"/>
                <a:cs typeface="+mn-cs"/>
              </a:rPr>
              <a:t>磁滯平滑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7-2-9 Sigma</a:t>
            </a:r>
            <a:r>
              <a:rPr kumimoji="1" lang="zh-TW" altLang="en-US" sz="1200" b="0" i="0" kern="1200" dirty="0">
                <a:solidFill>
                  <a:schemeClr val="tx1"/>
                </a:solidFill>
                <a:effectLst/>
                <a:latin typeface="Arial" charset="0"/>
                <a:ea typeface="新細明體" pitchFamily="18" charset="-120"/>
                <a:cs typeface="+mn-cs"/>
              </a:rPr>
              <a:t>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7-2-10</a:t>
            </a:r>
            <a:r>
              <a:rPr kumimoji="1" lang="zh-TW" altLang="en-US" sz="1200" b="0" i="0" kern="1200" dirty="0">
                <a:solidFill>
                  <a:schemeClr val="tx1"/>
                </a:solidFill>
                <a:effectLst/>
                <a:latin typeface="Arial" charset="0"/>
                <a:ea typeface="新細明體" pitchFamily="18" charset="-120"/>
                <a:cs typeface="+mn-cs"/>
              </a:rPr>
              <a:t>選擇鄰近平均</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7-2-11</a:t>
            </a:r>
            <a:r>
              <a:rPr kumimoji="1" lang="zh-TW" altLang="en-US" sz="1200" b="0" i="0" kern="1200" dirty="0">
                <a:solidFill>
                  <a:schemeClr val="tx1"/>
                </a:solidFill>
                <a:effectLst/>
                <a:latin typeface="Arial" charset="0"/>
                <a:ea typeface="新細明體" pitchFamily="18" charset="-120"/>
                <a:cs typeface="+mn-cs"/>
              </a:rPr>
              <a:t>最小均方雜訊平滑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7-2-12</a:t>
            </a:r>
            <a:r>
              <a:rPr kumimoji="1" lang="zh-TW" altLang="en-US" sz="1200" b="0" i="0" kern="1200" dirty="0">
                <a:solidFill>
                  <a:schemeClr val="tx1"/>
                </a:solidFill>
                <a:effectLst/>
                <a:latin typeface="Arial" charset="0"/>
                <a:ea typeface="新細明體" pitchFamily="18" charset="-120"/>
                <a:cs typeface="+mn-cs"/>
              </a:rPr>
              <a:t>雜訊去除實驗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a:t>
            </a:fld>
            <a:endParaRPr lang="en-US" altLang="zh-TW"/>
          </a:p>
        </p:txBody>
      </p:sp>
    </p:spTree>
    <p:extLst>
      <p:ext uri="{BB962C8B-B14F-4D97-AF65-F5344CB8AC3E}">
        <p14:creationId xmlns:p14="http://schemas.microsoft.com/office/powerpoint/2010/main" val="86651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投影片圖像版面配置區 1"/>
          <p:cNvSpPr>
            <a:spLocks noGrp="1" noRot="1" noChangeAspect="1" noTextEdit="1"/>
          </p:cNvSpPr>
          <p:nvPr>
            <p:ph type="sldImg"/>
          </p:nvPr>
        </p:nvSpPr>
        <p:spPr>
          <a:ln/>
        </p:spPr>
      </p:sp>
      <p:sp>
        <p:nvSpPr>
          <p:cNvPr id="241667" name="備忘稿版面配置區 2"/>
          <p:cNvSpPr>
            <a:spLocks noGrp="1"/>
          </p:cNvSpPr>
          <p:nvPr>
            <p:ph type="body" idx="1"/>
          </p:nvPr>
        </p:nvSpPr>
        <p:spPr>
          <a:noFill/>
        </p:spPr>
        <p:txBody>
          <a:bodyPr/>
          <a:lstStyle/>
          <a:p>
            <a:r>
              <a:rPr lang="en-US" altLang="zh-TW" dirty="0">
                <a:ea typeface="新細明體" charset="-120"/>
              </a:rPr>
              <a:t>Uniform</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a:t>
            </a:r>
            <a:r>
              <a:rPr lang="en-US" altLang="zh-TW" dirty="0">
                <a:ea typeface="新細明體" charset="-120"/>
              </a:rPr>
              <a:t>,</a:t>
            </a:r>
            <a:r>
              <a:rPr lang="zh-TW" altLang="en-US" dirty="0">
                <a:ea typeface="新細明體" charset="-120"/>
              </a:rPr>
              <a:t>且機率相等 </a:t>
            </a:r>
            <a:r>
              <a:rPr lang="en-US" altLang="zh-TW" dirty="0">
                <a:ea typeface="新細明體" charset="-120"/>
              </a:rPr>
              <a:t>, </a:t>
            </a:r>
            <a:r>
              <a:rPr lang="zh-TW" altLang="en-US" dirty="0">
                <a:ea typeface="新細明體" charset="-120"/>
              </a:rPr>
              <a:t>又稱為 </a:t>
            </a:r>
            <a:r>
              <a:rPr lang="en-US" altLang="zh-TW" dirty="0">
                <a:ea typeface="新細明體" charset="-120"/>
              </a:rPr>
              <a:t>Quantization noise</a:t>
            </a:r>
          </a:p>
          <a:p>
            <a:r>
              <a:rPr lang="en-US" altLang="zh-TW" dirty="0">
                <a:ea typeface="新細明體" charset="-120"/>
              </a:rPr>
              <a:t>Gaussian</a:t>
            </a:r>
            <a:r>
              <a:rPr lang="zh-TW" altLang="en-US" dirty="0">
                <a:ea typeface="新細明體" charset="-120"/>
              </a:rPr>
              <a:t>：雜訊值分布遵守高斯分布的雜訊，會聚集在常態分布的兩端</a:t>
            </a:r>
            <a:endParaRPr lang="en-US" altLang="zh-TW" dirty="0">
              <a:ea typeface="新細明體" charset="-120"/>
            </a:endParaRPr>
          </a:p>
          <a:p>
            <a:r>
              <a:rPr lang="en-US" altLang="zh-TW" dirty="0">
                <a:ea typeface="新細明體" charset="-120"/>
              </a:rPr>
              <a:t>Salt and pepper</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r>
              <a:rPr lang="en-US" altLang="zh-TW" dirty="0">
                <a:ea typeface="新細明體" charset="-120"/>
              </a:rPr>
              <a:t>Varying noise</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241668" name="投影片編號版面配置區 3"/>
          <p:cNvSpPr>
            <a:spLocks noGrp="1"/>
          </p:cNvSpPr>
          <p:nvPr>
            <p:ph type="sldNum" sz="quarter" idx="5"/>
          </p:nvPr>
        </p:nvSpPr>
        <p:spPr>
          <a:noFill/>
          <a:ln>
            <a:miter lim="800000"/>
            <a:headEnd/>
            <a:tailEnd/>
          </a:ln>
        </p:spPr>
        <p:txBody>
          <a:bodyPr/>
          <a:lstStyle/>
          <a:p>
            <a:fld id="{035896B4-4E22-40FF-8D58-5A1588F3D186}" type="slidenum">
              <a:rPr lang="en-US" altLang="zh-TW" smtClean="0">
                <a:ea typeface="新細明體" charset="-120"/>
              </a:rPr>
              <a:pPr/>
              <a:t>64</a:t>
            </a:fld>
            <a:endParaRPr lang="en-US" altLang="zh-TW">
              <a:ea typeface="新細明體" charset="-12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dirty="0"/>
              <a:t>這是影像再添加</a:t>
            </a:r>
            <a:r>
              <a:rPr lang="en-US" altLang="zh-TW" dirty="0"/>
              <a:t>4</a:t>
            </a:r>
            <a:r>
              <a:rPr lang="zh-TW" altLang="en-US" dirty="0"/>
              <a:t>種雜訊號的結果，</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左上：加入</a:t>
            </a:r>
            <a:r>
              <a:rPr lang="en-US" altLang="zh-TW" dirty="0"/>
              <a:t>uniform</a:t>
            </a:r>
            <a:r>
              <a:rPr lang="zh-TW" altLang="en-US" dirty="0"/>
              <a:t> </a:t>
            </a:r>
            <a:r>
              <a:rPr lang="en-US" altLang="zh-TW" dirty="0"/>
              <a:t>noise</a:t>
            </a:r>
            <a:r>
              <a:rPr lang="zh-TW" altLang="en-US" dirty="0"/>
              <a:t> </a:t>
            </a:r>
            <a:r>
              <a:rPr lang="en-US" altLang="zh-TW" dirty="0"/>
              <a:t>(</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都有可能出現，且機率相等，又稱為 </a:t>
            </a:r>
            <a:r>
              <a:rPr lang="en-US" altLang="zh-TW" dirty="0">
                <a:ea typeface="新細明體" charset="-120"/>
              </a:rPr>
              <a:t>Quantization noise</a:t>
            </a:r>
            <a:r>
              <a:rPr lang="en-US" altLang="zh-TW" dirty="0"/>
              <a:t>)</a:t>
            </a:r>
          </a:p>
          <a:p>
            <a:r>
              <a:rPr lang="zh-TW" altLang="en-US" dirty="0"/>
              <a:t>右上</a:t>
            </a:r>
            <a:r>
              <a:rPr lang="zh-TW" altLang="en-US" dirty="0">
                <a:ea typeface="新細明體" charset="-120"/>
              </a:rPr>
              <a:t>：</a:t>
            </a:r>
            <a:r>
              <a:rPr lang="en-US" altLang="zh-TW" dirty="0">
                <a:ea typeface="新細明體" charset="-120"/>
              </a:rPr>
              <a:t>Gaussian</a:t>
            </a:r>
            <a:r>
              <a:rPr lang="zh-TW" altLang="en-US" dirty="0">
                <a:ea typeface="新細明體" charset="-120"/>
              </a:rPr>
              <a:t> </a:t>
            </a:r>
            <a:r>
              <a:rPr lang="en-US" altLang="zh-TW" dirty="0">
                <a:ea typeface="新細明體" charset="-120"/>
              </a:rPr>
              <a:t>(</a:t>
            </a:r>
            <a:r>
              <a:rPr lang="zh-TW" altLang="en-US" dirty="0">
                <a:ea typeface="新細明體" charset="-120"/>
              </a:rPr>
              <a:t>雜訊值分布遵守高斯分布的雜訊</a:t>
            </a:r>
            <a:r>
              <a:rPr lang="en-US" altLang="zh-TW" dirty="0">
                <a:ea typeface="新細明體" charset="-120"/>
              </a:rPr>
              <a:t>,</a:t>
            </a:r>
            <a:r>
              <a:rPr lang="zh-TW" altLang="en-US" dirty="0">
                <a:ea typeface="新細明體" charset="-120"/>
              </a:rPr>
              <a:t>會聚集在常態分布的兩端</a:t>
            </a:r>
            <a:r>
              <a:rPr lang="en-US" altLang="zh-TW" dirty="0">
                <a:ea typeface="新細明體" charset="-120"/>
              </a:rPr>
              <a:t>)</a:t>
            </a:r>
          </a:p>
          <a:p>
            <a:r>
              <a:rPr lang="zh-TW" altLang="en-US" dirty="0"/>
              <a:t>左下：</a:t>
            </a:r>
            <a:r>
              <a:rPr lang="en-US" altLang="zh-TW" dirty="0">
                <a:ea typeface="新細明體" charset="-120"/>
              </a:rPr>
              <a:t>Salt and pepper</a:t>
            </a:r>
            <a:r>
              <a:rPr lang="zh-TW" altLang="en-US" dirty="0">
                <a:ea typeface="新細明體" charset="-120"/>
              </a:rPr>
              <a:t> </a:t>
            </a:r>
            <a:r>
              <a:rPr lang="en-US" altLang="zh-TW" dirty="0">
                <a:ea typeface="新細明體" charset="-120"/>
              </a:rPr>
              <a:t>(</a:t>
            </a:r>
            <a:r>
              <a:rPr lang="zh-TW" altLang="en-US" dirty="0">
                <a:ea typeface="新細明體" charset="-120"/>
              </a:rPr>
              <a:t>雜訊根據特定的比率參數出現在影像中</a:t>
            </a:r>
            <a:r>
              <a:rPr lang="en-US" altLang="zh-TW" dirty="0">
                <a:ea typeface="新細明體" charset="-120"/>
              </a:rPr>
              <a:t>,</a:t>
            </a:r>
            <a:r>
              <a:rPr lang="zh-TW" altLang="en-US" dirty="0">
                <a:ea typeface="新細明體" charset="-120"/>
              </a:rPr>
              <a:t>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r>
              <a:rPr lang="en-US" altLang="zh-TW" dirty="0">
                <a:ea typeface="新細明體" charset="-120"/>
              </a:rPr>
              <a:t>)</a:t>
            </a:r>
          </a:p>
          <a:p>
            <a:r>
              <a:rPr lang="zh-TW" altLang="en-US" dirty="0"/>
              <a:t>右下：</a:t>
            </a:r>
            <a:r>
              <a:rPr lang="en-US" altLang="zh-TW" dirty="0">
                <a:ea typeface="新細明體" charset="-120"/>
              </a:rPr>
              <a:t>Varying noise</a:t>
            </a:r>
            <a:r>
              <a:rPr lang="zh-TW" altLang="en-US" dirty="0">
                <a:ea typeface="新細明體" charset="-120"/>
              </a:rPr>
              <a:t> </a:t>
            </a:r>
            <a:r>
              <a:rPr lang="en-US" altLang="zh-TW" dirty="0">
                <a:ea typeface="新細明體" charset="-120"/>
              </a:rPr>
              <a:t>(</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65</a:t>
            </a:fld>
            <a:endParaRPr lang="en-US" altLang="zh-TW"/>
          </a:p>
        </p:txBody>
      </p:sp>
    </p:spTree>
    <p:extLst>
      <p:ext uri="{BB962C8B-B14F-4D97-AF65-F5344CB8AC3E}">
        <p14:creationId xmlns:p14="http://schemas.microsoft.com/office/powerpoint/2010/main" val="1893630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miter lim="800000"/>
            <a:headEnd/>
            <a:tailEnd/>
          </a:ln>
        </p:spPr>
        <p:txBody>
          <a:bodyPr/>
          <a:lstStyle/>
          <a:p>
            <a:fld id="{615D078B-F774-48EB-915E-EFE2F87F831C}" type="slidenum">
              <a:rPr lang="en-US" altLang="zh-TW" smtClean="0">
                <a:ea typeface="新細明體" charset="-120"/>
              </a:rPr>
              <a:pPr/>
              <a:t>66</a:t>
            </a:fld>
            <a:endParaRPr lang="en-US" altLang="zh-TW">
              <a:ea typeface="新細明體" charset="-12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影像品質基準：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p>
          <a:p>
            <a:pPr eaLnBrk="1" hangingPunct="1"/>
            <a:r>
              <a:rPr lang="en-US" altLang="zh-TW" dirty="0"/>
              <a:t>VS</a:t>
            </a:r>
            <a:r>
              <a:rPr lang="zh-TW" altLang="en-US" dirty="0"/>
              <a:t>：影像灰度變化</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3715" name="備忘稿版面配置區 2"/>
              <p:cNvSpPr>
                <a:spLocks noGrp="1"/>
              </p:cNvSpPr>
              <p:nvPr>
                <p:ph type="body" idx="1"/>
              </p:nvPr>
            </p:nvSpPr>
            <p:spPr>
              <a:noFill/>
            </p:spPr>
            <p:txBody>
              <a:bodyPr/>
              <a:lstStyle/>
              <a:p>
                <a:r>
                  <a:rPr lang="zh-TW" altLang="en-US" dirty="0"/>
                  <a:t>數學中的任意號</a:t>
                </a:r>
                <a:endParaRPr lang="en-US" altLang="zh-TW" dirty="0"/>
              </a:p>
              <a:p>
                <a:r>
                  <a:rPr lang="el-GR" altLang="zh-TW" dirty="0"/>
                  <a:t>Σ</a:t>
                </a:r>
                <a:r>
                  <a:rPr lang="zh-TW" altLang="en-US" dirty="0"/>
                  <a:t>：</a:t>
                </a:r>
                <a:r>
                  <a:rPr kumimoji="1" lang="en-US" altLang="zh-TW" sz="1200" b="0" i="0" kern="1200" dirty="0">
                    <a:solidFill>
                      <a:schemeClr val="tx1"/>
                    </a:solidFill>
                    <a:effectLst/>
                    <a:latin typeface="Arial" charset="0"/>
                    <a:ea typeface="新細明體" pitchFamily="18" charset="-120"/>
                    <a:cs typeface="+mn-cs"/>
                  </a:rPr>
                  <a:t>Sigma</a:t>
                </a:r>
              </a:p>
              <a:p>
                <a14:m>
                  <m:oMath xmlns:m="http://schemas.openxmlformats.org/officeDocument/2006/math">
                    <m:d>
                      <m:dPr>
                        <m:begChr m:val="‖"/>
                        <m:endChr m:val="‖"/>
                        <m:ctrlPr>
                          <a:rPr lang="en-US" altLang="zh-TW" sz="1200" i="1" smtClean="0">
                            <a:solidFill>
                              <a:schemeClr val="tx1"/>
                            </a:solidFill>
                            <a:latin typeface="Cambria Math" panose="02040503050406030204" pitchFamily="18" charset="0"/>
                          </a:rPr>
                        </m:ctrlPr>
                      </m:dPr>
                      <m:e>
                        <m:r>
                          <a:rPr lang="en-US" altLang="zh-TW" sz="1200" b="0" i="1" smtClean="0">
                            <a:solidFill>
                              <a:schemeClr val="tx1"/>
                            </a:solidFill>
                            <a:latin typeface="Cambria Math" panose="02040503050406030204" pitchFamily="18" charset="0"/>
                          </a:rPr>
                          <m:t>𝑛</m:t>
                        </m:r>
                      </m:e>
                    </m:d>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Norm</a:t>
                </a:r>
                <a:r>
                  <a:rPr kumimoji="1" lang="zh-TW" altLang="en-US" sz="1200" b="0" i="0" kern="1200" dirty="0">
                    <a:solidFill>
                      <a:schemeClr val="tx1"/>
                    </a:solidFill>
                    <a:effectLst/>
                    <a:latin typeface="Arial" charset="0"/>
                    <a:ea typeface="新細明體" pitchFamily="18" charset="-120"/>
                    <a:cs typeface="+mn-cs"/>
                  </a:rPr>
                  <a:t>長度</a:t>
                </a:r>
                <a:endParaRPr kumimoji="1" lang="en-US" altLang="zh-TW" sz="1200" b="0" i="0" kern="1200" dirty="0">
                  <a:solidFill>
                    <a:schemeClr val="tx1"/>
                  </a:solidFill>
                  <a:effectLst/>
                  <a:latin typeface="Arial" charset="0"/>
                  <a:ea typeface="新細明體" pitchFamily="18" charset="-120"/>
                  <a:cs typeface="+mn-cs"/>
                </a:endParaRPr>
              </a:p>
              <a:p>
                <a14:m>
                  <m:oMath xmlns:m="http://schemas.openxmlformats.org/officeDocument/2006/math">
                    <m:r>
                      <a:rPr kumimoji="1" lang="en-US" altLang="zh-TW" sz="1200" b="0" i="1" kern="1200" smtClean="0">
                        <a:solidFill>
                          <a:schemeClr val="tx1"/>
                        </a:solidFill>
                        <a:effectLst/>
                        <a:latin typeface="Cambria Math" panose="02040503050406030204" pitchFamily="18" charset="0"/>
                        <a:ea typeface="Cambria Math" panose="02040503050406030204" pitchFamily="18" charset="0"/>
                        <a:cs typeface="+mn-cs"/>
                      </a:rPr>
                      <m:t>∀</m:t>
                    </m:r>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ALL(</a:t>
                </a:r>
                <a:r>
                  <a:rPr kumimoji="1" lang="zh-TW" altLang="en-US" sz="1200" b="0" i="0" kern="1200" dirty="0">
                    <a:solidFill>
                      <a:schemeClr val="tx1"/>
                    </a:solidFill>
                    <a:effectLst/>
                    <a:latin typeface="Arial" charset="0"/>
                    <a:ea typeface="新細明體" pitchFamily="18" charset="-120"/>
                    <a:cs typeface="+mn-cs"/>
                  </a:rPr>
                  <a:t>所有</a:t>
                </a:r>
                <a:r>
                  <a:rPr kumimoji="1" lang="en-US" altLang="zh-TW" sz="1200" b="0" i="0" kern="1200" dirty="0">
                    <a:solidFill>
                      <a:schemeClr val="tx1"/>
                    </a:solidFill>
                    <a:effectLst/>
                    <a:latin typeface="Arial" charset="0"/>
                    <a:ea typeface="新細明體" pitchFamily="18" charset="-120"/>
                    <a:cs typeface="+mn-cs"/>
                  </a:rPr>
                  <a:t>)</a:t>
                </a:r>
              </a:p>
              <a:p>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𝜇𝑠 </a:t>
                </a:r>
                <a:r>
                  <a:rPr lang="en-US" altLang="zh-TW" dirty="0"/>
                  <a:t>=</a:t>
                </a:r>
                <a:r>
                  <a:rPr lang="zh-TW" altLang="en-US" dirty="0"/>
                  <a:t> 所有影像灰度值相加</a:t>
                </a:r>
                <a:r>
                  <a:rPr lang="en-US" altLang="zh-TW" dirty="0"/>
                  <a:t>/</a:t>
                </a:r>
                <a:r>
                  <a:rPr lang="zh-TW" altLang="en-US" dirty="0"/>
                  <a:t>總像素數值</a:t>
                </a:r>
              </a:p>
              <a:p>
                <a:pPr eaLnBrk="1" hangingPunct="1"/>
                <a:r>
                  <a:rPr lang="en-US" altLang="zh-TW" dirty="0"/>
                  <a:t>VS</a:t>
                </a:r>
                <a:r>
                  <a:rPr lang="zh-TW" altLang="en-US" dirty="0"/>
                  <a:t>：影像灰度變化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a:t>
                </a:r>
                <a:r>
                  <a:rPr lang="en-US" altLang="zh-TW" dirty="0"/>
                  <a:t>noise</a:t>
                </a:r>
                <a:r>
                  <a:rPr lang="zh-TW" altLang="en-US" dirty="0"/>
                  <a:t> </a:t>
                </a:r>
                <a:r>
                  <a:rPr lang="en-US" altLang="zh-TW" dirty="0"/>
                  <a:t>=</a:t>
                </a:r>
                <a:r>
                  <a:rPr lang="zh-TW" altLang="en-US" dirty="0"/>
                  <a:t>帶有雜訊的圖</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雜訊</a:t>
                </a:r>
                <a:r>
                  <a:rPr lang="en-US" altLang="zh-TW" dirty="0"/>
                  <a:t>/</a:t>
                </a:r>
                <a:r>
                  <a:rPr lang="zh-TW" altLang="en-US" dirty="0"/>
                  <a:t>總像素數值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p>
            </p:txBody>
          </p:sp>
        </mc:Choice>
        <mc:Fallback xmlns="">
          <p:sp>
            <p:nvSpPr>
              <p:cNvPr id="243715" name="備忘稿版面配置區 2"/>
              <p:cNvSpPr>
                <a:spLocks noGrp="1"/>
              </p:cNvSpPr>
              <p:nvPr>
                <p:ph type="body" idx="1"/>
              </p:nvPr>
            </p:nvSpPr>
            <p:spPr>
              <a:noFill/>
            </p:spPr>
            <p:txBody>
              <a:bodyPr/>
              <a:lstStyle/>
              <a:p>
                <a:r>
                  <a:rPr lang="zh-CN" altLang="en-US" dirty="0" smtClean="0"/>
                  <a:t>数学中的任意号（全称量词</a:t>
                </a:r>
                <a:r>
                  <a:rPr lang="en-US" altLang="zh-TW" dirty="0" smtClean="0"/>
                  <a:t>)</a:t>
                </a:r>
              </a:p>
              <a:p>
                <a:r>
                  <a:rPr lang="el-GR" altLang="zh-TW" dirty="0" smtClean="0"/>
                  <a:t>Σ</a:t>
                </a:r>
                <a:r>
                  <a:rPr lang="zh-TW" altLang="en-US" dirty="0" smtClean="0"/>
                  <a:t>：</a:t>
                </a:r>
                <a:r>
                  <a:rPr kumimoji="1" lang="en-US" altLang="zh-TW" sz="1200" b="0" i="0" kern="1200" dirty="0" smtClean="0">
                    <a:solidFill>
                      <a:schemeClr val="tx1"/>
                    </a:solidFill>
                    <a:effectLst/>
                    <a:latin typeface="Arial" charset="0"/>
                    <a:ea typeface="新細明體" pitchFamily="18" charset="-120"/>
                    <a:cs typeface="+mn-cs"/>
                  </a:rPr>
                  <a:t>Sigma</a:t>
                </a:r>
              </a:p>
              <a:p>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𝑛‖</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Norm</a:t>
                </a:r>
                <a:r>
                  <a:rPr kumimoji="1" lang="zh-TW" altLang="en-US" sz="1200" b="0" i="0" kern="1200" dirty="0" smtClean="0">
                    <a:solidFill>
                      <a:schemeClr val="tx1"/>
                    </a:solidFill>
                    <a:effectLst/>
                    <a:latin typeface="Arial" charset="0"/>
                    <a:ea typeface="新細明體" pitchFamily="18" charset="-120"/>
                    <a:cs typeface="+mn-cs"/>
                  </a:rPr>
                  <a:t>長度</a:t>
                </a:r>
                <a:endParaRPr kumimoji="1" lang="en-US" altLang="zh-TW" sz="1200" b="0" i="0" kern="1200" dirty="0" smtClean="0">
                  <a:solidFill>
                    <a:schemeClr val="tx1"/>
                  </a:solidFill>
                  <a:effectLst/>
                  <a:latin typeface="Arial" charset="0"/>
                  <a:ea typeface="新細明體" pitchFamily="18" charset="-120"/>
                  <a:cs typeface="+mn-cs"/>
                </a:endParaRPr>
              </a:p>
              <a:p>
                <a:r>
                  <a:rPr kumimoji="1"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ALL(</a:t>
                </a:r>
                <a:r>
                  <a:rPr kumimoji="1" lang="zh-TW" altLang="en-US" sz="1200" b="0" i="0" kern="1200" dirty="0" smtClean="0">
                    <a:solidFill>
                      <a:schemeClr val="tx1"/>
                    </a:solidFill>
                    <a:effectLst/>
                    <a:latin typeface="Arial" charset="0"/>
                    <a:ea typeface="新細明體" pitchFamily="18" charset="-120"/>
                    <a:cs typeface="+mn-cs"/>
                  </a:rPr>
                  <a:t>所有</a:t>
                </a:r>
                <a:r>
                  <a:rPr kumimoji="1" lang="en-US" altLang="zh-TW" sz="1200" b="0" i="0" kern="1200" dirty="0" smtClean="0">
                    <a:solidFill>
                      <a:schemeClr val="tx1"/>
                    </a:solidFill>
                    <a:effectLst/>
                    <a:latin typeface="Arial" charset="0"/>
                    <a:ea typeface="新細明體" pitchFamily="18" charset="-120"/>
                    <a:cs typeface="+mn-cs"/>
                  </a:rPr>
                  <a:t>)</a:t>
                </a:r>
                <a:endParaRPr lang="zh-TW" altLang="en-US" dirty="0" smtClean="0">
                  <a:ea typeface="新細明體" charset="-120"/>
                </a:endParaRPr>
              </a:p>
            </p:txBody>
          </p:sp>
        </mc:Fallback>
      </mc:AlternateContent>
      <p:sp>
        <p:nvSpPr>
          <p:cNvPr id="243716" name="投影片編號版面配置區 3"/>
          <p:cNvSpPr>
            <a:spLocks noGrp="1"/>
          </p:cNvSpPr>
          <p:nvPr>
            <p:ph type="sldNum" sz="quarter" idx="5"/>
          </p:nvPr>
        </p:nvSpPr>
        <p:spPr>
          <a:noFill/>
          <a:ln>
            <a:miter lim="800000"/>
            <a:headEnd/>
            <a:tailEnd/>
          </a:ln>
        </p:spPr>
        <p:txBody>
          <a:bodyPr/>
          <a:lstStyle/>
          <a:p>
            <a:fld id="{F70C10D6-A764-489B-902E-6D2661C895A3}" type="slidenum">
              <a:rPr lang="en-US" altLang="zh-TW" smtClean="0">
                <a:ea typeface="新細明體" charset="-120"/>
              </a:rPr>
              <a:pPr/>
              <a:t>67</a:t>
            </a:fld>
            <a:endParaRPr lang="en-US" altLang="zh-TW">
              <a:ea typeface="新細明體" charset="-12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miter lim="800000"/>
            <a:headEnd/>
            <a:tailEnd/>
          </a:ln>
        </p:spPr>
        <p:txBody>
          <a:bodyPr/>
          <a:lstStyle/>
          <a:p>
            <a:fld id="{1BB06E91-BC8C-4E15-A50D-5A6D8821AB3E}" type="slidenum">
              <a:rPr lang="en-US" altLang="zh-TW" smtClean="0">
                <a:ea typeface="新細明體" charset="-120"/>
              </a:rPr>
              <a:pPr/>
              <a:t>69</a:t>
            </a:fld>
            <a:endParaRPr lang="en-US" altLang="zh-TW">
              <a:ea typeface="新細明體" charset="-120"/>
            </a:endParaRPr>
          </a:p>
        </p:txBody>
      </p:sp>
      <p:sp>
        <p:nvSpPr>
          <p:cNvPr id="24473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47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接下來說一下</a:t>
                </a:r>
                <a:r>
                  <a:rPr lang="en-US" altLang="zh-TW" sz="1200" b="1" dirty="0">
                    <a:solidFill>
                      <a:schemeClr val="tx1"/>
                    </a:solidFill>
                  </a:rPr>
                  <a:t>Salt and pepper</a:t>
                </a:r>
                <a:r>
                  <a:rPr lang="zh-TW" altLang="en-US" sz="1200" b="1" dirty="0">
                    <a:solidFill>
                      <a:schemeClr val="tx1"/>
                    </a:solidFill>
                  </a:rPr>
                  <a:t>怎麼做：</a:t>
                </a:r>
                <a:endParaRPr lang="en-US" altLang="zh-TW" sz="1200" b="1"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effectLst/>
                  </a:rPr>
                  <a:t>salt</a:t>
                </a:r>
                <a:r>
                  <a:rPr lang="en-US" altLang="zh-TW" b="0" baseline="0" dirty="0">
                    <a:solidFill>
                      <a:schemeClr val="tx1"/>
                    </a:solidFill>
                    <a:effectLst/>
                  </a:rPr>
                  <a:t> and pepper</a:t>
                </a:r>
                <a:r>
                  <a:rPr lang="zh-TW" altLang="en-US" b="0" baseline="0" dirty="0">
                    <a:solidFill>
                      <a:schemeClr val="tx1"/>
                    </a:solidFill>
                    <a:effectLst/>
                  </a:rPr>
                  <a:t>：</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zh-TW" altLang="en-US" dirty="0"/>
                  <a:t>如果 </a:t>
                </a:r>
                <a:r>
                  <a:rPr lang="en-US" altLang="zh-TW" dirty="0"/>
                  <a:t>random variable u</a:t>
                </a:r>
                <a:r>
                  <a:rPr lang="zh-TW" altLang="en-US" dirty="0"/>
                  <a:t>大於</a:t>
                </a:r>
                <a:r>
                  <a:rPr lang="en-US" altLang="zh-TW" dirty="0"/>
                  <a:t>p, </a:t>
                </a:r>
                <a:r>
                  <a:rPr lang="zh-TW" altLang="en-US" dirty="0"/>
                  <a:t>就維持不變</a:t>
                </a:r>
                <a:endParaRPr lang="en-US" altLang="zh-TW" dirty="0"/>
              </a:p>
              <a:p>
                <a:pPr eaLnBrk="1" hangingPunct="1"/>
                <a:r>
                  <a:rPr lang="zh-TW" altLang="en-US" dirty="0"/>
                  <a:t>如果 </a:t>
                </a:r>
                <a:r>
                  <a:rPr lang="en-US" altLang="zh-TW" dirty="0"/>
                  <a:t>random variable u</a:t>
                </a:r>
                <a:r>
                  <a:rPr lang="zh-TW" altLang="en-US" dirty="0"/>
                  <a:t>小於等於</a:t>
                </a:r>
                <a:r>
                  <a:rPr lang="en-US" altLang="zh-TW" dirty="0"/>
                  <a:t>p,</a:t>
                </a:r>
                <a:r>
                  <a:rPr lang="zh-TW" altLang="en-US" dirty="0"/>
                  <a:t> 就輸出 </a:t>
                </a:r>
                <a:r>
                  <a:rPr lang="en-US" altLang="zh-TW" dirty="0"/>
                  <a:t>( </a:t>
                </a:r>
                <a:r>
                  <a:rPr lang="en-US" altLang="zh-TW" dirty="0" err="1"/>
                  <a:t>Imin</a:t>
                </a:r>
                <a:r>
                  <a:rPr lang="en-US" altLang="zh-TW" dirty="0"/>
                  <a:t> + I max –</a:t>
                </a:r>
                <a:r>
                  <a:rPr lang="en-US" altLang="zh-TW" b="0" dirty="0"/>
                  <a:t> </a:t>
                </a:r>
                <a:r>
                  <a:rPr lang="en-US" altLang="zh-TW" dirty="0"/>
                  <a:t>I min )* u</a:t>
                </a:r>
              </a:p>
              <a:p>
                <a:pPr eaLnBrk="1" hangingPunct="1"/>
                <a:endParaRPr lang="en-US" altLang="zh-TW" dirty="0"/>
              </a:p>
              <a:p>
                <a:pPr eaLnBrk="1" hangingPunct="1"/>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𝑖</m:t>
                        </m:r>
                      </m:e>
                      <m:sub>
                        <m:r>
                          <a:rPr lang="en-US" altLang="zh-TW" sz="1200" b="0" i="1" smtClean="0">
                            <a:solidFill>
                              <a:schemeClr val="tx1"/>
                            </a:solidFill>
                            <a:latin typeface="Cambria Math" panose="02040503050406030204" pitchFamily="18" charset="0"/>
                          </a:rPr>
                          <m:t>𝑚𝑖𝑛</m:t>
                        </m:r>
                        <m:r>
                          <a:rPr lang="en-US" altLang="zh-TW" sz="1200" b="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𝑚𝑎𝑥</m:t>
                        </m:r>
                      </m:sub>
                    </m:sSub>
                    <m:r>
                      <a:rPr lang="zh-TW" altLang="en-US" sz="1200" b="0" i="1" smtClean="0">
                        <a:solidFill>
                          <a:schemeClr val="tx1"/>
                        </a:solidFill>
                        <a:latin typeface="Cambria Math" panose="02040503050406030204" pitchFamily="18" charset="0"/>
                      </a:rPr>
                      <m:t>：</m:t>
                    </m:r>
                  </m:oMath>
                </a14:m>
                <a:r>
                  <a:rPr lang="zh-TW" altLang="en-US" dirty="0"/>
                  <a:t>雜訊像素的最小</a:t>
                </a:r>
                <a:r>
                  <a:rPr lang="en-US" altLang="zh-TW" dirty="0"/>
                  <a:t>/</a:t>
                </a:r>
                <a:r>
                  <a:rPr lang="zh-TW" altLang="en-US" dirty="0"/>
                  <a:t>最大灰度值</a:t>
                </a:r>
                <a:endParaRPr lang="en-US" altLang="zh-TW" dirty="0"/>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r>
                  <a:rPr lang="zh-TW" altLang="en-US" baseline="0" dirty="0"/>
                  <a:t>設定是</a:t>
                </a:r>
                <a:r>
                  <a:rPr lang="en-US" altLang="zh-TW" baseline="0" dirty="0"/>
                  <a:t>0.1</a:t>
                </a:r>
                <a:r>
                  <a:rPr lang="zh-TW" altLang="en-US" baseline="0" dirty="0"/>
                  <a:t>跟</a:t>
                </a:r>
                <a:r>
                  <a:rPr lang="en-US" altLang="zh-TW" baseline="0" dirty="0"/>
                  <a:t>0.05</a:t>
                </a:r>
                <a:endParaRPr lang="en-US" altLang="zh-TW" dirty="0"/>
              </a:p>
              <a:p>
                <a:pPr eaLnBrk="1" hangingPunct="1"/>
                <a:r>
                  <a:rPr lang="en-US" altLang="zh-TW" dirty="0"/>
                  <a:t>u : </a:t>
                </a:r>
                <a:r>
                  <a:rPr lang="zh-TW" altLang="en-US" dirty="0"/>
                  <a:t>均勻分布的隨機變數，大小在 </a:t>
                </a:r>
                <a:r>
                  <a:rPr lang="en-US" altLang="zh-TW" dirty="0"/>
                  <a:t>0</a:t>
                </a:r>
                <a:r>
                  <a:rPr lang="zh-TW" altLang="en-US" dirty="0"/>
                  <a:t> </a:t>
                </a:r>
                <a:r>
                  <a:rPr lang="en-US" altLang="zh-TW" dirty="0"/>
                  <a:t>,</a:t>
                </a:r>
                <a:r>
                  <a:rPr lang="zh-TW" altLang="en-US" dirty="0"/>
                  <a:t>，</a:t>
                </a:r>
                <a:r>
                  <a:rPr lang="en-US" altLang="zh-TW" dirty="0"/>
                  <a:t>1</a:t>
                </a:r>
                <a:r>
                  <a:rPr lang="zh-TW" altLang="en-US" dirty="0"/>
                  <a:t> 區間之間</a:t>
                </a:r>
              </a:p>
            </p:txBody>
          </p:sp>
        </mc:Choice>
        <mc:Fallback xmlns="">
          <p:sp>
            <p:nvSpPr>
              <p:cNvPr id="244740" name="Rectangle 3"/>
              <p:cNvSpPr>
                <a:spLocks noGrp="1" noChangeArrowheads="1"/>
              </p:cNvSpPr>
              <p:nvPr>
                <p:ph type="body" idx="1"/>
              </p:nvPr>
            </p:nvSpPr>
            <p:spPr>
              <a:noFill/>
            </p:spPr>
            <p:txBody>
              <a:bodyPr/>
              <a:lstStyle/>
              <a:p>
                <a:pPr eaLnBrk="1" hangingPunct="1"/>
                <a:r>
                  <a:rPr lang="zh-TW" altLang="en-US" dirty="0" smtClean="0">
                    <a:ea typeface="新細明體" charset="-120"/>
                  </a:rPr>
                  <a:t>影像</a:t>
                </a:r>
                <a:r>
                  <a:rPr lang="zh-TW" altLang="zh-TW" dirty="0" smtClean="0">
                    <a:ea typeface="新細明體" charset="-120"/>
                  </a:rPr>
                  <a:t>的</a:t>
                </a:r>
                <a:r>
                  <a:rPr lang="zh-TW" altLang="zh-TW" dirty="0" smtClean="0">
                    <a:ea typeface="新細明體" charset="-120"/>
                  </a:rPr>
                  <a:t>一小部分</a:t>
                </a:r>
                <a:r>
                  <a:rPr lang="zh-TW" altLang="zh-TW" dirty="0" smtClean="0">
                    <a:ea typeface="新細明體" charset="-120"/>
                  </a:rPr>
                  <a:t>被</a:t>
                </a:r>
                <a:r>
                  <a:rPr lang="zh-TW" altLang="en-US" dirty="0" smtClean="0">
                    <a:ea typeface="新細明體" charset="-120"/>
                  </a:rPr>
                  <a:t>雜訊</a:t>
                </a:r>
                <a:r>
                  <a:rPr lang="zh-TW" altLang="zh-TW" dirty="0" smtClean="0">
                    <a:ea typeface="新細明體" charset="-120"/>
                  </a:rPr>
                  <a:t>破壞</a:t>
                </a:r>
                <a:endParaRPr lang="en-US" altLang="zh-TW" dirty="0" smtClean="0">
                  <a:ea typeface="新細明體" charset="-120"/>
                </a:endParaRPr>
              </a:p>
              <a:p>
                <a:pPr eaLnBrk="1" hangingPunct="1"/>
                <a:r>
                  <a:rPr lang="zh-TW" altLang="en-US" dirty="0" smtClean="0"/>
                  <a:t>如果 </a:t>
                </a:r>
                <a:r>
                  <a:rPr lang="en-US" altLang="zh-TW" dirty="0" smtClean="0"/>
                  <a:t>random variable u</a:t>
                </a:r>
                <a:r>
                  <a:rPr lang="zh-TW" altLang="en-US" dirty="0" smtClean="0"/>
                  <a:t>大於</a:t>
                </a:r>
                <a:r>
                  <a:rPr lang="en-US" altLang="zh-TW" dirty="0" smtClean="0"/>
                  <a:t>p</a:t>
                </a:r>
                <a:r>
                  <a:rPr lang="en-US" altLang="zh-TW" dirty="0" smtClean="0"/>
                  <a:t>, </a:t>
                </a:r>
                <a:r>
                  <a:rPr lang="zh-TW" altLang="en-US" dirty="0" smtClean="0"/>
                  <a:t>就維持不變</a:t>
                </a:r>
                <a:endParaRPr lang="en-US" altLang="zh-TW" dirty="0" smtClean="0"/>
              </a:p>
              <a:p>
                <a:pPr eaLnBrk="1" hangingPunct="1"/>
                <a:r>
                  <a:rPr lang="zh-TW" altLang="en-US" dirty="0" smtClean="0"/>
                  <a:t>如果 </a:t>
                </a:r>
                <a:r>
                  <a:rPr lang="en-US" altLang="zh-TW" dirty="0" smtClean="0"/>
                  <a:t>random variable u</a:t>
                </a:r>
                <a:r>
                  <a:rPr lang="zh-TW" altLang="en-US" dirty="0" smtClean="0"/>
                  <a:t>小於</a:t>
                </a:r>
                <a:r>
                  <a:rPr lang="zh-TW" altLang="en-US" dirty="0" smtClean="0"/>
                  <a:t>等於</a:t>
                </a:r>
                <a:r>
                  <a:rPr lang="en-US" altLang="zh-TW" dirty="0" smtClean="0"/>
                  <a:t>p</a:t>
                </a:r>
                <a:r>
                  <a:rPr lang="en-US" altLang="zh-TW" dirty="0" smtClean="0"/>
                  <a:t>,</a:t>
                </a:r>
                <a:r>
                  <a:rPr lang="zh-TW" altLang="en-US" dirty="0" smtClean="0"/>
                  <a:t> 就輸出 </a:t>
                </a:r>
                <a:r>
                  <a:rPr lang="en-US" altLang="zh-TW" dirty="0" smtClean="0"/>
                  <a:t>( </a:t>
                </a:r>
                <a:r>
                  <a:rPr lang="en-US" altLang="zh-TW" dirty="0" err="1" smtClean="0"/>
                  <a:t>Imin</a:t>
                </a:r>
                <a:r>
                  <a:rPr lang="en-US" altLang="zh-TW" dirty="0" smtClean="0"/>
                  <a:t> + I max –</a:t>
                </a:r>
                <a:r>
                  <a:rPr lang="en-US" altLang="zh-TW" b="0" dirty="0" smtClean="0"/>
                  <a:t> </a:t>
                </a:r>
                <a:r>
                  <a:rPr lang="en-US" altLang="zh-TW" dirty="0" smtClean="0"/>
                  <a:t>I min )* </a:t>
                </a:r>
                <a:r>
                  <a:rPr lang="en-US" altLang="zh-TW" dirty="0" smtClean="0"/>
                  <a:t>u</a:t>
                </a:r>
              </a:p>
              <a:p>
                <a:pPr eaLnBrk="1" hangingPunct="1"/>
                <a:endParaRPr lang="en-US" altLang="zh-TW" dirty="0" smtClean="0"/>
              </a:p>
              <a:p>
                <a:pPr eaLnBrk="1" hangingPunct="1"/>
                <a:r>
                  <a:rPr lang="en-US" altLang="zh-TW" sz="1200" b="0" i="0" smtClean="0">
                    <a:solidFill>
                      <a:schemeClr val="tx1"/>
                    </a:solidFill>
                    <a:latin typeface="Cambria Math" panose="02040503050406030204" pitchFamily="18" charset="0"/>
                  </a:rPr>
                  <a:t>𝑖</a:t>
                </a:r>
                <a:r>
                  <a:rPr lang="en-US" altLang="zh-TW" sz="1200" b="0" i="0" smtClean="0">
                    <a:solidFill>
                      <a:schemeClr val="tx1"/>
                    </a:solidFill>
                    <a:latin typeface="Cambria Math" panose="02040503050406030204" pitchFamily="18" charset="0"/>
                  </a:rPr>
                  <a:t>_(</a:t>
                </a:r>
                <a:r>
                  <a:rPr lang="en-US" altLang="zh-TW" sz="1200" b="0" i="0" smtClean="0">
                    <a:solidFill>
                      <a:schemeClr val="tx1"/>
                    </a:solidFill>
                    <a:latin typeface="Cambria Math" panose="02040503050406030204" pitchFamily="18" charset="0"/>
                  </a:rPr>
                  <a:t>𝑚𝑖𝑛/𝑚𝑎𝑥</a:t>
                </a:r>
                <a:r>
                  <a:rPr lang="en-US" altLang="zh-TW" sz="1200" b="0" i="0" smtClean="0">
                    <a:solidFill>
                      <a:schemeClr val="tx1"/>
                    </a:solidFill>
                    <a:latin typeface="Cambria Math" panose="02040503050406030204" pitchFamily="18" charset="0"/>
                  </a:rPr>
                  <a:t>)</a:t>
                </a:r>
                <a:r>
                  <a:rPr lang="zh-TW" altLang="en-US" sz="1200" b="0" i="0" smtClean="0">
                    <a:solidFill>
                      <a:schemeClr val="tx1"/>
                    </a:solidFill>
                    <a:latin typeface="Cambria Math" panose="02040503050406030204" pitchFamily="18" charset="0"/>
                  </a:rPr>
                  <a:t>：</a:t>
                </a:r>
                <a:r>
                  <a:rPr lang="zh-TW" altLang="en-US" dirty="0" smtClean="0"/>
                  <a:t>雜訊像素的最小</a:t>
                </a:r>
                <a:r>
                  <a:rPr lang="en-US" altLang="zh-TW" dirty="0" smtClean="0"/>
                  <a:t>/</a:t>
                </a:r>
                <a:r>
                  <a:rPr lang="zh-TW" altLang="en-US" dirty="0" smtClean="0"/>
                  <a:t>最大灰度值</a:t>
                </a:r>
                <a:endParaRPr lang="en-US" altLang="zh-TW" dirty="0" smtClean="0"/>
              </a:p>
              <a:p>
                <a:pPr eaLnBrk="1" hangingPunct="1"/>
                <a:r>
                  <a:rPr lang="en-US" altLang="zh-TW" baseline="0" dirty="0" smtClean="0"/>
                  <a:t>p</a:t>
                </a:r>
                <a:r>
                  <a:rPr lang="zh-TW" altLang="en-US" baseline="0" dirty="0" smtClean="0"/>
                  <a:t>：是要加入雜訊</a:t>
                </a:r>
                <a:r>
                  <a:rPr lang="zh-TW" altLang="en-US" baseline="0" dirty="0" smtClean="0"/>
                  <a:t>的比例</a:t>
                </a:r>
                <a:r>
                  <a:rPr lang="zh-TW" altLang="en-US" baseline="0" dirty="0" smtClean="0"/>
                  <a:t>參數</a:t>
                </a:r>
                <a:r>
                  <a:rPr lang="en-US" altLang="zh-TW" baseline="0" dirty="0" smtClean="0"/>
                  <a:t>(</a:t>
                </a:r>
                <a:r>
                  <a:rPr lang="zh-TW" altLang="en-US" baseline="0" dirty="0" smtClean="0"/>
                  <a:t>影像被雜訊破壞的比例</a:t>
                </a:r>
                <a:r>
                  <a:rPr lang="en-US" altLang="zh-TW" baseline="0" dirty="0" smtClean="0"/>
                  <a:t>)</a:t>
                </a:r>
                <a:endParaRPr lang="en-US" altLang="zh-TW" dirty="0" smtClean="0"/>
              </a:p>
              <a:p>
                <a:pPr eaLnBrk="1" hangingPunct="1"/>
                <a:r>
                  <a:rPr lang="en-US" altLang="zh-TW" dirty="0" smtClean="0"/>
                  <a:t>u </a:t>
                </a:r>
                <a:r>
                  <a:rPr lang="en-US" altLang="zh-TW" dirty="0" smtClean="0"/>
                  <a:t>: </a:t>
                </a:r>
                <a:r>
                  <a:rPr lang="zh-TW" altLang="en-US" dirty="0" smtClean="0"/>
                  <a:t>均勻分布的隨機變數，大小在 </a:t>
                </a:r>
                <a:r>
                  <a:rPr lang="en-US" altLang="zh-TW" dirty="0" smtClean="0"/>
                  <a:t>0</a:t>
                </a:r>
                <a:r>
                  <a:rPr lang="zh-TW" altLang="en-US" dirty="0" smtClean="0"/>
                  <a:t> </a:t>
                </a:r>
                <a:r>
                  <a:rPr lang="en-US" altLang="zh-TW" dirty="0" smtClean="0"/>
                  <a:t>,</a:t>
                </a:r>
                <a:r>
                  <a:rPr lang="zh-TW" altLang="en-US" dirty="0" smtClean="0"/>
                  <a:t> </a:t>
                </a:r>
                <a:r>
                  <a:rPr lang="en-US" altLang="zh-TW" dirty="0" smtClean="0"/>
                  <a:t>1</a:t>
                </a:r>
                <a:r>
                  <a:rPr lang="zh-TW" altLang="en-US" dirty="0" smtClean="0"/>
                  <a:t> 區間之間</a:t>
                </a:r>
              </a:p>
              <a:p>
                <a:pPr eaLnBrk="1" hangingPunct="1"/>
                <a:endParaRPr lang="zh-TW" altLang="en-US" dirty="0" smtClean="0">
                  <a:ea typeface="新細明體" charset="-120"/>
                </a:endParaRPr>
              </a:p>
            </p:txBody>
          </p:sp>
        </mc:Fallback>
      </mc:AlternateContent>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0" dirty="0">
                <a:solidFill>
                  <a:schemeClr val="tx1"/>
                </a:solidFill>
                <a:effectLst/>
              </a:rPr>
              <a:t>產生</a:t>
            </a:r>
            <a:r>
              <a:rPr lang="en-US" altLang="zh-TW" b="0" dirty="0">
                <a:solidFill>
                  <a:schemeClr val="tx1"/>
                </a:solidFill>
                <a:effectLst/>
              </a:rPr>
              <a:t>salt</a:t>
            </a:r>
            <a:r>
              <a:rPr lang="en-US" altLang="zh-TW" b="0" baseline="0" dirty="0">
                <a:solidFill>
                  <a:schemeClr val="tx1"/>
                </a:solidFill>
                <a:effectLst/>
              </a:rPr>
              <a:t> and pepper </a:t>
            </a:r>
            <a:r>
              <a:rPr lang="zh-TW" altLang="en-US" b="0" baseline="0" dirty="0">
                <a:solidFill>
                  <a:schemeClr val="tx1"/>
                </a:solidFill>
                <a:effectLst/>
              </a:rPr>
              <a:t>雜訊：</a:t>
            </a:r>
            <a:endParaRPr lang="en-US" altLang="zh-TW" b="0" baseline="0" dirty="0">
              <a:solidFill>
                <a:schemeClr val="tx1"/>
              </a:solidFill>
              <a:effectLst/>
            </a:endParaRPr>
          </a:p>
          <a:p>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if uniform(0 , 1)&lt;salt</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255  if uniform(0 , 1)&gt;1-pepper</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I(im ,  i ,  j) otherwise</a:t>
            </a:r>
            <a:endParaRPr kumimoji="1" lang="en-US" altLang="zh-TW" sz="1200" b="0" i="0" kern="1200" dirty="0">
              <a:solidFill>
                <a:schemeClr val="tx1"/>
              </a:solidFill>
              <a:effectLst/>
              <a:latin typeface="Arial" charset="0"/>
              <a:ea typeface="新細明體" pitchFamily="18" charset="-120"/>
              <a:cs typeface="+mn-cs"/>
            </a:endParaRPr>
          </a:p>
          <a:p>
            <a:endParaRPr kumimoji="1" lang="en-US" altLang="zh-TW" sz="1200" b="0" i="0" kern="1200" dirty="0">
              <a:solidFill>
                <a:schemeClr val="tx1"/>
              </a:solidFill>
              <a:effectLst/>
              <a:latin typeface="Arial" charset="0"/>
              <a:ea typeface="新細明體" pitchFamily="18" charset="-120"/>
              <a:cs typeface="+mn-cs"/>
            </a:endParaRPr>
          </a:p>
          <a:p>
            <a:r>
              <a:rPr kumimoji="1" lang="en-US" altLang="zh-TW" sz="1200" b="0" i="0" kern="1200" dirty="0">
                <a:solidFill>
                  <a:schemeClr val="tx1"/>
                </a:solidFill>
                <a:effectLst/>
                <a:latin typeface="Arial" charset="0"/>
                <a:ea typeface="新細明體" pitchFamily="18" charset="-120"/>
                <a:cs typeface="+mn-cs"/>
              </a:rPr>
              <a:t>salt rate=5% and pepper rate=5%</a:t>
            </a:r>
            <a:r>
              <a:rPr kumimoji="1" lang="zh-TW" altLang="en-US" sz="1200" b="0" i="0" kern="1200" dirty="0">
                <a:solidFill>
                  <a:schemeClr val="tx1"/>
                </a:solidFill>
                <a:effectLst/>
                <a:latin typeface="Arial" charset="0"/>
                <a:ea typeface="新細明體" pitchFamily="18" charset="-120"/>
                <a:cs typeface="+mn-cs"/>
              </a:rPr>
              <a:t> </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endParaRPr lang="en-US" altLang="zh-TW" dirty="0"/>
          </a:p>
          <a:p>
            <a:pPr eaLnBrk="1" hangingPunct="1"/>
            <a:r>
              <a:rPr kumimoji="1" lang="en-US" altLang="zh-TW" sz="1200" kern="1200" dirty="0">
                <a:solidFill>
                  <a:schemeClr val="tx1"/>
                </a:solidFill>
                <a:latin typeface="Arial" charset="0"/>
                <a:ea typeface="新細明體" pitchFamily="18" charset="-120"/>
                <a:cs typeface="+mn-cs"/>
              </a:rPr>
              <a:t>uniform(0,</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1)</a:t>
            </a:r>
            <a:r>
              <a:rPr kumimoji="1" lang="zh-TW" altLang="en-US" sz="1200" kern="1200" dirty="0">
                <a:solidFill>
                  <a:schemeClr val="tx1"/>
                </a:solidFill>
                <a:latin typeface="Arial" charset="0"/>
                <a:ea typeface="新細明體" pitchFamily="18" charset="-120"/>
                <a:cs typeface="+mn-cs"/>
              </a:rPr>
              <a:t>：</a:t>
            </a:r>
            <a:r>
              <a:rPr lang="zh-TW" altLang="en-US" dirty="0"/>
              <a:t>均勻分布的隨機變數，大小在 </a:t>
            </a:r>
            <a:r>
              <a:rPr lang="en-US" altLang="zh-TW" dirty="0"/>
              <a:t>0</a:t>
            </a:r>
            <a:r>
              <a:rPr lang="zh-TW" altLang="en-US" dirty="0"/>
              <a:t> </a:t>
            </a:r>
            <a:r>
              <a:rPr lang="en-US" altLang="zh-TW" dirty="0"/>
              <a:t>,</a:t>
            </a:r>
            <a:r>
              <a:rPr lang="zh-TW" altLang="en-US" dirty="0"/>
              <a:t> </a:t>
            </a:r>
            <a:r>
              <a:rPr lang="en-US" altLang="zh-TW" dirty="0"/>
              <a:t>1</a:t>
            </a:r>
            <a:r>
              <a:rPr lang="zh-TW" altLang="en-US" dirty="0"/>
              <a:t> 區間之間</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a:t>
            </a:r>
            <a:endParaRPr lang="en-US" altLang="zh-TW" b="0" dirty="0">
              <a:solidFill>
                <a:schemeClr val="tx1"/>
              </a:solidFill>
              <a:effectLst/>
            </a:endParaRPr>
          </a:p>
          <a:p>
            <a:pPr eaLnBrk="1" hangingPunct="1"/>
            <a:r>
              <a:rPr lang="en-US" altLang="zh-TW" b="0" dirty="0">
                <a:solidFill>
                  <a:schemeClr val="tx1"/>
                </a:solidFill>
                <a:effectLst/>
              </a:rPr>
              <a:t>salt</a:t>
            </a:r>
            <a:r>
              <a:rPr lang="en-US" altLang="zh-TW" b="0" baseline="0" dirty="0">
                <a:solidFill>
                  <a:schemeClr val="tx1"/>
                </a:solidFill>
                <a:effectLst/>
              </a:rPr>
              <a:t> and pepper</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en-US" altLang="zh-TW" dirty="0"/>
              <a:t>Generate</a:t>
            </a:r>
            <a:r>
              <a:rPr lang="zh-TW" altLang="en-US" dirty="0"/>
              <a:t>：</a:t>
            </a:r>
            <a:r>
              <a:rPr lang="zh-TW" altLang="en-US" b="0" dirty="0">
                <a:solidFill>
                  <a:schemeClr val="tx1"/>
                </a:solidFill>
                <a:effectLst/>
              </a:rPr>
              <a:t>產生</a:t>
            </a:r>
            <a:endParaRPr lang="zh-TW" altLang="en-US" dirty="0"/>
          </a:p>
        </p:txBody>
      </p:sp>
      <p:sp>
        <p:nvSpPr>
          <p:cNvPr id="1013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AB3FA06-8E26-41FF-A3DC-19AF8A6BC674}" type="slidenum">
              <a:rPr lang="en-US" altLang="zh-TW"/>
              <a:pPr>
                <a:spcBef>
                  <a:spcPct val="0"/>
                </a:spcBef>
              </a:pPr>
              <a:t>70</a:t>
            </a:fld>
            <a:endParaRPr lang="en-US" altLang="zh-TW"/>
          </a:p>
        </p:txBody>
      </p:sp>
    </p:spTree>
    <p:extLst>
      <p:ext uri="{BB962C8B-B14F-4D97-AF65-F5344CB8AC3E}">
        <p14:creationId xmlns:p14="http://schemas.microsoft.com/office/powerpoint/2010/main" val="1102715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zh-TW" altLang="en-US" dirty="0"/>
              <a:t>前</a:t>
            </a:r>
            <a:r>
              <a:rPr lang="en-US" altLang="zh-TW" dirty="0"/>
              <a:t>5</a:t>
            </a:r>
            <a:r>
              <a:rPr lang="zh-TW" altLang="en-US" dirty="0"/>
              <a:t>個是沒有做順序排列的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71</a:t>
            </a:fld>
            <a:endParaRPr lang="en-US" altLang="zh-TW"/>
          </a:p>
        </p:txBody>
      </p:sp>
    </p:spTree>
    <p:extLst>
      <p:ext uri="{BB962C8B-B14F-4D97-AF65-F5344CB8AC3E}">
        <p14:creationId xmlns:p14="http://schemas.microsoft.com/office/powerpoint/2010/main" val="1573933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en-US" altLang="zh-TW" dirty="0"/>
              <a:t>6~10</a:t>
            </a:r>
            <a:r>
              <a:rPr lang="zh-TW" altLang="en-US" dirty="0"/>
              <a:t>個是有做順序排列的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72</a:t>
            </a:fld>
            <a:endParaRPr lang="en-US" altLang="zh-TW"/>
          </a:p>
        </p:txBody>
      </p:sp>
    </p:spTree>
    <p:extLst>
      <p:ext uri="{BB962C8B-B14F-4D97-AF65-F5344CB8AC3E}">
        <p14:creationId xmlns:p14="http://schemas.microsoft.com/office/powerpoint/2010/main" val="4087463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dirty="0"/>
                  <a:t>默認峰值噪聲去除</a:t>
                </a:r>
                <a:endParaRPr lang="en-US" altLang="zh-TW" dirty="0"/>
              </a:p>
              <a:p>
                <a:pPr eaLnBrk="1" hangingPunct="1"/>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p:txBody>
          </p:sp>
        </mc:Choice>
        <mc:Fallback xmlns="">
          <p:sp>
            <p:nvSpPr>
              <p:cNvPr id="3" name="備忘稿版面配置區 2"/>
              <p:cNvSpPr>
                <a:spLocks noGrp="1"/>
              </p:cNvSpPr>
              <p:nvPr>
                <p:ph type="body" idx="1"/>
              </p:nvPr>
            </p:nvSpPr>
            <p:spPr/>
            <p:txBody>
              <a:bodyPr/>
              <a:lstStyle/>
              <a:p>
                <a:pPr eaLnBrk="1" hangingPunct="1"/>
                <a:r>
                  <a:rPr lang="zh-TW" altLang="en-US" dirty="0" smtClean="0"/>
                  <a:t>默認峰值噪聲去除</a:t>
                </a:r>
                <a:endParaRPr lang="en-US" altLang="zh-TW" dirty="0" smtClean="0"/>
              </a:p>
              <a:p>
                <a:pPr eaLnBrk="1" hangingPunct="1"/>
                <a:r>
                  <a:rPr kumimoji="0" lang="zh-TW" altLang="en-US" sz="1200" kern="1200" dirty="0" smtClean="0">
                    <a:solidFill>
                      <a:schemeClr val="tx1"/>
                    </a:solidFill>
                    <a:latin typeface="Arial" charset="0"/>
                    <a:ea typeface="新細明體" pitchFamily="18" charset="-120"/>
                    <a:cs typeface="+mn-cs"/>
                  </a:rPr>
                  <a:t>𝒐</a:t>
                </a:r>
                <a:r>
                  <a:rPr kumimoji="0" lang="zh-TW" altLang="en-US" sz="1200" kern="1200" dirty="0" smtClean="0">
                    <a:solidFill>
                      <a:schemeClr val="tx1"/>
                    </a:solidFill>
                    <a:latin typeface="Arial" charset="0"/>
                    <a:ea typeface="新細明體" pitchFamily="18" charset="-120"/>
                    <a:cs typeface="+mn-cs"/>
                  </a:rPr>
                  <a:t>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r>
                  <a:rPr kumimoji="1" lang="en-US" altLang="zh-TW" sz="1200" kern="1200" dirty="0" smtClean="0">
                    <a:solidFill>
                      <a:schemeClr val="tx1"/>
                    </a:solidFill>
                    <a:latin typeface="Arial" charset="0"/>
                    <a:ea typeface="新細明體" pitchFamily="18" charset="-120"/>
                    <a:cs typeface="+mn-cs"/>
                  </a:rPr>
                  <a:t>)</a:t>
                </a:r>
                <a:endParaRPr kumimoji="1" lang="en-US" altLang="zh-TW" sz="1200" kern="1200" dirty="0" smtClean="0">
                  <a:solidFill>
                    <a:schemeClr val="tx1"/>
                  </a:solidFill>
                  <a:latin typeface="Arial" charset="0"/>
                  <a:ea typeface="新細明體" pitchFamily="18" charset="-120"/>
                  <a:cs typeface="+mn-cs"/>
                </a:endParaRPr>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73</a:t>
            </a:fld>
            <a:endParaRPr lang="en-US" altLang="zh-TW"/>
          </a:p>
        </p:txBody>
      </p:sp>
    </p:spTree>
    <p:extLst>
      <p:ext uri="{BB962C8B-B14F-4D97-AF65-F5344CB8AC3E}">
        <p14:creationId xmlns:p14="http://schemas.microsoft.com/office/powerpoint/2010/main" val="16931557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75</a:t>
            </a:fld>
            <a:endParaRPr lang="en-US" altLang="zh-TW"/>
          </a:p>
        </p:txBody>
      </p:sp>
    </p:spTree>
    <p:extLst>
      <p:ext uri="{BB962C8B-B14F-4D97-AF65-F5344CB8AC3E}">
        <p14:creationId xmlns:p14="http://schemas.microsoft.com/office/powerpoint/2010/main" val="71254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a:ln/>
        </p:spPr>
      </p:sp>
      <p:sp>
        <p:nvSpPr>
          <p:cNvPr id="204803" name="備忘稿版面配置區 2"/>
          <p:cNvSpPr>
            <a:spLocks noGrp="1"/>
          </p:cNvSpPr>
          <p:nvPr>
            <p:ph type="body" idx="1"/>
          </p:nvPr>
        </p:nvSpPr>
        <p:spPr>
          <a:noFill/>
        </p:spPr>
        <p:txBody>
          <a:bodyPr/>
          <a:lstStyle/>
          <a:p>
            <a:pPr eaLnBrk="1" hangingPunct="1"/>
            <a:r>
              <a:rPr lang="zh-TW" altLang="en-US" b="0" dirty="0">
                <a:ea typeface="新細明體" charset="-120"/>
              </a:rPr>
              <a:t>雜訊去除</a:t>
            </a:r>
            <a:endParaRPr lang="en-US" altLang="zh-TW" b="0" dirty="0">
              <a:ea typeface="新細明體" charset="-120"/>
            </a:endParaRPr>
          </a:p>
          <a:p>
            <a:pPr eaLnBrk="1" hangingPunct="1"/>
            <a:r>
              <a:rPr lang="zh-TW" altLang="en-US" b="0" dirty="0">
                <a:ea typeface="新細明體" charset="-120"/>
              </a:rPr>
              <a:t>雜訊去除</a:t>
            </a:r>
            <a:r>
              <a:rPr kumimoji="0" lang="zh-TW" altLang="en-US" b="0" dirty="0">
                <a:ea typeface="新細明體" charset="-120"/>
              </a:rPr>
              <a:t>以</a:t>
            </a:r>
            <a:r>
              <a:rPr lang="zh-TW" altLang="en-US" b="0" dirty="0">
                <a:ea typeface="新細明體" charset="-120"/>
              </a:rPr>
              <a:t>鄰域空間的連貫性</a:t>
            </a:r>
            <a:r>
              <a:rPr kumimoji="0" lang="zh-TW" altLang="en-US" b="0" dirty="0">
                <a:ea typeface="新細明體" charset="-120"/>
              </a:rPr>
              <a:t>和鄰域</a:t>
            </a:r>
            <a:r>
              <a:rPr lang="en-US" altLang="zh-TW" dirty="0"/>
              <a:t>pixel</a:t>
            </a:r>
            <a:r>
              <a:rPr kumimoji="0" lang="zh-TW" altLang="en-US" b="0" dirty="0">
                <a:ea typeface="新細明體" charset="-120"/>
              </a:rPr>
              <a:t>值均勻性為基礎。</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也就是雜訊去除</a:t>
            </a:r>
            <a:r>
              <a:rPr kumimoji="0" lang="zh-TW" altLang="en-US" b="0" dirty="0">
                <a:ea typeface="新細明體" charset="-120"/>
              </a:rPr>
              <a:t>技術先檢測到缺乏</a:t>
            </a:r>
            <a:r>
              <a:rPr lang="zh-TW" altLang="en-US" b="0" dirty="0">
                <a:ea typeface="新細明體" charset="-120"/>
              </a:rPr>
              <a:t>連貫性的</a:t>
            </a:r>
            <a:r>
              <a:rPr lang="en-US" altLang="zh-TW" b="0" dirty="0">
                <a:ea typeface="新細明體" charset="-120"/>
              </a:rPr>
              <a:t>pixel(</a:t>
            </a:r>
            <a:r>
              <a:rPr lang="zh-TW" altLang="en-US" b="0" dirty="0">
                <a:ea typeface="新細明體" charset="-120"/>
              </a:rPr>
              <a:t>也被稱為離群值或雜訊</a:t>
            </a:r>
            <a:r>
              <a:rPr lang="en-US" altLang="zh-TW" b="0" dirty="0">
                <a:ea typeface="新細明體" charset="-120"/>
              </a:rPr>
              <a:t>)</a:t>
            </a:r>
            <a:r>
              <a:rPr kumimoji="0" lang="zh-TW" altLang="en-US" b="0" dirty="0">
                <a:ea typeface="新細明體" charset="-120"/>
              </a:rPr>
              <a:t>，然後用</a:t>
            </a:r>
            <a:r>
              <a:rPr kumimoji="0" lang="en-US" altLang="zh-TW" b="0" dirty="0">
                <a:ea typeface="新細明體" charset="-120"/>
              </a:rPr>
              <a:t>image</a:t>
            </a:r>
            <a:r>
              <a:rPr kumimoji="0" lang="zh-TW" altLang="en-US" b="0" dirty="0">
                <a:ea typeface="新細明體" charset="-120"/>
              </a:rPr>
              <a:t>上其他更相關的</a:t>
            </a:r>
            <a:r>
              <a:rPr kumimoji="0" lang="en-US" altLang="zh-TW" b="0" dirty="0">
                <a:ea typeface="新細明體" charset="-120"/>
              </a:rPr>
              <a:t>pixel</a:t>
            </a:r>
            <a:r>
              <a:rPr kumimoji="0" lang="zh-TW" altLang="en-US" b="0" dirty="0">
                <a:ea typeface="新細明體" charset="-120"/>
              </a:rPr>
              <a:t>值做替換，或通過鄰域中的其他像素進行平均或平滑過的值做取代。</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那所謂的</a:t>
            </a:r>
            <a:r>
              <a:rPr lang="en-US" altLang="zh-TW" b="0" dirty="0">
                <a:ea typeface="新細明體" charset="-120"/>
              </a:rPr>
              <a:t>spatial domain (</a:t>
            </a:r>
            <a:r>
              <a:rPr lang="zh-TW" altLang="en-US" b="0" dirty="0">
                <a:ea typeface="新細明體" charset="-120"/>
              </a:rPr>
              <a:t>空間域</a:t>
            </a:r>
            <a:r>
              <a:rPr lang="en-US" altLang="zh-TW" b="0" dirty="0">
                <a:ea typeface="新細明體" charset="-120"/>
              </a:rPr>
              <a:t>) </a:t>
            </a:r>
            <a:r>
              <a:rPr lang="zh-TW" altLang="en-US" b="0" dirty="0">
                <a:ea typeface="新細明體" charset="-120"/>
              </a:rPr>
              <a:t>就是直接對影像上的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zh-TW" altLang="en-US" b="0" dirty="0">
              <a:ea typeface="新細明體" charset="-120"/>
            </a:endParaRPr>
          </a:p>
          <a:p>
            <a:pPr eaLnBrk="1" hangingPunct="1"/>
            <a:r>
              <a:rPr lang="en-US" altLang="zh-TW" b="0" dirty="0">
                <a:ea typeface="新細明體" charset="-120"/>
              </a:rPr>
              <a:t>----------------------</a:t>
            </a:r>
          </a:p>
          <a:p>
            <a:pPr eaLnBrk="1" hangingPunct="1"/>
            <a:r>
              <a:rPr lang="en-US" altLang="zh-TW" b="0" dirty="0">
                <a:ea typeface="新細明體" charset="-120"/>
              </a:rPr>
              <a:t>Coherence</a:t>
            </a:r>
            <a:r>
              <a:rPr lang="zh-TW" altLang="en-US" b="0" dirty="0">
                <a:ea typeface="新細明體" charset="-120"/>
              </a:rPr>
              <a:t>：連慣性，一致性</a:t>
            </a:r>
          </a:p>
          <a:p>
            <a:pPr eaLnBrk="1" hangingPunct="1"/>
            <a:r>
              <a:rPr kumimoji="0" lang="en-US" altLang="zh-TW" b="0" dirty="0">
                <a:ea typeface="新細明體" charset="-120"/>
              </a:rPr>
              <a:t>Homogeneity</a:t>
            </a:r>
            <a:r>
              <a:rPr kumimoji="0" lang="zh-TW" altLang="en-US" b="0" dirty="0">
                <a:ea typeface="新細明體" charset="-120"/>
              </a:rPr>
              <a:t>：同質性</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空間域</a:t>
            </a:r>
            <a:r>
              <a:rPr lang="en-US" altLang="zh-TW" b="0" dirty="0">
                <a:ea typeface="新細明體" charset="-120"/>
              </a:rPr>
              <a:t>(spatial domain) </a:t>
            </a:r>
            <a:r>
              <a:rPr lang="zh-TW" altLang="en-US" b="0" dirty="0">
                <a:ea typeface="新細明體" charset="-120"/>
              </a:rPr>
              <a:t>：直接對影像上的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endParaRPr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zh-TW" altLang="en-US" b="0" dirty="0">
                <a:ea typeface="新細明體" charset="-120"/>
              </a:rPr>
              <a:t>所以說</a:t>
            </a:r>
            <a:r>
              <a:rPr lang="zh-TW" altLang="en-US" b="0" dirty="0">
                <a:ea typeface="新細明體" charset="-120"/>
              </a:rPr>
              <a:t>雜訊去除有使用到鄰域空間的連貫性</a:t>
            </a:r>
            <a:r>
              <a:rPr lang="en-US" altLang="zh-TW" b="0" dirty="0">
                <a:ea typeface="新細明體" charset="-120"/>
              </a:rPr>
              <a:t>(</a:t>
            </a:r>
            <a:r>
              <a:rPr lang="zh-TW" altLang="en-US" b="0" dirty="0">
                <a:ea typeface="新細明體" charset="-120"/>
              </a:rPr>
              <a:t>我們認為一個鄰近的空間有一致性</a:t>
            </a:r>
            <a:r>
              <a:rPr lang="en-US" altLang="zh-TW" b="0" dirty="0">
                <a:ea typeface="新細明體" charset="-120"/>
              </a:rPr>
              <a:t>)</a:t>
            </a:r>
            <a:r>
              <a:rPr lang="zh-TW" altLang="en-US" b="0" dirty="0">
                <a:ea typeface="新細明體" charset="-120"/>
              </a:rPr>
              <a:t>或使用鄰域像素值的均勻性</a:t>
            </a:r>
            <a:r>
              <a:rPr lang="en-US" altLang="zh-TW" b="0" dirty="0">
                <a:ea typeface="新細明體" charset="-120"/>
              </a:rPr>
              <a:t>(</a:t>
            </a:r>
            <a:r>
              <a:rPr lang="zh-TW" altLang="en-US" b="0" dirty="0">
                <a:ea typeface="新細明體" charset="-120"/>
              </a:rPr>
              <a:t>鄰近中的像素也會有</a:t>
            </a:r>
            <a:r>
              <a:rPr kumimoji="0" lang="zh-TW" altLang="en-US" b="0" dirty="0">
                <a:ea typeface="新細明體" charset="-120"/>
              </a:rPr>
              <a:t>同質性</a:t>
            </a:r>
            <a:r>
              <a:rPr lang="en-US" altLang="zh-TW" b="0" dirty="0">
                <a:ea typeface="新細明體" charset="-120"/>
              </a:rPr>
              <a:t>)</a:t>
            </a:r>
            <a:r>
              <a:rPr lang="zh-TW" altLang="en-US" b="0" dirty="0">
                <a:ea typeface="新細明體" charset="-120"/>
              </a:rPr>
              <a:t>。</a:t>
            </a:r>
          </a:p>
        </p:txBody>
      </p:sp>
      <p:sp>
        <p:nvSpPr>
          <p:cNvPr id="204804" name="投影片編號版面配置區 3"/>
          <p:cNvSpPr>
            <a:spLocks noGrp="1"/>
          </p:cNvSpPr>
          <p:nvPr>
            <p:ph type="sldNum" sz="quarter" idx="5"/>
          </p:nvPr>
        </p:nvSpPr>
        <p:spPr>
          <a:noFill/>
          <a:ln>
            <a:miter lim="800000"/>
            <a:headEnd/>
            <a:tailEnd/>
          </a:ln>
        </p:spPr>
        <p:txBody>
          <a:bodyPr/>
          <a:lstStyle/>
          <a:p>
            <a:fld id="{CC934E9C-946A-4D8B-958B-8F1C5955543B}" type="slidenum">
              <a:rPr lang="en-US" altLang="zh-TW" smtClean="0">
                <a:ea typeface="新細明體" charset="-120"/>
              </a:rPr>
              <a:pPr/>
              <a:t>7</a:t>
            </a:fld>
            <a:endParaRPr lang="en-US" altLang="zh-TW">
              <a:ea typeface="新細明體"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miter lim="800000"/>
            <a:headEnd/>
            <a:tailEnd/>
          </a:ln>
        </p:spPr>
        <p:txBody>
          <a:bodyPr/>
          <a:lstStyle/>
          <a:p>
            <a:fld id="{3BD20F99-5F71-4CCE-8E35-79FEB9E6687D}" type="slidenum">
              <a:rPr lang="en-US" altLang="zh-TW" smtClean="0">
                <a:ea typeface="新細明體" charset="-120"/>
              </a:rPr>
              <a:pPr/>
              <a:t>77</a:t>
            </a:fld>
            <a:endParaRPr lang="en-US" altLang="zh-TW">
              <a:ea typeface="新細明體" charset="-12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eaLnBrk="1" hangingPunct="1"/>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79</a:t>
            </a:fld>
            <a:endParaRPr lang="en-US" altLang="zh-TW"/>
          </a:p>
        </p:txBody>
      </p:sp>
    </p:spTree>
    <p:extLst>
      <p:ext uri="{BB962C8B-B14F-4D97-AF65-F5344CB8AC3E}">
        <p14:creationId xmlns:p14="http://schemas.microsoft.com/office/powerpoint/2010/main" val="2765295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80</a:t>
            </a:fld>
            <a:endParaRPr lang="en-US" altLang="zh-TW"/>
          </a:p>
        </p:txBody>
      </p:sp>
    </p:spTree>
    <p:extLst>
      <p:ext uri="{BB962C8B-B14F-4D97-AF65-F5344CB8AC3E}">
        <p14:creationId xmlns:p14="http://schemas.microsoft.com/office/powerpoint/2010/main" val="168439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81</a:t>
            </a:fld>
            <a:endParaRPr lang="en-US" altLang="zh-TW"/>
          </a:p>
        </p:txBody>
      </p:sp>
    </p:spTree>
    <p:extLst>
      <p:ext uri="{BB962C8B-B14F-4D97-AF65-F5344CB8AC3E}">
        <p14:creationId xmlns:p14="http://schemas.microsoft.com/office/powerpoint/2010/main" val="3139277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83</a:t>
            </a:fld>
            <a:endParaRPr lang="en-US" altLang="zh-TW"/>
          </a:p>
        </p:txBody>
      </p:sp>
    </p:spTree>
    <p:extLst>
      <p:ext uri="{BB962C8B-B14F-4D97-AF65-F5344CB8AC3E}">
        <p14:creationId xmlns:p14="http://schemas.microsoft.com/office/powerpoint/2010/main" val="471136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miter lim="800000"/>
            <a:headEnd/>
            <a:tailEnd/>
          </a:ln>
        </p:spPr>
        <p:txBody>
          <a:bodyPr/>
          <a:lstStyle/>
          <a:p>
            <a:fld id="{F30B82CE-15CA-48FA-BD39-EC5CEBBCBCE9}" type="slidenum">
              <a:rPr lang="en-US" altLang="zh-TW" smtClean="0">
                <a:ea typeface="新細明體" charset="-120"/>
              </a:rPr>
              <a:pPr/>
              <a:t>85</a:t>
            </a:fld>
            <a:endParaRPr lang="en-US" altLang="zh-TW">
              <a:ea typeface="新細明體" charset="-12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altLang="zh-TW" i="1" dirty="0">
                <a:ea typeface="新細明體" charset="-120"/>
              </a:rPr>
              <a:t>Vs</a:t>
            </a:r>
            <a:r>
              <a:rPr lang="en-US" altLang="zh-TW" dirty="0">
                <a:ea typeface="新細明體" charset="-120"/>
              </a:rPr>
              <a:t>: image gray intensity variance</a:t>
            </a:r>
          </a:p>
          <a:p>
            <a:pPr eaLnBrk="1" hangingPunct="1"/>
            <a:r>
              <a:rPr lang="en-US" altLang="zh-TW" i="1" dirty="0" err="1">
                <a:ea typeface="新細明體" charset="-120"/>
              </a:rPr>
              <a:t>Vn</a:t>
            </a:r>
            <a:r>
              <a:rPr lang="en-US" altLang="zh-TW" dirty="0">
                <a:ea typeface="新細明體" charset="-120"/>
              </a:rPr>
              <a:t>: noise variance </a:t>
            </a:r>
          </a:p>
          <a:p>
            <a:pPr eaLnBrk="1" hangingPunct="1"/>
            <a:r>
              <a:rPr kumimoji="0" lang="en-US" altLang="zh-TW" i="1" dirty="0">
                <a:ea typeface="新細明體" charset="-120"/>
              </a:rPr>
              <a:t>Vs</a:t>
            </a:r>
            <a:r>
              <a:rPr kumimoji="0" lang="en-US" altLang="zh-TW" dirty="0">
                <a:ea typeface="新細明體" charset="-120"/>
              </a:rPr>
              <a:t> </a:t>
            </a:r>
            <a:r>
              <a:rPr kumimoji="0" lang="zh-TW" altLang="en-US" dirty="0">
                <a:ea typeface="新細明體" charset="-120"/>
              </a:rPr>
              <a:t>固定，所以</a:t>
            </a:r>
            <a:r>
              <a:rPr kumimoji="0" lang="en-US" altLang="zh-TW" i="1" dirty="0" err="1">
                <a:ea typeface="新細明體" charset="-120"/>
              </a:rPr>
              <a:t>Vn</a:t>
            </a:r>
            <a:r>
              <a:rPr kumimoji="0" lang="zh-TW" altLang="en-US" dirty="0">
                <a:ea typeface="新細明體" charset="-120"/>
              </a:rPr>
              <a:t>越小 </a:t>
            </a:r>
            <a:r>
              <a:rPr kumimoji="0" lang="en-US" altLang="zh-TW" dirty="0">
                <a:ea typeface="新細明體" charset="-120"/>
              </a:rPr>
              <a:t>=&gt; S</a:t>
            </a:r>
            <a:r>
              <a:rPr kumimoji="0" lang="zh-TW" altLang="en-US" dirty="0">
                <a:ea typeface="新細明體" charset="-120"/>
              </a:rPr>
              <a:t>越大 </a:t>
            </a:r>
          </a:p>
          <a:p>
            <a:pPr eaLnBrk="1" hangingPunct="1"/>
            <a:r>
              <a:rPr kumimoji="0" lang="en-US" altLang="zh-TW" dirty="0">
                <a:ea typeface="新細明體" charset="-120"/>
              </a:rPr>
              <a:t>How to measure </a:t>
            </a:r>
            <a:r>
              <a:rPr kumimoji="0" lang="en-US" altLang="zh-TW" i="1" dirty="0" err="1">
                <a:ea typeface="新細明體" charset="-120"/>
              </a:rPr>
              <a:t>Vn</a:t>
            </a:r>
            <a:endParaRPr kumimoji="0" lang="en-US" altLang="zh-TW" i="1"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miter lim="800000"/>
            <a:headEnd/>
            <a:tailEnd/>
          </a:ln>
        </p:spPr>
        <p:txBody>
          <a:bodyPr/>
          <a:lstStyle/>
          <a:p>
            <a:fld id="{6D7763A4-F85B-4F4A-8176-D02A5B9A927F}" type="slidenum">
              <a:rPr lang="en-US" altLang="zh-TW" smtClean="0">
                <a:ea typeface="新細明體" charset="-120"/>
              </a:rPr>
              <a:pPr/>
              <a:t>87</a:t>
            </a:fld>
            <a:endParaRPr lang="en-US" altLang="zh-TW">
              <a:ea typeface="新細明體" charset="-120"/>
            </a:endParaRPr>
          </a:p>
        </p:txBody>
      </p:sp>
      <p:sp>
        <p:nvSpPr>
          <p:cNvPr id="24883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8836" name="Rectangle 3"/>
              <p:cNvSpPr>
                <a:spLocks noGrp="1" noChangeArrowheads="1"/>
              </p:cNvSpPr>
              <p:nvPr>
                <p:ph type="body" idx="1"/>
              </p:nvPr>
            </p:nvSpPr>
            <p:spPr>
              <a:noFill/>
            </p:spPr>
            <p:txBody>
              <a:bodyPr/>
              <a:lstStyle/>
              <a:p>
                <a:pPr eaLnBrk="1" hangingPunct="1"/>
                <a:r>
                  <a:rPr lang="zh-TW" altLang="en-US" dirty="0">
                    <a:ea typeface="新細明體" charset="-120"/>
                  </a:rPr>
                  <a:t>接下來說影像銳利化：</a:t>
                </a:r>
                <a:endParaRPr lang="en-US" altLang="zh-TW" dirty="0">
                  <a:ea typeface="新細明體" charset="-120"/>
                </a:endParaRPr>
              </a:p>
              <a:p>
                <a:pPr eaLnBrk="1" hangingPunct="1"/>
                <a:r>
                  <a:rPr lang="zh-TW" altLang="en-US" dirty="0">
                    <a:ea typeface="新細明體" charset="-120"/>
                  </a:rPr>
                  <a:t>銳利化影像的最簡單</a:t>
                </a:r>
                <a:r>
                  <a:rPr kumimoji="1" lang="en-US" altLang="zh-TW" sz="1200" kern="1200" dirty="0">
                    <a:solidFill>
                      <a:schemeClr val="tx1"/>
                    </a:solidFill>
                    <a:latin typeface="Arial" charset="0"/>
                    <a:ea typeface="新細明體" pitchFamily="18" charset="-120"/>
                    <a:cs typeface="+mn-cs"/>
                  </a:rPr>
                  <a:t>neighborhood</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method </a:t>
                </a:r>
                <a:r>
                  <a:rPr lang="zh-TW" altLang="en-US" dirty="0">
                    <a:ea typeface="新細明體" charset="-120"/>
                  </a:rPr>
                  <a:t>是從每個像素中減去鄰域平均值，然後縮放數值</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S</a:t>
                </a:r>
                <a:r>
                  <a:rPr lang="zh-TW" altLang="en-US" dirty="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k</a:t>
                </a:r>
                <a:r>
                  <a:rPr lang="zh-TW" altLang="en-US" dirty="0">
                    <a:ea typeface="新細明體" charset="-120"/>
                  </a:rPr>
                  <a:t>：為一個分數，合理的數值在</a:t>
                </a:r>
                <a:r>
                  <a:rPr lang="en-US" altLang="zh-TW" dirty="0">
                    <a:ea typeface="新細明體" charset="-120"/>
                  </a:rPr>
                  <a:t>1/5</a:t>
                </a:r>
                <a:r>
                  <a:rPr lang="zh-TW" altLang="en-US" dirty="0">
                    <a:ea typeface="新細明體" charset="-120"/>
                  </a:rPr>
                  <a:t>和</a:t>
                </a:r>
                <a:r>
                  <a:rPr lang="en-US" altLang="zh-TW" dirty="0">
                    <a:ea typeface="新細明體" charset="-120"/>
                  </a:rPr>
                  <a:t>2/3</a:t>
                </a:r>
                <a:r>
                  <a:rPr lang="zh-TW" altLang="en-US" dirty="0">
                    <a:ea typeface="新細明體" charset="-120"/>
                  </a:rPr>
                  <a:t>之間，</a:t>
                </a:r>
                <a:r>
                  <a:rPr lang="en-US" altLang="zh-TW" dirty="0">
                    <a:ea typeface="新細明體" charset="-120"/>
                  </a:rPr>
                  <a:t>[</a:t>
                </a:r>
                <a:r>
                  <a:rPr kumimoji="0" lang="en-US" altLang="zh-TW" dirty="0">
                    <a:ea typeface="新細明體" charset="-120"/>
                  </a:rPr>
                  <a:t>K</a:t>
                </a:r>
                <a:r>
                  <a:rPr kumimoji="0" lang="zh-TW" altLang="en-US" dirty="0">
                    <a:ea typeface="新細明體" charset="-120"/>
                  </a:rPr>
                  <a:t>越大</a:t>
                </a:r>
                <a:r>
                  <a:rPr kumimoji="0" lang="zh-TW" altLang="en-US" dirty="0">
                    <a:latin typeface="Times New Roman" panose="02020603050405020304" pitchFamily="18" charset="0"/>
                    <a:ea typeface="新細明體" charset="-120"/>
                    <a:cs typeface="Times New Roman" panose="02020603050405020304" pitchFamily="18" charset="0"/>
                  </a:rPr>
                  <a:t>→</a:t>
                </a:r>
                <a:r>
                  <a:rPr kumimoji="0" lang="zh-TW" altLang="en-US" dirty="0">
                    <a:ea typeface="新細明體" charset="-120"/>
                  </a:rPr>
                  <a:t>越 </a:t>
                </a:r>
                <a:r>
                  <a:rPr kumimoji="0" lang="en-US" altLang="zh-TW" dirty="0">
                    <a:ea typeface="新細明體" charset="-120"/>
                  </a:rPr>
                  <a:t>sharp (</a:t>
                </a:r>
                <a:r>
                  <a:rPr kumimoji="0" lang="zh-TW" altLang="en-US" dirty="0">
                    <a:ea typeface="新細明體" charset="-120"/>
                  </a:rPr>
                  <a:t>銳利</a:t>
                </a:r>
                <a:r>
                  <a:rPr kumimoji="0" lang="en-US" altLang="zh-TW" dirty="0">
                    <a:ea typeface="新細明體" charset="-120"/>
                  </a:rPr>
                  <a:t>)</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由此產生的</a:t>
                </a:r>
                <a:r>
                  <a:rPr lang="zh-TW" altLang="en-US" dirty="0">
                    <a:ea typeface="新細明體" charset="-120"/>
                  </a:rPr>
                  <a:t>影像</a:t>
                </a:r>
                <a:r>
                  <a:rPr lang="zh-TW" altLang="zh-TW" dirty="0">
                    <a:ea typeface="新細明體" charset="-120"/>
                  </a:rPr>
                  <a:t>，雖然更清晰，可能是一個較不准確的</a:t>
                </a:r>
                <a:r>
                  <a:rPr lang="zh-TW" altLang="en-US" dirty="0">
                    <a:ea typeface="新細明體" charset="-120"/>
                  </a:rPr>
                  <a:t>影</a:t>
                </a:r>
                <a:r>
                  <a:rPr lang="zh-TW" altLang="zh-TW" dirty="0">
                    <a:ea typeface="新細明體" charset="-120"/>
                  </a:rPr>
                  <a:t>像。</a:t>
                </a:r>
                <a:endParaRPr lang="zh-TW" altLang="en-US" dirty="0">
                  <a:ea typeface="新細明體" charset="-120"/>
                </a:endParaRPr>
              </a:p>
              <a:p>
                <a:pPr eaLnBrk="1" hangingPunct="1"/>
                <a14:m>
                  <m:oMath xmlns:m="http://schemas.openxmlformats.org/officeDocument/2006/math">
                    <m:acc>
                      <m:accPr>
                        <m:chr m:val="̂"/>
                        <m:ctrlPr>
                          <a:rPr lang="en-US" altLang="zh-TW"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lang="zh-TW" altLang="en-US" dirty="0">
                    <a:ea typeface="新細明體" charset="-120"/>
                  </a:rPr>
                  <a:t>是鄰域平均，可以用鄰域中位數代替鄰域平均值。</a:t>
                </a:r>
                <a:endParaRPr lang="en-US" altLang="zh-TW" dirty="0">
                  <a:ea typeface="新細明體" charset="-120"/>
                </a:endParaRPr>
              </a:p>
            </p:txBody>
          </p:sp>
        </mc:Choice>
        <mc:Fallback xmlns="">
          <p:sp>
            <p:nvSpPr>
              <p:cNvPr id="248836" name="Rectangle 3"/>
              <p:cNvSpPr>
                <a:spLocks noGrp="1" noChangeArrowheads="1"/>
              </p:cNvSpPr>
              <p:nvPr>
                <p:ph type="body" idx="1"/>
              </p:nvPr>
            </p:nvSpPr>
            <p:spPr>
              <a:noFill/>
            </p:spPr>
            <p:txBody>
              <a:bodyPr/>
              <a:lstStyle/>
              <a:p>
                <a:pPr eaLnBrk="1" hangingPunct="1"/>
                <a:r>
                  <a:rPr lang="zh-TW" altLang="en-US" dirty="0" smtClean="0">
                    <a:ea typeface="新細明體" charset="-120"/>
                  </a:rPr>
                  <a:t>銳利化影像的最簡單鄰域運算子方法是從每個像素中減去鄰域平均值，然後縮放數值</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s</a:t>
                </a:r>
                <a:r>
                  <a:rPr lang="zh-TW" altLang="en-US" dirty="0" smtClean="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y</a:t>
                </a:r>
                <a:r>
                  <a:rPr lang="zh-TW" altLang="en-US" dirty="0" smtClean="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k</a:t>
                </a:r>
                <a:r>
                  <a:rPr lang="zh-TW" altLang="en-US" dirty="0" smtClean="0">
                    <a:ea typeface="新細明體" charset="-120"/>
                  </a:rPr>
                  <a:t>：為一個分數，合理的數值在</a:t>
                </a:r>
                <a:r>
                  <a:rPr lang="en-US" altLang="zh-TW" dirty="0" smtClean="0">
                    <a:ea typeface="新細明體" charset="-120"/>
                  </a:rPr>
                  <a:t>1/5</a:t>
                </a:r>
                <a:r>
                  <a:rPr lang="zh-TW" altLang="en-US" dirty="0" smtClean="0">
                    <a:ea typeface="新細明體" charset="-120"/>
                  </a:rPr>
                  <a:t>和</a:t>
                </a:r>
                <a:r>
                  <a:rPr lang="en-US" altLang="zh-TW" dirty="0" smtClean="0">
                    <a:ea typeface="新細明體" charset="-120"/>
                  </a:rPr>
                  <a:t>2/3</a:t>
                </a:r>
                <a:r>
                  <a:rPr lang="zh-TW" altLang="en-US" dirty="0" smtClean="0">
                    <a:ea typeface="新細明體" charset="-120"/>
                  </a:rPr>
                  <a:t>之間，</a:t>
                </a:r>
                <a:r>
                  <a:rPr lang="en-US" altLang="zh-TW" dirty="0" smtClean="0">
                    <a:ea typeface="新細明體" charset="-120"/>
                  </a:rPr>
                  <a:t>[</a:t>
                </a:r>
                <a:r>
                  <a:rPr kumimoji="0" lang="en-US" altLang="zh-TW" dirty="0" smtClean="0">
                    <a:ea typeface="新細明體" charset="-120"/>
                  </a:rPr>
                  <a:t>K</a:t>
                </a:r>
                <a:r>
                  <a:rPr kumimoji="0" lang="zh-TW" altLang="en-US" dirty="0" smtClean="0">
                    <a:ea typeface="新細明體" charset="-120"/>
                  </a:rPr>
                  <a:t>越大</a:t>
                </a:r>
                <a:r>
                  <a:rPr kumimoji="0" lang="zh-TW" altLang="en-US" dirty="0" smtClean="0">
                    <a:latin typeface="Times New Roman" panose="02020603050405020304" pitchFamily="18" charset="0"/>
                    <a:ea typeface="新細明體" charset="-120"/>
                    <a:cs typeface="Times New Roman" panose="02020603050405020304" pitchFamily="18" charset="0"/>
                  </a:rPr>
                  <a:t>→</a:t>
                </a:r>
                <a:r>
                  <a:rPr kumimoji="0" lang="zh-TW" altLang="en-US" dirty="0" smtClean="0">
                    <a:ea typeface="新細明體" charset="-120"/>
                  </a:rPr>
                  <a:t>越 </a:t>
                </a:r>
                <a:r>
                  <a:rPr kumimoji="0" lang="en-US" altLang="zh-TW" dirty="0" smtClean="0">
                    <a:ea typeface="新細明體" charset="-120"/>
                  </a:rPr>
                  <a:t>sharp (</a:t>
                </a:r>
                <a:r>
                  <a:rPr kumimoji="0" lang="zh-TW" altLang="en-US" dirty="0" smtClean="0">
                    <a:ea typeface="新細明體" charset="-120"/>
                  </a:rPr>
                  <a:t>銳利</a:t>
                </a:r>
                <a:r>
                  <a:rPr kumimoji="0" lang="en-US" altLang="zh-TW" dirty="0" smtClean="0">
                    <a:ea typeface="新細明體" charset="-120"/>
                  </a:rPr>
                  <a:t>)</a:t>
                </a:r>
                <a:r>
                  <a:rPr lang="en-US" altLang="zh-TW" dirty="0" smtClean="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smtClean="0">
                    <a:ea typeface="新細明體" charset="-120"/>
                  </a:rPr>
                  <a:t>由此產生的</a:t>
                </a:r>
                <a:r>
                  <a:rPr lang="zh-TW" altLang="en-US" dirty="0" smtClean="0">
                    <a:ea typeface="新細明體" charset="-120"/>
                  </a:rPr>
                  <a:t>影像</a:t>
                </a:r>
                <a:r>
                  <a:rPr lang="zh-TW" altLang="zh-TW" dirty="0" smtClean="0">
                    <a:ea typeface="新細明體" charset="-120"/>
                  </a:rPr>
                  <a:t>，雖然更清晰，可能是一個較不准確的</a:t>
                </a:r>
                <a:r>
                  <a:rPr lang="zh-TW" altLang="en-US" dirty="0" smtClean="0">
                    <a:ea typeface="新細明體" charset="-120"/>
                  </a:rPr>
                  <a:t>影</a:t>
                </a:r>
                <a:r>
                  <a:rPr lang="zh-TW" altLang="zh-TW" dirty="0" smtClean="0">
                    <a:ea typeface="新細明體" charset="-120"/>
                  </a:rPr>
                  <a:t>像。</a:t>
                </a:r>
                <a:endParaRPr lang="zh-TW" altLang="en-US" dirty="0" smtClean="0">
                  <a:ea typeface="新細明體" charset="-120"/>
                </a:endParaRPr>
              </a:p>
              <a:p>
                <a:pPr eaLnBrk="1" hangingPunct="1"/>
                <a:r>
                  <a:rPr lang="zh-TW" altLang="en-US" sz="1200" b="1" i="0">
                    <a:solidFill>
                      <a:schemeClr val="tx1"/>
                    </a:solidFill>
                    <a:latin typeface="Cambria Math" panose="02040503050406030204" pitchFamily="18" charset="0"/>
                  </a:rPr>
                  <a:t>𝝁</a:t>
                </a:r>
                <a:r>
                  <a:rPr lang="en-US" altLang="zh-TW" sz="1200" b="1" i="0" smtClean="0">
                    <a:solidFill>
                      <a:schemeClr val="tx1"/>
                    </a:solidFill>
                    <a:latin typeface="Cambria Math" panose="02040503050406030204" pitchFamily="18" charset="0"/>
                  </a:rPr>
                  <a:t> ̂</a:t>
                </a:r>
                <a:r>
                  <a:rPr lang="zh-TW" altLang="en-US" dirty="0" smtClean="0">
                    <a:ea typeface="新細明體" charset="-120"/>
                  </a:rPr>
                  <a:t>是鄰域平均</a:t>
                </a:r>
              </a:p>
              <a:p>
                <a:pPr eaLnBrk="1" hangingPunct="1"/>
                <a:r>
                  <a:rPr lang="zh-TW" altLang="en-US" dirty="0" smtClean="0">
                    <a:ea typeface="新細明體" charset="-120"/>
                  </a:rPr>
                  <a:t>可以用鄰域中位數代替鄰域平均值。</a:t>
                </a:r>
                <a:endParaRPr lang="en-US" altLang="zh-TW" dirty="0" smtClean="0">
                  <a:ea typeface="新細明體" charset="-120"/>
                </a:endParaRPr>
              </a:p>
            </p:txBody>
          </p:sp>
        </mc:Fallback>
      </mc:AlternateContent>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miter lim="800000"/>
            <a:headEnd/>
            <a:tailEnd/>
          </a:ln>
        </p:spPr>
        <p:txBody>
          <a:bodyPr/>
          <a:lstStyle/>
          <a:p>
            <a:fld id="{4A4B6635-0CE7-4DE8-9FEB-51122116C755}" type="slidenum">
              <a:rPr lang="en-US" altLang="zh-TW" smtClean="0">
                <a:ea typeface="新細明體" charset="-120"/>
              </a:rPr>
              <a:pPr/>
              <a:t>88</a:t>
            </a:fld>
            <a:endParaRPr lang="en-US" altLang="zh-TW">
              <a:ea typeface="新細明體" charset="-120"/>
            </a:endParaRPr>
          </a:p>
        </p:txBody>
      </p:sp>
      <p:sp>
        <p:nvSpPr>
          <p:cNvPr id="24985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極值的銳利化鄰域運算子：</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是一種適合於有較大對比度區域的影像。</a:t>
                </a:r>
                <a:endParaRPr lang="en-US" altLang="zh-TW" dirty="0">
                  <a:ea typeface="新細明體" charset="-120"/>
                </a:endParaRPr>
              </a:p>
              <a:p>
                <a:pPr eaLnBrk="1" hangingPunct="1"/>
                <a:r>
                  <a:rPr lang="zh-TW" altLang="en-US" dirty="0">
                    <a:ea typeface="新細明體" charset="-120"/>
                  </a:rPr>
                  <a:t>輸出值是鄰域的最小值或最大值與中心像素值之間的接近值。</a:t>
                </a:r>
                <a:endParaRPr lang="en-US" altLang="zh-TW" dirty="0">
                  <a:ea typeface="新細明體" charset="-120"/>
                </a:endParaRPr>
              </a:p>
              <a:p>
                <a:pPr eaLnBrk="1" hangingPunct="1"/>
                <a:r>
                  <a:rPr lang="zh-TW" altLang="en-US" dirty="0"/>
                  <a:t>也就是說看</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a:t>
                </a:r>
                <a:r>
                  <a:rPr lang="zh-TW" altLang="en-US" dirty="0">
                    <a:ea typeface="新細明體" charset="-120"/>
                  </a:rPr>
                  <a:t>鄰域的</a:t>
                </a:r>
                <a:r>
                  <a:rPr lang="zh-TW" altLang="en-US" dirty="0"/>
                  <a:t>極大值或極小值這兩種極值，哪個極值較近就當作輸出。</a:t>
                </a:r>
                <a:endParaRPr lang="en-US" altLang="zh-TW" dirty="0"/>
              </a:p>
              <a:p>
                <a:pPr eaLnBrk="1" hangingPunct="1"/>
                <a:endParaRPr lang="en-US" altLang="zh-TW" dirty="0"/>
              </a:p>
              <a:p>
                <a:pPr eaLnBrk="1" hangingPunct="1"/>
                <a:r>
                  <a:rPr lang="en-US" altLang="zh-TW" dirty="0"/>
                  <a:t>Z =</a:t>
                </a:r>
                <a:r>
                  <a:rPr lang="zh-TW" altLang="en-US" dirty="0"/>
                  <a:t> </a:t>
                </a:r>
                <a:r>
                  <a:rPr lang="en-US" altLang="zh-TW" dirty="0" err="1"/>
                  <a:t>Zmin</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離鄰域中的最小值比較近</a:t>
                </a:r>
                <a:r>
                  <a:rPr lang="en-US" altLang="zh-TW" dirty="0"/>
                  <a:t>, </a:t>
                </a:r>
                <a:r>
                  <a:rPr lang="zh-TW" altLang="en-US" dirty="0"/>
                  <a:t>就輸出</a:t>
                </a:r>
                <a:r>
                  <a:rPr lang="en-US" altLang="zh-TW" dirty="0" err="1"/>
                  <a:t>Zmin</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Z =</a:t>
                </a:r>
                <a:r>
                  <a:rPr lang="zh-TW" altLang="en-US" dirty="0"/>
                  <a:t> </a:t>
                </a:r>
                <a:r>
                  <a:rPr lang="en-US" altLang="zh-TW" dirty="0" err="1"/>
                  <a:t>Zmax</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離鄰域中的最大值比較近</a:t>
                </a:r>
                <a:r>
                  <a:rPr lang="en-US" altLang="zh-TW" dirty="0"/>
                  <a:t>, </a:t>
                </a:r>
                <a:r>
                  <a:rPr lang="zh-TW" altLang="en-US" dirty="0"/>
                  <a:t>就輸出</a:t>
                </a:r>
                <a:r>
                  <a:rPr lang="en-US" altLang="zh-TW" dirty="0" err="1"/>
                  <a:t>Zmax</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W=</a:t>
                </a:r>
                <a:r>
                  <a:rPr lang="zh-TW" altLang="en-US" dirty="0"/>
                  <a:t>鄰域</a:t>
                </a:r>
                <a:endParaRPr lang="en-US" altLang="zh-TW" dirty="0">
                  <a:ea typeface="新細明體" charset="-120"/>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eaLnBrk="1" hangingPunct="1"/>
                <a:endParaRPr lang="en-US" altLang="zh-TW" dirty="0"/>
              </a:p>
              <a:p>
                <a:pPr eaLnBrk="1" hangingPunct="1"/>
                <a:r>
                  <a:rPr lang="zh-TW" altLang="en-US" dirty="0"/>
                  <a:t>讓</a:t>
                </a:r>
                <a:r>
                  <a:rPr lang="en-US" altLang="zh-TW" dirty="0"/>
                  <a:t>intensity</a:t>
                </a:r>
                <a:r>
                  <a:rPr lang="zh-TW" altLang="en-US" dirty="0"/>
                  <a:t>強的</a:t>
                </a:r>
                <a:r>
                  <a:rPr lang="en-US" altLang="zh-TW" dirty="0"/>
                  <a:t>pixel</a:t>
                </a:r>
                <a:r>
                  <a:rPr lang="zh-TW" altLang="en-US" dirty="0"/>
                  <a:t> 更強</a:t>
                </a:r>
                <a:r>
                  <a:rPr lang="en-US" altLang="zh-TW" dirty="0"/>
                  <a:t>(intensity</a:t>
                </a:r>
                <a:r>
                  <a:rPr lang="zh-TW" altLang="en-US" dirty="0"/>
                  <a:t>亮度、強度</a:t>
                </a:r>
                <a:r>
                  <a:rPr lang="en-US" altLang="zh-TW" dirty="0"/>
                  <a:t>)</a:t>
                </a:r>
              </a:p>
              <a:p>
                <a:pPr eaLnBrk="1" hangingPunct="1"/>
                <a:r>
                  <a:rPr lang="zh-TW" altLang="en-US" dirty="0"/>
                  <a:t>讓</a:t>
                </a:r>
                <a:r>
                  <a:rPr lang="en-US" altLang="zh-TW" dirty="0"/>
                  <a:t>intensity</a:t>
                </a:r>
                <a:r>
                  <a:rPr lang="zh-TW" altLang="en-US" dirty="0"/>
                  <a:t>弱的</a:t>
                </a:r>
                <a:r>
                  <a:rPr lang="en-US" altLang="zh-TW" dirty="0"/>
                  <a:t>pixel </a:t>
                </a:r>
                <a:r>
                  <a:rPr lang="zh-TW" altLang="en-US" dirty="0"/>
                  <a:t>更弱</a:t>
                </a:r>
                <a:endParaRPr lang="en-US" altLang="zh-TW" dirty="0"/>
              </a:p>
              <a:p>
                <a:pPr eaLnBrk="1" hangingPunct="1"/>
                <a:r>
                  <a:rPr lang="en-US" altLang="zh-TW" dirty="0"/>
                  <a:t>-------------------------------------------</a:t>
                </a: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endParaRPr lang="en-US" altLang="zh-TW" dirty="0"/>
              </a:p>
            </p:txBody>
          </p:sp>
        </mc:Choice>
        <mc:Fallback xmlns="">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極值的銳利化鄰域運算子是一種適合於有較大對比度區域的影像。</a:t>
                </a:r>
                <a:endParaRPr lang="en-US" altLang="zh-TW" dirty="0" smtClean="0">
                  <a:ea typeface="新細明體" charset="-120"/>
                </a:endParaRPr>
              </a:p>
              <a:p>
                <a:pPr eaLnBrk="1" hangingPunct="1"/>
                <a:r>
                  <a:rPr lang="zh-TW" altLang="en-US" dirty="0" smtClean="0">
                    <a:ea typeface="新細明體" charset="-120"/>
                  </a:rPr>
                  <a:t>輸出值是鄰域的最小值或最大值與中心像素值之間的接近值。</a:t>
                </a:r>
                <a:endParaRPr lang="en-US" altLang="zh-TW" dirty="0" smtClean="0">
                  <a:ea typeface="新細明體" charset="-120"/>
                </a:endParaRPr>
              </a:p>
              <a:p>
                <a:pPr eaLnBrk="1" hangingPunct="1"/>
                <a:r>
                  <a:rPr lang="zh-TW" altLang="en-US" dirty="0" smtClean="0"/>
                  <a:t>也就是說看</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a:t>
                </a:r>
                <a:r>
                  <a:rPr lang="zh-TW" altLang="en-US" dirty="0" smtClean="0">
                    <a:ea typeface="新細明體" charset="-120"/>
                  </a:rPr>
                  <a:t>鄰域的</a:t>
                </a:r>
                <a:r>
                  <a:rPr lang="zh-TW" altLang="en-US" dirty="0" smtClean="0"/>
                  <a:t>極大</a:t>
                </a:r>
                <a:r>
                  <a:rPr lang="zh-TW" altLang="en-US" dirty="0" smtClean="0"/>
                  <a:t>值或極小值這兩種極值，哪個極值較近。選比較</a:t>
                </a:r>
                <a:r>
                  <a:rPr lang="zh-TW" altLang="en-US" dirty="0" smtClean="0"/>
                  <a:t>靠近</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的極</a:t>
                </a:r>
                <a:r>
                  <a:rPr lang="zh-TW" altLang="en-US" dirty="0" smtClean="0"/>
                  <a:t>值當作</a:t>
                </a:r>
                <a:r>
                  <a:rPr lang="zh-TW" altLang="en-US" dirty="0" smtClean="0"/>
                  <a:t>輸出。</a:t>
                </a:r>
                <a:endParaRPr lang="en-US" altLang="zh-TW" dirty="0" smtClean="0"/>
              </a:p>
              <a:p>
                <a:pPr eaLnBrk="1" hangingPunct="1"/>
                <a:endParaRPr lang="en-US" altLang="zh-TW" dirty="0" smtClean="0"/>
              </a:p>
              <a:p>
                <a:pPr eaLnBrk="1" hangingPunct="1"/>
                <a:r>
                  <a:rPr lang="en-US" altLang="zh-TW" dirty="0" smtClean="0"/>
                  <a:t>Z =</a:t>
                </a:r>
                <a:r>
                  <a:rPr lang="zh-TW" altLang="en-US" dirty="0" smtClean="0"/>
                  <a:t> </a:t>
                </a:r>
                <a:r>
                  <a:rPr lang="en-US" altLang="zh-TW" dirty="0" err="1" smtClean="0"/>
                  <a:t>Zmin</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離鄰域中的最小值比較近</a:t>
                </a:r>
                <a:r>
                  <a:rPr lang="en-US" altLang="zh-TW" dirty="0" smtClean="0"/>
                  <a:t>, </a:t>
                </a:r>
                <a:r>
                  <a:rPr lang="zh-TW" altLang="en-US" dirty="0" smtClean="0"/>
                  <a:t>就輸出</a:t>
                </a:r>
                <a:r>
                  <a:rPr lang="en-US" altLang="zh-TW" dirty="0" err="1" smtClean="0"/>
                  <a:t>Zmin</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Z =</a:t>
                </a:r>
                <a:r>
                  <a:rPr lang="zh-TW" altLang="en-US" dirty="0" smtClean="0"/>
                  <a:t> </a:t>
                </a:r>
                <a:r>
                  <a:rPr lang="en-US" altLang="zh-TW" dirty="0" err="1" smtClean="0"/>
                  <a:t>Zmax</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離鄰域中的最大值比較近</a:t>
                </a:r>
                <a:r>
                  <a:rPr lang="en-US" altLang="zh-TW" dirty="0" smtClean="0"/>
                  <a:t>, </a:t>
                </a:r>
                <a:r>
                  <a:rPr lang="zh-TW" altLang="en-US" dirty="0" smtClean="0"/>
                  <a:t>就輸出</a:t>
                </a:r>
                <a:r>
                  <a:rPr lang="en-US" altLang="zh-TW" dirty="0" err="1" smtClean="0"/>
                  <a:t>Zmax</a:t>
                </a:r>
                <a:endParaRPr lang="en-US" altLang="zh-TW" dirty="0" smtClean="0"/>
              </a:p>
              <a:p>
                <a:pPr eaLnBrk="1" hangingPunct="1"/>
                <a:endParaRPr lang="en-US" altLang="zh-TW" dirty="0" smtClean="0"/>
              </a:p>
              <a:p>
                <a:pPr eaLnBrk="1" hangingPunct="1"/>
                <a:r>
                  <a:rPr lang="en-US" altLang="zh-TW" dirty="0" smtClean="0"/>
                  <a:t>W=</a:t>
                </a:r>
                <a:r>
                  <a:rPr lang="zh-TW" altLang="en-US" dirty="0" smtClean="0"/>
                  <a:t>鄰域</a:t>
                </a:r>
                <a:endParaRPr lang="en-US" altLang="zh-TW" dirty="0" smtClean="0"/>
              </a:p>
              <a:p>
                <a:pPr eaLnBrk="1" hangingPunct="1"/>
                <a:r>
                  <a:rPr lang="zh-TW" altLang="en-US" dirty="0" smtClean="0"/>
                  <a:t>讓</a:t>
                </a:r>
                <a:r>
                  <a:rPr lang="en-US" altLang="zh-TW" dirty="0" smtClean="0"/>
                  <a:t>intensity</a:t>
                </a:r>
                <a:r>
                  <a:rPr lang="zh-TW" altLang="en-US" dirty="0" smtClean="0"/>
                  <a:t>強的</a:t>
                </a:r>
                <a:r>
                  <a:rPr lang="en-US" altLang="zh-TW" dirty="0" smtClean="0"/>
                  <a:t>pixel</a:t>
                </a:r>
                <a:r>
                  <a:rPr lang="zh-TW" altLang="en-US" dirty="0" smtClean="0"/>
                  <a:t> </a:t>
                </a:r>
                <a:r>
                  <a:rPr lang="zh-TW" altLang="en-US" dirty="0" smtClean="0"/>
                  <a:t>更強</a:t>
                </a:r>
                <a:r>
                  <a:rPr lang="en-US" altLang="zh-TW" dirty="0" smtClean="0"/>
                  <a:t>(intensity</a:t>
                </a:r>
                <a:r>
                  <a:rPr lang="zh-TW" altLang="en-US" dirty="0" smtClean="0"/>
                  <a:t>亮度、強度</a:t>
                </a:r>
                <a:r>
                  <a:rPr lang="en-US" altLang="zh-TW" dirty="0" smtClean="0"/>
                  <a:t>)</a:t>
                </a:r>
                <a:endParaRPr lang="en-US" altLang="zh-TW" dirty="0" smtClean="0"/>
              </a:p>
              <a:p>
                <a:pPr eaLnBrk="1" hangingPunct="1"/>
                <a:r>
                  <a:rPr lang="zh-TW" altLang="en-US" dirty="0" smtClean="0"/>
                  <a:t>讓</a:t>
                </a:r>
                <a:r>
                  <a:rPr lang="en-US" altLang="zh-TW" dirty="0" smtClean="0"/>
                  <a:t>intensity</a:t>
                </a:r>
                <a:r>
                  <a:rPr lang="zh-TW" altLang="en-US" dirty="0" smtClean="0"/>
                  <a:t>弱的</a:t>
                </a:r>
                <a:r>
                  <a:rPr lang="en-US" altLang="zh-TW" dirty="0" smtClean="0"/>
                  <a:t>pixel </a:t>
                </a:r>
                <a:r>
                  <a:rPr lang="zh-TW" altLang="en-US" dirty="0" smtClean="0"/>
                  <a:t>更弱</a:t>
                </a:r>
                <a:endParaRPr lang="en-US" altLang="zh-TW" dirty="0" smtClean="0"/>
              </a:p>
              <a:p>
                <a:pPr eaLnBrk="1" hangingPunct="1"/>
                <a:endParaRPr lang="en-US" altLang="zh-TW" dirty="0" smtClean="0">
                  <a:ea typeface="新細明體" charset="-120"/>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p:txBody>
          </p:sp>
        </mc:Fallback>
      </mc:AlternateContent>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投影片圖像版面配置區 1"/>
          <p:cNvSpPr>
            <a:spLocks noGrp="1" noRot="1" noChangeAspect="1" noTextEdit="1"/>
          </p:cNvSpPr>
          <p:nvPr>
            <p:ph type="sldImg"/>
          </p:nvPr>
        </p:nvSpPr>
        <p:spPr>
          <a:ln/>
        </p:spPr>
      </p:sp>
      <p:sp>
        <p:nvSpPr>
          <p:cNvPr id="250883" name="備忘稿版面配置區 2"/>
          <p:cNvSpPr>
            <a:spLocks noGrp="1"/>
          </p:cNvSpPr>
          <p:nvPr>
            <p:ph type="body" idx="1"/>
          </p:nvPr>
        </p:nvSpPr>
        <p:spPr>
          <a:noFill/>
        </p:spPr>
        <p:txBody>
          <a:bodyPr/>
          <a:lstStyle/>
          <a:p>
            <a:r>
              <a:rPr lang="zh-TW" altLang="en-US" dirty="0">
                <a:ea typeface="新細明體" charset="-120"/>
              </a:rPr>
              <a:t>接下來</a:t>
            </a:r>
            <a:r>
              <a:rPr lang="en-US" altLang="zh-TW" dirty="0">
                <a:ea typeface="新細明體" charset="-120"/>
              </a:rPr>
              <a:t>7.4</a:t>
            </a:r>
            <a:r>
              <a:rPr lang="zh-TW" altLang="en-US" dirty="0">
                <a:ea typeface="新細明體" charset="-120"/>
              </a:rPr>
              <a:t>章要說明邊緣檢測：</a:t>
            </a:r>
            <a:endParaRPr lang="en-US" altLang="zh-TW" dirty="0">
              <a:ea typeface="新細明體" charset="-120"/>
            </a:endParaRPr>
          </a:p>
          <a:p>
            <a:r>
              <a:rPr lang="zh-TW" altLang="en-US" dirty="0">
                <a:ea typeface="新細明體" charset="-120"/>
              </a:rPr>
              <a:t>影像的邊緣第一個比較直觀的概念是，數字邊緣是兩個像素之間的邊界，當兩個像素的亮度值</a:t>
            </a:r>
            <a:r>
              <a:rPr lang="en-US" altLang="zh-TW" dirty="0">
                <a:ea typeface="新細明體" charset="-120"/>
              </a:rPr>
              <a:t>”</a:t>
            </a:r>
            <a:r>
              <a:rPr lang="zh-TW" altLang="en-US" dirty="0">
                <a:ea typeface="新細明體" charset="-120"/>
              </a:rPr>
              <a:t>明顯不同</a:t>
            </a:r>
            <a:r>
              <a:rPr lang="en-US" altLang="zh-TW" dirty="0">
                <a:ea typeface="新細明體" charset="-120"/>
              </a:rPr>
              <a:t>”</a:t>
            </a:r>
            <a:r>
              <a:rPr lang="zh-TW" altLang="en-US" dirty="0">
                <a:ea typeface="新細明體" charset="-120"/>
              </a:rPr>
              <a:t>時就是邊緣。</a:t>
            </a:r>
            <a:endParaRPr lang="en-US" altLang="zh-TW" dirty="0">
              <a:ea typeface="新細明體" charset="-120"/>
            </a:endParaRPr>
          </a:p>
          <a:p>
            <a:r>
              <a:rPr lang="zh-TW" altLang="en-US" dirty="0">
                <a:ea typeface="新細明體" charset="-120"/>
              </a:rPr>
              <a:t>目的是要找出灰階中有劇烈變化的邊界</a:t>
            </a:r>
            <a:endParaRPr lang="en-US" altLang="zh-TW" dirty="0">
              <a:ea typeface="新細明體" charset="-120"/>
            </a:endParaRPr>
          </a:p>
          <a:p>
            <a:endParaRPr lang="en-US" altLang="zh-TW" dirty="0">
              <a:ea typeface="新細明體" charset="-120"/>
            </a:endParaRPr>
          </a:p>
          <a:p>
            <a:r>
              <a:rPr lang="en-US" altLang="zh-TW" dirty="0"/>
              <a:t>Digital edge</a:t>
            </a:r>
            <a:r>
              <a:rPr lang="zh-TW" altLang="en-US" dirty="0"/>
              <a:t>：一條影像上的邊界，左右兩側的</a:t>
            </a:r>
            <a:r>
              <a:rPr lang="en-US" altLang="zh-TW" dirty="0"/>
              <a:t>pixel value</a:t>
            </a:r>
            <a:r>
              <a:rPr lang="en-US" altLang="zh-TW" baseline="0" dirty="0"/>
              <a:t> </a:t>
            </a:r>
            <a:r>
              <a:rPr lang="zh-TW" altLang="en-US" baseline="0" dirty="0"/>
              <a:t>明顯不同</a:t>
            </a:r>
            <a:endParaRPr lang="en-US" altLang="zh-TW" baseline="0" dirty="0"/>
          </a:p>
          <a:p>
            <a:r>
              <a:rPr lang="en-US" altLang="zh-TW" baseline="0" dirty="0"/>
              <a:t>Edge : </a:t>
            </a:r>
            <a:r>
              <a:rPr lang="zh-TW" altLang="en-US" baseline="0" dirty="0"/>
              <a:t>亮度有突然的抬升或下降。</a:t>
            </a:r>
            <a:endParaRPr lang="en-US" altLang="zh-TW" baseline="0" dirty="0"/>
          </a:p>
        </p:txBody>
      </p:sp>
      <p:sp>
        <p:nvSpPr>
          <p:cNvPr id="250884" name="投影片編號版面配置區 3"/>
          <p:cNvSpPr>
            <a:spLocks noGrp="1"/>
          </p:cNvSpPr>
          <p:nvPr>
            <p:ph type="sldNum" sz="quarter" idx="5"/>
          </p:nvPr>
        </p:nvSpPr>
        <p:spPr>
          <a:noFill/>
          <a:ln>
            <a:miter lim="800000"/>
            <a:headEnd/>
            <a:tailEnd/>
          </a:ln>
        </p:spPr>
        <p:txBody>
          <a:bodyPr/>
          <a:lstStyle/>
          <a:p>
            <a:fld id="{0AEBDC4A-DCEC-4778-B314-A227B832562E}" type="slidenum">
              <a:rPr lang="en-US" altLang="zh-TW" smtClean="0">
                <a:ea typeface="新細明體" charset="-120"/>
              </a:rPr>
              <a:pPr/>
              <a:t>89</a:t>
            </a:fld>
            <a:endParaRPr lang="en-US" altLang="zh-TW">
              <a:ea typeface="新細明體" charset="-12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miter lim="800000"/>
            <a:headEnd/>
            <a:tailEnd/>
          </a:ln>
        </p:spPr>
        <p:txBody>
          <a:bodyPr/>
          <a:lstStyle/>
          <a:p>
            <a:fld id="{3A919000-F342-437C-A3D5-A6205836F02A}" type="slidenum">
              <a:rPr lang="en-US" altLang="zh-TW" smtClean="0">
                <a:ea typeface="新細明體" charset="-120"/>
              </a:rPr>
              <a:pPr/>
              <a:t>90</a:t>
            </a:fld>
            <a:endParaRPr lang="en-US" altLang="zh-TW">
              <a:ea typeface="新細明體" charset="-12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左圖是雕塑的模型，右圖是藝術家對影像中某些顯著亮度邊緣的渲染。</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影像中的邊緣是影像輪廓，也就是亮度在整個影像上突然間的變化。</a:t>
            </a:r>
            <a:r>
              <a:rPr kumimoji="0" lang="en-US" altLang="zh-TW" dirty="0">
                <a:ea typeface="新細明體" charset="-120"/>
              </a:rPr>
              <a:t>[</a:t>
            </a:r>
            <a:r>
              <a:rPr kumimoji="0" lang="zh-TW" altLang="en-US" dirty="0">
                <a:ea typeface="新細明體" charset="-120"/>
              </a:rPr>
              <a:t>線條的意思</a:t>
            </a:r>
            <a:r>
              <a:rPr kumimoji="0" lang="en-US" altLang="zh-TW" dirty="0">
                <a:ea typeface="新細明體" charset="-120"/>
              </a:rPr>
              <a:t>]</a:t>
            </a:r>
          </a:p>
          <a:p>
            <a:pPr eaLnBrk="1" hangingPunct="1"/>
            <a:r>
              <a:rPr kumimoji="0" lang="zh-TW" altLang="en-US" dirty="0">
                <a:ea typeface="新細明體" charset="-120"/>
              </a:rPr>
              <a:t>影像只保留明顯重要的資訊</a:t>
            </a:r>
            <a:endParaRPr kumimoji="0" lang="en-US" altLang="zh-TW" dirty="0">
              <a:ea typeface="新細明體" charset="-12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但是一般影像所謂的邊其實不見得會對應到實際物體的邊，因為會打光，所以當套用</a:t>
            </a:r>
            <a:r>
              <a:rPr lang="zh-TW" altLang="en-US" dirty="0">
                <a:ea typeface="新細明體" charset="-120"/>
              </a:rPr>
              <a:t>邊緣檢測的</a:t>
            </a:r>
            <a:r>
              <a:rPr kumimoji="0" lang="en-US" altLang="zh-TW" dirty="0">
                <a:ea typeface="新細明體" charset="-120"/>
              </a:rPr>
              <a:t>mask</a:t>
            </a:r>
            <a:r>
              <a:rPr kumimoji="0" lang="zh-TW" altLang="en-US" dirty="0">
                <a:ea typeface="新細明體" charset="-120"/>
              </a:rPr>
              <a:t>的時候也會被找到。</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a:t>
            </a:r>
            <a:endParaRPr lang="en-US" altLang="zh-TW" dirty="0">
              <a:ea typeface="新細明體" charset="-120"/>
            </a:endParaRPr>
          </a:p>
          <a:p>
            <a:pPr eaLnBrk="1" hangingPunct="1"/>
            <a:r>
              <a:rPr lang="en-US" altLang="zh-TW" dirty="0">
                <a:ea typeface="新細明體" charset="-120"/>
              </a:rPr>
              <a:t>Edge detection</a:t>
            </a:r>
            <a:r>
              <a:rPr lang="zh-TW" altLang="en-US" dirty="0">
                <a:ea typeface="新細明體" charset="-120"/>
              </a:rPr>
              <a:t>：其中一個目的就是要去將因光照射所形成的邊拿掉。</a:t>
            </a:r>
          </a:p>
          <a:p>
            <a:pPr eaLnBrk="1" hangingPunct="1"/>
            <a:r>
              <a:rPr lang="en-US" altLang="zh-TW" dirty="0">
                <a:ea typeface="新細明體" charset="-120"/>
              </a:rPr>
              <a:t>Sculpture</a:t>
            </a:r>
            <a:r>
              <a:rPr lang="zh-TW" altLang="en-US" dirty="0">
                <a:ea typeface="新細明體" charset="-120"/>
              </a:rPr>
              <a:t>：雕刻品   </a:t>
            </a:r>
            <a:r>
              <a:rPr lang="en-US" altLang="zh-TW" dirty="0">
                <a:ea typeface="新細明體" charset="-120"/>
              </a:rPr>
              <a:t>Salient</a:t>
            </a:r>
            <a:r>
              <a:rPr lang="zh-TW" altLang="en-US" dirty="0">
                <a:ea typeface="新細明體" charset="-120"/>
              </a:rPr>
              <a:t>：顯著的   </a:t>
            </a:r>
            <a:r>
              <a:rPr kumimoji="0" lang="en-US" altLang="zh-TW" dirty="0">
                <a:ea typeface="新細明體" charset="-120"/>
              </a:rPr>
              <a:t>Abruptly</a:t>
            </a:r>
            <a:r>
              <a:rPr kumimoji="0" lang="zh-TW" altLang="en-US" dirty="0">
                <a:ea typeface="新細明體" charset="-120"/>
              </a:rPr>
              <a:t>：突然地</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圖</a:t>
            </a:r>
            <a:r>
              <a:rPr kumimoji="1" lang="en-US" altLang="zh-TW" sz="1200" kern="1200" dirty="0">
                <a:solidFill>
                  <a:schemeClr val="tx1"/>
                </a:solidFill>
                <a:effectLst/>
                <a:latin typeface="Arial" charset="0"/>
                <a:ea typeface="新細明體" pitchFamily="18" charset="-120"/>
                <a:cs typeface="+mn-cs"/>
              </a:rPr>
              <a:t>3.1</a:t>
            </a:r>
          </a:p>
          <a:p>
            <a:r>
              <a:rPr kumimoji="1" lang="en-US" altLang="zh-TW" sz="1200" kern="1200" dirty="0">
                <a:solidFill>
                  <a:schemeClr val="tx1"/>
                </a:solidFill>
                <a:effectLst/>
                <a:latin typeface="Arial" charset="0"/>
                <a:ea typeface="新細明體" pitchFamily="18" charset="-120"/>
                <a:cs typeface="+mn-cs"/>
              </a:rPr>
              <a:t>Figure 3.1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The Archer, working model, by Henry Moore, 1964. On the left is an image of a working model of a sculpture, and on the right is an artist's rendering of some of the salient brightness edges in the image.</a:t>
            </a:r>
            <a:r>
              <a:rPr kumimoji="1" lang="zh-TW" altLang="en-US" sz="1200" kern="1200" dirty="0">
                <a:solidFill>
                  <a:schemeClr val="tx1"/>
                </a:solidFill>
                <a:effectLst/>
                <a:latin typeface="Arial" charset="0"/>
                <a:ea typeface="新細明體" pitchFamily="18" charset="-120"/>
                <a:cs typeface="+mn-cs"/>
              </a:rPr>
              <a:t>弓箭手，工作模型，</a:t>
            </a:r>
            <a:r>
              <a:rPr kumimoji="1" lang="en-US" altLang="zh-TW" sz="1200" kern="1200" dirty="0">
                <a:solidFill>
                  <a:schemeClr val="tx1"/>
                </a:solidFill>
                <a:effectLst/>
                <a:latin typeface="Arial" charset="0"/>
                <a:ea typeface="新細明體" pitchFamily="18" charset="-120"/>
                <a:cs typeface="+mn-cs"/>
              </a:rPr>
              <a:t>Henry Moore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1964</a:t>
            </a:r>
            <a:r>
              <a:rPr kumimoji="1" lang="zh-TW" altLang="en-US" sz="1200" kern="1200" dirty="0">
                <a:solidFill>
                  <a:schemeClr val="tx1"/>
                </a:solidFill>
                <a:effectLst/>
                <a:latin typeface="Arial" charset="0"/>
                <a:ea typeface="新細明體" pitchFamily="18" charset="-120"/>
                <a:cs typeface="+mn-cs"/>
              </a:rPr>
              <a:t>年。左圖是雕塑的工作模型，右圖是藝術家對影像中某些顯著亮度邊緣的渲染。</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An edge in an image</a:t>
            </a:r>
            <a:r>
              <a:rPr kumimoji="1" lang="zh-TW" altLang="en-US" sz="1200" kern="120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contour across  which the intensity of the image changes abruptly</a:t>
            </a:r>
            <a:r>
              <a:rPr kumimoji="1" lang="zh-TW" altLang="en-US" sz="1200" kern="1200" dirty="0">
                <a:solidFill>
                  <a:schemeClr val="tx1"/>
                </a:solidFill>
                <a:effectLst/>
                <a:latin typeface="Arial" charset="0"/>
                <a:ea typeface="新細明體" pitchFamily="18" charset="-120"/>
                <a:cs typeface="+mn-cs"/>
              </a:rPr>
              <a:t>；</a:t>
            </a:r>
            <a:r>
              <a:rPr kumimoji="0" lang="zh-TW" altLang="en-US" dirty="0">
                <a:ea typeface="新細明體" charset="-120"/>
              </a:rPr>
              <a:t>影像中的邊緣是影像輪廓，也就是亮度在整個影像上突然間的變化</a:t>
            </a:r>
            <a:r>
              <a:rPr kumimoji="1" lang="zh-TW" altLang="en-US" sz="1200" kern="1200" dirty="0">
                <a:solidFill>
                  <a:schemeClr val="tx1"/>
                </a:solidFill>
                <a:effectLst/>
                <a:latin typeface="Arial" charset="0"/>
                <a:ea typeface="新細明體" pitchFamily="18" charset="-120"/>
                <a:cs typeface="+mn-cs"/>
              </a:rPr>
              <a:t>；</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 image</a:t>
            </a:r>
            <a:r>
              <a:rPr kumimoji="1" lang="en-US" altLang="zh-TW" sz="1200" kern="1200" baseline="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intensity edge may or may not correspond to a physical edge of an object. It is sometimes said that the objective of science is to describe nature economically.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影像強度邊緣可能對應於對象的物理邊緣，也可能不對應。 有時有人說科學的目的是從經濟角度描述自然。</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Analogously, one purpose of edge detection in an image is to strip away some of the redundancy of sensing—to encode and describe the information contained in the image in a form more economical than that in which the information impinges on the sensors [</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(Photograph, courtesy The Henry Moore Foundation, Much </a:t>
            </a:r>
            <a:r>
              <a:rPr kumimoji="1" lang="en-US" altLang="zh-TW" sz="1200" kern="1200" dirty="0" err="1">
                <a:solidFill>
                  <a:schemeClr val="tx1"/>
                </a:solidFill>
                <a:effectLst/>
                <a:latin typeface="Arial" charset="0"/>
                <a:ea typeface="新細明體" pitchFamily="18" charset="-120"/>
                <a:cs typeface="+mn-cs"/>
              </a:rPr>
              <a:t>Hadham</a:t>
            </a:r>
            <a:r>
              <a:rPr kumimoji="1" lang="en-US" altLang="zh-TW" sz="1200" kern="1200" dirty="0">
                <a:solidFill>
                  <a:schemeClr val="tx1"/>
                </a:solidFill>
                <a:effectLst/>
                <a:latin typeface="Arial" charset="0"/>
                <a:ea typeface="新細明體" pitchFamily="18" charset="-120"/>
                <a:cs typeface="+mn-cs"/>
              </a:rPr>
              <a:t>, England.)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類似地，</a:t>
            </a:r>
            <a:r>
              <a:rPr kumimoji="0" lang="zh-TW" altLang="en-US" dirty="0">
                <a:ea typeface="新細明體" charset="-120"/>
              </a:rPr>
              <a:t>影像中邊緣檢測的一個目的是剝離一些多餘的感知，以比信息撞擊傳感器更經濟的方式對影像中包含的信息進行編碼和描述 </a:t>
            </a:r>
            <a:r>
              <a:rPr kumimoji="1" lang="en-US" altLang="zh-TW" sz="1200" kern="1200" dirty="0">
                <a:solidFill>
                  <a:schemeClr val="tx1"/>
                </a:solidFill>
                <a:effectLst/>
                <a:latin typeface="Arial" charset="0"/>
                <a:ea typeface="新細明體" pitchFamily="18" charset="-120"/>
                <a:cs typeface="+mn-cs"/>
              </a:rPr>
              <a:t>[</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a:t>
            </a:r>
            <a:r>
              <a:rPr kumimoji="1" lang="zh-TW" altLang="en-US" sz="1200" kern="1200" dirty="0">
                <a:solidFill>
                  <a:schemeClr val="tx1"/>
                </a:solidFill>
                <a:effectLst/>
                <a:latin typeface="Arial" charset="0"/>
                <a:ea typeface="新細明體" pitchFamily="18" charset="-120"/>
                <a:cs typeface="+mn-cs"/>
              </a:rPr>
              <a:t>。（照片由英格蘭哈德漢姆的亨利</a:t>
            </a:r>
            <a:r>
              <a:rPr kumimoji="1" lang="en-US"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摩爾基金會提供。）</a:t>
            </a:r>
            <a:endParaRPr kumimoji="1" lang="en-US" altLang="zh-TW" sz="1200" kern="1200" dirty="0">
              <a:solidFill>
                <a:schemeClr val="tx1"/>
              </a:solidFill>
              <a:effectLst/>
              <a:latin typeface="Arial" charset="0"/>
              <a:ea typeface="新細明體" pitchFamily="18" charset="-12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也就是說，如果要做雜訊去除</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那雜訊假如是</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，而我們取一個</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為</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，則將</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跟</a:t>
            </a:r>
            <a:r>
              <a:rPr kumimoji="1" lang="en-US" altLang="zh-TW" sz="1200" b="0" kern="1200" dirty="0">
                <a:solidFill>
                  <a:schemeClr val="tx1"/>
                </a:solidFill>
                <a:latin typeface="Arial" charset="0"/>
                <a:ea typeface="新細明體" charset="-120"/>
                <a:cs typeface="+mn-cs"/>
              </a:rPr>
              <a:t>image</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區塊做卷積接著平均後，代替原本</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pixel</a:t>
            </a:r>
            <a:r>
              <a:rPr kumimoji="1" lang="zh-TW" altLang="en-US" sz="1200" b="0" kern="1200" dirty="0">
                <a:solidFill>
                  <a:schemeClr val="tx1"/>
                </a:solidFill>
                <a:latin typeface="Arial" charset="0"/>
                <a:ea typeface="新細明體" charset="-120"/>
                <a:cs typeface="+mn-cs"/>
              </a:rPr>
              <a:t>值就好。</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而如果</a:t>
            </a:r>
            <a:r>
              <a:rPr kumimoji="1" lang="en-US" altLang="zh-TW" sz="1200" b="0" kern="1200" dirty="0">
                <a:solidFill>
                  <a:schemeClr val="tx1"/>
                </a:solidFill>
                <a:latin typeface="Arial" charset="0"/>
                <a:ea typeface="新細明體" charset="-120"/>
                <a:cs typeface="+mn-cs"/>
              </a:rPr>
              <a:t>filter</a:t>
            </a:r>
            <a:r>
              <a:rPr kumimoji="1" lang="zh-TW" altLang="en-US" sz="1200" b="0" i="0" kern="1200" dirty="0">
                <a:solidFill>
                  <a:schemeClr val="tx1"/>
                </a:solidFill>
                <a:effectLst/>
                <a:latin typeface="Arial" charset="0"/>
                <a:ea typeface="新細明體" pitchFamily="18" charset="-120"/>
                <a:cs typeface="+mn-cs"/>
              </a:rPr>
              <a:t>中</a:t>
            </a:r>
            <a:r>
              <a:rPr kumimoji="1" lang="en-US" altLang="zh-TW" sz="1200" b="0" i="0" kern="1200" dirty="0">
                <a:solidFill>
                  <a:schemeClr val="tx1"/>
                </a:solidFill>
                <a:effectLst/>
                <a:latin typeface="Arial" charset="0"/>
                <a:ea typeface="新細明體" pitchFamily="18" charset="-120"/>
                <a:cs typeface="+mn-cs"/>
              </a:rPr>
              <a:t>weight</a:t>
            </a:r>
            <a:r>
              <a:rPr kumimoji="1" lang="zh-TW" altLang="en-US" sz="1200" b="0" i="0" kern="1200" dirty="0">
                <a:solidFill>
                  <a:schemeClr val="tx1"/>
                </a:solidFill>
                <a:effectLst/>
                <a:latin typeface="Arial" charset="0"/>
                <a:ea typeface="新細明體" pitchFamily="18" charset="-120"/>
                <a:cs typeface="+mn-cs"/>
              </a:rPr>
              <a:t>的係數都取相同的值，則稱為</a:t>
            </a:r>
            <a:r>
              <a:rPr kumimoji="1" lang="en-US" altLang="zh-TW" sz="1200" b="0" i="0" kern="1200" dirty="0">
                <a:solidFill>
                  <a:schemeClr val="tx1"/>
                </a:solidFill>
                <a:effectLst/>
                <a:latin typeface="Arial" charset="0"/>
                <a:ea typeface="新細明體" pitchFamily="18" charset="-120"/>
                <a:cs typeface="+mn-cs"/>
              </a:rPr>
              <a:t>box filer(</a:t>
            </a:r>
            <a:r>
              <a:rPr kumimoji="1" lang="zh-TW" altLang="en-US" sz="1200" b="0" i="0" kern="1200" dirty="0">
                <a:solidFill>
                  <a:schemeClr val="tx1"/>
                </a:solidFill>
                <a:effectLst/>
                <a:latin typeface="Arial" charset="0"/>
                <a:ea typeface="新細明體" pitchFamily="18" charset="-120"/>
                <a:cs typeface="+mn-cs"/>
              </a:rPr>
              <a:t>盒子</a:t>
            </a:r>
            <a:r>
              <a:rPr kumimoji="1" lang="zh-TW" altLang="en-US" sz="1200" b="0" kern="1200" dirty="0">
                <a:solidFill>
                  <a:schemeClr val="tx1"/>
                </a:solidFill>
                <a:latin typeface="Arial" charset="0"/>
                <a:ea typeface="新細明體" charset="-120"/>
                <a:cs typeface="+mn-cs"/>
              </a:rPr>
              <a:t>濾波</a:t>
            </a:r>
            <a:r>
              <a:rPr kumimoji="1" lang="en-US" altLang="zh-TW" sz="1200" b="0" kern="1200" dirty="0">
                <a:solidFill>
                  <a:schemeClr val="tx1"/>
                </a:solidFill>
                <a:latin typeface="Arial" charset="0"/>
                <a:ea typeface="新細明體" charset="-120"/>
                <a:cs typeface="+mn-cs"/>
              </a:rPr>
              <a:t>)</a:t>
            </a:r>
            <a:r>
              <a:rPr kumimoji="1" lang="zh-TW" altLang="en-US" sz="1200" b="0" kern="1200" dirty="0">
                <a:solidFill>
                  <a:schemeClr val="tx1"/>
                </a:solidFill>
                <a:latin typeface="Arial" charset="0"/>
                <a:ea typeface="新細明體" charset="-120"/>
                <a:cs typeface="+mn-cs"/>
              </a:rPr>
              <a:t>。</a:t>
            </a:r>
            <a:endParaRPr kumimoji="1" lang="en-US" altLang="zh-TW" sz="1200" b="0" kern="1200" dirty="0">
              <a:solidFill>
                <a:schemeClr val="tx1"/>
              </a:solidFill>
              <a:latin typeface="Arial" charset="0"/>
              <a:ea typeface="新細明體"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a:t>
            </a:fld>
            <a:endParaRPr lang="en-US" altLang="zh-TW"/>
          </a:p>
        </p:txBody>
      </p:sp>
    </p:spTree>
    <p:extLst>
      <p:ext uri="{BB962C8B-B14F-4D97-AF65-F5344CB8AC3E}">
        <p14:creationId xmlns:p14="http://schemas.microsoft.com/office/powerpoint/2010/main" val="2603302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投影片圖像版面配置區 1"/>
          <p:cNvSpPr>
            <a:spLocks noGrp="1" noRot="1" noChangeAspect="1" noTextEdit="1"/>
          </p:cNvSpPr>
          <p:nvPr>
            <p:ph type="sldImg"/>
          </p:nvPr>
        </p:nvSpPr>
        <p:spPr>
          <a:ln/>
        </p:spPr>
      </p:sp>
      <p:sp>
        <p:nvSpPr>
          <p:cNvPr id="252931" name="備忘稿版面配置區 2"/>
          <p:cNvSpPr>
            <a:spLocks noGrp="1"/>
          </p:cNvSpPr>
          <p:nvPr>
            <p:ph type="body" idx="1"/>
          </p:nvPr>
        </p:nvSpPr>
        <p:spPr>
          <a:noFill/>
        </p:spPr>
        <p:txBody>
          <a:bodyPr/>
          <a:lstStyle/>
          <a:p>
            <a:r>
              <a:rPr lang="zh-TW" altLang="en-US" dirty="0">
                <a:ea typeface="新細明體" charset="-120"/>
              </a:rPr>
              <a:t>圖</a:t>
            </a:r>
            <a:r>
              <a:rPr lang="en-US" altLang="zh-TW" dirty="0">
                <a:ea typeface="新細明體" charset="-120"/>
              </a:rPr>
              <a:t>3.2</a:t>
            </a:r>
            <a:r>
              <a:rPr lang="zh-TW" altLang="en-US" dirty="0">
                <a:ea typeface="新細明體" charset="-120"/>
              </a:rPr>
              <a:t>是在說在一個成像系統不存在模糊、取樣或量化的情況下，出現在影像中的各種類型的影像亮度邊緣的輪廓。</a:t>
            </a:r>
            <a:endParaRPr lang="en-US" altLang="zh-TW" dirty="0">
              <a:ea typeface="新細明體" charset="-120"/>
            </a:endParaRPr>
          </a:p>
          <a:p>
            <a:r>
              <a:rPr lang="en-US" altLang="zh-TW" dirty="0">
                <a:ea typeface="新細明體" charset="-120"/>
              </a:rPr>
              <a:t>Step edge</a:t>
            </a:r>
            <a:r>
              <a:rPr lang="zh-TW" altLang="en-US" dirty="0">
                <a:ea typeface="新細明體" charset="-120"/>
              </a:rPr>
              <a:t>：階梯邊緣</a:t>
            </a:r>
            <a:r>
              <a:rPr lang="en-US" altLang="zh-TW" dirty="0">
                <a:ea typeface="新細明體" charset="-120"/>
              </a:rPr>
              <a:t>(</a:t>
            </a:r>
            <a:r>
              <a:rPr lang="zh-TW" altLang="en-US" dirty="0">
                <a:ea typeface="新細明體" charset="-120"/>
              </a:rPr>
              <a:t>步邊</a:t>
            </a:r>
            <a:r>
              <a:rPr lang="en-US" altLang="zh-TW" dirty="0">
                <a:ea typeface="新細明體" charset="-120"/>
              </a:rPr>
              <a:t>)</a:t>
            </a:r>
            <a:r>
              <a:rPr lang="zh-TW" altLang="en-US" dirty="0">
                <a:ea typeface="新細明體" charset="-120"/>
              </a:rPr>
              <a:t>的展示就是影像亮度明暗的不連續。</a:t>
            </a:r>
          </a:p>
          <a:p>
            <a:r>
              <a:rPr lang="en-US" altLang="zh-TW" dirty="0">
                <a:ea typeface="新細明體" charset="-120"/>
              </a:rPr>
              <a:t>Roof edge</a:t>
            </a:r>
            <a:r>
              <a:rPr lang="zh-TW" altLang="en-US" dirty="0">
                <a:ea typeface="新細明體" charset="-120"/>
              </a:rPr>
              <a:t>：屋頂邊緣的展示就是影像亮度的第一個偏差中的不連續性。</a:t>
            </a:r>
          </a:p>
          <a:p>
            <a:r>
              <a:rPr lang="en-US" altLang="zh-TW" dirty="0">
                <a:ea typeface="新細明體" charset="-120"/>
              </a:rPr>
              <a:t>Line edge</a:t>
            </a:r>
            <a:r>
              <a:rPr lang="zh-TW" altLang="en-US" dirty="0">
                <a:ea typeface="新細明體" charset="-120"/>
              </a:rPr>
              <a:t>：線邊緣包括兩個彼此靠近的台階邊緣。</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dirty="0">
                <a:ea typeface="新細明體" charset="-120"/>
              </a:rPr>
              <a:t>這三種邊緣中最常見的是</a:t>
            </a:r>
            <a:r>
              <a:rPr lang="en-US" altLang="zh-TW" dirty="0">
                <a:ea typeface="新細明體" charset="-120"/>
              </a:rPr>
              <a:t>Step edge</a:t>
            </a:r>
            <a:r>
              <a:rPr lang="zh-TW" altLang="en-US" dirty="0">
                <a:ea typeface="新細明體" charset="-120"/>
              </a:rPr>
              <a:t>；</a:t>
            </a:r>
            <a:endParaRPr lang="en-US" altLang="zh-TW" dirty="0">
              <a:ea typeface="新細明體" charset="-120"/>
            </a:endParaRPr>
          </a:p>
          <a:p>
            <a:r>
              <a:rPr lang="en-US" altLang="zh-TW" dirty="0">
                <a:ea typeface="新細明體" charset="-120"/>
              </a:rPr>
              <a:t>-----------------------------------------------------</a:t>
            </a:r>
          </a:p>
          <a:p>
            <a:r>
              <a:rPr lang="en-US" altLang="zh-TW" dirty="0">
                <a:ea typeface="新細明體" charset="-120"/>
              </a:rPr>
              <a:t>Profile</a:t>
            </a:r>
            <a:r>
              <a:rPr lang="zh-TW" altLang="en-US" dirty="0">
                <a:ea typeface="新細明體" charset="-120"/>
              </a:rPr>
              <a:t>：輪廓</a:t>
            </a:r>
            <a:r>
              <a:rPr lang="en-US" altLang="zh-TW" dirty="0">
                <a:ea typeface="新細明體" charset="-120"/>
              </a:rPr>
              <a:t> </a:t>
            </a:r>
          </a:p>
          <a:p>
            <a:r>
              <a:rPr lang="en-US" altLang="zh-TW" dirty="0">
                <a:ea typeface="新細明體" charset="-120"/>
              </a:rPr>
              <a:t>Profiles of various types of image-intensity edges as they would appear in an image in the absence of blurring, sampling, or quantization by the imaging system.</a:t>
            </a:r>
          </a:p>
          <a:p>
            <a:r>
              <a:rPr lang="en-US" altLang="zh-TW" dirty="0">
                <a:ea typeface="新細明體" charset="-120"/>
              </a:rPr>
              <a:t>Step edge</a:t>
            </a:r>
            <a:r>
              <a:rPr lang="zh-TW" altLang="en-US" dirty="0">
                <a:ea typeface="新細明體" charset="-120"/>
              </a:rPr>
              <a:t>：</a:t>
            </a:r>
            <a:r>
              <a:rPr lang="en-US" altLang="zh-TW" dirty="0">
                <a:ea typeface="新細明體" charset="-120"/>
              </a:rPr>
              <a:t>Step edge exhibits a discontinuity in the magnitude of the image intensity.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Roof edge</a:t>
            </a:r>
            <a:r>
              <a:rPr lang="zh-TW" altLang="en-US" dirty="0">
                <a:ea typeface="新細明體" charset="-120"/>
              </a:rPr>
              <a:t>：</a:t>
            </a:r>
            <a:r>
              <a:rPr lang="en-US" altLang="zh-TW" dirty="0">
                <a:ea typeface="新細明體" charset="-120"/>
              </a:rPr>
              <a:t>Roof edge exhibits a discontinuity in the first </a:t>
            </a:r>
            <a:r>
              <a:rPr lang="en-US" altLang="zh-TW" dirty="0" err="1">
                <a:ea typeface="新細明體" charset="-120"/>
              </a:rPr>
              <a:t>dervative</a:t>
            </a:r>
            <a:r>
              <a:rPr lang="en-US" altLang="zh-TW" dirty="0">
                <a:ea typeface="新細明體" charset="-120"/>
              </a:rPr>
              <a:t> of the image intensity.</a:t>
            </a:r>
          </a:p>
          <a:p>
            <a:r>
              <a:rPr lang="en-US" altLang="zh-TW" dirty="0">
                <a:ea typeface="新細明體" charset="-120"/>
              </a:rPr>
              <a:t>Line edge</a:t>
            </a:r>
            <a:r>
              <a:rPr lang="zh-TW" altLang="en-US" dirty="0">
                <a:ea typeface="新細明體" charset="-120"/>
              </a:rPr>
              <a:t>：</a:t>
            </a:r>
            <a:r>
              <a:rPr lang="en-US" altLang="zh-TW" dirty="0">
                <a:ea typeface="新細明體" charset="-120"/>
              </a:rPr>
              <a:t>Line edge comprises</a:t>
            </a:r>
            <a:r>
              <a:rPr lang="en-US" altLang="zh-TW" baseline="0" dirty="0">
                <a:ea typeface="新細明體" charset="-120"/>
              </a:rPr>
              <a:t> two step edges that are close together.</a:t>
            </a:r>
            <a:endParaRPr lang="en-US" altLang="zh-TW" dirty="0">
              <a:ea typeface="新細明體" charset="-120"/>
            </a:endParaRPr>
          </a:p>
          <a:p>
            <a:r>
              <a:rPr lang="en-US" altLang="zh-TW" dirty="0">
                <a:ea typeface="新細明體" charset="-120"/>
              </a:rPr>
              <a:t>Step edges are the most common among these three types of edges; hence, we shall restrict ourselves almost exclusively to step edges in this book.</a:t>
            </a:r>
          </a:p>
        </p:txBody>
      </p:sp>
      <p:sp>
        <p:nvSpPr>
          <p:cNvPr id="252932" name="投影片編號版面配置區 3"/>
          <p:cNvSpPr>
            <a:spLocks noGrp="1"/>
          </p:cNvSpPr>
          <p:nvPr>
            <p:ph type="sldNum" sz="quarter" idx="5"/>
          </p:nvPr>
        </p:nvSpPr>
        <p:spPr>
          <a:noFill/>
          <a:ln>
            <a:miter lim="800000"/>
            <a:headEnd/>
            <a:tailEnd/>
          </a:ln>
        </p:spPr>
        <p:txBody>
          <a:bodyPr/>
          <a:lstStyle/>
          <a:p>
            <a:fld id="{152EEAC6-E5B1-4C6E-81A5-9AEE8B8A4066}" type="slidenum">
              <a:rPr lang="en-US" altLang="zh-TW" smtClean="0">
                <a:ea typeface="新細明體" charset="-120"/>
              </a:rPr>
              <a:pPr/>
              <a:t>91</a:t>
            </a:fld>
            <a:endParaRPr lang="en-US" altLang="zh-TW">
              <a:ea typeface="新細明體" charset="-12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miter lim="800000"/>
            <a:headEnd/>
            <a:tailEnd/>
          </a:ln>
        </p:spPr>
        <p:txBody>
          <a:bodyPr/>
          <a:lstStyle/>
          <a:p>
            <a:fld id="{E4D9657D-A490-4409-A71D-7EEE253D032D}" type="slidenum">
              <a:rPr lang="en-US" altLang="zh-TW" smtClean="0">
                <a:ea typeface="新細明體" charset="-120"/>
              </a:rPr>
              <a:pPr/>
              <a:t>92</a:t>
            </a:fld>
            <a:endParaRPr lang="en-US" altLang="zh-TW">
              <a:ea typeface="新細明體" charset="-120"/>
            </a:endParaRPr>
          </a:p>
        </p:txBody>
      </p:sp>
      <p:sp>
        <p:nvSpPr>
          <p:cNvPr id="25600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600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Roberts operators</a:t>
                </a:r>
                <a:r>
                  <a:rPr kumimoji="1" lang="zh-TW" altLang="en-US" sz="1200" b="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他使用兩個</a:t>
                </a:r>
                <a:r>
                  <a:rPr kumimoji="1" lang="en-US" altLang="zh-TW" sz="1200" b="0" i="0" kern="1200" dirty="0">
                    <a:solidFill>
                      <a:schemeClr val="tx1"/>
                    </a:solidFill>
                    <a:effectLst/>
                    <a:latin typeface="Arial" charset="0"/>
                    <a:ea typeface="新細明體" pitchFamily="18" charset="-120"/>
                    <a:cs typeface="+mn-cs"/>
                  </a:rPr>
                  <a:t>2 x 2</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來計算沿兩個對角線方向的邊緣上的梯度。</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這是</a:t>
                </a:r>
                <a:r>
                  <a:rPr lang="zh-TW" altLang="en-US" dirty="0"/>
                  <a:t>最簡單的邊緣檢測運算方法，也就是用影像的垂直和水平差分來近似梯度的運算</a:t>
                </a:r>
                <a:endParaRPr lang="en-US" altLang="zh-TW" i="1" dirty="0"/>
              </a:p>
              <a:p>
                <a:pPr rtl="0"/>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令</a:t>
                </a:r>
                <a:r>
                  <a:rPr kumimoji="1" lang="en-US" altLang="zh-TW" sz="1200" b="0" i="0" kern="1200" dirty="0">
                    <a:solidFill>
                      <a:schemeClr val="tx1"/>
                    </a:solidFill>
                    <a:effectLst/>
                    <a:latin typeface="Arial" charset="0"/>
                    <a:ea typeface="新細明體" pitchFamily="18" charset="-120"/>
                    <a:cs typeface="+mn-cs"/>
                  </a:rPr>
                  <a:t>r1</a:t>
                </a:r>
                <a:r>
                  <a:rPr kumimoji="1" lang="zh-TW" altLang="en-US" sz="1200" b="0" i="0" kern="1200" dirty="0">
                    <a:solidFill>
                      <a:schemeClr val="tx1"/>
                    </a:solidFill>
                    <a:effectLst/>
                    <a:latin typeface="Arial" charset="0"/>
                    <a:ea typeface="新細明體" pitchFamily="18" charset="-120"/>
                    <a:cs typeface="+mn-cs"/>
                  </a:rPr>
                  <a:t>為從第一個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計算的值，而</a:t>
                </a:r>
                <a:r>
                  <a:rPr kumimoji="1" lang="en-US" altLang="zh-TW" sz="1200" b="0" i="0" kern="1200" dirty="0">
                    <a:solidFill>
                      <a:schemeClr val="tx1"/>
                    </a:solidFill>
                    <a:effectLst/>
                    <a:latin typeface="Arial" charset="0"/>
                    <a:ea typeface="新細明體" pitchFamily="18" charset="-120"/>
                    <a:cs typeface="+mn-cs"/>
                  </a:rPr>
                  <a:t>r2</a:t>
                </a:r>
                <a:r>
                  <a:rPr kumimoji="1" lang="zh-TW" altLang="en-US" sz="1200" b="0" i="0" kern="1200" dirty="0">
                    <a:solidFill>
                      <a:schemeClr val="tx1"/>
                    </a:solidFill>
                    <a:effectLst/>
                    <a:latin typeface="Arial" charset="0"/>
                    <a:ea typeface="新細明體" pitchFamily="18" charset="-120"/>
                    <a:cs typeface="+mn-cs"/>
                  </a:rPr>
                  <a:t>為從第二個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計算的值，他得出</a:t>
                </a:r>
                <a:r>
                  <a:rPr kumimoji="1" lang="zh-TW" altLang="en-US" sz="1200" b="0" kern="1200" dirty="0">
                    <a:solidFill>
                      <a:schemeClr val="tx1"/>
                    </a:solidFill>
                    <a:latin typeface="Arial" charset="0"/>
                    <a:ea typeface="新細明體" pitchFamily="18" charset="-120"/>
                    <a:cs typeface="+mn-cs"/>
                  </a:rPr>
                  <a:t>梯度大小</a:t>
                </a:r>
                <a:r>
                  <a:rPr kumimoji="1" lang="en-US" altLang="zh-TW" sz="1200" b="0" kern="1200" dirty="0">
                    <a:solidFill>
                      <a:schemeClr val="tx1"/>
                    </a:solidFill>
                    <a:latin typeface="Arial" charset="0"/>
                    <a:ea typeface="新細明體" pitchFamily="18" charset="-120"/>
                    <a:cs typeface="+mn-cs"/>
                  </a:rPr>
                  <a:t>(gradient magnitude)</a:t>
                </a:r>
                <a:r>
                  <a:rPr kumimoji="1" lang="zh-TW" altLang="en-US" sz="1200" b="0" i="0" kern="1200" dirty="0">
                    <a:solidFill>
                      <a:schemeClr val="tx1"/>
                    </a:solidFill>
                    <a:effectLst/>
                    <a:latin typeface="Arial" charset="0"/>
                    <a:ea typeface="新細明體" pitchFamily="18" charset="-120"/>
                    <a:cs typeface="+mn-cs"/>
                  </a:rPr>
                  <a:t>為</a:t>
                </a:r>
                <a14:m>
                  <m:oMath xmlns:m="http://schemas.openxmlformats.org/officeDocument/2006/math">
                    <m:rad>
                      <m:radPr>
                        <m:degHide m:val="on"/>
                        <m:ctrlPr>
                          <a:rPr lang="en-US" altLang="zh-TW" sz="1200" b="1" i="1" smtClean="0">
                            <a:solidFill>
                              <a:schemeClr val="tx1"/>
                            </a:solidFill>
                            <a:latin typeface="Cambria Math" panose="02040503050406030204" pitchFamily="18" charset="0"/>
                          </a:rPr>
                        </m:ctrlPr>
                      </m:radPr>
                      <m:deg/>
                      <m:e>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𝟏</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m:t>
                        </m:r>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𝟐</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 </m:t>
                        </m:r>
                      </m:e>
                    </m:rad>
                  </m:oMath>
                </a14:m>
                <a:r>
                  <a:rPr kumimoji="1" lang="zh-TW" altLang="en-US" sz="1200" b="0" i="0" kern="1200" dirty="0">
                    <a:solidFill>
                      <a:schemeClr val="tx1"/>
                    </a:solidFill>
                    <a:effectLst/>
                    <a:latin typeface="Arial" charset="0"/>
                    <a:ea typeface="新細明體" pitchFamily="18" charset="-120"/>
                    <a:cs typeface="+mn-cs"/>
                  </a:rPr>
                  <a:t>。</a:t>
                </a:r>
              </a:p>
              <a:p>
                <a:pPr eaLnBrk="1" hangingPunct="1"/>
                <a:endParaRPr lang="en-US" altLang="zh-TW" dirty="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由於做</a:t>
                </a:r>
                <a:r>
                  <a:rPr kumimoji="1" lang="zh-TW" altLang="en-US" sz="1200" b="0" i="0" kern="1200" dirty="0">
                    <a:solidFill>
                      <a:schemeClr val="tx1"/>
                    </a:solidFill>
                    <a:effectLst/>
                    <a:latin typeface="Arial" charset="0"/>
                    <a:ea typeface="新細明體" pitchFamily="18" charset="-120"/>
                    <a:cs typeface="+mn-cs"/>
                  </a:rPr>
                  <a:t>一階微分</a:t>
                </a:r>
                <a:r>
                  <a:rPr lang="zh-TW" altLang="en-US" dirty="0">
                    <a:ea typeface="新細明體" charset="-120"/>
                  </a:rPr>
                  <a:t>可以凸顯高頻的地方，而邊正好是高頻的地方，所以只需要</a:t>
                </a:r>
                <a:r>
                  <a:rPr lang="zh-TW" altLang="en-US" dirty="0"/>
                  <a:t>考慮一個點的差分，就可以知道是否為邊</a:t>
                </a:r>
                <a:endParaRPr lang="zh-TW" altLang="en-US" dirty="0">
                  <a:ea typeface="新細明體" charset="-120"/>
                </a:endParaRPr>
              </a:p>
              <a:p>
                <a:pPr eaLnBrk="1" hangingPunct="1"/>
                <a:r>
                  <a:rPr lang="zh-TW" altLang="en-US" dirty="0">
                    <a:ea typeface="新細明體" charset="-120"/>
                  </a:rPr>
                  <a:t>此兩</a:t>
                </a:r>
                <a:r>
                  <a:rPr lang="en-US" altLang="zh-TW" dirty="0">
                    <a:ea typeface="新細明體" charset="-120"/>
                  </a:rPr>
                  <a:t>mask</a:t>
                </a:r>
                <a:r>
                  <a:rPr lang="zh-TW" altLang="en-US" dirty="0">
                    <a:ea typeface="新細明體" charset="-120"/>
                  </a:rPr>
                  <a:t>微分得來 </a:t>
                </a:r>
                <a:r>
                  <a:rPr lang="en-US" altLang="zh-TW" dirty="0">
                    <a:ea typeface="新細明體" charset="-120"/>
                  </a:rPr>
                  <a:t>=&gt; </a:t>
                </a:r>
                <a:r>
                  <a:rPr lang="en-US" altLang="zh-TW" i="1" dirty="0">
                    <a:ea typeface="新細明體" charset="-120"/>
                  </a:rPr>
                  <a:t>f’(x) = f(x+1) – f(x)</a:t>
                </a:r>
              </a:p>
              <a:p>
                <a:pPr eaLnBrk="1" hangingPunct="1"/>
                <a:r>
                  <a:rPr lang="en-US" altLang="zh-TW" i="1" dirty="0"/>
                  <a:t>f</a:t>
                </a:r>
                <a:r>
                  <a:rPr lang="en-US" altLang="zh-TW" dirty="0"/>
                  <a:t>’’(x)=f(x+△x)/△x (</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en-US" altLang="zh-TW" dirty="0"/>
                  <a:t> , △x</a:t>
                </a:r>
                <a:r>
                  <a:rPr lang="zh-TW" altLang="en-US" dirty="0"/>
                  <a:t>趨近於</a:t>
                </a:r>
                <a:r>
                  <a:rPr lang="en-US" altLang="zh-TW" dirty="0"/>
                  <a:t>0</a:t>
                </a:r>
                <a:r>
                  <a:rPr lang="zh-TW" altLang="en-US" dirty="0"/>
                  <a:t>，但電腦上單位為</a:t>
                </a:r>
                <a:r>
                  <a:rPr lang="en-US" altLang="zh-TW" dirty="0"/>
                  <a:t>pixel </a:t>
                </a:r>
                <a:r>
                  <a:rPr lang="zh-TW" altLang="en-US" dirty="0"/>
                  <a:t>，所以△</a:t>
                </a:r>
                <a:r>
                  <a:rPr lang="en-US" altLang="zh-TW" dirty="0"/>
                  <a:t>x(</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zh-TW" altLang="en-US" dirty="0"/>
                  <a:t>會是</a:t>
                </a:r>
                <a:r>
                  <a:rPr lang="en-US" altLang="zh-TW" dirty="0"/>
                  <a:t>1</a:t>
                </a:r>
                <a:r>
                  <a:rPr lang="zh-TW" altLang="en-US" dirty="0"/>
                  <a:t>則 </a:t>
                </a:r>
                <a:r>
                  <a:rPr lang="en-US" altLang="zh-TW" i="1" dirty="0"/>
                  <a:t>f’(x) = f(x+1) – f(x)</a:t>
                </a:r>
              </a:p>
            </p:txBody>
          </p:sp>
        </mc:Choice>
        <mc:Fallback xmlns="">
          <p:sp>
            <p:nvSpPr>
              <p:cNvPr id="256004" name="Rectangle 3"/>
              <p:cNvSpPr>
                <a:spLocks noGrp="1" noChangeArrowheads="1"/>
              </p:cNvSpPr>
              <p:nvPr>
                <p:ph type="body" idx="1"/>
              </p:nvPr>
            </p:nvSpPr>
            <p:spPr>
              <a:noFill/>
            </p:spPr>
            <p:txBody>
              <a:bodyPr/>
              <a:lstStyle/>
              <a:p>
                <a:pPr rtl="0"/>
                <a:r>
                  <a:rPr kumimoji="1" lang="en-US" altLang="zh-TW" sz="1200" b="0" kern="1200" dirty="0" smtClean="0">
                    <a:solidFill>
                      <a:schemeClr val="tx1"/>
                    </a:solidFill>
                    <a:latin typeface="Arial" charset="0"/>
                    <a:ea typeface="新細明體" pitchFamily="18" charset="-120"/>
                    <a:cs typeface="+mn-cs"/>
                  </a:rPr>
                  <a:t>Roberts operators</a:t>
                </a:r>
                <a:r>
                  <a:rPr kumimoji="1" lang="zh-TW" altLang="en-US" sz="1200" b="0" kern="1200" dirty="0" smtClean="0">
                    <a:solidFill>
                      <a:schemeClr val="tx1"/>
                    </a:solidFill>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他使用兩個</a:t>
                </a:r>
                <a:r>
                  <a:rPr kumimoji="1" lang="en-US" altLang="zh-TW" sz="1200" b="0" i="0" kern="1200" dirty="0" smtClean="0">
                    <a:solidFill>
                      <a:schemeClr val="tx1"/>
                    </a:solidFill>
                    <a:effectLst/>
                    <a:latin typeface="Arial" charset="0"/>
                    <a:ea typeface="新細明體" pitchFamily="18" charset="-120"/>
                    <a:cs typeface="+mn-cs"/>
                  </a:rPr>
                  <a:t>2 x </a:t>
                </a:r>
                <a:r>
                  <a:rPr kumimoji="1" lang="en-US" altLang="zh-TW" sz="1200" b="0" i="0" kern="1200" dirty="0" smtClean="0">
                    <a:solidFill>
                      <a:schemeClr val="tx1"/>
                    </a:solidFill>
                    <a:effectLst/>
                    <a:latin typeface="Arial" charset="0"/>
                    <a:ea typeface="新細明體" pitchFamily="18" charset="-120"/>
                    <a:cs typeface="+mn-cs"/>
                  </a:rPr>
                  <a:t>2</a:t>
                </a:r>
                <a:r>
                  <a:rPr kumimoji="1" lang="zh-TW" altLang="en-US" sz="1200" b="0" i="0" kern="1200" dirty="0" smtClean="0">
                    <a:solidFill>
                      <a:schemeClr val="tx1"/>
                    </a:solidFill>
                    <a:effectLst/>
                    <a:latin typeface="Arial" charset="0"/>
                    <a:ea typeface="新細明體" pitchFamily="18" charset="-120"/>
                    <a:cs typeface="+mn-cs"/>
                  </a:rPr>
                  <a:t>的</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來</a:t>
                </a:r>
                <a:r>
                  <a:rPr kumimoji="1" lang="zh-TW" altLang="en-US" sz="1200" b="0" i="0" kern="1200" dirty="0" smtClean="0">
                    <a:solidFill>
                      <a:schemeClr val="tx1"/>
                    </a:solidFill>
                    <a:effectLst/>
                    <a:latin typeface="Arial" charset="0"/>
                    <a:ea typeface="新細明體" pitchFamily="18" charset="-120"/>
                    <a:cs typeface="+mn-cs"/>
                  </a:rPr>
                  <a:t>計算沿兩個對角線方向的邊緣上</a:t>
                </a:r>
                <a:r>
                  <a:rPr kumimoji="1" lang="zh-TW" altLang="en-US" sz="1200" b="0" i="0" kern="1200" dirty="0" smtClean="0">
                    <a:solidFill>
                      <a:schemeClr val="tx1"/>
                    </a:solidFill>
                    <a:effectLst/>
                    <a:latin typeface="Arial" charset="0"/>
                    <a:ea typeface="新細明體" pitchFamily="18" charset="-120"/>
                    <a:cs typeface="+mn-cs"/>
                  </a:rPr>
                  <a:t>的梯度。</a:t>
                </a: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令</a:t>
                </a:r>
                <a:r>
                  <a:rPr kumimoji="1" lang="en-US" altLang="zh-TW" sz="1200" b="0" i="0" kern="1200" dirty="0" smtClean="0">
                    <a:solidFill>
                      <a:schemeClr val="tx1"/>
                    </a:solidFill>
                    <a:effectLst/>
                    <a:latin typeface="Arial" charset="0"/>
                    <a:ea typeface="新細明體" pitchFamily="18" charset="-120"/>
                    <a:cs typeface="+mn-cs"/>
                  </a:rPr>
                  <a:t>r1</a:t>
                </a:r>
                <a:r>
                  <a:rPr kumimoji="1" lang="zh-TW" altLang="en-US" sz="1200" b="0" i="0" kern="1200" dirty="0" smtClean="0">
                    <a:solidFill>
                      <a:schemeClr val="tx1"/>
                    </a:solidFill>
                    <a:effectLst/>
                    <a:latin typeface="Arial" charset="0"/>
                    <a:ea typeface="新細明體" pitchFamily="18" charset="-120"/>
                    <a:cs typeface="+mn-cs"/>
                  </a:rPr>
                  <a:t>為從第</a:t>
                </a:r>
                <a:r>
                  <a:rPr kumimoji="1" lang="zh-TW" altLang="en-US" sz="1200" b="0" i="0" kern="1200" dirty="0" smtClean="0">
                    <a:solidFill>
                      <a:schemeClr val="tx1"/>
                    </a:solidFill>
                    <a:effectLst/>
                    <a:latin typeface="Arial" charset="0"/>
                    <a:ea typeface="新細明體" pitchFamily="18" charset="-120"/>
                    <a:cs typeface="+mn-cs"/>
                  </a:rPr>
                  <a:t>一個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的值，而</a:t>
                </a:r>
                <a:r>
                  <a:rPr kumimoji="1" lang="en-US" altLang="zh-TW" sz="1200" b="0" i="0" kern="1200" dirty="0" smtClean="0">
                    <a:solidFill>
                      <a:schemeClr val="tx1"/>
                    </a:solidFill>
                    <a:effectLst/>
                    <a:latin typeface="Arial" charset="0"/>
                    <a:ea typeface="新細明體" pitchFamily="18" charset="-120"/>
                    <a:cs typeface="+mn-cs"/>
                  </a:rPr>
                  <a:t>r2</a:t>
                </a:r>
                <a:r>
                  <a:rPr kumimoji="1" lang="zh-TW" altLang="en-US" sz="1200" b="0" i="0" kern="1200" dirty="0" smtClean="0">
                    <a:solidFill>
                      <a:schemeClr val="tx1"/>
                    </a:solidFill>
                    <a:effectLst/>
                    <a:latin typeface="Arial" charset="0"/>
                    <a:ea typeface="新細明體" pitchFamily="18" charset="-120"/>
                    <a:cs typeface="+mn-cs"/>
                  </a:rPr>
                  <a:t>為從第二</a:t>
                </a:r>
                <a:r>
                  <a:rPr kumimoji="1" lang="zh-TW" altLang="en-US" sz="1200" b="0" i="0" kern="1200" dirty="0" smtClean="0">
                    <a:solidFill>
                      <a:schemeClr val="tx1"/>
                    </a:solidFill>
                    <a:effectLst/>
                    <a:latin typeface="Arial" charset="0"/>
                    <a:ea typeface="新細明體" pitchFamily="18" charset="-120"/>
                    <a:cs typeface="+mn-cs"/>
                  </a:rPr>
                  <a:t>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的值，他</a:t>
                </a:r>
                <a:r>
                  <a:rPr kumimoji="1" lang="zh-TW" altLang="en-US" sz="1200" b="0" i="0" kern="1200" dirty="0" smtClean="0">
                    <a:solidFill>
                      <a:schemeClr val="tx1"/>
                    </a:solidFill>
                    <a:effectLst/>
                    <a:latin typeface="Arial" charset="0"/>
                    <a:ea typeface="新細明體" pitchFamily="18" charset="-120"/>
                    <a:cs typeface="+mn-cs"/>
                  </a:rPr>
                  <a:t>得出</a:t>
                </a:r>
                <a:r>
                  <a:rPr kumimoji="1" lang="zh-TW" altLang="en-US" sz="1200" b="0" kern="1200" dirty="0" smtClean="0">
                    <a:solidFill>
                      <a:schemeClr val="tx1"/>
                    </a:solidFill>
                    <a:latin typeface="Arial" charset="0"/>
                    <a:ea typeface="新細明體" pitchFamily="18" charset="-120"/>
                    <a:cs typeface="+mn-cs"/>
                  </a:rPr>
                  <a:t>梯度大小</a:t>
                </a:r>
                <a:r>
                  <a:rPr kumimoji="1" lang="en-US" altLang="zh-TW" sz="1200" b="0" kern="1200" dirty="0" smtClean="0">
                    <a:solidFill>
                      <a:schemeClr val="tx1"/>
                    </a:solidFill>
                    <a:latin typeface="Arial" charset="0"/>
                    <a:ea typeface="新細明體" pitchFamily="18" charset="-120"/>
                    <a:cs typeface="+mn-cs"/>
                  </a:rPr>
                  <a:t>(gradient magnitude)</a:t>
                </a:r>
                <a:r>
                  <a:rPr kumimoji="1" lang="zh-TW" altLang="en-US" sz="1200" b="0" i="0" kern="1200" dirty="0" smtClean="0">
                    <a:solidFill>
                      <a:schemeClr val="tx1"/>
                    </a:solidFill>
                    <a:effectLst/>
                    <a:latin typeface="Arial" charset="0"/>
                    <a:ea typeface="新細明體" pitchFamily="18" charset="-120"/>
                    <a:cs typeface="+mn-cs"/>
                  </a:rPr>
                  <a:t>為</a:t>
                </a:r>
                <a:r>
                  <a:rPr lang="en-US" altLang="zh-TW" sz="1200" b="1" i="0" smtClean="0">
                    <a:solidFill>
                      <a:schemeClr val="tx1"/>
                    </a:solidFill>
                    <a:latin typeface="Cambria Math" panose="02040503050406030204" pitchFamily="18" charset="0"/>
                  </a:rPr>
                  <a:t>√(</a:t>
                </a:r>
                <a:r>
                  <a:rPr lang="en-US" altLang="zh-TW" sz="1200" b="1" i="0" smtClean="0">
                    <a:solidFill>
                      <a:schemeClr val="tx1"/>
                    </a:solidFill>
                    <a:latin typeface="Cambria Math" panose="02040503050406030204" pitchFamily="18" charset="0"/>
                  </a:rPr>
                  <a:t>𝒓_𝟏^𝟐+𝒓_𝟐^𝟐  </a:t>
                </a:r>
                <a:r>
                  <a:rPr lang="en-US" altLang="zh-TW" sz="1200" b="1" i="0" smtClean="0">
                    <a:solidFill>
                      <a:schemeClr val="tx1"/>
                    </a:solidFill>
                    <a:latin typeface="Cambria Math" panose="02040503050406030204" pitchFamily="18" charset="0"/>
                  </a:rPr>
                  <a:t>)</a:t>
                </a:r>
                <a:r>
                  <a:rPr kumimoji="1" lang="zh-TW" altLang="en-US" sz="1200" b="0" i="0" kern="1200" dirty="0" smtClean="0">
                    <a:solidFill>
                      <a:schemeClr val="tx1"/>
                    </a:solidFill>
                    <a:effectLst/>
                    <a:latin typeface="Arial" charset="0"/>
                    <a:ea typeface="新細明體" pitchFamily="18" charset="-120"/>
                    <a:cs typeface="+mn-cs"/>
                  </a:rPr>
                  <a:t>。</a:t>
                </a:r>
              </a:p>
              <a:p>
                <a:pPr eaLnBrk="1" hangingPunct="1"/>
                <a:endParaRPr lang="en-US" altLang="zh-TW" dirty="0" smtClean="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由於做</a:t>
                </a:r>
                <a:r>
                  <a:rPr kumimoji="1" lang="zh-TW" altLang="en-US" sz="1200" b="0" i="0" kern="1200" dirty="0" smtClean="0">
                    <a:solidFill>
                      <a:schemeClr val="tx1"/>
                    </a:solidFill>
                    <a:effectLst/>
                    <a:latin typeface="Arial" charset="0"/>
                    <a:ea typeface="新細明體" pitchFamily="18" charset="-120"/>
                    <a:cs typeface="+mn-cs"/>
                  </a:rPr>
                  <a:t>一階微分</a:t>
                </a:r>
                <a:r>
                  <a:rPr lang="zh-TW" altLang="en-US" dirty="0" smtClean="0">
                    <a:ea typeface="新細明體" charset="-120"/>
                  </a:rPr>
                  <a:t>可以</a:t>
                </a:r>
                <a:r>
                  <a:rPr lang="zh-TW" altLang="en-US" dirty="0" smtClean="0">
                    <a:ea typeface="新細明體" charset="-120"/>
                  </a:rPr>
                  <a:t>凸顯高頻的地方，而邊正好是高頻的</a:t>
                </a:r>
                <a:r>
                  <a:rPr lang="zh-TW" altLang="en-US" dirty="0" smtClean="0">
                    <a:ea typeface="新細明體" charset="-120"/>
                  </a:rPr>
                  <a:t>地方，</a:t>
                </a:r>
                <a:r>
                  <a:rPr lang="zh-TW" altLang="en-US" dirty="0" smtClean="0"/>
                  <a:t>考慮一個點的差分</a:t>
                </a:r>
                <a:endParaRPr lang="zh-TW" altLang="en-US" dirty="0" smtClean="0">
                  <a:ea typeface="新細明體" charset="-120"/>
                </a:endParaRPr>
              </a:p>
              <a:p>
                <a:pPr eaLnBrk="1" hangingPunct="1"/>
                <a:r>
                  <a:rPr lang="zh-TW" altLang="en-US" dirty="0" smtClean="0">
                    <a:ea typeface="新細明體" charset="-120"/>
                  </a:rPr>
                  <a:t>此兩</a:t>
                </a:r>
                <a:r>
                  <a:rPr lang="en-US" altLang="zh-TW" dirty="0" smtClean="0">
                    <a:ea typeface="新細明體" charset="-120"/>
                  </a:rPr>
                  <a:t>mask</a:t>
                </a:r>
                <a:r>
                  <a:rPr lang="zh-TW" altLang="en-US" dirty="0" smtClean="0">
                    <a:ea typeface="新細明體" charset="-120"/>
                  </a:rPr>
                  <a:t>微分得來 </a:t>
                </a:r>
                <a:r>
                  <a:rPr lang="en-US" altLang="zh-TW" dirty="0" smtClean="0">
                    <a:ea typeface="新細明體" charset="-120"/>
                  </a:rPr>
                  <a:t>=&gt; </a:t>
                </a:r>
                <a:r>
                  <a:rPr lang="en-US" altLang="zh-TW" i="1" dirty="0" smtClean="0">
                    <a:ea typeface="新細明體" charset="-120"/>
                  </a:rPr>
                  <a:t>f’(x) = f(x+1) – f(x</a:t>
                </a:r>
                <a:r>
                  <a:rPr lang="en-US" altLang="zh-TW" i="1" dirty="0" smtClean="0">
                    <a:ea typeface="新細明體" charset="-120"/>
                  </a:rPr>
                  <a:t>)</a:t>
                </a:r>
                <a:endParaRPr lang="en-US" altLang="zh-TW" i="1" dirty="0" smtClean="0">
                  <a:ea typeface="新細明體" charset="-120"/>
                </a:endParaRPr>
              </a:p>
              <a:p>
                <a:pPr eaLnBrk="1" hangingPunct="1"/>
                <a:r>
                  <a:rPr lang="en-US" altLang="zh-TW" i="1" dirty="0" smtClean="0"/>
                  <a:t>f</a:t>
                </a:r>
                <a:r>
                  <a:rPr lang="en-US" altLang="zh-TW" dirty="0" smtClean="0"/>
                  <a:t>’’(</a:t>
                </a:r>
                <a:r>
                  <a:rPr lang="en-US" altLang="zh-TW" dirty="0" smtClean="0"/>
                  <a:t>x)=f(x+△x)/△x  , △x</a:t>
                </a:r>
                <a:r>
                  <a:rPr lang="zh-TW" altLang="en-US" dirty="0" smtClean="0"/>
                  <a:t>趨近於</a:t>
                </a:r>
                <a:r>
                  <a:rPr lang="en-US" altLang="zh-TW" dirty="0" smtClean="0"/>
                  <a:t>0</a:t>
                </a:r>
                <a:r>
                  <a:rPr lang="zh-TW" altLang="en-US" dirty="0" smtClean="0"/>
                  <a:t>，但</a:t>
                </a:r>
                <a:r>
                  <a:rPr lang="zh-TW" altLang="en-US" dirty="0" smtClean="0"/>
                  <a:t>電腦上單位為</a:t>
                </a:r>
                <a:r>
                  <a:rPr lang="en-US" altLang="zh-TW" dirty="0" smtClean="0"/>
                  <a:t>pixel </a:t>
                </a:r>
                <a:r>
                  <a:rPr lang="zh-TW" altLang="en-US" dirty="0" smtClean="0"/>
                  <a:t>，所以</a:t>
                </a:r>
                <a:r>
                  <a:rPr lang="zh-TW" altLang="en-US" dirty="0" smtClean="0"/>
                  <a:t>△</a:t>
                </a:r>
                <a:r>
                  <a:rPr lang="en-US" altLang="zh-TW" dirty="0" smtClean="0"/>
                  <a:t>x(</a:t>
                </a:r>
                <a:r>
                  <a:rPr kumimoji="1" lang="en-US" altLang="zh-TW" sz="1200" b="0" i="0" kern="1200" dirty="0" smtClean="0">
                    <a:solidFill>
                      <a:schemeClr val="tx1"/>
                    </a:solidFill>
                    <a:effectLst/>
                    <a:latin typeface="Arial" charset="0"/>
                    <a:ea typeface="新細明體" pitchFamily="18" charset="-120"/>
                    <a:cs typeface="+mn-cs"/>
                  </a:rPr>
                  <a:t>Delta</a:t>
                </a:r>
                <a:r>
                  <a:rPr kumimoji="1" lang="zh-TW" altLang="en-US" sz="1200" b="0" i="0" kern="1200" dirty="0" smtClean="0">
                    <a:solidFill>
                      <a:schemeClr val="tx1"/>
                    </a:solidFill>
                    <a:effectLst/>
                    <a:latin typeface="Arial" charset="0"/>
                    <a:ea typeface="新細明體" pitchFamily="18" charset="-120"/>
                    <a:cs typeface="+mn-cs"/>
                  </a:rPr>
                  <a:t> </a:t>
                </a:r>
                <a:r>
                  <a:rPr kumimoji="1" lang="en-US" altLang="zh-TW" sz="1200" b="0" i="0" kern="1200" dirty="0" smtClean="0">
                    <a:solidFill>
                      <a:schemeClr val="tx1"/>
                    </a:solidFill>
                    <a:effectLst/>
                    <a:latin typeface="Arial" charset="0"/>
                    <a:ea typeface="新細明體" pitchFamily="18" charset="-120"/>
                    <a:cs typeface="+mn-cs"/>
                  </a:rPr>
                  <a:t>x</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 </a:t>
                </a:r>
                <a:r>
                  <a:rPr lang="zh-TW" altLang="en-US" dirty="0" smtClean="0"/>
                  <a:t>會</a:t>
                </a:r>
                <a:r>
                  <a:rPr lang="zh-TW" altLang="en-US" dirty="0" smtClean="0"/>
                  <a:t>是</a:t>
                </a:r>
                <a:r>
                  <a:rPr lang="en-US" altLang="zh-TW" dirty="0" smtClean="0"/>
                  <a:t>1</a:t>
                </a:r>
                <a:r>
                  <a:rPr lang="zh-TW" altLang="en-US" dirty="0" smtClean="0"/>
                  <a:t>則 </a:t>
                </a:r>
                <a:r>
                  <a:rPr lang="en-US" altLang="zh-TW" i="1" dirty="0" smtClean="0"/>
                  <a:t>f’(x) = f(x+1) – f(x</a:t>
                </a:r>
                <a:r>
                  <a:rPr lang="en-US" altLang="zh-TW" i="1" dirty="0" smtClean="0"/>
                  <a:t>)</a:t>
                </a:r>
                <a:endParaRPr lang="en-US" altLang="zh-TW" i="1" dirty="0" smtClean="0"/>
              </a:p>
              <a:p>
                <a:pPr eaLnBrk="1" hangingPunct="1"/>
                <a:r>
                  <a:rPr lang="zh-TW" altLang="en-US" dirty="0" smtClean="0"/>
                  <a:t>最簡單的邊緣檢測運算方法是用影像的垂直和水平差分來近似梯度的運算</a:t>
                </a:r>
                <a:endParaRPr lang="en-US" altLang="zh-TW" i="1" dirty="0" smtClean="0"/>
              </a:p>
            </p:txBody>
          </p:sp>
        </mc:Fallback>
      </mc:AlternateContent>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6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6DE4BC4-AF21-4838-86C5-CC80458465FD}" type="slidenum">
              <a:rPr lang="en-US" altLang="zh-TW"/>
              <a:pPr>
                <a:spcBef>
                  <a:spcPct val="0"/>
                </a:spcBef>
              </a:pPr>
              <a:t>93</a:t>
            </a:fld>
            <a:endParaRPr lang="en-US" altLang="zh-TW"/>
          </a:p>
        </p:txBody>
      </p:sp>
    </p:spTree>
    <p:extLst>
      <p:ext uri="{BB962C8B-B14F-4D97-AF65-F5344CB8AC3E}">
        <p14:creationId xmlns:p14="http://schemas.microsoft.com/office/powerpoint/2010/main" val="3683495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F4CE66B3-250E-49A2-BD0A-8C6F4646EF8B}" type="slidenum">
              <a:rPr lang="en-US" altLang="zh-TW" smtClean="0">
                <a:ea typeface="新細明體" charset="-120"/>
              </a:rPr>
              <a:pPr/>
              <a:t>94</a:t>
            </a:fld>
            <a:endParaRPr lang="en-US" altLang="zh-TW">
              <a:ea typeface="新細明體" charset="-120"/>
            </a:endParaRPr>
          </a:p>
        </p:txBody>
      </p:sp>
      <p:sp>
        <p:nvSpPr>
          <p:cNvPr id="257027"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Prewitt</a:t>
                </a:r>
                <a:r>
                  <a:rPr lang="zh-TW" altLang="en-US" b="0" i="0" dirty="0"/>
                  <a:t>使用了</a:t>
                </a:r>
                <a:r>
                  <a:rPr lang="en-US" altLang="zh-TW" b="0" i="0" dirty="0"/>
                  <a:t>2</a:t>
                </a:r>
                <a:r>
                  <a:rPr lang="zh-TW" altLang="en-US" b="0" i="0" dirty="0"/>
                  <a:t>個沿著行和列方向的</a:t>
                </a:r>
                <a:r>
                  <a:rPr lang="en-US" altLang="zh-TW" b="0" i="0" dirty="0"/>
                  <a:t>3 x 3mask</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zh-TW" altLang="en-US" b="0" i="0" dirty="0"/>
                  <a:t>假設</a:t>
                </a:r>
                <a:r>
                  <a:rPr lang="en-US" altLang="zh-TW" b="0" i="0" dirty="0"/>
                  <a:t>p1</a:t>
                </a:r>
                <a:r>
                  <a:rPr lang="zh-TW" altLang="en-US" b="0" i="0" dirty="0"/>
                  <a:t>是從第一個</a:t>
                </a:r>
                <a:r>
                  <a:rPr lang="en-US" altLang="zh-TW" b="0" i="0" dirty="0"/>
                  <a:t>mask</a:t>
                </a:r>
                <a:r>
                  <a:rPr lang="zh-TW" altLang="en-US" b="0" i="0" dirty="0"/>
                  <a:t>計算出的值，而</a:t>
                </a:r>
                <a:r>
                  <a:rPr lang="en-US" altLang="zh-TW" b="0" i="0" dirty="0"/>
                  <a:t>p2</a:t>
                </a:r>
                <a:r>
                  <a:rPr lang="zh-TW" altLang="en-US" b="0" i="0" dirty="0"/>
                  <a:t>是從第二個</a:t>
                </a:r>
                <a:r>
                  <a:rPr lang="en-US" altLang="zh-TW" b="0" i="0" dirty="0"/>
                  <a:t>mask</a:t>
                </a:r>
                <a:r>
                  <a:rPr lang="zh-TW" altLang="en-US" b="0" i="0" dirty="0"/>
                  <a:t>計算出的值，則獲得的梯度大小為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b="0" i="0" dirty="0"/>
                  <a:t>，並且相對於</a:t>
                </a:r>
                <a:r>
                  <a:rPr lang="en-US" altLang="zh-TW" b="0" i="0" dirty="0"/>
                  <a:t>column</a:t>
                </a:r>
                <a:r>
                  <a:rPr lang="zh-TW" altLang="en-US" b="0" i="0" dirty="0"/>
                  <a:t>按順時針方向採取的梯度方向為</a:t>
                </a:r>
                <a:r>
                  <a:rPr lang="en-US" altLang="zh-TW" b="0" i="0" dirty="0" err="1"/>
                  <a:t>arctan</a:t>
                </a:r>
                <a:r>
                  <a:rPr lang="zh-TW" altLang="en-US" b="0" i="0" dirty="0"/>
                  <a:t>（</a:t>
                </a:r>
                <a:r>
                  <a:rPr lang="en-US" altLang="zh-TW" b="0" i="0" dirty="0"/>
                  <a:t>p1 / p2</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a:t>
                </a:r>
              </a:p>
              <a:p>
                <a:pPr eaLnBrk="1" hangingPunct="1">
                  <a:lnSpc>
                    <a:spcPct val="100000"/>
                  </a:lnSpc>
                  <a:spcBef>
                    <a:spcPts val="0"/>
                  </a:spcBef>
                  <a:defRPr/>
                </a:pPr>
                <a:r>
                  <a:rPr lang="zh-TW" altLang="en-US" b="0" i="0" dirty="0"/>
                  <a:t>反正切（</a:t>
                </a:r>
                <a:r>
                  <a:rPr lang="en-US" altLang="zh-TW" b="0" i="0" dirty="0"/>
                  <a:t>arctangent</a:t>
                </a:r>
                <a:r>
                  <a:rPr lang="zh-TW" altLang="en-US" b="0" i="0" dirty="0"/>
                  <a:t>、</a:t>
                </a:r>
                <a:r>
                  <a:rPr lang="en-US" altLang="zh-TW" b="0" i="0" dirty="0" err="1"/>
                  <a:t>arctan</a:t>
                </a:r>
                <a:r>
                  <a:rPr lang="zh-TW" altLang="en-US" b="0" i="0" dirty="0"/>
                  <a:t>、</a:t>
                </a:r>
                <a:r>
                  <a:rPr lang="en-US" altLang="zh-TW" b="0" i="0" dirty="0"/>
                  <a:t>tan</a:t>
                </a:r>
                <a:r>
                  <a:rPr lang="en-US" altLang="zh-TW" b="0" i="0" baseline="30000" dirty="0"/>
                  <a:t>-1</a:t>
                </a:r>
                <a:r>
                  <a:rPr lang="zh-TW" altLang="en-US" b="0" i="0" dirty="0"/>
                  <a:t>）是一種反三角函數，是利用已知直角三角形的對邊和鄰邊這</a:t>
                </a:r>
                <a:r>
                  <a:rPr lang="en-US" altLang="zh-TW" b="0" i="0" dirty="0"/>
                  <a:t>2</a:t>
                </a:r>
                <a:r>
                  <a:rPr lang="zh-TW" altLang="en-US" b="0" i="0" dirty="0"/>
                  <a:t>條直角邊的比值求出其夾角大小的函數。</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關於</a:t>
                </a:r>
                <a:r>
                  <a:rPr kumimoji="1" lang="en-US" altLang="zh-TW" sz="1200" b="0" i="0" kern="1200" dirty="0">
                    <a:solidFill>
                      <a:schemeClr val="tx1"/>
                    </a:solidFill>
                    <a:effectLst/>
                    <a:latin typeface="Arial" charset="0"/>
                    <a:ea typeface="新細明體" pitchFamily="18" charset="-120"/>
                    <a:cs typeface="+mn-cs"/>
                  </a:rPr>
                  <a:t>(With respect to)</a:t>
                </a:r>
              </a:p>
              <a:p>
                <a:pPr eaLnBrk="1" hangingPunct="1">
                  <a:lnSpc>
                    <a:spcPct val="100000"/>
                  </a:lnSpc>
                  <a:spcBef>
                    <a:spcPts val="0"/>
                  </a:spcBef>
                  <a:defRPr/>
                </a:pPr>
                <a:endParaRPr lang="en-US" altLang="zh-TW" b="0" i="0" dirty="0"/>
              </a:p>
              <a:p>
                <a:pPr eaLnBrk="1" hangingPunct="1">
                  <a:lnSpc>
                    <a:spcPct val="100000"/>
                  </a:lnSpc>
                  <a:spcBef>
                    <a:spcPts val="0"/>
                  </a:spcBef>
                  <a:defRPr/>
                </a:pPr>
                <a:r>
                  <a:rPr lang="en-US" altLang="zh-TW" b="0" i="0" dirty="0"/>
                  <a:t>f’(x) = f(x+1) – f(x)</a:t>
                </a:r>
              </a:p>
              <a:p>
                <a:pPr eaLnBrk="1" hangingPunct="1">
                  <a:lnSpc>
                    <a:spcPct val="100000"/>
                  </a:lnSpc>
                  <a:spcBef>
                    <a:spcPts val="0"/>
                  </a:spcBef>
                  <a:defRPr/>
                </a:pPr>
                <a:r>
                  <a:rPr lang="en-US" altLang="zh-TW" b="0" i="0" dirty="0"/>
                  <a:t>f’(x-1) = f(x) – f(x-1) </a:t>
                </a:r>
              </a:p>
              <a:p>
                <a:pPr marL="0" indent="0" eaLnBrk="1" hangingPunct="1">
                  <a:lnSpc>
                    <a:spcPct val="100000"/>
                  </a:lnSpc>
                  <a:spcBef>
                    <a:spcPts val="0"/>
                  </a:spcBef>
                  <a:buFont typeface="Symbol"/>
                  <a:buNone/>
                  <a:defRPr/>
                </a:pPr>
                <a:r>
                  <a:rPr lang="en-US" altLang="zh-TW" b="0" i="0" dirty="0"/>
                  <a:t>f’(x) + f’(x-1) = f(x+1) – f(x-1)</a:t>
                </a:r>
              </a:p>
              <a:p>
                <a:pPr marL="0" indent="0" eaLnBrk="1" hangingPunct="1">
                  <a:lnSpc>
                    <a:spcPct val="100000"/>
                  </a:lnSpc>
                  <a:spcBef>
                    <a:spcPts val="0"/>
                  </a:spcBef>
                  <a:buFont typeface="Symbol"/>
                  <a:buNone/>
                  <a:defRPr/>
                </a:pPr>
                <a:endParaRPr lang="en-US" altLang="zh-TW" b="0" i="0" dirty="0"/>
              </a:p>
            </p:txBody>
          </p:sp>
        </mc:Choice>
        <mc:Fallback xmlns="">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smtClean="0"/>
                  <a:t>Prewitt</a:t>
                </a:r>
                <a:r>
                  <a:rPr lang="zh-TW" altLang="en-US" b="0" i="0" dirty="0" smtClean="0"/>
                  <a:t>（</a:t>
                </a:r>
                <a:r>
                  <a:rPr lang="en-US" altLang="zh-TW" b="0" i="0" dirty="0" smtClean="0"/>
                  <a:t>1970</a:t>
                </a:r>
                <a:r>
                  <a:rPr lang="zh-TW" altLang="en-US" b="0" i="0" dirty="0" smtClean="0"/>
                  <a:t>）使用了兩個沿著行和列方向定向的</a:t>
                </a:r>
                <a:r>
                  <a:rPr lang="en-US" altLang="zh-TW" b="0" i="0" dirty="0" smtClean="0"/>
                  <a:t>3 x 3mask</a:t>
                </a:r>
                <a:r>
                  <a:rPr lang="zh-TW" altLang="en-US" b="0" i="0" dirty="0" smtClean="0"/>
                  <a:t>。假設</a:t>
                </a:r>
                <a:r>
                  <a:rPr lang="en-US" altLang="zh-TW" b="0" i="0" dirty="0" smtClean="0"/>
                  <a:t>p1</a:t>
                </a:r>
                <a:r>
                  <a:rPr lang="zh-TW" altLang="en-US" b="0" i="0" dirty="0" smtClean="0"/>
                  <a:t>是從第一個</a:t>
                </a:r>
                <a:r>
                  <a:rPr lang="en-US" altLang="zh-TW" b="0" i="0" dirty="0" smtClean="0"/>
                  <a:t>mask</a:t>
                </a:r>
                <a:r>
                  <a:rPr lang="zh-TW" altLang="en-US" b="0" i="0" dirty="0" smtClean="0"/>
                  <a:t>計算出的值，而</a:t>
                </a:r>
                <a:r>
                  <a:rPr lang="en-US" altLang="zh-TW" b="0" i="0" dirty="0" smtClean="0"/>
                  <a:t>p2</a:t>
                </a:r>
                <a:r>
                  <a:rPr lang="zh-TW" altLang="en-US" b="0" i="0" dirty="0" smtClean="0"/>
                  <a:t>是從第二個</a:t>
                </a:r>
                <a:r>
                  <a:rPr lang="en-US" altLang="zh-TW" b="0" i="0" dirty="0" smtClean="0"/>
                  <a:t>mask</a:t>
                </a:r>
                <a:r>
                  <a:rPr lang="zh-TW" altLang="en-US" b="0" i="0" dirty="0" smtClean="0"/>
                  <a:t>計算出的值，則獲得的梯度大小為</a:t>
                </a:r>
                <a:r>
                  <a:rPr lang="en-US" altLang="zh-TW" b="0" i="0" dirty="0" smtClean="0"/>
                  <a:t>g=</a:t>
                </a:r>
                <a:r>
                  <a:rPr lang="en-US" altLang="zh-TW" sz="1200" b="0" i="0" smtClean="0">
                    <a:solidFill>
                      <a:schemeClr val="tx1"/>
                    </a:solidFill>
                    <a:latin typeface="Cambria Math" panose="02040503050406030204" pitchFamily="18" charset="0"/>
                  </a:rPr>
                  <a:t>√(p_1^2+p_2^2 )</a:t>
                </a:r>
                <a:r>
                  <a:rPr lang="zh-TW" altLang="en-US" b="0" i="0" dirty="0" smtClean="0"/>
                  <a:t>，並且相對於</a:t>
                </a:r>
                <a:r>
                  <a:rPr lang="en-US" altLang="zh-TW" b="0" i="0" dirty="0" smtClean="0"/>
                  <a:t>column</a:t>
                </a:r>
                <a:r>
                  <a:rPr lang="zh-TW" altLang="en-US" b="0" i="0" dirty="0" smtClean="0"/>
                  <a:t>按順時針方向採取的梯度方向為</a:t>
                </a:r>
                <a:r>
                  <a:rPr lang="en-US" altLang="zh-TW" b="0" i="0" dirty="0" err="1" smtClean="0"/>
                  <a:t>arctan</a:t>
                </a:r>
                <a:r>
                  <a:rPr lang="zh-TW" altLang="en-US" b="0" i="0" dirty="0" smtClean="0"/>
                  <a:t>（</a:t>
                </a:r>
                <a:r>
                  <a:rPr lang="en-US" altLang="zh-TW" b="0" i="0" dirty="0" smtClean="0"/>
                  <a:t>p1 / p2</a:t>
                </a:r>
                <a:r>
                  <a:rPr lang="zh-TW" altLang="en-US" b="0" i="0" dirty="0" smtClean="0"/>
                  <a:t>）。</a:t>
                </a:r>
                <a:endParaRPr lang="en-US" altLang="zh-TW" b="0" i="0" dirty="0" smtClean="0"/>
              </a:p>
              <a:p>
                <a:pPr eaLnBrk="1" hangingPunct="1">
                  <a:lnSpc>
                    <a:spcPct val="100000"/>
                  </a:lnSpc>
                  <a:spcBef>
                    <a:spcPts val="0"/>
                  </a:spcBef>
                  <a:defRPr/>
                </a:pPr>
                <a:endParaRPr lang="en-US" altLang="zh-TW" b="0" i="0" dirty="0" smtClean="0"/>
              </a:p>
              <a:p>
                <a:pPr eaLnBrk="1" hangingPunct="1">
                  <a:lnSpc>
                    <a:spcPct val="100000"/>
                  </a:lnSpc>
                  <a:spcBef>
                    <a:spcPts val="0"/>
                  </a:spcBef>
                  <a:defRPr/>
                </a:pPr>
                <a:r>
                  <a:rPr lang="en-US" altLang="zh-TW" b="0" i="0" dirty="0" smtClean="0"/>
                  <a:t>f’(</a:t>
                </a:r>
                <a:r>
                  <a:rPr lang="en-US" altLang="zh-TW" b="0" i="0" dirty="0" smtClean="0"/>
                  <a:t>x) = f(x+1) – f(x)</a:t>
                </a:r>
              </a:p>
              <a:p>
                <a:pPr eaLnBrk="1" hangingPunct="1">
                  <a:lnSpc>
                    <a:spcPct val="100000"/>
                  </a:lnSpc>
                  <a:spcBef>
                    <a:spcPts val="0"/>
                  </a:spcBef>
                  <a:defRPr/>
                </a:pPr>
                <a:r>
                  <a:rPr lang="en-US" altLang="zh-TW" b="0" i="0" dirty="0" smtClean="0"/>
                  <a:t>f’(x-1) = f(x) – f(x-1) </a:t>
                </a:r>
              </a:p>
              <a:p>
                <a:pPr marL="0" indent="0" eaLnBrk="1" hangingPunct="1">
                  <a:lnSpc>
                    <a:spcPct val="100000"/>
                  </a:lnSpc>
                  <a:spcBef>
                    <a:spcPts val="0"/>
                  </a:spcBef>
                  <a:buFont typeface="Symbol"/>
                  <a:buNone/>
                  <a:defRPr/>
                </a:pPr>
                <a:r>
                  <a:rPr lang="en-US" altLang="zh-TW" b="0" i="0" dirty="0" smtClean="0"/>
                  <a:t>f’(x) + f’(x-1) = f(x+1) – f(x-1</a:t>
                </a:r>
                <a:r>
                  <a:rPr lang="en-US" altLang="zh-TW" b="0" i="0" dirty="0" smtClean="0"/>
                  <a:t>)</a:t>
                </a:r>
              </a:p>
              <a:p>
                <a:pPr marL="0" indent="0" eaLnBrk="1" hangingPunct="1">
                  <a:lnSpc>
                    <a:spcPct val="100000"/>
                  </a:lnSpc>
                  <a:spcBef>
                    <a:spcPts val="0"/>
                  </a:spcBef>
                  <a:buFont typeface="Symbol"/>
                  <a:buNone/>
                  <a:defRPr/>
                </a:pPr>
                <a:endParaRPr lang="en-US" altLang="zh-TW" b="0" i="0" dirty="0" smtClean="0"/>
              </a:p>
              <a:p>
                <a:pPr marL="0" indent="0" eaLnBrk="1" hangingPunct="1">
                  <a:lnSpc>
                    <a:spcPct val="100000"/>
                  </a:lnSpc>
                  <a:spcBef>
                    <a:spcPts val="0"/>
                  </a:spcBef>
                  <a:buFont typeface="Symbol"/>
                  <a:buNone/>
                  <a:defRPr/>
                </a:pPr>
                <a:r>
                  <a:rPr lang="zh-TW" altLang="en-US" b="0" i="0" dirty="0" smtClean="0"/>
                  <a:t>反正切（</a:t>
                </a:r>
                <a:r>
                  <a:rPr lang="en-US" altLang="zh-TW" b="0" i="0" dirty="0" smtClean="0"/>
                  <a:t>arctangent</a:t>
                </a:r>
                <a:r>
                  <a:rPr lang="zh-TW" altLang="en-US" b="0" i="0" dirty="0" smtClean="0"/>
                  <a:t>、</a:t>
                </a:r>
                <a:r>
                  <a:rPr lang="en-US" altLang="zh-TW" b="0" i="0" dirty="0" err="1" smtClean="0"/>
                  <a:t>arctan</a:t>
                </a:r>
                <a:r>
                  <a:rPr lang="zh-TW" altLang="en-US" b="0" i="0" dirty="0" smtClean="0"/>
                  <a:t>、</a:t>
                </a:r>
                <a:r>
                  <a:rPr lang="en-US" altLang="zh-TW" b="0" i="0" dirty="0" smtClean="0"/>
                  <a:t>tan</a:t>
                </a:r>
                <a:r>
                  <a:rPr lang="en-US" altLang="zh-TW" b="0" i="0" baseline="30000" dirty="0" smtClean="0"/>
                  <a:t>-1</a:t>
                </a:r>
                <a:r>
                  <a:rPr lang="zh-TW" altLang="en-US" b="0" i="0" dirty="0" smtClean="0"/>
                  <a:t>）是一種反三角函數，是利用已知直角三角形的對邊和鄰</a:t>
                </a:r>
                <a:r>
                  <a:rPr lang="zh-TW" altLang="en-US" b="0" i="0" dirty="0" smtClean="0"/>
                  <a:t>邊這</a:t>
                </a:r>
                <a:r>
                  <a:rPr lang="en-US" altLang="zh-TW" b="0" i="0" dirty="0" smtClean="0"/>
                  <a:t>2</a:t>
                </a:r>
                <a:r>
                  <a:rPr lang="zh-TW" altLang="en-US" b="0" i="0" dirty="0" smtClean="0"/>
                  <a:t>條直角邊的</a:t>
                </a:r>
                <a:r>
                  <a:rPr lang="zh-TW" altLang="en-US" b="0" i="0" dirty="0" smtClean="0"/>
                  <a:t>比值求出</a:t>
                </a:r>
                <a:r>
                  <a:rPr lang="zh-TW" altLang="en-US" b="0" i="0" dirty="0" smtClean="0"/>
                  <a:t>其夾角</a:t>
                </a:r>
                <a:r>
                  <a:rPr lang="zh-TW" altLang="en-US" b="0" i="0" dirty="0" smtClean="0"/>
                  <a:t>大小的</a:t>
                </a:r>
                <a:r>
                  <a:rPr lang="zh-TW" altLang="en-US" b="0" i="0" dirty="0" smtClean="0"/>
                  <a:t>函數。</a:t>
                </a:r>
                <a:endParaRPr lang="en-US" altLang="zh-TW" b="0" i="0" dirty="0" smtClean="0"/>
              </a:p>
            </p:txBody>
          </p:sp>
        </mc:Fallback>
      </mc:AlternateContent>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831C7EF2-4646-4FB1-9742-5E90AC5C4438}" type="slidenum">
              <a:rPr lang="en-US" altLang="zh-TW"/>
              <a:pPr>
                <a:spcBef>
                  <a:spcPct val="0"/>
                </a:spcBef>
              </a:pPr>
              <a:t>95</a:t>
            </a:fld>
            <a:endParaRPr lang="en-US" altLang="zh-TW"/>
          </a:p>
        </p:txBody>
      </p:sp>
    </p:spTree>
    <p:extLst>
      <p:ext uri="{BB962C8B-B14F-4D97-AF65-F5344CB8AC3E}">
        <p14:creationId xmlns:p14="http://schemas.microsoft.com/office/powerpoint/2010/main" val="868205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Sobel</a:t>
                </a:r>
                <a:r>
                  <a:rPr lang="zh-TW" altLang="en-US" b="0" i="0" dirty="0"/>
                  <a:t>使用了</a:t>
                </a:r>
                <a:r>
                  <a:rPr lang="en-US" altLang="zh-TW" b="0" i="0" dirty="0"/>
                  <a:t>2</a:t>
                </a:r>
                <a:r>
                  <a:rPr lang="zh-TW" altLang="en-US" b="0" i="0" dirty="0"/>
                  <a:t>個沿著行和列方向定向的</a:t>
                </a:r>
                <a:r>
                  <a:rPr lang="en-US" altLang="zh-TW" b="0" i="0" dirty="0"/>
                  <a:t>3 x 3mask</a:t>
                </a:r>
                <a:r>
                  <a:rPr lang="zh-TW" altLang="en-US" b="0" i="0" dirty="0"/>
                  <a:t>。</a:t>
                </a:r>
                <a:endParaRPr lang="en-US" altLang="zh-TW" b="0" i="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設</a:t>
                </a:r>
                <a:r>
                  <a:rPr lang="en-US" altLang="zh-TW" dirty="0"/>
                  <a:t>s1</a:t>
                </a:r>
                <a:r>
                  <a:rPr lang="zh-TW" altLang="en-US" dirty="0"/>
                  <a:t>為根據第</a:t>
                </a:r>
                <a:r>
                  <a:rPr lang="en-US" altLang="zh-TW" dirty="0"/>
                  <a:t>1</a:t>
                </a:r>
                <a:r>
                  <a:rPr lang="zh-TW" altLang="en-US" dirty="0"/>
                  <a:t>個</a:t>
                </a:r>
                <a:r>
                  <a:rPr lang="en-US" altLang="zh-TW" b="0" i="0" dirty="0"/>
                  <a:t>mask</a:t>
                </a:r>
                <a:r>
                  <a:rPr lang="zh-TW" altLang="en-US" dirty="0"/>
                  <a:t>計算出的值，</a:t>
                </a:r>
                <a:r>
                  <a:rPr lang="en-US" altLang="zh-TW" dirty="0"/>
                  <a:t>s2</a:t>
                </a:r>
                <a:r>
                  <a:rPr lang="zh-TW" altLang="en-US" dirty="0"/>
                  <a:t>為根據第二</a:t>
                </a:r>
                <a:r>
                  <a:rPr lang="en-US" altLang="zh-TW" dirty="0"/>
                  <a:t>mask</a:t>
                </a:r>
                <a:r>
                  <a:rPr lang="zh-TW" altLang="en-US" dirty="0"/>
                  <a:t>計算出的值，</a:t>
                </a:r>
                <a:r>
                  <a:rPr lang="zh-TW" altLang="en-US" b="0" i="0" dirty="0"/>
                  <a:t>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dirty="0"/>
                  <a:t>，且相對於</a:t>
                </a:r>
                <a:r>
                  <a:rPr lang="en-US" altLang="zh-TW" b="0" i="0" dirty="0"/>
                  <a:t>column</a:t>
                </a:r>
                <a:r>
                  <a:rPr lang="zh-TW" altLang="en-US" b="0" i="0" dirty="0"/>
                  <a:t>按</a:t>
                </a:r>
                <a:r>
                  <a:rPr lang="zh-TW" altLang="en-US" dirty="0"/>
                  <a:t>逆時針方向</a:t>
                </a:r>
                <a:r>
                  <a:rPr lang="zh-TW" altLang="en-US" b="0" i="0" dirty="0"/>
                  <a:t>採取的梯度方向為</a:t>
                </a:r>
                <a:r>
                  <a:rPr lang="en-US" altLang="zh-TW" b="0" i="0" dirty="0" err="1"/>
                  <a:t>arctan</a:t>
                </a:r>
                <a:r>
                  <a:rPr lang="en-US" altLang="zh-TW" b="0" i="0" dirty="0"/>
                  <a:t>(s1 / s2)</a:t>
                </a:r>
                <a:r>
                  <a:rPr lang="zh-TW" altLang="en-US" b="0" i="0" dirty="0"/>
                  <a:t>。</a:t>
                </a:r>
                <a:endParaRPr lang="en-US" altLang="zh-TW" dirty="0"/>
              </a:p>
              <a:p>
                <a:r>
                  <a:rPr lang="en-US" altLang="zh-TW" dirty="0"/>
                  <a:t>Sobel operator </a:t>
                </a:r>
                <a:r>
                  <a:rPr lang="zh-TW" altLang="en-US" dirty="0"/>
                  <a:t>和 </a:t>
                </a:r>
                <a:r>
                  <a:rPr lang="en-US" altLang="zh-TW" dirty="0"/>
                  <a:t>Prewitt operator </a:t>
                </a:r>
                <a:r>
                  <a:rPr lang="zh-TW" altLang="en-US" dirty="0"/>
                  <a:t>類似， 只是對中心點四周 </a:t>
                </a:r>
                <a:r>
                  <a:rPr lang="en-US" altLang="zh-TW" dirty="0"/>
                  <a:t>P2</a:t>
                </a:r>
                <a:r>
                  <a:rPr lang="zh-TW" altLang="en-US" dirty="0"/>
                  <a:t>、</a:t>
                </a:r>
                <a:r>
                  <a:rPr lang="en-US" altLang="zh-TW" dirty="0"/>
                  <a:t>P4</a:t>
                </a:r>
                <a:r>
                  <a:rPr lang="zh-TW" altLang="en-US" dirty="0"/>
                  <a:t>、</a:t>
                </a:r>
                <a:r>
                  <a:rPr lang="en-US" altLang="zh-TW" dirty="0"/>
                  <a:t>P6</a:t>
                </a:r>
                <a:r>
                  <a:rPr lang="zh-TW" altLang="en-US" dirty="0"/>
                  <a:t>、</a:t>
                </a:r>
                <a:r>
                  <a:rPr lang="en-US" altLang="zh-TW" dirty="0"/>
                  <a:t> P8</a:t>
                </a:r>
                <a:r>
                  <a:rPr lang="zh-TW" altLang="en-US" dirty="0"/>
                  <a:t>四個像素加權</a:t>
                </a:r>
                <a:r>
                  <a:rPr lang="en-US" altLang="zh-TW" dirty="0"/>
                  <a:t>(w=2)</a:t>
                </a:r>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使用了兩個沿著行和列方向定向的</a:t>
                </a:r>
                <a:r>
                  <a:rPr lang="en-US" altLang="zh-TW" b="0" i="0" dirty="0" smtClean="0"/>
                  <a:t>3 x 3mask</a:t>
                </a:r>
                <a:r>
                  <a:rPr lang="zh-TW" altLang="en-US" b="0" i="0" dirty="0" smtClean="0"/>
                  <a:t>。</a:t>
                </a:r>
                <a:r>
                  <a:rPr lang="zh-TW" altLang="en-US" dirty="0" smtClean="0"/>
                  <a:t>設</a:t>
                </a:r>
                <a:r>
                  <a:rPr lang="en-US" altLang="zh-TW" dirty="0" smtClean="0"/>
                  <a:t>s1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en-US" altLang="zh-TW" dirty="0" smtClean="0"/>
                  <a:t>s2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a:t>
                </a:r>
                <a:r>
                  <a:rPr lang="zh-TW" altLang="en-US" dirty="0" smtClean="0"/>
                  <a:t>逆時針方向的梯度方向</a:t>
                </a:r>
                <a:r>
                  <a:rPr lang="zh-TW" altLang="en-US" b="0" i="0" dirty="0" smtClean="0"/>
                  <a:t>採取的梯度方向為</a:t>
                </a:r>
                <a:r>
                  <a:rPr lang="en-US" altLang="zh-TW" b="0" i="0" dirty="0" err="1" smtClean="0"/>
                  <a:t>arctan</a:t>
                </a:r>
                <a:r>
                  <a:rPr lang="en-US" altLang="zh-TW" b="0" i="0" dirty="0" smtClean="0"/>
                  <a:t>(s1 / s2)</a:t>
                </a:r>
                <a:r>
                  <a:rPr lang="zh-TW" altLang="en-US" b="0" i="0" dirty="0" smtClean="0"/>
                  <a:t>。</a:t>
                </a:r>
                <a:endParaRPr lang="en-US" altLang="zh-TW" dirty="0" smtClean="0"/>
              </a:p>
              <a:p>
                <a:r>
                  <a:rPr lang="en-US" altLang="zh-TW" dirty="0" smtClean="0"/>
                  <a:t>Sobel operator </a:t>
                </a:r>
                <a:r>
                  <a:rPr lang="zh-TW" altLang="en-US" dirty="0" smtClean="0"/>
                  <a:t>和 </a:t>
                </a:r>
                <a:r>
                  <a:rPr lang="en-US" altLang="zh-TW" dirty="0" smtClean="0"/>
                  <a:t>Prewitt operator </a:t>
                </a:r>
                <a:r>
                  <a:rPr lang="zh-TW" altLang="en-US" dirty="0" smtClean="0"/>
                  <a:t>類似， 只是對中心點四周 </a:t>
                </a:r>
                <a:r>
                  <a:rPr lang="en-US" altLang="zh-TW" dirty="0" smtClean="0"/>
                  <a:t>P2</a:t>
                </a:r>
                <a:r>
                  <a:rPr lang="zh-TW" altLang="en-US" dirty="0" smtClean="0"/>
                  <a:t>、</a:t>
                </a:r>
                <a:r>
                  <a:rPr lang="en-US" altLang="zh-TW" dirty="0" smtClean="0"/>
                  <a:t>P4</a:t>
                </a:r>
                <a:r>
                  <a:rPr lang="zh-TW" altLang="en-US" dirty="0" smtClean="0"/>
                  <a:t>、</a:t>
                </a:r>
                <a:r>
                  <a:rPr lang="en-US" altLang="zh-TW" dirty="0" smtClean="0"/>
                  <a:t>P6</a:t>
                </a:r>
                <a:r>
                  <a:rPr lang="zh-TW" altLang="en-US" dirty="0" smtClean="0"/>
                  <a:t>、</a:t>
                </a:r>
                <a:r>
                  <a:rPr lang="en-US" altLang="zh-TW" dirty="0" smtClean="0"/>
                  <a:t> P8</a:t>
                </a:r>
                <a:r>
                  <a:rPr lang="zh-TW" altLang="en-US" dirty="0" smtClean="0"/>
                  <a:t>四個像素加權</a:t>
                </a:r>
                <a:r>
                  <a:rPr lang="en-US" altLang="zh-TW" dirty="0" smtClean="0"/>
                  <a:t>(w=2)</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96</a:t>
            </a:fld>
            <a:endParaRPr lang="en-US" altLang="zh-TW"/>
          </a:p>
        </p:txBody>
      </p:sp>
    </p:spTree>
    <p:extLst>
      <p:ext uri="{BB962C8B-B14F-4D97-AF65-F5344CB8AC3E}">
        <p14:creationId xmlns:p14="http://schemas.microsoft.com/office/powerpoint/2010/main" val="594958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Sobel</a:t>
            </a:r>
            <a:r>
              <a:rPr lang="zh-TW" altLang="en-US" dirty="0"/>
              <a:t>邊緣檢測器：</a:t>
            </a:r>
            <a:r>
              <a:rPr lang="en-US" altLang="zh-TW" dirty="0"/>
              <a:t>2×2</a:t>
            </a:r>
            <a:r>
              <a:rPr lang="zh-TW" altLang="en-US" dirty="0"/>
              <a:t>平滑後跟</a:t>
            </a:r>
            <a:r>
              <a:rPr lang="en-US" altLang="zh-TW" dirty="0"/>
              <a:t>2×2</a:t>
            </a:r>
            <a:r>
              <a:rPr lang="zh-TW" altLang="en-US" dirty="0"/>
              <a:t>梯度</a:t>
            </a:r>
            <a:endParaRPr lang="en-US" altLang="zh-TW" dirty="0"/>
          </a:p>
          <a:p>
            <a:r>
              <a:rPr lang="en-US" altLang="zh-TW" dirty="0"/>
              <a:t>2</a:t>
            </a:r>
            <a:r>
              <a:rPr lang="zh-TW" altLang="en-US" dirty="0"/>
              <a:t>個</a:t>
            </a:r>
            <a:r>
              <a:rPr lang="en-US" altLang="zh-TW" dirty="0"/>
              <a:t>mask</a:t>
            </a:r>
            <a:r>
              <a:rPr lang="zh-TW" altLang="en-US" dirty="0"/>
              <a:t>做</a:t>
            </a:r>
            <a:r>
              <a:rPr lang="en-US" altLang="zh-TW" dirty="0"/>
              <a:t>convolution</a:t>
            </a:r>
            <a:r>
              <a:rPr lang="zh-TW" altLang="en-US" dirty="0"/>
              <a:t>即可得到</a:t>
            </a:r>
          </a:p>
        </p:txBody>
      </p:sp>
      <p:sp>
        <p:nvSpPr>
          <p:cNvPr id="1792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28AB2BC-8A51-483A-8328-292D7705B792}" type="slidenum">
              <a:rPr lang="en-US" altLang="zh-TW"/>
              <a:pPr>
                <a:spcBef>
                  <a:spcPct val="0"/>
                </a:spcBef>
              </a:pPr>
              <a:t>97</a:t>
            </a:fld>
            <a:endParaRPr lang="en-US" altLang="zh-TW"/>
          </a:p>
        </p:txBody>
      </p:sp>
    </p:spTree>
    <p:extLst>
      <p:ext uri="{BB962C8B-B14F-4D97-AF65-F5344CB8AC3E}">
        <p14:creationId xmlns:p14="http://schemas.microsoft.com/office/powerpoint/2010/main" val="772672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812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63DFBE4D-9C6E-4BCD-BBC9-03C92213C6D2}" type="slidenum">
              <a:rPr lang="en-US" altLang="zh-TW"/>
              <a:pPr>
                <a:spcBef>
                  <a:spcPct val="0"/>
                </a:spcBef>
              </a:pPr>
              <a:t>98</a:t>
            </a:fld>
            <a:endParaRPr lang="en-US" altLang="zh-TW"/>
          </a:p>
        </p:txBody>
      </p:sp>
    </p:spTree>
    <p:extLst>
      <p:ext uri="{BB962C8B-B14F-4D97-AF65-F5344CB8AC3E}">
        <p14:creationId xmlns:p14="http://schemas.microsoft.com/office/powerpoint/2010/main" val="6483150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miter lim="800000"/>
            <a:headEnd/>
            <a:tailEnd/>
          </a:ln>
        </p:spPr>
        <p:txBody>
          <a:bodyPr/>
          <a:lstStyle/>
          <a:p>
            <a:fld id="{D8DBE4CA-1E4A-4903-A243-35989AE1C556}" type="slidenum">
              <a:rPr lang="en-US" altLang="zh-TW" smtClean="0">
                <a:ea typeface="新細明體" charset="-120"/>
              </a:rPr>
              <a:pPr/>
              <a:t>99</a:t>
            </a:fld>
            <a:endParaRPr lang="en-US" altLang="zh-TW">
              <a:ea typeface="新細明體" charset="-120"/>
            </a:endParaRPr>
          </a:p>
        </p:txBody>
      </p:sp>
      <p:sp>
        <p:nvSpPr>
          <p:cNvPr id="25907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9076" name="Rectangle 3"/>
              <p:cNvSpPr>
                <a:spLocks noGrp="1" noChangeArrowheads="1"/>
              </p:cNvSpPr>
              <p:nvPr>
                <p:ph type="body" idx="1"/>
              </p:nvPr>
            </p:nvSpPr>
            <p:spPr>
              <a:noFill/>
            </p:spPr>
            <p:txBody>
              <a:bodyPr/>
              <a:lstStyle/>
              <a:p>
                <a:r>
                  <a:rPr kumimoji="1" lang="en-US" altLang="zh-TW" sz="1200" kern="1200" dirty="0">
                    <a:solidFill>
                      <a:schemeClr val="tx1"/>
                    </a:solidFill>
                    <a:effectLst/>
                    <a:latin typeface="Arial" charset="0"/>
                    <a:ea typeface="新細明體" pitchFamily="18" charset="-120"/>
                    <a:cs typeface="+mn-cs"/>
                  </a:rPr>
                  <a:t>Prewitt</a:t>
                </a:r>
                <a:r>
                  <a:rPr kumimoji="1" lang="zh-TW" altLang="zh-TW" sz="1200" kern="1200" dirty="0">
                    <a:solidFill>
                      <a:schemeClr val="tx1"/>
                    </a:solidFill>
                    <a:effectLst/>
                    <a:latin typeface="Arial" charset="0"/>
                    <a:ea typeface="新細明體" pitchFamily="18" charset="-120"/>
                    <a:cs typeface="+mn-cs"/>
                  </a:rPr>
                  <a:t>跟</a:t>
                </a:r>
                <a:r>
                  <a:rPr kumimoji="1" lang="en-US" altLang="zh-TW" sz="1200" kern="1200" dirty="0">
                    <a:solidFill>
                      <a:schemeClr val="tx1"/>
                    </a:solidFill>
                    <a:effectLst/>
                    <a:latin typeface="Arial" charset="0"/>
                    <a:ea typeface="新細明體" pitchFamily="18" charset="-120"/>
                    <a:cs typeface="+mn-cs"/>
                  </a:rPr>
                  <a:t>Sobel</a:t>
                </a:r>
                <a:r>
                  <a:rPr kumimoji="1" lang="zh-TW" altLang="zh-TW" sz="1200" kern="1200" dirty="0">
                    <a:solidFill>
                      <a:schemeClr val="tx1"/>
                    </a:solidFill>
                    <a:effectLst/>
                    <a:latin typeface="Arial" charset="0"/>
                    <a:ea typeface="新細明體" pitchFamily="18" charset="-120"/>
                    <a:cs typeface="+mn-cs"/>
                  </a:rPr>
                  <a:t>兩種尋邊的方式，基本上是</a:t>
                </a:r>
                <a:r>
                  <a:rPr kumimoji="1" lang="zh-TW" altLang="en-US" sz="1200" kern="1200" dirty="0">
                    <a:solidFill>
                      <a:schemeClr val="tx1"/>
                    </a:solidFill>
                    <a:effectLst/>
                    <a:latin typeface="Arial" charset="0"/>
                    <a:ea typeface="新細明體" pitchFamily="18" charset="-120"/>
                    <a:cs typeface="+mn-cs"/>
                  </a:rPr>
                  <a:t>一樣</a:t>
                </a:r>
                <a:r>
                  <a:rPr kumimoji="1" lang="zh-TW" altLang="zh-TW" sz="1200" kern="1200" dirty="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a:solidFill>
                      <a:schemeClr val="tx1"/>
                    </a:solidFill>
                    <a:effectLst/>
                    <a:latin typeface="Arial" charset="0"/>
                    <a:ea typeface="新細明體" pitchFamily="18" charset="-120"/>
                    <a:cs typeface="+mn-cs"/>
                  </a:rPr>
                  <a:t>1.</a:t>
                </a:r>
                <a:r>
                  <a:rPr kumimoji="1" lang="zh-TW" altLang="zh-TW" sz="1200" kern="1200" dirty="0">
                    <a:solidFill>
                      <a:schemeClr val="tx1"/>
                    </a:solidFill>
                    <a:effectLst/>
                    <a:latin typeface="Arial" charset="0"/>
                    <a:ea typeface="新細明體" pitchFamily="18" charset="-120"/>
                    <a:cs typeface="+mn-cs"/>
                  </a:rPr>
                  <a:t>他們的結果對雜訊很敏感。</a:t>
                </a:r>
              </a:p>
              <a:p>
                <a:r>
                  <a:rPr kumimoji="1" lang="en-US" altLang="zh-TW" sz="1200" kern="1200" dirty="0">
                    <a:solidFill>
                      <a:schemeClr val="tx1"/>
                    </a:solidFill>
                    <a:effectLst/>
                    <a:latin typeface="Arial" charset="0"/>
                    <a:ea typeface="新細明體" pitchFamily="18" charset="-120"/>
                    <a:cs typeface="+mn-cs"/>
                  </a:rPr>
                  <a:t>2.</a:t>
                </a:r>
                <a:r>
                  <a:rPr kumimoji="1" lang="zh-TW" altLang="en-US" sz="1200" kern="1200" dirty="0">
                    <a:solidFill>
                      <a:schemeClr val="tx1"/>
                    </a:solidFill>
                    <a:effectLst/>
                    <a:latin typeface="Arial" charset="0"/>
                    <a:ea typeface="新細明體" pitchFamily="18" charset="-120"/>
                    <a:cs typeface="+mn-cs"/>
                  </a:rPr>
                  <a:t>那既然對雜訊很敏感，</a:t>
                </a:r>
                <a:r>
                  <a:rPr kumimoji="1" lang="zh-TW" altLang="zh-TW" sz="1200" kern="1200" dirty="0">
                    <a:solidFill>
                      <a:schemeClr val="tx1"/>
                    </a:solidFill>
                    <a:effectLst/>
                    <a:latin typeface="Arial" charset="0"/>
                    <a:ea typeface="新細明體" pitchFamily="18" charset="-120"/>
                    <a:cs typeface="+mn-cs"/>
                  </a:rPr>
                  <a:t>可以</a:t>
                </a:r>
                <a:r>
                  <a:rPr kumimoji="1" lang="zh-TW" altLang="en-US" sz="1200" kern="1200" dirty="0">
                    <a:solidFill>
                      <a:schemeClr val="tx1"/>
                    </a:solidFill>
                    <a:effectLst/>
                    <a:latin typeface="Arial" charset="0"/>
                    <a:ea typeface="新細明體" pitchFamily="18" charset="-120"/>
                    <a:cs typeface="+mn-cs"/>
                  </a:rPr>
                  <a:t>先</a:t>
                </a:r>
                <a:r>
                  <a:rPr kumimoji="1" lang="zh-TW" altLang="zh-TW" sz="1200" kern="1200" dirty="0">
                    <a:solidFill>
                      <a:schemeClr val="tx1"/>
                    </a:solidFill>
                    <a:effectLst/>
                    <a:latin typeface="Arial" charset="0"/>
                    <a:ea typeface="新細明體" pitchFamily="18" charset="-120"/>
                    <a:cs typeface="+mn-cs"/>
                  </a:rPr>
                  <a:t>通過對影像做平滑</a:t>
                </a:r>
                <a:r>
                  <a:rPr kumimoji="1" lang="zh-TW" altLang="en-US" sz="1200" kern="1200" dirty="0">
                    <a:solidFill>
                      <a:schemeClr val="tx1"/>
                    </a:solidFill>
                    <a:effectLst/>
                    <a:latin typeface="Arial" charset="0"/>
                    <a:ea typeface="新細明體" pitchFamily="18" charset="-120"/>
                    <a:cs typeface="+mn-cs"/>
                  </a:rPr>
                  <a:t>來</a:t>
                </a:r>
                <a:r>
                  <a:rPr kumimoji="1" lang="zh-TW" altLang="zh-TW" sz="1200" kern="1200" dirty="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a:solidFill>
                      <a:schemeClr val="tx1"/>
                    </a:solidFill>
                    <a:effectLst/>
                    <a:latin typeface="Arial" charset="0"/>
                    <a:ea typeface="新細明體" pitchFamily="18" charset="-120"/>
                    <a:cs typeface="+mn-cs"/>
                  </a:rPr>
                  <a:t>。</a:t>
                </a:r>
                <a:endParaRPr kumimoji="1" lang="zh-TW" altLang="zh-TW" sz="1200" kern="1200" dirty="0">
                  <a:solidFill>
                    <a:schemeClr val="tx1"/>
                  </a:solidFill>
                  <a:effectLst/>
                  <a:latin typeface="Arial" charset="0"/>
                  <a:ea typeface="新細明體" pitchFamily="18" charset="-120"/>
                  <a:cs typeface="+mn-cs"/>
                </a:endParaRPr>
              </a:p>
              <a:p>
                <a:r>
                  <a:rPr kumimoji="1" lang="zh-TW" altLang="zh-TW" sz="1200" kern="1200" dirty="0">
                    <a:solidFill>
                      <a:schemeClr val="tx1"/>
                    </a:solidFill>
                    <a:effectLst/>
                    <a:latin typeface="Arial" charset="0"/>
                    <a:ea typeface="新細明體" pitchFamily="18" charset="-120"/>
                    <a:cs typeface="+mn-cs"/>
                  </a:rPr>
                  <a:t>所以又</a:t>
                </a:r>
                <a:r>
                  <a:rPr kumimoji="1" lang="zh-TW" altLang="en-US" sz="1200" kern="1200" dirty="0">
                    <a:solidFill>
                      <a:schemeClr val="tx1"/>
                    </a:solidFill>
                    <a:effectLst/>
                    <a:latin typeface="Arial" charset="0"/>
                    <a:ea typeface="新細明體" pitchFamily="18" charset="-120"/>
                    <a:cs typeface="+mn-cs"/>
                  </a:rPr>
                  <a:t>有</a:t>
                </a:r>
                <a:r>
                  <a:rPr kumimoji="1" lang="zh-TW" altLang="zh-TW" sz="1200" kern="1200" dirty="0">
                    <a:solidFill>
                      <a:schemeClr val="tx1"/>
                    </a:solidFill>
                    <a:effectLst/>
                    <a:latin typeface="Arial" charset="0"/>
                    <a:ea typeface="新細明體" pitchFamily="18" charset="-120"/>
                    <a:cs typeface="+mn-cs"/>
                  </a:rPr>
                  <a:t>了</a:t>
                </a:r>
                <a:r>
                  <a:rPr kumimoji="1" lang="en-US" altLang="zh-TW" sz="1200" kern="1200" dirty="0">
                    <a:solidFill>
                      <a:schemeClr val="tx1"/>
                    </a:solidFill>
                    <a:effectLst/>
                    <a:latin typeface="Arial" charset="0"/>
                    <a:ea typeface="新細明體" pitchFamily="18" charset="-120"/>
                    <a:cs typeface="+mn-cs"/>
                  </a:rPr>
                  <a:t> Frei-Chen </a:t>
                </a:r>
                <a:r>
                  <a:rPr kumimoji="1" lang="zh-TW" altLang="zh-TW" sz="1200" kern="1200" dirty="0">
                    <a:solidFill>
                      <a:schemeClr val="tx1"/>
                    </a:solidFill>
                    <a:effectLst/>
                    <a:latin typeface="Arial" charset="0"/>
                    <a:ea typeface="新細明體" pitchFamily="18" charset="-120"/>
                    <a:cs typeface="+mn-cs"/>
                  </a:rPr>
                  <a:t>演算法</a:t>
                </a:r>
                <a:endParaRPr kumimoji="1" lang="en-US" altLang="zh-TW" sz="1200" kern="1200" dirty="0">
                  <a:solidFill>
                    <a:schemeClr val="tx1"/>
                  </a:solidFill>
                  <a:effectLst/>
                  <a:latin typeface="Arial" charset="0"/>
                  <a:ea typeface="新細明體" pitchFamily="18" charset="-120"/>
                  <a:cs typeface="+mn-cs"/>
                </a:endParaRPr>
              </a:p>
              <a:p>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Frei-Chen </a:t>
                </a:r>
                <a:r>
                  <a:rPr kumimoji="1" lang="zh-TW" altLang="zh-TW" sz="1200" kern="1200" dirty="0">
                    <a:solidFill>
                      <a:schemeClr val="tx1"/>
                    </a:solidFill>
                    <a:effectLst/>
                    <a:latin typeface="Arial" charset="0"/>
                    <a:ea typeface="新細明體" pitchFamily="18" charset="-120"/>
                    <a:cs typeface="+mn-cs"/>
                  </a:rPr>
                  <a:t>邊緣運算法有</a:t>
                </a:r>
                <a:r>
                  <a:rPr kumimoji="1" lang="en-US" altLang="zh-TW" sz="1200" kern="1200" dirty="0">
                    <a:solidFill>
                      <a:schemeClr val="tx1"/>
                    </a:solidFill>
                    <a:effectLst/>
                    <a:latin typeface="Arial" charset="0"/>
                    <a:ea typeface="新細明體" pitchFamily="18" charset="-120"/>
                    <a:cs typeface="+mn-cs"/>
                  </a:rPr>
                  <a:t>9</a:t>
                </a:r>
                <a:r>
                  <a:rPr kumimoji="1" lang="zh-TW" altLang="zh-TW"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也就是說</a:t>
                </a:r>
                <a:r>
                  <a:rPr kumimoji="1" lang="zh-TW" altLang="zh-TW" sz="1200" kern="1200" dirty="0">
                    <a:solidFill>
                      <a:schemeClr val="tx1"/>
                    </a:solidFill>
                    <a:effectLst/>
                    <a:latin typeface="Arial" charset="0"/>
                    <a:ea typeface="新細明體" pitchFamily="18" charset="-120"/>
                    <a:cs typeface="+mn-cs"/>
                  </a:rPr>
                  <a:t>每一個像素都需要運算九次。</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其中</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是</a:t>
                </a:r>
                <a:r>
                  <a:rPr kumimoji="1" lang="zh-TW" altLang="zh-TW" sz="1200" kern="1200" dirty="0">
                    <a:solidFill>
                      <a:schemeClr val="tx1"/>
                    </a:solidFill>
                    <a:effectLst/>
                    <a:latin typeface="Arial" charset="0"/>
                    <a:ea typeface="新細明體" pitchFamily="18" charset="-120"/>
                    <a:cs typeface="+mn-cs"/>
                  </a:rPr>
                  <a:t>找出影像的</a:t>
                </a:r>
                <a:r>
                  <a:rPr lang="en-US" altLang="zh-TW" dirty="0"/>
                  <a:t>edge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找出影像的線條</a:t>
                </a:r>
                <a:r>
                  <a:rPr kumimoji="1" lang="en-US" altLang="zh-TW" sz="1200" kern="1200" dirty="0">
                    <a:solidFill>
                      <a:schemeClr val="tx1"/>
                    </a:solidFill>
                    <a:effectLst/>
                    <a:latin typeface="Arial" charset="0"/>
                    <a:ea typeface="新細明體" pitchFamily="18" charset="-120"/>
                    <a:cs typeface="+mn-cs"/>
                  </a:rPr>
                  <a:t>(line)</a:t>
                </a:r>
                <a:r>
                  <a:rPr kumimoji="1" lang="zh-TW" altLang="en-US" sz="1200" kern="1200" dirty="0">
                    <a:solidFill>
                      <a:schemeClr val="tx1"/>
                    </a:solidFill>
                    <a:effectLst/>
                    <a:latin typeface="Arial" charset="0"/>
                    <a:ea typeface="新細明體" pitchFamily="18" charset="-120"/>
                    <a:cs typeface="+mn-cs"/>
                  </a:rPr>
                  <a:t>，</a:t>
                </a:r>
                <a:r>
                  <a:rPr kumimoji="1" lang="zh-TW" altLang="zh-TW" sz="1200" kern="1200" dirty="0">
                    <a:solidFill>
                      <a:schemeClr val="tx1"/>
                    </a:solidFill>
                    <a:effectLst/>
                    <a:latin typeface="Arial" charset="0"/>
                    <a:ea typeface="新細明體" pitchFamily="18" charset="-120"/>
                    <a:cs typeface="+mn-cs"/>
                  </a:rPr>
                  <a:t>最後一個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用於平均</a:t>
                </a:r>
                <a:r>
                  <a:rPr kumimoji="1" lang="zh-TW" altLang="en-US" sz="1200" kern="1200" dirty="0">
                    <a:solidFill>
                      <a:schemeClr val="tx1"/>
                    </a:solidFill>
                    <a:effectLst/>
                    <a:latin typeface="Arial" charset="0"/>
                    <a:ea typeface="新細明體" pitchFamily="18" charset="-120"/>
                    <a:cs typeface="+mn-cs"/>
                  </a:rPr>
                  <a:t>影像。</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這</a:t>
                </a:r>
                <a:r>
                  <a:rPr kumimoji="1" lang="en-US" altLang="zh-TW" sz="1200" kern="1200" dirty="0">
                    <a:solidFill>
                      <a:schemeClr val="tx1"/>
                    </a:solidFill>
                    <a:effectLst/>
                    <a:latin typeface="Arial" charset="0"/>
                    <a:ea typeface="新細明體" pitchFamily="18" charset="-120"/>
                    <a:cs typeface="+mn-cs"/>
                  </a:rPr>
                  <a:t>9</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都稱為</a:t>
                </a: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chemeClr val="tx1"/>
                    </a:solidFill>
                    <a:latin typeface="Arial" charset="0"/>
                    <a:ea typeface="新細明體" pitchFamily="18" charset="-120"/>
                    <a:cs typeface="+mn-cs"/>
                  </a:rPr>
                  <a:t>的意思就是，</a:t>
                </a:r>
                <a:r>
                  <a:rPr kumimoji="1" lang="zh-TW" altLang="en-US" sz="1200" kern="1200" dirty="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a:solidFill>
                      <a:srgbClr val="FF0000"/>
                    </a:solidFill>
                    <a:latin typeface="Arial" charset="0"/>
                    <a:ea typeface="新細明體" pitchFamily="18" charset="-120"/>
                    <a:cs typeface="+mn-cs"/>
                  </a:rPr>
                  <a:t>=</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0</a:t>
                </a:r>
                <a:endParaRPr kumimoji="1" lang="zh-TW" altLang="en-US"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上面這</a:t>
                </a:r>
                <a:r>
                  <a:rPr kumimoji="1" lang="en-US" altLang="zh-TW" sz="1200" kern="1200" dirty="0">
                    <a:solidFill>
                      <a:schemeClr val="tx1"/>
                    </a:solidFill>
                    <a:latin typeface="Arial" charset="0"/>
                    <a:ea typeface="新細明體" pitchFamily="18" charset="-120"/>
                    <a:cs typeface="+mn-cs"/>
                  </a:rPr>
                  <a:t>2</a:t>
                </a:r>
                <a:r>
                  <a:rPr kumimoji="1" lang="zh-TW" altLang="en-US" sz="1200" kern="1200" dirty="0">
                    <a:solidFill>
                      <a:schemeClr val="tx1"/>
                    </a:solidFill>
                    <a:latin typeface="Arial" charset="0"/>
                    <a:ea typeface="新細明體" pitchFamily="18" charset="-120"/>
                    <a:cs typeface="+mn-cs"/>
                  </a:rPr>
                  <a:t>個</a:t>
                </a:r>
                <a:r>
                  <a:rPr kumimoji="1" lang="en-US" altLang="zh-TW" sz="1200" kern="1200" dirty="0">
                    <a:solidFill>
                      <a:schemeClr val="tx1"/>
                    </a:solidFill>
                    <a:latin typeface="Arial" charset="0"/>
                    <a:ea typeface="新細明體" pitchFamily="18" charset="-120"/>
                    <a:cs typeface="+mn-cs"/>
                  </a:rPr>
                  <a:t>mask</a:t>
                </a:r>
                <a:r>
                  <a:rPr kumimoji="1" lang="zh-TW" altLang="en-US" sz="1200" kern="1200" dirty="0">
                    <a:solidFill>
                      <a:schemeClr val="tx1"/>
                    </a:solidFill>
                    <a:latin typeface="Arial" charset="0"/>
                    <a:ea typeface="新細明體" pitchFamily="18" charset="-120"/>
                    <a:cs typeface="+mn-cs"/>
                  </a:rPr>
                  <a:t>主要是用來做</a:t>
                </a:r>
                <a:r>
                  <a:rPr lang="en-US" altLang="zh-TW" dirty="0"/>
                  <a:t>edge detection</a:t>
                </a:r>
              </a:p>
            </p:txBody>
          </p:sp>
        </mc:Choice>
        <mc:Fallback xmlns="">
          <p:sp>
            <p:nvSpPr>
              <p:cNvPr id="259076" name="Rectangle 3"/>
              <p:cNvSpPr>
                <a:spLocks noGrp="1" noChangeArrowheads="1"/>
              </p:cNvSpPr>
              <p:nvPr>
                <p:ph type="body" idx="1"/>
              </p:nvPr>
            </p:nvSpPr>
            <p:spPr>
              <a:noFill/>
            </p:spPr>
            <p:txBody>
              <a:bodyPr/>
              <a:lstStyle/>
              <a:p>
                <a:r>
                  <a:rPr kumimoji="1" lang="en-US" altLang="zh-TW" sz="1200" kern="1200" dirty="0" smtClean="0">
                    <a:solidFill>
                      <a:schemeClr val="tx1"/>
                    </a:solidFill>
                    <a:effectLst/>
                    <a:latin typeface="Arial" charset="0"/>
                    <a:ea typeface="新細明體" pitchFamily="18" charset="-120"/>
                    <a:cs typeface="+mn-cs"/>
                  </a:rPr>
                  <a:t>Prewitt</a:t>
                </a:r>
                <a:r>
                  <a:rPr kumimoji="1" lang="zh-TW" altLang="zh-TW" sz="1200" kern="1200" dirty="0" smtClean="0">
                    <a:solidFill>
                      <a:schemeClr val="tx1"/>
                    </a:solidFill>
                    <a:effectLst/>
                    <a:latin typeface="Arial" charset="0"/>
                    <a:ea typeface="新細明體" pitchFamily="18" charset="-120"/>
                    <a:cs typeface="+mn-cs"/>
                  </a:rPr>
                  <a:t>跟</a:t>
                </a:r>
                <a:r>
                  <a:rPr kumimoji="1" lang="en-US" altLang="zh-TW" sz="1200" kern="1200" dirty="0" smtClean="0">
                    <a:solidFill>
                      <a:schemeClr val="tx1"/>
                    </a:solidFill>
                    <a:effectLst/>
                    <a:latin typeface="Arial" charset="0"/>
                    <a:ea typeface="新細明體" pitchFamily="18" charset="-120"/>
                    <a:cs typeface="+mn-cs"/>
                  </a:rPr>
                  <a:t>Sobel</a:t>
                </a:r>
                <a:r>
                  <a:rPr kumimoji="1" lang="zh-TW" altLang="zh-TW" sz="1200" kern="1200" dirty="0" smtClean="0">
                    <a:solidFill>
                      <a:schemeClr val="tx1"/>
                    </a:solidFill>
                    <a:effectLst/>
                    <a:latin typeface="Arial" charset="0"/>
                    <a:ea typeface="新細明體" pitchFamily="18" charset="-120"/>
                    <a:cs typeface="+mn-cs"/>
                  </a:rPr>
                  <a:t>兩種尋邊的方式，基本上是</a:t>
                </a:r>
                <a:r>
                  <a:rPr kumimoji="1" lang="zh-TW" altLang="en-US" sz="1200" kern="1200" dirty="0" smtClean="0">
                    <a:solidFill>
                      <a:schemeClr val="tx1"/>
                    </a:solidFill>
                    <a:effectLst/>
                    <a:latin typeface="Arial" charset="0"/>
                    <a:ea typeface="新細明體" pitchFamily="18" charset="-120"/>
                    <a:cs typeface="+mn-cs"/>
                  </a:rPr>
                  <a:t>一樣</a:t>
                </a:r>
                <a:r>
                  <a:rPr kumimoji="1" lang="zh-TW" altLang="zh-TW" sz="1200" kern="1200" dirty="0" smtClean="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smtClean="0">
                    <a:solidFill>
                      <a:schemeClr val="tx1"/>
                    </a:solidFill>
                    <a:effectLst/>
                    <a:latin typeface="Arial" charset="0"/>
                    <a:ea typeface="新細明體" pitchFamily="18" charset="-120"/>
                    <a:cs typeface="+mn-cs"/>
                  </a:rPr>
                  <a:t>1.</a:t>
                </a:r>
                <a:r>
                  <a:rPr kumimoji="1" lang="zh-TW" altLang="zh-TW" sz="1200" kern="1200" dirty="0" smtClean="0">
                    <a:solidFill>
                      <a:schemeClr val="tx1"/>
                    </a:solidFill>
                    <a:effectLst/>
                    <a:latin typeface="Arial" charset="0"/>
                    <a:ea typeface="新細明體" pitchFamily="18" charset="-120"/>
                    <a:cs typeface="+mn-cs"/>
                  </a:rPr>
                  <a:t>他們的結果對雜訊很敏感。</a:t>
                </a:r>
              </a:p>
              <a:p>
                <a:r>
                  <a:rPr kumimoji="1" lang="en-US" altLang="zh-TW" sz="1200" kern="1200" dirty="0" smtClean="0">
                    <a:solidFill>
                      <a:schemeClr val="tx1"/>
                    </a:solidFill>
                    <a:effectLst/>
                    <a:latin typeface="Arial" charset="0"/>
                    <a:ea typeface="新細明體" pitchFamily="18" charset="-120"/>
                    <a:cs typeface="+mn-cs"/>
                  </a:rPr>
                  <a:t>2.</a:t>
                </a:r>
                <a:r>
                  <a:rPr kumimoji="1" lang="zh-TW" altLang="en-US" sz="1200" kern="1200" dirty="0" smtClean="0">
                    <a:solidFill>
                      <a:schemeClr val="tx1"/>
                    </a:solidFill>
                    <a:effectLst/>
                    <a:latin typeface="Arial" charset="0"/>
                    <a:ea typeface="新細明體" pitchFamily="18" charset="-120"/>
                    <a:cs typeface="+mn-cs"/>
                  </a:rPr>
                  <a:t>那既然對雜訊很敏感，</a:t>
                </a:r>
                <a:r>
                  <a:rPr kumimoji="1" lang="zh-TW" altLang="zh-TW" sz="1200" kern="1200" dirty="0" smtClean="0">
                    <a:solidFill>
                      <a:schemeClr val="tx1"/>
                    </a:solidFill>
                    <a:effectLst/>
                    <a:latin typeface="Arial" charset="0"/>
                    <a:ea typeface="新細明體" pitchFamily="18" charset="-120"/>
                    <a:cs typeface="+mn-cs"/>
                  </a:rPr>
                  <a:t>可以</a:t>
                </a:r>
                <a:r>
                  <a:rPr kumimoji="1" lang="zh-TW" altLang="en-US" sz="1200" kern="1200" dirty="0" smtClean="0">
                    <a:solidFill>
                      <a:schemeClr val="tx1"/>
                    </a:solidFill>
                    <a:effectLst/>
                    <a:latin typeface="Arial" charset="0"/>
                    <a:ea typeface="新細明體" pitchFamily="18" charset="-120"/>
                    <a:cs typeface="+mn-cs"/>
                  </a:rPr>
                  <a:t>先</a:t>
                </a:r>
                <a:r>
                  <a:rPr kumimoji="1" lang="zh-TW" altLang="zh-TW" sz="1200" kern="1200" dirty="0" smtClean="0">
                    <a:solidFill>
                      <a:schemeClr val="tx1"/>
                    </a:solidFill>
                    <a:effectLst/>
                    <a:latin typeface="Arial" charset="0"/>
                    <a:ea typeface="新細明體" pitchFamily="18" charset="-120"/>
                    <a:cs typeface="+mn-cs"/>
                  </a:rPr>
                  <a:t>通過對影像做平滑</a:t>
                </a:r>
                <a:r>
                  <a:rPr kumimoji="1" lang="zh-TW" altLang="en-US" sz="1200" kern="1200" dirty="0" smtClean="0">
                    <a:solidFill>
                      <a:schemeClr val="tx1"/>
                    </a:solidFill>
                    <a:effectLst/>
                    <a:latin typeface="Arial" charset="0"/>
                    <a:ea typeface="新細明體" pitchFamily="18" charset="-120"/>
                    <a:cs typeface="+mn-cs"/>
                  </a:rPr>
                  <a:t>來</a:t>
                </a:r>
                <a:r>
                  <a:rPr kumimoji="1" lang="zh-TW" altLang="zh-TW" sz="1200" kern="1200" dirty="0" smtClean="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smtClean="0">
                    <a:solidFill>
                      <a:schemeClr val="tx1"/>
                    </a:solidFill>
                    <a:effectLst/>
                    <a:latin typeface="Arial" charset="0"/>
                    <a:ea typeface="新細明體" pitchFamily="18" charset="-120"/>
                    <a:cs typeface="+mn-cs"/>
                  </a:rPr>
                  <a:t>。</a:t>
                </a:r>
                <a:endParaRPr kumimoji="1" lang="zh-TW" altLang="zh-TW" sz="1200" kern="1200" dirty="0" smtClean="0">
                  <a:solidFill>
                    <a:schemeClr val="tx1"/>
                  </a:solidFill>
                  <a:effectLst/>
                  <a:latin typeface="Arial" charset="0"/>
                  <a:ea typeface="新細明體" pitchFamily="18" charset="-120"/>
                  <a:cs typeface="+mn-cs"/>
                </a:endParaRPr>
              </a:p>
              <a:p>
                <a:r>
                  <a:rPr kumimoji="1" lang="zh-TW" altLang="zh-TW" sz="1200" kern="1200" dirty="0" smtClean="0">
                    <a:solidFill>
                      <a:schemeClr val="tx1"/>
                    </a:solidFill>
                    <a:effectLst/>
                    <a:latin typeface="Arial" charset="0"/>
                    <a:ea typeface="新細明體" pitchFamily="18" charset="-120"/>
                    <a:cs typeface="+mn-cs"/>
                  </a:rPr>
                  <a:t>所以又</a:t>
                </a:r>
                <a:r>
                  <a:rPr kumimoji="1" lang="zh-TW" altLang="en-US" sz="1200" kern="1200" dirty="0" smtClean="0">
                    <a:solidFill>
                      <a:schemeClr val="tx1"/>
                    </a:solidFill>
                    <a:effectLst/>
                    <a:latin typeface="Arial" charset="0"/>
                    <a:ea typeface="新細明體" pitchFamily="18" charset="-120"/>
                    <a:cs typeface="+mn-cs"/>
                  </a:rPr>
                  <a:t>有</a:t>
                </a:r>
                <a:r>
                  <a:rPr kumimoji="1" lang="zh-TW" altLang="zh-TW" sz="1200" kern="1200" dirty="0" smtClean="0">
                    <a:solidFill>
                      <a:schemeClr val="tx1"/>
                    </a:solidFill>
                    <a:effectLst/>
                    <a:latin typeface="Arial" charset="0"/>
                    <a:ea typeface="新細明體" pitchFamily="18" charset="-120"/>
                    <a:cs typeface="+mn-cs"/>
                  </a:rPr>
                  <a:t>了</a:t>
                </a:r>
                <a:r>
                  <a:rPr kumimoji="1" lang="en-US" altLang="zh-TW" sz="1200" kern="1200" dirty="0" smtClean="0">
                    <a:solidFill>
                      <a:schemeClr val="tx1"/>
                    </a:solidFill>
                    <a:effectLst/>
                    <a:latin typeface="Arial" charset="0"/>
                    <a:ea typeface="新細明體" pitchFamily="18" charset="-120"/>
                    <a:cs typeface="+mn-cs"/>
                  </a:rPr>
                  <a:t> Frei-Chen </a:t>
                </a:r>
                <a:r>
                  <a:rPr kumimoji="1" lang="zh-TW" altLang="zh-TW" sz="1200" kern="1200" dirty="0" smtClean="0">
                    <a:solidFill>
                      <a:schemeClr val="tx1"/>
                    </a:solidFill>
                    <a:effectLst/>
                    <a:latin typeface="Arial" charset="0"/>
                    <a:ea typeface="新細明體" pitchFamily="18" charset="-120"/>
                    <a:cs typeface="+mn-cs"/>
                  </a:rPr>
                  <a:t>演算法</a:t>
                </a:r>
                <a:endParaRPr kumimoji="1" lang="en-US" altLang="zh-TW" sz="1200" kern="1200" dirty="0" smtClean="0">
                  <a:solidFill>
                    <a:schemeClr val="tx1"/>
                  </a:solidFill>
                  <a:effectLst/>
                  <a:latin typeface="Arial" charset="0"/>
                  <a:ea typeface="新細明體" pitchFamily="18" charset="-120"/>
                  <a:cs typeface="+mn-cs"/>
                </a:endParaRPr>
              </a:p>
              <a:p>
                <a:endParaRPr kumimoji="1" lang="en-US" altLang="zh-TW" sz="1200" kern="1200" dirty="0" smtClean="0">
                  <a:solidFill>
                    <a:schemeClr val="tx1"/>
                  </a:solidFill>
                  <a:effectLst/>
                  <a:latin typeface="Arial" charset="0"/>
                  <a:ea typeface="新細明體" pitchFamily="18" charset="-120"/>
                  <a:cs typeface="+mn-cs"/>
                </a:endParaRPr>
              </a:p>
              <a:p>
                <a:r>
                  <a:rPr kumimoji="1" lang="en-US" altLang="zh-TW" sz="1200" kern="1200" dirty="0" smtClean="0">
                    <a:solidFill>
                      <a:schemeClr val="tx1"/>
                    </a:solidFill>
                    <a:effectLst/>
                    <a:latin typeface="Arial" charset="0"/>
                    <a:ea typeface="新細明體" pitchFamily="18" charset="-120"/>
                    <a:cs typeface="+mn-cs"/>
                  </a:rPr>
                  <a:t>Frei-Chen </a:t>
                </a:r>
                <a:r>
                  <a:rPr kumimoji="1" lang="zh-TW" altLang="zh-TW" sz="1200" kern="1200" dirty="0" smtClean="0">
                    <a:solidFill>
                      <a:schemeClr val="tx1"/>
                    </a:solidFill>
                    <a:effectLst/>
                    <a:latin typeface="Arial" charset="0"/>
                    <a:ea typeface="新細明體" pitchFamily="18" charset="-120"/>
                    <a:cs typeface="+mn-cs"/>
                  </a:rPr>
                  <a:t>邊緣運算法有</a:t>
                </a:r>
                <a:r>
                  <a:rPr kumimoji="1" lang="en-US" altLang="zh-TW" sz="1200" kern="1200" dirty="0" smtClean="0">
                    <a:solidFill>
                      <a:schemeClr val="tx1"/>
                    </a:solidFill>
                    <a:effectLst/>
                    <a:latin typeface="Arial" charset="0"/>
                    <a:ea typeface="新細明體" pitchFamily="18" charset="-120"/>
                    <a:cs typeface="+mn-cs"/>
                  </a:rPr>
                  <a:t>9</a:t>
                </a:r>
                <a:r>
                  <a:rPr kumimoji="1" lang="zh-TW" altLang="zh-TW"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a:t>
                </a:r>
                <a:r>
                  <a:rPr kumimoji="1" lang="zh-TW" altLang="en-US" sz="1200" kern="1200" dirty="0" smtClean="0">
                    <a:solidFill>
                      <a:schemeClr val="tx1"/>
                    </a:solidFill>
                    <a:effectLst/>
                    <a:latin typeface="Arial" charset="0"/>
                    <a:ea typeface="新細明體" pitchFamily="18" charset="-120"/>
                    <a:cs typeface="+mn-cs"/>
                  </a:rPr>
                  <a:t>也就是說</a:t>
                </a:r>
                <a:r>
                  <a:rPr kumimoji="1" lang="zh-TW" altLang="zh-TW" sz="1200" kern="1200" dirty="0" smtClean="0">
                    <a:solidFill>
                      <a:schemeClr val="tx1"/>
                    </a:solidFill>
                    <a:effectLst/>
                    <a:latin typeface="Arial" charset="0"/>
                    <a:ea typeface="新細明體" pitchFamily="18" charset="-120"/>
                    <a:cs typeface="+mn-cs"/>
                  </a:rPr>
                  <a:t>每一個像素都需要運算九次。</a:t>
                </a:r>
                <a:endParaRPr kumimoji="1" lang="en-US" altLang="zh-TW" sz="1200" kern="1200" dirty="0" smtClean="0">
                  <a:solidFill>
                    <a:schemeClr val="tx1"/>
                  </a:solidFill>
                  <a:effectLst/>
                  <a:latin typeface="Arial" charset="0"/>
                  <a:ea typeface="新細明體" pitchFamily="18" charset="-120"/>
                  <a:cs typeface="+mn-cs"/>
                </a:endParaRPr>
              </a:p>
              <a:p>
                <a:r>
                  <a:rPr kumimoji="1" lang="zh-TW" altLang="en-US" sz="1200" kern="1200" dirty="0" smtClean="0">
                    <a:solidFill>
                      <a:schemeClr val="tx1"/>
                    </a:solidFill>
                    <a:effectLst/>
                    <a:latin typeface="Arial" charset="0"/>
                    <a:ea typeface="新細明體" pitchFamily="18" charset="-120"/>
                    <a:cs typeface="+mn-cs"/>
                  </a:rPr>
                  <a:t>其中</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是</a:t>
                </a:r>
                <a:r>
                  <a:rPr kumimoji="1" lang="zh-TW" altLang="zh-TW" sz="1200" kern="1200" dirty="0" smtClean="0">
                    <a:solidFill>
                      <a:schemeClr val="tx1"/>
                    </a:solidFill>
                    <a:effectLst/>
                    <a:latin typeface="Arial" charset="0"/>
                    <a:ea typeface="新細明體" pitchFamily="18" charset="-120"/>
                    <a:cs typeface="+mn-cs"/>
                  </a:rPr>
                  <a:t>找出影像的</a:t>
                </a:r>
                <a:r>
                  <a:rPr lang="en-US" altLang="zh-TW" dirty="0" smtClean="0"/>
                  <a:t>edge</a:t>
                </a:r>
                <a:r>
                  <a:rPr kumimoji="1" lang="zh-TW" altLang="en-US" sz="1200" kern="1200" dirty="0" smtClean="0">
                    <a:solidFill>
                      <a:schemeClr val="tx1"/>
                    </a:solidFill>
                    <a:effectLst/>
                    <a:latin typeface="Arial" charset="0"/>
                    <a:ea typeface="新細明體" pitchFamily="18" charset="-120"/>
                    <a:cs typeface="+mn-cs"/>
                  </a:rPr>
                  <a:t>，</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找出影像的線條</a:t>
                </a:r>
                <a:r>
                  <a:rPr kumimoji="1" lang="en-US" altLang="zh-TW" sz="1200" kern="1200" dirty="0" smtClean="0">
                    <a:solidFill>
                      <a:schemeClr val="tx1"/>
                    </a:solidFill>
                    <a:effectLst/>
                    <a:latin typeface="Arial" charset="0"/>
                    <a:ea typeface="新細明體" pitchFamily="18" charset="-120"/>
                    <a:cs typeface="+mn-cs"/>
                  </a:rPr>
                  <a:t>(line)</a:t>
                </a:r>
                <a:r>
                  <a:rPr kumimoji="1" lang="zh-TW" altLang="en-US" sz="1200" kern="1200" dirty="0" smtClean="0">
                    <a:solidFill>
                      <a:schemeClr val="tx1"/>
                    </a:solidFill>
                    <a:effectLst/>
                    <a:latin typeface="Arial" charset="0"/>
                    <a:ea typeface="新細明體" pitchFamily="18" charset="-120"/>
                    <a:cs typeface="+mn-cs"/>
                  </a:rPr>
                  <a:t>，</a:t>
                </a:r>
                <a:r>
                  <a:rPr kumimoji="1" lang="zh-TW" altLang="zh-TW" sz="1200" kern="1200" dirty="0" smtClean="0">
                    <a:solidFill>
                      <a:schemeClr val="tx1"/>
                    </a:solidFill>
                    <a:effectLst/>
                    <a:latin typeface="Arial" charset="0"/>
                    <a:ea typeface="新細明體" pitchFamily="18" charset="-120"/>
                    <a:cs typeface="+mn-cs"/>
                  </a:rPr>
                  <a:t>最後一個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用於平均</a:t>
                </a:r>
                <a:r>
                  <a:rPr kumimoji="1" lang="zh-TW" altLang="en-US" sz="1200" kern="1200" dirty="0" smtClean="0">
                    <a:solidFill>
                      <a:schemeClr val="tx1"/>
                    </a:solidFill>
                    <a:effectLst/>
                    <a:latin typeface="Arial" charset="0"/>
                    <a:ea typeface="新細明體" pitchFamily="18" charset="-120"/>
                    <a:cs typeface="+mn-cs"/>
                  </a:rPr>
                  <a:t>影像。</a:t>
                </a: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effectLst/>
                    <a:latin typeface="Arial" charset="0"/>
                    <a:ea typeface="新細明體" pitchFamily="18" charset="-120"/>
                    <a:cs typeface="+mn-cs"/>
                  </a:rPr>
                  <a:t>這</a:t>
                </a:r>
                <a:r>
                  <a:rPr kumimoji="1" lang="en-US" altLang="zh-TW" sz="1200" kern="1200" dirty="0" smtClean="0">
                    <a:solidFill>
                      <a:schemeClr val="tx1"/>
                    </a:solidFill>
                    <a:effectLst/>
                    <a:latin typeface="Arial" charset="0"/>
                    <a:ea typeface="新細明體" pitchFamily="18" charset="-120"/>
                    <a:cs typeface="+mn-cs"/>
                  </a:rPr>
                  <a:t>9</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都稱為</a:t>
                </a: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chemeClr val="tx1"/>
                    </a:solidFill>
                    <a:latin typeface="Arial" charset="0"/>
                    <a:ea typeface="新細明體" pitchFamily="18" charset="-120"/>
                    <a:cs typeface="+mn-cs"/>
                  </a:rPr>
                  <a:t>的意思就是，</a:t>
                </a:r>
                <a:r>
                  <a:rPr kumimoji="1" lang="zh-TW" altLang="en-US" sz="1200" kern="1200" dirty="0" smtClean="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smtClean="0">
                    <a:solidFill>
                      <a:srgbClr val="FF0000"/>
                    </a:solidFill>
                    <a:latin typeface="Arial" charset="0"/>
                    <a:ea typeface="新細明體" pitchFamily="18" charset="-120"/>
                    <a:cs typeface="+mn-cs"/>
                  </a:rPr>
                  <a:t>=</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0</a:t>
                </a:r>
                <a:endParaRPr kumimoji="1" lang="zh-TW" altLang="en-US"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latin typeface="Arial" charset="0"/>
                    <a:ea typeface="新細明體" pitchFamily="18" charset="-120"/>
                    <a:cs typeface="+mn-cs"/>
                  </a:rPr>
                  <a:t>上面這</a:t>
                </a:r>
                <a:r>
                  <a:rPr kumimoji="1" lang="en-US" altLang="zh-TW" sz="1200" kern="1200" dirty="0" smtClean="0">
                    <a:solidFill>
                      <a:schemeClr val="tx1"/>
                    </a:solidFill>
                    <a:latin typeface="Arial" charset="0"/>
                    <a:ea typeface="新細明體" pitchFamily="18" charset="-120"/>
                    <a:cs typeface="+mn-cs"/>
                  </a:rPr>
                  <a:t>2</a:t>
                </a:r>
                <a:r>
                  <a:rPr kumimoji="1" lang="zh-TW" altLang="en-US" sz="1200" kern="1200" dirty="0" smtClean="0">
                    <a:solidFill>
                      <a:schemeClr val="tx1"/>
                    </a:solidFill>
                    <a:latin typeface="Arial" charset="0"/>
                    <a:ea typeface="新細明體" pitchFamily="18" charset="-120"/>
                    <a:cs typeface="+mn-cs"/>
                  </a:rPr>
                  <a:t>個</a:t>
                </a:r>
                <a:r>
                  <a:rPr kumimoji="1" lang="en-US" altLang="zh-TW" sz="1200" kern="1200" dirty="0" smtClean="0">
                    <a:solidFill>
                      <a:schemeClr val="tx1"/>
                    </a:solidFill>
                    <a:latin typeface="Arial" charset="0"/>
                    <a:ea typeface="新細明體" pitchFamily="18" charset="-120"/>
                    <a:cs typeface="+mn-cs"/>
                  </a:rPr>
                  <a:t>mask</a:t>
                </a:r>
                <a:r>
                  <a:rPr kumimoji="1" lang="zh-TW" altLang="en-US" sz="1200" kern="1200" dirty="0" smtClean="0">
                    <a:solidFill>
                      <a:schemeClr val="tx1"/>
                    </a:solidFill>
                    <a:latin typeface="Arial" charset="0"/>
                    <a:ea typeface="新細明體" pitchFamily="18" charset="-120"/>
                    <a:cs typeface="+mn-cs"/>
                  </a:rPr>
                  <a:t>主要是用來做</a:t>
                </a:r>
                <a:r>
                  <a:rPr lang="en-US" altLang="zh-TW" dirty="0" smtClean="0"/>
                  <a:t>edge detection</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a:t>
                </a:r>
                <a:r>
                  <a:rPr lang="zh-TW" altLang="en-US" b="0" i="0" dirty="0" smtClean="0"/>
                  <a:t>了</a:t>
                </a:r>
                <a:r>
                  <a:rPr lang="en-US" altLang="zh-TW" b="0" i="0" dirty="0" smtClean="0"/>
                  <a:t>9</a:t>
                </a:r>
                <a:r>
                  <a:rPr lang="zh-TW" altLang="en-US" b="0" i="0" dirty="0" smtClean="0"/>
                  <a:t>個</a:t>
                </a:r>
                <a:r>
                  <a:rPr lang="zh-TW" altLang="en-US" b="0" i="0" dirty="0" smtClean="0"/>
                  <a:t>沿著行和列方向定向的</a:t>
                </a:r>
                <a:r>
                  <a:rPr lang="en-US" altLang="zh-TW" b="0" i="0" dirty="0" smtClean="0"/>
                  <a:t>3 x 3mask</a:t>
                </a:r>
                <a:r>
                  <a:rPr lang="zh-TW" altLang="en-US" b="0" i="0" dirty="0" smtClean="0"/>
                  <a:t>。</a:t>
                </a:r>
                <a:r>
                  <a:rPr lang="zh-TW" altLang="en-US" dirty="0" smtClean="0"/>
                  <a:t>設</a:t>
                </a:r>
                <a:r>
                  <a:rPr lang="en-US" altLang="zh-TW" dirty="0" smtClean="0"/>
                  <a:t>f1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zh-TW" altLang="en-US" dirty="0" smtClean="0"/>
                  <a:t>，</a:t>
                </a:r>
                <a:r>
                  <a:rPr lang="en-US" altLang="zh-TW" dirty="0" smtClean="0"/>
                  <a:t>f2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按順</a:t>
                </a:r>
                <a:r>
                  <a:rPr lang="zh-TW" altLang="en-US" dirty="0" smtClean="0"/>
                  <a:t>時針</a:t>
                </a:r>
                <a:r>
                  <a:rPr lang="zh-TW" altLang="en-US" dirty="0" smtClean="0"/>
                  <a:t>方向的梯度方向</a:t>
                </a:r>
                <a:r>
                  <a:rPr lang="zh-TW" altLang="en-US" b="0" i="0" dirty="0" smtClean="0"/>
                  <a:t>採取的梯度方向為</a:t>
                </a:r>
                <a:r>
                  <a:rPr lang="en-US" altLang="zh-TW" b="0" i="0" dirty="0" err="1" smtClean="0"/>
                  <a:t>arctan</a:t>
                </a:r>
                <a:r>
                  <a:rPr lang="en-US" altLang="zh-TW" b="0" i="0" dirty="0" smtClean="0"/>
                  <a:t>(f1 </a:t>
                </a:r>
                <a:r>
                  <a:rPr lang="en-US" altLang="zh-TW" b="0" i="0" dirty="0" smtClean="0"/>
                  <a:t>/ </a:t>
                </a:r>
                <a:r>
                  <a:rPr lang="en-US" altLang="zh-TW" b="0" i="0" dirty="0" smtClean="0"/>
                  <a:t>f2</a:t>
                </a:r>
                <a:r>
                  <a:rPr lang="en-US" altLang="zh-TW" b="0" i="0" dirty="0" smtClean="0"/>
                  <a:t>)</a:t>
                </a:r>
                <a:r>
                  <a:rPr lang="zh-TW" altLang="en-US" b="0" i="0" dirty="0" smtClean="0"/>
                  <a: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sz="1200" kern="1200" dirty="0" smtClean="0">
                  <a:solidFill>
                    <a:schemeClr val="tx1"/>
                  </a:solidFill>
                  <a:latin typeface="Arial" charset="0"/>
                  <a:ea typeface="新細明體" pitchFamily="18" charset="-120"/>
                  <a:cs typeface="+mn-cs"/>
                </a:endParaRPr>
              </a:p>
            </p:txBody>
          </p:sp>
        </mc:Fallback>
      </mc:AlternateContent>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a:ln/>
        </p:spPr>
      </p:sp>
      <p:sp>
        <p:nvSpPr>
          <p:cNvPr id="1873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873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2886507-53D7-44D9-8EBD-C16F90060B74}" type="slidenum">
              <a:rPr lang="en-US" altLang="zh-TW"/>
              <a:pPr>
                <a:spcBef>
                  <a:spcPct val="0"/>
                </a:spcBef>
              </a:pPr>
              <a:t>100</a:t>
            </a:fld>
            <a:endParaRPr lang="en-US" altLang="zh-TW"/>
          </a:p>
        </p:txBody>
      </p:sp>
    </p:spTree>
    <p:extLst>
      <p:ext uri="{BB962C8B-B14F-4D97-AF65-F5344CB8AC3E}">
        <p14:creationId xmlns:p14="http://schemas.microsoft.com/office/powerpoint/2010/main" val="30471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miter lim="800000"/>
            <a:headEnd/>
            <a:tailEnd/>
          </a:ln>
        </p:spPr>
        <p:txBody>
          <a:bodyPr/>
          <a:lstStyle/>
          <a:p>
            <a:fld id="{9514AD34-0786-4C9A-9913-A59FF9D4BF6F}" type="slidenum">
              <a:rPr lang="en-US" altLang="zh-TW" smtClean="0">
                <a:ea typeface="新細明體" charset="-120"/>
              </a:rPr>
              <a:pPr/>
              <a:t>10</a:t>
            </a:fld>
            <a:endParaRPr lang="en-US" altLang="zh-TW">
              <a:ea typeface="新細明體" charset="-12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r>
              <a:rPr lang="en-US" altLang="zh-TW" dirty="0">
                <a:ea typeface="新細明體" charset="-120"/>
              </a:rPr>
              <a:t>&lt;</a:t>
            </a:r>
            <a:r>
              <a:rPr lang="zh-TW" altLang="en-US" dirty="0">
                <a:ea typeface="新細明體" charset="-120"/>
              </a:rPr>
              <a:t>雜訊去除</a:t>
            </a:r>
            <a:r>
              <a:rPr lang="en-US" altLang="zh-TW" dirty="0">
                <a:ea typeface="新細明體" charset="-120"/>
              </a:rPr>
              <a:t>(</a:t>
            </a:r>
            <a:r>
              <a:rPr kumimoji="1" lang="zh-TW" altLang="en-US" sz="1200" b="0" i="0" kern="1200" dirty="0">
                <a:solidFill>
                  <a:schemeClr val="tx1"/>
                </a:solidFill>
                <a:effectLst/>
                <a:latin typeface="Arial" charset="0"/>
                <a:ea typeface="新細明體" pitchFamily="18" charset="-120"/>
                <a:cs typeface="+mn-cs"/>
              </a:rPr>
              <a:t>盒子濾波</a:t>
            </a:r>
            <a:r>
              <a:rPr lang="en-US" altLang="zh-TW" dirty="0">
                <a:solidFill>
                  <a:schemeClr val="tx1"/>
                </a:solidFill>
              </a:rPr>
              <a:t>box filter</a:t>
            </a:r>
            <a:r>
              <a:rPr lang="en-US" altLang="zh-TW" dirty="0">
                <a:solidFill>
                  <a:schemeClr val="tx1"/>
                </a:solidFill>
                <a:ea typeface="新細明體" charset="-120"/>
              </a:rPr>
              <a:t>)&gt;</a:t>
            </a:r>
          </a:p>
          <a:p>
            <a:pPr fontAlgn="t"/>
            <a:r>
              <a:rPr lang="en-US" altLang="zh-TW" dirty="0">
                <a:ea typeface="新細明體" charset="-120"/>
              </a:rPr>
              <a:t>A box filter </a:t>
            </a:r>
            <a:r>
              <a:rPr lang="zh-TW" altLang="en-US" dirty="0">
                <a:ea typeface="新細明體" charset="-120"/>
              </a:rPr>
              <a:t>也可以被稱為</a:t>
            </a:r>
            <a:r>
              <a:rPr lang="en-US" altLang="zh-TW" dirty="0">
                <a:ea typeface="新細明體" charset="-120"/>
              </a:rPr>
              <a:t>Mean filter(</a:t>
            </a:r>
            <a:r>
              <a:rPr lang="zh-TW" altLang="en-US" dirty="0">
                <a:ea typeface="新細明體" charset="-120"/>
              </a:rPr>
              <a:t>均值濾波器</a:t>
            </a:r>
            <a:r>
              <a:rPr lang="en-US" altLang="zh-TW" dirty="0">
                <a:ea typeface="新細明體" charset="-120"/>
              </a:rPr>
              <a:t>)</a:t>
            </a:r>
            <a:r>
              <a:rPr lang="zh-TW" altLang="en-US" dirty="0">
                <a:ea typeface="新細明體" charset="-120"/>
              </a:rPr>
              <a:t>。</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對一個像素跟這個像素相鄰的的像素點都視為相同</a:t>
            </a:r>
            <a:r>
              <a:rPr lang="en-US" altLang="zh-TW" dirty="0">
                <a:ea typeface="新細明體" charset="-120"/>
              </a:rPr>
              <a:t>(</a:t>
            </a:r>
            <a:r>
              <a:rPr lang="zh-TW" altLang="en-US" dirty="0">
                <a:ea typeface="新細明體" charset="-120"/>
              </a:rPr>
              <a:t>也就是說權重值一樣</a:t>
            </a:r>
            <a:r>
              <a:rPr lang="en-US" altLang="zh-TW" dirty="0">
                <a:ea typeface="新細明體" charset="-120"/>
              </a:rPr>
              <a:t>)</a:t>
            </a:r>
            <a:r>
              <a:rPr lang="zh-TW" altLang="en-US" dirty="0">
                <a:ea typeface="新細明體" charset="-120"/>
              </a:rPr>
              <a:t>，統一進行平均處理，這樣就可以濾掉影像中的雜訊。</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中所有係數都取相同的值。</a:t>
            </a:r>
            <a:endParaRPr lang="en-US" altLang="zh-TW" dirty="0">
              <a:ea typeface="新細明體" charset="-120"/>
            </a:endParaRPr>
          </a:p>
          <a:p>
            <a:pPr eaLnBrk="1" hangingPunct="1"/>
            <a:r>
              <a:rPr lang="zh-TW" altLang="en-US" dirty="0">
                <a:ea typeface="新細明體" charset="-120"/>
              </a:rPr>
              <a:t>在定義中</a:t>
            </a:r>
            <a:r>
              <a:rPr lang="en-US" altLang="zh-TW" dirty="0">
                <a:ea typeface="新細明體" charset="-120"/>
              </a:rPr>
              <a:t>Box filter </a:t>
            </a:r>
            <a:r>
              <a:rPr lang="zh-TW" altLang="en-US" dirty="0">
                <a:ea typeface="新細明體" charset="-120"/>
              </a:rPr>
              <a:t>有</a:t>
            </a:r>
            <a:r>
              <a:rPr lang="en-US" altLang="zh-TW" dirty="0">
                <a:ea typeface="新細明體" charset="-120"/>
              </a:rPr>
              <a:t>3</a:t>
            </a:r>
            <a:r>
              <a:rPr lang="zh-TW" altLang="en-US" dirty="0">
                <a:ea typeface="新細明體" charset="-120"/>
              </a:rPr>
              <a:t>個特點：</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1</a:t>
            </a:r>
            <a:r>
              <a:rPr lang="zh-TW" altLang="en-US" dirty="0">
                <a:ea typeface="新細明體" charset="-120"/>
              </a:rPr>
              <a:t>個：鄰域內的</a:t>
            </a:r>
            <a:r>
              <a:rPr lang="en-US" altLang="zh-TW" dirty="0">
                <a:ea typeface="新細明體" charset="-120"/>
              </a:rPr>
              <a:t>pixel</a:t>
            </a:r>
            <a:r>
              <a:rPr lang="zh-TW" altLang="en-US" dirty="0">
                <a:ea typeface="新細明體" charset="-120"/>
              </a:rPr>
              <a:t>權重相等。</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2</a:t>
            </a:r>
            <a:r>
              <a:rPr lang="zh-TW" altLang="en-US" dirty="0">
                <a:ea typeface="新細明體" charset="-120"/>
              </a:rPr>
              <a:t>個：運算可分離，</a:t>
            </a:r>
            <a:r>
              <a:rPr lang="en-US" altLang="zh-TW" dirty="0">
                <a:ea typeface="新細明體" charset="-120"/>
              </a:rPr>
              <a:t>mask</a:t>
            </a:r>
            <a:r>
              <a:rPr lang="zh-TW" altLang="en-US" dirty="0">
                <a:ea typeface="新細明體" charset="-120"/>
              </a:rPr>
              <a:t>矩陣可以分拆成一個列向量*行向量</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Column</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r>
              <a:rPr lang="zh-TW" altLang="en-US" dirty="0">
                <a:ea typeface="新細明體" charset="-120"/>
              </a:rPr>
              <a:t> * </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Row</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p>
          <a:p>
            <a:pPr eaLnBrk="1" hangingPunct="1"/>
            <a:r>
              <a:rPr lang="zh-TW" altLang="en-US" dirty="0">
                <a:ea typeface="新細明體" charset="-120"/>
              </a:rPr>
              <a:t>第</a:t>
            </a:r>
            <a:r>
              <a:rPr lang="en-US" altLang="zh-TW" dirty="0">
                <a:ea typeface="新細明體" charset="-120"/>
              </a:rPr>
              <a:t>3</a:t>
            </a:r>
            <a:r>
              <a:rPr lang="zh-TW" altLang="en-US" dirty="0">
                <a:ea typeface="新細明體" charset="-120"/>
              </a:rPr>
              <a:t>個：可以用遞迴做實作，只需要兩個加法、兩個減法，一個除法</a:t>
            </a:r>
            <a:endParaRPr lang="en-US" altLang="zh-TW" dirty="0">
              <a:ea typeface="新細明體" charset="-120"/>
            </a:endParaRPr>
          </a:p>
          <a:p>
            <a:pPr eaLnBrk="1" hangingPunct="1"/>
            <a:endParaRPr lang="en-US" altLang="zh-TW" dirty="0">
              <a:ea typeface="新細明體" charset="-120"/>
            </a:endParaRPr>
          </a:p>
          <a:p>
            <a:pPr fontAlgn="t"/>
            <a:r>
              <a:rPr lang="en-US" altLang="zh-TW" dirty="0"/>
              <a:t>Box filtering</a:t>
            </a:r>
            <a:r>
              <a:rPr kumimoji="1" lang="zh-TW" altLang="en-US" sz="1200" kern="1200" dirty="0">
                <a:solidFill>
                  <a:schemeClr val="tx1"/>
                </a:solidFill>
                <a:effectLst/>
                <a:latin typeface="Arial" charset="0"/>
                <a:ea typeface="新細明體" pitchFamily="18" charset="-120"/>
                <a:cs typeface="+mn-cs"/>
              </a:rPr>
              <a:t>意味著</a:t>
            </a:r>
            <a:r>
              <a:rPr lang="zh-TW" altLang="en-US" dirty="0">
                <a:ea typeface="新細明體" charset="-120"/>
              </a:rPr>
              <a:t>用這個框中的平均值替換影像的每個像素。</a:t>
            </a:r>
            <a:endParaRPr lang="en-US" altLang="zh-TW" dirty="0">
              <a:ea typeface="新細明體"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miter lim="800000"/>
            <a:headEnd/>
            <a:tailEnd/>
          </a:ln>
        </p:spPr>
        <p:txBody>
          <a:bodyPr/>
          <a:lstStyle/>
          <a:p>
            <a:fld id="{107B7007-6AA9-4DD6-A593-29969DC3AD31}" type="slidenum">
              <a:rPr lang="en-US" altLang="zh-TW" smtClean="0">
                <a:ea typeface="新細明體" charset="-120"/>
              </a:rPr>
              <a:pPr/>
              <a:t>102</a:t>
            </a:fld>
            <a:endParaRPr lang="en-US" altLang="zh-TW">
              <a:ea typeface="新細明體" charset="-12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運算子採用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3*3</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對影像進行卷積，這</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代表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個方向，</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並取卷積後最大值作為影像的邊緣輸出，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如下，因為它</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的方向為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個，所以在保持細節和抗雜訊方面都有較好的效果</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arg</a:t>
            </a:r>
            <a:r>
              <a:rPr kumimoji="1" lang="en-US" altLang="zh-TW" sz="1200" b="0" i="0" kern="1200" dirty="0">
                <a:solidFill>
                  <a:schemeClr val="tx1"/>
                </a:solidFill>
                <a:effectLst/>
                <a:latin typeface="Arial" charset="0"/>
                <a:ea typeface="新細明體" pitchFamily="18" charset="-120"/>
                <a:cs typeface="+mn-cs"/>
              </a:rPr>
              <a:t>  max 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)(argument)</a:t>
            </a:r>
            <a:r>
              <a:rPr kumimoji="1" lang="zh-TW" altLang="en-US" sz="1200" b="0" i="0" kern="1200" dirty="0">
                <a:solidFill>
                  <a:schemeClr val="tx1"/>
                </a:solidFill>
                <a:effectLst/>
                <a:latin typeface="Arial" charset="0"/>
                <a:ea typeface="新細明體" pitchFamily="18" charset="-120"/>
                <a:cs typeface="+mn-cs"/>
              </a:rPr>
              <a:t>就是指當</a:t>
            </a:r>
            <a:r>
              <a:rPr kumimoji="1" lang="en-US" altLang="zh-TW" sz="1200" b="0" i="0" kern="1200" dirty="0">
                <a:solidFill>
                  <a:schemeClr val="tx1"/>
                </a:solidFill>
                <a:effectLst/>
                <a:latin typeface="Arial" charset="0"/>
                <a:ea typeface="新細明體" pitchFamily="18" charset="-120"/>
                <a:cs typeface="+mn-cs"/>
              </a:rPr>
              <a:t>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取得最大值時，變數</a:t>
            </a:r>
            <a:r>
              <a:rPr kumimoji="1" lang="en-US" altLang="zh-TW" sz="1200" b="0" i="0" kern="1200" dirty="0" err="1">
                <a:solidFill>
                  <a:schemeClr val="tx1"/>
                </a:solidFill>
                <a:effectLst/>
                <a:latin typeface="Arial" charset="0"/>
                <a:ea typeface="新細明體" pitchFamily="18" charset="-120"/>
                <a:cs typeface="+mn-cs"/>
              </a:rPr>
              <a:t>x,y</a:t>
            </a:r>
            <a:r>
              <a:rPr kumimoji="1" lang="zh-TW" altLang="en-US" sz="1200" b="0" i="0" kern="1200" dirty="0">
                <a:solidFill>
                  <a:schemeClr val="tx1"/>
                </a:solidFill>
                <a:effectLst/>
                <a:latin typeface="Arial" charset="0"/>
                <a:ea typeface="新細明體" pitchFamily="18" charset="-120"/>
                <a:cs typeface="+mn-cs"/>
              </a:rPr>
              <a:t>的取值</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Compass=</a:t>
            </a:r>
            <a:r>
              <a:rPr lang="zh-TW" altLang="en-US" dirty="0">
                <a:ea typeface="新細明體" charset="-120"/>
              </a:rPr>
              <a:t>羅盤、指南針</a:t>
            </a:r>
            <a:endParaRPr lang="en-US" altLang="zh-TW" dirty="0">
              <a:ea typeface="新細明體" charset="-12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a:ln/>
        </p:spPr>
      </p:sp>
      <p:sp>
        <p:nvSpPr>
          <p:cNvPr id="1914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14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073F0EE1-2FF5-47BF-ABEC-CACB9E02BFE1}" type="slidenum">
              <a:rPr lang="en-US" altLang="zh-TW"/>
              <a:pPr>
                <a:spcBef>
                  <a:spcPct val="0"/>
                </a:spcBef>
              </a:pPr>
              <a:t>103</a:t>
            </a:fld>
            <a:endParaRPr lang="en-US" altLang="zh-TW"/>
          </a:p>
        </p:txBody>
      </p:sp>
    </p:spTree>
    <p:extLst>
      <p:ext uri="{BB962C8B-B14F-4D97-AF65-F5344CB8AC3E}">
        <p14:creationId xmlns:p14="http://schemas.microsoft.com/office/powerpoint/2010/main" val="34047146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00000"/>
              </a:lnSpc>
              <a:spcBef>
                <a:spcPts val="0"/>
              </a:spcBef>
              <a:spcAft>
                <a:spcPts val="0"/>
              </a:spcAft>
            </a:pPr>
            <a:r>
              <a:rPr lang="en-US" altLang="zh-TW" b="0" dirty="0">
                <a:solidFill>
                  <a:schemeClr val="tx1"/>
                </a:solidFill>
              </a:rPr>
              <a:t>Robinson</a:t>
            </a:r>
            <a:r>
              <a:rPr lang="zh-TW" altLang="en-US" b="0" dirty="0">
                <a:solidFill>
                  <a:schemeClr val="tx1"/>
                </a:solidFill>
              </a:rPr>
              <a:t>就是簡化</a:t>
            </a: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的</a:t>
            </a:r>
            <a:r>
              <a:rPr lang="en-US" altLang="zh-TW" b="0" dirty="0">
                <a:solidFill>
                  <a:schemeClr val="tx1"/>
                </a:solidFill>
              </a:rPr>
              <a:t>mask</a:t>
            </a:r>
            <a:r>
              <a:rPr lang="zh-TW" altLang="en-US" b="0" dirty="0">
                <a:solidFill>
                  <a:schemeClr val="tx1"/>
                </a:solidFill>
              </a:rPr>
              <a:t>的係數（</a:t>
            </a:r>
            <a:r>
              <a:rPr kumimoji="1" lang="en-US" altLang="zh-TW" sz="1200" b="0" i="0" kern="1200" dirty="0">
                <a:solidFill>
                  <a:schemeClr val="tx1"/>
                </a:solidFill>
                <a:effectLst/>
                <a:latin typeface="Arial" charset="0"/>
                <a:ea typeface="新細明體" pitchFamily="18" charset="-120"/>
                <a:cs typeface="+mn-cs"/>
              </a:rPr>
              <a:t>Kirsch</a:t>
            </a:r>
            <a:r>
              <a:rPr lang="zh-TW" altLang="en-US" b="0" dirty="0">
                <a:solidFill>
                  <a:schemeClr val="tx1"/>
                </a:solidFill>
              </a:rPr>
              <a:t>）</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因為每個</a:t>
            </a:r>
            <a:r>
              <a:rPr lang="en-US" altLang="zh-TW" b="0" dirty="0">
                <a:solidFill>
                  <a:schemeClr val="tx1"/>
                </a:solidFill>
              </a:rPr>
              <a:t>mask</a:t>
            </a:r>
            <a:r>
              <a:rPr lang="zh-TW" altLang="en-US" b="0" dirty="0">
                <a:solidFill>
                  <a:schemeClr val="tx1"/>
                </a:solidFill>
              </a:rPr>
              <a:t>的對立也是一個</a:t>
            </a:r>
            <a:r>
              <a:rPr lang="en-US" altLang="zh-TW" b="0" dirty="0">
                <a:solidFill>
                  <a:schemeClr val="tx1"/>
                </a:solidFill>
              </a:rPr>
              <a:t>mask</a:t>
            </a:r>
            <a:r>
              <a:rPr lang="zh-TW" altLang="en-US" b="0" dirty="0">
                <a:solidFill>
                  <a:schemeClr val="tx1"/>
                </a:solidFill>
              </a:rPr>
              <a:t>，所以僅由四個</a:t>
            </a:r>
            <a:r>
              <a:rPr lang="en-US" altLang="zh-TW" b="0" dirty="0">
                <a:solidFill>
                  <a:schemeClr val="tx1"/>
                </a:solidFill>
              </a:rPr>
              <a:t>mask</a:t>
            </a:r>
            <a:r>
              <a:rPr lang="zh-TW" altLang="en-US" b="0" dirty="0">
                <a:solidFill>
                  <a:schemeClr val="tx1"/>
                </a:solidFill>
              </a:rPr>
              <a:t>完成。</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梯度大小和方向與</a:t>
            </a:r>
            <a:r>
              <a:rPr lang="en-US" altLang="zh-TW" b="0" dirty="0">
                <a:solidFill>
                  <a:schemeClr val="tx1"/>
                </a:solidFill>
              </a:rPr>
              <a:t>Kirsch</a:t>
            </a:r>
            <a:r>
              <a:rPr lang="zh-TW" altLang="en-US" b="0" dirty="0">
                <a:solidFill>
                  <a:schemeClr val="tx1"/>
                </a:solidFill>
              </a:rPr>
              <a:t>運算子相同。</a:t>
            </a:r>
            <a:endParaRPr lang="en-US" altLang="zh-TW" b="0" dirty="0">
              <a:solidFill>
                <a:schemeClr val="tx1"/>
              </a:solidFill>
            </a:endParaRPr>
          </a:p>
          <a:p>
            <a:pPr marL="0" marR="0" indent="0" algn="l" defTabSz="914400" rtl="0" eaLnBrk="0" fontAlgn="base" latinLnBrk="0" hangingPunct="0">
              <a:lnSpc>
                <a:spcPct val="100000"/>
              </a:lnSpc>
              <a:spcBef>
                <a:spcPts val="0"/>
              </a:spcBef>
              <a:spcAft>
                <a:spcPts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Robinson</a:t>
            </a:r>
            <a:r>
              <a:rPr kumimoji="1" lang="zh-TW" altLang="en-US" sz="1200" b="0" kern="1200" dirty="0">
                <a:solidFill>
                  <a:schemeClr val="tx1"/>
                </a:solidFill>
                <a:latin typeface="Arial" charset="0"/>
                <a:ea typeface="新細明體" pitchFamily="18" charset="-120"/>
                <a:cs typeface="+mn-cs"/>
              </a:rPr>
              <a:t>邊緣檢測器：羅盤模板遮罩設置為僅</a:t>
            </a:r>
            <a:r>
              <a:rPr kumimoji="1" lang="en-US" altLang="zh-TW" sz="1200" b="0" kern="1200" dirty="0">
                <a:solidFill>
                  <a:schemeClr val="tx1"/>
                </a:solidFill>
                <a:latin typeface="Arial" charset="0"/>
                <a:ea typeface="新細明體" pitchFamily="18" charset="-120"/>
                <a:cs typeface="+mn-cs"/>
              </a:rPr>
              <a:t>0</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±1</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±2</a:t>
            </a:r>
            <a:r>
              <a:rPr kumimoji="1" lang="zh-TW" altLang="en-US" sz="1200" b="0" kern="1200" dirty="0">
                <a:solidFill>
                  <a:schemeClr val="tx1"/>
                </a:solidFill>
                <a:latin typeface="Arial" charset="0"/>
                <a:ea typeface="新細明體" pitchFamily="18" charset="-120"/>
                <a:cs typeface="+mn-cs"/>
              </a:rPr>
              <a:t>。</a:t>
            </a:r>
            <a:endParaRPr kumimoji="1" lang="en-US" altLang="zh-TW" sz="1200" b="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104</a:t>
            </a:fld>
            <a:endParaRPr lang="en-US" altLang="zh-TW"/>
          </a:p>
        </p:txBody>
      </p:sp>
    </p:spTree>
    <p:extLst>
      <p:ext uri="{BB962C8B-B14F-4D97-AF65-F5344CB8AC3E}">
        <p14:creationId xmlns:p14="http://schemas.microsoft.com/office/powerpoint/2010/main" val="30690620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55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75EF5171-C79E-4629-A183-34CB11381BC9}" type="slidenum">
              <a:rPr lang="en-US" altLang="zh-TW"/>
              <a:pPr>
                <a:spcBef>
                  <a:spcPct val="0"/>
                </a:spcBef>
              </a:pPr>
              <a:t>105</a:t>
            </a:fld>
            <a:endParaRPr lang="en-US" altLang="zh-TW"/>
          </a:p>
        </p:txBody>
      </p:sp>
    </p:spTree>
    <p:extLst>
      <p:ext uri="{BB962C8B-B14F-4D97-AF65-F5344CB8AC3E}">
        <p14:creationId xmlns:p14="http://schemas.microsoft.com/office/powerpoint/2010/main" val="31705750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kumimoji="1" lang="en-US" altLang="zh-TW" sz="1200" b="0" i="0" kern="1200" dirty="0" err="1">
                <a:solidFill>
                  <a:schemeClr val="tx1"/>
                </a:solidFill>
                <a:effectLst/>
                <a:latin typeface="Arial" charset="0"/>
                <a:ea typeface="新細明體" pitchFamily="18" charset="-120"/>
                <a:cs typeface="+mn-cs"/>
              </a:rPr>
              <a:t>Nevatia</a:t>
            </a:r>
            <a:r>
              <a:rPr kumimoji="1" lang="zh-TW" altLang="en-US" sz="1200" b="0" i="0" kern="1200" dirty="0">
                <a:solidFill>
                  <a:schemeClr val="tx1"/>
                </a:solidFill>
                <a:effectLst/>
                <a:latin typeface="Arial" charset="0"/>
                <a:ea typeface="新細明體" pitchFamily="18" charset="-120"/>
                <a:cs typeface="+mn-cs"/>
              </a:rPr>
              <a:t>和</a:t>
            </a:r>
            <a:r>
              <a:rPr kumimoji="1" lang="en-US" altLang="zh-TW" sz="1200" b="0" i="0" kern="1200" dirty="0" err="1">
                <a:solidFill>
                  <a:schemeClr val="tx1"/>
                </a:solidFill>
                <a:effectLst/>
                <a:latin typeface="Arial" charset="0"/>
                <a:ea typeface="新細明體" pitchFamily="18" charset="-120"/>
                <a:cs typeface="+mn-cs"/>
              </a:rPr>
              <a:t>Babu</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6</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5×5compass mask</a:t>
            </a:r>
            <a:r>
              <a:rPr kumimoji="1" lang="zh-TW" altLang="en-US" sz="1200" b="0" i="0" kern="1200" dirty="0">
                <a:solidFill>
                  <a:schemeClr val="tx1"/>
                </a:solidFill>
                <a:effectLst/>
                <a:latin typeface="Arial" charset="0"/>
                <a:ea typeface="新細明體" pitchFamily="18" charset="-120"/>
                <a:cs typeface="+mn-cs"/>
              </a:rPr>
              <a:t>所構成的。</a:t>
            </a: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106</a:t>
            </a:fld>
            <a:endParaRPr lang="en-US" altLang="zh-TW"/>
          </a:p>
        </p:txBody>
      </p:sp>
    </p:spTree>
    <p:extLst>
      <p:ext uri="{BB962C8B-B14F-4D97-AF65-F5344CB8AC3E}">
        <p14:creationId xmlns:p14="http://schemas.microsoft.com/office/powerpoint/2010/main" val="35923389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a:ln/>
        </p:spPr>
      </p:sp>
      <p:sp>
        <p:nvSpPr>
          <p:cNvPr id="1996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996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735E402-A2DF-442B-8B73-CF0765522429}" type="slidenum">
              <a:rPr lang="en-US" altLang="zh-TW"/>
              <a:pPr>
                <a:spcBef>
                  <a:spcPct val="0"/>
                </a:spcBef>
              </a:pPr>
              <a:t>107</a:t>
            </a:fld>
            <a:endParaRPr lang="en-US" altLang="zh-TW"/>
          </a:p>
        </p:txBody>
      </p:sp>
    </p:spTree>
    <p:extLst>
      <p:ext uri="{BB962C8B-B14F-4D97-AF65-F5344CB8AC3E}">
        <p14:creationId xmlns:p14="http://schemas.microsoft.com/office/powerpoint/2010/main" val="37787509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梯度方向：</a:t>
            </a:r>
          </a:p>
          <a:p>
            <a:r>
              <a:rPr lang="zh-TW" altLang="en-US" dirty="0"/>
              <a:t>從暗到亮的方向。</a:t>
            </a:r>
            <a:endParaRPr lang="en-US" altLang="zh-TW" dirty="0"/>
          </a:p>
          <a:p>
            <a:endParaRPr lang="en-US" altLang="zh-TW" dirty="0"/>
          </a:p>
          <a:p>
            <a:pPr algn="l"/>
            <a:r>
              <a:rPr lang="zh-TW" altLang="en-US" dirty="0"/>
              <a:t>邊緣輪廓方向：</a:t>
            </a:r>
            <a:endParaRPr lang="en-US" altLang="zh-TW" dirty="0"/>
          </a:p>
          <a:p>
            <a:r>
              <a:rPr lang="zh-TW" altLang="en-US" dirty="0"/>
              <a:t>沿著邊緣的方向，右側較亮、左側較暗。 邊緣輪廓方向比梯度方向大</a:t>
            </a:r>
            <a:r>
              <a:rPr lang="en-US" altLang="zh-TW" dirty="0"/>
              <a:t>90°</a:t>
            </a:r>
            <a:r>
              <a:rPr lang="zh-TW" altLang="en-US" dirty="0"/>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109</a:t>
            </a:fld>
            <a:endParaRPr lang="en-US" altLang="zh-TW"/>
          </a:p>
        </p:txBody>
      </p:sp>
    </p:spTree>
    <p:extLst>
      <p:ext uri="{BB962C8B-B14F-4D97-AF65-F5344CB8AC3E}">
        <p14:creationId xmlns:p14="http://schemas.microsoft.com/office/powerpoint/2010/main" val="1442916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投影片圖像版面配置區 1"/>
          <p:cNvSpPr>
            <a:spLocks noGrp="1" noRot="1" noChangeAspect="1" noTextEdit="1"/>
          </p:cNvSpPr>
          <p:nvPr>
            <p:ph type="sldImg"/>
          </p:nvPr>
        </p:nvSpPr>
        <p:spPr>
          <a:ln/>
        </p:spPr>
      </p:sp>
      <p:sp>
        <p:nvSpPr>
          <p:cNvPr id="262147" name="備忘稿版面配置區 2"/>
          <p:cNvSpPr>
            <a:spLocks noGrp="1"/>
          </p:cNvSpPr>
          <p:nvPr>
            <p:ph type="body" idx="1"/>
          </p:nvPr>
        </p:nvSpPr>
        <p:spPr>
          <a:noFill/>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262148" name="投影片編號版面配置區 3"/>
          <p:cNvSpPr>
            <a:spLocks noGrp="1"/>
          </p:cNvSpPr>
          <p:nvPr>
            <p:ph type="sldNum" sz="quarter" idx="5"/>
          </p:nvPr>
        </p:nvSpPr>
        <p:spPr>
          <a:noFill/>
          <a:ln>
            <a:miter lim="800000"/>
            <a:headEnd/>
            <a:tailEnd/>
          </a:ln>
        </p:spPr>
        <p:txBody>
          <a:bodyPr/>
          <a:lstStyle/>
          <a:p>
            <a:fld id="{35BD5AE8-A83D-4C84-AF31-98D97EAA56AB}" type="slidenum">
              <a:rPr lang="en-US" altLang="zh-TW" smtClean="0">
                <a:ea typeface="新細明體" charset="-120"/>
              </a:rPr>
              <a:pPr/>
              <a:t>110</a:t>
            </a:fld>
            <a:endParaRPr lang="en-US" altLang="zh-TW">
              <a:ea typeface="新細明體" charset="-12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111</a:t>
            </a:fld>
            <a:endParaRPr lang="en-US" altLang="zh-TW"/>
          </a:p>
        </p:txBody>
      </p:sp>
    </p:spTree>
    <p:extLst>
      <p:ext uri="{BB962C8B-B14F-4D97-AF65-F5344CB8AC3E}">
        <p14:creationId xmlns:p14="http://schemas.microsoft.com/office/powerpoint/2010/main" val="7565992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投影片圖像版面配置區 1"/>
          <p:cNvSpPr>
            <a:spLocks noGrp="1" noRot="1" noChangeAspect="1" noTextEdit="1"/>
          </p:cNvSpPr>
          <p:nvPr>
            <p:ph type="sldImg"/>
          </p:nvPr>
        </p:nvSpPr>
        <p:spPr>
          <a:ln/>
        </p:spPr>
      </p:sp>
      <p:sp>
        <p:nvSpPr>
          <p:cNvPr id="263171" name="備忘稿版面配置區 2"/>
          <p:cNvSpPr>
            <a:spLocks noGrp="1"/>
          </p:cNvSpPr>
          <p:nvPr>
            <p:ph type="body" idx="1"/>
          </p:nvPr>
        </p:nvSpPr>
        <p:spPr>
          <a:noFill/>
        </p:spPr>
        <p:txBody>
          <a:bodyPr/>
          <a:lstStyle/>
          <a:p>
            <a:r>
              <a:rPr lang="zh-TW" altLang="en-US" dirty="0">
                <a:ea typeface="新細明體" charset="-120"/>
              </a:rPr>
              <a:t>以上這幾種邊緣運算子都是由任何一種垂直和水平</a:t>
            </a:r>
            <a:r>
              <a:rPr lang="en-US" altLang="zh-TW" dirty="0">
                <a:ea typeface="新細明體" charset="-120"/>
              </a:rPr>
              <a:t>mask</a:t>
            </a:r>
            <a:r>
              <a:rPr lang="zh-TW" altLang="en-US" dirty="0">
                <a:ea typeface="新細明體" charset="-120"/>
              </a:rPr>
              <a:t>製作而成。</a:t>
            </a:r>
            <a:endParaRPr lang="en-US" altLang="zh-TW" dirty="0">
              <a:ea typeface="新細明體" charset="-120"/>
            </a:endParaRPr>
          </a:p>
          <a:p>
            <a:r>
              <a:rPr lang="en-US" altLang="zh-TW" dirty="0">
                <a:ea typeface="新細明體" charset="-120"/>
              </a:rPr>
              <a:t>Edge operator </a:t>
            </a:r>
            <a:r>
              <a:rPr lang="zh-TW" altLang="en-US" dirty="0">
                <a:ea typeface="新細明體" charset="-120"/>
              </a:rPr>
              <a:t>要有這</a:t>
            </a:r>
            <a:r>
              <a:rPr lang="en-US" altLang="zh-TW" dirty="0">
                <a:ea typeface="新細明體" charset="-120"/>
              </a:rPr>
              <a:t>4</a:t>
            </a:r>
            <a:r>
              <a:rPr lang="zh-TW" altLang="en-US" dirty="0">
                <a:ea typeface="新細明體" charset="-120"/>
              </a:rPr>
              <a:t>個的性質：</a:t>
            </a:r>
            <a:endParaRPr lang="en-US" altLang="zh-TW" dirty="0">
              <a:ea typeface="新細明體" charset="-120"/>
            </a:endParaRPr>
          </a:p>
          <a:p>
            <a:r>
              <a:rPr lang="zh-TW" altLang="en-US" dirty="0">
                <a:ea typeface="新細明體" charset="-120"/>
              </a:rPr>
              <a:t>準確估計梯度的大小</a:t>
            </a:r>
            <a:endParaRPr lang="en-US" altLang="zh-TW" dirty="0">
              <a:ea typeface="新細明體" charset="-120"/>
            </a:endParaRPr>
          </a:p>
          <a:p>
            <a:r>
              <a:rPr lang="zh-TW" altLang="en-US" dirty="0">
                <a:ea typeface="新細明體" charset="-120"/>
              </a:rPr>
              <a:t>準確估計梯度的方向</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a:t>
            </a:r>
            <a:r>
              <a:rPr lang="zh-TW" altLang="en-US" dirty="0">
                <a:ea typeface="新細明體" charset="-120"/>
              </a:rPr>
              <a:t> </a:t>
            </a:r>
            <a:r>
              <a:rPr lang="en-US" altLang="zh-TW" dirty="0">
                <a:ea typeface="新細明體" charset="-120"/>
              </a:rPr>
              <a:t>edge</a:t>
            </a:r>
            <a:r>
              <a:rPr lang="zh-TW" altLang="en-US" dirty="0">
                <a:ea typeface="新細明體" charset="-120"/>
              </a:rPr>
              <a:t> 的對比性</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 edge </a:t>
            </a:r>
            <a:r>
              <a:rPr lang="zh-TW" altLang="en-US" dirty="0">
                <a:ea typeface="新細明體" charset="-120"/>
              </a:rPr>
              <a:t>的方向性</a:t>
            </a:r>
            <a:endParaRPr lang="en-US" altLang="zh-TW" dirty="0">
              <a:ea typeface="新細明體" charset="-120"/>
            </a:endParaRPr>
          </a:p>
          <a:p>
            <a:endParaRPr lang="en-US" altLang="zh-TW" dirty="0">
              <a:ea typeface="新細明體" charset="-120"/>
            </a:endParaRPr>
          </a:p>
          <a:p>
            <a:r>
              <a:rPr lang="en-US" altLang="zh-TW" dirty="0">
                <a:ea typeface="新細明體" charset="-120"/>
              </a:rPr>
              <a:t>Gradient direction : </a:t>
            </a:r>
            <a:r>
              <a:rPr lang="zh-TW" altLang="en-US" dirty="0">
                <a:ea typeface="新細明體" charset="-120"/>
              </a:rPr>
              <a:t>用來做邊的組織，選擇，和連結。</a:t>
            </a:r>
          </a:p>
          <a:p>
            <a:endParaRPr lang="zh-TW" altLang="en-US" dirty="0">
              <a:ea typeface="新細明體" charset="-120"/>
            </a:endParaRPr>
          </a:p>
        </p:txBody>
      </p:sp>
      <p:sp>
        <p:nvSpPr>
          <p:cNvPr id="263172" name="投影片編號版面配置區 3"/>
          <p:cNvSpPr>
            <a:spLocks noGrp="1"/>
          </p:cNvSpPr>
          <p:nvPr>
            <p:ph type="sldNum" sz="quarter" idx="5"/>
          </p:nvPr>
        </p:nvSpPr>
        <p:spPr>
          <a:noFill/>
          <a:ln>
            <a:miter lim="800000"/>
            <a:headEnd/>
            <a:tailEnd/>
          </a:ln>
        </p:spPr>
        <p:txBody>
          <a:bodyPr/>
          <a:lstStyle/>
          <a:p>
            <a:fld id="{0F800CD4-48B5-442E-9B70-36F8B8D33A05}" type="slidenum">
              <a:rPr lang="en-US" altLang="zh-TW" smtClean="0">
                <a:ea typeface="新細明體" charset="-120"/>
              </a:rPr>
              <a:pPr/>
              <a:t>112</a:t>
            </a:fld>
            <a:endParaRPr lang="en-US" altLang="zh-TW">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kern="1200" dirty="0">
                <a:solidFill>
                  <a:schemeClr val="tx1"/>
                </a:solidFill>
                <a:latin typeface="Arial" charset="0"/>
                <a:ea typeface="新細明體" pitchFamily="18" charset="-120"/>
                <a:cs typeface="+mn-cs"/>
              </a:rPr>
              <a:t>剛剛說可一個</a:t>
            </a:r>
            <a:r>
              <a:rPr kumimoji="1" lang="en-US" altLang="zh-TW" sz="1200" kern="1200" dirty="0">
                <a:solidFill>
                  <a:schemeClr val="tx1"/>
                </a:solidFill>
                <a:latin typeface="Arial" charset="0"/>
                <a:ea typeface="新細明體" pitchFamily="18" charset="-120"/>
                <a:cs typeface="+mn-cs"/>
              </a:rPr>
              <a:t>box</a:t>
            </a:r>
            <a:r>
              <a:rPr kumimoji="1" lang="en-US" altLang="zh-TW" sz="1200" kern="1200" baseline="0" dirty="0">
                <a:solidFill>
                  <a:schemeClr val="tx1"/>
                </a:solidFill>
                <a:latin typeface="Arial" charset="0"/>
                <a:ea typeface="新細明體" pitchFamily="18" charset="-120"/>
                <a:cs typeface="+mn-cs"/>
              </a:rPr>
              <a:t> filter</a:t>
            </a:r>
            <a:r>
              <a:rPr kumimoji="1" lang="zh-TW" altLang="en-US" sz="1200" kern="1200" dirty="0">
                <a:solidFill>
                  <a:schemeClr val="tx1"/>
                </a:solidFill>
                <a:latin typeface="Arial" charset="0"/>
                <a:ea typeface="新細明體" pitchFamily="18" charset="-120"/>
                <a:cs typeface="+mn-cs"/>
              </a:rPr>
              <a:t>可以</a:t>
            </a:r>
            <a:r>
              <a:rPr kumimoji="1" lang="zh-TW" altLang="en-US" sz="1200" i="0" u="none" kern="1200" dirty="0">
                <a:solidFill>
                  <a:schemeClr val="tx1"/>
                </a:solidFill>
                <a:latin typeface="Arial" charset="0"/>
                <a:ea typeface="新細明體" pitchFamily="18" charset="-120"/>
                <a:cs typeface="+mn-cs"/>
              </a:rPr>
              <a:t>拆成</a:t>
            </a:r>
            <a:r>
              <a:rPr kumimoji="1" lang="zh-TW" altLang="en-US" sz="1200" kern="1200" dirty="0">
                <a:solidFill>
                  <a:schemeClr val="tx1"/>
                </a:solidFill>
                <a:latin typeface="Arial" charset="0"/>
                <a:ea typeface="新細明體" pitchFamily="18" charset="-120"/>
                <a:cs typeface="+mn-cs"/>
              </a:rPr>
              <a:t>兩個唯一的</a:t>
            </a:r>
            <a:r>
              <a:rPr kumimoji="1" lang="en-US" altLang="zh-TW" sz="1200" kern="1200" dirty="0">
                <a:solidFill>
                  <a:schemeClr val="tx1"/>
                </a:solidFill>
                <a:latin typeface="Arial" charset="0"/>
                <a:ea typeface="新細明體" pitchFamily="18" charset="-120"/>
                <a:cs typeface="+mn-cs"/>
              </a:rPr>
              <a:t>Column Vector </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r>
              <a:rPr kumimoji="1" lang="zh-TW" altLang="en-US" sz="1200" kern="1200" dirty="0">
                <a:solidFill>
                  <a:schemeClr val="tx1"/>
                </a:solidFill>
                <a:latin typeface="Arial" charset="0"/>
                <a:ea typeface="新細明體" pitchFamily="18" charset="-120"/>
                <a:cs typeface="+mn-cs"/>
              </a:rPr>
              <a:t>，</a:t>
            </a:r>
            <a:endParaRPr kumimoji="1" lang="en-US" altLang="zh-TW" sz="1200" kern="1200" dirty="0">
              <a:solidFill>
                <a:schemeClr val="tx1"/>
              </a:solidFill>
              <a:latin typeface="Arial" charset="0"/>
              <a:ea typeface="新細明體" pitchFamily="18" charset="-120"/>
              <a:cs typeface="+mn-cs"/>
            </a:endParaRPr>
          </a:p>
          <a:p>
            <a:r>
              <a:rPr kumimoji="1" lang="zh-TW" altLang="en-US" sz="1200" kern="1200" dirty="0">
                <a:solidFill>
                  <a:schemeClr val="tx1"/>
                </a:solidFill>
                <a:latin typeface="Arial" charset="0"/>
                <a:ea typeface="新細明體" pitchFamily="18" charset="-120"/>
                <a:cs typeface="+mn-cs"/>
              </a:rPr>
              <a:t>像上面這個就是沒有</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的卷積，</a:t>
            </a:r>
            <a:endParaRPr kumimoji="1" lang="en-US" altLang="zh-TW"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而下面就是</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成一個</a:t>
            </a:r>
            <a:r>
              <a:rPr kumimoji="1" lang="en-US" altLang="zh-TW" sz="1200" kern="1200" dirty="0">
                <a:solidFill>
                  <a:schemeClr val="tx1"/>
                </a:solidFill>
                <a:latin typeface="Arial" charset="0"/>
                <a:ea typeface="新細明體" pitchFamily="18" charset="-120"/>
                <a:cs typeface="+mn-cs"/>
              </a:rPr>
              <a:t>Column Vector</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所以</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的計算量會降低</a:t>
            </a:r>
            <a:endParaRPr kumimoji="1" lang="en-US" altLang="zh-TW" sz="120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a:t>
            </a:fld>
            <a:endParaRPr lang="en-US" altLang="zh-TW"/>
          </a:p>
        </p:txBody>
      </p:sp>
    </p:spTree>
    <p:extLst>
      <p:ext uri="{BB962C8B-B14F-4D97-AF65-F5344CB8AC3E}">
        <p14:creationId xmlns:p14="http://schemas.microsoft.com/office/powerpoint/2010/main" val="1644451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miter lim="800000"/>
            <a:headEnd/>
            <a:tailEnd/>
          </a:ln>
        </p:spPr>
        <p:txBody>
          <a:bodyPr/>
          <a:lstStyle/>
          <a:p>
            <a:fld id="{102E89C7-20D7-420B-9599-2DC5E3ED5D36}" type="slidenum">
              <a:rPr lang="en-US" altLang="zh-TW" smtClean="0">
                <a:ea typeface="新細明體" charset="-120"/>
              </a:rPr>
              <a:pPr/>
              <a:t>114</a:t>
            </a:fld>
            <a:endParaRPr lang="en-US" altLang="zh-TW">
              <a:ea typeface="新細明體" charset="-12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pPr eaLnBrk="1" hangingPunct="1"/>
            <a:r>
              <a:rPr lang="en-US" altLang="zh-TW" dirty="0">
                <a:ea typeface="新細明體" charset="-120"/>
              </a:rPr>
              <a:t>Polyhedral: </a:t>
            </a:r>
            <a:r>
              <a:rPr lang="zh-TW" altLang="en-US" dirty="0">
                <a:ea typeface="新細明體" charset="-120"/>
              </a:rPr>
              <a:t>多面體</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左上角</a:t>
            </a:r>
            <a:r>
              <a:rPr lang="en-US" altLang="zh-TW" dirty="0">
                <a:ea typeface="新細明體" charset="-120"/>
              </a:rPr>
              <a:t>(a)</a:t>
            </a:r>
            <a:r>
              <a:rPr lang="zh-TW" altLang="en-US" dirty="0">
                <a:ea typeface="新細明體" charset="-120"/>
              </a:rPr>
              <a:t>：多面體物體</a:t>
            </a:r>
            <a:endParaRPr lang="en-US" altLang="zh-TW" dirty="0">
              <a:ea typeface="新細明體" charset="-120"/>
            </a:endParaRPr>
          </a:p>
          <a:p>
            <a:pPr eaLnBrk="1" hangingPunct="1"/>
            <a:r>
              <a:rPr lang="zh-TW" altLang="en-US" dirty="0">
                <a:ea typeface="新細明體" charset="-120"/>
              </a:rPr>
              <a:t>右上角</a:t>
            </a:r>
            <a:r>
              <a:rPr lang="en-US" altLang="zh-TW" dirty="0">
                <a:ea typeface="新細明體" charset="-120"/>
              </a:rPr>
              <a:t>(b)</a:t>
            </a:r>
            <a:r>
              <a:rPr lang="zh-TW" altLang="en-US" dirty="0">
                <a:ea typeface="新細明體" charset="-120"/>
              </a:rPr>
              <a:t>：梯度強度</a:t>
            </a:r>
            <a:r>
              <a:rPr lang="en-US" altLang="zh-TW" dirty="0">
                <a:ea typeface="新細明體" charset="-120"/>
              </a:rPr>
              <a:t>(</a:t>
            </a:r>
            <a:r>
              <a:rPr lang="zh-TW" altLang="en-US" dirty="0">
                <a:ea typeface="新細明體" charset="-120"/>
              </a:rPr>
              <a:t>大小</a:t>
            </a:r>
            <a:r>
              <a:rPr lang="en-US" altLang="zh-TW" dirty="0">
                <a:ea typeface="新細明體" charset="-120"/>
              </a:rPr>
              <a:t>)</a:t>
            </a:r>
            <a:r>
              <a:rPr lang="zh-TW" altLang="en-US" dirty="0">
                <a:ea typeface="新細明體" charset="-120"/>
              </a:rPr>
              <a:t>影像</a:t>
            </a:r>
            <a:endParaRPr lang="en-US" altLang="zh-TW" dirty="0">
              <a:ea typeface="新細明體" charset="-120"/>
            </a:endParaRPr>
          </a:p>
          <a:p>
            <a:pPr eaLnBrk="1" hangingPunct="1"/>
            <a:r>
              <a:rPr lang="zh-TW" altLang="en-US" dirty="0">
                <a:ea typeface="新細明體" charset="-120"/>
              </a:rPr>
              <a:t>左下角</a:t>
            </a:r>
            <a:r>
              <a:rPr lang="en-US" altLang="zh-TW" dirty="0">
                <a:ea typeface="新細明體" charset="-120"/>
              </a:rPr>
              <a:t>(c)</a:t>
            </a:r>
            <a:r>
              <a:rPr lang="zh-TW" altLang="en-US" dirty="0">
                <a:ea typeface="新細明體" charset="-120"/>
              </a:rPr>
              <a:t>：梯度強度二值化影像</a:t>
            </a:r>
            <a:r>
              <a:rPr lang="en-US" altLang="zh-TW" dirty="0">
                <a:ea typeface="新細明體" charset="-120"/>
              </a:rPr>
              <a:t>(</a:t>
            </a:r>
            <a:r>
              <a:rPr lang="zh-TW" altLang="en-US" dirty="0">
                <a:ea typeface="新細明體" charset="-120"/>
              </a:rPr>
              <a:t>門檻值為</a:t>
            </a:r>
            <a:r>
              <a:rPr lang="en-US" altLang="zh-TW" dirty="0">
                <a:ea typeface="新細明體" charset="-120"/>
              </a:rPr>
              <a:t>12)</a:t>
            </a:r>
          </a:p>
          <a:p>
            <a:pPr eaLnBrk="1" hangingPunct="1"/>
            <a:r>
              <a:rPr lang="zh-TW" altLang="en-US" dirty="0">
                <a:ea typeface="新細明體" charset="-120"/>
              </a:rPr>
              <a:t>右下角</a:t>
            </a:r>
            <a:r>
              <a:rPr lang="en-US" altLang="zh-TW" dirty="0">
                <a:ea typeface="新細明體" charset="-120"/>
              </a:rPr>
              <a:t>(d)</a:t>
            </a:r>
            <a:r>
              <a:rPr lang="zh-TW" altLang="en-US" dirty="0">
                <a:ea typeface="新細明體" charset="-120"/>
              </a:rPr>
              <a:t>：右邊白左邊黑，選</a:t>
            </a:r>
            <a:r>
              <a:rPr lang="en-US" altLang="zh-TW" dirty="0">
                <a:ea typeface="新細明體" charset="-120"/>
              </a:rPr>
              <a:t>theta</a:t>
            </a:r>
            <a:r>
              <a:rPr lang="zh-TW" altLang="en-US" dirty="0">
                <a:ea typeface="新細明體" charset="-120"/>
              </a:rPr>
              <a:t>值在</a:t>
            </a:r>
            <a:r>
              <a:rPr lang="en-US" altLang="zh-TW" dirty="0">
                <a:ea typeface="新細明體" charset="-120"/>
              </a:rPr>
              <a:t>0~22</a:t>
            </a:r>
            <a:r>
              <a:rPr lang="zh-TW" altLang="en-US" dirty="0">
                <a:ea typeface="新細明體" charset="-120"/>
              </a:rPr>
              <a:t>度之間的。</a:t>
            </a:r>
            <a:endParaRPr lang="en-US" altLang="zh-TW" dirty="0">
              <a:ea typeface="新細明體" charset="-120"/>
            </a:endParaRPr>
          </a:p>
          <a:p>
            <a:pPr eaLnBrk="1" hangingPunct="1"/>
            <a:r>
              <a:rPr lang="en-US" altLang="zh-TW" dirty="0">
                <a:ea typeface="新細明體" charset="-120"/>
              </a:rPr>
              <a:t>Figure 7.31 (a) Simple polyhedral object, </a:t>
            </a:r>
          </a:p>
          <a:p>
            <a:pPr eaLnBrk="1" hangingPunct="1"/>
            <a:r>
              <a:rPr lang="en-US" altLang="zh-TW" dirty="0">
                <a:ea typeface="新細明體" charset="-120"/>
              </a:rPr>
              <a:t>(b) its gradient magnitude image, </a:t>
            </a:r>
          </a:p>
          <a:p>
            <a:pPr eaLnBrk="1" hangingPunct="1"/>
            <a:r>
              <a:rPr lang="en-US" altLang="zh-TW" dirty="0">
                <a:ea typeface="新細明體" charset="-120"/>
              </a:rPr>
              <a:t>(c) the detected binary edge image,</a:t>
            </a:r>
            <a:r>
              <a:rPr lang="en-US" altLang="zh-TW" baseline="0" dirty="0">
                <a:ea typeface="新細明體" charset="-120"/>
              </a:rPr>
              <a:t> </a:t>
            </a:r>
            <a:r>
              <a:rPr lang="en-US" altLang="zh-TW" dirty="0">
                <a:ea typeface="新細明體" charset="-120"/>
              </a:rPr>
              <a:t>and </a:t>
            </a:r>
          </a:p>
          <a:p>
            <a:pPr eaLnBrk="1" hangingPunct="1"/>
            <a:r>
              <a:rPr lang="en-US" altLang="zh-TW" dirty="0">
                <a:ea typeface="新細明體" charset="-120"/>
              </a:rPr>
              <a:t>(d) the detected binary edge image for pixels with gradient directions between 0°</a:t>
            </a:r>
            <a:r>
              <a:rPr lang="zh-TW" altLang="en-US" dirty="0">
                <a:ea typeface="新細明體" charset="-120"/>
              </a:rPr>
              <a:t> </a:t>
            </a:r>
            <a:r>
              <a:rPr lang="en-US" altLang="zh-TW" dirty="0">
                <a:ea typeface="新細明體" charset="-120"/>
              </a:rPr>
              <a:t>and 22°</a:t>
            </a:r>
            <a:endParaRPr lang="zh-TW" altLang="en-US" dirty="0">
              <a:ea typeface="新細明體" charset="-12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miter lim="800000"/>
            <a:headEnd/>
            <a:tailEnd/>
          </a:ln>
        </p:spPr>
        <p:txBody>
          <a:bodyPr/>
          <a:lstStyle/>
          <a:p>
            <a:fld id="{9A756A6B-3509-4CD5-8885-9760A71B4CBF}" type="slidenum">
              <a:rPr lang="en-US" altLang="zh-TW" smtClean="0">
                <a:ea typeface="新細明體" charset="-120"/>
              </a:rPr>
              <a:pPr/>
              <a:t>115</a:t>
            </a:fld>
            <a:endParaRPr lang="en-US" altLang="zh-TW">
              <a:ea typeface="新細明體" charset="-12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接下來要說</a:t>
            </a:r>
            <a:r>
              <a:rPr lang="en-US" altLang="zh-TW" sz="1200" b="0" dirty="0">
                <a:solidFill>
                  <a:schemeClr val="tx1"/>
                </a:solidFill>
              </a:rPr>
              <a:t>Zero-Crossing Edge Detectors(</a:t>
            </a:r>
            <a:r>
              <a:rPr kumimoji="1" lang="zh-TW" altLang="zh-TW" sz="1200" kern="1200" dirty="0">
                <a:solidFill>
                  <a:schemeClr val="tx1"/>
                </a:solidFill>
                <a:effectLst/>
                <a:latin typeface="Arial" charset="0"/>
                <a:ea typeface="新細明體" pitchFamily="18" charset="-120"/>
                <a:cs typeface="+mn-cs"/>
              </a:rPr>
              <a:t>通過零點</a:t>
            </a:r>
            <a:r>
              <a:rPr kumimoji="1" lang="zh-TW" altLang="en-US" sz="1200" kern="1200" dirty="0">
                <a:solidFill>
                  <a:schemeClr val="tx1"/>
                </a:solidFill>
                <a:effectLst/>
                <a:latin typeface="Arial" charset="0"/>
                <a:ea typeface="新細明體" pitchFamily="18" charset="-120"/>
                <a:cs typeface="+mn-cs"/>
              </a:rPr>
              <a:t>邊緣檢測運算子</a:t>
            </a:r>
            <a:r>
              <a:rPr lang="en-US" altLang="zh-TW" sz="1200" b="0" dirty="0">
                <a:solidFill>
                  <a:schemeClr val="tx1"/>
                </a:solidFill>
              </a:rPr>
              <a:t>)</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前面說的那些</a:t>
            </a:r>
            <a:r>
              <a:rPr lang="en-US" altLang="zh-TW" sz="1200" b="0" dirty="0">
                <a:solidFill>
                  <a:schemeClr val="tx1"/>
                </a:solidFill>
              </a:rPr>
              <a:t>Edge Detectors</a:t>
            </a:r>
            <a:r>
              <a:rPr lang="zh-TW" altLang="en-US" sz="1200" b="0" dirty="0">
                <a:solidFill>
                  <a:schemeClr val="tx1"/>
                </a:solidFill>
              </a:rPr>
              <a:t>都是使用一次微分，那接下來介紹用</a:t>
            </a:r>
            <a:r>
              <a:rPr lang="en-US" altLang="zh-TW" sz="1200" b="0" dirty="0">
                <a:solidFill>
                  <a:schemeClr val="tx1"/>
                </a:solidFill>
              </a:rPr>
              <a:t>2</a:t>
            </a:r>
            <a:r>
              <a:rPr lang="zh-TW" altLang="en-US" sz="1200" b="0" dirty="0">
                <a:solidFill>
                  <a:schemeClr val="tx1"/>
                </a:solidFill>
              </a:rPr>
              <a:t>次微分做出來的</a:t>
            </a:r>
            <a:r>
              <a:rPr lang="en-US" altLang="zh-TW" sz="1200" b="0" dirty="0">
                <a:solidFill>
                  <a:schemeClr val="tx1"/>
                </a:solidFill>
              </a:rPr>
              <a:t>Edge Detectors</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a:t>
            </a:r>
            <a:r>
              <a:rPr lang="zh-TW" altLang="en-US" dirty="0"/>
              <a:t>最大值：恰好位於</a:t>
            </a:r>
            <a:r>
              <a:rPr kumimoji="1" lang="en-US" altLang="zh-TW" sz="1200" kern="1200" dirty="0">
                <a:solidFill>
                  <a:schemeClr val="tx1"/>
                </a:solidFill>
                <a:effectLst/>
                <a:latin typeface="Arial" charset="0"/>
                <a:ea typeface="新細明體" pitchFamily="18" charset="-120"/>
                <a:cs typeface="+mn-cs"/>
              </a:rPr>
              <a:t>2</a:t>
            </a:r>
            <a:r>
              <a:rPr kumimoji="1" lang="zh-TW" altLang="zh-TW" sz="1200" kern="1200" dirty="0">
                <a:solidFill>
                  <a:schemeClr val="tx1"/>
                </a:solidFill>
                <a:effectLst/>
                <a:latin typeface="Arial" charset="0"/>
                <a:ea typeface="新細明體" pitchFamily="18" charset="-120"/>
                <a:cs typeface="+mn-cs"/>
              </a:rPr>
              <a:t>次微分</a:t>
            </a:r>
            <a:r>
              <a:rPr lang="zh-TW" altLang="en-US" dirty="0"/>
              <a:t>零交叉處。</a:t>
            </a:r>
            <a:endParaRPr lang="en-US" altLang="zh-TW" dirty="0"/>
          </a:p>
          <a:p>
            <a:pPr eaLnBrk="1" hangingPunct="1"/>
            <a:endParaRPr lang="en-US" altLang="zh-TW" dirty="0"/>
          </a:p>
          <a:p>
            <a:pPr eaLnBrk="1" hangingPunct="1"/>
            <a:r>
              <a:rPr lang="zh-TW" altLang="en-US" dirty="0"/>
              <a:t>圖</a:t>
            </a:r>
            <a:r>
              <a:rPr lang="en-US" altLang="zh-TW" dirty="0"/>
              <a:t>a)</a:t>
            </a:r>
            <a:r>
              <a:rPr lang="zh-TW" altLang="en-US" dirty="0"/>
              <a:t> 影像橫剖面</a:t>
            </a:r>
            <a:r>
              <a:rPr lang="en-US" altLang="zh-TW" dirty="0"/>
              <a:t>pixel</a:t>
            </a:r>
            <a:r>
              <a:rPr lang="zh-TW" altLang="en-US" dirty="0"/>
              <a:t>亮度變化</a:t>
            </a:r>
            <a:r>
              <a:rPr lang="en-US" altLang="zh-TW" dirty="0"/>
              <a:t>(</a:t>
            </a:r>
            <a:r>
              <a:rPr kumimoji="1" lang="en-US"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黑</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到</a:t>
            </a:r>
            <a:r>
              <a:rPr kumimoji="1" lang="en-US" altLang="zh-TW" sz="1200" b="0" i="0" kern="1200" dirty="0">
                <a:solidFill>
                  <a:schemeClr val="tx1"/>
                </a:solidFill>
                <a:effectLst/>
                <a:latin typeface="Arial" charset="0"/>
                <a:ea typeface="新細明體" pitchFamily="18" charset="-120"/>
                <a:cs typeface="+mn-cs"/>
              </a:rPr>
              <a:t>255(</a:t>
            </a:r>
            <a:r>
              <a:rPr kumimoji="1" lang="zh-TW" altLang="en-US" sz="1200" b="0" i="0" kern="1200" dirty="0">
                <a:solidFill>
                  <a:schemeClr val="tx1"/>
                </a:solidFill>
                <a:effectLst/>
                <a:latin typeface="Arial" charset="0"/>
                <a:ea typeface="新細明體" pitchFamily="18" charset="-120"/>
                <a:cs typeface="+mn-cs"/>
              </a:rPr>
              <a:t>白</a:t>
            </a:r>
            <a:r>
              <a:rPr kumimoji="1" lang="en-US" altLang="zh-TW" sz="1200" b="0" i="0" kern="1200" dirty="0">
                <a:solidFill>
                  <a:schemeClr val="tx1"/>
                </a:solidFill>
                <a:effectLst/>
                <a:latin typeface="Arial" charset="0"/>
                <a:ea typeface="新細明體" pitchFamily="18" charset="-120"/>
                <a:cs typeface="+mn-cs"/>
              </a:rPr>
              <a:t>)</a:t>
            </a:r>
            <a:r>
              <a:rPr lang="en-US" altLang="zh-TW" dirty="0"/>
              <a:t>)</a:t>
            </a:r>
          </a:p>
          <a:p>
            <a:pPr eaLnBrk="1" hangingPunct="1"/>
            <a:r>
              <a:rPr lang="zh-TW" altLang="en-US" dirty="0"/>
              <a:t>圖</a:t>
            </a:r>
            <a:r>
              <a:rPr lang="en-US" altLang="zh-TW" dirty="0"/>
              <a:t>b) </a:t>
            </a:r>
            <a:r>
              <a:rPr lang="zh-TW" altLang="en-US" dirty="0"/>
              <a:t>影像橫剖面</a:t>
            </a:r>
            <a:r>
              <a:rPr lang="en-US" altLang="zh-TW" dirty="0"/>
              <a:t>pixel</a:t>
            </a:r>
            <a:r>
              <a:rPr kumimoji="1" lang="zh-TW" altLang="zh-TW" sz="1200" kern="1200" dirty="0">
                <a:solidFill>
                  <a:schemeClr val="tx1"/>
                </a:solidFill>
                <a:effectLst/>
                <a:latin typeface="Arial" charset="0"/>
                <a:ea typeface="新細明體" pitchFamily="18" charset="-120"/>
                <a:cs typeface="+mn-cs"/>
              </a:rPr>
              <a:t>一次微分</a:t>
            </a:r>
            <a:r>
              <a:rPr lang="zh-TW" altLang="en-US" baseline="0" dirty="0"/>
              <a:t>變化</a:t>
            </a:r>
            <a:endParaRPr lang="en-US" altLang="zh-TW" baseline="0" dirty="0"/>
          </a:p>
          <a:p>
            <a:pPr eaLnBrk="1" hangingPunct="1"/>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一次微分後形成的波峰</a:t>
            </a:r>
            <a:r>
              <a:rPr kumimoji="1" lang="en-US" altLang="zh-TW" sz="1200" kern="1200" dirty="0">
                <a:solidFill>
                  <a:schemeClr val="tx1"/>
                </a:solidFill>
                <a:effectLst/>
                <a:latin typeface="Arial" charset="0"/>
                <a:ea typeface="新細明體" pitchFamily="18" charset="-120"/>
                <a:cs typeface="+mn-cs"/>
              </a:rPr>
              <a:t>(Peak)</a:t>
            </a:r>
            <a:r>
              <a:rPr kumimoji="1" lang="zh-TW" altLang="zh-TW" sz="1200" kern="1200" dirty="0">
                <a:solidFill>
                  <a:schemeClr val="tx1"/>
                </a:solidFill>
                <a:effectLst/>
                <a:latin typeface="Arial" charset="0"/>
                <a:ea typeface="新細明體" pitchFamily="18" charset="-120"/>
                <a:cs typeface="+mn-cs"/>
              </a:rPr>
              <a:t>，正代表著兩個區域的邊緣處。</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若波峰夠高，也就是已超過門檻值</a:t>
            </a:r>
            <a:r>
              <a:rPr kumimoji="1" lang="en-US" altLang="zh-TW" sz="1200" kern="1200" dirty="0">
                <a:solidFill>
                  <a:schemeClr val="tx1"/>
                </a:solidFill>
                <a:effectLst/>
                <a:latin typeface="Arial" charset="0"/>
                <a:ea typeface="新細明體" pitchFamily="18" charset="-120"/>
                <a:cs typeface="+mn-cs"/>
              </a:rPr>
              <a:t>(Threshold)</a:t>
            </a:r>
            <a:r>
              <a:rPr kumimoji="1" lang="zh-TW" altLang="zh-TW" sz="1200" kern="1200" dirty="0">
                <a:solidFill>
                  <a:schemeClr val="tx1"/>
                </a:solidFill>
                <a:effectLst/>
                <a:latin typeface="Arial" charset="0"/>
                <a:ea typeface="新細明體" pitchFamily="18" charset="-120"/>
                <a:cs typeface="+mn-cs"/>
              </a:rPr>
              <a:t>，已可以說明在該處有點形成的邊線</a:t>
            </a:r>
            <a:r>
              <a:rPr kumimoji="1" lang="en-US" altLang="zh-TW" sz="1200" kern="1200" dirty="0">
                <a:solidFill>
                  <a:schemeClr val="tx1"/>
                </a:solidFill>
                <a:effectLst/>
                <a:latin typeface="Arial" charset="0"/>
                <a:ea typeface="新細明體" pitchFamily="18" charset="-120"/>
                <a:cs typeface="+mn-cs"/>
              </a:rPr>
              <a:t>(Edge Line)</a:t>
            </a:r>
            <a:r>
              <a:rPr kumimoji="1" lang="zh-TW" altLang="zh-TW" sz="120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灰階度變化和緩時，</a:t>
            </a:r>
            <a:r>
              <a:rPr kumimoji="1" lang="zh-TW" altLang="zh-TW" sz="1200" kern="1200" dirty="0">
                <a:solidFill>
                  <a:schemeClr val="tx1"/>
                </a:solidFill>
                <a:effectLst/>
                <a:latin typeface="Arial" charset="0"/>
                <a:ea typeface="新細明體" pitchFamily="18" charset="-120"/>
                <a:cs typeface="+mn-cs"/>
              </a:rPr>
              <a:t>一次微分</a:t>
            </a:r>
            <a:r>
              <a:rPr lang="zh-TW" altLang="en-US" dirty="0"/>
              <a:t>可能在 </a:t>
            </a:r>
            <a:r>
              <a:rPr lang="en-US" altLang="zh-TW" dirty="0"/>
              <a:t>edge </a:t>
            </a:r>
            <a:r>
              <a:rPr lang="zh-TW" altLang="en-US" dirty="0"/>
              <a:t>相當寬的區域內其坡度都相近， 比較難區辨在這區域中何處才是真正的 </a:t>
            </a:r>
            <a:r>
              <a:rPr lang="en-US" altLang="zh-TW" dirty="0"/>
              <a:t>edge</a:t>
            </a:r>
            <a:r>
              <a:rPr lang="zh-TW" altLang="en-US" dirty="0"/>
              <a:t>。 </a:t>
            </a:r>
            <a:endParaRPr lang="en-US" altLang="zh-TW" dirty="0"/>
          </a:p>
          <a:p>
            <a:r>
              <a:rPr lang="zh-TW" altLang="en-US" dirty="0"/>
              <a:t>這種時候，</a:t>
            </a:r>
            <a:r>
              <a:rPr kumimoji="1" lang="zh-TW" altLang="zh-TW" sz="1200" kern="1200" dirty="0">
                <a:solidFill>
                  <a:schemeClr val="tx1"/>
                </a:solidFill>
                <a:effectLst/>
                <a:latin typeface="Arial" charset="0"/>
                <a:ea typeface="新細明體" pitchFamily="18" charset="-120"/>
                <a:cs typeface="+mn-cs"/>
              </a:rPr>
              <a:t>二次微分</a:t>
            </a:r>
            <a:r>
              <a:rPr lang="zh-TW" altLang="en-US" dirty="0"/>
              <a:t>有機會比</a:t>
            </a:r>
            <a:r>
              <a:rPr kumimoji="1" lang="zh-TW" altLang="zh-TW" sz="1200" kern="1200" dirty="0">
                <a:solidFill>
                  <a:schemeClr val="tx1"/>
                </a:solidFill>
                <a:effectLst/>
                <a:latin typeface="Arial" charset="0"/>
                <a:ea typeface="新細明體" pitchFamily="18" charset="-120"/>
                <a:cs typeface="+mn-cs"/>
              </a:rPr>
              <a:t>一次微分</a:t>
            </a:r>
            <a:r>
              <a:rPr lang="zh-TW" altLang="en-US" dirty="0"/>
              <a:t>更敏感且準確地標示出灰階變化最劇烈的位置。</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二次微分</a:t>
            </a:r>
            <a:r>
              <a:rPr kumimoji="1" lang="zh-TW" altLang="en-US" sz="1200" kern="1200" dirty="0">
                <a:solidFill>
                  <a:schemeClr val="tx1"/>
                </a:solidFill>
                <a:effectLst/>
                <a:latin typeface="Arial" charset="0"/>
                <a:ea typeface="新細明體" pitchFamily="18" charset="-120"/>
                <a:cs typeface="+mn-cs"/>
              </a:rPr>
              <a:t>引導</a:t>
            </a:r>
            <a:r>
              <a:rPr kumimoji="1" lang="zh-TW" altLang="zh-TW" sz="1200" kern="1200" dirty="0">
                <a:solidFill>
                  <a:schemeClr val="tx1"/>
                </a:solidFill>
                <a:effectLst/>
                <a:latin typeface="Arial" charset="0"/>
                <a:ea typeface="新細明體" pitchFamily="18" charset="-120"/>
                <a:cs typeface="+mn-cs"/>
              </a:rPr>
              <a:t>出的通過零點</a:t>
            </a:r>
            <a:r>
              <a:rPr kumimoji="1" lang="en-US" altLang="zh-TW" sz="1200" kern="1200" dirty="0">
                <a:solidFill>
                  <a:schemeClr val="tx1"/>
                </a:solidFill>
                <a:effectLst/>
                <a:latin typeface="Arial" charset="0"/>
                <a:ea typeface="新細明體" pitchFamily="18" charset="-120"/>
                <a:cs typeface="+mn-cs"/>
              </a:rPr>
              <a:t>(Zero Crossing)</a:t>
            </a:r>
            <a:r>
              <a:rPr kumimoji="1" lang="zh-TW" altLang="zh-TW" sz="1200" kern="1200" dirty="0">
                <a:solidFill>
                  <a:schemeClr val="tx1"/>
                </a:solidFill>
                <a:effectLst/>
                <a:latin typeface="Arial" charset="0"/>
                <a:ea typeface="新細明體" pitchFamily="18" charset="-120"/>
                <a:cs typeface="+mn-cs"/>
              </a:rPr>
              <a:t>觀念。</a:t>
            </a:r>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a:t>圖</a:t>
            </a:r>
            <a:r>
              <a:rPr lang="en-US" altLang="zh-TW" baseline="0" dirty="0"/>
              <a:t>c) </a:t>
            </a:r>
            <a:r>
              <a:rPr lang="zh-TW" altLang="en-US" baseline="0" dirty="0"/>
              <a:t>影像橫剖面</a:t>
            </a:r>
            <a:r>
              <a:rPr lang="en-US" altLang="zh-TW" baseline="0" dirty="0"/>
              <a:t>pixel</a:t>
            </a:r>
            <a:r>
              <a:rPr kumimoji="1" lang="zh-TW" altLang="en-US" sz="1200" kern="1200" baseline="0" dirty="0">
                <a:solidFill>
                  <a:schemeClr val="tx1"/>
                </a:solidFill>
                <a:effectLst/>
                <a:latin typeface="Arial" charset="0"/>
                <a:ea typeface="新細明體" pitchFamily="18" charset="-120"/>
                <a:cs typeface="+mn-cs"/>
              </a:rPr>
              <a:t>二</a:t>
            </a:r>
            <a:r>
              <a:rPr kumimoji="1" lang="zh-TW" altLang="zh-TW" sz="1200" kern="1200" dirty="0">
                <a:solidFill>
                  <a:schemeClr val="tx1"/>
                </a:solidFill>
                <a:effectLst/>
                <a:latin typeface="Arial" charset="0"/>
                <a:ea typeface="新細明體" pitchFamily="18" charset="-120"/>
                <a:cs typeface="+mn-cs"/>
              </a:rPr>
              <a:t>次微分</a:t>
            </a:r>
            <a:r>
              <a:rPr lang="zh-TW" altLang="en-US" baseline="0" dirty="0"/>
              <a:t>變化</a:t>
            </a:r>
            <a:endParaRPr lang="en-US" altLang="zh-TW" baseline="0"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p>
          <a:p>
            <a:r>
              <a:rPr lang="en-US" altLang="zh-TW" dirty="0"/>
              <a:t>-----------------------------------------------</a:t>
            </a:r>
          </a:p>
          <a:p>
            <a:r>
              <a:rPr lang="zh-TW" altLang="en-US" dirty="0"/>
              <a:t>影像函數的</a:t>
            </a:r>
            <a:r>
              <a:rPr lang="en-US" altLang="zh-TW" dirty="0"/>
              <a:t>3×3</a:t>
            </a:r>
            <a:r>
              <a:rPr lang="zh-TW" altLang="en-US" dirty="0"/>
              <a:t>鄰域值。</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116</a:t>
            </a:fld>
            <a:endParaRPr lang="en-US" altLang="zh-TW"/>
          </a:p>
        </p:txBody>
      </p:sp>
    </p:spTree>
    <p:extLst>
      <p:ext uri="{BB962C8B-B14F-4D97-AF65-F5344CB8AC3E}">
        <p14:creationId xmlns:p14="http://schemas.microsoft.com/office/powerpoint/2010/main" val="31465422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投影片圖像版面配置區 1"/>
          <p:cNvSpPr>
            <a:spLocks noGrp="1" noRot="1" noChangeAspect="1" noTextEdit="1"/>
          </p:cNvSpPr>
          <p:nvPr>
            <p:ph type="sldImg"/>
          </p:nvPr>
        </p:nvSpPr>
        <p:spPr>
          <a:ln/>
        </p:spPr>
      </p:sp>
      <p:sp>
        <p:nvSpPr>
          <p:cNvPr id="266243" name="備忘稿版面配置區 2"/>
          <p:cNvSpPr>
            <a:spLocks noGrp="1"/>
          </p:cNvSpPr>
          <p:nvPr>
            <p:ph type="body" idx="1"/>
          </p:nvPr>
        </p:nvSpPr>
        <p:spPr>
          <a:noFill/>
        </p:spPr>
        <p:txBody>
          <a:bodyPr/>
          <a:lstStyle/>
          <a:p>
            <a:r>
              <a:rPr lang="zh-TW" altLang="en-US" dirty="0">
                <a:ea typeface="新細明體" charset="-120"/>
              </a:rPr>
              <a:t>二階導數到二維的推廣是拉普拉斯算子。</a:t>
            </a:r>
            <a:endParaRPr lang="en-US" altLang="zh-TW" dirty="0">
              <a:ea typeface="新細明體" charset="-120"/>
            </a:endParaRPr>
          </a:p>
          <a:p>
            <a:r>
              <a:rPr lang="zh-TW" altLang="en-US" dirty="0"/>
              <a:t>一個</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的二階梯度叫 </a:t>
            </a:r>
            <a:r>
              <a:rPr lang="en-US" altLang="zh-TW" dirty="0"/>
              <a:t>Laplacian</a:t>
            </a:r>
            <a:r>
              <a:rPr lang="zh-TW" altLang="en-US" dirty="0"/>
              <a:t>，</a:t>
            </a:r>
            <a:endParaRPr lang="en-US" altLang="zh-TW" dirty="0"/>
          </a:p>
          <a:p>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ea typeface="新細明體" charset="-120"/>
              </a:rPr>
              <a:t>接下來說明一下怎樣可以形成</a:t>
            </a:r>
            <a:r>
              <a:rPr lang="en-US" altLang="zh-TW" dirty="0"/>
              <a:t>Laplacian</a:t>
            </a:r>
            <a:r>
              <a:rPr lang="zh-TW" altLang="en-US" dirty="0"/>
              <a:t> </a:t>
            </a:r>
            <a:r>
              <a:rPr lang="en-US" altLang="zh-TW" dirty="0"/>
              <a:t>mask</a:t>
            </a:r>
            <a:endParaRPr lang="zh-TW" altLang="en-US" dirty="0">
              <a:ea typeface="新細明體" charset="-120"/>
            </a:endParaRPr>
          </a:p>
        </p:txBody>
      </p:sp>
      <p:sp>
        <p:nvSpPr>
          <p:cNvPr id="266244" name="投影片編號版面配置區 3"/>
          <p:cNvSpPr>
            <a:spLocks noGrp="1"/>
          </p:cNvSpPr>
          <p:nvPr>
            <p:ph type="sldNum" sz="quarter" idx="5"/>
          </p:nvPr>
        </p:nvSpPr>
        <p:spPr>
          <a:noFill/>
          <a:ln>
            <a:miter lim="800000"/>
            <a:headEnd/>
            <a:tailEnd/>
          </a:ln>
        </p:spPr>
        <p:txBody>
          <a:bodyPr/>
          <a:lstStyle/>
          <a:p>
            <a:fld id="{148BC14F-A270-49BB-A608-E692EDF8C37C}" type="slidenum">
              <a:rPr lang="en-US" altLang="zh-TW" smtClean="0">
                <a:ea typeface="新細明體" charset="-120"/>
              </a:rPr>
              <a:pPr/>
              <a:t>117</a:t>
            </a:fld>
            <a:endParaRPr lang="en-US" altLang="zh-TW">
              <a:ea typeface="新細明體" charset="-12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把</a:t>
            </a:r>
            <a:r>
              <a:rPr lang="en-US" altLang="zh-TW" dirty="0" err="1"/>
              <a:t>r,c</a:t>
            </a:r>
            <a:r>
              <a:rPr lang="en-US" altLang="zh-TW" dirty="0"/>
              <a:t>(</a:t>
            </a:r>
            <a:r>
              <a:rPr lang="zh-TW" altLang="en-US" dirty="0"/>
              <a:t>座標值</a:t>
            </a:r>
            <a:r>
              <a:rPr lang="en-US" altLang="zh-TW" dirty="0"/>
              <a:t>)</a:t>
            </a:r>
            <a:r>
              <a:rPr lang="zh-TW" altLang="en-US" dirty="0"/>
              <a:t>帶入函數 </a:t>
            </a:r>
            <a:r>
              <a:rPr lang="en-US" altLang="zh-TW" dirty="0"/>
              <a:t>image</a:t>
            </a:r>
            <a:r>
              <a:rPr lang="zh-TW" altLang="en-US" dirty="0"/>
              <a:t> </a:t>
            </a:r>
            <a:r>
              <a:rPr lang="en-US" altLang="zh-TW" dirty="0"/>
              <a:t>function</a:t>
            </a:r>
            <a:r>
              <a:rPr lang="zh-TW" altLang="en-US" dirty="0"/>
              <a:t> 就可以得到底下這個</a:t>
            </a:r>
            <a:r>
              <a:rPr lang="en-US" altLang="zh-TW" dirty="0"/>
              <a:t>I(</a:t>
            </a:r>
            <a:r>
              <a:rPr lang="en-US" altLang="zh-TW" dirty="0" err="1"/>
              <a:t>r,c</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假設在一個基本</a:t>
            </a:r>
            <a:r>
              <a:rPr lang="en-US" altLang="zh-TW" dirty="0"/>
              <a:t>3×3</a:t>
            </a:r>
            <a:r>
              <a:rPr lang="zh-TW" altLang="en-US" dirty="0"/>
              <a:t>鄰域的值可以通過雙變數函數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建立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118</a:t>
            </a:fld>
            <a:endParaRPr lang="en-US" altLang="zh-TW"/>
          </a:p>
        </p:txBody>
      </p:sp>
    </p:spTree>
    <p:extLst>
      <p:ext uri="{BB962C8B-B14F-4D97-AF65-F5344CB8AC3E}">
        <p14:creationId xmlns:p14="http://schemas.microsoft.com/office/powerpoint/2010/main" val="16815973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Laplacian</a:t>
            </a:r>
            <a:r>
              <a:rPr lang="zh-TW" altLang="en-US" dirty="0"/>
              <a:t>運算子對影像</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的結果，計算出來的值就是</a:t>
            </a:r>
            <a:r>
              <a:rPr lang="en-US" altLang="zh-TW" dirty="0"/>
              <a:t>2k4 + 2k6</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119</a:t>
            </a:fld>
            <a:endParaRPr lang="en-US" altLang="zh-TW"/>
          </a:p>
        </p:txBody>
      </p:sp>
    </p:spTree>
    <p:extLst>
      <p:ext uri="{BB962C8B-B14F-4D97-AF65-F5344CB8AC3E}">
        <p14:creationId xmlns:p14="http://schemas.microsoft.com/office/powerpoint/2010/main" val="5122204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剛剛有說</a:t>
            </a:r>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t>子影像</a:t>
            </a:r>
            <a:r>
              <a:rPr lang="en-US" altLang="zh-TW" dirty="0"/>
              <a:t>I(</a:t>
            </a:r>
            <a:r>
              <a:rPr lang="en-US" altLang="zh-TW" dirty="0" err="1"/>
              <a:t>r,c</a:t>
            </a:r>
            <a:r>
              <a:rPr lang="en-US" altLang="zh-TW" dirty="0"/>
              <a:t>)</a:t>
            </a:r>
            <a:r>
              <a:rPr lang="zh-TW" altLang="en-US" dirty="0"/>
              <a:t>帶入這</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去計算</a:t>
            </a:r>
            <a:endParaRPr lang="en-US" altLang="zh-TW" dirty="0"/>
          </a:p>
          <a:p>
            <a:r>
              <a:rPr lang="zh-TW" altLang="en-US" dirty="0"/>
              <a:t>每個</a:t>
            </a:r>
            <a:r>
              <a:rPr lang="en-US" altLang="zh-TW" dirty="0"/>
              <a:t>mask</a:t>
            </a:r>
            <a:r>
              <a:rPr lang="zh-TW" altLang="en-US" dirty="0"/>
              <a:t>都會產生</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的拉普拉斯算子的正確值，即</a:t>
            </a:r>
            <a:r>
              <a:rPr lang="en-US" altLang="zh-TW" dirty="0"/>
              <a:t>2k4 + 2k6</a:t>
            </a:r>
            <a:r>
              <a:rPr lang="zh-TW" altLang="en-US" dirty="0"/>
              <a:t>。</a:t>
            </a:r>
            <a:endParaRPr lang="en-US" altLang="zh-TW" dirty="0"/>
          </a:p>
        </p:txBody>
      </p:sp>
      <p:sp>
        <p:nvSpPr>
          <p:cNvPr id="2263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25645DA-26F6-4BC4-9E68-A0A986339539}" type="slidenum">
              <a:rPr lang="en-US" altLang="zh-TW"/>
              <a:pPr>
                <a:spcBef>
                  <a:spcPct val="0"/>
                </a:spcBef>
              </a:pPr>
              <a:t>120</a:t>
            </a:fld>
            <a:endParaRPr lang="en-US" altLang="zh-TW"/>
          </a:p>
        </p:txBody>
      </p:sp>
    </p:spTree>
    <p:extLst>
      <p:ext uri="{BB962C8B-B14F-4D97-AF65-F5344CB8AC3E}">
        <p14:creationId xmlns:p14="http://schemas.microsoft.com/office/powerpoint/2010/main" val="21606916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a:ln/>
        </p:spPr>
      </p:sp>
      <p:sp>
        <p:nvSpPr>
          <p:cNvPr id="2283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Laplacian </a:t>
            </a:r>
            <a:r>
              <a:rPr lang="zh-TW" altLang="en-US" dirty="0"/>
              <a:t>運算子的一般</a:t>
            </a:r>
            <a:r>
              <a:rPr lang="en-US" altLang="zh-TW" dirty="0"/>
              <a:t>mask</a:t>
            </a:r>
            <a:r>
              <a:rPr lang="zh-TW" altLang="en-US" dirty="0"/>
              <a:t>必須滿足的兩個條件</a:t>
            </a:r>
            <a:endParaRPr lang="en-US" altLang="zh-TW" dirty="0"/>
          </a:p>
          <a:p>
            <a:pPr marL="228600" indent="-228600">
              <a:buAutoNum type="arabicPeriod"/>
            </a:pPr>
            <a:r>
              <a:rPr lang="en-US" altLang="zh-TW" dirty="0"/>
              <a:t>e=-(4a+4b)</a:t>
            </a:r>
          </a:p>
          <a:p>
            <a:pPr marL="228600" indent="-228600">
              <a:buAutoNum type="arabicPeriod"/>
            </a:pPr>
            <a:r>
              <a:rPr lang="en-US" altLang="zh-TW" dirty="0"/>
              <a:t>2a+b=1</a:t>
            </a:r>
            <a:endParaRPr lang="zh-TW" altLang="en-US" dirty="0"/>
          </a:p>
        </p:txBody>
      </p:sp>
      <p:sp>
        <p:nvSpPr>
          <p:cNvPr id="2283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45C2981-C0C1-42FD-8608-B55C14DD97F4}" type="slidenum">
              <a:rPr lang="en-US" altLang="zh-TW"/>
              <a:pPr>
                <a:spcBef>
                  <a:spcPct val="0"/>
                </a:spcBef>
              </a:pPr>
              <a:t>121</a:t>
            </a:fld>
            <a:endParaRPr lang="en-US" altLang="zh-TW"/>
          </a:p>
        </p:txBody>
      </p:sp>
    </p:spTree>
    <p:extLst>
      <p:ext uri="{BB962C8B-B14F-4D97-AF65-F5344CB8AC3E}">
        <p14:creationId xmlns:p14="http://schemas.microsoft.com/office/powerpoint/2010/main" val="40420378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推導 </a:t>
            </a:r>
            <a:r>
              <a:rPr lang="en-US" altLang="zh-TW" dirty="0"/>
              <a:t>e = -(4a+4b)</a:t>
            </a:r>
            <a:r>
              <a:rPr lang="zh-TW" altLang="en-US" baseline="0" dirty="0"/>
              <a:t> 條件怎麼來的</a:t>
            </a:r>
            <a:endParaRPr lang="en-US" altLang="zh-TW"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推導 </a:t>
            </a:r>
            <a:r>
              <a:rPr lang="en-US" altLang="zh-TW" dirty="0"/>
              <a:t>2a+b = 1</a:t>
            </a:r>
            <a:r>
              <a:rPr lang="zh-TW" altLang="en-US" baseline="0" dirty="0"/>
              <a:t> 條件怎麼來的</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122</a:t>
            </a:fld>
            <a:endParaRPr lang="en-US" altLang="zh-TW"/>
          </a:p>
        </p:txBody>
      </p:sp>
    </p:spTree>
    <p:extLst>
      <p:ext uri="{BB962C8B-B14F-4D97-AF65-F5344CB8AC3E}">
        <p14:creationId xmlns:p14="http://schemas.microsoft.com/office/powerpoint/2010/main" val="16642169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123</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最小標準差</a:t>
            </a:r>
            <a:r>
              <a:rPr lang="en-US" altLang="zh-TW" sz="1200" dirty="0">
                <a:solidFill>
                  <a:schemeClr val="tx1"/>
                </a:solidFill>
              </a:rPr>
              <a:t>Laplacian</a:t>
            </a:r>
            <a:r>
              <a:rPr lang="zh-TW" altLang="en-US" sz="1200" dirty="0">
                <a:solidFill>
                  <a:schemeClr val="tx1"/>
                </a:solidFill>
              </a:rPr>
              <a:t>運</a:t>
            </a:r>
            <a:r>
              <a:rPr lang="zh-TW" altLang="en-US" dirty="0"/>
              <a:t>算子的</a:t>
            </a:r>
            <a:r>
              <a:rPr lang="en-US" altLang="zh-TW" dirty="0"/>
              <a:t>3 x 3mask</a:t>
            </a:r>
            <a:r>
              <a:rPr lang="zh-TW" altLang="en-US" dirty="0"/>
              <a:t>，</a:t>
            </a:r>
            <a:endParaRPr lang="en-US" altLang="zh-TW" dirty="0"/>
          </a:p>
          <a:p>
            <a:pPr eaLnBrk="1" hangingPunct="1"/>
            <a:r>
              <a:rPr lang="zh-TW" altLang="en-US" dirty="0"/>
              <a:t>用於計算當雜訊不相關且每個像素位置跟中心點具有相同的標準差時。</a:t>
            </a:r>
            <a:endParaRPr lang="en-US" altLang="zh-TW" dirty="0"/>
          </a:p>
          <a:p>
            <a:pPr eaLnBrk="1" hangingPunct="1"/>
            <a:r>
              <a:rPr lang="en-US" altLang="zh-TW" dirty="0"/>
              <a:t>-first+2first_rotat</a:t>
            </a:r>
          </a:p>
        </p:txBody>
      </p:sp>
    </p:spTree>
    <p:extLst>
      <p:ext uri="{BB962C8B-B14F-4D97-AF65-F5344CB8AC3E}">
        <p14:creationId xmlns:p14="http://schemas.microsoft.com/office/powerpoint/2010/main" val="3438725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p:nvPicPr>
        <p:blipFill>
          <a:blip r:embed="rId2" cstate="print"/>
          <a:srcRect/>
          <a:stretch>
            <a:fillRect/>
          </a:stretch>
        </p:blipFill>
        <p:spPr bwMode="auto">
          <a:xfrm>
            <a:off x="7523163" y="549275"/>
            <a:ext cx="1620837" cy="2160588"/>
          </a:xfrm>
          <a:prstGeom prst="rect">
            <a:avLst/>
          </a:prstGeom>
          <a:noFill/>
          <a:ln w="9525">
            <a:noFill/>
            <a:miter lim="800000"/>
            <a:headEnd/>
            <a:tailEnd/>
          </a:ln>
        </p:spPr>
      </p:pic>
      <p:pic>
        <p:nvPicPr>
          <p:cNvPr id="5" name="Picture 43" descr="bar2_"/>
          <p:cNvPicPr>
            <a:picLocks noChangeAspect="1" noChangeArrowheads="1"/>
          </p:cNvPicPr>
          <p:nvPr/>
        </p:nvPicPr>
        <p:blipFill>
          <a:blip r:embed="rId3" cstate="print"/>
          <a:srcRect/>
          <a:stretch>
            <a:fillRect/>
          </a:stretch>
        </p:blipFill>
        <p:spPr bwMode="auto">
          <a:xfrm>
            <a:off x="0" y="2708275"/>
            <a:ext cx="9144000" cy="323850"/>
          </a:xfrm>
          <a:prstGeom prst="rect">
            <a:avLst/>
          </a:prstGeom>
          <a:noFill/>
          <a:ln w="9525">
            <a:noFill/>
            <a:miter lim="800000"/>
            <a:headEnd/>
            <a:tailEnd/>
          </a:ln>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a:t>按一下以編輯母片副標題樣式</a:t>
            </a:r>
          </a:p>
        </p:txBody>
      </p:sp>
      <p:sp>
        <p:nvSpPr>
          <p:cNvPr id="6" name="Rectangle 6"/>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pl-PL" altLang="zh-TW"/>
              <a:t>DC &amp; CV Lab. CSIE NTU</a:t>
            </a:r>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E4985EC-0474-4453-BA42-7C7EA13CD656}" type="datetime1">
              <a:rPr lang="en-US" altLang="zh-TW" smtClean="0"/>
              <a:t>11/20/2021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0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7C54BB9-1F6D-41C6-AA2B-11CE29B80498}" type="datetime1">
              <a:rPr lang="en-US" altLang="zh-TW" smtClean="0"/>
              <a:t>11/20/2021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110779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E7A7383-DDEF-41BD-8069-64E06C97E465}" type="datetime1">
              <a:rPr lang="en-US" altLang="zh-TW" smtClean="0"/>
              <a:t>11/20/2021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BC0DD9B-DA27-4435-A439-9FD5B3F2F935}" type="datetime1">
              <a:rPr lang="en-US" altLang="zh-TW" smtClean="0"/>
              <a:t>11/20/2021</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4296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5"/>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306E558-74D3-4490-AF45-DF0278664318}" type="datetime1">
              <a:rPr lang="en-US" altLang="zh-TW" smtClean="0"/>
              <a:t>11/20/2021</a:t>
            </a:fld>
            <a:endParaRPr lang="en-US" dirty="0"/>
          </a:p>
        </p:txBody>
      </p:sp>
      <p:sp>
        <p:nvSpPr>
          <p:cNvPr id="8" name="Footer Placeholder 7"/>
          <p:cNvSpPr>
            <a:spLocks noGrp="1"/>
          </p:cNvSpPr>
          <p:nvPr>
            <p:ph type="ftr" sz="quarter" idx="11"/>
          </p:nvPr>
        </p:nvSpPr>
        <p:spPr/>
        <p:txBody>
          <a:body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251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02F59BB-B6C0-407A-ABFC-0B3A8F0954E2}" type="datetime1">
              <a:rPr lang="en-US" altLang="zh-TW" smtClean="0"/>
              <a:t>11/20/2021</a:t>
            </a:fld>
            <a:endParaRPr lang="en-US" dirty="0"/>
          </a:p>
        </p:txBody>
      </p:sp>
      <p:sp>
        <p:nvSpPr>
          <p:cNvPr id="4" name="Footer Placeholder 3"/>
          <p:cNvSpPr>
            <a:spLocks noGrp="1"/>
          </p:cNvSpPr>
          <p:nvPr>
            <p:ph type="ftr" sz="quarter" idx="11"/>
          </p:nvPr>
        </p:nvSpPr>
        <p:spPr/>
        <p:txBody>
          <a:bodyPr/>
          <a:lstStyle/>
          <a:p>
            <a:pPr>
              <a:defRPr/>
            </a:pPr>
            <a:r>
              <a:rPr lang="pl-PL" altLang="zh-TW"/>
              <a:t>DC &amp; CV Lab. CSIE NTU</a:t>
            </a:r>
            <a:endParaRPr lang="en-US" altLang="zh-TW"/>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32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16B760-AB60-4664-8D65-6CBDC93964B5}" type="datetime1">
              <a:rPr lang="en-US" altLang="zh-TW" smtClean="0"/>
              <a:t>11/20/2021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55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2CC26C-0363-424E-9474-5A1C8CD50916}" type="datetime1">
              <a:rPr lang="en-US" altLang="zh-TW" smtClean="0"/>
              <a:t>11/20/2021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589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0992899-0C41-4DB0-B895-7392ED22C270}" type="datetime1">
              <a:rPr lang="en-US" altLang="zh-TW" smtClean="0"/>
              <a:t>11/20/2021</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1843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9D7ED7-1118-4395-8D32-36C183C003C9}" type="datetime1">
              <a:rPr lang="en-US" altLang="zh-TW" smtClean="0"/>
              <a:t>11/20/2021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831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7F53EA-63E7-46FD-BDFB-9D357CA5EEE4}" type="datetime1">
              <a:rPr lang="en-US" altLang="zh-TW" smtClean="0"/>
              <a:t>11/20/2021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155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05939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313840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2543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9249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11821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p:nvPicPr>
        <p:blipFill>
          <a:blip r:embed="rId18" cstate="print"/>
          <a:srcRect/>
          <a:stretch>
            <a:fillRect/>
          </a:stretch>
        </p:blipFill>
        <p:spPr bwMode="auto">
          <a:xfrm>
            <a:off x="0" y="260350"/>
            <a:ext cx="1655763" cy="1673225"/>
          </a:xfrm>
          <a:prstGeom prst="rect">
            <a:avLst/>
          </a:prstGeom>
          <a:noFill/>
          <a:ln w="9525">
            <a:noFill/>
            <a:miter lim="800000"/>
            <a:headEnd/>
            <a:tailEnd/>
          </a:ln>
        </p:spPr>
      </p:pic>
      <p:sp>
        <p:nvSpPr>
          <p:cNvPr id="48131" name="Rectangle 3"/>
          <p:cNvSpPr>
            <a:spLocks noGrp="1" noChangeArrowheads="1"/>
          </p:cNvSpPr>
          <p:nvPr>
            <p:ph type="title"/>
          </p:nvPr>
        </p:nvSpPr>
        <p:spPr bwMode="auto">
          <a:xfrm>
            <a:off x="1042988" y="333375"/>
            <a:ext cx="8101012"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48132" name="Rectangle 4"/>
          <p:cNvSpPr>
            <a:spLocks noGrp="1" noChangeArrowheads="1"/>
          </p:cNvSpPr>
          <p:nvPr>
            <p:ph type="body" idx="1"/>
          </p:nvPr>
        </p:nvSpPr>
        <p:spPr bwMode="auto">
          <a:xfrm>
            <a:off x="684213" y="2041525"/>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p:cNvSpPr>
            <a:spLocks noGrp="1" noChangeArrowheads="1"/>
          </p:cNvSpPr>
          <p:nvPr>
            <p:ph type="ftr" sz="quarter" idx="3"/>
          </p:nvPr>
        </p:nvSpPr>
        <p:spPr bwMode="auto">
          <a:xfrm>
            <a:off x="3116263" y="6500813"/>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000" b="1">
                <a:effectLst>
                  <a:outerShdw blurRad="38100" dist="38100" dir="2700000" algn="tl">
                    <a:srgbClr val="C0C0C0"/>
                  </a:outerShdw>
                </a:effectLst>
                <a:latin typeface="Comic Sans MS" pitchFamily="66" charset="0"/>
                <a:ea typeface="新細明體" pitchFamily="18" charset="-120"/>
              </a:defRPr>
            </a:lvl1pPr>
          </a:lstStyle>
          <a:p>
            <a:pPr>
              <a:defRPr/>
            </a:pPr>
            <a:r>
              <a:rPr lang="pl-PL" altLang="zh-TW"/>
              <a:t>DC &amp; CV Lab. CSIE NTU</a:t>
            </a:r>
            <a:endParaRPr lang="en-US" altLang="zh-TW"/>
          </a:p>
        </p:txBody>
      </p:sp>
      <p:sp>
        <p:nvSpPr>
          <p:cNvPr id="1030" name="Line 43"/>
          <p:cNvSpPr>
            <a:spLocks noChangeShapeType="1"/>
          </p:cNvSpPr>
          <p:nvPr/>
        </p:nvSpPr>
        <p:spPr bwMode="auto">
          <a:xfrm>
            <a:off x="971550" y="1844675"/>
            <a:ext cx="7667625" cy="0"/>
          </a:xfrm>
          <a:prstGeom prst="line">
            <a:avLst/>
          </a:prstGeom>
          <a:noFill/>
          <a:ln w="6350">
            <a:solidFill>
              <a:schemeClr val="tx1"/>
            </a:solidFill>
            <a:round/>
            <a:headEnd/>
            <a:tailEnd/>
          </a:ln>
          <a:effectLst/>
        </p:spPr>
        <p:txBody>
          <a:bodyP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D21F5D5-8625-4428-8C1E-8C1249066BDD}" type="datetime1">
              <a:rPr lang="en-US" altLang="zh-TW" smtClean="0"/>
              <a:t>11/20/2021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pl-PL" altLang="zh-TW"/>
              <a:t>DC &amp; CV Lab. CSIE NTU</a:t>
            </a:r>
            <a:endParaRPr lang="en-US" altLang="zh-TW"/>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74733"/>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 id="2147484547" r:id="rId13"/>
    <p:sldLayoutId id="2147484548" r:id="rId14"/>
    <p:sldLayoutId id="2147484549" r:id="rId15"/>
    <p:sldLayoutId id="2147484550"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39.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8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80.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86.jpg"/><Relationship Id="rId5" Type="http://schemas.openxmlformats.org/officeDocument/2006/relationships/image" Target="../media/image85.jpeg"/><Relationship Id="rId4" Type="http://schemas.openxmlformats.org/officeDocument/2006/relationships/image" Target="../media/image890.png"/></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22.xml"/><Relationship Id="rId4" Type="http://schemas.openxmlformats.org/officeDocument/2006/relationships/image" Target="../media/image88.png"/></Relationships>
</file>

<file path=ppt/slides/_rels/slide104.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89.jpeg"/></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2.xml"/><Relationship Id="rId4" Type="http://schemas.openxmlformats.org/officeDocument/2006/relationships/image" Target="../media/image91.png"/></Relationships>
</file>

<file path=ppt/slides/_rels/slide10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5.xml"/><Relationship Id="rId1" Type="http://schemas.openxmlformats.org/officeDocument/2006/relationships/slideLayout" Target="../slideLayouts/slideLayout22.xml"/><Relationship Id="rId4" Type="http://schemas.openxmlformats.org/officeDocument/2006/relationships/image" Target="../media/image9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99.png"/><Relationship Id="rId5" Type="http://schemas.openxmlformats.org/officeDocument/2006/relationships/image" Target="../media/image9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notesSlide" Target="../notesSlides/notesSlide88.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image" Target="../media/image94.wmf"/><Relationship Id="rId11" Type="http://schemas.openxmlformats.org/officeDocument/2006/relationships/oleObject" Target="../embeddings/oleObject11.bin"/><Relationship Id="rId5" Type="http://schemas.openxmlformats.org/officeDocument/2006/relationships/oleObject" Target="../embeddings/oleObject6.bin"/><Relationship Id="rId10" Type="http://schemas.openxmlformats.org/officeDocument/2006/relationships/oleObject" Target="../embeddings/oleObject10.bin"/><Relationship Id="rId4" Type="http://schemas.openxmlformats.org/officeDocument/2006/relationships/image" Target="../media/image96.jpeg"/><Relationship Id="rId9" Type="http://schemas.openxmlformats.org/officeDocument/2006/relationships/oleObject" Target="../embeddings/oleObject9.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0.xml"/><Relationship Id="rId1" Type="http://schemas.openxmlformats.org/officeDocument/2006/relationships/slideLayout" Target="../slideLayouts/slideLayout18.xml"/><Relationship Id="rId4" Type="http://schemas.openxmlformats.org/officeDocument/2006/relationships/image" Target="../media/image103.png"/></Relationships>
</file>

<file path=ppt/slides/_rels/slide1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notesSlide" Target="../notesSlides/notesSlide93.xml"/><Relationship Id="rId1" Type="http://schemas.openxmlformats.org/officeDocument/2006/relationships/slideLayout" Target="../slideLayouts/slideLayout18.xml"/><Relationship Id="rId5" Type="http://schemas.openxmlformats.org/officeDocument/2006/relationships/image" Target="../media/image100.jpeg"/><Relationship Id="rId4" Type="http://schemas.openxmlformats.org/officeDocument/2006/relationships/slide" Target="slide168.xml"/></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05.wmf"/><Relationship Id="rId39" Type="http://schemas.openxmlformats.org/officeDocument/2006/relationships/image" Target="../media/image108.wmf"/><Relationship Id="rId3" Type="http://schemas.openxmlformats.org/officeDocument/2006/relationships/notesSlide" Target="../notesSlides/notesSlide94.xml"/><Relationship Id="rId7" Type="http://schemas.openxmlformats.org/officeDocument/2006/relationships/image" Target="../media/image102.wmf"/><Relationship Id="rId12" Type="http://schemas.openxmlformats.org/officeDocument/2006/relationships/oleObject" Target="../embeddings/oleObject18.bin"/><Relationship Id="rId38" Type="http://schemas.openxmlformats.org/officeDocument/2006/relationships/oleObject" Target="../embeddings/oleObject21.bin"/><Relationship Id="rId2" Type="http://schemas.openxmlformats.org/officeDocument/2006/relationships/slideLayout" Target="../slideLayouts/slideLayout22.xml"/><Relationship Id="rId20" Type="http://schemas.openxmlformats.org/officeDocument/2006/relationships/image" Target="../media/image197.png"/><Relationship Id="rId41" Type="http://schemas.openxmlformats.org/officeDocument/2006/relationships/image" Target="../media/image109.wmf"/><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104.wmf"/><Relationship Id="rId37" Type="http://schemas.openxmlformats.org/officeDocument/2006/relationships/image" Target="../media/image107.wmf"/><Relationship Id="rId40" Type="http://schemas.openxmlformats.org/officeDocument/2006/relationships/oleObject" Target="../embeddings/oleObject22.bin"/><Relationship Id="rId5" Type="http://schemas.openxmlformats.org/officeDocument/2006/relationships/image" Target="../media/image101.wmf"/><Relationship Id="rId15" Type="http://schemas.openxmlformats.org/officeDocument/2006/relationships/image" Target="../media/image106.wmf"/><Relationship Id="rId36" Type="http://schemas.openxmlformats.org/officeDocument/2006/relationships/oleObject" Target="../embeddings/oleObject20.bin"/><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03.wmf"/><Relationship Id="rId14" Type="http://schemas.openxmlformats.org/officeDocument/2006/relationships/oleObject" Target="../embeddings/oleObject19.bin"/><Relationship Id="rId35" Type="http://schemas.openxmlformats.org/officeDocument/2006/relationships/image" Target="../media/image204.png"/></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14.wmf"/><Relationship Id="rId3" Type="http://schemas.openxmlformats.org/officeDocument/2006/relationships/notesSlide" Target="../notesSlides/notesSlide95.xml"/><Relationship Id="rId7" Type="http://schemas.openxmlformats.org/officeDocument/2006/relationships/image" Target="../media/image111.wmf"/><Relationship Id="rId12"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26.bin"/><Relationship Id="rId19" Type="http://schemas.openxmlformats.org/officeDocument/2006/relationships/image" Target="../media/image206.png"/><Relationship Id="rId4" Type="http://schemas.openxmlformats.org/officeDocument/2006/relationships/oleObject" Target="../embeddings/oleObject23.bin"/><Relationship Id="rId9" Type="http://schemas.openxmlformats.org/officeDocument/2006/relationships/image" Target="../media/image112.wmf"/><Relationship Id="rId14" Type="http://schemas.openxmlformats.org/officeDocument/2006/relationships/image" Target="../media/image1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6.xml"/><Relationship Id="rId1" Type="http://schemas.openxmlformats.org/officeDocument/2006/relationships/slideLayout" Target="../slideLayouts/slideLayout2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6.png"/></Relationships>
</file>

<file path=ppt/slides/_rels/slide12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97.xml"/><Relationship Id="rId1" Type="http://schemas.openxmlformats.org/officeDocument/2006/relationships/slideLayout" Target="../slideLayouts/slideLayout18.xml"/><Relationship Id="rId4" Type="http://schemas.openxmlformats.org/officeDocument/2006/relationships/image" Target="../media/image115.png"/></Relationships>
</file>

<file path=ppt/slides/_rels/slide1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8.xml"/><Relationship Id="rId1" Type="http://schemas.openxmlformats.org/officeDocument/2006/relationships/slideLayout" Target="../slideLayouts/slideLayout18.xml"/><Relationship Id="rId6" Type="http://schemas.openxmlformats.org/officeDocument/2006/relationships/image" Target="../media/image127.png"/><Relationship Id="rId5" Type="http://schemas.openxmlformats.org/officeDocument/2006/relationships/image" Target="../media/image125.png"/><Relationship Id="rId4" Type="http://schemas.openxmlformats.org/officeDocument/2006/relationships/image" Target="../media/image116.png"/></Relationships>
</file>

<file path=ppt/slides/_rels/slide12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image" Target="../media/image122.jpeg"/></Relationships>
</file>

<file path=ppt/slides/_rels/slide1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127.wmf"/><Relationship Id="rId18" Type="http://schemas.openxmlformats.org/officeDocument/2006/relationships/oleObject" Target="../embeddings/oleObject35.bin"/><Relationship Id="rId3" Type="http://schemas.openxmlformats.org/officeDocument/2006/relationships/notesSlide" Target="../notesSlides/notesSlide101.xml"/><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32.bin"/><Relationship Id="rId17" Type="http://schemas.openxmlformats.org/officeDocument/2006/relationships/image" Target="../media/image129.wmf"/><Relationship Id="rId2" Type="http://schemas.openxmlformats.org/officeDocument/2006/relationships/slideLayout" Target="../slideLayouts/slideLayout29.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126.wmf"/><Relationship Id="rId5" Type="http://schemas.openxmlformats.org/officeDocument/2006/relationships/image" Target="../media/image123.wmf"/><Relationship Id="rId15" Type="http://schemas.openxmlformats.org/officeDocument/2006/relationships/image" Target="../media/image128.wmf"/><Relationship Id="rId10" Type="http://schemas.openxmlformats.org/officeDocument/2006/relationships/oleObject" Target="../embeddings/oleObject31.bin"/><Relationship Id="rId19" Type="http://schemas.openxmlformats.org/officeDocument/2006/relationships/image" Target="../media/image130.wmf"/><Relationship Id="rId4" Type="http://schemas.openxmlformats.org/officeDocument/2006/relationships/oleObject" Target="../embeddings/oleObject28.bin"/><Relationship Id="rId9" Type="http://schemas.openxmlformats.org/officeDocument/2006/relationships/image" Target="../media/image125.wmf"/><Relationship Id="rId14" Type="http://schemas.openxmlformats.org/officeDocument/2006/relationships/oleObject" Target="../embeddings/oleObject33.bin"/></Relationships>
</file>

<file path=ppt/slides/_rels/slide12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133.png"/><Relationship Id="rId5" Type="http://schemas.openxmlformats.org/officeDocument/2006/relationships/image" Target="../media/image127.wmf"/><Relationship Id="rId4" Type="http://schemas.openxmlformats.org/officeDocument/2006/relationships/oleObject" Target="../embeddings/oleObject37.bin"/></Relationships>
</file>

<file path=ppt/slides/_rels/slide12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05.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2.xml"/><Relationship Id="rId1" Type="http://schemas.openxmlformats.org/officeDocument/2006/relationships/slideLayout" Target="../slideLayouts/slideLayout18.xml"/><Relationship Id="rId4" Type="http://schemas.openxmlformats.org/officeDocument/2006/relationships/image" Target="../media/image145.png"/></Relationships>
</file>

<file path=ppt/slides/_rels/slide14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0.png"/></Relationships>
</file>

<file path=ppt/slides/_rels/slide1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7.png"/><Relationship Id="rId1" Type="http://schemas.openxmlformats.org/officeDocument/2006/relationships/slideLayout" Target="../slideLayouts/slideLayout18.xml"/><Relationship Id="rId4" Type="http://schemas.openxmlformats.org/officeDocument/2006/relationships/image" Target="../media/image15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4.png"/></Relationships>
</file>

<file path=ppt/slides/_rels/slide15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8.xml"/><Relationship Id="rId4" Type="http://schemas.openxmlformats.org/officeDocument/2006/relationships/image" Target="../media/image147.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1.png"/><Relationship Id="rId1" Type="http://schemas.openxmlformats.org/officeDocument/2006/relationships/slideLayout" Target="../slideLayouts/slideLayout23.xml"/><Relationship Id="rId4" Type="http://schemas.openxmlformats.org/officeDocument/2006/relationships/image" Target="../media/image210.png"/></Relationships>
</file>

<file path=ppt/slides/_rels/slide15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14.xml"/><Relationship Id="rId1" Type="http://schemas.openxmlformats.org/officeDocument/2006/relationships/slideLayout" Target="../slideLayouts/slideLayout23.xml"/><Relationship Id="rId4" Type="http://schemas.openxmlformats.org/officeDocument/2006/relationships/image" Target="../media/image74.jpeg"/></Relationships>
</file>

<file path=ppt/slides/_rels/slide1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5.xml"/><Relationship Id="rId1" Type="http://schemas.openxmlformats.org/officeDocument/2006/relationships/slideLayout" Target="../slideLayouts/slideLayout23.xml"/><Relationship Id="rId4" Type="http://schemas.openxmlformats.org/officeDocument/2006/relationships/image" Target="../media/image610.png"/></Relationships>
</file>

<file path=ppt/slides/_rels/slide1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6.xml"/><Relationship Id="rId1" Type="http://schemas.openxmlformats.org/officeDocument/2006/relationships/slideLayout" Target="../slideLayouts/slideLayout23.xml"/><Relationship Id="rId5" Type="http://schemas.openxmlformats.org/officeDocument/2006/relationships/image" Target="../media/image700.png"/><Relationship Id="rId4" Type="http://schemas.openxmlformats.org/officeDocument/2006/relationships/image" Target="../media/image73.pn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3.xml"/><Relationship Id="rId1" Type="http://schemas.openxmlformats.org/officeDocument/2006/relationships/vmlDrawing" Target="../drawings/vmlDrawing10.vml"/><Relationship Id="rId6" Type="http://schemas.openxmlformats.org/officeDocument/2006/relationships/image" Target="../media/image157.wmf"/><Relationship Id="rId5" Type="http://schemas.openxmlformats.org/officeDocument/2006/relationships/oleObject" Target="../embeddings/oleObject38.bin"/><Relationship Id="rId4" Type="http://schemas.openxmlformats.org/officeDocument/2006/relationships/image" Target="../media/image85.jpe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89.jpeg"/><Relationship Id="rId5" Type="http://schemas.openxmlformats.org/officeDocument/2006/relationships/image" Target="../media/image158.wmf"/><Relationship Id="rId4" Type="http://schemas.openxmlformats.org/officeDocument/2006/relationships/oleObject" Target="../embeddings/oleObject39.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3.xml"/><Relationship Id="rId1" Type="http://schemas.openxmlformats.org/officeDocument/2006/relationships/vmlDrawing" Target="../drawings/vmlDrawing12.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1.bin"/></Relationships>
</file>

<file path=ppt/slides/_rels/slide1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21.xml"/><Relationship Id="rId1" Type="http://schemas.openxmlformats.org/officeDocument/2006/relationships/slideLayout" Target="../slideLayouts/slideLayout18.xml"/><Relationship Id="rId4" Type="http://schemas.openxmlformats.org/officeDocument/2006/relationships/image" Target="../media/image167.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5.xml"/><Relationship Id="rId1" Type="http://schemas.openxmlformats.org/officeDocument/2006/relationships/slideLayout" Target="../slideLayouts/slideLayout22.xml"/><Relationship Id="rId5" Type="http://schemas.openxmlformats.org/officeDocument/2006/relationships/image" Target="../media/image172.png"/><Relationship Id="rId4" Type="http://schemas.openxmlformats.org/officeDocument/2006/relationships/image" Target="../media/image171.png"/></Relationships>
</file>

<file path=ppt/slides/_rels/slide17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2.xml"/></Relationships>
</file>

<file path=ppt/slides/_rels/slide17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26.xml"/><Relationship Id="rId1" Type="http://schemas.openxmlformats.org/officeDocument/2006/relationships/slideLayout" Target="../slideLayouts/slideLayout22.xml"/><Relationship Id="rId4" Type="http://schemas.openxmlformats.org/officeDocument/2006/relationships/image" Target="../media/image178.png"/></Relationships>
</file>

<file path=ppt/slides/_rels/slide1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27.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8.xml"/><Relationship Id="rId1" Type="http://schemas.openxmlformats.org/officeDocument/2006/relationships/slideLayout" Target="../slideLayouts/slideLayout23.xml"/><Relationship Id="rId4" Type="http://schemas.openxmlformats.org/officeDocument/2006/relationships/image" Target="../media/image179.png"/></Relationships>
</file>

<file path=ppt/slides/_rels/slide1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9.xml"/><Relationship Id="rId1" Type="http://schemas.openxmlformats.org/officeDocument/2006/relationships/slideLayout" Target="../slideLayouts/slideLayout23.xml"/><Relationship Id="rId5" Type="http://schemas.openxmlformats.org/officeDocument/2006/relationships/image" Target="../media/image180.png"/><Relationship Id="rId4" Type="http://schemas.openxmlformats.org/officeDocument/2006/relationships/image" Target="../media/image179.png"/></Relationships>
</file>

<file path=ppt/slides/_rels/slide17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1.xml"/><Relationship Id="rId1" Type="http://schemas.openxmlformats.org/officeDocument/2006/relationships/slideLayout" Target="../slideLayouts/slideLayout23.xml"/><Relationship Id="rId4" Type="http://schemas.openxmlformats.org/officeDocument/2006/relationships/image" Target="../media/image181.png"/></Relationships>
</file>

<file path=ppt/slides/_rels/slide181.xml.rels><?xml version="1.0" encoding="UTF-8" standalone="yes"?>
<Relationships xmlns="http://schemas.openxmlformats.org/package/2006/relationships"><Relationship Id="rId8" Type="http://schemas.openxmlformats.org/officeDocument/2006/relationships/hyperlink" Target="https://www.youtube.com/watch?v=cbNMuWY-aPc" TargetMode="External"/><Relationship Id="rId3" Type="http://schemas.openxmlformats.org/officeDocument/2006/relationships/hyperlink" Target="https://www.youtube.com/watch?v=DP8Af7ddmow" TargetMode="External"/><Relationship Id="rId7" Type="http://schemas.openxmlformats.org/officeDocument/2006/relationships/hyperlink" Target="https://www.youtube.com/watch?v=vVmDzkHkdsk" TargetMode="External"/><Relationship Id="rId2" Type="http://schemas.openxmlformats.org/officeDocument/2006/relationships/hyperlink" Target="https://www.youtube.com/watch?v=_dOScqFcrD8" TargetMode="External"/><Relationship Id="rId1" Type="http://schemas.openxmlformats.org/officeDocument/2006/relationships/slideLayout" Target="../slideLayouts/slideLayout18.xml"/><Relationship Id="rId6" Type="http://schemas.openxmlformats.org/officeDocument/2006/relationships/hyperlink" Target="https://www.youtube.com/watch?v=Mx9WfQN9q6U" TargetMode="External"/><Relationship Id="rId5" Type="http://schemas.openxmlformats.org/officeDocument/2006/relationships/hyperlink" Target="https://www.youtube.com/watch?v=gsCDnDxS7JE" TargetMode="External"/><Relationship Id="rId4" Type="http://schemas.openxmlformats.org/officeDocument/2006/relationships/hyperlink" Target="https://www.youtube.com/watch?v=ZVWEJ4VnJ_M" TargetMode="External"/><Relationship Id="rId9" Type="http://schemas.openxmlformats.org/officeDocument/2006/relationships/hyperlink" Target="https://www.youtube.com/watch?v=sdFUYiomut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100.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12.png"/></Relationships>
</file>

<file path=ppt/slides/_rels/slide3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00.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1.png"/></Relationships>
</file>

<file path=ppt/slides/_rels/slide4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107.png"/><Relationship Id="rId5" Type="http://schemas.openxmlformats.org/officeDocument/2006/relationships/image" Target="../media/image45.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48.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5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520.png"/></Relationships>
</file>

<file path=ppt/slides/_rels/slide7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56.jpeg"/></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2.xml"/><Relationship Id="rId4" Type="http://schemas.openxmlformats.org/officeDocument/2006/relationships/image" Target="../media/image550.png"/></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image" Target="../media/image60.jpeg"/></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590.png"/><Relationship Id="rId4" Type="http://schemas.openxmlformats.org/officeDocument/2006/relationships/image" Target="../media/image58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8.xml"/><Relationship Id="rId5" Type="http://schemas.openxmlformats.org/officeDocument/2006/relationships/image" Target="../media/image70.jpeg"/><Relationship Id="rId4" Type="http://schemas.openxmlformats.org/officeDocument/2006/relationships/slide" Target="slide152.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7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4.jpeg"/><Relationship Id="rId4" Type="http://schemas.openxmlformats.org/officeDocument/2006/relationships/image" Target="../media/image79.png"/></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9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77.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79.wmf"/><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8.wmf"/><Relationship Id="rId4" Type="http://schemas.openxmlformats.org/officeDocument/2006/relationships/oleObject" Target="../embeddings/oleObject2.bin"/></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6"/>
          <p:cNvSpPr>
            <a:spLocks noGrp="1" noChangeArrowheads="1"/>
          </p:cNvSpPr>
          <p:nvPr>
            <p:ph type="ftr" sz="quarter" idx="11"/>
          </p:nvPr>
        </p:nvSpPr>
        <p:spPr>
          <a:xfrm>
            <a:off x="1578897" y="5517232"/>
            <a:ext cx="5986206" cy="947639"/>
          </a:xfrm>
          <a:noFill/>
          <a:ln>
            <a:miter lim="800000"/>
            <a:headEnd/>
            <a:tailEnd/>
          </a:ln>
        </p:spPr>
        <p:txBody>
          <a:bodyPr/>
          <a:lstStyle/>
          <a:p>
            <a:r>
              <a:rPr lang="pl-PL" altLang="zh-TW" sz="1400" i="0" cap="none" dirty="0">
                <a:solidFill>
                  <a:schemeClr val="tx1"/>
                </a:solidFill>
                <a:latin typeface="+mj-lt"/>
                <a:ea typeface="+mj-ea"/>
              </a:rPr>
              <a:t>DC &amp; CV Lab. CSIE NTU</a:t>
            </a:r>
            <a:endParaRPr lang="en-US" altLang="zh-TW" sz="1400" i="0" cap="none" dirty="0">
              <a:solidFill>
                <a:schemeClr val="tx1"/>
              </a:solidFill>
              <a:latin typeface="+mj-lt"/>
              <a:ea typeface="+mj-ea"/>
            </a:endParaRPr>
          </a:p>
        </p:txBody>
      </p:sp>
      <p:sp>
        <p:nvSpPr>
          <p:cNvPr id="65538" name="Rectangle 2"/>
          <p:cNvSpPr>
            <a:spLocks noGrp="1" noChangeArrowheads="1"/>
          </p:cNvSpPr>
          <p:nvPr>
            <p:ph type="title" idx="4294967295"/>
          </p:nvPr>
        </p:nvSpPr>
        <p:spPr>
          <a:xfrm>
            <a:off x="801290" y="476672"/>
            <a:ext cx="7543800" cy="1449387"/>
          </a:xfrm>
        </p:spPr>
        <p:txBody>
          <a:bodyPr>
            <a:normAutofit/>
          </a:bodyPr>
          <a:lstStyle/>
          <a:p>
            <a:pPr algn="ctr" eaLnBrk="1" hangingPunct="1"/>
            <a:r>
              <a:rPr lang="en-US" altLang="zh-TW" sz="4800" dirty="0">
                <a:solidFill>
                  <a:srgbClr val="002060"/>
                </a:solidFill>
              </a:rPr>
              <a:t>Computer and Robot Vision I</a:t>
            </a:r>
          </a:p>
        </p:txBody>
      </p:sp>
      <p:sp>
        <p:nvSpPr>
          <p:cNvPr id="65539" name="Rectangle 3"/>
          <p:cNvSpPr>
            <a:spLocks noGrp="1" noChangeArrowheads="1"/>
          </p:cNvSpPr>
          <p:nvPr>
            <p:ph type="body" orient="vert" idx="4294967295"/>
          </p:nvPr>
        </p:nvSpPr>
        <p:spPr>
          <a:xfrm>
            <a:off x="800100" y="2093882"/>
            <a:ext cx="7543800" cy="1503884"/>
          </a:xfrm>
        </p:spPr>
        <p:txBody>
          <a:bodyPr vert="horz">
            <a:noAutofit/>
          </a:bodyPr>
          <a:lstStyle/>
          <a:p>
            <a:pPr algn="ctr">
              <a:lnSpc>
                <a:spcPct val="120000"/>
              </a:lnSpc>
              <a:spcBef>
                <a:spcPts val="0"/>
              </a:spcBef>
              <a:spcAft>
                <a:spcPts val="0"/>
              </a:spcAft>
            </a:pPr>
            <a:r>
              <a:rPr lang="en-US" altLang="zh-TW" sz="3200" cap="none" dirty="0">
                <a:solidFill>
                  <a:srgbClr val="006600"/>
                </a:solidFill>
                <a:ea typeface="+mj-ea"/>
              </a:rPr>
              <a:t>Chapter 7 </a:t>
            </a:r>
          </a:p>
          <a:p>
            <a:pPr algn="ctr">
              <a:lnSpc>
                <a:spcPct val="120000"/>
              </a:lnSpc>
              <a:spcBef>
                <a:spcPts val="0"/>
              </a:spcBef>
              <a:spcAft>
                <a:spcPts val="0"/>
              </a:spcAft>
            </a:pPr>
            <a:r>
              <a:rPr lang="en-US" altLang="zh-TW" sz="3200" dirty="0">
                <a:solidFill>
                  <a:srgbClr val="006600"/>
                </a:solidFill>
                <a:ea typeface="+mj-ea"/>
              </a:rPr>
              <a:t>Conditioning and Labeling_2021/11/9</a:t>
            </a:r>
          </a:p>
          <a:p>
            <a:pPr algn="ctr">
              <a:lnSpc>
                <a:spcPct val="120000"/>
              </a:lnSpc>
              <a:spcBef>
                <a:spcPts val="0"/>
              </a:spcBef>
              <a:spcAft>
                <a:spcPts val="0"/>
              </a:spcAft>
            </a:pPr>
            <a:endParaRPr lang="en-US" altLang="zh-TW" sz="3200" cap="none" dirty="0">
              <a:solidFill>
                <a:srgbClr val="006600"/>
              </a:solidFill>
              <a:ea typeface="+mj-ea"/>
            </a:endParaRPr>
          </a:p>
        </p:txBody>
      </p:sp>
      <p:sp>
        <p:nvSpPr>
          <p:cNvPr id="65541" name="Text Box 4"/>
          <p:cNvSpPr txBox="1">
            <a:spLocks noChangeArrowheads="1"/>
          </p:cNvSpPr>
          <p:nvPr/>
        </p:nvSpPr>
        <p:spPr bwMode="auto">
          <a:xfrm>
            <a:off x="2647552" y="4149080"/>
            <a:ext cx="3851275" cy="1200329"/>
          </a:xfrm>
          <a:prstGeom prst="rect">
            <a:avLst/>
          </a:prstGeom>
          <a:noFill/>
          <a:ln w="9525">
            <a:noFill/>
            <a:miter lim="800000"/>
            <a:headEnd/>
            <a:tailEnd/>
          </a:ln>
        </p:spPr>
        <p:txBody>
          <a:bodyPr lIns="91440" tIns="45720" rIns="91440" bIns="45720" anchor="t">
            <a:spAutoFit/>
          </a:bodyPr>
          <a:lstStyle/>
          <a:p>
            <a:pPr algn="ctr">
              <a:spcBef>
                <a:spcPts val="0"/>
              </a:spcBef>
            </a:pPr>
            <a:r>
              <a:rPr lang="en-US" altLang="zh-TW" dirty="0">
                <a:latin typeface="+mj-lt"/>
                <a:ea typeface="+mj-ea"/>
              </a:rPr>
              <a:t>Presented by: </a:t>
            </a:r>
            <a:r>
              <a:rPr kumimoji="0" lang="zh-TW" altLang="en-US">
                <a:latin typeface="+mj-lt"/>
                <a:ea typeface="+mj-ea"/>
              </a:rPr>
              <a:t>傅楸善 </a:t>
            </a:r>
            <a:r>
              <a:rPr kumimoji="0" lang="en-US" altLang="zh-TW" dirty="0">
                <a:latin typeface="+mj-lt"/>
                <a:ea typeface="+mj-ea"/>
              </a:rPr>
              <a:t>&amp; 游</a:t>
            </a:r>
            <a:r>
              <a:rPr kumimoji="0" lang="zh-TW" altLang="en-US">
                <a:latin typeface="+mj-lt"/>
                <a:ea typeface="+mj-ea"/>
              </a:rPr>
              <a:t>凱任</a:t>
            </a:r>
            <a:endParaRPr kumimoji="0" lang="en-US" altLang="zh-TW" dirty="0">
              <a:latin typeface="+mj-lt"/>
              <a:ea typeface="+mj-ea"/>
            </a:endParaRPr>
          </a:p>
          <a:p>
            <a:pPr algn="ctr">
              <a:spcBef>
                <a:spcPts val="0"/>
              </a:spcBef>
            </a:pPr>
            <a:r>
              <a:rPr kumimoji="0" lang="en-US" altLang="zh-TW" dirty="0">
                <a:latin typeface="+mj-lt"/>
                <a:ea typeface="+mj-ea"/>
              </a:rPr>
              <a:t>E-mail: r10922170@ntu.edu.tw</a:t>
            </a:r>
            <a:endParaRPr lang="en-US" altLang="zh-TW">
              <a:latin typeface="+mj-lt"/>
              <a:ea typeface="+mj-ea"/>
              <a:cs typeface="Times New Roman"/>
            </a:endParaRPr>
          </a:p>
          <a:p>
            <a:pPr algn="ctr">
              <a:spcBef>
                <a:spcPts val="0"/>
              </a:spcBef>
            </a:pPr>
            <a:r>
              <a:rPr kumimoji="0" lang="zh-TW" altLang="en-US" dirty="0">
                <a:latin typeface="+mj-lt"/>
                <a:ea typeface="+mj-ea"/>
              </a:rPr>
              <a:t>手機</a:t>
            </a:r>
            <a:r>
              <a:rPr kumimoji="0" lang="en-US" altLang="zh-TW" dirty="0">
                <a:latin typeface="+mj-lt"/>
                <a:ea typeface="+mj-ea"/>
              </a:rPr>
              <a:t>:</a:t>
            </a:r>
            <a:r>
              <a:rPr kumimoji="0" lang="zh-TW" altLang="en-US" dirty="0">
                <a:latin typeface="+mj-lt"/>
                <a:ea typeface="+mj-ea"/>
              </a:rPr>
              <a:t> </a:t>
            </a:r>
            <a:r>
              <a:rPr kumimoji="0" lang="en-US" altLang="zh-TW" dirty="0">
                <a:latin typeface="+mj-lt"/>
                <a:ea typeface="+mj-ea"/>
              </a:rPr>
              <a:t>0913880410</a:t>
            </a:r>
            <a:endParaRPr lang="en-US" altLang="zh-TW" dirty="0">
              <a:latin typeface="+mj-lt"/>
              <a:ea typeface="+mj-ea"/>
              <a:cs typeface="Times New Roman"/>
            </a:endParaRPr>
          </a:p>
          <a:p>
            <a:pPr algn="ctr">
              <a:spcBef>
                <a:spcPts val="0"/>
              </a:spcBef>
            </a:pPr>
            <a:r>
              <a:rPr kumimoji="0" lang="zh-TW" altLang="en-US" dirty="0">
                <a:latin typeface="+mj-lt"/>
                <a:ea typeface="+mj-ea"/>
              </a:rPr>
              <a:t>授課教授：傅楸善 博士</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1</a:t>
            </a:fld>
            <a:endParaRPr lang="en-US" dirty="0"/>
          </a:p>
        </p:txBody>
      </p:sp>
      <mc:AlternateContent xmlns:mc="http://schemas.openxmlformats.org/markup-compatibility/2006" xmlns:p14="http://schemas.microsoft.com/office/powerpoint/2010/main">
        <mc:Choice Requires="p14">
          <p:contentPart p14:bwMode="auto" r:id="rId3">
            <p14:nvContentPartPr>
              <p14:cNvPr id="3" name="筆跡 2">
                <a:extLst>
                  <a:ext uri="{FF2B5EF4-FFF2-40B4-BE49-F238E27FC236}">
                    <a16:creationId xmlns:a16="http://schemas.microsoft.com/office/drawing/2014/main" id="{27B69873-44D7-4CF1-82AE-C26599C22A15}"/>
                  </a:ext>
                </a:extLst>
              </p14:cNvPr>
              <p14:cNvContentPartPr/>
              <p14:nvPr/>
            </p14:nvContentPartPr>
            <p14:xfrm>
              <a:off x="2717640" y="4896000"/>
              <a:ext cx="360" cy="360"/>
            </p14:xfrm>
          </p:contentPart>
        </mc:Choice>
        <mc:Fallback xmlns="">
          <p:pic>
            <p:nvPicPr>
              <p:cNvPr id="3" name="筆跡 2">
                <a:extLst>
                  <a:ext uri="{FF2B5EF4-FFF2-40B4-BE49-F238E27FC236}">
                    <a16:creationId xmlns:a16="http://schemas.microsoft.com/office/drawing/2014/main" id="{27B69873-44D7-4CF1-82AE-C26599C22A15}"/>
                  </a:ext>
                </a:extLst>
              </p:cNvPr>
              <p:cNvPicPr/>
              <p:nvPr/>
            </p:nvPicPr>
            <p:blipFill>
              <a:blip r:embed="rId4"/>
              <a:stretch>
                <a:fillRect/>
              </a:stretch>
            </p:blipFill>
            <p:spPr>
              <a:xfrm>
                <a:off x="2708280" y="4886640"/>
                <a:ext cx="19080" cy="1908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6"/>
          <p:cNvSpPr>
            <a:spLocks noGrp="1" noChangeArrowheads="1"/>
          </p:cNvSpPr>
          <p:nvPr>
            <p:ph type="title"/>
          </p:nvPr>
        </p:nvSpPr>
        <p:spPr/>
        <p:txBody>
          <a:bodyPr>
            <a:normAutofit/>
          </a:bodyPr>
          <a:lstStyle/>
          <a:p>
            <a:pPr eaLnBrk="1" hangingPunct="1"/>
            <a:r>
              <a:rPr lang="en-US" altLang="zh-TW" sz="4400" dirty="0">
                <a:solidFill>
                  <a:schemeClr val="tx1"/>
                </a:solidFill>
              </a:rPr>
              <a:t>7.2 Noise Cleaning</a:t>
            </a:r>
            <a:br>
              <a:rPr lang="en-US" altLang="zh-TW" sz="4400" dirty="0">
                <a:solidFill>
                  <a:schemeClr val="tx1"/>
                </a:solidFill>
              </a:rPr>
            </a:br>
            <a:r>
              <a:rPr lang="en-US" altLang="zh-TW" sz="4400" dirty="0">
                <a:solidFill>
                  <a:schemeClr val="tx1"/>
                </a:solidFill>
              </a:rPr>
              <a:t>-box filter</a:t>
            </a:r>
          </a:p>
        </p:txBody>
      </p:sp>
      <p:sp>
        <p:nvSpPr>
          <p:cNvPr id="4" name="內容版面配置區 3"/>
          <p:cNvSpPr>
            <a:spLocks noGrp="1"/>
          </p:cNvSpPr>
          <p:nvPr>
            <p:ph idx="1"/>
          </p:nvPr>
        </p:nvSpPr>
        <p:spPr>
          <a:xfrm>
            <a:off x="380029" y="1845733"/>
            <a:ext cx="8440443" cy="4604527"/>
          </a:xfrm>
        </p:spPr>
        <p:txBody>
          <a:bodyPr>
            <a:noAutofit/>
          </a:bodyPr>
          <a:lstStyle/>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computes equally weighted average</a:t>
            </a:r>
          </a:p>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separable</a:t>
            </a: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marL="0" indent="0">
              <a:lnSpc>
                <a:spcPct val="100000"/>
              </a:lnSpc>
              <a:spcBef>
                <a:spcPts val="0"/>
              </a:spcBef>
              <a:spcAft>
                <a:spcPts val="0"/>
              </a:spcAft>
              <a:buNone/>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r>
              <a:rPr lang="en-US" altLang="zh-TW" sz="2400" dirty="0">
                <a:solidFill>
                  <a:schemeClr val="tx1"/>
                </a:solidFill>
                <a:latin typeface="+mj-lt"/>
              </a:rPr>
              <a:t>Box filtering involves replacing each pixel of an image with the average in a box.</a:t>
            </a:r>
            <a:endParaRPr lang="zh-TW" altLang="en-US"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zh-TW" altLang="en-US" sz="2400" dirty="0">
              <a:solidFill>
                <a:schemeClr val="tx1"/>
              </a:solidFill>
            </a:endParaRPr>
          </a:p>
        </p:txBody>
      </p:sp>
      <p:sp>
        <p:nvSpPr>
          <p:cNvPr id="76805" name="AutoShape 7">
            <a:hlinkClick r:id="rId4" action="ppaction://hlinksldjump" highlightClick="1"/>
          </p:cNvPr>
          <p:cNvSpPr>
            <a:spLocks noChangeArrowheads="1"/>
          </p:cNvSpPr>
          <p:nvPr/>
        </p:nvSpPr>
        <p:spPr bwMode="auto">
          <a:xfrm>
            <a:off x="7668344" y="320261"/>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latin typeface="+mj-lt"/>
            </a:endParaRPr>
          </a:p>
        </p:txBody>
      </p:sp>
      <p:graphicFrame>
        <p:nvGraphicFramePr>
          <p:cNvPr id="2" name="表格 1"/>
          <p:cNvGraphicFramePr>
            <a:graphicFrameLocks noGrp="1"/>
          </p:cNvGraphicFramePr>
          <p:nvPr>
            <p:extLst>
              <p:ext uri="{D42A27DB-BD31-4B8C-83A1-F6EECF244321}">
                <p14:modId xmlns:p14="http://schemas.microsoft.com/office/powerpoint/2010/main" val="2880131715"/>
              </p:ext>
            </p:extLst>
          </p:nvPr>
        </p:nvGraphicFramePr>
        <p:xfrm>
          <a:off x="1774767" y="3496562"/>
          <a:ext cx="1620000" cy="162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76825" name="矩形 3"/>
          <p:cNvSpPr>
            <a:spLocks noChangeArrowheads="1"/>
          </p:cNvSpPr>
          <p:nvPr/>
        </p:nvSpPr>
        <p:spPr bwMode="auto">
          <a:xfrm>
            <a:off x="1126289" y="5089118"/>
            <a:ext cx="2930609" cy="400110"/>
          </a:xfrm>
          <a:prstGeom prst="rect">
            <a:avLst/>
          </a:prstGeom>
          <a:noFill/>
          <a:ln w="9525">
            <a:noFill/>
            <a:miter lim="800000"/>
            <a:headEnd/>
            <a:tailEnd/>
          </a:ln>
        </p:spPr>
        <p:txBody>
          <a:bodyPr wrap="none">
            <a:spAutoFit/>
          </a:bodyPr>
          <a:lstStyle/>
          <a:p>
            <a:pPr algn="ctr"/>
            <a:r>
              <a:rPr lang="en-US" altLang="zh-TW" sz="2000" dirty="0">
                <a:latin typeface="+mj-lt"/>
              </a:rPr>
              <a:t>equally  weighted  average</a:t>
            </a:r>
            <a:endParaRPr lang="zh-TW" altLang="en-US" sz="2000" dirty="0">
              <a:latin typeface="+mj-lt"/>
            </a:endParaRPr>
          </a:p>
        </p:txBody>
      </p:sp>
      <p:graphicFrame>
        <p:nvGraphicFramePr>
          <p:cNvPr id="7" name="表格 6"/>
          <p:cNvGraphicFramePr>
            <a:graphicFrameLocks noGrp="1"/>
          </p:cNvGraphicFramePr>
          <p:nvPr>
            <p:extLst>
              <p:ext uri="{D42A27DB-BD31-4B8C-83A1-F6EECF244321}">
                <p14:modId xmlns:p14="http://schemas.microsoft.com/office/powerpoint/2010/main" val="2302945305"/>
              </p:ext>
            </p:extLst>
          </p:nvPr>
        </p:nvGraphicFramePr>
        <p:xfrm>
          <a:off x="5226324" y="3493077"/>
          <a:ext cx="540000" cy="1620000"/>
        </p:xfrm>
        <a:graphic>
          <a:graphicData uri="http://schemas.openxmlformats.org/drawingml/2006/table">
            <a:tbl>
              <a:tblPr firstRow="1" bandRow="1">
                <a:tableStyleId>{F5AB1C69-6EDB-4FF4-983F-18BD219EF322}</a:tableStyleId>
              </a:tblPr>
              <a:tblGrid>
                <a:gridCol w="540000">
                  <a:extLst>
                    <a:ext uri="{9D8B030D-6E8A-4147-A177-3AD203B41FA5}">
                      <a16:colId xmlns:a16="http://schemas.microsoft.com/office/drawing/2014/main" val="20000"/>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ctr"/>
                      <a:r>
                        <a:rPr lang="en-US" altLang="zh-TW" sz="1800" b="0" dirty="0">
                          <a:solidFill>
                            <a:srgbClr val="002060"/>
                          </a:solidFill>
                        </a:rPr>
                        <a:t> </a:t>
                      </a: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431940143"/>
              </p:ext>
            </p:extLst>
          </p:nvPr>
        </p:nvGraphicFramePr>
        <p:xfrm>
          <a:off x="6687950" y="4033077"/>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848" name="矩形 8"/>
          <p:cNvSpPr>
            <a:spLocks noChangeArrowheads="1"/>
          </p:cNvSpPr>
          <p:nvPr/>
        </p:nvSpPr>
        <p:spPr bwMode="auto">
          <a:xfrm>
            <a:off x="6178450" y="5088527"/>
            <a:ext cx="1151277" cy="400110"/>
          </a:xfrm>
          <a:prstGeom prst="rect">
            <a:avLst/>
          </a:prstGeom>
          <a:noFill/>
          <a:ln w="9525">
            <a:noFill/>
            <a:miter lim="800000"/>
            <a:headEnd/>
            <a:tailEnd/>
          </a:ln>
        </p:spPr>
        <p:txBody>
          <a:bodyPr wrap="none">
            <a:spAutoFit/>
          </a:bodyPr>
          <a:lstStyle/>
          <a:p>
            <a:pPr algn="ctr"/>
            <a:r>
              <a:rPr lang="en-US" altLang="zh-TW" sz="2000" dirty="0">
                <a:latin typeface="+mj-lt"/>
              </a:rPr>
              <a:t>separable</a:t>
            </a:r>
          </a:p>
        </p:txBody>
      </p:sp>
      <mc:AlternateContent xmlns:mc="http://schemas.openxmlformats.org/markup-compatibility/2006" xmlns:a14="http://schemas.microsoft.com/office/drawing/2010/main">
        <mc:Choice Requires="a14">
          <p:sp>
            <p:nvSpPr>
              <p:cNvPr id="5" name="文字方塊 4"/>
              <p:cNvSpPr txBox="1"/>
              <p:nvPr/>
            </p:nvSpPr>
            <p:spPr>
              <a:xfrm>
                <a:off x="1386633" y="3879905"/>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0">
                              <a:latin typeface="Cambria Math" panose="02040503050406030204" pitchFamily="18" charset="0"/>
                            </a:rPr>
                            <m:t>9</m:t>
                          </m:r>
                        </m:den>
                      </m:f>
                    </m:oMath>
                  </m:oMathPara>
                </a14:m>
                <a:endParaRPr lang="zh-TW" altLang="en-US" sz="2400"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386633" y="3879905"/>
                <a:ext cx="388134" cy="78617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4838190" y="3876503"/>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4838190" y="3876503"/>
                <a:ext cx="388134" cy="786177"/>
              </a:xfrm>
              <a:prstGeom prst="rect">
                <a:avLst/>
              </a:prstGeom>
              <a:blipFill>
                <a:blip r:embed="rId6"/>
                <a:stretch>
                  <a:fillRect/>
                </a:stretch>
              </a:blipFill>
            </p:spPr>
            <p:txBody>
              <a:bodyPr/>
              <a:lstStyle/>
              <a:p>
                <a:r>
                  <a:rPr lang="zh-TW" altLang="en-US">
                    <a:noFill/>
                  </a:rPr>
                  <a:t> </a:t>
                </a:r>
              </a:p>
            </p:txBody>
          </p:sp>
        </mc:Fallback>
      </mc:AlternateContent>
      <p:grpSp>
        <p:nvGrpSpPr>
          <p:cNvPr id="10" name="群組 9"/>
          <p:cNvGrpSpPr/>
          <p:nvPr/>
        </p:nvGrpSpPr>
        <p:grpSpPr>
          <a:xfrm>
            <a:off x="5828486" y="3876502"/>
            <a:ext cx="775338" cy="786177"/>
            <a:chOff x="5868144" y="3575759"/>
            <a:chExt cx="775338" cy="786177"/>
          </a:xfrm>
        </p:grpSpPr>
        <mc:AlternateContent xmlns:mc="http://schemas.openxmlformats.org/markup-compatibility/2006" xmlns:a14="http://schemas.microsoft.com/office/drawing/2010/main">
          <mc:Choice Requires="a14">
            <p:sp>
              <p:nvSpPr>
                <p:cNvPr id="20" name="文字方塊 19"/>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7"/>
                  <a:stretch>
                    <a:fillRect/>
                  </a:stretch>
                </a:blipFill>
              </p:spPr>
              <p:txBody>
                <a:bodyPr/>
                <a:lstStyle/>
                <a:p>
                  <a:r>
                    <a:rPr lang="zh-TW" altLang="en-US">
                      <a:noFill/>
                    </a:rPr>
                    <a:t> </a:t>
                  </a:r>
                </a:p>
              </p:txBody>
            </p:sp>
          </mc:Fallback>
        </mc:AlternateContent>
        <p:sp>
          <p:nvSpPr>
            <p:cNvPr id="9" name="文字方塊 8"/>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10</a:t>
            </a:fld>
            <a:endParaRPr lang="en-US" dirty="0"/>
          </a:p>
        </p:txBody>
      </p:sp>
    </p:spTree>
    <p:custDataLst>
      <p:tags r:id="rId1"/>
    </p:custData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a:bodyPr>
          <a:lstStyle/>
          <a:p>
            <a:pPr eaLnBrk="1" hangingPunct="1"/>
            <a:r>
              <a:rPr lang="en-US" altLang="en-US" sz="2800" b="0" dirty="0" err="1">
                <a:solidFill>
                  <a:schemeClr val="tx1"/>
                </a:solidFill>
              </a:rPr>
              <a:t>Frei</a:t>
            </a:r>
            <a:r>
              <a:rPr lang="en-US" altLang="en-US" sz="2800" b="0" dirty="0">
                <a:solidFill>
                  <a:schemeClr val="tx1"/>
                </a:solidFill>
              </a:rPr>
              <a:t> and Chen edge detector</a:t>
            </a:r>
            <a:r>
              <a:rPr lang="zh-TW" altLang="en-US" sz="2800" b="0" dirty="0">
                <a:solidFill>
                  <a:schemeClr val="tx1"/>
                </a:solidFill>
              </a:rPr>
              <a:t> </a:t>
            </a:r>
            <a:r>
              <a:rPr lang="en-US" altLang="en-US" sz="2800" b="0" dirty="0">
                <a:solidFill>
                  <a:schemeClr val="tx1"/>
                </a:solidFill>
              </a:rPr>
              <a:t>with threshold = </a:t>
            </a:r>
            <a:r>
              <a:rPr lang="en-US" altLang="en-US" sz="2800" b="0" dirty="0">
                <a:solidFill>
                  <a:srgbClr val="FF0000"/>
                </a:solidFill>
              </a:rPr>
              <a:t>103</a:t>
            </a:r>
            <a:endParaRPr lang="en-US" altLang="zh-TW" sz="4000" b="0" dirty="0">
              <a:solidFill>
                <a:srgbClr val="FF0000"/>
              </a:solidFill>
            </a:endParaRPr>
          </a:p>
        </p:txBody>
      </p:sp>
      <p:pic>
        <p:nvPicPr>
          <p:cNvPr id="186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Picture 5" descr="freiandche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100</a:t>
            </a:fld>
            <a:endParaRPr lang="en-US" dirty="0"/>
          </a:p>
        </p:txBody>
      </p:sp>
    </p:spTree>
    <p:extLst>
      <p:ext uri="{BB962C8B-B14F-4D97-AF65-F5344CB8AC3E}">
        <p14:creationId xmlns:p14="http://schemas.microsoft.com/office/powerpoint/2010/main" val="813980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9</a:t>
            </a:r>
            <a:endParaRPr lang="zh-TW" altLang="zh-TW" dirty="0">
              <a:solidFill>
                <a:schemeClr val="tx1"/>
              </a:solidFill>
            </a:endParaRP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614052"/>
              </a:xfrm>
            </p:spPr>
            <p:txBody>
              <a:bodyPr>
                <a:normAutofit/>
              </a:bodyPr>
              <a:lstStyle/>
              <a:p>
                <a:pPr marL="2952750" indent="-2952750">
                  <a:lnSpc>
                    <a:spcPct val="100000"/>
                  </a:lnSpc>
                  <a:spcBef>
                    <a:spcPts val="0"/>
                  </a:spcBef>
                  <a:spcAft>
                    <a:spcPts val="1200"/>
                  </a:spcAft>
                  <a:buNone/>
                </a:pPr>
                <a:r>
                  <a:rPr lang="en-US" altLang="zh-TW" sz="2400" b="1" dirty="0">
                    <a:solidFill>
                      <a:schemeClr val="tx1"/>
                    </a:solidFill>
                  </a:rPr>
                  <a:t>Kirsch edge detector : </a:t>
                </a:r>
                <a:r>
                  <a:rPr lang="en-US" altLang="zh-TW" sz="2400" dirty="0">
                    <a:solidFill>
                      <a:schemeClr val="tx1"/>
                    </a:solidFill>
                  </a:rPr>
                  <a:t>set of eight compass template edge masks.</a:t>
                </a: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marL="0" indent="0">
                  <a:lnSpc>
                    <a:spcPct val="100000"/>
                  </a:lnSpc>
                  <a:spcBef>
                    <a:spcPts val="0"/>
                  </a:spcBef>
                  <a:spcAft>
                    <a:spcPts val="1200"/>
                  </a:spcAft>
                  <a:buNone/>
                </a:pPr>
                <a:r>
                  <a:rPr lang="en-US" altLang="zh-TW" sz="2400" dirty="0">
                    <a:solidFill>
                      <a:schemeClr val="tx1"/>
                    </a:solidFill>
                  </a:rPr>
                  <a:t>Gradient magnitude:</a:t>
                </a:r>
              </a:p>
              <a:p>
                <a:pPr marL="0" indent="0">
                  <a:lnSpc>
                    <a:spcPct val="100000"/>
                  </a:lnSpc>
                  <a:spcBef>
                    <a:spcPts val="0"/>
                  </a:spcBef>
                  <a:spcAft>
                    <a:spcPts val="1200"/>
                  </a:spcAft>
                  <a:buNone/>
                </a:pPr>
                <a:r>
                  <a:rPr lang="en-US" altLang="zh-TW" sz="2400" dirty="0">
                    <a:solidFill>
                      <a:schemeClr val="tx1"/>
                    </a:solidFill>
                  </a:rPr>
                  <a:t>Gradient direction: </a:t>
                </a:r>
                <a:r>
                  <a:rPr lang="el-GR" altLang="zh-TW" sz="2400" dirty="0">
                    <a:solidFill>
                      <a:schemeClr val="tx1"/>
                    </a:solidFill>
                  </a:rPr>
                  <a:t>θ</a:t>
                </a:r>
                <a:r>
                  <a:rPr lang="en-US" altLang="zh-TW" sz="2400" dirty="0">
                    <a:solidFill>
                      <a:schemeClr val="tx1"/>
                    </a:solidFill>
                  </a:rPr>
                  <a:t> = </a:t>
                </a: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45</m:t>
                        </m:r>
                      </m:e>
                      <m:sup>
                        <m:r>
                          <a:rPr lang="en-US" altLang="zh-TW" sz="2400" i="1" smtClean="0">
                            <a:solidFill>
                              <a:schemeClr val="tx1"/>
                            </a:solidFill>
                            <a:latin typeface="Cambria Math" panose="02040503050406030204" pitchFamily="18" charset="0"/>
                            <a:ea typeface="Cambria Math" panose="02040503050406030204" pitchFamily="18" charset="0"/>
                          </a:rPr>
                          <m:t>°</m:t>
                        </m:r>
                      </m:sup>
                    </m:sSup>
                  </m:oMath>
                </a14:m>
                <a:r>
                  <a:rPr lang="en-US" altLang="zh-TW" sz="2400" dirty="0">
                    <a:solidFill>
                      <a:schemeClr val="tx1"/>
                    </a:solidFill>
                  </a:rPr>
                  <a:t> </a:t>
                </a:r>
                <a:r>
                  <a:rPr lang="en-US" altLang="zh-TW" sz="2400" dirty="0" err="1">
                    <a:solidFill>
                      <a:schemeClr val="tx1"/>
                    </a:solidFill>
                  </a:rPr>
                  <a:t>argmax</a:t>
                </a:r>
                <a:r>
                  <a:rPr lang="en-US" altLang="zh-TW" sz="2400" dirty="0">
                    <a:solidFill>
                      <a:schemeClr val="tx1"/>
                    </a:solidFill>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𝑘</m:t>
                        </m:r>
                      </m:e>
                      <m:sub>
                        <m:r>
                          <a:rPr lang="en-US" altLang="zh-TW" sz="2400" b="0" i="1" smtClean="0">
                            <a:solidFill>
                              <a:schemeClr val="tx1"/>
                            </a:solidFill>
                            <a:latin typeface="Cambria Math" panose="02040503050406030204" pitchFamily="18" charset="0"/>
                          </a:rPr>
                          <m:t>𝑛</m:t>
                        </m:r>
                      </m:sub>
                    </m:sSub>
                  </m:oMath>
                </a14:m>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zh-TW" altLang="en-US"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614052"/>
              </a:xfrm>
              <a:blipFill>
                <a:blip r:embed="rId4"/>
                <a:stretch>
                  <a:fillRect l="-2423" t="-1057"/>
                </a:stretch>
              </a:blipFill>
            </p:spPr>
            <p:txBody>
              <a:bodyPr/>
              <a:lstStyle/>
              <a:p>
                <a:r>
                  <a:rPr lang="zh-TW" altLang="en-US">
                    <a:noFill/>
                  </a:rPr>
                  <a:t> </a:t>
                </a:r>
              </a:p>
            </p:txBody>
          </p:sp>
        </mc:Fallback>
      </mc:AlternateContent>
      <p:sp>
        <p:nvSpPr>
          <p:cNvPr id="327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a:t>
            </a:r>
            <a:r>
              <a:rPr lang="zh-TW" altLang="en-US" sz="4000" b="0" dirty="0">
                <a:solidFill>
                  <a:schemeClr val="tx1"/>
                </a:solidFill>
              </a:rPr>
              <a:t> </a:t>
            </a:r>
            <a:r>
              <a:rPr lang="en-US" altLang="zh-TW" sz="4000" b="0" dirty="0">
                <a:solidFill>
                  <a:schemeClr val="tx1"/>
                </a:solidFill>
              </a:rPr>
              <a:t>(HW)</a:t>
            </a:r>
          </a:p>
        </p:txBody>
      </p:sp>
      <p:pic>
        <p:nvPicPr>
          <p:cNvPr id="32775" name="Picture 5" descr="7"/>
          <p:cNvPicPr>
            <a:picLocks noChangeAspect="1" noChangeArrowheads="1"/>
          </p:cNvPicPr>
          <p:nvPr/>
        </p:nvPicPr>
        <p:blipFill>
          <a:blip r:embed="rId5" cstate="print"/>
          <a:srcRect/>
          <a:stretch>
            <a:fillRect/>
          </a:stretch>
        </p:blipFill>
        <p:spPr bwMode="auto">
          <a:xfrm>
            <a:off x="1772295" y="2708920"/>
            <a:ext cx="5599411" cy="2465809"/>
          </a:xfrm>
          <a:prstGeom prst="rect">
            <a:avLst/>
          </a:prstGeom>
          <a:noFill/>
          <a:ln w="9525">
            <a:noFill/>
            <a:miter lim="800000"/>
            <a:headEnd/>
            <a:tailEnd/>
          </a:ln>
        </p:spPr>
      </p:pic>
      <p:cxnSp>
        <p:nvCxnSpPr>
          <p:cNvPr id="32777" name="直線單箭頭接點 24"/>
          <p:cNvCxnSpPr>
            <a:cxnSpLocks noChangeShapeType="1"/>
          </p:cNvCxnSpPr>
          <p:nvPr/>
        </p:nvCxnSpPr>
        <p:spPr bwMode="auto">
          <a:xfrm>
            <a:off x="2123728" y="2673350"/>
            <a:ext cx="503238" cy="0"/>
          </a:xfrm>
          <a:prstGeom prst="straightConnector1">
            <a:avLst/>
          </a:prstGeom>
          <a:noFill/>
          <a:ln w="38100" algn="ctr">
            <a:solidFill>
              <a:srgbClr val="FF3300"/>
            </a:solidFill>
            <a:round/>
            <a:headEnd/>
            <a:tailEnd type="arrow" w="med" len="med"/>
          </a:ln>
        </p:spPr>
      </p:cxnSp>
      <p:cxnSp>
        <p:nvCxnSpPr>
          <p:cNvPr id="32778" name="直線單箭頭接點 24"/>
          <p:cNvCxnSpPr>
            <a:cxnSpLocks noChangeShapeType="1"/>
          </p:cNvCxnSpPr>
          <p:nvPr/>
        </p:nvCxnSpPr>
        <p:spPr bwMode="auto">
          <a:xfrm flipV="1">
            <a:off x="3092451" y="2544614"/>
            <a:ext cx="360362" cy="328612"/>
          </a:xfrm>
          <a:prstGeom prst="straightConnector1">
            <a:avLst/>
          </a:prstGeom>
          <a:noFill/>
          <a:ln w="38100" algn="ctr">
            <a:solidFill>
              <a:srgbClr val="FF3300"/>
            </a:solidFill>
            <a:round/>
            <a:headEnd/>
            <a:tailEnd type="arrow" w="med" len="med"/>
          </a:ln>
        </p:spPr>
      </p:cxnSp>
      <p:cxnSp>
        <p:nvCxnSpPr>
          <p:cNvPr id="32779" name="直線單箭頭接點 24"/>
          <p:cNvCxnSpPr>
            <a:cxnSpLocks noChangeShapeType="1"/>
          </p:cNvCxnSpPr>
          <p:nvPr/>
        </p:nvCxnSpPr>
        <p:spPr bwMode="auto">
          <a:xfrm flipV="1">
            <a:off x="4603398" y="2873226"/>
            <a:ext cx="0" cy="508000"/>
          </a:xfrm>
          <a:prstGeom prst="straightConnector1">
            <a:avLst/>
          </a:prstGeom>
          <a:noFill/>
          <a:ln w="38100" algn="ctr">
            <a:solidFill>
              <a:srgbClr val="FF3300"/>
            </a:solidFill>
            <a:round/>
            <a:headEnd/>
            <a:tailEnd type="arrow" w="med" len="med"/>
          </a:ln>
        </p:spPr>
      </p:cxnSp>
      <p:cxnSp>
        <p:nvCxnSpPr>
          <p:cNvPr id="32780" name="直線單箭頭接點 24"/>
          <p:cNvCxnSpPr>
            <a:cxnSpLocks noChangeShapeType="1"/>
          </p:cNvCxnSpPr>
          <p:nvPr/>
        </p:nvCxnSpPr>
        <p:spPr bwMode="auto">
          <a:xfrm flipH="1" flipV="1">
            <a:off x="7112335" y="2544614"/>
            <a:ext cx="247650" cy="360363"/>
          </a:xfrm>
          <a:prstGeom prst="straightConnector1">
            <a:avLst/>
          </a:prstGeom>
          <a:noFill/>
          <a:ln w="38100" algn="ctr">
            <a:solidFill>
              <a:srgbClr val="FF3300"/>
            </a:solidFill>
            <a:round/>
            <a:headEnd/>
            <a:tailEnd type="arrow" w="med" len="med"/>
          </a:ln>
        </p:spPr>
      </p:cxnSp>
      <p:cxnSp>
        <p:nvCxnSpPr>
          <p:cNvPr id="32781" name="直線單箭頭接點 24"/>
          <p:cNvCxnSpPr>
            <a:cxnSpLocks noChangeShapeType="1"/>
          </p:cNvCxnSpPr>
          <p:nvPr/>
        </p:nvCxnSpPr>
        <p:spPr bwMode="auto">
          <a:xfrm flipH="1">
            <a:off x="2019250" y="4797152"/>
            <a:ext cx="503238" cy="0"/>
          </a:xfrm>
          <a:prstGeom prst="straightConnector1">
            <a:avLst/>
          </a:prstGeom>
          <a:noFill/>
          <a:ln w="38100" algn="ctr">
            <a:solidFill>
              <a:srgbClr val="FF3300"/>
            </a:solidFill>
            <a:round/>
            <a:headEnd/>
            <a:tailEnd type="arrow" w="med" len="med"/>
          </a:ln>
        </p:spPr>
      </p:cxnSp>
      <p:cxnSp>
        <p:nvCxnSpPr>
          <p:cNvPr id="32782" name="直線單箭頭接點 24"/>
          <p:cNvCxnSpPr>
            <a:cxnSpLocks noChangeShapeType="1"/>
          </p:cNvCxnSpPr>
          <p:nvPr/>
        </p:nvCxnSpPr>
        <p:spPr bwMode="auto">
          <a:xfrm flipH="1">
            <a:off x="4120357" y="4422114"/>
            <a:ext cx="393700" cy="258738"/>
          </a:xfrm>
          <a:prstGeom prst="straightConnector1">
            <a:avLst/>
          </a:prstGeom>
          <a:noFill/>
          <a:ln w="38100" algn="ctr">
            <a:solidFill>
              <a:srgbClr val="FF3300"/>
            </a:solidFill>
            <a:round/>
            <a:headEnd/>
            <a:tailEnd type="arrow" w="med" len="med"/>
          </a:ln>
        </p:spPr>
      </p:cxnSp>
      <p:cxnSp>
        <p:nvCxnSpPr>
          <p:cNvPr id="32783" name="直線單箭頭接點 24"/>
          <p:cNvCxnSpPr>
            <a:cxnSpLocks noChangeShapeType="1"/>
          </p:cNvCxnSpPr>
          <p:nvPr/>
        </p:nvCxnSpPr>
        <p:spPr bwMode="auto">
          <a:xfrm>
            <a:off x="5868144" y="3990314"/>
            <a:ext cx="0" cy="431800"/>
          </a:xfrm>
          <a:prstGeom prst="straightConnector1">
            <a:avLst/>
          </a:prstGeom>
          <a:noFill/>
          <a:ln w="38100" algn="ctr">
            <a:solidFill>
              <a:srgbClr val="FF3300"/>
            </a:solidFill>
            <a:round/>
            <a:headEnd/>
            <a:tailEnd type="arrow" w="med" len="med"/>
          </a:ln>
        </p:spPr>
      </p:cxnSp>
      <p:cxnSp>
        <p:nvCxnSpPr>
          <p:cNvPr id="32784" name="直線單箭頭接點 24"/>
          <p:cNvCxnSpPr>
            <a:cxnSpLocks noChangeShapeType="1"/>
          </p:cNvCxnSpPr>
          <p:nvPr/>
        </p:nvCxnSpPr>
        <p:spPr bwMode="auto">
          <a:xfrm>
            <a:off x="6137446" y="4249052"/>
            <a:ext cx="327025" cy="431800"/>
          </a:xfrm>
          <a:prstGeom prst="straightConnector1">
            <a:avLst/>
          </a:prstGeom>
          <a:noFill/>
          <a:ln w="38100" algn="ctr">
            <a:solidFill>
              <a:srgbClr val="FF3300"/>
            </a:solidFill>
            <a:round/>
            <a:headEnd/>
            <a:tailEnd type="arrow" w="med" len="med"/>
          </a:ln>
        </p:spPr>
      </p:cxnSp>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425" y="5117429"/>
            <a:ext cx="1263634" cy="1258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文字方塊 17"/>
          <p:cNvSpPr txBox="1"/>
          <p:nvPr/>
        </p:nvSpPr>
        <p:spPr>
          <a:xfrm>
            <a:off x="7537493" y="4805397"/>
            <a:ext cx="1326794" cy="369332"/>
          </a:xfrm>
          <a:prstGeom prst="rect">
            <a:avLst/>
          </a:prstGeom>
          <a:noFill/>
        </p:spPr>
        <p:txBody>
          <a:bodyPr wrap="square" rtlCol="0">
            <a:spAutoFit/>
          </a:bodyPr>
          <a:lstStyle/>
          <a:p>
            <a:pPr algn="ctr"/>
            <a:r>
              <a:rPr lang="en-US" altLang="zh-TW" dirty="0">
                <a:latin typeface="+mj-lt"/>
              </a:rPr>
              <a:t>compass</a:t>
            </a:r>
            <a:endParaRPr lang="zh-TW" altLang="en-US" dirty="0">
              <a:latin typeface="+mj-lt"/>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2534554982"/>
              </p:ext>
            </p:extLst>
          </p:nvPr>
        </p:nvGraphicFramePr>
        <p:xfrm>
          <a:off x="3452813" y="5258268"/>
          <a:ext cx="1728788" cy="611188"/>
        </p:xfrm>
        <a:graphic>
          <a:graphicData uri="http://schemas.openxmlformats.org/presentationml/2006/ole">
            <mc:AlternateContent xmlns:mc="http://schemas.openxmlformats.org/markup-compatibility/2006">
              <mc:Choice xmlns:v="urn:schemas-microsoft-com:vml" Requires="v">
                <p:oleObj spid="_x0000_s215075" name="方程式" r:id="rId7" imgW="825480" imgH="291960" progId="Equation.3">
                  <p:embed/>
                </p:oleObj>
              </mc:Choice>
              <mc:Fallback>
                <p:oleObj name="方程式" r:id="rId7" imgW="825480" imgH="291960" progId="Equation.3">
                  <p:embed/>
                  <p:pic>
                    <p:nvPicPr>
                      <p:cNvPr id="22" name="Object 7"/>
                      <p:cNvPicPr>
                        <a:picLocks noGrp="1" noChangeAspect="1" noChangeArrowheads="1"/>
                      </p:cNvPicPr>
                      <p:nvPr/>
                    </p:nvPicPr>
                    <p:blipFill>
                      <a:blip r:embed="rId8"/>
                      <a:srcRect/>
                      <a:stretch>
                        <a:fillRect/>
                      </a:stretch>
                    </p:blipFill>
                    <p:spPr bwMode="auto">
                      <a:xfrm>
                        <a:off x="3452813" y="5258268"/>
                        <a:ext cx="1728788"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a:xfrm>
            <a:off x="822960" y="286604"/>
            <a:ext cx="7853496" cy="1450757"/>
          </a:xfrm>
        </p:spPr>
        <p:txBody>
          <a:bodyPr>
            <a:normAutofit/>
          </a:bodyPr>
          <a:lstStyle/>
          <a:p>
            <a:pPr eaLnBrk="1" hangingPunct="1"/>
            <a:r>
              <a:rPr lang="en-US" altLang="zh-TW" sz="3600" b="0" dirty="0">
                <a:solidFill>
                  <a:schemeClr val="tx1"/>
                </a:solidFill>
              </a:rPr>
              <a:t>Kirsch</a:t>
            </a:r>
            <a:r>
              <a:rPr lang="zh-TW" altLang="en-US" sz="3600" b="0" dirty="0">
                <a:solidFill>
                  <a:schemeClr val="tx1"/>
                </a:solidFill>
              </a:rPr>
              <a:t> </a:t>
            </a:r>
            <a:r>
              <a:rPr lang="en-US" altLang="zh-TW" sz="3600" b="0" dirty="0">
                <a:solidFill>
                  <a:schemeClr val="tx1"/>
                </a:solidFill>
              </a:rPr>
              <a:t>edge detector </a:t>
            </a:r>
            <a:r>
              <a:rPr lang="en-US" altLang="en-US" sz="3600" b="0" dirty="0">
                <a:solidFill>
                  <a:schemeClr val="tx1"/>
                </a:solidFill>
              </a:rPr>
              <a:t>with threshold = </a:t>
            </a:r>
            <a:r>
              <a:rPr lang="en-US" altLang="en-US" sz="3600" b="0" dirty="0">
                <a:solidFill>
                  <a:srgbClr val="FF0000"/>
                </a:solidFill>
              </a:rPr>
              <a:t>500</a:t>
            </a:r>
            <a:endParaRPr lang="en-US" altLang="zh-TW" sz="5400" b="0" dirty="0">
              <a:solidFill>
                <a:srgbClr val="FF0000"/>
              </a:solidFill>
            </a:endParaRPr>
          </a:p>
        </p:txBody>
      </p:sp>
      <p:pic>
        <p:nvPicPr>
          <p:cNvPr id="1904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5" descr="kirsch(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103</a:t>
            </a:fld>
            <a:endParaRPr lang="en-US" dirty="0"/>
          </a:p>
        </p:txBody>
      </p:sp>
    </p:spTree>
    <p:extLst>
      <p:ext uri="{BB962C8B-B14F-4D97-AF65-F5344CB8AC3E}">
        <p14:creationId xmlns:p14="http://schemas.microsoft.com/office/powerpoint/2010/main" val="17889559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87525" y="1845734"/>
                <a:ext cx="8568951" cy="4535594"/>
              </a:xfrm>
            </p:spPr>
            <p:txBody>
              <a:bodyPr>
                <a:normAutofit/>
              </a:bodyPr>
              <a:lstStyle/>
              <a:p>
                <a:pPr marL="3322638" indent="-3322638">
                  <a:lnSpc>
                    <a:spcPct val="100000"/>
                  </a:lnSpc>
                  <a:spcBef>
                    <a:spcPts val="0"/>
                  </a:spcBef>
                  <a:spcAft>
                    <a:spcPts val="600"/>
                  </a:spcAft>
                  <a:buNone/>
                </a:pPr>
                <a:r>
                  <a:rPr lang="en-US" altLang="zh-TW" sz="2400" b="1" dirty="0">
                    <a:solidFill>
                      <a:schemeClr val="tx1"/>
                    </a:solidFill>
                    <a:latin typeface="+mj-lt"/>
                  </a:rPr>
                  <a:t>Robinson</a:t>
                </a:r>
                <a:r>
                  <a:rPr lang="en-US" altLang="zh-TW" sz="2400" b="1" dirty="0">
                    <a:solidFill>
                      <a:schemeClr val="tx1"/>
                    </a:solidFill>
                  </a:rPr>
                  <a:t> edge detector </a:t>
                </a:r>
                <a:r>
                  <a:rPr lang="en-US" altLang="zh-TW" sz="2400" dirty="0">
                    <a:solidFill>
                      <a:schemeClr val="tx1"/>
                    </a:solidFill>
                    <a:latin typeface="+mj-lt"/>
                  </a:rPr>
                  <a:t>: compass template mask set with only 0,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oMath>
                </a14:m>
                <a:r>
                  <a:rPr lang="en-US" altLang="zh-TW" sz="2400" dirty="0">
                    <a:solidFill>
                      <a:schemeClr val="tx1"/>
                    </a:solidFill>
                    <a:latin typeface="+mj-lt"/>
                  </a:rPr>
                  <a:t>1,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2</m:t>
                    </m:r>
                  </m:oMath>
                </a14:m>
                <a:r>
                  <a:rPr lang="en-US" altLang="zh-TW" sz="2400" dirty="0">
                    <a:solidFill>
                      <a:schemeClr val="tx1"/>
                    </a:solidFill>
                    <a:latin typeface="+mj-lt"/>
                  </a:rPr>
                  <a:t>.</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Done by only four masks since negation of each mask is also a mask.</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and direction same as Kirsch operator.</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87525" y="1845734"/>
                <a:ext cx="8568951" cy="4535594"/>
              </a:xfrm>
              <a:blipFill>
                <a:blip r:embed="rId3"/>
                <a:stretch>
                  <a:fillRect l="-2134" t="-1075" r="-569"/>
                </a:stretch>
              </a:blipFill>
            </p:spPr>
            <p:txBody>
              <a:bodyPr/>
              <a:lstStyle/>
              <a:p>
                <a:r>
                  <a:rPr lang="zh-TW" altLang="en-US">
                    <a:noFill/>
                  </a:rPr>
                  <a:t> </a:t>
                </a:r>
              </a:p>
            </p:txBody>
          </p:sp>
        </mc:Fallback>
      </mc:AlternateContent>
      <p:sp>
        <p:nvSpPr>
          <p:cNvPr id="337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pic>
        <p:nvPicPr>
          <p:cNvPr id="33799" name="Picture 8" descr="7"/>
          <p:cNvPicPr>
            <a:picLocks noChangeAspect="1" noChangeArrowheads="1"/>
          </p:cNvPicPr>
          <p:nvPr/>
        </p:nvPicPr>
        <p:blipFill>
          <a:blip r:embed="rId4" cstate="print"/>
          <a:srcRect/>
          <a:stretch>
            <a:fillRect/>
          </a:stretch>
        </p:blipFill>
        <p:spPr bwMode="auto">
          <a:xfrm>
            <a:off x="2764639" y="2734667"/>
            <a:ext cx="5494337" cy="2422525"/>
          </a:xfrm>
          <a:prstGeom prst="rect">
            <a:avLst/>
          </a:prstGeom>
          <a:noFill/>
          <a:ln w="9525">
            <a:noFill/>
            <a:miter lim="800000"/>
            <a:headEnd/>
            <a:tailEnd/>
          </a:ln>
        </p:spPr>
      </p:pic>
      <p:cxnSp>
        <p:nvCxnSpPr>
          <p:cNvPr id="33800" name="直線單箭頭接點 24"/>
          <p:cNvCxnSpPr>
            <a:cxnSpLocks noChangeShapeType="1"/>
          </p:cNvCxnSpPr>
          <p:nvPr/>
        </p:nvCxnSpPr>
        <p:spPr bwMode="auto">
          <a:xfrm>
            <a:off x="3099601" y="2722173"/>
            <a:ext cx="503237" cy="0"/>
          </a:xfrm>
          <a:prstGeom prst="straightConnector1">
            <a:avLst/>
          </a:prstGeom>
          <a:noFill/>
          <a:ln w="38100" algn="ctr">
            <a:solidFill>
              <a:srgbClr val="FF3300"/>
            </a:solidFill>
            <a:round/>
            <a:headEnd/>
            <a:tailEnd type="arrow" w="med" len="med"/>
          </a:ln>
        </p:spPr>
      </p:cxnSp>
      <p:cxnSp>
        <p:nvCxnSpPr>
          <p:cNvPr id="33801" name="直線單箭頭接點 24"/>
          <p:cNvCxnSpPr>
            <a:cxnSpLocks noChangeShapeType="1"/>
          </p:cNvCxnSpPr>
          <p:nvPr/>
        </p:nvCxnSpPr>
        <p:spPr bwMode="auto">
          <a:xfrm flipV="1">
            <a:off x="4177036" y="2722253"/>
            <a:ext cx="360363" cy="328613"/>
          </a:xfrm>
          <a:prstGeom prst="straightConnector1">
            <a:avLst/>
          </a:prstGeom>
          <a:noFill/>
          <a:ln w="38100" algn="ctr">
            <a:solidFill>
              <a:srgbClr val="FF3300"/>
            </a:solidFill>
            <a:round/>
            <a:headEnd/>
            <a:tailEnd type="arrow" w="med" len="med"/>
          </a:ln>
        </p:spPr>
      </p:cxnSp>
      <p:cxnSp>
        <p:nvCxnSpPr>
          <p:cNvPr id="33802" name="直線單箭頭接點 24"/>
          <p:cNvCxnSpPr>
            <a:cxnSpLocks noChangeShapeType="1"/>
          </p:cNvCxnSpPr>
          <p:nvPr/>
        </p:nvCxnSpPr>
        <p:spPr bwMode="auto">
          <a:xfrm flipV="1">
            <a:off x="5534667" y="2865129"/>
            <a:ext cx="0" cy="508000"/>
          </a:xfrm>
          <a:prstGeom prst="straightConnector1">
            <a:avLst/>
          </a:prstGeom>
          <a:noFill/>
          <a:ln w="38100" algn="ctr">
            <a:solidFill>
              <a:srgbClr val="FF3300"/>
            </a:solidFill>
            <a:round/>
            <a:headEnd/>
            <a:tailEnd type="arrow" w="med" len="med"/>
          </a:ln>
        </p:spPr>
      </p:cxnSp>
      <p:cxnSp>
        <p:nvCxnSpPr>
          <p:cNvPr id="33803" name="直線單箭頭接點 24"/>
          <p:cNvCxnSpPr>
            <a:cxnSpLocks noChangeShapeType="1"/>
          </p:cNvCxnSpPr>
          <p:nvPr/>
        </p:nvCxnSpPr>
        <p:spPr bwMode="auto">
          <a:xfrm flipH="1" flipV="1">
            <a:off x="8047054" y="2758766"/>
            <a:ext cx="247650" cy="360363"/>
          </a:xfrm>
          <a:prstGeom prst="straightConnector1">
            <a:avLst/>
          </a:prstGeom>
          <a:noFill/>
          <a:ln w="38100" algn="ctr">
            <a:solidFill>
              <a:srgbClr val="FF3300"/>
            </a:solidFill>
            <a:round/>
            <a:headEnd/>
            <a:tailEnd type="arrow" w="med" len="med"/>
          </a:ln>
        </p:spPr>
      </p:cxnSp>
      <p:cxnSp>
        <p:nvCxnSpPr>
          <p:cNvPr id="33804" name="直線單箭頭接點 24"/>
          <p:cNvCxnSpPr>
            <a:cxnSpLocks noChangeShapeType="1"/>
          </p:cNvCxnSpPr>
          <p:nvPr/>
        </p:nvCxnSpPr>
        <p:spPr bwMode="auto">
          <a:xfrm flipH="1">
            <a:off x="3099600" y="4633306"/>
            <a:ext cx="503238" cy="0"/>
          </a:xfrm>
          <a:prstGeom prst="straightConnector1">
            <a:avLst/>
          </a:prstGeom>
          <a:noFill/>
          <a:ln w="38100" algn="ctr">
            <a:solidFill>
              <a:srgbClr val="FF3300"/>
            </a:solidFill>
            <a:round/>
            <a:headEnd/>
            <a:tailEnd type="arrow" w="med" len="med"/>
          </a:ln>
        </p:spPr>
      </p:cxnSp>
      <p:cxnSp>
        <p:nvCxnSpPr>
          <p:cNvPr id="33805" name="直線單箭頭接點 24"/>
          <p:cNvCxnSpPr>
            <a:cxnSpLocks noChangeShapeType="1"/>
          </p:cNvCxnSpPr>
          <p:nvPr/>
        </p:nvCxnSpPr>
        <p:spPr bwMode="auto">
          <a:xfrm flipH="1">
            <a:off x="4935743" y="4417406"/>
            <a:ext cx="393700" cy="215900"/>
          </a:xfrm>
          <a:prstGeom prst="straightConnector1">
            <a:avLst/>
          </a:prstGeom>
          <a:noFill/>
          <a:ln w="38100" algn="ctr">
            <a:solidFill>
              <a:srgbClr val="FF3300"/>
            </a:solidFill>
            <a:round/>
            <a:headEnd/>
            <a:tailEnd type="arrow" w="med" len="med"/>
          </a:ln>
        </p:spPr>
      </p:cxnSp>
      <p:cxnSp>
        <p:nvCxnSpPr>
          <p:cNvPr id="33806" name="直線單箭頭接點 24"/>
          <p:cNvCxnSpPr>
            <a:cxnSpLocks noChangeShapeType="1"/>
          </p:cNvCxnSpPr>
          <p:nvPr/>
        </p:nvCxnSpPr>
        <p:spPr bwMode="auto">
          <a:xfrm>
            <a:off x="6879959" y="4023528"/>
            <a:ext cx="0" cy="430213"/>
          </a:xfrm>
          <a:prstGeom prst="straightConnector1">
            <a:avLst/>
          </a:prstGeom>
          <a:noFill/>
          <a:ln w="38100" algn="ctr">
            <a:solidFill>
              <a:srgbClr val="FF3300"/>
            </a:solidFill>
            <a:round/>
            <a:headEnd/>
            <a:tailEnd type="arrow" w="med" len="med"/>
          </a:ln>
        </p:spPr>
      </p:cxnSp>
      <p:cxnSp>
        <p:nvCxnSpPr>
          <p:cNvPr id="33807" name="直線單箭頭接點 24"/>
          <p:cNvCxnSpPr>
            <a:cxnSpLocks noChangeShapeType="1"/>
          </p:cNvCxnSpPr>
          <p:nvPr/>
        </p:nvCxnSpPr>
        <p:spPr bwMode="auto">
          <a:xfrm>
            <a:off x="7150593" y="4309456"/>
            <a:ext cx="327025" cy="431800"/>
          </a:xfrm>
          <a:prstGeom prst="straightConnector1">
            <a:avLst/>
          </a:prstGeom>
          <a:noFill/>
          <a:ln w="38100" algn="ctr">
            <a:solidFill>
              <a:srgbClr val="FF3300"/>
            </a:solidFill>
            <a:round/>
            <a:headEnd/>
            <a:tailEnd type="arrow" w="med" len="med"/>
          </a:ln>
        </p:spPr>
      </p:cxnSp>
      <p:sp>
        <p:nvSpPr>
          <p:cNvPr id="17" name="文字方塊 16"/>
          <p:cNvSpPr txBox="1"/>
          <p:nvPr/>
        </p:nvSpPr>
        <p:spPr>
          <a:xfrm>
            <a:off x="82085" y="2780928"/>
            <a:ext cx="2745196" cy="646331"/>
          </a:xfrm>
          <a:prstGeom prst="rect">
            <a:avLst/>
          </a:prstGeom>
          <a:noFill/>
        </p:spPr>
        <p:txBody>
          <a:bodyPr wrap="square" rtlCol="0">
            <a:spAutoFit/>
          </a:bodyPr>
          <a:lstStyle/>
          <a:p>
            <a:r>
              <a:rPr lang="en-US" altLang="zh-TW" dirty="0">
                <a:solidFill>
                  <a:srgbClr val="FF0000"/>
                </a:solidFill>
                <a:latin typeface="+mj-lt"/>
              </a:rPr>
              <a:t>Simplify mask coefficients </a:t>
            </a:r>
          </a:p>
          <a:p>
            <a:r>
              <a:rPr lang="en-US" altLang="zh-TW" dirty="0">
                <a:solidFill>
                  <a:srgbClr val="FF0000"/>
                </a:solidFill>
                <a:latin typeface="+mj-lt"/>
              </a:rPr>
              <a:t>(Kirsch)</a:t>
            </a:r>
            <a:endParaRPr lang="zh-TW" altLang="en-US" dirty="0">
              <a:solidFill>
                <a:srgbClr val="FF0000"/>
              </a:solidFill>
              <a:latin typeface="+mj-lt"/>
            </a:endParaRPr>
          </a:p>
        </p:txBody>
      </p:sp>
      <p:sp>
        <p:nvSpPr>
          <p:cNvPr id="2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normAutofit/>
          </a:bodyPr>
          <a:lstStyle/>
          <a:p>
            <a:pPr eaLnBrk="1" hangingPunct="1"/>
            <a:r>
              <a:rPr lang="en-US" altLang="zh-TW" sz="3200" b="0" dirty="0">
                <a:solidFill>
                  <a:schemeClr val="tx1"/>
                </a:solidFill>
              </a:rPr>
              <a:t>Robinson edge detector </a:t>
            </a:r>
            <a:r>
              <a:rPr lang="en-US" altLang="en-US" sz="3200" b="0" dirty="0">
                <a:solidFill>
                  <a:schemeClr val="tx1"/>
                </a:solidFill>
              </a:rPr>
              <a:t>with threshold = </a:t>
            </a:r>
            <a:r>
              <a:rPr lang="en-US" altLang="en-US" sz="3200" b="0" dirty="0">
                <a:solidFill>
                  <a:srgbClr val="FF0000"/>
                </a:solidFill>
              </a:rPr>
              <a:t>123</a:t>
            </a:r>
            <a:endParaRPr lang="en-US" altLang="zh-TW" sz="3200" b="0" dirty="0">
              <a:solidFill>
                <a:srgbClr val="FF0000"/>
              </a:solidFill>
            </a:endParaRPr>
          </a:p>
        </p:txBody>
      </p:sp>
      <p:pic>
        <p:nvPicPr>
          <p:cNvPr id="1945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robinso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105</a:t>
            </a:fld>
            <a:endParaRPr lang="en-US" dirty="0"/>
          </a:p>
        </p:txBody>
      </p:sp>
    </p:spTree>
    <p:extLst>
      <p:ext uri="{BB962C8B-B14F-4D97-AF65-F5344CB8AC3E}">
        <p14:creationId xmlns:p14="http://schemas.microsoft.com/office/powerpoint/2010/main" val="17648241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3" name="內容版面配置區 2"/>
          <p:cNvSpPr>
            <a:spLocks noGrp="1"/>
          </p:cNvSpPr>
          <p:nvPr>
            <p:ph idx="1"/>
          </p:nvPr>
        </p:nvSpPr>
        <p:spPr/>
        <p:txBody>
          <a:bodyPr>
            <a:normAutofit/>
          </a:bodyPr>
          <a:lstStyle/>
          <a:p>
            <a:r>
              <a:rPr lang="en-US" altLang="zh-TW" sz="2400" b="1" dirty="0" err="1">
                <a:solidFill>
                  <a:schemeClr val="tx1"/>
                </a:solidFill>
              </a:rPr>
              <a:t>Nevatia</a:t>
            </a:r>
            <a:r>
              <a:rPr lang="en-US" altLang="zh-TW" sz="2400" b="1" dirty="0">
                <a:solidFill>
                  <a:schemeClr val="tx1"/>
                </a:solidFill>
              </a:rPr>
              <a:t> and </a:t>
            </a:r>
            <a:r>
              <a:rPr lang="en-US" altLang="zh-TW" sz="2400" b="1" dirty="0" err="1">
                <a:solidFill>
                  <a:schemeClr val="tx1"/>
                </a:solidFill>
              </a:rPr>
              <a:t>Babu</a:t>
            </a:r>
            <a:r>
              <a:rPr lang="en-US" altLang="zh-TW" sz="2400" b="1" dirty="0">
                <a:solidFill>
                  <a:schemeClr val="tx1"/>
                </a:solidFill>
              </a:rPr>
              <a:t>: </a:t>
            </a:r>
            <a:r>
              <a:rPr lang="en-US" altLang="zh-TW" sz="2400" dirty="0">
                <a:solidFill>
                  <a:schemeClr val="tx1"/>
                </a:solidFill>
              </a:rPr>
              <a:t>set of six 5</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5 compass template masks.</a:t>
            </a:r>
          </a:p>
          <a:p>
            <a:endParaRPr lang="zh-TW" altLang="en-US" sz="2400" dirty="0">
              <a:solidFill>
                <a:schemeClr val="tx1"/>
              </a:solidFill>
            </a:endParaRP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106</a:t>
            </a:fld>
            <a:endParaRPr lang="en-US" dirty="0"/>
          </a:p>
        </p:txBody>
      </p:sp>
      <p:pic>
        <p:nvPicPr>
          <p:cNvPr id="148485" name="Picture 8" descr="7"/>
          <p:cNvPicPr>
            <a:picLocks noChangeAspect="1" noChangeArrowheads="1"/>
          </p:cNvPicPr>
          <p:nvPr/>
        </p:nvPicPr>
        <p:blipFill>
          <a:blip r:embed="rId3" cstate="print"/>
          <a:srcRect/>
          <a:stretch>
            <a:fillRect/>
          </a:stretch>
        </p:blipFill>
        <p:spPr bwMode="auto">
          <a:xfrm>
            <a:off x="0" y="2348880"/>
            <a:ext cx="9144000" cy="4327525"/>
          </a:xfrm>
          <a:prstGeom prst="rect">
            <a:avLst/>
          </a:prstGeom>
          <a:noFill/>
          <a:ln w="9525">
            <a:noFill/>
            <a:miter lim="800000"/>
            <a:headEnd/>
            <a:tailEnd/>
          </a:ln>
        </p:spPr>
      </p:pic>
      <p:cxnSp>
        <p:nvCxnSpPr>
          <p:cNvPr id="6" name="直線單箭頭接點 5"/>
          <p:cNvCxnSpPr>
            <a:cxnSpLocks noChangeShapeType="1"/>
          </p:cNvCxnSpPr>
          <p:nvPr/>
        </p:nvCxnSpPr>
        <p:spPr bwMode="auto">
          <a:xfrm flipV="1">
            <a:off x="2124075" y="2467875"/>
            <a:ext cx="0" cy="792162"/>
          </a:xfrm>
          <a:prstGeom prst="straightConnector1">
            <a:avLst/>
          </a:prstGeom>
          <a:noFill/>
          <a:ln w="38100" algn="ctr">
            <a:solidFill>
              <a:srgbClr val="FF3300"/>
            </a:solidFill>
            <a:round/>
            <a:headEnd/>
            <a:tailEnd type="arrow" w="med" len="med"/>
          </a:ln>
        </p:spPr>
      </p:cxnSp>
      <p:cxnSp>
        <p:nvCxnSpPr>
          <p:cNvPr id="7" name="直線單箭頭接點 6"/>
          <p:cNvCxnSpPr>
            <a:cxnSpLocks noChangeShapeType="1"/>
          </p:cNvCxnSpPr>
          <p:nvPr/>
        </p:nvCxnSpPr>
        <p:spPr bwMode="auto">
          <a:xfrm flipH="1" flipV="1">
            <a:off x="6499553" y="2467875"/>
            <a:ext cx="664735" cy="695906"/>
          </a:xfrm>
          <a:prstGeom prst="straightConnector1">
            <a:avLst/>
          </a:prstGeom>
          <a:noFill/>
          <a:ln w="38100" algn="ctr">
            <a:solidFill>
              <a:srgbClr val="FF3300"/>
            </a:solidFill>
            <a:round/>
            <a:headEnd/>
            <a:tailEnd type="arrow" w="med" len="med"/>
          </a:ln>
        </p:spPr>
      </p:cxnSp>
      <p:cxnSp>
        <p:nvCxnSpPr>
          <p:cNvPr id="8" name="直線單箭頭接點 7"/>
          <p:cNvCxnSpPr>
            <a:cxnSpLocks noChangeShapeType="1"/>
          </p:cNvCxnSpPr>
          <p:nvPr/>
        </p:nvCxnSpPr>
        <p:spPr bwMode="auto">
          <a:xfrm flipH="1" flipV="1">
            <a:off x="1547813" y="4078549"/>
            <a:ext cx="1152525" cy="428625"/>
          </a:xfrm>
          <a:prstGeom prst="straightConnector1">
            <a:avLst/>
          </a:prstGeom>
          <a:noFill/>
          <a:ln w="38100" algn="ctr">
            <a:solidFill>
              <a:srgbClr val="FF3300"/>
            </a:solidFill>
            <a:round/>
            <a:headEnd/>
            <a:tailEnd type="arrow" w="med" len="med"/>
          </a:ln>
        </p:spPr>
      </p:cxnSp>
      <p:cxnSp>
        <p:nvCxnSpPr>
          <p:cNvPr id="9" name="直線單箭頭接點 8"/>
          <p:cNvCxnSpPr>
            <a:cxnSpLocks noChangeShapeType="1"/>
          </p:cNvCxnSpPr>
          <p:nvPr/>
        </p:nvCxnSpPr>
        <p:spPr bwMode="auto">
          <a:xfrm flipV="1">
            <a:off x="6304616" y="4276986"/>
            <a:ext cx="1147763" cy="15875"/>
          </a:xfrm>
          <a:prstGeom prst="straightConnector1">
            <a:avLst/>
          </a:prstGeom>
          <a:noFill/>
          <a:ln w="38100" algn="ctr">
            <a:solidFill>
              <a:srgbClr val="FF3300"/>
            </a:solidFill>
            <a:round/>
            <a:headEnd/>
            <a:tailEnd type="arrow" w="med" len="med"/>
          </a:ln>
        </p:spPr>
      </p:cxnSp>
      <p:cxnSp>
        <p:nvCxnSpPr>
          <p:cNvPr id="10" name="直線單箭頭接點 9"/>
          <p:cNvCxnSpPr>
            <a:cxnSpLocks noChangeShapeType="1"/>
          </p:cNvCxnSpPr>
          <p:nvPr/>
        </p:nvCxnSpPr>
        <p:spPr bwMode="auto">
          <a:xfrm flipV="1">
            <a:off x="1692275" y="5476134"/>
            <a:ext cx="1008063" cy="433387"/>
          </a:xfrm>
          <a:prstGeom prst="straightConnector1">
            <a:avLst/>
          </a:prstGeom>
          <a:noFill/>
          <a:ln w="38100" algn="ctr">
            <a:solidFill>
              <a:srgbClr val="FF3300"/>
            </a:solidFill>
            <a:round/>
            <a:headEnd/>
            <a:tailEnd type="arrow" w="med" len="med"/>
          </a:ln>
        </p:spPr>
      </p:cxnSp>
      <p:cxnSp>
        <p:nvCxnSpPr>
          <p:cNvPr id="11" name="直線單箭頭接點 10"/>
          <p:cNvCxnSpPr>
            <a:cxnSpLocks noChangeShapeType="1"/>
          </p:cNvCxnSpPr>
          <p:nvPr/>
        </p:nvCxnSpPr>
        <p:spPr bwMode="auto">
          <a:xfrm flipV="1">
            <a:off x="6482417" y="5368185"/>
            <a:ext cx="792162" cy="649287"/>
          </a:xfrm>
          <a:prstGeom prst="straightConnector1">
            <a:avLst/>
          </a:prstGeom>
          <a:noFill/>
          <a:ln w="38100" algn="ctr">
            <a:solidFill>
              <a:srgbClr val="FF33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a:xfrm>
            <a:off x="822960" y="286604"/>
            <a:ext cx="7997512" cy="1450757"/>
          </a:xfrm>
        </p:spPr>
        <p:txBody>
          <a:bodyPr>
            <a:normAutofit/>
          </a:bodyPr>
          <a:lstStyle/>
          <a:p>
            <a:pPr eaLnBrk="1" hangingPunct="1"/>
            <a:r>
              <a:rPr lang="en-US" altLang="zh-TW" sz="3600" b="0" dirty="0" err="1">
                <a:solidFill>
                  <a:schemeClr val="tx1"/>
                </a:solidFill>
              </a:rPr>
              <a:t>Nevatia</a:t>
            </a:r>
            <a:r>
              <a:rPr lang="en-US" altLang="zh-TW" sz="3600" b="0" dirty="0">
                <a:solidFill>
                  <a:schemeClr val="tx1"/>
                </a:solidFill>
              </a:rPr>
              <a:t> and </a:t>
            </a:r>
            <a:r>
              <a:rPr lang="en-US" altLang="zh-TW" sz="3600" b="0" dirty="0" err="1">
                <a:solidFill>
                  <a:schemeClr val="tx1"/>
                </a:solidFill>
              </a:rPr>
              <a:t>Babu</a:t>
            </a:r>
            <a:r>
              <a:rPr lang="en-US" altLang="zh-TW" sz="3600" b="0" dirty="0">
                <a:solidFill>
                  <a:schemeClr val="tx1"/>
                </a:solidFill>
              </a:rPr>
              <a:t> </a:t>
            </a:r>
            <a:r>
              <a:rPr lang="en-US" altLang="en-US" sz="3600" b="0" dirty="0">
                <a:solidFill>
                  <a:schemeClr val="tx1"/>
                </a:solidFill>
              </a:rPr>
              <a:t>with threshold = </a:t>
            </a:r>
            <a:r>
              <a:rPr lang="en-US" altLang="en-US" sz="3600" b="0" dirty="0">
                <a:solidFill>
                  <a:srgbClr val="FF0000"/>
                </a:solidFill>
              </a:rPr>
              <a:t>32100</a:t>
            </a:r>
            <a:endParaRPr lang="en-US" altLang="zh-TW" sz="5400" b="0" dirty="0">
              <a:solidFill>
                <a:srgbClr val="FF0000"/>
              </a:solidFill>
            </a:endParaRPr>
          </a:p>
        </p:txBody>
      </p:sp>
      <p:pic>
        <p:nvPicPr>
          <p:cNvPr id="198660" name="Picture 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572000" y="1773238"/>
            <a:ext cx="4572000" cy="4572000"/>
          </a:xfrm>
          <a:noFill/>
        </p:spPr>
      </p:pic>
      <p:pic>
        <p:nvPicPr>
          <p:cNvPr id="198661" name="Picture 5" descr="nevatia_and_babu(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107</a:t>
            </a:fld>
            <a:endParaRPr lang="en-US" dirty="0"/>
          </a:p>
        </p:txBody>
      </p:sp>
    </p:spTree>
    <p:extLst>
      <p:ext uri="{BB962C8B-B14F-4D97-AF65-F5344CB8AC3E}">
        <p14:creationId xmlns:p14="http://schemas.microsoft.com/office/powerpoint/2010/main" val="36593682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CD9C4F-D26D-4DAD-B87B-629CCB92D0F3}"/>
              </a:ext>
            </a:extLst>
          </p:cNvPr>
          <p:cNvSpPr>
            <a:spLocks noGrp="1"/>
          </p:cNvSpPr>
          <p:nvPr>
            <p:ph type="title"/>
          </p:nvPr>
        </p:nvSpPr>
        <p:spPr>
          <a:xfrm>
            <a:off x="755576" y="1628800"/>
            <a:ext cx="8092380" cy="2530877"/>
          </a:xfrm>
        </p:spPr>
        <p:txBody>
          <a:bodyPr>
            <a:normAutofit fontScale="90000"/>
          </a:bodyPr>
          <a:lstStyle/>
          <a:p>
            <a:r>
              <a:rPr lang="zh-TW" altLang="en-US" dirty="0"/>
              <a:t>關於作業問題 </a:t>
            </a:r>
            <a:br>
              <a:rPr lang="en-US" altLang="zh-TW" dirty="0"/>
            </a:br>
            <a:r>
              <a:rPr lang="zh-TW" altLang="en-US" dirty="0"/>
              <a:t>期限 繳交內容 信噪比</a:t>
            </a:r>
            <a:br>
              <a:rPr lang="en-US" altLang="zh-TW" dirty="0"/>
            </a:br>
            <a:r>
              <a:rPr lang="zh-TW" altLang="en-US" dirty="0"/>
              <a:t>還有前面幾頁圖片問題</a:t>
            </a:r>
            <a:br>
              <a:rPr lang="en-US" altLang="zh-TW" dirty="0"/>
            </a:br>
            <a:r>
              <a:rPr lang="en-US" altLang="zh-TW" dirty="0"/>
              <a:t>40</a:t>
            </a:r>
            <a:r>
              <a:rPr lang="zh-TW" altLang="en-US" dirty="0"/>
              <a:t>頁 </a:t>
            </a:r>
            <a:r>
              <a:rPr lang="en-US" altLang="zh-TW" dirty="0"/>
              <a:t>50</a:t>
            </a:r>
            <a:r>
              <a:rPr lang="zh-TW" altLang="en-US" dirty="0"/>
              <a:t>頁 更正</a:t>
            </a:r>
          </a:p>
        </p:txBody>
      </p:sp>
      <p:sp>
        <p:nvSpPr>
          <p:cNvPr id="3" name="頁尾版面配置區 2">
            <a:extLst>
              <a:ext uri="{FF2B5EF4-FFF2-40B4-BE49-F238E27FC236}">
                <a16:creationId xmlns:a16="http://schemas.microsoft.com/office/drawing/2014/main" id="{3ACDB483-D35E-4478-A2DE-85A2CB2158AD}"/>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a:extLst>
              <a:ext uri="{FF2B5EF4-FFF2-40B4-BE49-F238E27FC236}">
                <a16:creationId xmlns:a16="http://schemas.microsoft.com/office/drawing/2014/main" id="{225EBDA3-4F2B-45B4-BD4A-A6C1B74C46D9}"/>
              </a:ext>
            </a:extLst>
          </p:cNvPr>
          <p:cNvSpPr>
            <a:spLocks noGrp="1"/>
          </p:cNvSpPr>
          <p:nvPr>
            <p:ph type="sldNum" sz="quarter" idx="12"/>
          </p:nvPr>
        </p:nvSpPr>
        <p:spPr/>
        <p:txBody>
          <a:bodyPr/>
          <a:lstStyle/>
          <a:p>
            <a:fld id="{4FAB73BC-B049-4115-A692-8D63A059BFB8}" type="slidenum">
              <a:rPr lang="en-US" smtClean="0"/>
              <a:t>108</a:t>
            </a:fld>
            <a:endParaRPr lang="en-US" dirty="0"/>
          </a:p>
        </p:txBody>
      </p:sp>
    </p:spTree>
    <p:extLst>
      <p:ext uri="{BB962C8B-B14F-4D97-AF65-F5344CB8AC3E}">
        <p14:creationId xmlns:p14="http://schemas.microsoft.com/office/powerpoint/2010/main" val="33983056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grpSp>
        <p:nvGrpSpPr>
          <p:cNvPr id="34823" name="群組 5"/>
          <p:cNvGrpSpPr>
            <a:grpSpLocks/>
          </p:cNvGrpSpPr>
          <p:nvPr/>
        </p:nvGrpSpPr>
        <p:grpSpPr bwMode="auto">
          <a:xfrm>
            <a:off x="6381742" y="4509120"/>
            <a:ext cx="1763712" cy="1644650"/>
            <a:chOff x="7380287" y="4735512"/>
            <a:chExt cx="1763713" cy="1645519"/>
          </a:xfrm>
        </p:grpSpPr>
        <p:sp>
          <p:nvSpPr>
            <p:cNvPr id="34826" name="AutoShape 7"/>
            <p:cNvSpPr>
              <a:spLocks noChangeArrowheads="1"/>
            </p:cNvSpPr>
            <p:nvPr/>
          </p:nvSpPr>
          <p:spPr bwMode="auto">
            <a:xfrm flipH="1">
              <a:off x="7380287" y="5660306"/>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4827" name="Group 59"/>
            <p:cNvGrpSpPr>
              <a:grpSpLocks/>
            </p:cNvGrpSpPr>
            <p:nvPr/>
          </p:nvGrpSpPr>
          <p:grpSpPr bwMode="auto">
            <a:xfrm>
              <a:off x="7523161" y="4822106"/>
              <a:ext cx="900113" cy="838201"/>
              <a:chOff x="203" y="135"/>
              <a:chExt cx="567" cy="528"/>
            </a:xfrm>
          </p:grpSpPr>
          <p:cxnSp>
            <p:nvCxnSpPr>
              <p:cNvPr id="34829" name="AutoShape 8"/>
              <p:cNvCxnSpPr>
                <a:cxnSpLocks noChangeShapeType="1"/>
                <a:stCxn id="34828" idx="1"/>
                <a:endCxn id="34826" idx="0"/>
              </p:cNvCxnSpPr>
              <p:nvPr/>
            </p:nvCxnSpPr>
            <p:spPr bwMode="auto">
              <a:xfrm rot="10800000" flipV="1">
                <a:off x="306" y="262"/>
                <a:ext cx="464" cy="401"/>
              </a:xfrm>
              <a:prstGeom prst="curvedConnector2">
                <a:avLst/>
              </a:prstGeom>
              <a:noFill/>
              <a:ln w="9525">
                <a:solidFill>
                  <a:srgbClr val="FF0000"/>
                </a:solidFill>
                <a:round/>
                <a:headEnd type="triangle" w="med" len="med"/>
                <a:tailEnd type="triangle" w="med" len="med"/>
              </a:ln>
            </p:spPr>
          </p:cxnSp>
          <p:graphicFrame>
            <p:nvGraphicFramePr>
              <p:cNvPr id="34819" name="Object 10"/>
              <p:cNvGraphicFramePr>
                <a:graphicFrameLocks noChangeAspect="1"/>
              </p:cNvGraphicFramePr>
              <p:nvPr>
                <p:extLst>
                  <p:ext uri="{D42A27DB-BD31-4B8C-83A1-F6EECF244321}">
                    <p14:modId xmlns:p14="http://schemas.microsoft.com/office/powerpoint/2010/main" val="4205279924"/>
                  </p:ext>
                </p:extLst>
              </p:nvPr>
            </p:nvGraphicFramePr>
            <p:xfrm>
              <a:off x="203" y="135"/>
              <a:ext cx="295" cy="249"/>
            </p:xfrm>
            <a:graphic>
              <a:graphicData uri="http://schemas.openxmlformats.org/presentationml/2006/ole">
                <mc:AlternateContent xmlns:mc="http://schemas.openxmlformats.org/markup-compatibility/2006">
                  <mc:Choice xmlns:v="urn:schemas-microsoft-com:vml" Requires="v">
                    <p:oleObj spid="_x0000_s227363" name="方程式" r:id="rId4" imgW="241195" imgH="203112" progId="Equation.3">
                      <p:embed/>
                    </p:oleObj>
                  </mc:Choice>
                  <mc:Fallback>
                    <p:oleObj name="方程式" r:id="rId4" imgW="241195" imgH="203112" progId="Equation.3">
                      <p:embed/>
                      <p:pic>
                        <p:nvPicPr>
                          <p:cNvPr id="34819"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 y="135"/>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8" name="AutoShape 36"/>
            <p:cNvSpPr>
              <a:spLocks noChangeArrowheads="1"/>
            </p:cNvSpPr>
            <p:nvPr/>
          </p:nvSpPr>
          <p:spPr bwMode="auto">
            <a:xfrm>
              <a:off x="8423275" y="4735512"/>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sp>
        <p:nvSpPr>
          <p:cNvPr id="34824" name="文字方塊 11"/>
          <p:cNvSpPr txBox="1">
            <a:spLocks noChangeArrowheads="1"/>
          </p:cNvSpPr>
          <p:nvPr/>
        </p:nvSpPr>
        <p:spPr bwMode="auto">
          <a:xfrm>
            <a:off x="6575598" y="4058819"/>
            <a:ext cx="2418986" cy="461665"/>
          </a:xfrm>
          <a:prstGeom prst="rect">
            <a:avLst/>
          </a:prstGeom>
          <a:noFill/>
          <a:ln w="9525">
            <a:noFill/>
            <a:miter lim="800000"/>
            <a:headEnd/>
            <a:tailEnd/>
          </a:ln>
        </p:spPr>
        <p:txBody>
          <a:bodyPr wrap="square">
            <a:spAutoFit/>
          </a:bodyPr>
          <a:lstStyle/>
          <a:p>
            <a:pPr algn="ctr"/>
            <a:r>
              <a:rPr lang="en-US" altLang="zh-TW" sz="2400" dirty="0">
                <a:latin typeface="+mj-lt"/>
              </a:rPr>
              <a:t>gradient direction</a:t>
            </a:r>
            <a:endParaRPr lang="zh-TW" altLang="en-US" sz="2400" dirty="0">
              <a:latin typeface="+mj-lt"/>
            </a:endParaRPr>
          </a:p>
        </p:txBody>
      </p:sp>
      <p:sp>
        <p:nvSpPr>
          <p:cNvPr id="34825" name="文字方塊 12"/>
          <p:cNvSpPr txBox="1">
            <a:spLocks noChangeArrowheads="1"/>
          </p:cNvSpPr>
          <p:nvPr/>
        </p:nvSpPr>
        <p:spPr bwMode="auto">
          <a:xfrm>
            <a:off x="4816463" y="5378099"/>
            <a:ext cx="1871663" cy="830997"/>
          </a:xfrm>
          <a:prstGeom prst="rect">
            <a:avLst/>
          </a:prstGeom>
          <a:noFill/>
          <a:ln w="9525">
            <a:noFill/>
            <a:miter lim="800000"/>
            <a:headEnd/>
            <a:tailEnd/>
          </a:ln>
        </p:spPr>
        <p:txBody>
          <a:bodyPr>
            <a:spAutoFit/>
          </a:bodyPr>
          <a:lstStyle/>
          <a:p>
            <a:pPr algn="ctr"/>
            <a:r>
              <a:rPr lang="en-US" altLang="zh-TW" sz="2400" dirty="0">
                <a:latin typeface="+mj-lt"/>
              </a:rPr>
              <a:t>contour direction</a:t>
            </a:r>
            <a:endParaRPr lang="zh-TW" altLang="en-US" sz="2400" dirty="0">
              <a:latin typeface="+mj-lt"/>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00000"/>
                  </a:lnSpc>
                  <a:spcBef>
                    <a:spcPts val="0"/>
                  </a:spcBef>
                  <a:spcAft>
                    <a:spcPts val="1800"/>
                  </a:spcAft>
                  <a:buNone/>
                </a:pPr>
                <a:r>
                  <a:rPr lang="en-US" altLang="zh-TW" sz="2400" b="1" dirty="0">
                    <a:solidFill>
                      <a:schemeClr val="tx1"/>
                    </a:solidFill>
                  </a:rPr>
                  <a:t>gradient direction:</a:t>
                </a:r>
              </a:p>
              <a:p>
                <a:pPr marL="450850" indent="0">
                  <a:lnSpc>
                    <a:spcPct val="100000"/>
                  </a:lnSpc>
                  <a:spcBef>
                    <a:spcPts val="0"/>
                  </a:spcBef>
                  <a:spcAft>
                    <a:spcPts val="1800"/>
                  </a:spcAft>
                  <a:buNone/>
                </a:pPr>
                <a:r>
                  <a:rPr lang="en-US" altLang="zh-TW" sz="2400" dirty="0">
                    <a:solidFill>
                      <a:schemeClr val="tx1"/>
                    </a:solidFill>
                  </a:rPr>
                  <a:t>dark to light.</a:t>
                </a:r>
              </a:p>
              <a:p>
                <a:pPr marL="0" indent="0">
                  <a:lnSpc>
                    <a:spcPct val="100000"/>
                  </a:lnSpc>
                  <a:spcBef>
                    <a:spcPts val="0"/>
                  </a:spcBef>
                  <a:spcAft>
                    <a:spcPts val="1800"/>
                  </a:spcAft>
                  <a:buNone/>
                </a:pPr>
                <a:r>
                  <a:rPr lang="en-US" altLang="zh-TW" sz="2400" b="1" dirty="0">
                    <a:solidFill>
                      <a:schemeClr val="tx1"/>
                    </a:solidFill>
                  </a:rPr>
                  <a:t>edge contour direction:</a:t>
                </a:r>
              </a:p>
              <a:p>
                <a:pPr marL="717550" indent="-266700">
                  <a:lnSpc>
                    <a:spcPct val="100000"/>
                  </a:lnSpc>
                  <a:spcBef>
                    <a:spcPts val="0"/>
                  </a:spcBef>
                  <a:spcAft>
                    <a:spcPts val="1800"/>
                  </a:spcAft>
                  <a:buFont typeface="+mj-lt"/>
                  <a:buAutoNum type="arabicPeriod"/>
                </a:pPr>
                <a:r>
                  <a:rPr lang="en-US" altLang="zh-TW" sz="2400" dirty="0">
                    <a:solidFill>
                      <a:schemeClr val="tx1"/>
                    </a:solidFill>
                  </a:rPr>
                  <a:t>along edge, right side bright, left side dark.</a:t>
                </a:r>
              </a:p>
              <a:p>
                <a:pPr marL="717550" indent="-266700">
                  <a:lnSpc>
                    <a:spcPct val="100000"/>
                  </a:lnSpc>
                  <a:spcBef>
                    <a:spcPts val="0"/>
                  </a:spcBef>
                  <a:spcAft>
                    <a:spcPts val="1800"/>
                  </a:spcAft>
                  <a:buFont typeface="+mj-lt"/>
                  <a:buAutoNum type="arabicPeriod"/>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0">
                            <a:solidFill>
                              <a:schemeClr val="tx1"/>
                            </a:solidFill>
                            <a:latin typeface="Cambria Math" panose="02040503050406030204" pitchFamily="18" charset="0"/>
                          </a:rPr>
                          <m:t>9</m:t>
                        </m:r>
                        <m:r>
                          <a:rPr lang="en-US" altLang="zh-TW" sz="2400" b="0" i="0" smtClean="0">
                            <a:solidFill>
                              <a:schemeClr val="tx1"/>
                            </a:solidFill>
                            <a:latin typeface="Cambria Math" panose="02040503050406030204" pitchFamily="18" charset="0"/>
                          </a:rPr>
                          <m:t>0</m:t>
                        </m:r>
                      </m:e>
                      <m:sup>
                        <m:r>
                          <a:rPr lang="en-US" altLang="zh-TW" sz="2400" b="0" i="0" smtClean="0">
                            <a:solidFill>
                              <a:schemeClr val="tx1"/>
                            </a:solidFill>
                            <a:latin typeface="Cambria Math" panose="02040503050406030204" pitchFamily="18" charset="0"/>
                            <a:ea typeface="Cambria Math" panose="02040503050406030204" pitchFamily="18" charset="0"/>
                          </a:rPr>
                          <m:t>°</m:t>
                        </m:r>
                      </m:sup>
                    </m:sSup>
                  </m:oMath>
                </a14:m>
                <a:r>
                  <a:rPr lang="zh-TW" altLang="en-US" sz="2400" b="1" dirty="0">
                    <a:solidFill>
                      <a:schemeClr val="tx1"/>
                    </a:solidFill>
                  </a:rPr>
                  <a:t> </a:t>
                </a:r>
                <a:r>
                  <a:rPr lang="en-US" altLang="zh-TW" sz="2400" dirty="0">
                    <a:solidFill>
                      <a:schemeClr val="tx1"/>
                    </a:solidFill>
                  </a:rPr>
                  <a:t>more than gradient direction.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6"/>
                <a:stretch>
                  <a:fillRect l="-2423" t="-1212"/>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2196338890"/>
              </p:ext>
            </p:extLst>
          </p:nvPr>
        </p:nvGraphicFramePr>
        <p:xfrm>
          <a:off x="2740140" y="5430021"/>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標題 1"/>
          <p:cNvSpPr>
            <a:spLocks noGrp="1"/>
          </p:cNvSpPr>
          <p:nvPr>
            <p:ph type="title"/>
          </p:nvPr>
        </p:nvSpPr>
        <p:spPr/>
        <p:txBody>
          <a:bodyPr>
            <a:normAutofit/>
          </a:bodyPr>
          <a:lstStyle/>
          <a:p>
            <a:r>
              <a:rPr lang="en-US" altLang="zh-TW" sz="4400" dirty="0">
                <a:solidFill>
                  <a:schemeClr val="tx1"/>
                </a:solidFill>
              </a:rPr>
              <a:t>7.2 Noise Cleaning</a:t>
            </a:r>
            <a:r>
              <a:rPr lang="zh-TW" altLang="en-US" sz="4400" dirty="0">
                <a:solidFill>
                  <a:schemeClr val="tx1"/>
                </a:solidFill>
              </a:rPr>
              <a:t> </a:t>
            </a:r>
            <a:br>
              <a:rPr lang="en-US" altLang="zh-TW" sz="4400" dirty="0">
                <a:solidFill>
                  <a:schemeClr val="tx1"/>
                </a:solidFill>
              </a:rPr>
            </a:br>
            <a:r>
              <a:rPr lang="en-US" altLang="zh-TW" sz="4400" dirty="0">
                <a:solidFill>
                  <a:schemeClr val="tx1"/>
                </a:solidFill>
              </a:rPr>
              <a:t>-box filter:</a:t>
            </a:r>
            <a:r>
              <a:rPr lang="zh-TW" altLang="en-US" sz="4400" dirty="0">
                <a:solidFill>
                  <a:schemeClr val="tx1"/>
                </a:solidFill>
              </a:rPr>
              <a:t> </a:t>
            </a:r>
            <a:r>
              <a:rPr lang="en-US" altLang="zh-TW" sz="4400" dirty="0">
                <a:solidFill>
                  <a:schemeClr val="tx1"/>
                </a:solidFill>
              </a:rPr>
              <a:t>separable</a:t>
            </a:r>
            <a:endParaRPr lang="zh-TW" altLang="en-US" sz="4400" dirty="0">
              <a:solidFill>
                <a:schemeClr val="tx1"/>
              </a:solidFill>
            </a:endParaRPr>
          </a:p>
        </p:txBody>
      </p:sp>
      <p:graphicFrame>
        <p:nvGraphicFramePr>
          <p:cNvPr id="19" name="內容版面配置區 4"/>
          <p:cNvGraphicFramePr>
            <a:graphicFrameLocks/>
          </p:cNvGraphicFramePr>
          <p:nvPr>
            <p:extLst>
              <p:ext uri="{D42A27DB-BD31-4B8C-83A1-F6EECF244321}">
                <p14:modId xmlns:p14="http://schemas.microsoft.com/office/powerpoint/2010/main" val="2728261311"/>
              </p:ext>
            </p:extLst>
          </p:nvPr>
        </p:nvGraphicFramePr>
        <p:xfrm>
          <a:off x="822325" y="1772816"/>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81</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79</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FF3300"/>
                          </a:solidFill>
                        </a:rPr>
                        <a:t>99</a:t>
                      </a:r>
                    </a:p>
                    <a:p>
                      <a:pPr algn="ctr"/>
                      <a:r>
                        <a:rPr lang="en-US" altLang="zh-TW" sz="2000" b="0" dirty="0">
                          <a:solidFill>
                            <a:srgbClr val="002060"/>
                          </a:solidFill>
                        </a:rPr>
                        <a:t>(</a:t>
                      </a:r>
                      <a:r>
                        <a:rPr lang="en-US" altLang="zh-TW" sz="2000" b="0" dirty="0" err="1">
                          <a:solidFill>
                            <a:srgbClr val="002060"/>
                          </a:solidFill>
                        </a:rPr>
                        <a:t>x,y</a:t>
                      </a:r>
                      <a:r>
                        <a:rPr lang="en-US" altLang="zh-TW" sz="2000" b="0" dirty="0">
                          <a:solidFill>
                            <a:srgbClr val="002060"/>
                          </a:solidFill>
                        </a:rPr>
                        <a:t>)</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82</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algn="ctr"/>
                      <a:r>
                        <a:rPr lang="en-US" altLang="zh-TW" sz="2000" b="0" dirty="0">
                          <a:solidFill>
                            <a:srgbClr val="002060"/>
                          </a:solidFill>
                        </a:rPr>
                        <a:t>78</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77</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83</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1" name="文字方塊 15"/>
          <p:cNvSpPr txBox="1">
            <a:spLocks noChangeArrowheads="1"/>
          </p:cNvSpPr>
          <p:nvPr/>
        </p:nvSpPr>
        <p:spPr bwMode="auto">
          <a:xfrm>
            <a:off x="1308600" y="3958352"/>
            <a:ext cx="1187450" cy="368300"/>
          </a:xfrm>
          <a:prstGeom prst="rect">
            <a:avLst/>
          </a:prstGeom>
          <a:noFill/>
          <a:ln w="9525">
            <a:noFill/>
            <a:miter lim="800000"/>
            <a:headEnd/>
            <a:tailEnd/>
          </a:ln>
        </p:spPr>
        <p:txBody>
          <a:bodyPr>
            <a:spAutoFit/>
          </a:bodyPr>
          <a:lstStyle/>
          <a:p>
            <a:pPr algn="ctr"/>
            <a:r>
              <a:rPr lang="en-US" altLang="zh-TW" dirty="0">
                <a:solidFill>
                  <a:srgbClr val="002060"/>
                </a:solidFill>
                <a:latin typeface="+mj-lt"/>
              </a:rPr>
              <a:t>image</a:t>
            </a:r>
            <a:endParaRPr lang="zh-TW" altLang="en-US" dirty="0">
              <a:solidFill>
                <a:srgbClr val="002060"/>
              </a:solidFill>
              <a:latin typeface="+mj-lt"/>
            </a:endParaRPr>
          </a:p>
        </p:txBody>
      </p:sp>
      <p:graphicFrame>
        <p:nvGraphicFramePr>
          <p:cNvPr id="22" name="表格 21"/>
          <p:cNvGraphicFramePr>
            <a:graphicFrameLocks noGrp="1"/>
          </p:cNvGraphicFramePr>
          <p:nvPr>
            <p:extLst>
              <p:ext uri="{D42A27DB-BD31-4B8C-83A1-F6EECF244321}">
                <p14:modId xmlns:p14="http://schemas.microsoft.com/office/powerpoint/2010/main" val="1377539575"/>
              </p:ext>
            </p:extLst>
          </p:nvPr>
        </p:nvGraphicFramePr>
        <p:xfrm>
          <a:off x="3783038" y="2222152"/>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rPr>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23" name="群組 22"/>
          <p:cNvGrpSpPr/>
          <p:nvPr/>
        </p:nvGrpSpPr>
        <p:grpSpPr>
          <a:xfrm>
            <a:off x="2987824" y="2420888"/>
            <a:ext cx="775338" cy="786177"/>
            <a:chOff x="5868144" y="3575759"/>
            <a:chExt cx="775338" cy="786177"/>
          </a:xfrm>
        </p:grpSpPr>
        <mc:AlternateContent xmlns:mc="http://schemas.openxmlformats.org/markup-compatibility/2006" xmlns:a14="http://schemas.microsoft.com/office/drawing/2010/main">
          <mc:Choice Requires="a14">
            <p:sp>
              <p:nvSpPr>
                <p:cNvPr id="24" name="文字方塊 23"/>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9</m:t>
                            </m:r>
                          </m:den>
                        </m:f>
                      </m:oMath>
                    </m:oMathPara>
                  </a14:m>
                  <a:endParaRPr lang="zh-TW" altLang="en-US" sz="2400" dirty="0">
                    <a:latin typeface="+mj-lt"/>
                  </a:endParaRPr>
                </a:p>
              </p:txBody>
            </p:sp>
          </mc:Choice>
          <mc:Fallback xmlns="">
            <p:sp>
              <p:nvSpPr>
                <p:cNvPr id="24" name="文字方塊 23"/>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4"/>
                  <a:stretch>
                    <a:fillRect/>
                  </a:stretch>
                </a:blipFill>
              </p:spPr>
              <p:txBody>
                <a:bodyPr/>
                <a:lstStyle/>
                <a:p>
                  <a:r>
                    <a:rPr lang="zh-TW" altLang="en-US">
                      <a:noFill/>
                    </a:rPr>
                    <a:t> </a:t>
                  </a:r>
                </a:p>
              </p:txBody>
            </p:sp>
          </mc:Fallback>
        </mc:AlternateContent>
        <p:sp>
          <p:nvSpPr>
            <p:cNvPr id="25" name="文字方塊 24"/>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6" name="文字方塊 25"/>
          <p:cNvSpPr txBox="1"/>
          <p:nvPr/>
        </p:nvSpPr>
        <p:spPr>
          <a:xfrm>
            <a:off x="5148064" y="2639320"/>
            <a:ext cx="764200" cy="461665"/>
          </a:xfrm>
          <a:prstGeom prst="rect">
            <a:avLst/>
          </a:prstGeom>
          <a:noFill/>
        </p:spPr>
        <p:txBody>
          <a:bodyPr wrap="square" rtlCol="0">
            <a:spAutoFit/>
          </a:bodyPr>
          <a:lstStyle/>
          <a:p>
            <a:pPr algn="ctr"/>
            <a:r>
              <a:rPr lang="en-US" altLang="zh-TW" sz="2400" dirty="0">
                <a:latin typeface="+mj-lt"/>
              </a:rPr>
              <a:t>=</a:t>
            </a:r>
            <a:r>
              <a:rPr lang="zh-TW" altLang="en-US" sz="2400" dirty="0">
                <a:latin typeface="+mj-lt"/>
              </a:rPr>
              <a:t> </a:t>
            </a:r>
            <a:r>
              <a:rPr lang="en-US" altLang="zh-TW" sz="2400" dirty="0">
                <a:latin typeface="+mj-lt"/>
              </a:rPr>
              <a:t>82</a:t>
            </a:r>
            <a:endParaRPr lang="zh-TW" altLang="en-US" sz="2400" dirty="0">
              <a:latin typeface="+mj-lt"/>
            </a:endParaRPr>
          </a:p>
        </p:txBody>
      </p:sp>
      <p:grpSp>
        <p:nvGrpSpPr>
          <p:cNvPr id="27" name="群組 26"/>
          <p:cNvGrpSpPr/>
          <p:nvPr/>
        </p:nvGrpSpPr>
        <p:grpSpPr>
          <a:xfrm>
            <a:off x="5401631" y="3224084"/>
            <a:ext cx="3655172" cy="439223"/>
            <a:chOff x="6255348" y="3575759"/>
            <a:chExt cx="3655172" cy="439223"/>
          </a:xfrm>
        </p:grpSpPr>
        <mc:AlternateContent xmlns:mc="http://schemas.openxmlformats.org/markup-compatibility/2006" xmlns:a14="http://schemas.microsoft.com/office/drawing/2010/main">
          <mc:Choice Requires="a14">
            <p:sp>
              <p:nvSpPr>
                <p:cNvPr id="28" name="文字方塊 27"/>
                <p:cNvSpPr txBox="1"/>
                <p:nvPr/>
              </p:nvSpPr>
              <p:spPr>
                <a:xfrm>
                  <a:off x="6255348" y="3575759"/>
                  <a:ext cx="3169828"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200" i="1" smtClean="0">
                                <a:latin typeface="Cambria Math" panose="02040503050406030204" pitchFamily="18" charset="0"/>
                              </a:rPr>
                            </m:ctrlPr>
                          </m:fPr>
                          <m:num>
                            <m:r>
                              <a:rPr lang="en-US" altLang="zh-TW" sz="1200" b="0" i="1">
                                <a:latin typeface="Cambria Math" panose="02040503050406030204" pitchFamily="18" charset="0"/>
                              </a:rPr>
                              <m:t>8</m:t>
                            </m:r>
                            <m:r>
                              <a:rPr lang="en-US" altLang="zh-TW" sz="1200" b="0" i="1" smtClean="0">
                                <a:latin typeface="Cambria Math" panose="02040503050406030204" pitchFamily="18" charset="0"/>
                              </a:rPr>
                              <m:t>0</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1</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0</m:t>
                            </m:r>
                            <m:r>
                              <a:rPr lang="en-US" altLang="zh-TW" sz="1200" b="0" i="1" smtClean="0">
                                <a:latin typeface="Cambria Math" panose="02040503050406030204" pitchFamily="18" charset="0"/>
                              </a:rPr>
                              <m:t>+</m:t>
                            </m:r>
                            <m:r>
                              <a:rPr lang="en-US" altLang="zh-TW" sz="1200" b="0" i="1">
                                <a:latin typeface="Cambria Math" panose="02040503050406030204" pitchFamily="18" charset="0"/>
                              </a:rPr>
                              <m:t>9</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2</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8</m:t>
                            </m:r>
                            <m:r>
                              <a:rPr lang="en-US" altLang="zh-TW" sz="1200" b="0" i="1">
                                <a:latin typeface="Cambria Math" panose="02040503050406030204" pitchFamily="18" charset="0"/>
                              </a:rPr>
                              <m:t>+</m:t>
                            </m:r>
                            <m:r>
                              <a:rPr lang="en-US" altLang="zh-TW" sz="1200" b="0" i="1" smtClean="0">
                                <a:latin typeface="Cambria Math" panose="02040503050406030204" pitchFamily="18" charset="0"/>
                              </a:rPr>
                              <m:t>7</m:t>
                            </m:r>
                            <m:r>
                              <a:rPr lang="en-US" altLang="zh-TW" sz="1200" b="0" i="1">
                                <a:latin typeface="Cambria Math" panose="02040503050406030204" pitchFamily="18" charset="0"/>
                              </a:rPr>
                              <m:t>7</m:t>
                            </m:r>
                            <m:r>
                              <a:rPr lang="en-US" altLang="zh-TW" sz="1200" b="0" i="1" smtClean="0">
                                <a:latin typeface="Cambria Math" panose="02040503050406030204" pitchFamily="18" charset="0"/>
                              </a:rPr>
                              <m:t>+</m:t>
                            </m:r>
                            <m:r>
                              <a:rPr lang="en-US" altLang="zh-TW" sz="1200" b="0" i="1">
                                <a:latin typeface="Cambria Math" panose="02040503050406030204" pitchFamily="18" charset="0"/>
                              </a:rPr>
                              <m:t>8</m:t>
                            </m:r>
                            <m:r>
                              <a:rPr lang="en-US" altLang="zh-TW" sz="1200" b="0" i="1" smtClean="0">
                                <a:latin typeface="Cambria Math" panose="02040503050406030204" pitchFamily="18" charset="0"/>
                              </a:rPr>
                              <m:t>3</m:t>
                            </m:r>
                          </m:num>
                          <m:den>
                            <m:r>
                              <a:rPr lang="en-US" altLang="zh-TW" sz="1200" b="0" i="1">
                                <a:latin typeface="Cambria Math" panose="02040503050406030204" pitchFamily="18" charset="0"/>
                              </a:rPr>
                              <m:t>9</m:t>
                            </m:r>
                          </m:den>
                        </m:f>
                      </m:oMath>
                    </m:oMathPara>
                  </a14:m>
                  <a:endParaRPr lang="zh-TW" altLang="en-US" sz="1200" dirty="0">
                    <a:latin typeface="+mj-lt"/>
                  </a:endParaRPr>
                </a:p>
              </p:txBody>
            </p:sp>
          </mc:Choice>
          <mc:Fallback xmlns="">
            <p:sp>
              <p:nvSpPr>
                <p:cNvPr id="28" name="文字方塊 27"/>
                <p:cNvSpPr txBox="1">
                  <a:spLocks noRot="1" noChangeAspect="1" noMove="1" noResize="1" noEditPoints="1" noAdjustHandles="1" noChangeArrowheads="1" noChangeShapeType="1" noTextEdit="1"/>
                </p:cNvSpPr>
                <p:nvPr/>
              </p:nvSpPr>
              <p:spPr>
                <a:xfrm>
                  <a:off x="6255348" y="3575759"/>
                  <a:ext cx="3169828" cy="439223"/>
                </a:xfrm>
                <a:prstGeom prst="rect">
                  <a:avLst/>
                </a:prstGeom>
                <a:blipFill>
                  <a:blip r:embed="rId5"/>
                  <a:stretch>
                    <a:fillRect/>
                  </a:stretch>
                </a:blipFill>
              </p:spPr>
              <p:txBody>
                <a:bodyPr/>
                <a:lstStyle/>
                <a:p>
                  <a:r>
                    <a:rPr lang="zh-TW" altLang="en-US">
                      <a:noFill/>
                    </a:rPr>
                    <a:t> </a:t>
                  </a:r>
                </a:p>
              </p:txBody>
            </p:sp>
          </mc:Fallback>
        </mc:AlternateContent>
        <p:sp>
          <p:nvSpPr>
            <p:cNvPr id="29" name="文字方塊 28"/>
            <p:cNvSpPr txBox="1"/>
            <p:nvPr/>
          </p:nvSpPr>
          <p:spPr>
            <a:xfrm>
              <a:off x="9275312" y="3613080"/>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grpSp>
      <p:graphicFrame>
        <p:nvGraphicFramePr>
          <p:cNvPr id="30" name="內容版面配置區 4"/>
          <p:cNvGraphicFramePr>
            <a:graphicFrameLocks/>
          </p:cNvGraphicFramePr>
          <p:nvPr>
            <p:extLst>
              <p:ext uri="{D42A27DB-BD31-4B8C-83A1-F6EECF244321}">
                <p14:modId xmlns:p14="http://schemas.microsoft.com/office/powerpoint/2010/main" val="1129283196"/>
              </p:ext>
            </p:extLst>
          </p:nvPr>
        </p:nvGraphicFramePr>
        <p:xfrm>
          <a:off x="183822" y="4622068"/>
          <a:ext cx="1944000" cy="19440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tblGrid>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81</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79</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FF3300"/>
                          </a:solidFill>
                        </a:rPr>
                        <a:t>99</a:t>
                      </a:r>
                    </a:p>
                    <a:p>
                      <a:pPr algn="ctr"/>
                      <a:r>
                        <a:rPr lang="en-US" altLang="zh-TW" sz="1800" b="0" dirty="0">
                          <a:solidFill>
                            <a:srgbClr val="002060"/>
                          </a:solidFill>
                        </a:rPr>
                        <a:t>(</a:t>
                      </a:r>
                      <a:r>
                        <a:rPr lang="en-US" altLang="zh-TW" sz="1800" b="0" dirty="0" err="1">
                          <a:solidFill>
                            <a:srgbClr val="002060"/>
                          </a:solidFill>
                        </a:rPr>
                        <a:t>x,y</a:t>
                      </a:r>
                      <a:r>
                        <a:rPr lang="en-US" altLang="zh-TW" sz="1800" b="0" dirty="0">
                          <a:solidFill>
                            <a:srgbClr val="002060"/>
                          </a:solidFill>
                        </a:rPr>
                        <a:t>)</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82</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8000">
                <a:tc>
                  <a:txBody>
                    <a:bodyPr/>
                    <a:lstStyle/>
                    <a:p>
                      <a:pPr algn="ctr"/>
                      <a:r>
                        <a:rPr lang="en-US" altLang="zh-TW" sz="1800" b="0" dirty="0">
                          <a:solidFill>
                            <a:srgbClr val="002060"/>
                          </a:solidFill>
                        </a:rPr>
                        <a:t>78</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77</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83</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31" name="群組 30"/>
          <p:cNvGrpSpPr/>
          <p:nvPr/>
        </p:nvGrpSpPr>
        <p:grpSpPr>
          <a:xfrm>
            <a:off x="2051720" y="5179172"/>
            <a:ext cx="700372" cy="786177"/>
            <a:chOff x="5943110" y="3575759"/>
            <a:chExt cx="700372" cy="786177"/>
          </a:xfrm>
        </p:grpSpPr>
        <mc:AlternateContent xmlns:mc="http://schemas.openxmlformats.org/markup-compatibility/2006" xmlns:a14="http://schemas.microsoft.com/office/drawing/2010/main">
          <mc:Choice Requires="a14">
            <p:sp>
              <p:nvSpPr>
                <p:cNvPr id="32" name="文字方塊 31"/>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3</m:t>
                            </m:r>
                          </m:den>
                        </m:f>
                      </m:oMath>
                    </m:oMathPara>
                  </a14:m>
                  <a:endParaRPr lang="zh-TW" altLang="en-US" sz="2400" dirty="0">
                    <a:latin typeface="+mn-lt"/>
                  </a:endParaRPr>
                </a:p>
              </p:txBody>
            </p:sp>
          </mc:Choice>
          <mc:Fallback xmlns="">
            <p:sp>
              <p:nvSpPr>
                <p:cNvPr id="32" name="文字方塊 31"/>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6"/>
                  <a:stretch>
                    <a:fillRect/>
                  </a:stretch>
                </a:blipFill>
              </p:spPr>
              <p:txBody>
                <a:bodyPr/>
                <a:lstStyle/>
                <a:p>
                  <a:r>
                    <a:rPr lang="zh-TW" altLang="en-US">
                      <a:noFill/>
                    </a:rPr>
                    <a:t> </a:t>
                  </a:r>
                </a:p>
              </p:txBody>
            </p:sp>
          </mc:Fallback>
        </mc:AlternateContent>
        <p:sp>
          <p:nvSpPr>
            <p:cNvPr id="33" name="文字方塊 32"/>
            <p:cNvSpPr txBox="1"/>
            <p:nvPr/>
          </p:nvSpPr>
          <p:spPr>
            <a:xfrm>
              <a:off x="5943110" y="3769803"/>
              <a:ext cx="504056" cy="461665"/>
            </a:xfrm>
            <a:prstGeom prst="rect">
              <a:avLst/>
            </a:prstGeom>
            <a:noFill/>
          </p:spPr>
          <p:txBody>
            <a:bodyPr wrap="square" rtlCol="0">
              <a:spAutoFit/>
            </a:bodyPr>
            <a:lstStyle/>
            <a:p>
              <a:pPr algn="ctr"/>
              <a:r>
                <a:rPr lang="en-US" altLang="zh-TW" sz="2400" dirty="0">
                  <a:latin typeface="+mn-lt"/>
                </a:rPr>
                <a:t>×</a:t>
              </a:r>
              <a:endParaRPr lang="zh-TW" altLang="en-US" sz="2400" dirty="0">
                <a:latin typeface="+mn-lt"/>
              </a:endParaRPr>
            </a:p>
          </p:txBody>
        </p:sp>
      </p:grpSp>
      <p:sp>
        <p:nvSpPr>
          <p:cNvPr id="6" name="向右箭號 5"/>
          <p:cNvSpPr/>
          <p:nvPr/>
        </p:nvSpPr>
        <p:spPr>
          <a:xfrm>
            <a:off x="4682392" y="5365858"/>
            <a:ext cx="723679" cy="668326"/>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4" name="表格 33"/>
          <p:cNvGraphicFramePr>
            <a:graphicFrameLocks noGrp="1"/>
          </p:cNvGraphicFramePr>
          <p:nvPr>
            <p:extLst>
              <p:ext uri="{D42A27DB-BD31-4B8C-83A1-F6EECF244321}">
                <p14:modId xmlns:p14="http://schemas.microsoft.com/office/powerpoint/2010/main" val="3407160630"/>
              </p:ext>
            </p:extLst>
          </p:nvPr>
        </p:nvGraphicFramePr>
        <p:xfrm>
          <a:off x="7483556" y="5051042"/>
          <a:ext cx="432000" cy="1296000"/>
        </p:xfrm>
        <a:graphic>
          <a:graphicData uri="http://schemas.openxmlformats.org/drawingml/2006/table">
            <a:tbl>
              <a:tblPr firstRow="1" bandRow="1">
                <a:tableStyleId>{F5AB1C69-6EDB-4FF4-983F-18BD219EF322}</a:tableStyleId>
              </a:tblPr>
              <a:tblGrid>
                <a:gridCol w="432000">
                  <a:extLst>
                    <a:ext uri="{9D8B030D-6E8A-4147-A177-3AD203B41FA5}">
                      <a16:colId xmlns:a16="http://schemas.microsoft.com/office/drawing/2014/main" val="20000"/>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pPr algn="ct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5" name="表格 34"/>
          <p:cNvGraphicFramePr>
            <a:graphicFrameLocks noGrp="1"/>
          </p:cNvGraphicFramePr>
          <p:nvPr>
            <p:extLst>
              <p:ext uri="{D42A27DB-BD31-4B8C-83A1-F6EECF244321}">
                <p14:modId xmlns:p14="http://schemas.microsoft.com/office/powerpoint/2010/main" val="3071089768"/>
              </p:ext>
            </p:extLst>
          </p:nvPr>
        </p:nvGraphicFramePr>
        <p:xfrm>
          <a:off x="5710386" y="5052021"/>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latin typeface="+mj-lt"/>
                        </a:rPr>
                        <a:t>80</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87</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j-lt"/>
                          <a:ea typeface="+mn-ea"/>
                          <a:cs typeface="+mn-cs"/>
                        </a:rPr>
                        <a:t>79</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36" name="群組 35"/>
          <p:cNvGrpSpPr/>
          <p:nvPr/>
        </p:nvGrpSpPr>
        <p:grpSpPr>
          <a:xfrm>
            <a:off x="6888577" y="5415421"/>
            <a:ext cx="615487" cy="612732"/>
            <a:chOff x="5808249" y="3598504"/>
            <a:chExt cx="615487" cy="612732"/>
          </a:xfrm>
        </p:grpSpPr>
        <mc:AlternateContent xmlns:mc="http://schemas.openxmlformats.org/markup-compatibility/2006" xmlns:a14="http://schemas.microsoft.com/office/drawing/2010/main">
          <mc:Choice Requires="a14">
            <p:sp>
              <p:nvSpPr>
                <p:cNvPr id="37" name="文字方塊 36"/>
                <p:cNvSpPr txBox="1"/>
                <p:nvPr/>
              </p:nvSpPr>
              <p:spPr>
                <a:xfrm>
                  <a:off x="6121550" y="3598504"/>
                  <a:ext cx="30218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b="0" i="0">
                                <a:latin typeface="Cambria Math" panose="02040503050406030204" pitchFamily="18" charset="0"/>
                              </a:rPr>
                              <m:t>1</m:t>
                            </m:r>
                          </m:num>
                          <m:den>
                            <m:r>
                              <a:rPr lang="en-US" altLang="zh-TW" i="1">
                                <a:latin typeface="Cambria Math" panose="02040503050406030204" pitchFamily="18" charset="0"/>
                              </a:rPr>
                              <m:t>3</m:t>
                            </m:r>
                          </m:den>
                        </m:f>
                      </m:oMath>
                    </m:oMathPara>
                  </a14:m>
                  <a:endParaRPr lang="zh-TW" altLang="en-US" dirty="0">
                    <a:latin typeface="+mj-lt"/>
                  </a:endParaRPr>
                </a:p>
              </p:txBody>
            </p:sp>
          </mc:Choice>
          <mc:Fallback xmlns="">
            <p:sp>
              <p:nvSpPr>
                <p:cNvPr id="37" name="文字方塊 36"/>
                <p:cNvSpPr txBox="1">
                  <a:spLocks noRot="1" noChangeAspect="1" noMove="1" noResize="1" noEditPoints="1" noAdjustHandles="1" noChangeArrowheads="1" noChangeShapeType="1" noTextEdit="1"/>
                </p:cNvSpPr>
                <p:nvPr/>
              </p:nvSpPr>
              <p:spPr>
                <a:xfrm>
                  <a:off x="6121550" y="3598504"/>
                  <a:ext cx="302186" cy="612732"/>
                </a:xfrm>
                <a:prstGeom prst="rect">
                  <a:avLst/>
                </a:prstGeom>
                <a:blipFill>
                  <a:blip r:embed="rId7"/>
                  <a:stretch>
                    <a:fillRect/>
                  </a:stretch>
                </a:blipFill>
              </p:spPr>
              <p:txBody>
                <a:bodyPr/>
                <a:lstStyle/>
                <a:p>
                  <a:r>
                    <a:rPr lang="zh-TW" altLang="en-US">
                      <a:noFill/>
                    </a:rPr>
                    <a:t> </a:t>
                  </a:r>
                </a:p>
              </p:txBody>
            </p:sp>
          </mc:Fallback>
        </mc:AlternateContent>
        <p:sp>
          <p:nvSpPr>
            <p:cNvPr id="38" name="文字方塊 37"/>
            <p:cNvSpPr txBox="1"/>
            <p:nvPr/>
          </p:nvSpPr>
          <p:spPr>
            <a:xfrm>
              <a:off x="5808249" y="3697459"/>
              <a:ext cx="504056" cy="369332"/>
            </a:xfrm>
            <a:prstGeom prst="rect">
              <a:avLst/>
            </a:prstGeom>
            <a:noFill/>
          </p:spPr>
          <p:txBody>
            <a:bodyPr wrap="square" rtlCol="0">
              <a:spAutoFit/>
            </a:bodyPr>
            <a:lstStyle/>
            <a:p>
              <a:pPr algn="ctr"/>
              <a:r>
                <a:rPr lang="en-US" altLang="zh-TW" dirty="0">
                  <a:latin typeface="+mj-lt"/>
                </a:rPr>
                <a:t>×</a:t>
              </a:r>
              <a:endParaRPr lang="zh-TW" altLang="en-US" dirty="0">
                <a:latin typeface="+mj-lt"/>
              </a:endParaRPr>
            </a:p>
          </p:txBody>
        </p:sp>
      </p:grpSp>
      <p:sp>
        <p:nvSpPr>
          <p:cNvPr id="39" name="文字方塊 38"/>
          <p:cNvSpPr txBox="1"/>
          <p:nvPr/>
        </p:nvSpPr>
        <p:spPr>
          <a:xfrm>
            <a:off x="7935616" y="5514376"/>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sp>
        <p:nvSpPr>
          <p:cNvPr id="40"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11</a:t>
            </a:fld>
            <a:endParaRPr lang="en-US" dirty="0"/>
          </a:p>
        </p:txBody>
      </p:sp>
      <p:sp>
        <p:nvSpPr>
          <p:cNvPr id="41" name="文字方塊 40"/>
          <p:cNvSpPr txBox="1"/>
          <p:nvPr/>
        </p:nvSpPr>
        <p:spPr>
          <a:xfrm>
            <a:off x="3124200" y="1681117"/>
            <a:ext cx="2695575" cy="461665"/>
          </a:xfrm>
          <a:prstGeom prst="rect">
            <a:avLst/>
          </a:prstGeom>
          <a:noFill/>
        </p:spPr>
        <p:txBody>
          <a:bodyPr wrap="square" rtlCol="0">
            <a:spAutoFit/>
          </a:bodyPr>
          <a:lstStyle/>
          <a:p>
            <a:r>
              <a:rPr lang="zh-TW" altLang="en-US" sz="2400" dirty="0">
                <a:latin typeface="+mj-lt"/>
                <a:ea typeface="+mj-ea"/>
              </a:rPr>
              <a:t>沒</a:t>
            </a:r>
            <a:r>
              <a:rPr lang="en-US" altLang="zh-TW" sz="2400" dirty="0">
                <a:latin typeface="+mj-lt"/>
                <a:ea typeface="+mj-ea"/>
              </a:rPr>
              <a:t>separable</a:t>
            </a:r>
            <a:r>
              <a:rPr lang="zh-TW" altLang="en-US" sz="2400" dirty="0">
                <a:latin typeface="+mj-lt"/>
                <a:ea typeface="+mj-ea"/>
              </a:rPr>
              <a:t> </a:t>
            </a:r>
            <a:r>
              <a:rPr lang="zh-TW" altLang="en-US" sz="2400" dirty="0">
                <a:latin typeface="Times New Roman" panose="02020603050405020304" pitchFamily="18" charset="0"/>
                <a:ea typeface="+mj-ea"/>
                <a:cs typeface="Times New Roman" panose="02020603050405020304" pitchFamily="18" charset="0"/>
              </a:rPr>
              <a:t>→</a:t>
            </a:r>
            <a:r>
              <a:rPr lang="zh-TW" altLang="en-US" sz="2400" dirty="0">
                <a:latin typeface="+mj-lt"/>
                <a:ea typeface="+mj-ea"/>
              </a:rPr>
              <a:t> </a:t>
            </a:r>
            <a:r>
              <a:rPr lang="en-US" altLang="zh-TW" sz="2400" dirty="0">
                <a:latin typeface="+mj-lt"/>
                <a:ea typeface="+mj-ea"/>
              </a:rPr>
              <a:t>9</a:t>
            </a:r>
            <a:r>
              <a:rPr lang="zh-TW" altLang="en-US" sz="2400" dirty="0">
                <a:latin typeface="+mj-lt"/>
                <a:ea typeface="+mj-ea"/>
              </a:rPr>
              <a:t>倍</a:t>
            </a:r>
          </a:p>
        </p:txBody>
      </p:sp>
      <p:sp>
        <p:nvSpPr>
          <p:cNvPr id="42" name="TextBox 18"/>
          <p:cNvSpPr txBox="1"/>
          <p:nvPr/>
        </p:nvSpPr>
        <p:spPr>
          <a:xfrm>
            <a:off x="2603302" y="4005064"/>
            <a:ext cx="5735602" cy="1015663"/>
          </a:xfrm>
          <a:prstGeom prst="rect">
            <a:avLst/>
          </a:prstGeom>
          <a:noFill/>
        </p:spPr>
        <p:txBody>
          <a:bodyPr wrap="square" rtlCol="0">
            <a:spAutoFit/>
          </a:bodyPr>
          <a:lstStyle/>
          <a:p>
            <a:r>
              <a:rPr lang="en-US" altLang="zh-TW" sz="2000" dirty="0">
                <a:latin typeface="+mj-lt"/>
                <a:ea typeface="+mj-ea"/>
              </a:rPr>
              <a:t>Separable</a:t>
            </a:r>
            <a:r>
              <a:rPr lang="zh-TW" altLang="en-US" sz="2000" dirty="0">
                <a:latin typeface="+mj-lt"/>
                <a:ea typeface="+mj-ea"/>
              </a:rPr>
              <a:t> </a:t>
            </a:r>
            <a:r>
              <a:rPr lang="zh-TW" altLang="en-US" sz="2000" dirty="0">
                <a:latin typeface="+mj-lt"/>
                <a:ea typeface="+mj-ea"/>
                <a:cs typeface="Times New Roman" panose="02020603050405020304" pitchFamily="18" charset="0"/>
              </a:rPr>
              <a:t>→ </a:t>
            </a:r>
            <a:r>
              <a:rPr lang="en-US" altLang="zh-TW" sz="2000" dirty="0">
                <a:latin typeface="+mj-lt"/>
                <a:ea typeface="+mj-ea"/>
                <a:cs typeface="Times New Roman" panose="02020603050405020304" pitchFamily="18" charset="0"/>
              </a:rPr>
              <a:t>6</a:t>
            </a:r>
            <a:r>
              <a:rPr lang="zh-TW" altLang="en-US" sz="2000" dirty="0">
                <a:latin typeface="+mj-lt"/>
                <a:ea typeface="+mj-ea"/>
                <a:cs typeface="Times New Roman" panose="02020603050405020304" pitchFamily="18" charset="0"/>
              </a:rPr>
              <a:t>倍</a:t>
            </a:r>
            <a:r>
              <a:rPr lang="en-US" altLang="zh-TW" sz="2000" dirty="0">
                <a:latin typeface="+mj-lt"/>
                <a:ea typeface="+mj-ea"/>
              </a:rPr>
              <a:t>:</a:t>
            </a:r>
          </a:p>
          <a:p>
            <a:r>
              <a:rPr lang="zh-TW" altLang="en-US" sz="2000" dirty="0">
                <a:latin typeface="+mj-lt"/>
                <a:ea typeface="+mj-ea"/>
              </a:rPr>
              <a:t>一個二維的濾波器係數矩陣可以</a:t>
            </a:r>
            <a:endParaRPr lang="en-US" altLang="zh-TW" sz="2000" dirty="0">
              <a:latin typeface="+mj-lt"/>
              <a:ea typeface="+mj-ea"/>
            </a:endParaRPr>
          </a:p>
          <a:p>
            <a:r>
              <a:rPr lang="zh-TW" altLang="en-US" sz="2000" i="1" u="sng" dirty="0">
                <a:latin typeface="+mj-lt"/>
                <a:ea typeface="+mj-ea"/>
              </a:rPr>
              <a:t>拆成</a:t>
            </a:r>
            <a:r>
              <a:rPr lang="zh-TW" altLang="en-US" sz="2000" dirty="0">
                <a:latin typeface="+mj-lt"/>
                <a:ea typeface="+mj-ea"/>
              </a:rPr>
              <a:t>兩個唯一的</a:t>
            </a:r>
            <a:r>
              <a:rPr lang="en-US" altLang="zh-TW" sz="2000" dirty="0">
                <a:latin typeface="+mj-lt"/>
                <a:ea typeface="+mj-ea"/>
              </a:rPr>
              <a:t>Column Vector </a:t>
            </a:r>
            <a:r>
              <a:rPr lang="zh-TW" altLang="en-US" sz="2000" dirty="0">
                <a:latin typeface="+mj-lt"/>
                <a:ea typeface="+mj-ea"/>
              </a:rPr>
              <a:t>乘上 </a:t>
            </a:r>
            <a:r>
              <a:rPr lang="en-US" altLang="zh-TW" sz="2000" dirty="0">
                <a:latin typeface="+mj-lt"/>
                <a:ea typeface="+mj-ea"/>
              </a:rPr>
              <a:t>Row Vector</a:t>
            </a:r>
            <a:endParaRPr lang="zh-TW" altLang="en-US" sz="2000" dirty="0">
              <a:latin typeface="+mj-lt"/>
              <a:ea typeface="+mj-e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629444" y="188913"/>
            <a:ext cx="7885113" cy="461665"/>
          </a:xfrm>
          <a:prstGeom prst="rect">
            <a:avLst/>
          </a:prstGeom>
          <a:noFill/>
          <a:ln w="9525">
            <a:noFill/>
            <a:miter lim="800000"/>
            <a:headEnd/>
            <a:tailEnd/>
          </a:ln>
        </p:spPr>
        <p:txBody>
          <a:bodyPr>
            <a:spAutoFit/>
          </a:bodyPr>
          <a:lstStyle/>
          <a:p>
            <a:pPr algn="ctr">
              <a:spcBef>
                <a:spcPct val="20000"/>
              </a:spcBef>
              <a:buClr>
                <a:schemeClr val="tx2"/>
              </a:buClr>
              <a:buSzPct val="70000"/>
            </a:pPr>
            <a:r>
              <a:rPr lang="en-US" altLang="zh-TW" sz="2400" b="1" dirty="0">
                <a:latin typeface="+mj-lt"/>
              </a:rPr>
              <a:t>Robinson and Kirsch compass operator: </a:t>
            </a:r>
            <a:r>
              <a:rPr lang="en-US" altLang="zh-TW" sz="2400" dirty="0">
                <a:latin typeface="+mj-lt"/>
              </a:rPr>
              <a:t>detect lineal edges.</a:t>
            </a:r>
          </a:p>
        </p:txBody>
      </p:sp>
      <p:pic>
        <p:nvPicPr>
          <p:cNvPr id="149507" name="Picture 8" descr="7"/>
          <p:cNvPicPr>
            <a:picLocks noChangeAspect="1" noChangeArrowheads="1"/>
          </p:cNvPicPr>
          <p:nvPr/>
        </p:nvPicPr>
        <p:blipFill rotWithShape="1">
          <a:blip r:embed="rId3" cstate="print"/>
          <a:srcRect b="10187"/>
          <a:stretch/>
        </p:blipFill>
        <p:spPr bwMode="auto">
          <a:xfrm>
            <a:off x="0" y="765175"/>
            <a:ext cx="9144000" cy="547213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110</a:t>
            </a:fld>
            <a:endParaRPr lang="en-US"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5" descr="7"/>
          <p:cNvPicPr>
            <a:picLocks noChangeAspect="1" noChangeArrowheads="1"/>
          </p:cNvPicPr>
          <p:nvPr/>
        </p:nvPicPr>
        <p:blipFill rotWithShape="1">
          <a:blip r:embed="rId4" cstate="print"/>
          <a:srcRect b="5594"/>
          <a:stretch/>
        </p:blipFill>
        <p:spPr bwMode="auto">
          <a:xfrm>
            <a:off x="0" y="1"/>
            <a:ext cx="9144000" cy="6525344"/>
          </a:xfrm>
          <a:prstGeom prst="rect">
            <a:avLst/>
          </a:prstGeom>
          <a:noFill/>
          <a:ln w="9525">
            <a:noFill/>
            <a:miter lim="800000"/>
            <a:headEnd/>
            <a:tailEnd/>
          </a:ln>
        </p:spPr>
      </p:pic>
      <p:sp>
        <p:nvSpPr>
          <p:cNvPr id="353287" name="AutoShape 7"/>
          <p:cNvSpPr>
            <a:spLocks noChangeArrowheads="1"/>
          </p:cNvSpPr>
          <p:nvPr/>
        </p:nvSpPr>
        <p:spPr bwMode="auto">
          <a:xfrm flipH="1">
            <a:off x="179388" y="1052513"/>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2" name="Group 59"/>
          <p:cNvGrpSpPr>
            <a:grpSpLocks/>
          </p:cNvGrpSpPr>
          <p:nvPr/>
        </p:nvGrpSpPr>
        <p:grpSpPr bwMode="auto">
          <a:xfrm>
            <a:off x="250825" y="260350"/>
            <a:ext cx="792163" cy="792163"/>
            <a:chOff x="158" y="164"/>
            <a:chExt cx="499" cy="499"/>
          </a:xfrm>
        </p:grpSpPr>
        <p:cxnSp>
          <p:nvCxnSpPr>
            <p:cNvPr id="35882" name="AutoShape 8"/>
            <p:cNvCxnSpPr>
              <a:cxnSpLocks noChangeShapeType="1"/>
              <a:stCxn id="353316" idx="1"/>
              <a:endCxn id="353287" idx="0"/>
            </p:cNvCxnSpPr>
            <p:nvPr/>
          </p:nvCxnSpPr>
          <p:spPr bwMode="auto">
            <a:xfrm rot="10800000" flipV="1">
              <a:off x="306" y="391"/>
              <a:ext cx="351" cy="272"/>
            </a:xfrm>
            <a:prstGeom prst="curvedConnector2">
              <a:avLst/>
            </a:prstGeom>
            <a:noFill/>
            <a:ln w="9525">
              <a:solidFill>
                <a:srgbClr val="FF0000"/>
              </a:solidFill>
              <a:round/>
              <a:headEnd type="triangle" w="med" len="med"/>
              <a:tailEnd type="triangle" w="med" len="med"/>
            </a:ln>
          </p:spPr>
        </p:cxnSp>
        <p:graphicFrame>
          <p:nvGraphicFramePr>
            <p:cNvPr id="35849"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31697" name="方程式" r:id="rId5" imgW="241195" imgH="203112" progId="Equation.3">
                    <p:embed/>
                  </p:oleObj>
                </mc:Choice>
                <mc:Fallback>
                  <p:oleObj name="方程式" r:id="rId5" imgW="241195" imgH="203112" progId="Equation.3">
                    <p:embed/>
                    <p:pic>
                      <p:nvPicPr>
                        <p:cNvPr id="3584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3292" name="AutoShape 12"/>
          <p:cNvSpPr>
            <a:spLocks noChangeArrowheads="1"/>
          </p:cNvSpPr>
          <p:nvPr/>
        </p:nvSpPr>
        <p:spPr bwMode="auto">
          <a:xfrm rot="8051093">
            <a:off x="2866293" y="1488346"/>
            <a:ext cx="1296988" cy="720725"/>
          </a:xfrm>
          <a:prstGeom prst="rightArrow">
            <a:avLst>
              <a:gd name="adj1" fmla="val 50000"/>
              <a:gd name="adj2" fmla="val 44989"/>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293" name="AutoShape 13"/>
          <p:cNvSpPr>
            <a:spLocks noChangeArrowheads="1"/>
          </p:cNvSpPr>
          <p:nvPr/>
        </p:nvSpPr>
        <p:spPr bwMode="auto">
          <a:xfrm rot="18748786">
            <a:off x="3327832" y="302729"/>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8" name="Object 18"/>
          <p:cNvGraphicFramePr>
            <a:graphicFrameLocks noChangeAspect="1"/>
          </p:cNvGraphicFramePr>
          <p:nvPr>
            <p:extLst>
              <p:ext uri="{D42A27DB-BD31-4B8C-83A1-F6EECF244321}">
                <p14:modId xmlns:p14="http://schemas.microsoft.com/office/powerpoint/2010/main" val="2405215986"/>
              </p:ext>
            </p:extLst>
          </p:nvPr>
        </p:nvGraphicFramePr>
        <p:xfrm>
          <a:off x="2916238" y="128588"/>
          <a:ext cx="503237" cy="423862"/>
        </p:xfrm>
        <a:graphic>
          <a:graphicData uri="http://schemas.openxmlformats.org/presentationml/2006/ole">
            <mc:AlternateContent xmlns:mc="http://schemas.openxmlformats.org/markup-compatibility/2006">
              <mc:Choice xmlns:v="urn:schemas-microsoft-com:vml" Requires="v">
                <p:oleObj spid="_x0000_s231698" name="方程式" r:id="rId7" imgW="241195" imgH="203112" progId="Equation.3">
                  <p:embed/>
                </p:oleObj>
              </mc:Choice>
              <mc:Fallback>
                <p:oleObj name="方程式" r:id="rId7" imgW="241195" imgH="203112" progId="Equation.3">
                  <p:embed/>
                  <p:pic>
                    <p:nvPicPr>
                      <p:cNvPr id="35848"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28588"/>
                        <a:ext cx="503237"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08" name="AutoShape 28"/>
          <p:cNvSpPr>
            <a:spLocks noChangeArrowheads="1"/>
          </p:cNvSpPr>
          <p:nvPr/>
        </p:nvSpPr>
        <p:spPr bwMode="auto">
          <a:xfrm rot="5400000">
            <a:off x="5364782" y="908026"/>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09" name="AutoShape 29"/>
          <p:cNvSpPr>
            <a:spLocks noChangeArrowheads="1"/>
          </p:cNvSpPr>
          <p:nvPr/>
        </p:nvSpPr>
        <p:spPr bwMode="auto">
          <a:xfrm rot="-5400000">
            <a:off x="5219154" y="189557"/>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7" name="Object 21"/>
          <p:cNvGraphicFramePr>
            <a:graphicFrameLocks noChangeAspect="1"/>
          </p:cNvGraphicFramePr>
          <p:nvPr>
            <p:extLst>
              <p:ext uri="{D42A27DB-BD31-4B8C-83A1-F6EECF244321}">
                <p14:modId xmlns:p14="http://schemas.microsoft.com/office/powerpoint/2010/main" val="2615519573"/>
              </p:ext>
            </p:extLst>
          </p:nvPr>
        </p:nvGraphicFramePr>
        <p:xfrm>
          <a:off x="4932363" y="620713"/>
          <a:ext cx="457200" cy="385762"/>
        </p:xfrm>
        <a:graphic>
          <a:graphicData uri="http://schemas.openxmlformats.org/presentationml/2006/ole">
            <mc:AlternateContent xmlns:mc="http://schemas.openxmlformats.org/markup-compatibility/2006">
              <mc:Choice xmlns:v="urn:schemas-microsoft-com:vml" Requires="v">
                <p:oleObj spid="_x0000_s231699" name="方程式" r:id="rId8" imgW="241195" imgH="203112" progId="Equation.3">
                  <p:embed/>
                </p:oleObj>
              </mc:Choice>
              <mc:Fallback>
                <p:oleObj name="方程式" r:id="rId8" imgW="241195" imgH="203112" progId="Equation.3">
                  <p:embed/>
                  <p:pic>
                    <p:nvPicPr>
                      <p:cNvPr id="35847"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620713"/>
                        <a:ext cx="457200"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11" name="AutoShape 31"/>
          <p:cNvSpPr>
            <a:spLocks noChangeArrowheads="1"/>
          </p:cNvSpPr>
          <p:nvPr/>
        </p:nvSpPr>
        <p:spPr bwMode="auto">
          <a:xfrm rot="2872843">
            <a:off x="7380288" y="476250"/>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2" name="AutoShape 32"/>
          <p:cNvSpPr>
            <a:spLocks noChangeArrowheads="1"/>
          </p:cNvSpPr>
          <p:nvPr/>
        </p:nvSpPr>
        <p:spPr bwMode="auto">
          <a:xfrm rot="-8093298">
            <a:off x="6961897" y="8596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4" name="AutoShape 34"/>
          <p:cNvSpPr>
            <a:spLocks noChangeArrowheads="1"/>
          </p:cNvSpPr>
          <p:nvPr/>
        </p:nvSpPr>
        <p:spPr bwMode="auto">
          <a:xfrm rot="10800000" flipH="1">
            <a:off x="323850" y="3860800"/>
            <a:ext cx="1368425" cy="720725"/>
          </a:xfrm>
          <a:prstGeom prst="rightArrow">
            <a:avLst>
              <a:gd name="adj1" fmla="val 50000"/>
              <a:gd name="adj2" fmla="val 47467"/>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5" name="AutoShape 35"/>
          <p:cNvSpPr>
            <a:spLocks noChangeArrowheads="1"/>
          </p:cNvSpPr>
          <p:nvPr/>
        </p:nvSpPr>
        <p:spPr bwMode="auto">
          <a:xfrm rot="10800000">
            <a:off x="0" y="4221163"/>
            <a:ext cx="720725" cy="1150937"/>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6" name="AutoShape 36"/>
          <p:cNvSpPr>
            <a:spLocks noChangeArrowheads="1"/>
          </p:cNvSpPr>
          <p:nvPr/>
        </p:nvSpPr>
        <p:spPr bwMode="auto">
          <a:xfrm>
            <a:off x="1042988" y="33337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7" name="AutoShape 37"/>
          <p:cNvSpPr>
            <a:spLocks noChangeArrowheads="1"/>
          </p:cNvSpPr>
          <p:nvPr/>
        </p:nvSpPr>
        <p:spPr bwMode="auto">
          <a:xfrm rot="8121486" flipH="1">
            <a:off x="2513013" y="3902075"/>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8" name="AutoShape 38"/>
          <p:cNvSpPr>
            <a:spLocks noChangeArrowheads="1"/>
          </p:cNvSpPr>
          <p:nvPr/>
        </p:nvSpPr>
        <p:spPr bwMode="auto">
          <a:xfrm rot="8147089">
            <a:off x="2798763" y="4452938"/>
            <a:ext cx="720725" cy="1317625"/>
          </a:xfrm>
          <a:prstGeom prst="upArrow">
            <a:avLst>
              <a:gd name="adj1" fmla="val 50000"/>
              <a:gd name="adj2" fmla="val 45705"/>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9" name="AutoShape 39"/>
          <p:cNvSpPr>
            <a:spLocks noChangeArrowheads="1"/>
          </p:cNvSpPr>
          <p:nvPr/>
        </p:nvSpPr>
        <p:spPr bwMode="auto">
          <a:xfrm rot="16200000" flipV="1">
            <a:off x="4393407" y="4039394"/>
            <a:ext cx="1366837" cy="720725"/>
          </a:xfrm>
          <a:prstGeom prst="rightArrow">
            <a:avLst>
              <a:gd name="adj1" fmla="val 50000"/>
              <a:gd name="adj2" fmla="val 47412"/>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20" name="AutoShape 40"/>
          <p:cNvSpPr>
            <a:spLocks noChangeArrowheads="1"/>
          </p:cNvSpPr>
          <p:nvPr/>
        </p:nvSpPr>
        <p:spPr bwMode="auto">
          <a:xfrm rot="5400000">
            <a:off x="5327650" y="4400550"/>
            <a:ext cx="720725" cy="1368425"/>
          </a:xfrm>
          <a:prstGeom prst="upArrow">
            <a:avLst>
              <a:gd name="adj1" fmla="val 50000"/>
              <a:gd name="adj2" fmla="val 47467"/>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0" name="AutoShape 50"/>
          <p:cNvSpPr>
            <a:spLocks noChangeArrowheads="1"/>
          </p:cNvSpPr>
          <p:nvPr/>
        </p:nvSpPr>
        <p:spPr bwMode="auto">
          <a:xfrm rot="13836493" flipV="1">
            <a:off x="6376194" y="4531519"/>
            <a:ext cx="1582737" cy="720725"/>
          </a:xfrm>
          <a:prstGeom prst="rightArrow">
            <a:avLst>
              <a:gd name="adj1" fmla="val 50000"/>
              <a:gd name="adj2" fmla="val 5490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1" name="AutoShape 51"/>
          <p:cNvSpPr>
            <a:spLocks noChangeArrowheads="1"/>
          </p:cNvSpPr>
          <p:nvPr/>
        </p:nvSpPr>
        <p:spPr bwMode="auto">
          <a:xfrm rot="2857939">
            <a:off x="7791450" y="4243388"/>
            <a:ext cx="720725" cy="1441450"/>
          </a:xfrm>
          <a:prstGeom prst="upArrow">
            <a:avLst>
              <a:gd name="adj1" fmla="val 50000"/>
              <a:gd name="adj2" fmla="val 50000"/>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 name="Group 64"/>
          <p:cNvGrpSpPr>
            <a:grpSpLocks/>
          </p:cNvGrpSpPr>
          <p:nvPr/>
        </p:nvGrpSpPr>
        <p:grpSpPr bwMode="auto">
          <a:xfrm>
            <a:off x="720725" y="4581525"/>
            <a:ext cx="1042988" cy="785813"/>
            <a:chOff x="454" y="2886"/>
            <a:chExt cx="657" cy="495"/>
          </a:xfrm>
        </p:grpSpPr>
        <p:cxnSp>
          <p:nvCxnSpPr>
            <p:cNvPr id="35878" name="AutoShape 43"/>
            <p:cNvCxnSpPr>
              <a:cxnSpLocks noChangeShapeType="1"/>
              <a:stCxn id="353314" idx="0"/>
              <a:endCxn id="353315" idx="1"/>
            </p:cNvCxnSpPr>
            <p:nvPr/>
          </p:nvCxnSpPr>
          <p:spPr bwMode="auto">
            <a:xfrm rot="5400000">
              <a:off x="493" y="2847"/>
              <a:ext cx="317" cy="396"/>
            </a:xfrm>
            <a:prstGeom prst="curvedConnector2">
              <a:avLst/>
            </a:prstGeom>
            <a:noFill/>
            <a:ln w="9525">
              <a:solidFill>
                <a:srgbClr val="FF0000"/>
              </a:solidFill>
              <a:round/>
              <a:headEnd type="triangle" w="med" len="med"/>
              <a:tailEnd type="triangle" w="med" len="med"/>
            </a:ln>
          </p:spPr>
        </p:cxnSp>
        <p:graphicFrame>
          <p:nvGraphicFramePr>
            <p:cNvPr id="35845" name="Object 54"/>
            <p:cNvGraphicFramePr>
              <a:graphicFrameLocks noChangeAspect="1"/>
            </p:cNvGraphicFramePr>
            <p:nvPr/>
          </p:nvGraphicFramePr>
          <p:xfrm>
            <a:off x="793" y="3113"/>
            <a:ext cx="318" cy="268"/>
          </p:xfrm>
          <a:graphic>
            <a:graphicData uri="http://schemas.openxmlformats.org/presentationml/2006/ole">
              <mc:AlternateContent xmlns:mc="http://schemas.openxmlformats.org/markup-compatibility/2006">
                <mc:Choice xmlns:v="urn:schemas-microsoft-com:vml" Requires="v">
                  <p:oleObj spid="_x0000_s231700" name="方程式" r:id="rId9" imgW="241195" imgH="203112" progId="Equation.3">
                    <p:embed/>
                  </p:oleObj>
                </mc:Choice>
                <mc:Fallback>
                  <p:oleObj name="方程式" r:id="rId9" imgW="241195" imgH="203112" progId="Equation.3">
                    <p:embed/>
                    <p:pic>
                      <p:nvPicPr>
                        <p:cNvPr id="35845"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 y="3113"/>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67"/>
          <p:cNvGrpSpPr>
            <a:grpSpLocks/>
          </p:cNvGrpSpPr>
          <p:nvPr/>
        </p:nvGrpSpPr>
        <p:grpSpPr bwMode="auto">
          <a:xfrm>
            <a:off x="3560763" y="3830638"/>
            <a:ext cx="938212" cy="1265237"/>
            <a:chOff x="2243" y="2413"/>
            <a:chExt cx="591" cy="797"/>
          </a:xfrm>
        </p:grpSpPr>
        <p:cxnSp>
          <p:nvCxnSpPr>
            <p:cNvPr id="35877" name="AutoShape 44"/>
            <p:cNvCxnSpPr>
              <a:cxnSpLocks noChangeShapeType="1"/>
              <a:stCxn id="353317" idx="3"/>
              <a:endCxn id="353318" idx="1"/>
            </p:cNvCxnSpPr>
            <p:nvPr/>
          </p:nvCxnSpPr>
          <p:spPr bwMode="auto">
            <a:xfrm>
              <a:off x="2243" y="2413"/>
              <a:ext cx="54" cy="797"/>
            </a:xfrm>
            <a:prstGeom prst="curvedConnector3">
              <a:avLst>
                <a:gd name="adj1" fmla="val 635185"/>
              </a:avLst>
            </a:prstGeom>
            <a:noFill/>
            <a:ln w="9525">
              <a:solidFill>
                <a:srgbClr val="FF0000"/>
              </a:solidFill>
              <a:round/>
              <a:headEnd type="triangle" w="med" len="med"/>
              <a:tailEnd type="triangle" w="med" len="med"/>
            </a:ln>
          </p:spPr>
        </p:cxnSp>
        <p:graphicFrame>
          <p:nvGraphicFramePr>
            <p:cNvPr id="35844" name="Object 55"/>
            <p:cNvGraphicFramePr>
              <a:graphicFrameLocks noChangeAspect="1"/>
            </p:cNvGraphicFramePr>
            <p:nvPr/>
          </p:nvGraphicFramePr>
          <p:xfrm>
            <a:off x="2517" y="2432"/>
            <a:ext cx="317" cy="267"/>
          </p:xfrm>
          <a:graphic>
            <a:graphicData uri="http://schemas.openxmlformats.org/presentationml/2006/ole">
              <mc:AlternateContent xmlns:mc="http://schemas.openxmlformats.org/markup-compatibility/2006">
                <mc:Choice xmlns:v="urn:schemas-microsoft-com:vml" Requires="v">
                  <p:oleObj spid="_x0000_s231701" name="方程式" r:id="rId10" imgW="241195" imgH="203112" progId="Equation.3">
                    <p:embed/>
                  </p:oleObj>
                </mc:Choice>
                <mc:Fallback>
                  <p:oleObj name="方程式" r:id="rId10" imgW="241195" imgH="203112" progId="Equation.3">
                    <p:embed/>
                    <p:pic>
                      <p:nvPicPr>
                        <p:cNvPr id="35844"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2432"/>
                          <a:ext cx="317"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8"/>
          <p:cNvGrpSpPr>
            <a:grpSpLocks/>
          </p:cNvGrpSpPr>
          <p:nvPr/>
        </p:nvGrpSpPr>
        <p:grpSpPr bwMode="auto">
          <a:xfrm>
            <a:off x="5438775" y="3789363"/>
            <a:ext cx="790575" cy="935037"/>
            <a:chOff x="3426" y="2387"/>
            <a:chExt cx="498" cy="589"/>
          </a:xfrm>
        </p:grpSpPr>
        <p:cxnSp>
          <p:nvCxnSpPr>
            <p:cNvPr id="35876" name="AutoShape 45"/>
            <p:cNvCxnSpPr>
              <a:cxnSpLocks noChangeShapeType="1"/>
              <a:stCxn id="353319" idx="0"/>
              <a:endCxn id="353320" idx="1"/>
            </p:cNvCxnSpPr>
            <p:nvPr/>
          </p:nvCxnSpPr>
          <p:spPr bwMode="auto">
            <a:xfrm>
              <a:off x="3426" y="2557"/>
              <a:ext cx="372" cy="419"/>
            </a:xfrm>
            <a:prstGeom prst="curvedConnector2">
              <a:avLst/>
            </a:prstGeom>
            <a:noFill/>
            <a:ln w="9525">
              <a:solidFill>
                <a:srgbClr val="FF0000"/>
              </a:solidFill>
              <a:round/>
              <a:headEnd type="triangle" w="med" len="med"/>
              <a:tailEnd type="triangle" w="med" len="med"/>
            </a:ln>
          </p:spPr>
        </p:cxnSp>
        <p:graphicFrame>
          <p:nvGraphicFramePr>
            <p:cNvPr id="35843" name="Object 56"/>
            <p:cNvGraphicFramePr>
              <a:graphicFrameLocks noChangeAspect="1"/>
            </p:cNvGraphicFramePr>
            <p:nvPr/>
          </p:nvGraphicFramePr>
          <p:xfrm>
            <a:off x="3606" y="2387"/>
            <a:ext cx="318" cy="268"/>
          </p:xfrm>
          <a:graphic>
            <a:graphicData uri="http://schemas.openxmlformats.org/presentationml/2006/ole">
              <mc:AlternateContent xmlns:mc="http://schemas.openxmlformats.org/markup-compatibility/2006">
                <mc:Choice xmlns:v="urn:schemas-microsoft-com:vml" Requires="v">
                  <p:oleObj spid="_x0000_s231702" name="方程式" r:id="rId11" imgW="241195" imgH="203112" progId="Equation.3">
                    <p:embed/>
                  </p:oleObj>
                </mc:Choice>
                <mc:Fallback>
                  <p:oleObj name="方程式" r:id="rId11" imgW="241195" imgH="203112" progId="Equation.3">
                    <p:embed/>
                    <p:pic>
                      <p:nvPicPr>
                        <p:cNvPr id="35843"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2387"/>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69"/>
          <p:cNvGrpSpPr>
            <a:grpSpLocks/>
          </p:cNvGrpSpPr>
          <p:nvPr/>
        </p:nvGrpSpPr>
        <p:grpSpPr bwMode="auto">
          <a:xfrm>
            <a:off x="6665913" y="3933825"/>
            <a:ext cx="1508125" cy="520700"/>
            <a:chOff x="4199" y="2478"/>
            <a:chExt cx="950" cy="328"/>
          </a:xfrm>
        </p:grpSpPr>
        <p:cxnSp>
          <p:nvCxnSpPr>
            <p:cNvPr id="35875" name="AutoShape 53"/>
            <p:cNvCxnSpPr>
              <a:cxnSpLocks noChangeShapeType="1"/>
              <a:stCxn id="353330" idx="3"/>
              <a:endCxn id="353331" idx="1"/>
            </p:cNvCxnSpPr>
            <p:nvPr/>
          </p:nvCxnSpPr>
          <p:spPr bwMode="auto">
            <a:xfrm rot="5400000" flipV="1">
              <a:off x="4619" y="2277"/>
              <a:ext cx="109" cy="950"/>
            </a:xfrm>
            <a:prstGeom prst="curvedConnector3">
              <a:avLst>
                <a:gd name="adj1" fmla="val -265139"/>
              </a:avLst>
            </a:prstGeom>
            <a:noFill/>
            <a:ln w="9525">
              <a:solidFill>
                <a:srgbClr val="FF0000"/>
              </a:solidFill>
              <a:round/>
              <a:headEnd type="triangle" w="med" len="med"/>
              <a:tailEnd type="triangle" w="med" len="med"/>
            </a:ln>
          </p:spPr>
        </p:cxnSp>
        <p:graphicFrame>
          <p:nvGraphicFramePr>
            <p:cNvPr id="35842" name="Object 57"/>
            <p:cNvGraphicFramePr>
              <a:graphicFrameLocks noChangeAspect="1"/>
            </p:cNvGraphicFramePr>
            <p:nvPr/>
          </p:nvGraphicFramePr>
          <p:xfrm>
            <a:off x="4513" y="2478"/>
            <a:ext cx="288" cy="243"/>
          </p:xfrm>
          <a:graphic>
            <a:graphicData uri="http://schemas.openxmlformats.org/presentationml/2006/ole">
              <mc:AlternateContent xmlns:mc="http://schemas.openxmlformats.org/markup-compatibility/2006">
                <mc:Choice xmlns:v="urn:schemas-microsoft-com:vml" Requires="v">
                  <p:oleObj spid="_x0000_s231703" name="方程式" r:id="rId12" imgW="241195" imgH="203112" progId="Equation.3">
                    <p:embed/>
                  </p:oleObj>
                </mc:Choice>
                <mc:Fallback>
                  <p:oleObj name="方程式" r:id="rId12" imgW="241195" imgH="203112" progId="Equation.3">
                    <p:embed/>
                    <p:pic>
                      <p:nvPicPr>
                        <p:cNvPr id="35842"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 y="2478"/>
                          <a:ext cx="288"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56" name="AutoShape 8"/>
          <p:cNvCxnSpPr>
            <a:cxnSpLocks noChangeShapeType="1"/>
            <a:stCxn id="353309" idx="1"/>
            <a:endCxn id="353308" idx="2"/>
          </p:cNvCxnSpPr>
          <p:nvPr/>
        </p:nvCxnSpPr>
        <p:spPr bwMode="auto">
          <a:xfrm rot="16200000" flipH="1">
            <a:off x="5238527" y="1178644"/>
            <a:ext cx="466849" cy="360337"/>
          </a:xfrm>
          <a:prstGeom prst="curvedConnector2">
            <a:avLst/>
          </a:prstGeom>
          <a:noFill/>
          <a:ln w="9525">
            <a:solidFill>
              <a:srgbClr val="FF0000"/>
            </a:solidFill>
            <a:round/>
            <a:headEnd type="triangle" w="med" len="med"/>
            <a:tailEnd type="triangle" w="med" len="med"/>
          </a:ln>
        </p:spPr>
      </p:cxnSp>
      <p:cxnSp>
        <p:nvCxnSpPr>
          <p:cNvPr id="70" name="AutoShape 8"/>
          <p:cNvCxnSpPr>
            <a:cxnSpLocks noChangeShapeType="1"/>
            <a:stCxn id="353293" idx="1"/>
            <a:endCxn id="353292" idx="2"/>
          </p:cNvCxnSpPr>
          <p:nvPr/>
        </p:nvCxnSpPr>
        <p:spPr bwMode="auto">
          <a:xfrm rot="5400000">
            <a:off x="2691300" y="1288737"/>
            <a:ext cx="880404" cy="202242"/>
          </a:xfrm>
          <a:prstGeom prst="curvedConnector4">
            <a:avLst>
              <a:gd name="adj1" fmla="val 1969"/>
              <a:gd name="adj2" fmla="val 213033"/>
            </a:avLst>
          </a:prstGeom>
          <a:noFill/>
          <a:ln w="9525">
            <a:solidFill>
              <a:srgbClr val="FF0000"/>
            </a:solidFill>
            <a:round/>
            <a:headEnd type="triangle" w="med" len="med"/>
            <a:tailEnd type="triangle" w="med" len="med"/>
          </a:ln>
        </p:spPr>
      </p:cxnSp>
      <p:grpSp>
        <p:nvGrpSpPr>
          <p:cNvPr id="7" name="Group 59"/>
          <p:cNvGrpSpPr>
            <a:grpSpLocks/>
          </p:cNvGrpSpPr>
          <p:nvPr/>
        </p:nvGrpSpPr>
        <p:grpSpPr bwMode="auto">
          <a:xfrm>
            <a:off x="6588224" y="764704"/>
            <a:ext cx="1389063" cy="554038"/>
            <a:chOff x="158" y="164"/>
            <a:chExt cx="875" cy="349"/>
          </a:xfrm>
        </p:grpSpPr>
        <p:cxnSp>
          <p:nvCxnSpPr>
            <p:cNvPr id="75" name="AutoShape 8"/>
            <p:cNvCxnSpPr>
              <a:cxnSpLocks noChangeShapeType="1"/>
              <a:stCxn id="353312" idx="1"/>
              <a:endCxn id="353311" idx="2"/>
            </p:cNvCxnSpPr>
            <p:nvPr/>
          </p:nvCxnSpPr>
          <p:spPr bwMode="auto">
            <a:xfrm rot="16200000" flipH="1">
              <a:off x="780" y="260"/>
              <a:ext cx="125" cy="381"/>
            </a:xfrm>
            <a:prstGeom prst="curvedConnector2">
              <a:avLst/>
            </a:prstGeom>
            <a:noFill/>
            <a:ln w="9525">
              <a:solidFill>
                <a:srgbClr val="FF0000"/>
              </a:solidFill>
              <a:round/>
              <a:headEnd type="triangle" w="med" len="med"/>
              <a:tailEnd type="triangle" w="med" len="med"/>
            </a:ln>
          </p:spPr>
        </p:cxnSp>
        <p:graphicFrame>
          <p:nvGraphicFramePr>
            <p:cNvPr id="76"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31704" name="方程式" r:id="rId13" imgW="241195" imgH="203112" progId="Equation.3">
                    <p:embed/>
                  </p:oleObj>
                </mc:Choice>
                <mc:Fallback>
                  <p:oleObj name="方程式" r:id="rId13" imgW="241195" imgH="203112" progId="Equation.3">
                    <p:embed/>
                    <p:pic>
                      <p:nvPicPr>
                        <p:cNvPr id="7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頁尾版面配置區 8"/>
          <p:cNvSpPr>
            <a:spLocks noGrp="1"/>
          </p:cNvSpPr>
          <p:nvPr>
            <p:ph type="ftr" sz="quarter" idx="10"/>
          </p:nvPr>
        </p:nvSpPr>
        <p:spPr/>
        <p:txBody>
          <a:bodyPr/>
          <a:lstStyle/>
          <a:p>
            <a:pPr>
              <a:defRPr/>
            </a:pPr>
            <a:r>
              <a:rPr lang="pl-PL" altLang="zh-TW" dirty="0"/>
              <a:t>DC &amp; CV Lab. CSIE NTU</a:t>
            </a:r>
            <a:endParaRPr lang="en-US" altLang="zh-TW"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sp>
        <p:nvSpPr>
          <p:cNvPr id="150533" name="Rectangle 5"/>
          <p:cNvSpPr>
            <a:spLocks noGrp="1" noChangeArrowheads="1"/>
          </p:cNvSpPr>
          <p:nvPr>
            <p:ph idx="1"/>
          </p:nvPr>
        </p:nvSpPr>
        <p:spPr/>
        <p:txBody>
          <a:bodyPr>
            <a:normAutofit/>
          </a:bodyPr>
          <a:lstStyle/>
          <a:p>
            <a:pPr marL="0" indent="0">
              <a:lnSpc>
                <a:spcPct val="100000"/>
              </a:lnSpc>
              <a:spcBef>
                <a:spcPts val="0"/>
              </a:spcBef>
              <a:spcAft>
                <a:spcPts val="1200"/>
              </a:spcAft>
              <a:buNone/>
            </a:pPr>
            <a:r>
              <a:rPr lang="en-US" altLang="zh-TW" sz="2400" dirty="0">
                <a:solidFill>
                  <a:schemeClr val="tx1"/>
                </a:solidFill>
              </a:rPr>
              <a:t>Four important properties an edge operator might have: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magnitude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direction</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step edge contrast</a:t>
            </a:r>
          </a:p>
          <a:p>
            <a:pPr marL="266700" indent="-266700">
              <a:lnSpc>
                <a:spcPct val="100000"/>
              </a:lnSpc>
              <a:spcBef>
                <a:spcPts val="0"/>
              </a:spcBef>
              <a:spcAft>
                <a:spcPts val="1200"/>
              </a:spcAft>
              <a:buFont typeface="+mj-lt"/>
              <a:buAutoNum type="arabicPeriod"/>
            </a:pPr>
            <a:r>
              <a:rPr lang="en-US" altLang="zh-TW" sz="2400" dirty="0">
                <a:solidFill>
                  <a:schemeClr val="tx1"/>
                </a:solidFill>
              </a:rPr>
              <a:t>Accuracy in estimating step edge direction</a:t>
            </a:r>
          </a:p>
          <a:p>
            <a:pPr marL="0" indent="0">
              <a:lnSpc>
                <a:spcPct val="100000"/>
              </a:lnSpc>
              <a:spcBef>
                <a:spcPts val="0"/>
              </a:spcBef>
              <a:spcAft>
                <a:spcPts val="1200"/>
              </a:spcAft>
              <a:buNone/>
            </a:pPr>
            <a:r>
              <a:rPr lang="en-US" altLang="zh-TW" sz="2400" b="1" dirty="0">
                <a:solidFill>
                  <a:schemeClr val="tx1"/>
                </a:solidFill>
              </a:rPr>
              <a:t>gradient direction: </a:t>
            </a:r>
            <a:r>
              <a:rPr lang="en-US" altLang="zh-TW" sz="2400" dirty="0">
                <a:solidFill>
                  <a:schemeClr val="tx1"/>
                </a:solidFill>
              </a:rPr>
              <a:t>used for edge organization, selection, linking.</a:t>
            </a:r>
          </a:p>
          <a:p>
            <a:pPr marL="0" indent="0" eaLnBrk="1" hangingPunct="1">
              <a:lnSpc>
                <a:spcPct val="100000"/>
              </a:lnSpc>
              <a:spcBef>
                <a:spcPts val="0"/>
              </a:spcBef>
              <a:spcAft>
                <a:spcPts val="1200"/>
              </a:spcAft>
              <a:buNone/>
            </a:pPr>
            <a:endParaRPr lang="en-US" altLang="zh-TW" sz="2400" dirty="0">
              <a:solidFill>
                <a:schemeClr val="tx1"/>
              </a:solidFill>
            </a:endParaRPr>
          </a:p>
        </p:txBody>
      </p:sp>
      <p:sp>
        <p:nvSpPr>
          <p:cNvPr id="8" name="頁尾版面配置區 5"/>
          <p:cNvSpPr>
            <a:spLocks noGrp="1"/>
          </p:cNvSpPr>
          <p:nvPr>
            <p:ph type="ftr" sz="quarter" idx="11"/>
          </p:nvPr>
        </p:nvSpPr>
        <p:spPr>
          <a:xfrm>
            <a:off x="2764639" y="6459786"/>
            <a:ext cx="3617103" cy="365125"/>
          </a:xfrm>
        </p:spPr>
        <p:txBody>
          <a:bodyPr/>
          <a:lstStyle/>
          <a:p>
            <a:pPr>
              <a:defRPr/>
            </a:pPr>
            <a:r>
              <a:rPr lang="pl-PL" altLang="zh-TW" b="1" dirty="0">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10</a:t>
            </a:r>
            <a:endParaRPr lang="zh-TW" altLang="zh-TW" dirty="0">
              <a:solidFill>
                <a:schemeClr val="tx1"/>
              </a:solidFill>
            </a:endParaRPr>
          </a:p>
        </p:txBody>
      </p:sp>
      <p:sp>
        <p:nvSpPr>
          <p:cNvPr id="3" name="頁尾版面配置區 2"/>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zh-TW" b="0" dirty="0"/>
              <a:t>7.4.1 Gradient Edge Detectors</a:t>
            </a:r>
          </a:p>
        </p:txBody>
      </p:sp>
      <p:sp>
        <p:nvSpPr>
          <p:cNvPr id="151555" name="投影片編號版面配置區 4"/>
          <p:cNvSpPr>
            <a:spLocks noGrp="1"/>
          </p:cNvSpPr>
          <p:nvPr>
            <p:ph type="sldNum" sz="quarter" idx="12"/>
          </p:nvPr>
        </p:nvSpPr>
        <p:spPr bwMode="auto">
          <a:xfrm>
            <a:off x="7773988" y="5578475"/>
            <a:ext cx="857250" cy="669925"/>
          </a:xfrm>
          <a:prstGeom prst="rect">
            <a:avLst/>
          </a:prstGeom>
          <a:noFill/>
          <a:ln>
            <a:miter lim="800000"/>
            <a:headEnd/>
            <a:tailEnd/>
          </a:ln>
        </p:spPr>
        <p:txBody>
          <a:bodyPr/>
          <a:lstStyle/>
          <a:p>
            <a:pPr algn="ctr"/>
            <a:fld id="{75E73399-9B25-428A-B491-5F612212FC9E}" type="slidenum">
              <a:rPr lang="en-US" altLang="zh-TW" sz="1400" dirty="0"/>
              <a:pPr algn="ctr"/>
              <a:t>114</a:t>
            </a:fld>
            <a:r>
              <a:rPr lang="en-US" altLang="zh-TW" sz="1400" dirty="0"/>
              <a:t>/118</a:t>
            </a:r>
          </a:p>
        </p:txBody>
      </p:sp>
      <p:pic>
        <p:nvPicPr>
          <p:cNvPr id="151556" name="Picture 5" descr="7"/>
          <p:cNvPicPr>
            <a:picLocks noChangeAspect="1" noChangeArrowheads="1"/>
          </p:cNvPicPr>
          <p:nvPr/>
        </p:nvPicPr>
        <p:blipFill rotWithShape="1">
          <a:blip r:embed="rId3" cstate="print"/>
          <a:srcRect b="58419"/>
          <a:stretch/>
        </p:blipFill>
        <p:spPr bwMode="auto">
          <a:xfrm>
            <a:off x="0" y="1"/>
            <a:ext cx="9144000" cy="2852935"/>
          </a:xfrm>
          <a:prstGeom prst="rect">
            <a:avLst/>
          </a:prstGeom>
          <a:noFill/>
          <a:ln w="9525">
            <a:noFill/>
            <a:miter lim="800000"/>
            <a:headEnd/>
            <a:tailEnd/>
          </a:ln>
        </p:spPr>
      </p:pic>
      <p:sp>
        <p:nvSpPr>
          <p:cNvPr id="151560" name="文字方塊 1"/>
          <p:cNvSpPr txBox="1">
            <a:spLocks noChangeArrowheads="1"/>
          </p:cNvSpPr>
          <p:nvPr/>
        </p:nvSpPr>
        <p:spPr bwMode="auto">
          <a:xfrm>
            <a:off x="2987824" y="2511688"/>
            <a:ext cx="2879725" cy="369887"/>
          </a:xfrm>
          <a:prstGeom prst="rect">
            <a:avLst/>
          </a:prstGeom>
          <a:noFill/>
          <a:ln w="9525">
            <a:noFill/>
            <a:miter lim="800000"/>
            <a:headEnd/>
            <a:tailEnd/>
          </a:ln>
        </p:spPr>
        <p:txBody>
          <a:bodyPr>
            <a:spAutoFit/>
          </a:bodyPr>
          <a:lstStyle/>
          <a:p>
            <a:pPr algn="ctr"/>
            <a:r>
              <a:rPr lang="zh-TW" altLang="en-US" dirty="0">
                <a:latin typeface="+mj-lt"/>
                <a:ea typeface="+mj-ea"/>
              </a:rPr>
              <a:t>參考軸：</a:t>
            </a:r>
            <a:r>
              <a:rPr lang="en-US" altLang="zh-TW" dirty="0">
                <a:latin typeface="+mj-lt"/>
                <a:ea typeface="+mj-ea"/>
              </a:rPr>
              <a:t>X</a:t>
            </a:r>
            <a:r>
              <a:rPr lang="zh-TW" altLang="en-US" dirty="0">
                <a:latin typeface="+mj-lt"/>
                <a:ea typeface="+mj-ea"/>
              </a:rPr>
              <a:t>軸，順時針方向</a:t>
            </a:r>
          </a:p>
        </p:txBody>
      </p:sp>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矩形 2"/>
          <p:cNvSpPr/>
          <p:nvPr/>
        </p:nvSpPr>
        <p:spPr>
          <a:xfrm>
            <a:off x="0" y="476672"/>
            <a:ext cx="421196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43608" y="1268760"/>
            <a:ext cx="50405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307100" y="1389010"/>
            <a:ext cx="688836" cy="23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31338" y="1732522"/>
            <a:ext cx="2639420" cy="199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 name="矩形 3"/>
              <p:cNvSpPr/>
              <p:nvPr/>
            </p:nvSpPr>
            <p:spPr>
              <a:xfrm>
                <a:off x="0" y="5952639"/>
                <a:ext cx="9144000" cy="929550"/>
              </a:xfrm>
              <a:prstGeom prst="rect">
                <a:avLst/>
              </a:prstGeom>
              <a:solidFill>
                <a:schemeClr val="bg1"/>
              </a:solidFill>
            </p:spPr>
            <p:txBody>
              <a:bodyPr wrap="square">
                <a:spAutoFit/>
              </a:bodyPr>
              <a:lstStyle/>
              <a:p>
                <a:pPr algn="just" eaLnBrk="1" hangingPunct="1"/>
                <a:r>
                  <a:rPr lang="en-US" altLang="zh-TW" dirty="0">
                    <a:latin typeface="+mj-lt"/>
                  </a:rPr>
                  <a:t>Figure 7.31 (a) Simple polyhedral object, (b) its gradient magnitude image, (c) the detected binary edge image, and (d) the detected binary edge image for pixels with contour directions between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0</m:t>
                        </m:r>
                      </m:e>
                      <m:sup>
                        <m:r>
                          <a:rPr lang="en-US" altLang="zh-TW" i="1" smtClean="0">
                            <a:latin typeface="Cambria Math" panose="02040503050406030204" pitchFamily="18" charset="0"/>
                            <a:ea typeface="Cambria Math" panose="02040503050406030204" pitchFamily="18" charset="0"/>
                          </a:rPr>
                          <m:t>°</m:t>
                        </m:r>
                      </m:sup>
                    </m:sSup>
                  </m:oMath>
                </a14:m>
                <a:r>
                  <a:rPr lang="en-US" altLang="zh-TW" dirty="0">
                    <a:latin typeface="+mj-lt"/>
                  </a:rPr>
                  <a:t>and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22</m:t>
                        </m:r>
                      </m:e>
                      <m:sup>
                        <m:r>
                          <a:rPr lang="en-US" altLang="zh-TW" i="1">
                            <a:latin typeface="Cambria Math" panose="02040503050406030204" pitchFamily="18" charset="0"/>
                            <a:ea typeface="Cambria Math" panose="02040503050406030204" pitchFamily="18" charset="0"/>
                          </a:rPr>
                          <m:t>°</m:t>
                        </m:r>
                      </m:sup>
                    </m:sSup>
                  </m:oMath>
                </a14:m>
                <a:r>
                  <a:rPr lang="en-US" altLang="zh-TW" dirty="0">
                    <a:latin typeface="+mj-lt"/>
                  </a:rPr>
                  <a:t>.</a:t>
                </a:r>
                <a:endParaRPr lang="zh-TW" altLang="en-US"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0" y="5952639"/>
                <a:ext cx="9144000" cy="929550"/>
              </a:xfrm>
              <a:prstGeom prst="rect">
                <a:avLst/>
              </a:prstGeom>
              <a:blipFill>
                <a:blip r:embed="rId4"/>
                <a:stretch>
                  <a:fillRect l="-533" t="-3268" r="-533" b="-9150"/>
                </a:stretch>
              </a:blipFill>
            </p:spPr>
            <p:txBody>
              <a:bodyPr/>
              <a:lstStyle/>
              <a:p>
                <a:r>
                  <a:rPr lang="zh-TW" altLang="en-US">
                    <a:noFill/>
                  </a:rPr>
                  <a:t> </a:t>
                </a:r>
              </a:p>
            </p:txBody>
          </p:sp>
        </mc:Fallback>
      </mc:AlternateContent>
      <p:pic>
        <p:nvPicPr>
          <p:cNvPr id="17" name="Picture 5" descr="7"/>
          <p:cNvPicPr>
            <a:picLocks noChangeAspect="1" noChangeArrowheads="1"/>
          </p:cNvPicPr>
          <p:nvPr/>
        </p:nvPicPr>
        <p:blipFill rotWithShape="1">
          <a:blip r:embed="rId3" cstate="print"/>
          <a:srcRect t="47784" b="11192"/>
          <a:stretch/>
        </p:blipFill>
        <p:spPr bwMode="auto">
          <a:xfrm>
            <a:off x="0" y="2852936"/>
            <a:ext cx="9144000" cy="2814762"/>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6" name="內容版面配置區 5"/>
          <p:cNvSpPr>
            <a:spLocks noGrp="1"/>
          </p:cNvSpPr>
          <p:nvPr>
            <p:ph idx="1"/>
          </p:nvPr>
        </p:nvSpPr>
        <p:spPr/>
        <p:txBody>
          <a:bodyPr>
            <a:normAutofit/>
          </a:bodyPr>
          <a:lstStyle/>
          <a:p>
            <a:pPr marL="0" indent="0">
              <a:spcBef>
                <a:spcPct val="20000"/>
              </a:spcBef>
              <a:buClr>
                <a:schemeClr val="tx2"/>
              </a:buClr>
              <a:buSzPct val="70000"/>
              <a:buNone/>
            </a:pPr>
            <a:r>
              <a:rPr lang="en-US" altLang="zh-TW" sz="2400" b="1" dirty="0">
                <a:solidFill>
                  <a:schemeClr val="tx1"/>
                </a:solidFill>
              </a:rPr>
              <a:t>First derivative maximum: </a:t>
            </a:r>
            <a:r>
              <a:rPr lang="en-US" altLang="zh-TW" sz="2400" dirty="0">
                <a:solidFill>
                  <a:schemeClr val="tx1"/>
                </a:solidFill>
              </a:rPr>
              <a:t>exactly where second derivative zero crossing.</a:t>
            </a: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115</a:t>
            </a:fld>
            <a:endParaRPr lang="en-US" dirty="0"/>
          </a:p>
        </p:txBody>
      </p:sp>
      <p:grpSp>
        <p:nvGrpSpPr>
          <p:cNvPr id="2" name="群組 1"/>
          <p:cNvGrpSpPr/>
          <p:nvPr/>
        </p:nvGrpSpPr>
        <p:grpSpPr>
          <a:xfrm>
            <a:off x="3150608" y="2265245"/>
            <a:ext cx="2842785" cy="4110906"/>
            <a:chOff x="5783359" y="2265245"/>
            <a:chExt cx="2842785" cy="4110906"/>
          </a:xfrm>
        </p:grpSpPr>
        <p:pic>
          <p:nvPicPr>
            <p:cNvPr id="152583" name="Picture 5"/>
            <p:cNvPicPr>
              <a:picLocks noChangeAspect="1" noChangeArrowheads="1"/>
            </p:cNvPicPr>
            <p:nvPr/>
          </p:nvPicPr>
          <p:blipFill>
            <a:blip r:embed="rId3" cstate="print"/>
            <a:srcRect/>
            <a:stretch>
              <a:fillRect/>
            </a:stretch>
          </p:blipFill>
          <p:spPr bwMode="auto">
            <a:xfrm>
              <a:off x="6323359" y="2265245"/>
              <a:ext cx="2302785" cy="4110906"/>
            </a:xfrm>
            <a:prstGeom prst="rect">
              <a:avLst/>
            </a:prstGeom>
            <a:noFill/>
            <a:ln w="9525">
              <a:noFill/>
              <a:miter lim="800000"/>
              <a:headEnd/>
              <a:tailEnd/>
            </a:ln>
          </p:spPr>
        </p:pic>
        <p:sp>
          <p:nvSpPr>
            <p:cNvPr id="3" name="文字方塊 2"/>
            <p:cNvSpPr txBox="1"/>
            <p:nvPr/>
          </p:nvSpPr>
          <p:spPr>
            <a:xfrm>
              <a:off x="5783359" y="4059088"/>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0" name="文字方塊 9"/>
            <p:cNvSpPr txBox="1"/>
            <p:nvPr/>
          </p:nvSpPr>
          <p:spPr>
            <a:xfrm>
              <a:off x="5783359" y="2730484"/>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2" name="文字方塊 11"/>
            <p:cNvSpPr txBox="1"/>
            <p:nvPr/>
          </p:nvSpPr>
          <p:spPr>
            <a:xfrm>
              <a:off x="5783359" y="5387692"/>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algn="ctr" eaLnBrk="1" hangingPunct="1"/>
            <a:r>
              <a:rPr lang="en-US" altLang="zh-TW" b="0" dirty="0"/>
              <a:t>7.4.2 Zero-Crossing Edge Detectors</a:t>
            </a:r>
          </a:p>
        </p:txBody>
      </p:sp>
      <p:sp>
        <p:nvSpPr>
          <p:cNvPr id="155652" name="Rectangle 3"/>
          <p:cNvSpPr>
            <a:spLocks noGrp="1" noChangeArrowheads="1"/>
          </p:cNvSpPr>
          <p:nvPr>
            <p:ph idx="1"/>
          </p:nvPr>
        </p:nvSpPr>
        <p:spPr/>
        <p:txBody>
          <a:bodyPr>
            <a:normAutofit/>
          </a:bodyPr>
          <a:lstStyle/>
          <a:p>
            <a:pPr eaLnBrk="1" hangingPunct="1"/>
            <a:r>
              <a:rPr lang="en-US" altLang="zh-TW" sz="2400" dirty="0">
                <a:solidFill>
                  <a:schemeClr val="tx1"/>
                </a:solidFill>
              </a:rPr>
              <a:t>The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neighborhood values of an image function.</a:t>
            </a:r>
          </a:p>
        </p:txBody>
      </p:sp>
      <p:sp>
        <p:nvSpPr>
          <p:cNvPr id="5"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116</a:t>
            </a:fld>
            <a:endParaRPr lang="en-US" dirty="0"/>
          </a:p>
        </p:txBody>
      </p:sp>
      <p:pic>
        <p:nvPicPr>
          <p:cNvPr id="155653" name="Picture 4" descr="7"/>
          <p:cNvPicPr>
            <a:picLocks noChangeAspect="1" noChangeArrowheads="1"/>
          </p:cNvPicPr>
          <p:nvPr/>
        </p:nvPicPr>
        <p:blipFill>
          <a:blip r:embed="rId3" cstate="print"/>
          <a:srcRect b="27789"/>
          <a:stretch>
            <a:fillRect/>
          </a:stretch>
        </p:blipFill>
        <p:spPr bwMode="auto">
          <a:xfrm>
            <a:off x="373698" y="3492984"/>
            <a:ext cx="7993062" cy="1944216"/>
          </a:xfrm>
          <a:prstGeom prst="rect">
            <a:avLst/>
          </a:prstGeom>
          <a:noFill/>
          <a:ln w="9525">
            <a:noFill/>
            <a:miter lim="800000"/>
            <a:headEnd/>
            <a:tailEnd/>
          </a:ln>
        </p:spPr>
      </p:pic>
      <p:pic>
        <p:nvPicPr>
          <p:cNvPr id="6" name="Picture 4" descr="7"/>
          <p:cNvPicPr>
            <a:picLocks noChangeAspect="1" noChangeArrowheads="1"/>
          </p:cNvPicPr>
          <p:nvPr/>
        </p:nvPicPr>
        <p:blipFill>
          <a:blip r:embed="rId3" cstate="print"/>
          <a:srcRect t="74565"/>
          <a:stretch>
            <a:fillRect/>
          </a:stretch>
        </p:blipFill>
        <p:spPr bwMode="auto">
          <a:xfrm>
            <a:off x="598329" y="2690177"/>
            <a:ext cx="7993062" cy="684808"/>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61814" y="1845734"/>
                <a:ext cx="8020372" cy="4023360"/>
              </a:xfrm>
            </p:spPr>
            <p:txBody>
              <a:bodyPr>
                <a:normAutofit/>
              </a:bodyPr>
              <a:lstStyle/>
              <a:p>
                <a:pPr marL="0" indent="0">
                  <a:lnSpc>
                    <a:spcPct val="100000"/>
                  </a:lnSpc>
                  <a:spcBef>
                    <a:spcPts val="0"/>
                  </a:spcBef>
                  <a:spcAft>
                    <a:spcPts val="1800"/>
                  </a:spcAft>
                  <a:buNone/>
                </a:pPr>
                <a:r>
                  <a:rPr lang="en-US" altLang="zh-TW" sz="2800" dirty="0">
                    <a:solidFill>
                      <a:schemeClr val="tx1"/>
                    </a:solidFill>
                  </a:rPr>
                  <a:t>Laplacian of a function </a:t>
                </a:r>
                <a:r>
                  <a:rPr lang="en-US" altLang="zh-TW" sz="2800" i="1" dirty="0">
                    <a:solidFill>
                      <a:schemeClr val="tx1"/>
                    </a:solidFill>
                  </a:rPr>
                  <a:t>I(r, c)</a:t>
                </a:r>
              </a:p>
              <a:p>
                <a:pPr marL="0" indent="0" algn="ctr">
                  <a:lnSpc>
                    <a:spcPct val="100000"/>
                  </a:lnSpc>
                  <a:spcBef>
                    <a:spcPts val="0"/>
                  </a:spcBef>
                  <a:spcAft>
                    <a:spcPts val="1800"/>
                  </a:spcAft>
                  <a:buNone/>
                </a:pPr>
                <a14:m>
                  <m:oMath xmlns:m="http://schemas.openxmlformats.org/officeDocument/2006/math">
                    <m:sSup>
                      <m:sSupPr>
                        <m:ctrlPr>
                          <a:rPr lang="en-US" altLang="zh-TW" sz="2800" i="1" smtClean="0">
                            <a:solidFill>
                              <a:schemeClr val="tx1"/>
                            </a:solidFill>
                            <a:latin typeface="Cambria Math" panose="02040503050406030204" pitchFamily="18" charset="0"/>
                          </a:rPr>
                        </m:ctrlPr>
                      </m:sSupPr>
                      <m:e>
                        <m:r>
                          <a:rPr lang="en-US" altLang="zh-TW" sz="2800" i="1" smtClean="0">
                            <a:solidFill>
                              <a:schemeClr val="tx1"/>
                            </a:solidFill>
                            <a:latin typeface="Cambria Math" panose="02040503050406030204" pitchFamily="18" charset="0"/>
                            <a:ea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r>
                          <a:rPr lang="en-US" altLang="zh-TW" sz="2800" b="0" i="1" smtClean="0">
                            <a:solidFill>
                              <a:schemeClr val="tx1"/>
                            </a:solidFill>
                            <a:latin typeface="Cambria Math" panose="02040503050406030204" pitchFamily="18" charset="0"/>
                          </a:rPr>
                          <m:t>𝐼</m:t>
                        </m:r>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r>
                          <a:rPr lang="en-US" altLang="zh-TW" sz="2800" i="1">
                            <a:solidFill>
                              <a:schemeClr val="tx1"/>
                            </a:solidFill>
                            <a:latin typeface="Cambria Math" panose="02040503050406030204" pitchFamily="18" charset="0"/>
                          </a:rPr>
                          <m:t>𝐼</m:t>
                        </m:r>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endParaRPr lang="en-US" altLang="zh-TW" sz="2800" i="1" dirty="0">
                  <a:solidFill>
                    <a:schemeClr val="tx1"/>
                  </a:solidFill>
                </a:endParaRPr>
              </a:p>
              <a:p>
                <a:pPr marL="0" indent="0">
                  <a:lnSpc>
                    <a:spcPct val="100000"/>
                  </a:lnSpc>
                  <a:spcBef>
                    <a:spcPts val="0"/>
                  </a:spcBef>
                  <a:spcAft>
                    <a:spcPts val="1800"/>
                  </a:spcAft>
                  <a:buNone/>
                </a:pPr>
                <a:endParaRPr lang="en-US" altLang="zh-TW" sz="2800" dirty="0">
                  <a:solidFill>
                    <a:schemeClr val="tx1"/>
                  </a:solidFill>
                </a:endParaRPr>
              </a:p>
              <a:p>
                <a:pPr marL="0" indent="0">
                  <a:lnSpc>
                    <a:spcPct val="100000"/>
                  </a:lnSpc>
                  <a:spcBef>
                    <a:spcPts val="0"/>
                  </a:spcBef>
                  <a:spcAft>
                    <a:spcPts val="1800"/>
                  </a:spcAft>
                  <a:buNone/>
                </a:pPr>
                <a:r>
                  <a:rPr lang="en-US" altLang="zh-TW" sz="2800" dirty="0">
                    <a:solidFill>
                      <a:schemeClr val="tx1"/>
                    </a:solidFill>
                  </a:rPr>
                  <a:t>Two common 3</a:t>
                </a:r>
                <a:r>
                  <a:rPr lang="en-US" altLang="zh-TW"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rPr>
                  <a:t>3 masks to calculate digital Laplacian.</a:t>
                </a:r>
              </a:p>
              <a:p>
                <a:pPr marL="0" indent="0">
                  <a:lnSpc>
                    <a:spcPct val="100000"/>
                  </a:lnSpc>
                  <a:spcBef>
                    <a:spcPts val="0"/>
                  </a:spcBef>
                  <a:spcAft>
                    <a:spcPts val="1800"/>
                  </a:spcAft>
                  <a:buNone/>
                </a:pPr>
                <a:endParaRPr lang="en-US" altLang="zh-TW" sz="2800" i="1"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61814" y="1845734"/>
                <a:ext cx="8020372" cy="4023360"/>
              </a:xfrm>
              <a:blipFill>
                <a:blip r:embed="rId3"/>
                <a:stretch>
                  <a:fillRect l="-2660" t="-1667" r="-228"/>
                </a:stretch>
              </a:blipFill>
            </p:spPr>
            <p:txBody>
              <a:bodyPr/>
              <a:lstStyle/>
              <a:p>
                <a:r>
                  <a:rPr lang="zh-TW" altLang="en-US">
                    <a:noFill/>
                  </a:rPr>
                  <a:t> </a:t>
                </a:r>
              </a:p>
            </p:txBody>
          </p:sp>
        </mc:Fallback>
      </mc:AlternateContent>
      <p:sp>
        <p:nvSpPr>
          <p:cNvPr id="36869" name="Rectangle 8"/>
          <p:cNvSpPr>
            <a:spLocks noGrp="1" noChangeArrowheads="1"/>
          </p:cNvSpPr>
          <p:nvPr>
            <p:ph type="title"/>
          </p:nvPr>
        </p:nvSpPr>
        <p:spPr/>
        <p:txBody>
          <a:bodyPr>
            <a:normAutofit/>
          </a:bodyPr>
          <a:lstStyle/>
          <a:p>
            <a:pPr eaLnBrk="1" hangingPunct="1"/>
            <a:r>
              <a:rPr lang="en-US" altLang="zh-TW" sz="3600" b="0" dirty="0">
                <a:solidFill>
                  <a:schemeClr val="tx1"/>
                </a:solidFill>
              </a:rPr>
              <a:t>7.4.2 Zero-Crossing Edge Detectors(HW)</a:t>
            </a:r>
          </a:p>
        </p:txBody>
      </p:sp>
      <p:sp>
        <p:nvSpPr>
          <p:cNvPr id="6" name="頁尾版面配置區 4"/>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dirty="0" smtClean="0"/>
              <a:t>117</a:t>
            </a:fld>
            <a:endParaRPr lang="en-US" dirty="0"/>
          </a:p>
        </p:txBody>
      </p:sp>
      <p:sp>
        <p:nvSpPr>
          <p:cNvPr id="36871" name="AutoShape 7">
            <a:hlinkClick r:id="rId4" action="ppaction://hlinksldjump" highlightClick="1"/>
          </p:cNvPr>
          <p:cNvSpPr>
            <a:spLocks noChangeArrowheads="1"/>
          </p:cNvSpPr>
          <p:nvPr/>
        </p:nvSpPr>
        <p:spPr bwMode="auto">
          <a:xfrm>
            <a:off x="7680325" y="217364"/>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p>
        </p:txBody>
      </p:sp>
      <p:pic>
        <p:nvPicPr>
          <p:cNvPr id="10" name="Picture 8" descr="7"/>
          <p:cNvPicPr>
            <a:picLocks noChangeAspect="1" noChangeArrowheads="1"/>
          </p:cNvPicPr>
          <p:nvPr/>
        </p:nvPicPr>
        <p:blipFill>
          <a:blip r:embed="rId5" cstate="print"/>
          <a:srcRect/>
          <a:stretch>
            <a:fillRect/>
          </a:stretch>
        </p:blipFill>
        <p:spPr bwMode="auto">
          <a:xfrm>
            <a:off x="611982" y="4509120"/>
            <a:ext cx="7920037" cy="1801813"/>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37939" name="Text Box 30"/>
          <p:cNvSpPr txBox="1">
            <a:spLocks noChangeArrowheads="1"/>
          </p:cNvSpPr>
          <p:nvPr/>
        </p:nvSpPr>
        <p:spPr bwMode="auto">
          <a:xfrm>
            <a:off x="5142283" y="1787258"/>
            <a:ext cx="906181"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(r, c)</a:t>
            </a:r>
          </a:p>
        </p:txBody>
      </p:sp>
      <p:graphicFrame>
        <p:nvGraphicFramePr>
          <p:cNvPr id="421082" name="Object 218"/>
          <p:cNvGraphicFramePr>
            <a:graphicFrameLocks noChangeAspect="1"/>
          </p:cNvGraphicFramePr>
          <p:nvPr>
            <p:extLst>
              <p:ext uri="{D42A27DB-BD31-4B8C-83A1-F6EECF244321}">
                <p14:modId xmlns:p14="http://schemas.microsoft.com/office/powerpoint/2010/main" val="1394419467"/>
              </p:ext>
            </p:extLst>
          </p:nvPr>
        </p:nvGraphicFramePr>
        <p:xfrm>
          <a:off x="0" y="3503985"/>
          <a:ext cx="9083675" cy="573087"/>
        </p:xfrm>
        <a:graphic>
          <a:graphicData uri="http://schemas.openxmlformats.org/presentationml/2006/ole">
            <mc:AlternateContent xmlns:mc="http://schemas.openxmlformats.org/markup-compatibility/2006">
              <mc:Choice xmlns:v="urn:schemas-microsoft-com:vml" Requires="v">
                <p:oleObj spid="_x0000_s245043" name="方程式" r:id="rId4" imgW="3822480" imgH="241200" progId="Equation.3">
                  <p:embed/>
                </p:oleObj>
              </mc:Choice>
              <mc:Fallback>
                <p:oleObj name="方程式" r:id="rId4" imgW="3822480" imgH="241200" progId="Equation.3">
                  <p:embed/>
                  <p:pic>
                    <p:nvPicPr>
                      <p:cNvPr id="421082" name="Object 218"/>
                      <p:cNvPicPr>
                        <a:picLocks noChangeAspect="1" noChangeArrowheads="1"/>
                      </p:cNvPicPr>
                      <p:nvPr/>
                    </p:nvPicPr>
                    <p:blipFill>
                      <a:blip r:embed="rId5"/>
                      <a:srcRect/>
                      <a:stretch>
                        <a:fillRect/>
                      </a:stretch>
                    </p:blipFill>
                    <p:spPr bwMode="auto">
                      <a:xfrm>
                        <a:off x="0" y="3503985"/>
                        <a:ext cx="90836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131" name="Object 267"/>
          <p:cNvGraphicFramePr>
            <a:graphicFrameLocks noChangeAspect="1"/>
          </p:cNvGraphicFramePr>
          <p:nvPr>
            <p:extLst>
              <p:ext uri="{D42A27DB-BD31-4B8C-83A1-F6EECF244321}">
                <p14:modId xmlns:p14="http://schemas.microsoft.com/office/powerpoint/2010/main" val="2411420597"/>
              </p:ext>
            </p:extLst>
          </p:nvPr>
        </p:nvGraphicFramePr>
        <p:xfrm>
          <a:off x="0" y="3503984"/>
          <a:ext cx="8389938" cy="573087"/>
        </p:xfrm>
        <a:graphic>
          <a:graphicData uri="http://schemas.openxmlformats.org/presentationml/2006/ole">
            <mc:AlternateContent xmlns:mc="http://schemas.openxmlformats.org/markup-compatibility/2006">
              <mc:Choice xmlns:v="urn:schemas-microsoft-com:vml" Requires="v">
                <p:oleObj spid="_x0000_s245044" name="方程式" r:id="rId6" imgW="3530520" imgH="241200" progId="Equation.3">
                  <p:embed/>
                </p:oleObj>
              </mc:Choice>
              <mc:Fallback>
                <p:oleObj name="方程式" r:id="rId6" imgW="3530520" imgH="241200" progId="Equation.3">
                  <p:embed/>
                  <p:pic>
                    <p:nvPicPr>
                      <p:cNvPr id="421131" name="Object 267"/>
                      <p:cNvPicPr>
                        <a:picLocks noChangeAspect="1" noChangeArrowheads="1"/>
                      </p:cNvPicPr>
                      <p:nvPr/>
                    </p:nvPicPr>
                    <p:blipFill>
                      <a:blip r:embed="rId7"/>
                      <a:srcRect/>
                      <a:stretch>
                        <a:fillRect/>
                      </a:stretch>
                    </p:blipFill>
                    <p:spPr bwMode="auto">
                      <a:xfrm>
                        <a:off x="0" y="3503984"/>
                        <a:ext cx="8389938"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09" name="Object 345"/>
          <p:cNvGraphicFramePr>
            <a:graphicFrameLocks noChangeAspect="1"/>
          </p:cNvGraphicFramePr>
          <p:nvPr>
            <p:extLst>
              <p:ext uri="{D42A27DB-BD31-4B8C-83A1-F6EECF244321}">
                <p14:modId xmlns:p14="http://schemas.microsoft.com/office/powerpoint/2010/main" val="917893135"/>
              </p:ext>
            </p:extLst>
          </p:nvPr>
        </p:nvGraphicFramePr>
        <p:xfrm>
          <a:off x="0" y="3499332"/>
          <a:ext cx="7426325" cy="573087"/>
        </p:xfrm>
        <a:graphic>
          <a:graphicData uri="http://schemas.openxmlformats.org/presentationml/2006/ole">
            <mc:AlternateContent xmlns:mc="http://schemas.openxmlformats.org/markup-compatibility/2006">
              <mc:Choice xmlns:v="urn:schemas-microsoft-com:vml" Requires="v">
                <p:oleObj spid="_x0000_s245045" name="方程式" r:id="rId8" imgW="3124200" imgH="241300" progId="Equation.3">
                  <p:embed/>
                </p:oleObj>
              </mc:Choice>
              <mc:Fallback>
                <p:oleObj name="方程式" r:id="rId8" imgW="3124200" imgH="241300" progId="Equation.3">
                  <p:embed/>
                  <p:pic>
                    <p:nvPicPr>
                      <p:cNvPr id="421209" name="Object 3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99332"/>
                        <a:ext cx="74263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28" name="Object 364"/>
          <p:cNvGraphicFramePr>
            <a:graphicFrameLocks noChangeAspect="1"/>
          </p:cNvGraphicFramePr>
          <p:nvPr>
            <p:extLst>
              <p:ext uri="{D42A27DB-BD31-4B8C-83A1-F6EECF244321}">
                <p14:modId xmlns:p14="http://schemas.microsoft.com/office/powerpoint/2010/main" val="3529381981"/>
              </p:ext>
            </p:extLst>
          </p:nvPr>
        </p:nvGraphicFramePr>
        <p:xfrm>
          <a:off x="-4143" y="3508630"/>
          <a:ext cx="8121650" cy="573087"/>
        </p:xfrm>
        <a:graphic>
          <a:graphicData uri="http://schemas.openxmlformats.org/presentationml/2006/ole">
            <mc:AlternateContent xmlns:mc="http://schemas.openxmlformats.org/markup-compatibility/2006">
              <mc:Choice xmlns:v="urn:schemas-microsoft-com:vml" Requires="v">
                <p:oleObj spid="_x0000_s245046" name="方程式" r:id="rId10" imgW="3416040" imgH="241200" progId="Equation.3">
                  <p:embed/>
                </p:oleObj>
              </mc:Choice>
              <mc:Fallback>
                <p:oleObj name="方程式" r:id="rId10" imgW="3416040" imgH="241200" progId="Equation.3">
                  <p:embed/>
                  <p:pic>
                    <p:nvPicPr>
                      <p:cNvPr id="421228" name="Object 364"/>
                      <p:cNvPicPr>
                        <a:picLocks noChangeAspect="1" noChangeArrowheads="1"/>
                      </p:cNvPicPr>
                      <p:nvPr/>
                    </p:nvPicPr>
                    <p:blipFill>
                      <a:blip r:embed="rId11"/>
                      <a:srcRect/>
                      <a:stretch>
                        <a:fillRect/>
                      </a:stretch>
                    </p:blipFill>
                    <p:spPr bwMode="auto">
                      <a:xfrm>
                        <a:off x="-4143" y="3508630"/>
                        <a:ext cx="812165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47" name="Object 383"/>
          <p:cNvGraphicFramePr>
            <a:graphicFrameLocks noChangeAspect="1"/>
          </p:cNvGraphicFramePr>
          <p:nvPr>
            <p:extLst>
              <p:ext uri="{D42A27DB-BD31-4B8C-83A1-F6EECF244321}">
                <p14:modId xmlns:p14="http://schemas.microsoft.com/office/powerpoint/2010/main" val="2039767704"/>
              </p:ext>
            </p:extLst>
          </p:nvPr>
        </p:nvGraphicFramePr>
        <p:xfrm>
          <a:off x="-5730" y="3508626"/>
          <a:ext cx="7427912" cy="573087"/>
        </p:xfrm>
        <a:graphic>
          <a:graphicData uri="http://schemas.openxmlformats.org/presentationml/2006/ole">
            <mc:AlternateContent xmlns:mc="http://schemas.openxmlformats.org/markup-compatibility/2006">
              <mc:Choice xmlns:v="urn:schemas-microsoft-com:vml" Requires="v">
                <p:oleObj spid="_x0000_s245047" name="方程式" r:id="rId12" imgW="3124080" imgH="241200" progId="Equation.3">
                  <p:embed/>
                </p:oleObj>
              </mc:Choice>
              <mc:Fallback>
                <p:oleObj name="方程式" r:id="rId12" imgW="3124080" imgH="241200" progId="Equation.3">
                  <p:embed/>
                  <p:pic>
                    <p:nvPicPr>
                      <p:cNvPr id="421247" name="Object 383"/>
                      <p:cNvPicPr>
                        <a:picLocks noChangeAspect="1" noChangeArrowheads="1"/>
                      </p:cNvPicPr>
                      <p:nvPr/>
                    </p:nvPicPr>
                    <p:blipFill>
                      <a:blip r:embed="rId13"/>
                      <a:srcRect/>
                      <a:stretch>
                        <a:fillRect/>
                      </a:stretch>
                    </p:blipFill>
                    <p:spPr bwMode="auto">
                      <a:xfrm>
                        <a:off x="-5730" y="3508626"/>
                        <a:ext cx="7427912"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69" name="Object 405"/>
          <p:cNvGraphicFramePr>
            <a:graphicFrameLocks noChangeAspect="1"/>
          </p:cNvGraphicFramePr>
          <p:nvPr>
            <p:extLst>
              <p:ext uri="{D42A27DB-BD31-4B8C-83A1-F6EECF244321}">
                <p14:modId xmlns:p14="http://schemas.microsoft.com/office/powerpoint/2010/main" val="3002024249"/>
              </p:ext>
            </p:extLst>
          </p:nvPr>
        </p:nvGraphicFramePr>
        <p:xfrm>
          <a:off x="-1587" y="3503977"/>
          <a:ext cx="7186613" cy="573087"/>
        </p:xfrm>
        <a:graphic>
          <a:graphicData uri="http://schemas.openxmlformats.org/presentationml/2006/ole">
            <mc:AlternateContent xmlns:mc="http://schemas.openxmlformats.org/markup-compatibility/2006">
              <mc:Choice xmlns:v="urn:schemas-microsoft-com:vml" Requires="v">
                <p:oleObj spid="_x0000_s245048" name="方程式" r:id="rId14" imgW="3022600" imgH="241300" progId="Equation.3">
                  <p:embed/>
                </p:oleObj>
              </mc:Choice>
              <mc:Fallback>
                <p:oleObj name="方程式" r:id="rId14" imgW="3022600" imgH="241300" progId="Equation.3">
                  <p:embed/>
                  <p:pic>
                    <p:nvPicPr>
                      <p:cNvPr id="421269" name="Object 4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3503977"/>
                        <a:ext cx="7186613"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464828055"/>
              </p:ext>
            </p:extLst>
          </p:nvPr>
        </p:nvGraphicFramePr>
        <p:xfrm>
          <a:off x="6048464" y="1791909"/>
          <a:ext cx="2700000" cy="129600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196446459"/>
                    </a:ext>
                  </a:extLst>
                </a:gridCol>
                <a:gridCol w="900000">
                  <a:extLst>
                    <a:ext uri="{9D8B030D-6E8A-4147-A177-3AD203B41FA5}">
                      <a16:colId xmlns:a16="http://schemas.microsoft.com/office/drawing/2014/main" val="379025589"/>
                    </a:ext>
                  </a:extLst>
                </a:gridCol>
                <a:gridCol w="900000">
                  <a:extLst>
                    <a:ext uri="{9D8B030D-6E8A-4147-A177-3AD203B41FA5}">
                      <a16:colId xmlns:a16="http://schemas.microsoft.com/office/drawing/2014/main" val="2506841756"/>
                    </a:ext>
                  </a:extLst>
                </a:gridCol>
              </a:tblGrid>
              <a:tr h="432000">
                <a:tc>
                  <a:txBody>
                    <a:bodyPr/>
                    <a:lstStyle/>
                    <a:p>
                      <a:pPr algn="ct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540000">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dirty="0">
                            <a:latin typeface="+mj-lt"/>
                          </a:endParaRPr>
                        </a:p>
                        <a:p>
                          <a:pPr algn="ctr"/>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741" r="-200338"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741" r="-101017"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741" r="-676" b="-168148"/>
                          </a:stretch>
                        </a:blipFill>
                      </a:tcPr>
                    </a:tc>
                    <a:extLst>
                      <a:ext uri="{0D108BD9-81ED-4DB2-BD59-A6C34878D82A}">
                        <a16:rowId xmlns:a16="http://schemas.microsoft.com/office/drawing/2014/main" val="41871612"/>
                      </a:ext>
                    </a:extLst>
                  </a:tr>
                  <a:tr h="54000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52809" r="-200338"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52809" r="-101017"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52809" r="-676" b="-155056"/>
                          </a:stretch>
                        </a:blipFill>
                      </a:tcPr>
                    </a:tc>
                    <a:extLst>
                      <a:ext uri="{0D108BD9-81ED-4DB2-BD59-A6C34878D82A}">
                        <a16:rowId xmlns:a16="http://schemas.microsoft.com/office/drawing/2014/main" val="35639782"/>
                      </a:ext>
                    </a:extLst>
                  </a:tr>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66667" r="-200338"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66667" r="-101017"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66667" r="-676" b="-2222"/>
                          </a:stretch>
                        </a:blipFill>
                      </a:tcPr>
                    </a:tc>
                    <a:extLst>
                      <a:ext uri="{0D108BD9-81ED-4DB2-BD59-A6C34878D82A}">
                        <a16:rowId xmlns:a16="http://schemas.microsoft.com/office/drawing/2014/main" val="1228525302"/>
                      </a:ext>
                    </a:extLst>
                  </a:tr>
                </a:tbl>
              </a:graphicData>
            </a:graphic>
          </p:graphicFrame>
        </mc:Fallback>
      </mc:AlternateContent>
      <mc:AlternateContent xmlns:mc="http://schemas.openxmlformats.org/markup-compatibility/2006" xmlns:a14="http://schemas.microsoft.com/office/drawing/2010/main">
        <mc:Choice Requires="a14">
          <p:sp>
            <p:nvSpPr>
              <p:cNvPr id="6" name="文字方塊 5"/>
              <p:cNvSpPr txBox="1"/>
              <p:nvPr/>
            </p:nvSpPr>
            <p:spPr>
              <a:xfrm>
                <a:off x="0" y="2613256"/>
                <a:ext cx="5978806" cy="470000"/>
              </a:xfrm>
              <a:prstGeom prst="rect">
                <a:avLst/>
              </a:prstGeom>
              <a:noFill/>
            </p:spPr>
            <p:txBody>
              <a:bodyPr wrap="square" rtlCol="0">
                <a:spAutoFit/>
              </a:bodyPr>
              <a:lstStyle/>
              <a:p>
                <a:r>
                  <a:rPr lang="en-US" altLang="zh-TW" sz="2400" i="1" dirty="0">
                    <a:latin typeface="+mj-lt"/>
                  </a:rPr>
                  <a:t>I(r, 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r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4</m:t>
                        </m:r>
                      </m:sub>
                    </m:sSub>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𝑟</m:t>
                        </m:r>
                      </m:e>
                      <m:sup>
                        <m:r>
                          <a:rPr lang="en-US" altLang="zh-TW" sz="2400" b="0" i="1" smtClean="0">
                            <a:latin typeface="Cambria Math" panose="02040503050406030204" pitchFamily="18" charset="0"/>
                          </a:rPr>
                          <m:t>2</m:t>
                        </m:r>
                      </m:sup>
                    </m:sSup>
                  </m:oMath>
                </a14:m>
                <a:r>
                  <a:rPr lang="zh-TW" altLang="en-US" sz="2400" i="1" dirty="0">
                    <a:latin typeface="+mj-lt"/>
                  </a:rPr>
                  <a:t> </a:t>
                </a:r>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err="1">
                    <a:latin typeface="+mj-lt"/>
                  </a:rPr>
                  <a:t>rc</a:t>
                </a:r>
                <a:r>
                  <a:rPr lang="en-US" altLang="zh-TW" sz="2400" i="1" dirty="0">
                    <a:latin typeface="+mj-lt"/>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i="1">
                            <a:latin typeface="Cambria Math" panose="02040503050406030204" pitchFamily="18" charset="0"/>
                          </a:rPr>
                          <m:t>2</m:t>
                        </m:r>
                      </m:sup>
                    </m:sSup>
                  </m:oMath>
                </a14:m>
                <a:endParaRPr lang="zh-TW" altLang="en-US" sz="2400" i="1"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0" y="2613256"/>
                <a:ext cx="5978806" cy="470000"/>
              </a:xfrm>
              <a:prstGeom prst="rect">
                <a:avLst/>
              </a:prstGeom>
              <a:blipFill>
                <a:blip r:embed="rId35"/>
                <a:stretch>
                  <a:fillRect l="-1529" t="-7792" b="-29870"/>
                </a:stretch>
              </a:blipFill>
            </p:spPr>
            <p:txBody>
              <a:bodyPr/>
              <a:lstStyle/>
              <a:p>
                <a:r>
                  <a:rPr lang="zh-TW" altLang="en-US">
                    <a:noFill/>
                  </a:rPr>
                  <a:t> </a:t>
                </a:r>
              </a:p>
            </p:txBody>
          </p:sp>
        </mc:Fallback>
      </mc:AlternateContent>
      <p:graphicFrame>
        <p:nvGraphicFramePr>
          <p:cNvPr id="52" name="Object 287"/>
          <p:cNvGraphicFramePr>
            <a:graphicFrameLocks noChangeAspect="1"/>
          </p:cNvGraphicFramePr>
          <p:nvPr>
            <p:extLst>
              <p:ext uri="{D42A27DB-BD31-4B8C-83A1-F6EECF244321}">
                <p14:modId xmlns:p14="http://schemas.microsoft.com/office/powerpoint/2010/main" val="3338147112"/>
              </p:ext>
            </p:extLst>
          </p:nvPr>
        </p:nvGraphicFramePr>
        <p:xfrm>
          <a:off x="0" y="3499332"/>
          <a:ext cx="8118475" cy="573087"/>
        </p:xfrm>
        <a:graphic>
          <a:graphicData uri="http://schemas.openxmlformats.org/presentationml/2006/ole">
            <mc:AlternateContent xmlns:mc="http://schemas.openxmlformats.org/markup-compatibility/2006">
              <mc:Choice xmlns:v="urn:schemas-microsoft-com:vml" Requires="v">
                <p:oleObj spid="_x0000_s245049" name="方程式" r:id="rId36" imgW="3416300" imgH="241300" progId="Equation.3">
                  <p:embed/>
                </p:oleObj>
              </mc:Choice>
              <mc:Fallback>
                <p:oleObj name="方程式" r:id="rId36" imgW="3416300" imgH="241300" progId="Equation.3">
                  <p:embed/>
                  <p:pic>
                    <p:nvPicPr>
                      <p:cNvPr id="52" name="Object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0" y="3499332"/>
                        <a:ext cx="81184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06"/>
          <p:cNvGraphicFramePr>
            <a:graphicFrameLocks noChangeAspect="1"/>
          </p:cNvGraphicFramePr>
          <p:nvPr>
            <p:extLst>
              <p:ext uri="{D42A27DB-BD31-4B8C-83A1-F6EECF244321}">
                <p14:modId xmlns:p14="http://schemas.microsoft.com/office/powerpoint/2010/main" val="846144145"/>
              </p:ext>
            </p:extLst>
          </p:nvPr>
        </p:nvGraphicFramePr>
        <p:xfrm>
          <a:off x="0" y="3503983"/>
          <a:ext cx="8391525" cy="573087"/>
        </p:xfrm>
        <a:graphic>
          <a:graphicData uri="http://schemas.openxmlformats.org/presentationml/2006/ole">
            <mc:AlternateContent xmlns:mc="http://schemas.openxmlformats.org/markup-compatibility/2006">
              <mc:Choice xmlns:v="urn:schemas-microsoft-com:vml" Requires="v">
                <p:oleObj spid="_x0000_s245050" name="方程式" r:id="rId38" imgW="3530600" imgH="241300" progId="Equation.3">
                  <p:embed/>
                </p:oleObj>
              </mc:Choice>
              <mc:Fallback>
                <p:oleObj name="方程式" r:id="rId38" imgW="3530600" imgH="241300" progId="Equation.3">
                  <p:embed/>
                  <p:pic>
                    <p:nvPicPr>
                      <p:cNvPr id="53" name="Object 30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3503983"/>
                        <a:ext cx="83915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26"/>
          <p:cNvGraphicFramePr>
            <a:graphicFrameLocks noChangeAspect="1"/>
          </p:cNvGraphicFramePr>
          <p:nvPr>
            <p:extLst>
              <p:ext uri="{D42A27DB-BD31-4B8C-83A1-F6EECF244321}">
                <p14:modId xmlns:p14="http://schemas.microsoft.com/office/powerpoint/2010/main" val="1359299114"/>
              </p:ext>
            </p:extLst>
          </p:nvPr>
        </p:nvGraphicFramePr>
        <p:xfrm>
          <a:off x="1772" y="3503981"/>
          <a:ext cx="7667625" cy="573087"/>
        </p:xfrm>
        <a:graphic>
          <a:graphicData uri="http://schemas.openxmlformats.org/presentationml/2006/ole">
            <mc:AlternateContent xmlns:mc="http://schemas.openxmlformats.org/markup-compatibility/2006">
              <mc:Choice xmlns:v="urn:schemas-microsoft-com:vml" Requires="v">
                <p:oleObj spid="_x0000_s245051" name="方程式" r:id="rId40" imgW="3225800" imgH="241300" progId="Equation.3">
                  <p:embed/>
                </p:oleObj>
              </mc:Choice>
              <mc:Fallback>
                <p:oleObj name="方程式" r:id="rId40" imgW="3225800" imgH="241300" progId="Equation.3">
                  <p:embed/>
                  <p:pic>
                    <p:nvPicPr>
                      <p:cNvPr id="54" name="Object 3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72" y="3503981"/>
                        <a:ext cx="76676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1082"/>
                                        </p:tgtEl>
                                        <p:attrNameLst>
                                          <p:attrName>style.visibility</p:attrName>
                                        </p:attrNameLst>
                                      </p:cBhvr>
                                      <p:to>
                                        <p:strVal val="visible"/>
                                      </p:to>
                                    </p:set>
                                  </p:childTnLst>
                                  <p:subTnLst>
                                    <p:set>
                                      <p:cBhvr override="childStyle">
                                        <p:cTn dur="1" fill="hold" display="0" masterRel="nextClick" afterEffect="1"/>
                                        <p:tgtEl>
                                          <p:spTgt spid="42108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131"/>
                                        </p:tgtEl>
                                        <p:attrNameLst>
                                          <p:attrName>style.visibility</p:attrName>
                                        </p:attrNameLst>
                                      </p:cBhvr>
                                      <p:to>
                                        <p:strVal val="visible"/>
                                      </p:to>
                                    </p:set>
                                  </p:childTnLst>
                                  <p:subTnLst>
                                    <p:set>
                                      <p:cBhvr override="childStyle">
                                        <p:cTn dur="1" fill="hold" display="0" masterRel="nextClick" afterEffect="1"/>
                                        <p:tgtEl>
                                          <p:spTgt spid="4211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1209"/>
                                        </p:tgtEl>
                                        <p:attrNameLst>
                                          <p:attrName>style.visibility</p:attrName>
                                        </p:attrNameLst>
                                      </p:cBhvr>
                                      <p:to>
                                        <p:strVal val="visible"/>
                                      </p:to>
                                    </p:set>
                                  </p:childTnLst>
                                  <p:subTnLst>
                                    <p:set>
                                      <p:cBhvr override="childStyle">
                                        <p:cTn dur="1" fill="hold" display="0" masterRel="nextClick" afterEffect="1"/>
                                        <p:tgtEl>
                                          <p:spTgt spid="42120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1228"/>
                                        </p:tgtEl>
                                        <p:attrNameLst>
                                          <p:attrName>style.visibility</p:attrName>
                                        </p:attrNameLst>
                                      </p:cBhvr>
                                      <p:to>
                                        <p:strVal val="visible"/>
                                      </p:to>
                                    </p:set>
                                  </p:childTnLst>
                                  <p:subTnLst>
                                    <p:set>
                                      <p:cBhvr override="childStyle">
                                        <p:cTn dur="1" fill="hold" display="0" masterRel="nextClick" afterEffect="1"/>
                                        <p:tgtEl>
                                          <p:spTgt spid="42122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1247"/>
                                        </p:tgtEl>
                                        <p:attrNameLst>
                                          <p:attrName>style.visibility</p:attrName>
                                        </p:attrNameLst>
                                      </p:cBhvr>
                                      <p:to>
                                        <p:strVal val="visible"/>
                                      </p:to>
                                    </p:set>
                                  </p:childTnLst>
                                  <p:subTnLst>
                                    <p:set>
                                      <p:cBhvr override="childStyle">
                                        <p:cTn dur="1" fill="hold" display="0" masterRel="nextClick" afterEffect="1"/>
                                        <p:tgtEl>
                                          <p:spTgt spid="42124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1" name="頁尾版面配置區 6"/>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graphicFrame>
        <p:nvGraphicFramePr>
          <p:cNvPr id="427018" name="Object 10"/>
          <p:cNvGraphicFramePr>
            <a:graphicFrameLocks noGrp="1" noChangeAspect="1"/>
          </p:cNvGraphicFramePr>
          <p:nvPr>
            <p:ph sz="quarter" idx="4294967295"/>
            <p:extLst>
              <p:ext uri="{D42A27DB-BD31-4B8C-83A1-F6EECF244321}">
                <p14:modId xmlns:p14="http://schemas.microsoft.com/office/powerpoint/2010/main" val="2425873692"/>
              </p:ext>
            </p:extLst>
          </p:nvPr>
        </p:nvGraphicFramePr>
        <p:xfrm>
          <a:off x="1332433" y="2825553"/>
          <a:ext cx="2303463" cy="768350"/>
        </p:xfrm>
        <a:graphic>
          <a:graphicData uri="http://schemas.openxmlformats.org/presentationml/2006/ole">
            <mc:AlternateContent xmlns:mc="http://schemas.openxmlformats.org/markup-compatibility/2006">
              <mc:Choice xmlns:v="urn:schemas-microsoft-com:vml" Requires="v">
                <p:oleObj spid="_x0000_s246955" name="方程式" r:id="rId4" imgW="1180588" imgH="393529" progId="Equation.3">
                  <p:embed/>
                </p:oleObj>
              </mc:Choice>
              <mc:Fallback>
                <p:oleObj name="方程式" r:id="rId4" imgW="1180588" imgH="393529" progId="Equation.3">
                  <p:embed/>
                  <p:pic>
                    <p:nvPicPr>
                      <p:cNvPr id="427018"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433" y="2825553"/>
                        <a:ext cx="23034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0" name="Object 12"/>
          <p:cNvGraphicFramePr>
            <a:graphicFrameLocks noGrp="1" noChangeAspect="1"/>
          </p:cNvGraphicFramePr>
          <p:nvPr>
            <p:ph sz="quarter" idx="4294967295"/>
            <p:extLst>
              <p:ext uri="{D42A27DB-BD31-4B8C-83A1-F6EECF244321}">
                <p14:modId xmlns:p14="http://schemas.microsoft.com/office/powerpoint/2010/main" val="3571393286"/>
              </p:ext>
            </p:extLst>
          </p:nvPr>
        </p:nvGraphicFramePr>
        <p:xfrm>
          <a:off x="1332433" y="3593903"/>
          <a:ext cx="1325563" cy="874713"/>
        </p:xfrm>
        <a:graphic>
          <a:graphicData uri="http://schemas.openxmlformats.org/presentationml/2006/ole">
            <mc:AlternateContent xmlns:mc="http://schemas.openxmlformats.org/markup-compatibility/2006">
              <mc:Choice xmlns:v="urn:schemas-microsoft-com:vml" Requires="v">
                <p:oleObj spid="_x0000_s246956" name="方程式" r:id="rId6" imgW="634725" imgH="418918" progId="Equation.3">
                  <p:embed/>
                </p:oleObj>
              </mc:Choice>
              <mc:Fallback>
                <p:oleObj name="方程式" r:id="rId6" imgW="634725" imgH="418918" progId="Equation.3">
                  <p:embed/>
                  <p:pic>
                    <p:nvPicPr>
                      <p:cNvPr id="427020"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433" y="3593903"/>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14"/>
          <p:cNvGraphicFramePr>
            <a:graphicFrameLocks noChangeAspect="1"/>
          </p:cNvGraphicFramePr>
          <p:nvPr>
            <p:extLst>
              <p:ext uri="{D42A27DB-BD31-4B8C-83A1-F6EECF244321}">
                <p14:modId xmlns:p14="http://schemas.microsoft.com/office/powerpoint/2010/main" val="3896908166"/>
              </p:ext>
            </p:extLst>
          </p:nvPr>
        </p:nvGraphicFramePr>
        <p:xfrm>
          <a:off x="4644008" y="2780928"/>
          <a:ext cx="2403475" cy="768350"/>
        </p:xfrm>
        <a:graphic>
          <a:graphicData uri="http://schemas.openxmlformats.org/presentationml/2006/ole">
            <mc:AlternateContent xmlns:mc="http://schemas.openxmlformats.org/markup-compatibility/2006">
              <mc:Choice xmlns:v="urn:schemas-microsoft-com:vml" Requires="v">
                <p:oleObj spid="_x0000_s246957" name="方程式" r:id="rId8" imgW="1231366" imgH="393529" progId="Equation.3">
                  <p:embed/>
                </p:oleObj>
              </mc:Choice>
              <mc:Fallback>
                <p:oleObj name="方程式" r:id="rId8" imgW="1231366" imgH="393529" progId="Equation.3">
                  <p:embed/>
                  <p:pic>
                    <p:nvPicPr>
                      <p:cNvPr id="38919"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2780928"/>
                        <a:ext cx="24034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0" name="Object 15"/>
          <p:cNvGraphicFramePr>
            <a:graphicFrameLocks noChangeAspect="1"/>
          </p:cNvGraphicFramePr>
          <p:nvPr>
            <p:extLst>
              <p:ext uri="{D42A27DB-BD31-4B8C-83A1-F6EECF244321}">
                <p14:modId xmlns:p14="http://schemas.microsoft.com/office/powerpoint/2010/main" val="1293387483"/>
              </p:ext>
            </p:extLst>
          </p:nvPr>
        </p:nvGraphicFramePr>
        <p:xfrm>
          <a:off x="4644008" y="3593902"/>
          <a:ext cx="1325563" cy="874713"/>
        </p:xfrm>
        <a:graphic>
          <a:graphicData uri="http://schemas.openxmlformats.org/presentationml/2006/ole">
            <mc:AlternateContent xmlns:mc="http://schemas.openxmlformats.org/markup-compatibility/2006">
              <mc:Choice xmlns:v="urn:schemas-microsoft-com:vml" Requires="v">
                <p:oleObj spid="_x0000_s246958" name="方程式" r:id="rId10" imgW="634725" imgH="418918" progId="Equation.3">
                  <p:embed/>
                </p:oleObj>
              </mc:Choice>
              <mc:Fallback>
                <p:oleObj name="方程式" r:id="rId10" imgW="634725" imgH="418918" progId="Equation.3">
                  <p:embed/>
                  <p:pic>
                    <p:nvPicPr>
                      <p:cNvPr id="3892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8" y="3593902"/>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4" name="Object 16"/>
          <p:cNvGraphicFramePr>
            <a:graphicFrameLocks noChangeAspect="1"/>
          </p:cNvGraphicFramePr>
          <p:nvPr>
            <p:extLst>
              <p:ext uri="{D42A27DB-BD31-4B8C-83A1-F6EECF244321}">
                <p14:modId xmlns:p14="http://schemas.microsoft.com/office/powerpoint/2010/main" val="2291499856"/>
              </p:ext>
            </p:extLst>
          </p:nvPr>
        </p:nvGraphicFramePr>
        <p:xfrm>
          <a:off x="1403350" y="4901638"/>
          <a:ext cx="6337300" cy="992188"/>
        </p:xfrm>
        <a:graphic>
          <a:graphicData uri="http://schemas.openxmlformats.org/presentationml/2006/ole">
            <mc:AlternateContent xmlns:mc="http://schemas.openxmlformats.org/markup-compatibility/2006">
              <mc:Choice xmlns:v="urn:schemas-microsoft-com:vml" Requires="v">
                <p:oleObj spid="_x0000_s246959" name="方程式" r:id="rId12" imgW="2679700" imgH="419100" progId="Equation.3">
                  <p:embed/>
                </p:oleObj>
              </mc:Choice>
              <mc:Fallback>
                <p:oleObj name="方程式" r:id="rId12" imgW="2679700" imgH="419100" progId="Equation.3">
                  <p:embed/>
                  <p:pic>
                    <p:nvPicPr>
                      <p:cNvPr id="427024"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350" y="4901638"/>
                        <a:ext cx="63373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 name="文字方塊 6"/>
              <p:cNvSpPr txBox="1"/>
              <p:nvPr/>
            </p:nvSpPr>
            <p:spPr>
              <a:xfrm>
                <a:off x="303026" y="1997747"/>
                <a:ext cx="3384376" cy="583045"/>
              </a:xfrm>
              <a:prstGeom prst="rect">
                <a:avLst/>
              </a:prstGeom>
              <a:noFill/>
            </p:spPr>
            <p:txBody>
              <a:bodyPr wrap="square" rtlCol="0">
                <a:spAutoFit/>
              </a:bodyPr>
              <a:lstStyle/>
              <a:p>
                <a:pPr algn="ctr"/>
                <a14:m>
                  <m:oMath xmlns:m="http://schemas.openxmlformats.org/officeDocument/2006/math">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ea typeface="Cambria Math" panose="02040503050406030204" pitchFamily="18" charset="0"/>
                          </a:rPr>
                          <m:t>𝛻</m:t>
                        </m:r>
                      </m:e>
                      <m:sup>
                        <m:r>
                          <a:rPr lang="en-US" altLang="zh-TW" sz="2000" b="0" i="1" smtClean="0">
                            <a:latin typeface="Cambria Math" panose="02040503050406030204" pitchFamily="18" charset="0"/>
                          </a:rPr>
                          <m:t>2</m:t>
                        </m:r>
                      </m:sup>
                    </m:sSup>
                  </m:oMath>
                </a14:m>
                <a:r>
                  <a:rPr lang="en-US" altLang="zh-TW" sz="2000" i="1" dirty="0">
                    <a:latin typeface="+mj-lt"/>
                  </a:rPr>
                  <a:t>I = (</a:t>
                </a:r>
                <a14:m>
                  <m:oMath xmlns:m="http://schemas.openxmlformats.org/officeDocument/2006/math">
                    <m:f>
                      <m:fPr>
                        <m:ctrlPr>
                          <a:rPr lang="en-US" altLang="zh-TW" sz="2000" i="1" smtClean="0">
                            <a:latin typeface="Cambria Math" panose="02040503050406030204" pitchFamily="18" charset="0"/>
                          </a:rPr>
                        </m:ctrlPr>
                      </m:fPr>
                      <m:num>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m:t>
                            </m:r>
                          </m:e>
                          <m:sup>
                            <m:r>
                              <a:rPr lang="en-US" altLang="zh-TW" sz="2000" b="0" i="1" smtClean="0">
                                <a:latin typeface="Cambria Math" panose="02040503050406030204" pitchFamily="18" charset="0"/>
                              </a:rPr>
                              <m:t>2</m:t>
                            </m:r>
                          </m:sup>
                        </m:sSup>
                      </m:num>
                      <m:den>
                        <m:r>
                          <a:rPr lang="zh-TW" altLang="en-US" sz="2000" i="1" smtClean="0">
                            <a:latin typeface="Cambria Math" panose="02040503050406030204" pitchFamily="18" charset="0"/>
                          </a:rPr>
                          <m:t>𝜕</m:t>
                        </m:r>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den>
                    </m:f>
                  </m:oMath>
                </a14:m>
                <a:r>
                  <a:rPr lang="en-US" altLang="zh-TW" sz="2000" i="1" dirty="0">
                    <a:latin typeface="+mj-lt"/>
                  </a:rPr>
                  <a:t>)I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2</m:t>
                            </m:r>
                          </m:sup>
                        </m:sSup>
                      </m:den>
                    </m:f>
                  </m:oMath>
                </a14:m>
                <a:endParaRPr lang="zh-TW" altLang="en-US" sz="2000" i="1" dirty="0">
                  <a:latin typeface="+mj-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03026" y="1997747"/>
                <a:ext cx="3384376" cy="583045"/>
              </a:xfrm>
              <a:prstGeom prst="rect">
                <a:avLst/>
              </a:prstGeom>
              <a:blipFill>
                <a:blip r:embed="rId14"/>
                <a:stretch>
                  <a:fillRect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3897466" y="2085721"/>
                <a:ext cx="4968552" cy="407099"/>
              </a:xfrm>
              <a:prstGeom prst="rect">
                <a:avLst/>
              </a:prstGeom>
              <a:noFill/>
            </p:spPr>
            <p:txBody>
              <a:bodyPr wrap="square" rtlCol="0">
                <a:spAutoFit/>
              </a:bodyPr>
              <a:lstStyle/>
              <a:p>
                <a:pPr algn="ctr"/>
                <a:r>
                  <a:rPr lang="en-US" altLang="zh-TW" sz="2000" i="1" dirty="0">
                    <a:latin typeface="+mj-lt"/>
                  </a:rPr>
                  <a:t>I(r, 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1</m:t>
                        </m:r>
                      </m:sub>
                    </m:sSub>
                  </m:oMath>
                </a14:m>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2</m:t>
                        </m:r>
                      </m:sub>
                    </m:sSub>
                  </m:oMath>
                </a14:m>
                <a:r>
                  <a:rPr lang="en-US" altLang="zh-TW" sz="2000" i="1" dirty="0">
                    <a:latin typeface="+mj-lt"/>
                  </a:rPr>
                  <a:t>r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3</m:t>
                        </m:r>
                      </m:sub>
                    </m:sSub>
                  </m:oMath>
                </a14:m>
                <a:r>
                  <a:rPr lang="en-US" altLang="zh-TW" sz="2000" i="1" dirty="0">
                    <a:latin typeface="+mj-lt"/>
                  </a:rPr>
                  <a:t>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4</m:t>
                        </m:r>
                      </m:sub>
                    </m:sSub>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oMath>
                </a14:m>
                <a:r>
                  <a:rPr lang="zh-TW" altLang="en-US" sz="2000" i="1" dirty="0">
                    <a:latin typeface="+mj-lt"/>
                  </a:rPr>
                  <a:t> </a:t>
                </a:r>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4</m:t>
                        </m:r>
                      </m:sub>
                    </m:sSub>
                  </m:oMath>
                </a14:m>
                <a:r>
                  <a:rPr lang="en-US" altLang="zh-TW" sz="2000" i="1" dirty="0" err="1">
                    <a:latin typeface="+mj-lt"/>
                  </a:rPr>
                  <a:t>rc</a:t>
                </a:r>
                <a:r>
                  <a:rPr lang="en-US" altLang="zh-TW" sz="2000" i="1" dirty="0">
                    <a:latin typeface="+mj-lt"/>
                  </a:rPr>
                  <a:t>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6</m:t>
                        </m:r>
                      </m:sub>
                    </m:sSub>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oMath>
                </a14:m>
                <a:endParaRPr lang="zh-TW" altLang="en-US" sz="2000" i="1" dirty="0">
                  <a:latin typeface="+mj-lt"/>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897466" y="2085721"/>
                <a:ext cx="4968552" cy="407099"/>
              </a:xfrm>
              <a:prstGeom prst="rect">
                <a:avLst/>
              </a:prstGeom>
              <a:blipFill>
                <a:blip r:embed="rId19"/>
                <a:stretch>
                  <a:fillRect l="-613" t="-5970" b="-25373"/>
                </a:stretch>
              </a:blipFill>
            </p:spPr>
            <p:txBody>
              <a:bodyPr/>
              <a:lstStyle/>
              <a:p>
                <a:r>
                  <a:rPr lang="zh-TW"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a:t>
            </a:r>
            <a:r>
              <a:rPr lang="zh-TW" altLang="en-US" sz="4000" dirty="0">
                <a:solidFill>
                  <a:schemeClr val="tx1"/>
                </a:solidFill>
              </a:rPr>
              <a:t> </a:t>
            </a:r>
            <a:br>
              <a:rPr lang="en-US" altLang="zh-TW" sz="4000" dirty="0">
                <a:solidFill>
                  <a:schemeClr val="tx1"/>
                </a:solidFill>
              </a:rPr>
            </a:br>
            <a:r>
              <a:rPr lang="en-US" altLang="zh-TW" sz="4000" dirty="0">
                <a:solidFill>
                  <a:schemeClr val="tx1"/>
                </a:solidFill>
              </a:rPr>
              <a:t>-box filter: recursive implementation</a:t>
            </a:r>
            <a:endParaRPr lang="zh-TW" altLang="en-US" sz="5400" dirty="0">
              <a:solidFill>
                <a:schemeClr val="tx1"/>
              </a:solidFill>
            </a:endParaRPr>
          </a:p>
        </p:txBody>
      </p:sp>
      <p:pic>
        <p:nvPicPr>
          <p:cNvPr id="5" name="內容版面配置區 4"/>
          <p:cNvPicPr>
            <a:picLocks noGrp="1" noChangeAspect="1"/>
          </p:cNvPicPr>
          <p:nvPr>
            <p:ph idx="4294967295"/>
          </p:nvPr>
        </p:nvPicPr>
        <p:blipFill>
          <a:blip r:embed="rId3" cstate="print"/>
          <a:stretch>
            <a:fillRect/>
          </a:stretch>
        </p:blipFill>
        <p:spPr>
          <a:xfrm>
            <a:off x="5137348" y="2074863"/>
            <a:ext cx="3467100" cy="3876675"/>
          </a:xfrm>
          <a:prstGeom prst="rect">
            <a:avLst/>
          </a:prstGeom>
        </p:spPr>
      </p:pic>
      <p:grpSp>
        <p:nvGrpSpPr>
          <p:cNvPr id="26" name="群組 25"/>
          <p:cNvGrpSpPr/>
          <p:nvPr/>
        </p:nvGrpSpPr>
        <p:grpSpPr>
          <a:xfrm>
            <a:off x="6597792" y="3725168"/>
            <a:ext cx="576000" cy="576064"/>
            <a:chOff x="5469064" y="3415845"/>
            <a:chExt cx="864096" cy="851056"/>
          </a:xfrm>
        </p:grpSpPr>
        <p:grpSp>
          <p:nvGrpSpPr>
            <p:cNvPr id="27" name="群組 26"/>
            <p:cNvGrpSpPr/>
            <p:nvPr/>
          </p:nvGrpSpPr>
          <p:grpSpPr>
            <a:xfrm>
              <a:off x="5469064" y="3419233"/>
              <a:ext cx="288032" cy="847668"/>
              <a:chOff x="3923928" y="3646272"/>
              <a:chExt cx="288032" cy="847668"/>
            </a:xfrm>
          </p:grpSpPr>
          <p:sp>
            <p:nvSpPr>
              <p:cNvPr id="36" name="矩形 35"/>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7" name="矩形 36"/>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8" name="矩形 37"/>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8" name="群組 27"/>
            <p:cNvGrpSpPr/>
            <p:nvPr/>
          </p:nvGrpSpPr>
          <p:grpSpPr>
            <a:xfrm>
              <a:off x="5757096" y="3415845"/>
              <a:ext cx="288032" cy="847668"/>
              <a:chOff x="3923928" y="3646272"/>
              <a:chExt cx="288032" cy="847668"/>
            </a:xfrm>
          </p:grpSpPr>
          <p:sp>
            <p:nvSpPr>
              <p:cNvPr id="33" name="矩形 32"/>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4" name="矩形 33"/>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5" name="矩形 34"/>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9" name="群組 28"/>
            <p:cNvGrpSpPr/>
            <p:nvPr/>
          </p:nvGrpSpPr>
          <p:grpSpPr>
            <a:xfrm>
              <a:off x="6045128" y="3415845"/>
              <a:ext cx="288032" cy="847668"/>
              <a:chOff x="3923928" y="3646272"/>
              <a:chExt cx="288032" cy="847668"/>
            </a:xfrm>
          </p:grpSpPr>
          <p:sp>
            <p:nvSpPr>
              <p:cNvPr id="30" name="矩形 29"/>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1" name="矩形 30"/>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2" name="矩形 31"/>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mc:AlternateContent xmlns:mc="http://schemas.openxmlformats.org/markup-compatibility/2006" xmlns:a14="http://schemas.microsoft.com/office/drawing/2010/main">
        <mc:Choice Requires="a14">
          <p:sp>
            <p:nvSpPr>
              <p:cNvPr id="45" name="TextBox 38"/>
              <p:cNvSpPr txBox="1"/>
              <p:nvPr/>
            </p:nvSpPr>
            <p:spPr>
              <a:xfrm>
                <a:off x="852428" y="1737361"/>
                <a:ext cx="4274346" cy="4332148"/>
              </a:xfrm>
              <a:prstGeom prst="rect">
                <a:avLst/>
              </a:prstGeom>
              <a:noFill/>
            </p:spPr>
            <p:txBody>
              <a:bodyPr wrap="square" rtlCol="0">
                <a:spAutoFit/>
              </a:bodyPr>
              <a:lstStyle/>
              <a:p>
                <a:pPr>
                  <a:lnSpc>
                    <a:spcPct val="150000"/>
                  </a:lnSpc>
                </a:pPr>
                <a:r>
                  <a:rPr lang="zh-TW" altLang="en-US" sz="2400" b="1" dirty="0">
                    <a:latin typeface="+mj-lt"/>
                    <a:ea typeface="+mj-ea"/>
                  </a:rPr>
                  <a:t>原始形式：</a:t>
                </a:r>
                <a:endParaRPr lang="en-US" altLang="zh-TW" sz="2400" b="1" dirty="0">
                  <a:latin typeface="+mj-lt"/>
                  <a:ea typeface="+mj-ea"/>
                </a:endParaRPr>
              </a:p>
              <a:p>
                <a:pPr>
                  <a:lnSpc>
                    <a:spcPct val="150000"/>
                  </a:lnSpc>
                </a:pPr>
                <a:r>
                  <a:rPr lang="zh-TW" altLang="en-US" sz="2400" dirty="0">
                    <a:latin typeface="+mj-lt"/>
                    <a:ea typeface="+mj-ea"/>
                  </a:rPr>
                  <a:t>雙層</a:t>
                </a:r>
                <a:r>
                  <a:rPr lang="en-US" altLang="zh-TW" sz="2400" dirty="0">
                    <a:latin typeface="+mj-lt"/>
                    <a:ea typeface="+mj-ea"/>
                  </a:rPr>
                  <a:t>Loop</a:t>
                </a:r>
                <a:r>
                  <a:rPr lang="zh-TW" altLang="en-US" sz="2400" dirty="0">
                    <a:latin typeface="+mj-lt"/>
                    <a:ea typeface="+mj-ea"/>
                  </a:rPr>
                  <a:t> 一個 </a:t>
                </a:r>
                <a:r>
                  <a:rPr lang="en-US" altLang="zh-TW" sz="2400" dirty="0">
                    <a:latin typeface="+mj-lt"/>
                    <a:ea typeface="+mj-ea"/>
                  </a:rPr>
                  <a:t>pixel</a:t>
                </a:r>
                <a:r>
                  <a:rPr lang="zh-TW" altLang="en-US" sz="2400" dirty="0">
                    <a:latin typeface="+mj-lt"/>
                    <a:ea typeface="+mj-ea"/>
                  </a:rPr>
                  <a:t> 一個 </a:t>
                </a:r>
                <a:r>
                  <a:rPr lang="en-US" altLang="zh-TW" sz="2400" dirty="0">
                    <a:latin typeface="+mj-lt"/>
                    <a:ea typeface="+mj-ea"/>
                  </a:rPr>
                  <a:t>pixel </a:t>
                </a:r>
              </a:p>
              <a:p>
                <a:pPr>
                  <a:lnSpc>
                    <a:spcPct val="150000"/>
                  </a:lnSpc>
                </a:pPr>
                <a:r>
                  <a:rPr lang="zh-TW" altLang="en-US" sz="2400" dirty="0">
                    <a:latin typeface="+mj-lt"/>
                    <a:ea typeface="+mj-ea"/>
                  </a:rPr>
                  <a:t>累加每個像素值。</a:t>
                </a:r>
                <a:endParaRPr lang="en-US" altLang="zh-TW" sz="2400" dirty="0">
                  <a:latin typeface="+mj-lt"/>
                  <a:ea typeface="+mj-ea"/>
                </a:endParaRPr>
              </a:p>
              <a:p>
                <a:pPr>
                  <a:lnSpc>
                    <a:spcPct val="150000"/>
                  </a:lnSpc>
                </a:pPr>
                <a:r>
                  <a:rPr lang="zh-TW" altLang="en-US" sz="2400" dirty="0">
                    <a:latin typeface="+mj-lt"/>
                    <a:ea typeface="+mj-ea"/>
                  </a:rPr>
                  <a:t>最後除以總像素個數</a:t>
                </a:r>
                <a:r>
                  <a:rPr lang="en-US" altLang="zh-TW" sz="2400" dirty="0">
                    <a:latin typeface="+mj-lt"/>
                    <a:ea typeface="+mj-ea"/>
                  </a:rPr>
                  <a:t>(2</a:t>
                </a:r>
                <a:r>
                  <a:rPr lang="en-US" altLang="zh-TW" sz="2400" i="1" dirty="0">
                    <a:latin typeface="+mj-lt"/>
                    <a:ea typeface="+mj-ea"/>
                  </a:rPr>
                  <a:t>K</a:t>
                </a:r>
                <a:r>
                  <a:rPr lang="en-US" altLang="zh-TW" sz="2400" dirty="0">
                    <a:latin typeface="+mj-lt"/>
                    <a:ea typeface="+mj-ea"/>
                  </a:rPr>
                  <a:t>+1)(2</a:t>
                </a:r>
                <a:r>
                  <a:rPr lang="en-US" altLang="zh-TW" sz="2400" i="1" dirty="0">
                    <a:latin typeface="+mj-lt"/>
                    <a:ea typeface="+mj-ea"/>
                  </a:rPr>
                  <a:t>L</a:t>
                </a:r>
                <a:r>
                  <a:rPr lang="en-US" altLang="zh-TW" sz="2400" dirty="0">
                    <a:latin typeface="+mj-lt"/>
                    <a:ea typeface="+mj-ea"/>
                  </a:rPr>
                  <a:t>+1)</a:t>
                </a:r>
                <a:r>
                  <a:rPr lang="zh-TW" altLang="en-US" sz="2400" dirty="0">
                    <a:latin typeface="+mj-lt"/>
                    <a:ea typeface="+mj-ea"/>
                  </a:rPr>
                  <a:t>。</a:t>
                </a:r>
                <a:endParaRPr lang="en-US" altLang="zh-TW" sz="2400" dirty="0">
                  <a:latin typeface="+mj-lt"/>
                  <a:ea typeface="+mj-ea"/>
                </a:endParaRPr>
              </a:p>
              <a:p>
                <a:pPr algn="ctr">
                  <a:lnSpc>
                    <a:spcPct val="150000"/>
                  </a:lnSpc>
                </a:pPr>
                <a14:m>
                  <m:oMath xmlns:m="http://schemas.openxmlformats.org/officeDocument/2006/math">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𝑏</m:t>
                        </m:r>
                      </m:e>
                      <m:sub>
                        <m:r>
                          <a:rPr lang="en-US" altLang="zh-TW" sz="3200" b="0" i="1" smtClean="0">
                            <a:latin typeface="Cambria Math" panose="02040503050406030204" pitchFamily="18" charset="0"/>
                            <a:ea typeface="+mj-ea"/>
                          </a:rPr>
                          <m:t>𝑖𝑗</m:t>
                        </m:r>
                      </m:sub>
                    </m:sSub>
                  </m:oMath>
                </a14:m>
                <a:r>
                  <a:rPr lang="en-US" altLang="zh-TW" sz="3200" dirty="0">
                    <a:latin typeface="+mj-lt"/>
                    <a:ea typeface="+mj-ea"/>
                  </a:rPr>
                  <a:t> = </a:t>
                </a:r>
                <a14:m>
                  <m:oMath xmlns:m="http://schemas.openxmlformats.org/officeDocument/2006/math">
                    <m:f>
                      <m:fPr>
                        <m:ctrlPr>
                          <a:rPr lang="en-US" altLang="zh-TW" sz="3200" i="1" smtClean="0">
                            <a:latin typeface="Cambria Math" panose="02040503050406030204" pitchFamily="18" charset="0"/>
                            <a:ea typeface="+mj-ea"/>
                          </a:rPr>
                        </m:ctrlPr>
                      </m:fPr>
                      <m:num>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𝑚</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b>
                          <m:sup>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p>
                          <m:e>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𝑛</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b>
                              <m:sup>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p>
                              <m:e>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𝑓</m:t>
                                    </m:r>
                                  </m:e>
                                  <m:sub>
                                    <m:r>
                                      <a:rPr lang="en-US" altLang="zh-TW" sz="3200" b="0" i="1" smtClean="0">
                                        <a:latin typeface="Cambria Math" panose="02040503050406030204" pitchFamily="18" charset="0"/>
                                        <a:ea typeface="+mj-ea"/>
                                      </a:rPr>
                                      <m:t>𝑚𝑛</m:t>
                                    </m:r>
                                  </m:sub>
                                </m:sSub>
                              </m:e>
                            </m:nary>
                          </m:e>
                        </m:nary>
                      </m:num>
                      <m:den>
                        <m:r>
                          <a:rPr lang="en-US" altLang="zh-TW" sz="3200" b="0" i="1" smtClean="0">
                            <a:latin typeface="Cambria Math" panose="02040503050406030204" pitchFamily="18" charset="0"/>
                            <a:ea typeface="+mj-ea"/>
                          </a:rPr>
                          <m:t>(2</m:t>
                        </m:r>
                        <m:r>
                          <a:rPr lang="en-US" altLang="zh-TW" sz="3200" b="0" i="1" smtClean="0">
                            <a:latin typeface="Cambria Math" panose="02040503050406030204" pitchFamily="18" charset="0"/>
                            <a:ea typeface="+mj-ea"/>
                          </a:rPr>
                          <m:t>𝐾</m:t>
                        </m:r>
                        <m:r>
                          <a:rPr lang="en-US" altLang="zh-TW" sz="3200" b="0" i="1" smtClean="0">
                            <a:latin typeface="Cambria Math" panose="02040503050406030204" pitchFamily="18" charset="0"/>
                            <a:ea typeface="+mj-ea"/>
                          </a:rPr>
                          <m:t>+1)(2</m:t>
                        </m:r>
                        <m:r>
                          <a:rPr lang="en-US" altLang="zh-TW" sz="3200" b="0" i="1" smtClean="0">
                            <a:latin typeface="Cambria Math" panose="02040503050406030204" pitchFamily="18" charset="0"/>
                            <a:ea typeface="+mj-ea"/>
                          </a:rPr>
                          <m:t>𝐿</m:t>
                        </m:r>
                        <m:r>
                          <a:rPr lang="en-US" altLang="zh-TW" sz="3200" b="0" i="1" smtClean="0">
                            <a:latin typeface="Cambria Math" panose="02040503050406030204" pitchFamily="18" charset="0"/>
                            <a:ea typeface="+mj-ea"/>
                          </a:rPr>
                          <m:t>+1)</m:t>
                        </m:r>
                      </m:den>
                    </m:f>
                  </m:oMath>
                </a14:m>
                <a:endParaRPr lang="en-US" altLang="zh-TW" sz="2400" dirty="0">
                  <a:latin typeface="+mj-lt"/>
                  <a:ea typeface="+mj-ea"/>
                </a:endParaRPr>
              </a:p>
            </p:txBody>
          </p:sp>
        </mc:Choice>
        <mc:Fallback xmlns="">
          <p:sp>
            <p:nvSpPr>
              <p:cNvPr id="45" name="TextBox 38"/>
              <p:cNvSpPr txBox="1">
                <a:spLocks noRot="1" noChangeAspect="1" noMove="1" noResize="1" noEditPoints="1" noAdjustHandles="1" noChangeArrowheads="1" noChangeShapeType="1" noTextEdit="1"/>
              </p:cNvSpPr>
              <p:nvPr/>
            </p:nvSpPr>
            <p:spPr>
              <a:xfrm>
                <a:off x="852428" y="1737361"/>
                <a:ext cx="4274346" cy="4332148"/>
              </a:xfrm>
              <a:prstGeom prst="rect">
                <a:avLst/>
              </a:prstGeom>
              <a:blipFill>
                <a:blip r:embed="rId4"/>
                <a:stretch>
                  <a:fillRect l="-2282" r="-1569"/>
                </a:stretch>
              </a:blipFill>
            </p:spPr>
            <p:txBody>
              <a:bodyPr/>
              <a:lstStyle/>
              <a:p>
                <a:r>
                  <a:rPr lang="zh-TW" altLang="en-US">
                    <a:noFill/>
                  </a:rPr>
                  <a:t> </a:t>
                </a:r>
              </a:p>
            </p:txBody>
          </p:sp>
        </mc:Fallback>
      </mc:AlternateContent>
      <p:sp>
        <p:nvSpPr>
          <p:cNvPr id="2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9168007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p:txBody>
          <a:bodyPr/>
          <a:lstStyle/>
          <a:p>
            <a:pPr algn="ctr" eaLnBrk="1" hangingPunct="1"/>
            <a:r>
              <a:rPr lang="en-US" altLang="zh-TW" b="0" dirty="0">
                <a:solidFill>
                  <a:schemeClr val="tx1"/>
                </a:solidFill>
              </a:rPr>
              <a:t>Zero-Crossing Edge Detectors</a:t>
            </a:r>
          </a:p>
        </p:txBody>
      </p:sp>
      <p:sp>
        <p:nvSpPr>
          <p:cNvPr id="6" name="頁尾版面配置區 5"/>
          <p:cNvSpPr>
            <a:spLocks noGrp="1"/>
          </p:cNvSpPr>
          <p:nvPr>
            <p:ph type="ftr" sz="quarter" idx="11"/>
          </p:nvPr>
        </p:nvSpPr>
        <p:spPr/>
        <p:txBody>
          <a:bodyPr/>
          <a:lstStyle/>
          <a:p>
            <a:pPr>
              <a:defRPr/>
            </a:pPr>
            <a:r>
              <a:rPr lang="pl-PL" altLang="zh-TW" dirty="0"/>
              <a:t>DC &amp; CV Lab. CSIE NTU</a:t>
            </a:r>
            <a:endParaRPr lang="en-US" altLang="zh-TW" dirty="0"/>
          </a:p>
        </p:txBody>
      </p:sp>
      <p:sp>
        <p:nvSpPr>
          <p:cNvPr id="225282" name="投影片編號版面配置區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9E7EACB3-BAEA-4358-A080-77F151394F76}" type="slidenum">
              <a:rPr lang="en-US" altLang="zh-TW" sz="1400" dirty="0"/>
              <a:pPr>
                <a:spcBef>
                  <a:spcPct val="0"/>
                </a:spcBef>
                <a:buClrTx/>
                <a:buSzTx/>
                <a:buFontTx/>
                <a:buNone/>
              </a:pPr>
              <a:t>120</a:t>
            </a:fld>
            <a:r>
              <a:rPr lang="en-US" altLang="zh-TW" sz="1400" dirty="0"/>
              <a:t>/118</a:t>
            </a:r>
          </a:p>
        </p:txBody>
      </p:sp>
      <p:pic>
        <p:nvPicPr>
          <p:cNvPr id="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79" y="1772673"/>
            <a:ext cx="327977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788" y="1793999"/>
            <a:ext cx="392521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群組 4"/>
          <p:cNvGrpSpPr/>
          <p:nvPr/>
        </p:nvGrpSpPr>
        <p:grpSpPr>
          <a:xfrm>
            <a:off x="201087" y="2981003"/>
            <a:ext cx="8744205" cy="1168077"/>
            <a:chOff x="199898" y="1862992"/>
            <a:chExt cx="8744205" cy="1168077"/>
          </a:xfrm>
        </p:grpSpPr>
        <mc:AlternateContent xmlns:mc="http://schemas.openxmlformats.org/markup-compatibility/2006" xmlns:a14="http://schemas.microsoft.com/office/drawing/2010/main">
          <mc:Choice Requires="a14">
            <p:sp>
              <p:nvSpPr>
                <p:cNvPr id="51" name="文字方塊 50"/>
                <p:cNvSpPr txBox="1"/>
                <p:nvPr/>
              </p:nvSpPr>
              <p:spPr>
                <a:xfrm>
                  <a:off x="199898" y="1862992"/>
                  <a:ext cx="8744205" cy="1168077"/>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4</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51" name="文字方塊 50"/>
                <p:cNvSpPr txBox="1">
                  <a:spLocks noRot="1" noChangeAspect="1" noMove="1" noResize="1" noEditPoints="1" noAdjustHandles="1" noChangeArrowheads="1" noChangeShapeType="1" noTextEdit="1"/>
                </p:cNvSpPr>
                <p:nvPr/>
              </p:nvSpPr>
              <p:spPr>
                <a:xfrm>
                  <a:off x="199898" y="1862992"/>
                  <a:ext cx="8744205" cy="1168077"/>
                </a:xfrm>
                <a:prstGeom prst="rect">
                  <a:avLst/>
                </a:prstGeom>
                <a:blipFill>
                  <a:blip r:embed="rId5"/>
                  <a:stretch>
                    <a:fillRect l="-767" b="-8333"/>
                  </a:stretch>
                </a:blipFill>
              </p:spPr>
              <p:txBody>
                <a:bodyPr/>
                <a:lstStyle/>
                <a:p>
                  <a:r>
                    <a:rPr lang="zh-TW" altLang="en-US">
                      <a:noFill/>
                    </a:rPr>
                    <a:t> </a:t>
                  </a:r>
                </a:p>
              </p:txBody>
            </p:sp>
          </mc:Fallback>
        </mc:AlternateContent>
        <p:cxnSp>
          <p:nvCxnSpPr>
            <p:cNvPr id="52" name="直線接點 51"/>
            <p:cNvCxnSpPr/>
            <p:nvPr/>
          </p:nvCxnSpPr>
          <p:spPr bwMode="auto">
            <a:xfrm flipH="1">
              <a:off x="582933" y="237095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接點 52"/>
            <p:cNvCxnSpPr/>
            <p:nvPr/>
          </p:nvCxnSpPr>
          <p:spPr bwMode="auto">
            <a:xfrm flipH="1">
              <a:off x="2444128" y="236450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接點 53"/>
            <p:cNvCxnSpPr/>
            <p:nvPr/>
          </p:nvCxnSpPr>
          <p:spPr bwMode="auto">
            <a:xfrm flipH="1">
              <a:off x="4337283"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接點 54"/>
            <p:cNvCxnSpPr/>
            <p:nvPr/>
          </p:nvCxnSpPr>
          <p:spPr bwMode="auto">
            <a:xfrm flipH="1">
              <a:off x="6185582"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接點 55"/>
            <p:cNvCxnSpPr/>
            <p:nvPr/>
          </p:nvCxnSpPr>
          <p:spPr bwMode="auto">
            <a:xfrm flipH="1">
              <a:off x="7672538" y="2326810"/>
              <a:ext cx="802540" cy="332171"/>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接點 102"/>
            <p:cNvCxnSpPr/>
            <p:nvPr/>
          </p:nvCxnSpPr>
          <p:spPr bwMode="auto">
            <a:xfrm flipH="1" flipV="1">
              <a:off x="899592" y="237095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接點 103"/>
            <p:cNvCxnSpPr/>
            <p:nvPr/>
          </p:nvCxnSpPr>
          <p:spPr bwMode="auto">
            <a:xfrm flipH="1" flipV="1">
              <a:off x="4752579" y="236450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接點 109"/>
            <p:cNvCxnSpPr/>
            <p:nvPr/>
          </p:nvCxnSpPr>
          <p:spPr bwMode="auto">
            <a:xfrm flipH="1" flipV="1">
              <a:off x="2855229" y="237094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接點 110"/>
            <p:cNvCxnSpPr/>
            <p:nvPr/>
          </p:nvCxnSpPr>
          <p:spPr bwMode="auto">
            <a:xfrm flipH="1" flipV="1">
              <a:off x="6545434" y="234887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12" name="文字方塊 111"/>
              <p:cNvSpPr txBox="1"/>
              <p:nvPr/>
            </p:nvSpPr>
            <p:spPr>
              <a:xfrm>
                <a:off x="222757" y="4149080"/>
                <a:ext cx="8744205" cy="1875898"/>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14:m>
                  <m:oMath xmlns:m="http://schemas.openxmlformats.org/officeDocument/2006/math">
                    <m:f>
                      <m:fPr>
                        <m:ctrlPr>
                          <a:rPr lang="en-US" altLang="zh-TW" sz="200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i="1" dirty="0">
                    <a:latin typeface="+mj-lt"/>
                    <a:ea typeface="標楷體" panose="03000509000000000000" pitchFamily="65" charset="-120"/>
                  </a:rPr>
                  <a:t>×</a:t>
                </a: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8</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3</m:t>
                        </m:r>
                      </m:den>
                    </m:f>
                  </m:oMath>
                </a14:m>
                <a:r>
                  <a:rPr lang="en-US" altLang="zh-TW" sz="2000" i="1" dirty="0">
                    <a:latin typeface="+mj-lt"/>
                    <a:ea typeface="標楷體" panose="03000509000000000000" pitchFamily="65" charset="-120"/>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ea typeface="標楷體" panose="03000509000000000000" pitchFamily="65" charset="-120"/>
                  </a:rPr>
                  <a:t>] =</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112" name="文字方塊 111"/>
              <p:cNvSpPr txBox="1">
                <a:spLocks noRot="1" noChangeAspect="1" noMove="1" noResize="1" noEditPoints="1" noAdjustHandles="1" noChangeArrowheads="1" noChangeShapeType="1" noTextEdit="1"/>
              </p:cNvSpPr>
              <p:nvPr/>
            </p:nvSpPr>
            <p:spPr>
              <a:xfrm>
                <a:off x="222757" y="4149080"/>
                <a:ext cx="8744205" cy="1875898"/>
              </a:xfrm>
              <a:prstGeom prst="rect">
                <a:avLst/>
              </a:prstGeom>
              <a:blipFill>
                <a:blip r:embed="rId6"/>
                <a:stretch>
                  <a:fillRect l="-767" r="-70" b="-1629"/>
                </a:stretch>
              </a:blipFill>
            </p:spPr>
            <p:txBody>
              <a:bodyPr/>
              <a:lstStyle/>
              <a:p>
                <a:r>
                  <a:rPr lang="zh-TW" altLang="en-US">
                    <a:noFill/>
                  </a:rPr>
                  <a:t> </a:t>
                </a:r>
              </a:p>
            </p:txBody>
          </p:sp>
        </mc:Fallback>
      </mc:AlternateContent>
      <p:cxnSp>
        <p:nvCxnSpPr>
          <p:cNvPr id="113" name="直線接點 112"/>
          <p:cNvCxnSpPr/>
          <p:nvPr/>
        </p:nvCxnSpPr>
        <p:spPr bwMode="auto">
          <a:xfrm flipH="1">
            <a:off x="2770389" y="479786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接點 113"/>
          <p:cNvCxnSpPr/>
          <p:nvPr/>
        </p:nvCxnSpPr>
        <p:spPr bwMode="auto">
          <a:xfrm flipH="1">
            <a:off x="4801772"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接點 114"/>
          <p:cNvCxnSpPr/>
          <p:nvPr/>
        </p:nvCxnSpPr>
        <p:spPr bwMode="auto">
          <a:xfrm flipH="1">
            <a:off x="6450611"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接點 115"/>
          <p:cNvCxnSpPr/>
          <p:nvPr/>
        </p:nvCxnSpPr>
        <p:spPr bwMode="auto">
          <a:xfrm flipH="1">
            <a:off x="924782" y="479899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接點 116"/>
          <p:cNvCxnSpPr/>
          <p:nvPr/>
        </p:nvCxnSpPr>
        <p:spPr bwMode="auto">
          <a:xfrm flipH="1">
            <a:off x="92478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接點 117"/>
          <p:cNvCxnSpPr/>
          <p:nvPr/>
        </p:nvCxnSpPr>
        <p:spPr bwMode="auto">
          <a:xfrm flipH="1">
            <a:off x="5946744" y="480129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接點 118"/>
          <p:cNvCxnSpPr/>
          <p:nvPr/>
        </p:nvCxnSpPr>
        <p:spPr bwMode="auto">
          <a:xfrm flipH="1">
            <a:off x="389962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接點 119"/>
          <p:cNvCxnSpPr/>
          <p:nvPr/>
        </p:nvCxnSpPr>
        <p:spPr bwMode="auto">
          <a:xfrm flipH="1">
            <a:off x="5292081" y="5160417"/>
            <a:ext cx="576063" cy="371737"/>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接點 120"/>
          <p:cNvCxnSpPr/>
          <p:nvPr/>
        </p:nvCxnSpPr>
        <p:spPr bwMode="auto">
          <a:xfrm flipH="1" flipV="1">
            <a:off x="2193722"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接點 121"/>
          <p:cNvCxnSpPr/>
          <p:nvPr/>
        </p:nvCxnSpPr>
        <p:spPr bwMode="auto">
          <a:xfrm flipH="1">
            <a:off x="1872637" y="4380882"/>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接點 123"/>
          <p:cNvCxnSpPr/>
          <p:nvPr/>
        </p:nvCxnSpPr>
        <p:spPr bwMode="auto">
          <a:xfrm flipH="1" flipV="1">
            <a:off x="5170861"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接點 124"/>
          <p:cNvCxnSpPr/>
          <p:nvPr/>
        </p:nvCxnSpPr>
        <p:spPr bwMode="auto">
          <a:xfrm flipH="1" flipV="1">
            <a:off x="6834654" y="438732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接點 125"/>
          <p:cNvCxnSpPr/>
          <p:nvPr/>
        </p:nvCxnSpPr>
        <p:spPr bwMode="auto">
          <a:xfrm flipH="1" flipV="1">
            <a:off x="6381742" y="4798269"/>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接點 126"/>
          <p:cNvCxnSpPr/>
          <p:nvPr/>
        </p:nvCxnSpPr>
        <p:spPr bwMode="auto">
          <a:xfrm flipH="1" flipV="1">
            <a:off x="1309887" y="5160417"/>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接點 127"/>
          <p:cNvCxnSpPr/>
          <p:nvPr/>
        </p:nvCxnSpPr>
        <p:spPr bwMode="auto">
          <a:xfrm flipH="1" flipV="1">
            <a:off x="3168611" y="479786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接點 128"/>
          <p:cNvCxnSpPr/>
          <p:nvPr/>
        </p:nvCxnSpPr>
        <p:spPr bwMode="auto">
          <a:xfrm flipH="1">
            <a:off x="2560395" y="437797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接點 129"/>
          <p:cNvCxnSpPr/>
          <p:nvPr/>
        </p:nvCxnSpPr>
        <p:spPr bwMode="auto">
          <a:xfrm flipH="1">
            <a:off x="7256624" y="438359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接點 130"/>
          <p:cNvCxnSpPr/>
          <p:nvPr/>
        </p:nvCxnSpPr>
        <p:spPr bwMode="auto">
          <a:xfrm flipH="1">
            <a:off x="1309887" y="4797860"/>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接點 131"/>
          <p:cNvCxnSpPr/>
          <p:nvPr/>
        </p:nvCxnSpPr>
        <p:spPr bwMode="auto">
          <a:xfrm flipH="1">
            <a:off x="3648934" y="4798096"/>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線接點 132"/>
          <p:cNvCxnSpPr/>
          <p:nvPr/>
        </p:nvCxnSpPr>
        <p:spPr bwMode="auto">
          <a:xfrm flipH="1">
            <a:off x="1628070"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接點 133"/>
          <p:cNvCxnSpPr/>
          <p:nvPr/>
        </p:nvCxnSpPr>
        <p:spPr bwMode="auto">
          <a:xfrm flipH="1">
            <a:off x="4161319"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線接點 134"/>
          <p:cNvCxnSpPr/>
          <p:nvPr/>
        </p:nvCxnSpPr>
        <p:spPr bwMode="auto">
          <a:xfrm flipH="1" flipV="1">
            <a:off x="3353731"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接點 135"/>
          <p:cNvCxnSpPr/>
          <p:nvPr/>
        </p:nvCxnSpPr>
        <p:spPr bwMode="auto">
          <a:xfrm flipH="1" flipV="1">
            <a:off x="7955434"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接點 136"/>
          <p:cNvCxnSpPr/>
          <p:nvPr/>
        </p:nvCxnSpPr>
        <p:spPr bwMode="auto">
          <a:xfrm flipH="1" flipV="1">
            <a:off x="4450843" y="4793228"/>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接點 137"/>
          <p:cNvCxnSpPr/>
          <p:nvPr/>
        </p:nvCxnSpPr>
        <p:spPr bwMode="auto">
          <a:xfrm flipH="1" flipV="1">
            <a:off x="2355748" y="5155785"/>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62264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computing a digital Laplacian.</a:t>
            </a:r>
          </a:p>
          <a:p>
            <a:pPr algn="ctr"/>
            <a:r>
              <a:rPr lang="en-US" altLang="zh-TW" sz="3200" dirty="0">
                <a:solidFill>
                  <a:schemeClr val="tx1"/>
                </a:solidFill>
              </a:rPr>
              <a:t>e = -(4a+4b), 2a+b=1</a:t>
            </a:r>
          </a:p>
          <a:p>
            <a:pPr marL="0" indent="0">
              <a:buNone/>
            </a:pPr>
            <a:endParaRPr lang="zh-TW" altLang="en-US" sz="2400" dirty="0">
              <a:solidFill>
                <a:schemeClr val="tx1"/>
              </a:solidFill>
            </a:endParaRPr>
          </a:p>
        </p:txBody>
      </p:sp>
      <p:sp>
        <p:nvSpPr>
          <p:cNvPr id="227331" name="Rectangle 2"/>
          <p:cNvSpPr>
            <a:spLocks noGrp="1" noChangeArrowheads="1"/>
          </p:cNvSpPr>
          <p:nvPr>
            <p:ph type="title"/>
          </p:nvPr>
        </p:nvSpPr>
        <p:spPr/>
        <p:txBody>
          <a:bodyPr/>
          <a:lstStyle/>
          <a:p>
            <a:pPr algn="ctr" eaLnBrk="1" hangingPunct="1"/>
            <a:r>
              <a:rPr lang="en-US" altLang="zh-TW" b="0" dirty="0"/>
              <a:t>Zero-Crossing Edge Detectors</a:t>
            </a:r>
          </a:p>
        </p:txBody>
      </p:sp>
      <p:pic>
        <p:nvPicPr>
          <p:cNvPr id="227334" name="Picture 6"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21" y="3356992"/>
            <a:ext cx="76866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bwMode="auto">
          <a:xfrm>
            <a:off x="2627784" y="5301208"/>
            <a:ext cx="1584176"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a:off x="5076056" y="5295640"/>
            <a:ext cx="1296144"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089" b="4036"/>
          <a:stretch/>
        </p:blipFill>
        <p:spPr bwMode="auto">
          <a:xfrm>
            <a:off x="395536" y="3141393"/>
            <a:ext cx="1440160" cy="86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66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p:cNvSpPr>
            <a:spLocks noGrp="1" noChangeArrowheads="1"/>
          </p:cNvSpPr>
          <p:nvPr>
            <p:ph type="title"/>
          </p:nvPr>
        </p:nvSpPr>
        <p:spPr/>
        <p:txBody>
          <a:bodyPr>
            <a:normAutofit/>
          </a:bodyPr>
          <a:lstStyle/>
          <a:p>
            <a:pPr algn="ctr" eaLnBrk="1" hangingPunct="1"/>
            <a:r>
              <a:rPr lang="en-US" altLang="zh-TW" sz="4000" b="0" dirty="0">
                <a:solidFill>
                  <a:schemeClr val="tx1"/>
                </a:solidFill>
              </a:rPr>
              <a:t>7.4.2 Zero-Crossing Edge Detectors</a:t>
            </a:r>
          </a:p>
        </p:txBody>
      </p:sp>
      <p:sp>
        <p:nvSpPr>
          <p:cNvPr id="9" name="頁尾版面配置區 5"/>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41993" name="Picture 5"/>
          <p:cNvPicPr>
            <a:picLocks noChangeAspect="1" noChangeArrowheads="1"/>
          </p:cNvPicPr>
          <p:nvPr/>
        </p:nvPicPr>
        <p:blipFill>
          <a:blip r:embed="rId3" cstate="print"/>
          <a:srcRect/>
          <a:stretch>
            <a:fillRect/>
          </a:stretch>
        </p:blipFill>
        <p:spPr bwMode="auto">
          <a:xfrm>
            <a:off x="827762" y="1796760"/>
            <a:ext cx="1728788" cy="1366837"/>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557" y="1828895"/>
            <a:ext cx="4248150" cy="1363662"/>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p:cNvGrpSpPr/>
          <p:nvPr/>
        </p:nvGrpSpPr>
        <p:grpSpPr>
          <a:xfrm>
            <a:off x="4807629" y="1900903"/>
            <a:ext cx="3312368" cy="1152128"/>
            <a:chOff x="4788024" y="2060848"/>
            <a:chExt cx="3312368" cy="1152128"/>
          </a:xfrm>
        </p:grpSpPr>
        <p:grpSp>
          <p:nvGrpSpPr>
            <p:cNvPr id="12" name="群組 11"/>
            <p:cNvGrpSpPr/>
            <p:nvPr/>
          </p:nvGrpSpPr>
          <p:grpSpPr>
            <a:xfrm>
              <a:off x="5220072" y="2060848"/>
              <a:ext cx="2880320" cy="936104"/>
              <a:chOff x="5220072" y="2060848"/>
              <a:chExt cx="2880320" cy="936104"/>
            </a:xfrm>
          </p:grpSpPr>
          <p:cxnSp>
            <p:nvCxnSpPr>
              <p:cNvPr id="27" name="直線接點 26"/>
              <p:cNvCxnSpPr/>
              <p:nvPr/>
            </p:nvCxnSpPr>
            <p:spPr bwMode="auto">
              <a:xfrm flipH="1">
                <a:off x="5220072"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接點 27"/>
              <p:cNvCxnSpPr/>
              <p:nvPr/>
            </p:nvCxnSpPr>
            <p:spPr bwMode="auto">
              <a:xfrm flipH="1">
                <a:off x="7884368"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flipH="1">
                <a:off x="5220072"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接點 29"/>
              <p:cNvCxnSpPr/>
              <p:nvPr/>
            </p:nvCxnSpPr>
            <p:spPr bwMode="auto">
              <a:xfrm flipH="1">
                <a:off x="7884368"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4860032" y="2276872"/>
              <a:ext cx="2880320" cy="936104"/>
              <a:chOff x="5220072" y="2060848"/>
              <a:chExt cx="2880320" cy="936104"/>
            </a:xfrm>
          </p:grpSpPr>
          <p:cxnSp>
            <p:nvCxnSpPr>
              <p:cNvPr id="23" name="直線接點 22"/>
              <p:cNvCxnSpPr/>
              <p:nvPr/>
            </p:nvCxnSpPr>
            <p:spPr bwMode="auto">
              <a:xfrm flipH="1">
                <a:off x="5220072"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flipH="1">
                <a:off x="7884368"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flipH="1">
                <a:off x="5220072"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接點 25"/>
              <p:cNvCxnSpPr/>
              <p:nvPr/>
            </p:nvCxnSpPr>
            <p:spPr bwMode="auto">
              <a:xfrm flipH="1">
                <a:off x="7884368"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群組 13"/>
            <p:cNvGrpSpPr/>
            <p:nvPr/>
          </p:nvGrpSpPr>
          <p:grpSpPr>
            <a:xfrm>
              <a:off x="4788024" y="2060848"/>
              <a:ext cx="2880320" cy="936104"/>
              <a:chOff x="4788024" y="2060848"/>
              <a:chExt cx="2880320" cy="936104"/>
            </a:xfrm>
          </p:grpSpPr>
          <p:grpSp>
            <p:nvGrpSpPr>
              <p:cNvPr id="15" name="群組 14"/>
              <p:cNvGrpSpPr/>
              <p:nvPr/>
            </p:nvGrpSpPr>
            <p:grpSpPr>
              <a:xfrm>
                <a:off x="4788024" y="2060848"/>
                <a:ext cx="2880320" cy="936104"/>
                <a:chOff x="5220072" y="2060848"/>
                <a:chExt cx="2880320" cy="936104"/>
              </a:xfrm>
            </p:grpSpPr>
            <p:cxnSp>
              <p:nvCxnSpPr>
                <p:cNvPr id="19" name="直線接點 18"/>
                <p:cNvCxnSpPr/>
                <p:nvPr/>
              </p:nvCxnSpPr>
              <p:spPr bwMode="auto">
                <a:xfrm flipH="1">
                  <a:off x="5220072"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接點 19"/>
                <p:cNvCxnSpPr/>
                <p:nvPr/>
              </p:nvCxnSpPr>
              <p:spPr bwMode="auto">
                <a:xfrm flipH="1">
                  <a:off x="7884368"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p:nvPr/>
              </p:nvCxnSpPr>
              <p:spPr bwMode="auto">
                <a:xfrm flipH="1">
                  <a:off x="5220072"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接點 21"/>
                <p:cNvCxnSpPr/>
                <p:nvPr/>
              </p:nvCxnSpPr>
              <p:spPr bwMode="auto">
                <a:xfrm flipH="1">
                  <a:off x="7884368"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群組 15"/>
              <p:cNvGrpSpPr/>
              <p:nvPr/>
            </p:nvGrpSpPr>
            <p:grpSpPr>
              <a:xfrm>
                <a:off x="6156176" y="2060848"/>
                <a:ext cx="216024" cy="936104"/>
                <a:chOff x="5940152" y="3573016"/>
                <a:chExt cx="216024" cy="936104"/>
              </a:xfrm>
            </p:grpSpPr>
            <p:cxnSp>
              <p:nvCxnSpPr>
                <p:cNvPr id="17" name="直線接點 16"/>
                <p:cNvCxnSpPr/>
                <p:nvPr/>
              </p:nvCxnSpPr>
              <p:spPr bwMode="auto">
                <a:xfrm flipH="1">
                  <a:off x="5940152" y="357301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接點 17"/>
                <p:cNvCxnSpPr/>
                <p:nvPr/>
              </p:nvCxnSpPr>
              <p:spPr bwMode="auto">
                <a:xfrm flipH="1">
                  <a:off x="5940152" y="429309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31" name="橢圓 30"/>
          <p:cNvSpPr/>
          <p:nvPr/>
        </p:nvSpPr>
        <p:spPr bwMode="auto">
          <a:xfrm>
            <a:off x="4316315" y="190164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2" name="橢圓 31"/>
          <p:cNvSpPr/>
          <p:nvPr/>
        </p:nvSpPr>
        <p:spPr bwMode="auto">
          <a:xfrm>
            <a:off x="5671725" y="1900903"/>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3" name="橢圓 32"/>
          <p:cNvSpPr/>
          <p:nvPr/>
        </p:nvSpPr>
        <p:spPr bwMode="auto">
          <a:xfrm>
            <a:off x="7051048" y="19277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4" name="橢圓 33"/>
          <p:cNvSpPr/>
          <p:nvPr/>
        </p:nvSpPr>
        <p:spPr bwMode="auto">
          <a:xfrm>
            <a:off x="4328974" y="2376442"/>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5" name="橢圓 34"/>
          <p:cNvSpPr/>
          <p:nvPr/>
        </p:nvSpPr>
        <p:spPr bwMode="auto">
          <a:xfrm>
            <a:off x="6094232" y="237216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6" name="橢圓 35"/>
          <p:cNvSpPr/>
          <p:nvPr/>
        </p:nvSpPr>
        <p:spPr bwMode="auto">
          <a:xfrm>
            <a:off x="7017099" y="2384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7" name="橢圓 36"/>
          <p:cNvSpPr/>
          <p:nvPr/>
        </p:nvSpPr>
        <p:spPr bwMode="auto">
          <a:xfrm>
            <a:off x="4320507"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8" name="橢圓 37"/>
          <p:cNvSpPr/>
          <p:nvPr/>
        </p:nvSpPr>
        <p:spPr bwMode="auto">
          <a:xfrm>
            <a:off x="5700574"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9" name="橢圓 38"/>
          <p:cNvSpPr/>
          <p:nvPr/>
        </p:nvSpPr>
        <p:spPr bwMode="auto">
          <a:xfrm>
            <a:off x="7025566" y="2638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mc:AlternateContent xmlns:mc="http://schemas.openxmlformats.org/markup-compatibility/2006" xmlns:a14="http://schemas.microsoft.com/office/drawing/2010/main">
        <mc:Choice Requires="a14">
          <p:sp>
            <p:nvSpPr>
              <p:cNvPr id="4" name="文字方塊 3"/>
              <p:cNvSpPr txBox="1"/>
              <p:nvPr/>
            </p:nvSpPr>
            <p:spPr>
              <a:xfrm>
                <a:off x="822961" y="3481677"/>
                <a:ext cx="2164864" cy="2751522"/>
              </a:xfrm>
              <a:prstGeom prst="rect">
                <a:avLst/>
              </a:prstGeom>
              <a:noFill/>
            </p:spPr>
            <p:txBody>
              <a:bodyPr wrap="square" rtlCol="0" anchor="ctr">
                <a:spAutoFit/>
              </a:bodyPr>
              <a:lstStyle/>
              <a:p>
                <a:pPr>
                  <a:lnSpc>
                    <a:spcPct val="120000"/>
                  </a:lnSpc>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(4a+4b+e)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a:latin typeface="+mj-lt"/>
                  </a:rPr>
                  <a:t>(4a+2b)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5</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oMath>
                </a14:m>
                <a:r>
                  <a:rPr lang="en-US" altLang="zh-TW" sz="2400" i="1" dirty="0">
                    <a:latin typeface="+mj-lt"/>
                  </a:rPr>
                  <a:t>(4a+2b)</a:t>
                </a:r>
              </a:p>
            </p:txBody>
          </p:sp>
        </mc:Choice>
        <mc:Fallback xmlns="">
          <p:sp>
            <p:nvSpPr>
              <p:cNvPr id="4" name="文字方塊 3"/>
              <p:cNvSpPr txBox="1">
                <a:spLocks noRot="1" noChangeAspect="1" noMove="1" noResize="1" noEditPoints="1" noAdjustHandles="1" noChangeArrowheads="1" noChangeShapeType="1" noTextEdit="1"/>
              </p:cNvSpPr>
              <p:nvPr/>
            </p:nvSpPr>
            <p:spPr>
              <a:xfrm>
                <a:off x="822961" y="3481677"/>
                <a:ext cx="2164864" cy="2751522"/>
              </a:xfrm>
              <a:prstGeom prst="rect">
                <a:avLst/>
              </a:prstGeom>
              <a:blipFill>
                <a:blip r:embed="rId5"/>
                <a:stretch>
                  <a:fillRect l="-845" r="-2817" b="-30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3095836" y="4316970"/>
                <a:ext cx="4484101" cy="1080937"/>
              </a:xfrm>
              <a:prstGeom prst="rect">
                <a:avLst/>
              </a:prstGeom>
              <a:noFill/>
            </p:spPr>
            <p:txBody>
              <a:bodyPr wrap="square" rtlCol="0" anchor="ctr">
                <a:spAutoFit/>
              </a:bodyPr>
              <a:lstStyle/>
              <a:p>
                <a:pPr>
                  <a:lnSpc>
                    <a:spcPct val="120000"/>
                  </a:lnSpc>
                </a:pP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4</m:t>
                        </m:r>
                      </m:sub>
                    </m:sSub>
                  </m:oMath>
                </a14:m>
                <a:r>
                  <a:rPr lang="zh-TW" altLang="en-US" sz="2400" i="1" dirty="0">
                    <a:latin typeface="+mj-lt"/>
                  </a:rPr>
                  <a:t> </a:t>
                </a: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6</m:t>
                        </m:r>
                      </m:sub>
                    </m:sSub>
                  </m:oMath>
                </a14:m>
                <a:r>
                  <a:rPr lang="zh-TW" altLang="en-US" sz="2400" i="1" dirty="0">
                    <a:latin typeface="+mj-lt"/>
                  </a:rPr>
                  <a:t> </a:t>
                </a:r>
                <a:r>
                  <a:rPr lang="en-US" altLang="zh-TW" sz="2400" i="1" dirty="0">
                    <a:latin typeface="+mj-lt"/>
                    <a:cs typeface="Times New Roman" panose="02020603050405020304" pitchFamily="18" charset="0"/>
                  </a:rPr>
                  <a:t>→ </a:t>
                </a:r>
                <a14:m>
                  <m:oMath xmlns:m="http://schemas.openxmlformats.org/officeDocument/2006/math">
                    <m:d>
                      <m:dPr>
                        <m:begChr m:val="{"/>
                        <m:endChr m:val=""/>
                        <m:ctrlPr>
                          <a:rPr lang="en-US" altLang="zh-TW" sz="2400" i="1" dirty="0" smtClean="0">
                            <a:latin typeface="Cambria Math" panose="02040503050406030204" pitchFamily="18" charset="0"/>
                            <a:cs typeface="Times New Roman" panose="02020603050405020304" pitchFamily="18" charset="0"/>
                          </a:rPr>
                        </m:ctrlPr>
                      </m:dPr>
                      <m:e>
                        <m:eqArr>
                          <m:eqArrPr>
                            <m:ctrlPr>
                              <a:rPr lang="en-US" altLang="zh-TW" sz="2400" i="1" dirty="0" smtClean="0">
                                <a:latin typeface="Cambria Math" panose="02040503050406030204" pitchFamily="18" charset="0"/>
                                <a:cs typeface="Times New Roman" panose="02020603050405020304" pitchFamily="18" charset="0"/>
                              </a:rPr>
                            </m:ctrlPr>
                          </m:eqArrPr>
                          <m:e>
                            <m:r>
                              <a:rPr lang="en-US" altLang="zh-TW" sz="2400" b="0" i="1" dirty="0" smtClean="0">
                                <a:latin typeface="Cambria Math" panose="02040503050406030204" pitchFamily="18" charset="0"/>
                                <a:cs typeface="Times New Roman" panose="02020603050405020304" pitchFamily="18" charset="0"/>
                              </a:rPr>
                              <m:t>𝑒</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m:t>
                            </m:r>
                          </m:e>
                          <m:e>
                            <m:r>
                              <a:rPr lang="en-US" altLang="zh-TW" sz="2400" b="0" i="1" dirty="0" smtClean="0">
                                <a:latin typeface="Cambria Math" panose="02040503050406030204" pitchFamily="18" charset="0"/>
                                <a:cs typeface="Times New Roman" panose="02020603050405020304" pitchFamily="18" charset="0"/>
                              </a:rPr>
                              <m:t>2</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=1         </m:t>
                            </m:r>
                          </m:e>
                        </m:eqArr>
                      </m:e>
                    </m:d>
                  </m:oMath>
                </a14:m>
                <a:r>
                  <a:rPr lang="en-US" altLang="zh-TW" sz="2400" i="1" dirty="0">
                    <a:latin typeface="+mj-lt"/>
                  </a:rPr>
                  <a:t> </a:t>
                </a:r>
                <a:endParaRPr lang="zh-TW" altLang="en-US" sz="2400" i="1"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3095836" y="4316970"/>
                <a:ext cx="4484101" cy="1080937"/>
              </a:xfrm>
              <a:prstGeom prst="rect">
                <a:avLst/>
              </a:prstGeom>
              <a:blipFill>
                <a:blip r:embed="rId6"/>
                <a:stretch>
                  <a:fillRect l="-2177"/>
                </a:stretch>
              </a:blipFill>
            </p:spPr>
            <p:txBody>
              <a:bodyPr/>
              <a:lstStyle/>
              <a:p>
                <a:r>
                  <a:rPr lang="zh-TW"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2"/>
          <p:cNvSpPr>
            <a:spLocks noGrp="1" noChangeArrowheads="1"/>
          </p:cNvSpPr>
          <p:nvPr>
            <p:ph type="title"/>
          </p:nvPr>
        </p:nvSpPr>
        <p:spPr/>
        <p:txBody>
          <a:bodyPr>
            <a:normAutofit/>
          </a:bodyPr>
          <a:lstStyle/>
          <a:p>
            <a:pPr algn="ctr" eaLnBrk="1" hangingPunct="1"/>
            <a:r>
              <a:rPr lang="en-US" altLang="zh-TW" sz="4400" b="0" dirty="0">
                <a:solidFill>
                  <a:schemeClr val="tx1"/>
                </a:solidFill>
              </a:rPr>
              <a:t>Zero-Crossing Edge Detectors</a:t>
            </a:r>
          </a:p>
        </p:txBody>
      </p:sp>
      <p:sp>
        <p:nvSpPr>
          <p:cNvPr id="231428" name="Rectangle 3"/>
          <p:cNvSpPr>
            <a:spLocks noGrp="1" noChangeArrowheads="1"/>
          </p:cNvSpPr>
          <p:nvPr>
            <p:ph idx="1"/>
          </p:nvPr>
        </p:nvSpPr>
        <p:spPr>
          <a:xfrm>
            <a:off x="514380" y="1845734"/>
            <a:ext cx="8115240" cy="4023360"/>
          </a:xfrm>
        </p:spPr>
        <p:txBody>
          <a:bodyPr>
            <a:normAutofit/>
          </a:bodyPr>
          <a:lstStyle/>
          <a:p>
            <a:pPr eaLnBrk="1" hangingPunct="1"/>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for computing minimum-variance digital Laplacian.</a:t>
            </a:r>
          </a:p>
        </p:txBody>
      </p:sp>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231426" name="投影片編號版面配置區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D6764B23-2F5E-472F-B066-5B3884B9A0B2}" type="slidenum">
              <a:rPr lang="en-US" altLang="zh-TW" sz="1400" dirty="0"/>
              <a:pPr>
                <a:spcBef>
                  <a:spcPct val="0"/>
                </a:spcBef>
                <a:buClrTx/>
                <a:buSzTx/>
                <a:buFontTx/>
                <a:buNone/>
              </a:pPr>
              <a:t>123</a:t>
            </a:fld>
            <a:r>
              <a:rPr lang="en-US" altLang="zh-TW" sz="1400" dirty="0"/>
              <a:t>/118</a:t>
            </a:r>
          </a:p>
        </p:txBody>
      </p:sp>
      <p:pic>
        <p:nvPicPr>
          <p:cNvPr id="231429" name="Picture 4"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19" y="4365104"/>
            <a:ext cx="820896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1679862" y="2372509"/>
            <a:ext cx="1403648" cy="461665"/>
          </a:xfrm>
          <a:prstGeom prst="rect">
            <a:avLst/>
          </a:prstGeom>
          <a:noFill/>
        </p:spPr>
        <p:txBody>
          <a:bodyPr wrap="square" rtlCol="0">
            <a:spAutoFit/>
          </a:bodyPr>
          <a:lstStyle/>
          <a:p>
            <a:pPr algn="ctr"/>
            <a:r>
              <a:rPr lang="en-US" altLang="zh-TW" sz="2400" dirty="0">
                <a:latin typeface="+mj-lt"/>
              </a:rPr>
              <a:t>First type</a:t>
            </a:r>
            <a:endParaRPr lang="zh-TW" altLang="en-US" sz="2400" dirty="0">
              <a:latin typeface="+mj-lt"/>
            </a:endParaRPr>
          </a:p>
        </p:txBody>
      </p:sp>
      <p:cxnSp>
        <p:nvCxnSpPr>
          <p:cNvPr id="5" name="直線接點 4"/>
          <p:cNvCxnSpPr/>
          <p:nvPr/>
        </p:nvCxnSpPr>
        <p:spPr>
          <a:xfrm>
            <a:off x="3707904" y="2276872"/>
            <a:ext cx="4392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391625976"/>
              </p:ext>
            </p:extLst>
          </p:nvPr>
        </p:nvGraphicFramePr>
        <p:xfrm>
          <a:off x="1733686"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4010622060"/>
              </p:ext>
            </p:extLst>
          </p:nvPr>
        </p:nvGraphicFramePr>
        <p:xfrm>
          <a:off x="3850085"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6" name="文字方塊 5"/>
          <p:cNvSpPr txBox="1"/>
          <p:nvPr/>
        </p:nvSpPr>
        <p:spPr>
          <a:xfrm>
            <a:off x="1373686" y="3270247"/>
            <a:ext cx="360000"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sp>
        <p:nvSpPr>
          <p:cNvPr id="17" name="文字方塊 16"/>
          <p:cNvSpPr txBox="1"/>
          <p:nvPr/>
        </p:nvSpPr>
        <p:spPr>
          <a:xfrm>
            <a:off x="3025102" y="3267285"/>
            <a:ext cx="829567" cy="461665"/>
          </a:xfrm>
          <a:prstGeom prst="rect">
            <a:avLst/>
          </a:prstGeom>
          <a:noFill/>
        </p:spPr>
        <p:txBody>
          <a:bodyPr wrap="square" rtlCol="0" anchor="ctr">
            <a:spAutoFit/>
          </a:bodyPr>
          <a:lstStyle/>
          <a:p>
            <a:pPr algn="ctr"/>
            <a:r>
              <a:rPr lang="en-US" altLang="zh-TW" sz="2400" dirty="0">
                <a:latin typeface="+mj-lt"/>
              </a:rPr>
              <a:t>+ 2</a:t>
            </a:r>
            <a:r>
              <a:rPr lang="en-US" altLang="zh-TW" sz="2400" dirty="0">
                <a:latin typeface="+mj-lt"/>
                <a:ea typeface="標楷體" panose="03000509000000000000" pitchFamily="65" charset="-120"/>
              </a:rPr>
              <a:t>×</a:t>
            </a:r>
            <a:endParaRPr lang="zh-TW" altLang="en-US" sz="2400" dirty="0">
              <a:latin typeface="+mj-lt"/>
            </a:endParaRPr>
          </a:p>
        </p:txBody>
      </p:sp>
      <p:graphicFrame>
        <p:nvGraphicFramePr>
          <p:cNvPr id="18" name="表格 17"/>
          <p:cNvGraphicFramePr>
            <a:graphicFrameLocks noGrp="1"/>
          </p:cNvGraphicFramePr>
          <p:nvPr>
            <p:extLst>
              <p:ext uri="{D42A27DB-BD31-4B8C-83A1-F6EECF244321}">
                <p14:modId xmlns:p14="http://schemas.microsoft.com/office/powerpoint/2010/main" val="136911798"/>
              </p:ext>
            </p:extLst>
          </p:nvPr>
        </p:nvGraphicFramePr>
        <p:xfrm>
          <a:off x="5965714" y="2850116"/>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19" name="文字方塊 18"/>
          <p:cNvSpPr txBox="1"/>
          <p:nvPr/>
        </p:nvSpPr>
        <p:spPr>
          <a:xfrm>
            <a:off x="5146085" y="3267284"/>
            <a:ext cx="829567" cy="461665"/>
          </a:xfrm>
          <a:prstGeom prst="rect">
            <a:avLst/>
          </a:prstGeom>
          <a:noFill/>
        </p:spPr>
        <p:txBody>
          <a:bodyPr wrap="square" rtlCol="0" anchor="ctr">
            <a:spAutoFit/>
          </a:bodyPr>
          <a:lstStyle/>
          <a:p>
            <a:pPr algn="ctr"/>
            <a:r>
              <a:rPr lang="en-US" altLang="zh-TW" sz="2400" dirty="0">
                <a:latin typeface="+mj-lt"/>
              </a:rPr>
              <a:t>=</a:t>
            </a:r>
            <a:endParaRPr lang="zh-TW" altLang="en-US" sz="2400" dirty="0">
              <a:latin typeface="+mj-lt"/>
            </a:endParaRPr>
          </a:p>
        </p:txBody>
      </p:sp>
    </p:spTree>
    <p:extLst>
      <p:ext uri="{BB962C8B-B14F-4D97-AF65-F5344CB8AC3E}">
        <p14:creationId xmlns:p14="http://schemas.microsoft.com/office/powerpoint/2010/main" val="2556325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11</a:t>
            </a:r>
            <a:endParaRPr lang="zh-TW" altLang="zh-TW" dirty="0">
              <a:solidFill>
                <a:schemeClr val="tx1"/>
              </a:solidFill>
            </a:endParaRPr>
          </a:p>
        </p:txBody>
      </p:sp>
      <p:sp>
        <p:nvSpPr>
          <p:cNvPr id="3" name="頁尾版面配置區 2"/>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124</a:t>
            </a:fld>
            <a:endParaRPr lang="en-US" dirty="0"/>
          </a:p>
        </p:txBody>
      </p:sp>
    </p:spTree>
    <p:extLst>
      <p:ext uri="{BB962C8B-B14F-4D97-AF65-F5344CB8AC3E}">
        <p14:creationId xmlns:p14="http://schemas.microsoft.com/office/powerpoint/2010/main" val="2656022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rPr>
              <a:t>Laplacian of the Gaussian kernel</a:t>
            </a:r>
            <a:endParaRPr lang="zh-TW" altLang="en-US" sz="4400" dirty="0"/>
          </a:p>
        </p:txBody>
      </p:sp>
      <p:pic>
        <p:nvPicPr>
          <p:cNvPr id="20" name="Picture 4" descr="7"/>
          <p:cNvPicPr>
            <a:picLocks noChangeAspect="1" noChangeArrowheads="1"/>
          </p:cNvPicPr>
          <p:nvPr/>
        </p:nvPicPr>
        <p:blipFill>
          <a:blip r:embed="rId3" cstate="print"/>
          <a:srcRect/>
          <a:stretch>
            <a:fillRect/>
          </a:stretch>
        </p:blipFill>
        <p:spPr bwMode="auto">
          <a:xfrm>
            <a:off x="0" y="2019922"/>
            <a:ext cx="5867400" cy="3681412"/>
          </a:xfrm>
          <a:prstGeom prst="rect">
            <a:avLst/>
          </a:prstGeom>
          <a:noFill/>
          <a:ln w="9525">
            <a:noFill/>
            <a:miter lim="800000"/>
            <a:headEnd/>
            <a:tailEnd/>
          </a:ln>
        </p:spPr>
      </p:pic>
      <p:sp>
        <p:nvSpPr>
          <p:cNvPr id="21" name="AutoShape 6"/>
          <p:cNvSpPr>
            <a:spLocks noChangeArrowheads="1"/>
          </p:cNvSpPr>
          <p:nvPr/>
        </p:nvSpPr>
        <p:spPr bwMode="auto">
          <a:xfrm>
            <a:off x="822960" y="3429000"/>
            <a:ext cx="4392612" cy="288925"/>
          </a:xfrm>
          <a:prstGeom prst="roundRect">
            <a:avLst>
              <a:gd name="adj" fmla="val 16667"/>
            </a:avLst>
          </a:prstGeom>
          <a:solidFill>
            <a:srgbClr val="FFFF00"/>
          </a:solidFill>
          <a:ln w="9525" algn="ctr">
            <a:solidFill>
              <a:schemeClr val="tx1"/>
            </a:solidFill>
            <a:round/>
            <a:headEnd/>
            <a:tailEnd/>
          </a:ln>
        </p:spPr>
        <p:txBody>
          <a:bodyPr wrap="none" anchor="ctr"/>
          <a:lstStyle/>
          <a:p>
            <a:pPr algn="ctr"/>
            <a:r>
              <a:rPr lang="en-US" altLang="zh-TW" dirty="0">
                <a:latin typeface="+mj-lt"/>
              </a:rPr>
              <a:t>-2  -9  -23  -1  103 178 103   -1  -23   -9  -2 </a:t>
            </a:r>
          </a:p>
        </p:txBody>
      </p:sp>
      <p:pic>
        <p:nvPicPr>
          <p:cNvPr id="22" name="Picture 13" descr="LoG_2D"/>
          <p:cNvPicPr>
            <a:picLocks noChangeAspect="1" noChangeArrowheads="1"/>
          </p:cNvPicPr>
          <p:nvPr/>
        </p:nvPicPr>
        <p:blipFill>
          <a:blip r:embed="rId4" cstate="print"/>
          <a:srcRect/>
          <a:stretch>
            <a:fillRect/>
          </a:stretch>
        </p:blipFill>
        <p:spPr bwMode="auto">
          <a:xfrm>
            <a:off x="5966148" y="2132017"/>
            <a:ext cx="3177852" cy="3457223"/>
          </a:xfrm>
          <a:prstGeom prst="rect">
            <a:avLst/>
          </a:prstGeom>
          <a:noFill/>
          <a:ln w="9525">
            <a:noFill/>
            <a:miter lim="800000"/>
            <a:headEnd/>
            <a:tailEnd/>
          </a:ln>
        </p:spPr>
      </p:pic>
      <p:sp>
        <p:nvSpPr>
          <p:cNvPr id="8" name="向右箭號 7"/>
          <p:cNvSpPr/>
          <p:nvPr/>
        </p:nvSpPr>
        <p:spPr>
          <a:xfrm>
            <a:off x="5360233" y="3246699"/>
            <a:ext cx="678299" cy="647652"/>
          </a:xfrm>
          <a:prstGeom prst="rightArrow">
            <a:avLst>
              <a:gd name="adj1" fmla="val 35703"/>
              <a:gd name="adj2" fmla="val 41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47104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6ADB65-6027-49AB-8ADF-F08523C6B161}"/>
              </a:ext>
            </a:extLst>
          </p:cNvPr>
          <p:cNvSpPr>
            <a:spLocks noGrp="1"/>
          </p:cNvSpPr>
          <p:nvPr>
            <p:ph type="title"/>
          </p:nvPr>
        </p:nvSpPr>
        <p:spPr/>
        <p:txBody>
          <a:bodyPr/>
          <a:lstStyle/>
          <a:p>
            <a:br>
              <a:rPr lang="en-US" altLang="zh-TW" dirty="0"/>
            </a:br>
            <a:r>
              <a:rPr lang="en-US" altLang="zh-TW" dirty="0"/>
              <a:t>Review</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64CB21D-6FCA-4FCD-9FE5-70B87FC9295E}"/>
                  </a:ext>
                </a:extLst>
              </p:cNvPr>
              <p:cNvSpPr>
                <a:spLocks noGrp="1"/>
              </p:cNvSpPr>
              <p:nvPr>
                <p:ph idx="1"/>
              </p:nvPr>
            </p:nvSpPr>
            <p:spPr>
              <a:xfrm>
                <a:off x="467545" y="1845734"/>
                <a:ext cx="8280920" cy="4023360"/>
              </a:xfrm>
            </p:spPr>
            <p:txBody>
              <a:bodyPr/>
              <a:lstStyle/>
              <a:p>
                <a14:m>
                  <m:oMath xmlns:m="http://schemas.openxmlformats.org/officeDocument/2006/math">
                    <m:sSup>
                      <m:sSupPr>
                        <m:ctrlPr>
                          <a:rPr lang="zh-TW" altLang="en-US" sz="3200" i="1" smtClean="0">
                            <a:solidFill>
                              <a:srgbClr val="000000"/>
                            </a:solidFill>
                            <a:latin typeface="Cambria Math" panose="02040503050406030204" pitchFamily="18" charset="0"/>
                          </a:rPr>
                        </m:ctrlPr>
                      </m:sSupPr>
                      <m:e>
                        <m:r>
                          <a:rPr lang="en-US" altLang="zh-TW" sz="3200" b="0" i="1" smtClean="0">
                            <a:solidFill>
                              <a:srgbClr val="000000"/>
                            </a:solidFill>
                            <a:latin typeface="Cambria Math" panose="02040503050406030204" pitchFamily="18" charset="0"/>
                          </a:rPr>
                          <m:t>𝑑𝑥</m:t>
                        </m:r>
                        <m:r>
                          <a:rPr lang="zh-TW" altLang="en-US" sz="3200" i="1" smtClean="0">
                            <a:solidFill>
                              <a:srgbClr val="000000"/>
                            </a:solidFill>
                            <a:latin typeface="Cambria Math" panose="02040503050406030204" pitchFamily="18" charset="0"/>
                          </a:rPr>
                          <m:t>𝑒</m:t>
                        </m:r>
                      </m:e>
                      <m:sup>
                        <m:r>
                          <a:rPr lang="en-US" altLang="zh-TW" sz="3200" b="0" i="1" smtClean="0">
                            <a:solidFill>
                              <a:srgbClr val="000000"/>
                            </a:solidFill>
                            <a:latin typeface="Cambria Math" panose="02040503050406030204" pitchFamily="18" charset="0"/>
                          </a:rPr>
                          <m:t>𝑎𝑥</m:t>
                        </m:r>
                      </m:sup>
                    </m:sSup>
                  </m:oMath>
                </a14:m>
                <a:r>
                  <a:rPr lang="zh-TW" altLang="en-US" sz="3200" dirty="0"/>
                  <a:t> </a:t>
                </a:r>
                <a:r>
                  <a:rPr lang="en-US" altLang="zh-TW" sz="3200" dirty="0"/>
                  <a:t>= </a:t>
                </a:r>
                <a14:m>
                  <m:oMath xmlns:m="http://schemas.openxmlformats.org/officeDocument/2006/math">
                    <m:sSup>
                      <m:sSupPr>
                        <m:ctrlPr>
                          <a:rPr lang="zh-TW" altLang="en-US" sz="3200" i="1">
                            <a:solidFill>
                              <a:srgbClr val="000000"/>
                            </a:solidFill>
                            <a:latin typeface="Cambria Math" panose="02040503050406030204" pitchFamily="18" charset="0"/>
                          </a:rPr>
                        </m:ctrlPr>
                      </m:sSupPr>
                      <m:e>
                        <m:r>
                          <a:rPr lang="zh-TW" altLang="en-US" sz="3200" i="1">
                            <a:solidFill>
                              <a:srgbClr val="000000"/>
                            </a:solidFill>
                            <a:latin typeface="Cambria Math" panose="02040503050406030204" pitchFamily="18" charset="0"/>
                          </a:rPr>
                          <m:t>𝑒</m:t>
                        </m:r>
                      </m:e>
                      <m:sup>
                        <m:r>
                          <a:rPr lang="en-US" altLang="zh-TW" sz="3200" i="1">
                            <a:solidFill>
                              <a:srgbClr val="000000"/>
                            </a:solidFill>
                            <a:latin typeface="Cambria Math" panose="02040503050406030204" pitchFamily="18" charset="0"/>
                          </a:rPr>
                          <m:t>𝑎𝑥</m:t>
                        </m:r>
                      </m:sup>
                    </m:sSup>
                  </m:oMath>
                </a14:m>
                <a:r>
                  <a:rPr lang="zh-TW" altLang="en-US" sz="3200" dirty="0"/>
                  <a:t> </a:t>
                </a:r>
                <a:r>
                  <a:rPr lang="en-US" altLang="zh-TW" sz="3200" dirty="0"/>
                  <a:t>* a = a</a:t>
                </a:r>
                <a:r>
                  <a:rPr lang="zh-TW" altLang="en-US" sz="3200" dirty="0">
                    <a:solidFill>
                      <a:srgbClr val="000000"/>
                    </a:solidFill>
                  </a:rPr>
                  <a:t> </a:t>
                </a:r>
                <a14:m>
                  <m:oMath xmlns:m="http://schemas.openxmlformats.org/officeDocument/2006/math">
                    <m:sSup>
                      <m:sSupPr>
                        <m:ctrlPr>
                          <a:rPr lang="zh-TW" altLang="en-US" sz="3200" i="1">
                            <a:solidFill>
                              <a:srgbClr val="000000"/>
                            </a:solidFill>
                            <a:latin typeface="Cambria Math" panose="02040503050406030204" pitchFamily="18" charset="0"/>
                          </a:rPr>
                        </m:ctrlPr>
                      </m:sSupPr>
                      <m:e>
                        <m:r>
                          <a:rPr lang="zh-TW" altLang="en-US" sz="3200" i="1">
                            <a:solidFill>
                              <a:srgbClr val="000000"/>
                            </a:solidFill>
                            <a:latin typeface="Cambria Math" panose="02040503050406030204" pitchFamily="18" charset="0"/>
                          </a:rPr>
                          <m:t>𝑒</m:t>
                        </m:r>
                      </m:e>
                      <m:sup>
                        <m:r>
                          <a:rPr lang="en-US" altLang="zh-TW" sz="3200" i="1">
                            <a:solidFill>
                              <a:srgbClr val="000000"/>
                            </a:solidFill>
                            <a:latin typeface="Cambria Math" panose="02040503050406030204" pitchFamily="18" charset="0"/>
                          </a:rPr>
                          <m:t>𝑎𝑥</m:t>
                        </m:r>
                      </m:sup>
                    </m:sSup>
                  </m:oMath>
                </a14:m>
                <a:endParaRPr lang="en-US" altLang="zh-TW" dirty="0"/>
              </a:p>
              <a:p>
                <a:endParaRPr lang="en-US" altLang="zh-TW" dirty="0"/>
              </a:p>
              <a:p>
                <a:r>
                  <a:rPr lang="en-US" altLang="zh-TW" sz="2400" dirty="0"/>
                  <a:t>dx(3x * </a:t>
                </a:r>
                <a:r>
                  <a:rPr lang="zh-TW" altLang="en-US" sz="2400" dirty="0">
                    <a:solidFill>
                      <a:srgbClr val="000000"/>
                    </a:solidFill>
                  </a:rPr>
                  <a:t>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5</m:t>
                        </m:r>
                        <m:r>
                          <a:rPr lang="en-US" altLang="zh-TW" sz="2400" b="0" i="1" smtClean="0">
                            <a:solidFill>
                              <a:srgbClr val="000000"/>
                            </a:solidFill>
                            <a:latin typeface="Cambria Math" panose="02040503050406030204" pitchFamily="18" charset="0"/>
                          </a:rPr>
                          <m:t>𝑥</m:t>
                        </m:r>
                      </m:e>
                      <m:sup>
                        <m:r>
                          <a:rPr lang="en-US" altLang="zh-TW" sz="2400" b="0" i="1" smtClean="0">
                            <a:solidFill>
                              <a:srgbClr val="000000"/>
                            </a:solidFill>
                            <a:latin typeface="Cambria Math" panose="02040503050406030204" pitchFamily="18" charset="0"/>
                          </a:rPr>
                          <m:t>2</m:t>
                        </m:r>
                      </m:sup>
                    </m:sSup>
                    <m:r>
                      <a:rPr lang="en-US" altLang="zh-TW" sz="2400" i="1">
                        <a:solidFill>
                          <a:srgbClr val="000000"/>
                        </a:solidFill>
                        <a:latin typeface="Cambria Math" panose="02040503050406030204" pitchFamily="18" charset="0"/>
                      </a:rPr>
                      <m:t>)</m:t>
                    </m:r>
                  </m:oMath>
                </a14:m>
                <a:r>
                  <a:rPr lang="zh-TW" altLang="en-US" sz="2400" dirty="0"/>
                  <a:t> </a:t>
                </a:r>
                <a:r>
                  <a:rPr lang="en-US" altLang="zh-TW" sz="2400" dirty="0"/>
                  <a:t>= (3)*(</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r>
                  <a:rPr lang="en-US" altLang="zh-TW" sz="2400" dirty="0"/>
                  <a:t>) + (3x)*(10x) =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1</m:t>
                        </m:r>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r>
                  <a:rPr lang="zh-TW" altLang="en-US" sz="2400" dirty="0"/>
                  <a:t> </a:t>
                </a:r>
                <a:r>
                  <a:rPr lang="en-US" altLang="zh-TW" sz="2400" dirty="0"/>
                  <a:t>+ </a:t>
                </a:r>
                <a14:m>
                  <m:oMath xmlns:m="http://schemas.openxmlformats.org/officeDocument/2006/math">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30</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r>
                      <a:rPr lang="en-US" altLang="zh-TW" sz="2400" b="0" i="1" smtClean="0">
                        <a:solidFill>
                          <a:srgbClr val="000000"/>
                        </a:solidFill>
                        <a:latin typeface="Cambria Math" panose="02040503050406030204" pitchFamily="18" charset="0"/>
                      </a:rPr>
                      <m:t>=</m:t>
                    </m:r>
                    <m:sSup>
                      <m:sSupPr>
                        <m:ctrlPr>
                          <a:rPr lang="zh-TW" altLang="en-US" sz="2400" i="1">
                            <a:solidFill>
                              <a:srgbClr val="000000"/>
                            </a:solidFill>
                            <a:latin typeface="Cambria Math" panose="02040503050406030204" pitchFamily="18" charset="0"/>
                          </a:rPr>
                        </m:ctrlPr>
                      </m:sSupPr>
                      <m:e>
                        <m:r>
                          <a:rPr lang="en-US" altLang="zh-TW" sz="2400" b="0" i="1" smtClean="0">
                            <a:solidFill>
                              <a:srgbClr val="000000"/>
                            </a:solidFill>
                            <a:latin typeface="Cambria Math" panose="02040503050406030204" pitchFamily="18" charset="0"/>
                          </a:rPr>
                          <m:t>4</m:t>
                        </m:r>
                        <m:r>
                          <a:rPr lang="en-US" altLang="zh-TW" sz="2400" i="1">
                            <a:solidFill>
                              <a:srgbClr val="000000"/>
                            </a:solidFill>
                            <a:latin typeface="Cambria Math" panose="02040503050406030204" pitchFamily="18" charset="0"/>
                          </a:rPr>
                          <m:t>5</m:t>
                        </m:r>
                        <m:r>
                          <a:rPr lang="en-US" altLang="zh-TW" sz="2400" i="1">
                            <a:solidFill>
                              <a:srgbClr val="000000"/>
                            </a:solidFill>
                            <a:latin typeface="Cambria Math" panose="02040503050406030204" pitchFamily="18" charset="0"/>
                          </a:rPr>
                          <m:t>𝑥</m:t>
                        </m:r>
                      </m:e>
                      <m:sup>
                        <m:r>
                          <a:rPr lang="en-US" altLang="zh-TW" sz="2400" i="1">
                            <a:solidFill>
                              <a:srgbClr val="000000"/>
                            </a:solidFill>
                            <a:latin typeface="Cambria Math" panose="02040503050406030204" pitchFamily="18" charset="0"/>
                          </a:rPr>
                          <m:t>2</m:t>
                        </m:r>
                      </m:sup>
                    </m:sSup>
                  </m:oMath>
                </a14:m>
                <a:endParaRPr lang="zh-TW" altLang="en-US" dirty="0"/>
              </a:p>
            </p:txBody>
          </p:sp>
        </mc:Choice>
        <mc:Fallback xmlns="">
          <p:sp>
            <p:nvSpPr>
              <p:cNvPr id="3" name="內容版面配置區 2">
                <a:extLst>
                  <a:ext uri="{FF2B5EF4-FFF2-40B4-BE49-F238E27FC236}">
                    <a16:creationId xmlns:a16="http://schemas.microsoft.com/office/drawing/2014/main" id="{B64CB21D-6FCA-4FCD-9FE5-70B87FC9295E}"/>
                  </a:ext>
                </a:extLst>
              </p:cNvPr>
              <p:cNvSpPr>
                <a:spLocks noGrp="1" noRot="1" noChangeAspect="1" noMove="1" noResize="1" noEditPoints="1" noAdjustHandles="1" noChangeArrowheads="1" noChangeShapeType="1" noTextEdit="1"/>
              </p:cNvSpPr>
              <p:nvPr>
                <p:ph idx="1"/>
              </p:nvPr>
            </p:nvSpPr>
            <p:spPr>
              <a:xfrm>
                <a:off x="467545" y="1845734"/>
                <a:ext cx="8280920" cy="4023360"/>
              </a:xfrm>
              <a:blipFill>
                <a:blip r:embed="rId2"/>
                <a:stretch>
                  <a:fillRect l="-1178" t="-3333"/>
                </a:stretch>
              </a:blipFill>
            </p:spPr>
            <p:txBody>
              <a:bodyPr/>
              <a:lstStyle/>
              <a:p>
                <a:r>
                  <a:rPr lang="zh-TW" altLang="en-US">
                    <a:noFill/>
                  </a:rPr>
                  <a:t> </a:t>
                </a:r>
              </a:p>
            </p:txBody>
          </p:sp>
        </mc:Fallback>
      </mc:AlternateContent>
      <p:sp>
        <p:nvSpPr>
          <p:cNvPr id="4" name="頁尾版面配置區 3">
            <a:extLst>
              <a:ext uri="{FF2B5EF4-FFF2-40B4-BE49-F238E27FC236}">
                <a16:creationId xmlns:a16="http://schemas.microsoft.com/office/drawing/2014/main" id="{CDBAFF92-9156-4DB1-8A65-B876A30EF837}"/>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4C68A083-F304-4D75-B68A-D5C358795F35}"/>
              </a:ext>
            </a:extLst>
          </p:cNvPr>
          <p:cNvSpPr>
            <a:spLocks noGrp="1"/>
          </p:cNvSpPr>
          <p:nvPr>
            <p:ph type="sldNum" sz="quarter" idx="12"/>
          </p:nvPr>
        </p:nvSpPr>
        <p:spPr/>
        <p:txBody>
          <a:bodyPr/>
          <a:lstStyle/>
          <a:p>
            <a:fld id="{028E3F4F-51B2-42EE-AFA2-40C4572185CC}" type="slidenum">
              <a:rPr lang="en-US" smtClean="0"/>
              <a:t>126</a:t>
            </a:fld>
            <a:endParaRPr lang="en-US" dirty="0"/>
          </a:p>
        </p:txBody>
      </p:sp>
    </p:spTree>
    <p:extLst>
      <p:ext uri="{BB962C8B-B14F-4D97-AF65-F5344CB8AC3E}">
        <p14:creationId xmlns:p14="http://schemas.microsoft.com/office/powerpoint/2010/main" val="40557579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Object 4"/>
          <p:cNvGraphicFramePr>
            <a:graphicFrameLocks noGrp="1" noChangeAspect="1"/>
          </p:cNvGraphicFramePr>
          <p:nvPr>
            <p:ph sz="quarter" idx="1"/>
            <p:extLst>
              <p:ext uri="{D42A27DB-BD31-4B8C-83A1-F6EECF244321}">
                <p14:modId xmlns:p14="http://schemas.microsoft.com/office/powerpoint/2010/main" val="1002738045"/>
              </p:ext>
            </p:extLst>
          </p:nvPr>
        </p:nvGraphicFramePr>
        <p:xfrm>
          <a:off x="252413" y="0"/>
          <a:ext cx="2878137" cy="822325"/>
        </p:xfrm>
        <a:graphic>
          <a:graphicData uri="http://schemas.openxmlformats.org/presentationml/2006/ole">
            <mc:AlternateContent xmlns:mc="http://schemas.openxmlformats.org/markup-compatibility/2006">
              <mc:Choice xmlns:v="urn:schemas-microsoft-com:vml" Requires="v">
                <p:oleObj spid="_x0000_s259397" name="方程式" r:id="rId4" imgW="1600200" imgH="457200" progId="Equation.3">
                  <p:embed/>
                </p:oleObj>
              </mc:Choice>
              <mc:Fallback>
                <p:oleObj name="方程式" r:id="rId4" imgW="1600200" imgH="457200" progId="Equation.3">
                  <p:embed/>
                  <p:pic>
                    <p:nvPicPr>
                      <p:cNvPr id="43010" name="Object 4"/>
                      <p:cNvPicPr>
                        <a:picLocks noGrp="1" noChangeAspect="1" noChangeArrowheads="1"/>
                      </p:cNvPicPr>
                      <p:nvPr/>
                    </p:nvPicPr>
                    <p:blipFill>
                      <a:blip r:embed="rId5"/>
                      <a:srcRect/>
                      <a:stretch>
                        <a:fillRect/>
                      </a:stretch>
                    </p:blipFill>
                    <p:spPr bwMode="auto">
                      <a:xfrm>
                        <a:off x="252413" y="0"/>
                        <a:ext cx="2878137"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6"/>
          <p:cNvGraphicFramePr>
            <a:graphicFrameLocks noGrp="1" noChangeAspect="1"/>
          </p:cNvGraphicFramePr>
          <p:nvPr>
            <p:ph sz="quarter" idx="2"/>
          </p:nvPr>
        </p:nvGraphicFramePr>
        <p:xfrm>
          <a:off x="6699250" y="2735263"/>
          <a:ext cx="390525" cy="739775"/>
        </p:xfrm>
        <a:graphic>
          <a:graphicData uri="http://schemas.openxmlformats.org/presentationml/2006/ole">
            <mc:AlternateContent xmlns:mc="http://schemas.openxmlformats.org/markup-compatibility/2006">
              <mc:Choice xmlns:v="urn:schemas-microsoft-com:vml" Requires="v">
                <p:oleObj spid="_x0000_s259398" name="方程式" r:id="rId6" imgW="391303" imgH="739129" progId="Equation.3">
                  <p:embed/>
                </p:oleObj>
              </mc:Choice>
              <mc:Fallback>
                <p:oleObj name="方程式" r:id="rId6" imgW="391303" imgH="739129" progId="Equation.3">
                  <p:embed/>
                  <p:pic>
                    <p:nvPicPr>
                      <p:cNvPr id="43011"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0" y="2735263"/>
                        <a:ext cx="39052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2" name="Object 9"/>
          <p:cNvGraphicFramePr>
            <a:graphicFrameLocks noGrp="1" noChangeAspect="1"/>
          </p:cNvGraphicFramePr>
          <p:nvPr>
            <p:ph sz="quarter" idx="3"/>
            <p:extLst>
              <p:ext uri="{D42A27DB-BD31-4B8C-83A1-F6EECF244321}">
                <p14:modId xmlns:p14="http://schemas.microsoft.com/office/powerpoint/2010/main" val="3821090215"/>
              </p:ext>
            </p:extLst>
          </p:nvPr>
        </p:nvGraphicFramePr>
        <p:xfrm>
          <a:off x="250825" y="1051719"/>
          <a:ext cx="2663825" cy="814387"/>
        </p:xfrm>
        <a:graphic>
          <a:graphicData uri="http://schemas.openxmlformats.org/presentationml/2006/ole">
            <mc:AlternateContent xmlns:mc="http://schemas.openxmlformats.org/markup-compatibility/2006">
              <mc:Choice xmlns:v="urn:schemas-microsoft-com:vml" Requires="v">
                <p:oleObj spid="_x0000_s259399" name="方程式" r:id="rId8" imgW="1371600" imgH="419100" progId="Equation.3">
                  <p:embed/>
                </p:oleObj>
              </mc:Choice>
              <mc:Fallback>
                <p:oleObj name="方程式" r:id="rId8" imgW="1371600" imgH="419100" progId="Equation.3">
                  <p:embed/>
                  <p:pic>
                    <p:nvPicPr>
                      <p:cNvPr id="43012"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051719"/>
                        <a:ext cx="266382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79" name="Object 15"/>
          <p:cNvGraphicFramePr>
            <a:graphicFrameLocks noChangeAspect="1"/>
          </p:cNvGraphicFramePr>
          <p:nvPr>
            <p:extLst>
              <p:ext uri="{D42A27DB-BD31-4B8C-83A1-F6EECF244321}">
                <p14:modId xmlns:p14="http://schemas.microsoft.com/office/powerpoint/2010/main" val="3927736310"/>
              </p:ext>
            </p:extLst>
          </p:nvPr>
        </p:nvGraphicFramePr>
        <p:xfrm>
          <a:off x="3877929" y="461368"/>
          <a:ext cx="3240088" cy="906463"/>
        </p:xfrm>
        <a:graphic>
          <a:graphicData uri="http://schemas.openxmlformats.org/presentationml/2006/ole">
            <mc:AlternateContent xmlns:mc="http://schemas.openxmlformats.org/markup-compatibility/2006">
              <mc:Choice xmlns:v="urn:schemas-microsoft-com:vml" Requires="v">
                <p:oleObj spid="_x0000_s259400" name="方程式" r:id="rId10" imgW="1498600" imgH="419100" progId="Equation.3">
                  <p:embed/>
                </p:oleObj>
              </mc:Choice>
              <mc:Fallback>
                <p:oleObj name="方程式" r:id="rId10" imgW="1498600" imgH="419100" progId="Equation.3">
                  <p:embed/>
                  <p:pic>
                    <p:nvPicPr>
                      <p:cNvPr id="44647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7929" y="461368"/>
                        <a:ext cx="3240088"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4" name="Object 20"/>
          <p:cNvGraphicFramePr>
            <a:graphicFrameLocks noChangeAspect="1"/>
          </p:cNvGraphicFramePr>
          <p:nvPr>
            <p:extLst>
              <p:ext uri="{D42A27DB-BD31-4B8C-83A1-F6EECF244321}">
                <p14:modId xmlns:p14="http://schemas.microsoft.com/office/powerpoint/2010/main" val="3010646182"/>
              </p:ext>
            </p:extLst>
          </p:nvPr>
        </p:nvGraphicFramePr>
        <p:xfrm>
          <a:off x="250825" y="2124075"/>
          <a:ext cx="5543550" cy="3932238"/>
        </p:xfrm>
        <a:graphic>
          <a:graphicData uri="http://schemas.openxmlformats.org/presentationml/2006/ole">
            <mc:AlternateContent xmlns:mc="http://schemas.openxmlformats.org/markup-compatibility/2006">
              <mc:Choice xmlns:v="urn:schemas-microsoft-com:vml" Requires="v">
                <p:oleObj spid="_x0000_s259401" name="方程式" r:id="rId12" imgW="2616200" imgH="1854200" progId="Equation.3">
                  <p:embed/>
                </p:oleObj>
              </mc:Choice>
              <mc:Fallback>
                <p:oleObj name="方程式" r:id="rId12" imgW="2616200" imgH="1854200" progId="Equation.3">
                  <p:embed/>
                  <p:pic>
                    <p:nvPicPr>
                      <p:cNvPr id="446484"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2124075"/>
                        <a:ext cx="5543550" cy="3932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5" name="Object 21"/>
          <p:cNvGraphicFramePr>
            <a:graphicFrameLocks noChangeAspect="1"/>
          </p:cNvGraphicFramePr>
          <p:nvPr>
            <p:extLst>
              <p:ext uri="{D42A27DB-BD31-4B8C-83A1-F6EECF244321}">
                <p14:modId xmlns:p14="http://schemas.microsoft.com/office/powerpoint/2010/main" val="4246369563"/>
              </p:ext>
            </p:extLst>
          </p:nvPr>
        </p:nvGraphicFramePr>
        <p:xfrm>
          <a:off x="3275966" y="727868"/>
          <a:ext cx="503238" cy="403225"/>
        </p:xfrm>
        <a:graphic>
          <a:graphicData uri="http://schemas.openxmlformats.org/presentationml/2006/ole">
            <mc:AlternateContent xmlns:mc="http://schemas.openxmlformats.org/markup-compatibility/2006">
              <mc:Choice xmlns:v="urn:schemas-microsoft-com:vml" Requires="v">
                <p:oleObj spid="_x0000_s259402" name="方程式" r:id="rId14" imgW="190417" imgH="152334" progId="Equation.3">
                  <p:embed/>
                </p:oleObj>
              </mc:Choice>
              <mc:Fallback>
                <p:oleObj name="方程式" r:id="rId14" imgW="190417" imgH="152334" progId="Equation.3">
                  <p:embed/>
                  <p:pic>
                    <p:nvPicPr>
                      <p:cNvPr id="446485"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5966" y="727868"/>
                        <a:ext cx="5032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8"/>
          <p:cNvGrpSpPr>
            <a:grpSpLocks/>
          </p:cNvGrpSpPr>
          <p:nvPr/>
        </p:nvGrpSpPr>
        <p:grpSpPr bwMode="auto">
          <a:xfrm>
            <a:off x="250825" y="2124634"/>
            <a:ext cx="4356100" cy="2051050"/>
            <a:chOff x="3" y="1396"/>
            <a:chExt cx="2744" cy="1292"/>
          </a:xfrm>
        </p:grpSpPr>
        <p:graphicFrame>
          <p:nvGraphicFramePr>
            <p:cNvPr id="43017" name="Object 23"/>
            <p:cNvGraphicFramePr>
              <a:graphicFrameLocks noChangeAspect="1"/>
            </p:cNvGraphicFramePr>
            <p:nvPr>
              <p:extLst>
                <p:ext uri="{D42A27DB-BD31-4B8C-83A1-F6EECF244321}">
                  <p14:modId xmlns:p14="http://schemas.microsoft.com/office/powerpoint/2010/main" val="2880104668"/>
                </p:ext>
              </p:extLst>
            </p:nvPr>
          </p:nvGraphicFramePr>
          <p:xfrm>
            <a:off x="3" y="2073"/>
            <a:ext cx="2744" cy="615"/>
          </p:xfrm>
          <a:graphic>
            <a:graphicData uri="http://schemas.openxmlformats.org/presentationml/2006/ole">
              <mc:AlternateContent xmlns:mc="http://schemas.openxmlformats.org/markup-compatibility/2006">
                <mc:Choice xmlns:v="urn:schemas-microsoft-com:vml" Requires="v">
                  <p:oleObj spid="_x0000_s259403" name="方程式" r:id="rId16" imgW="1968480" imgH="457200" progId="Equation.3">
                    <p:embed/>
                  </p:oleObj>
                </mc:Choice>
                <mc:Fallback>
                  <p:oleObj name="方程式" r:id="rId16" imgW="1968480" imgH="457200" progId="Equation.3">
                    <p:embed/>
                    <p:pic>
                      <p:nvPicPr>
                        <p:cNvPr id="43017" name="Object 23"/>
                        <p:cNvPicPr>
                          <a:picLocks noChangeAspect="1" noChangeArrowheads="1"/>
                        </p:cNvPicPr>
                        <p:nvPr/>
                      </p:nvPicPr>
                      <p:blipFill>
                        <a:blip r:embed="rId17"/>
                        <a:srcRect/>
                        <a:stretch>
                          <a:fillRect/>
                        </a:stretch>
                      </p:blipFill>
                      <p:spPr bwMode="auto">
                        <a:xfrm>
                          <a:off x="3" y="2073"/>
                          <a:ext cx="2744"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8" name="Object 26"/>
            <p:cNvGraphicFramePr>
              <a:graphicFrameLocks noChangeAspect="1"/>
            </p:cNvGraphicFramePr>
            <p:nvPr>
              <p:extLst>
                <p:ext uri="{D42A27DB-BD31-4B8C-83A1-F6EECF244321}">
                  <p14:modId xmlns:p14="http://schemas.microsoft.com/office/powerpoint/2010/main" val="4096007076"/>
                </p:ext>
              </p:extLst>
            </p:nvPr>
          </p:nvGraphicFramePr>
          <p:xfrm>
            <a:off x="3" y="1396"/>
            <a:ext cx="2608" cy="609"/>
          </p:xfrm>
          <a:graphic>
            <a:graphicData uri="http://schemas.openxmlformats.org/presentationml/2006/ole">
              <mc:AlternateContent xmlns:mc="http://schemas.openxmlformats.org/markup-compatibility/2006">
                <mc:Choice xmlns:v="urn:schemas-microsoft-com:vml" Requires="v">
                  <p:oleObj spid="_x0000_s259404" name="方程式" r:id="rId18" imgW="1968500" imgH="457200" progId="Equation.3">
                    <p:embed/>
                  </p:oleObj>
                </mc:Choice>
                <mc:Fallback>
                  <p:oleObj name="方程式" r:id="rId18" imgW="1968500" imgH="457200" progId="Equation.3">
                    <p:embed/>
                    <p:pic>
                      <p:nvPicPr>
                        <p:cNvPr id="43018"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 y="1396"/>
                          <a:ext cx="2608"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46496" name="Object 32"/>
          <p:cNvGraphicFramePr>
            <a:graphicFrameLocks noChangeAspect="1"/>
          </p:cNvGraphicFramePr>
          <p:nvPr>
            <p:extLst>
              <p:ext uri="{D42A27DB-BD31-4B8C-83A1-F6EECF244321}">
                <p14:modId xmlns:p14="http://schemas.microsoft.com/office/powerpoint/2010/main" val="1345275655"/>
              </p:ext>
            </p:extLst>
          </p:nvPr>
        </p:nvGraphicFramePr>
        <p:xfrm>
          <a:off x="250825" y="4283635"/>
          <a:ext cx="8280400" cy="1933575"/>
        </p:xfrm>
        <a:graphic>
          <a:graphicData uri="http://schemas.openxmlformats.org/presentationml/2006/ole">
            <mc:AlternateContent xmlns:mc="http://schemas.openxmlformats.org/markup-compatibility/2006">
              <mc:Choice xmlns:v="urn:schemas-microsoft-com:vml" Requires="v">
                <p:oleObj spid="_x0000_s259405" name="方程式" r:id="rId20" imgW="3937000" imgH="914400" progId="Equation.3">
                  <p:embed/>
                </p:oleObj>
              </mc:Choice>
              <mc:Fallback>
                <p:oleObj name="方程式" r:id="rId20" imgW="3937000" imgH="914400" progId="Equation.3">
                  <p:embed/>
                  <p:pic>
                    <p:nvPicPr>
                      <p:cNvPr id="446496"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0825" y="4283635"/>
                        <a:ext cx="828040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頁尾版面配置區 2"/>
          <p:cNvSpPr>
            <a:spLocks noGrp="1"/>
          </p:cNvSpPr>
          <p:nvPr>
            <p:ph type="ftr" sz="quarter" idx="10"/>
          </p:nvPr>
        </p:nvSpPr>
        <p:spPr/>
        <p:txBody>
          <a:bodyPr/>
          <a:lstStyle/>
          <a:p>
            <a:pPr>
              <a:defRPr/>
            </a:pPr>
            <a:r>
              <a:rPr lang="pl-PL" altLang="zh-TW" dirty="0"/>
              <a:t>DC &amp; CV Lab. CSIE NTU</a:t>
            </a:r>
            <a:endParaRPr lang="en-US" altLang="zh-TW"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64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6484"/>
                                        </p:tgtEl>
                                        <p:attrNameLst>
                                          <p:attrName>style.visibility</p:attrName>
                                        </p:attrNameLst>
                                      </p:cBhvr>
                                      <p:to>
                                        <p:strVal val="visible"/>
                                      </p:to>
                                    </p:set>
                                  </p:childTnLst>
                                  <p:subTnLst>
                                    <p:set>
                                      <p:cBhvr override="childStyle">
                                        <p:cTn dur="1" fill="hold" display="0" masterRel="nextClick" afterEffect="1"/>
                                        <p:tgtEl>
                                          <p:spTgt spid="44648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6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6" name="文字方塊 5"/>
          <p:cNvSpPr txBox="1">
            <a:spLocks noRot="1" noChangeAspect="1" noMove="1" noResize="1" noEditPoints="1" noAdjustHandles="1" noChangeArrowheads="1" noChangeShapeType="1" noTextEdit="1"/>
          </p:cNvSpPr>
          <p:nvPr/>
        </p:nvSpPr>
        <p:spPr>
          <a:xfrm>
            <a:off x="6228184" y="3207784"/>
            <a:ext cx="1694566" cy="681084"/>
          </a:xfrm>
          <a:prstGeom prst="rect">
            <a:avLst/>
          </a:prstGeom>
          <a:blipFill rotWithShape="1">
            <a:blip r:embed="rId3" cstate="print"/>
            <a:stretch>
              <a:fillRect l="-3957" b="-4464"/>
            </a:stretch>
          </a:blipFill>
        </p:spPr>
        <p:txBody>
          <a:bodyPr/>
          <a:lstStyle/>
          <a:p>
            <a:pPr>
              <a:defRPr/>
            </a:pPr>
            <a:r>
              <a:rPr lang="zh-TW" altLang="en-US">
                <a:noFill/>
              </a:rPr>
              <a:t> </a:t>
            </a:r>
          </a:p>
        </p:txBody>
      </p:sp>
      <p:cxnSp>
        <p:nvCxnSpPr>
          <p:cNvPr id="44038" name="直線單箭頭接點 7"/>
          <p:cNvCxnSpPr>
            <a:cxnSpLocks noChangeShapeType="1"/>
          </p:cNvCxnSpPr>
          <p:nvPr/>
        </p:nvCxnSpPr>
        <p:spPr bwMode="auto">
          <a:xfrm flipH="1">
            <a:off x="1908175" y="3068638"/>
            <a:ext cx="1871663" cy="288925"/>
          </a:xfrm>
          <a:prstGeom prst="straightConnector1">
            <a:avLst/>
          </a:prstGeom>
          <a:noFill/>
          <a:ln w="38100" algn="ctr">
            <a:solidFill>
              <a:srgbClr val="FF3300"/>
            </a:solidFill>
            <a:round/>
            <a:headEnd/>
            <a:tailEnd type="arrow" w="med" len="med"/>
          </a:ln>
        </p:spPr>
      </p:cxnSp>
      <p:sp>
        <p:nvSpPr>
          <p:cNvPr id="44039" name="橢圓 8"/>
          <p:cNvSpPr>
            <a:spLocks noChangeArrowheads="1"/>
          </p:cNvSpPr>
          <p:nvPr/>
        </p:nvSpPr>
        <p:spPr bwMode="auto">
          <a:xfrm>
            <a:off x="3851275" y="2420938"/>
            <a:ext cx="720725" cy="787400"/>
          </a:xfrm>
          <a:prstGeom prst="ellipse">
            <a:avLst/>
          </a:prstGeom>
          <a:solidFill>
            <a:schemeClr val="folHlink">
              <a:alpha val="0"/>
            </a:schemeClr>
          </a:solidFill>
          <a:ln w="9525" algn="ctr">
            <a:solidFill>
              <a:srgbClr val="FF3300"/>
            </a:solidFill>
            <a:round/>
            <a:headEnd/>
            <a:tailEnd/>
          </a:ln>
        </p:spPr>
        <p:txBody>
          <a:bodyPr wrap="none" anchor="ctr"/>
          <a:lstStyle/>
          <a:p>
            <a:pPr algn="ctr"/>
            <a:endParaRPr lang="zh-TW" altLang="en-US"/>
          </a:p>
        </p:txBody>
      </p:sp>
      <p:sp>
        <p:nvSpPr>
          <p:cNvPr id="44040" name="矩形 9"/>
          <p:cNvSpPr>
            <a:spLocks noChangeArrowheads="1"/>
          </p:cNvSpPr>
          <p:nvPr/>
        </p:nvSpPr>
        <p:spPr bwMode="auto">
          <a:xfrm>
            <a:off x="4572000" y="2276475"/>
            <a:ext cx="1152525" cy="576263"/>
          </a:xfrm>
          <a:prstGeom prst="rect">
            <a:avLst/>
          </a:prstGeom>
          <a:solidFill>
            <a:schemeClr val="folHlink">
              <a:alpha val="0"/>
            </a:schemeClr>
          </a:solidFill>
          <a:ln w="28575" algn="ctr">
            <a:solidFill>
              <a:srgbClr val="000066"/>
            </a:solidFill>
            <a:round/>
            <a:headEnd/>
            <a:tailEnd/>
          </a:ln>
        </p:spPr>
        <p:txBody>
          <a:bodyPr wrap="none" anchor="ctr"/>
          <a:lstStyle/>
          <a:p>
            <a:pPr algn="ctr"/>
            <a:endParaRPr lang="zh-TW" altLang="en-US"/>
          </a:p>
        </p:txBody>
      </p:sp>
      <p:cxnSp>
        <p:nvCxnSpPr>
          <p:cNvPr id="44041" name="直線單箭頭接點 11"/>
          <p:cNvCxnSpPr>
            <a:cxnSpLocks noChangeShapeType="1"/>
          </p:cNvCxnSpPr>
          <p:nvPr/>
        </p:nvCxnSpPr>
        <p:spPr bwMode="auto">
          <a:xfrm>
            <a:off x="5435600" y="2852738"/>
            <a:ext cx="1081088" cy="360362"/>
          </a:xfrm>
          <a:prstGeom prst="straightConnector1">
            <a:avLst/>
          </a:prstGeom>
          <a:noFill/>
          <a:ln w="38100" algn="ctr">
            <a:solidFill>
              <a:srgbClr val="FF0000"/>
            </a:solidFill>
            <a:round/>
            <a:headEnd/>
            <a:tailEnd type="arrow" w="med" len="med"/>
          </a:ln>
        </p:spPr>
      </p:cxnSp>
      <p:graphicFrame>
        <p:nvGraphicFramePr>
          <p:cNvPr id="44034" name="物件 4"/>
          <p:cNvGraphicFramePr>
            <a:graphicFrameLocks noChangeAspect="1"/>
          </p:cNvGraphicFramePr>
          <p:nvPr/>
        </p:nvGraphicFramePr>
        <p:xfrm>
          <a:off x="468313" y="2205038"/>
          <a:ext cx="5543550" cy="3932237"/>
        </p:xfrm>
        <a:graphic>
          <a:graphicData uri="http://schemas.openxmlformats.org/presentationml/2006/ole">
            <mc:AlternateContent xmlns:mc="http://schemas.openxmlformats.org/markup-compatibility/2006">
              <mc:Choice xmlns:v="urn:schemas-microsoft-com:vml" Requires="v">
                <p:oleObj spid="_x0000_s261155" name="方程式" r:id="rId4" imgW="2616200" imgH="1854200" progId="Equation.3">
                  <p:embed/>
                </p:oleObj>
              </mc:Choice>
              <mc:Fallback>
                <p:oleObj name="方程式" r:id="rId4" imgW="2616200" imgH="1854200" progId="Equation.3">
                  <p:embed/>
                  <p:pic>
                    <p:nvPicPr>
                      <p:cNvPr id="44034"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5543550" cy="3932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字方塊 1"/>
          <p:cNvSpPr txBox="1">
            <a:spLocks noRot="1" noChangeAspect="1" noMove="1" noResize="1" noEditPoints="1" noAdjustHandles="1" noChangeArrowheads="1" noChangeShapeType="1" noTextEdit="1"/>
          </p:cNvSpPr>
          <p:nvPr/>
        </p:nvSpPr>
        <p:spPr>
          <a:xfrm>
            <a:off x="6070302" y="2413903"/>
            <a:ext cx="491096" cy="619016"/>
          </a:xfrm>
          <a:prstGeom prst="rect">
            <a:avLst/>
          </a:prstGeom>
          <a:blipFill rotWithShape="1">
            <a:blip r:embed="rId6"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128</a:t>
            </a:fld>
            <a:endParaRPr lang="en-US" dirty="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5"/>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58723" name="Picture 4" descr="7"/>
          <p:cNvPicPr>
            <a:picLocks noChangeAspect="1" noChangeArrowheads="1"/>
          </p:cNvPicPr>
          <p:nvPr/>
        </p:nvPicPr>
        <p:blipFill>
          <a:blip r:embed="rId3" cstate="print"/>
          <a:srcRect/>
          <a:stretch>
            <a:fillRect/>
          </a:stretch>
        </p:blipFill>
        <p:spPr bwMode="auto">
          <a:xfrm>
            <a:off x="250825" y="2060575"/>
            <a:ext cx="8677275" cy="40608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129</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 </a:t>
            </a:r>
            <a:br>
              <a:rPr lang="en-US" altLang="zh-TW" sz="4000" dirty="0">
                <a:solidFill>
                  <a:schemeClr val="tx1"/>
                </a:solidFill>
              </a:rPr>
            </a:br>
            <a:r>
              <a:rPr lang="en-US" altLang="zh-TW" sz="4000" dirty="0">
                <a:solidFill>
                  <a:schemeClr val="tx1"/>
                </a:solidFill>
              </a:rPr>
              <a:t>-box filter: recursive implementation</a:t>
            </a:r>
            <a:endParaRPr lang="zh-TW" altLang="en-US" sz="4000" dirty="0">
              <a:solidFill>
                <a:schemeClr val="tx1"/>
              </a:solidFill>
            </a:endParaRPr>
          </a:p>
        </p:txBody>
      </p:sp>
      <p:sp>
        <p:nvSpPr>
          <p:cNvPr id="13" name="內容版面配置區 12"/>
          <p:cNvSpPr>
            <a:spLocks noGrp="1"/>
          </p:cNvSpPr>
          <p:nvPr>
            <p:ph sz="half" idx="2"/>
          </p:nvPr>
        </p:nvSpPr>
        <p:spPr>
          <a:xfrm>
            <a:off x="3849068" y="2011928"/>
            <a:ext cx="5112568" cy="3815514"/>
          </a:xfrm>
        </p:spPr>
        <p:txBody>
          <a:bodyPr>
            <a:noAutofit/>
          </a:bodyPr>
          <a:lstStyle/>
          <a:p>
            <a:pPr>
              <a:lnSpc>
                <a:spcPct val="100000"/>
              </a:lnSpc>
              <a:spcBef>
                <a:spcPts val="0"/>
              </a:spcBef>
              <a:spcAft>
                <a:spcPts val="0"/>
              </a:spcAft>
            </a:pPr>
            <a:r>
              <a:rPr lang="en-US" altLang="zh-TW" b="1" dirty="0">
                <a:solidFill>
                  <a:schemeClr val="tx1"/>
                </a:solidFill>
                <a:latin typeface="+mj-lt"/>
                <a:ea typeface="+mj-ea"/>
              </a:rPr>
              <a:t>Recursive</a:t>
            </a:r>
            <a:r>
              <a:rPr lang="zh-TW" altLang="en-US" b="1" dirty="0">
                <a:solidFill>
                  <a:schemeClr val="tx1"/>
                </a:solidFill>
                <a:latin typeface="+mj-lt"/>
                <a:ea typeface="+mj-ea"/>
              </a:rPr>
              <a:t>形式：</a:t>
            </a:r>
            <a:endParaRPr lang="en-US" altLang="zh-TW" b="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避免內部</a:t>
            </a:r>
            <a:r>
              <a:rPr lang="en-US" altLang="zh-TW" dirty="0">
                <a:solidFill>
                  <a:schemeClr val="tx1"/>
                </a:solidFill>
                <a:latin typeface="+mj-lt"/>
                <a:ea typeface="+mj-ea"/>
              </a:rPr>
              <a:t>Nested loop</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對每個</a:t>
            </a:r>
            <a:r>
              <a:rPr lang="en-US" altLang="zh-TW" dirty="0">
                <a:solidFill>
                  <a:schemeClr val="tx1"/>
                </a:solidFill>
                <a:latin typeface="+mj-lt"/>
                <a:ea typeface="+mj-ea"/>
              </a:rPr>
              <a:t>pixel</a:t>
            </a:r>
            <a:r>
              <a:rPr lang="zh-TW" altLang="en-US" dirty="0">
                <a:solidFill>
                  <a:schemeClr val="tx1"/>
                </a:solidFill>
                <a:latin typeface="+mj-lt"/>
                <a:ea typeface="+mj-ea"/>
              </a:rPr>
              <a:t>而言，直接拿 </a:t>
            </a:r>
            <a:r>
              <a:rPr lang="en-US" altLang="zh-TW" i="1" dirty="0">
                <a:solidFill>
                  <a:schemeClr val="tx1"/>
                </a:solidFill>
                <a:latin typeface="+mj-lt"/>
                <a:ea typeface="+mj-ea"/>
              </a:rPr>
              <a:t>IBUF</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小</a:t>
            </a:r>
            <a:r>
              <a:rPr lang="en-US" altLang="zh-TW" dirty="0">
                <a:solidFill>
                  <a:schemeClr val="tx1"/>
                </a:solidFill>
                <a:latin typeface="+mj-lt"/>
                <a:ea typeface="+mj-ea"/>
              </a:rPr>
              <a:t>Column )</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一次拿三個 </a:t>
            </a:r>
            <a:r>
              <a:rPr lang="en-US" altLang="zh-TW" i="1" dirty="0">
                <a:solidFill>
                  <a:schemeClr val="tx1"/>
                </a:solidFill>
                <a:latin typeface="+mj-lt"/>
                <a:ea typeface="+mj-ea"/>
              </a:rPr>
              <a:t>IBUF</a:t>
            </a:r>
            <a:r>
              <a:rPr lang="zh-TW" altLang="en-US" dirty="0">
                <a:solidFill>
                  <a:schemeClr val="tx1"/>
                </a:solidFill>
                <a:latin typeface="+mj-lt"/>
                <a:ea typeface="+mj-ea"/>
              </a:rPr>
              <a:t>：</a:t>
            </a:r>
            <a:endParaRPr lang="en-US" altLang="zh-TW" dirty="0">
              <a:solidFill>
                <a:schemeClr val="tx1"/>
              </a:solidFill>
              <a:latin typeface="+mj-lt"/>
              <a:ea typeface="+mj-ea"/>
            </a:endParaRPr>
          </a:p>
          <a:p>
            <a:pPr algn="ctr">
              <a:lnSpc>
                <a:spcPct val="100000"/>
              </a:lnSpc>
              <a:spcBef>
                <a:spcPts val="0"/>
              </a:spcBef>
              <a:spcAft>
                <a:spcPts val="0"/>
              </a:spcAft>
            </a:pPr>
            <a:r>
              <a:rPr lang="en-US" altLang="zh-TW" i="1" dirty="0">
                <a:solidFill>
                  <a:schemeClr val="tx1"/>
                </a:solidFill>
                <a:latin typeface="+mj-lt"/>
                <a:ea typeface="+mj-ea"/>
              </a:rPr>
              <a:t>ISUM</a:t>
            </a:r>
            <a:r>
              <a:rPr lang="zh-TW" altLang="en-US" i="1" dirty="0">
                <a:solidFill>
                  <a:schemeClr val="tx1"/>
                </a:solidFill>
                <a:latin typeface="+mj-lt"/>
                <a:ea typeface="+mj-ea"/>
              </a:rPr>
              <a:t> </a:t>
            </a:r>
            <a:r>
              <a:rPr lang="en-US" altLang="zh-TW" i="1" dirty="0">
                <a:solidFill>
                  <a:schemeClr val="tx1"/>
                </a:solidFill>
                <a:latin typeface="+mj-lt"/>
                <a:ea typeface="+mj-ea"/>
              </a:rPr>
              <a:t>=</a:t>
            </a:r>
            <a:r>
              <a:rPr lang="zh-TW" altLang="en-US" i="1" dirty="0">
                <a:solidFill>
                  <a:schemeClr val="tx1"/>
                </a:solidFill>
                <a:latin typeface="+mj-lt"/>
                <a:ea typeface="+mj-ea"/>
              </a:rPr>
              <a:t> </a:t>
            </a:r>
            <a:r>
              <a:rPr lang="en-US" altLang="zh-TW" i="1" dirty="0">
                <a:solidFill>
                  <a:schemeClr val="tx1"/>
                </a:solidFill>
                <a:latin typeface="+mj-lt"/>
                <a:ea typeface="+mj-ea"/>
              </a:rPr>
              <a:t>IBUF(j-1) + IBUF(j) + IBUF(j+1)</a:t>
            </a:r>
          </a:p>
          <a:p>
            <a:pPr>
              <a:lnSpc>
                <a:spcPct val="100000"/>
              </a:lnSpc>
              <a:spcBef>
                <a:spcPts val="0"/>
              </a:spcBef>
              <a:spcAft>
                <a:spcPts val="0"/>
              </a:spcAft>
            </a:pPr>
            <a:endParaRPr lang="en-US" altLang="zh-TW" i="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輪到下一個</a:t>
            </a:r>
            <a:r>
              <a:rPr lang="en-US" altLang="zh-TW" dirty="0">
                <a:solidFill>
                  <a:schemeClr val="tx1"/>
                </a:solidFill>
                <a:latin typeface="+mj-lt"/>
                <a:ea typeface="+mj-ea"/>
              </a:rPr>
              <a:t>(</a:t>
            </a:r>
            <a:r>
              <a:rPr lang="zh-TW" altLang="en-US" dirty="0">
                <a:solidFill>
                  <a:schemeClr val="tx1"/>
                </a:solidFill>
                <a:latin typeface="+mj-lt"/>
                <a:ea typeface="+mj-ea"/>
              </a:rPr>
              <a:t>右邊</a:t>
            </a:r>
            <a:r>
              <a:rPr lang="en-US" altLang="zh-TW" dirty="0">
                <a:solidFill>
                  <a:schemeClr val="tx1"/>
                </a:solidFill>
                <a:latin typeface="+mj-lt"/>
                <a:ea typeface="+mj-ea"/>
              </a:rPr>
              <a:t>)</a:t>
            </a:r>
            <a:r>
              <a:rPr lang="zh-TW" altLang="en-US" dirty="0">
                <a:solidFill>
                  <a:schemeClr val="tx1"/>
                </a:solidFill>
                <a:latin typeface="+mj-lt"/>
                <a:ea typeface="+mj-ea"/>
              </a:rPr>
              <a:t>的</a:t>
            </a:r>
            <a:r>
              <a:rPr lang="en-US" altLang="zh-TW" dirty="0">
                <a:solidFill>
                  <a:schemeClr val="tx1"/>
                </a:solidFill>
                <a:latin typeface="+mj-lt"/>
                <a:ea typeface="+mj-ea"/>
              </a:rPr>
              <a:t>pixel</a:t>
            </a:r>
            <a:r>
              <a:rPr lang="zh-TW" altLang="en-US" dirty="0">
                <a:solidFill>
                  <a:schemeClr val="tx1"/>
                </a:solidFill>
                <a:latin typeface="+mj-lt"/>
                <a:ea typeface="+mj-ea"/>
              </a:rPr>
              <a:t>時，</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新的</a:t>
            </a:r>
            <a:r>
              <a:rPr lang="en-US" altLang="zh-TW"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p>
          <a:p>
            <a:pPr algn="ctr">
              <a:lnSpc>
                <a:spcPct val="100000"/>
              </a:lnSpc>
              <a:spcBef>
                <a:spcPts val="0"/>
              </a:spcBef>
              <a:spcAft>
                <a:spcPts val="0"/>
              </a:spcAft>
            </a:pPr>
            <a:r>
              <a:rPr lang="zh-TW" altLang="en-US" dirty="0">
                <a:solidFill>
                  <a:schemeClr val="tx1"/>
                </a:solidFill>
                <a:latin typeface="+mj-lt"/>
                <a:ea typeface="+mj-ea"/>
              </a:rPr>
              <a:t>舊的 </a:t>
            </a:r>
            <a:r>
              <a:rPr lang="en-US" altLang="zh-TW" i="1"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 新的 </a:t>
            </a:r>
            <a:r>
              <a:rPr lang="en-US" altLang="zh-TW" i="1" dirty="0">
                <a:solidFill>
                  <a:schemeClr val="tx1"/>
                </a:solidFill>
                <a:latin typeface="+mj-lt"/>
                <a:ea typeface="+mj-ea"/>
              </a:rPr>
              <a:t>IBUF</a:t>
            </a:r>
            <a:r>
              <a:rPr lang="en-US" altLang="zh-TW" dirty="0">
                <a:solidFill>
                  <a:schemeClr val="tx1"/>
                </a:solidFill>
                <a:latin typeface="+mj-lt"/>
                <a:ea typeface="+mj-ea"/>
              </a:rPr>
              <a:t> – </a:t>
            </a:r>
            <a:r>
              <a:rPr lang="zh-TW" altLang="en-US" dirty="0">
                <a:solidFill>
                  <a:schemeClr val="tx1"/>
                </a:solidFill>
                <a:latin typeface="+mj-lt"/>
                <a:ea typeface="+mj-ea"/>
              </a:rPr>
              <a:t>舊的 </a:t>
            </a:r>
            <a:r>
              <a:rPr lang="en-US" altLang="zh-TW" i="1" dirty="0">
                <a:solidFill>
                  <a:schemeClr val="tx1"/>
                </a:solidFill>
                <a:latin typeface="+mj-lt"/>
                <a:ea typeface="+mj-ea"/>
              </a:rPr>
              <a:t>IBUF</a:t>
            </a: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輪到下一行時，</a:t>
            </a:r>
            <a:r>
              <a:rPr lang="en-US" altLang="zh-TW" dirty="0">
                <a:solidFill>
                  <a:schemeClr val="tx1"/>
                </a:solidFill>
                <a:latin typeface="+mj-lt"/>
                <a:ea typeface="+mj-ea"/>
              </a:rPr>
              <a:t>update</a:t>
            </a:r>
            <a:r>
              <a:rPr lang="zh-TW" altLang="en-US" dirty="0">
                <a:solidFill>
                  <a:schemeClr val="tx1"/>
                </a:solidFill>
                <a:latin typeface="+mj-lt"/>
                <a:ea typeface="+mj-ea"/>
              </a:rPr>
              <a:t> </a:t>
            </a:r>
            <a:r>
              <a:rPr lang="en-US" altLang="zh-TW" i="1" dirty="0">
                <a:solidFill>
                  <a:schemeClr val="tx1"/>
                </a:solidFill>
                <a:latin typeface="+mj-lt"/>
                <a:ea typeface="+mj-ea"/>
              </a:rPr>
              <a:t>IBUF</a:t>
            </a:r>
            <a:r>
              <a:rPr lang="zh-TW" altLang="en-US" i="1" dirty="0">
                <a:solidFill>
                  <a:schemeClr val="tx1"/>
                </a:solidFill>
                <a:latin typeface="+mj-lt"/>
                <a:ea typeface="+mj-ea"/>
              </a:rPr>
              <a:t>。</a:t>
            </a:r>
            <a:endParaRPr lang="en-US" altLang="zh-TW" i="1" dirty="0">
              <a:solidFill>
                <a:schemeClr val="tx1"/>
              </a:solidFill>
              <a:latin typeface="+mj-lt"/>
              <a:ea typeface="+mj-ea"/>
            </a:endParaRPr>
          </a:p>
        </p:txBody>
      </p:sp>
      <p:sp>
        <p:nvSpPr>
          <p:cNvPr id="1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mc:AlternateContent xmlns:mc="http://schemas.openxmlformats.org/markup-compatibility/2006" xmlns:a14="http://schemas.microsoft.com/office/drawing/2010/main">
        <mc:Choice Requires="a14">
          <p:sp>
            <p:nvSpPr>
              <p:cNvPr id="3" name="文字方塊 2"/>
              <p:cNvSpPr txBox="1"/>
              <p:nvPr/>
            </p:nvSpPr>
            <p:spPr>
              <a:xfrm>
                <a:off x="323528" y="1791359"/>
                <a:ext cx="3525540" cy="2370008"/>
              </a:xfrm>
              <a:prstGeom prst="rect">
                <a:avLst/>
              </a:prstGeom>
              <a:noFill/>
            </p:spPr>
            <p:txBody>
              <a:bodyPr wrap="square" rtlCol="0" anchor="ctr">
                <a:spAutoFit/>
              </a:bodyPr>
              <a:lstStyle/>
              <a:p>
                <a:pPr>
                  <a:lnSpc>
                    <a:spcPct val="150000"/>
                  </a:lnSpc>
                </a:pPr>
                <a:r>
                  <a:rPr lang="en-US" altLang="zh-TW" sz="2400" i="1" dirty="0">
                    <a:latin typeface="+mj-lt"/>
                  </a:rPr>
                  <a:t>IBUF(j) = </a:t>
                </a:r>
                <a14:m>
                  <m:oMath xmlns:m="http://schemas.openxmlformats.org/officeDocument/2006/math">
                    <m:nary>
                      <m:naryPr>
                        <m:chr m:val="∑"/>
                        <m:limLoc m:val="subSup"/>
                        <m:ctrlPr>
                          <a:rPr lang="en-US" altLang="zh-TW" sz="2400" b="0" i="1" smtClean="0">
                            <a:latin typeface="Cambria Math" panose="02040503050406030204" pitchFamily="18" charset="0"/>
                          </a:rPr>
                        </m:ctrlPr>
                      </m:naryPr>
                      <m:sub>
                        <m:r>
                          <m:rPr>
                            <m:brk m:alnAt="25"/>
                          </m:rPr>
                          <a:rPr lang="en-US" altLang="zh-TW" sz="2400" b="0" i="1" smtClean="0">
                            <a:latin typeface="Cambria Math" panose="02040503050406030204" pitchFamily="18" charset="0"/>
                          </a:rPr>
                          <m:t>𝑚</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p>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𝑚𝑗</m:t>
                            </m:r>
                          </m:sub>
                        </m:sSub>
                      </m:e>
                    </m:nary>
                  </m:oMath>
                </a14:m>
                <a:r>
                  <a:rPr lang="en-US" altLang="zh-TW" sz="2400" i="1" dirty="0">
                    <a:latin typeface="+mj-lt"/>
                  </a:rPr>
                  <a:t>.</a:t>
                </a:r>
              </a:p>
              <a:p>
                <a:pPr>
                  <a:lnSpc>
                    <a:spcPct val="150000"/>
                  </a:lnSpc>
                </a:pPr>
                <a:r>
                  <a:rPr lang="en-US" altLang="zh-TW" sz="2400" i="1" dirty="0">
                    <a:latin typeface="+mj-lt"/>
                  </a:rPr>
                  <a:t>ISUM = </a:t>
                </a:r>
                <a14:m>
                  <m:oMath xmlns:m="http://schemas.openxmlformats.org/officeDocument/2006/math">
                    <m:nary>
                      <m:naryPr>
                        <m:chr m:val="∑"/>
                        <m:limLoc m:val="subSup"/>
                        <m:ctrlPr>
                          <a:rPr lang="en-US" altLang="zh-TW" sz="2400" i="1">
                            <a:latin typeface="Cambria Math" panose="02040503050406030204" pitchFamily="18" charset="0"/>
                          </a:rPr>
                        </m:ctrlPr>
                      </m:naryPr>
                      <m:sub>
                        <m:r>
                          <m:rPr>
                            <m:brk m:alnAt="25"/>
                          </m:rPr>
                          <a:rPr lang="en-US" altLang="zh-TW" sz="2400" i="1">
                            <a:latin typeface="Cambria Math" panose="02040503050406030204" pitchFamily="18" charset="0"/>
                          </a:rPr>
                          <m:t>𝑛</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b>
                      <m:sup>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p>
                      <m:e>
                        <m:r>
                          <a:rPr lang="en-US" altLang="zh-TW" sz="2400" i="1">
                            <a:latin typeface="Cambria Math" panose="02040503050406030204" pitchFamily="18" charset="0"/>
                          </a:rPr>
                          <m:t>𝐼𝐵𝑈𝐹</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e>
                    </m:nary>
                  </m:oMath>
                </a14:m>
                <a:r>
                  <a:rPr lang="en-US" altLang="zh-TW" sz="2400" i="1" dirty="0">
                    <a:latin typeface="+mj-lt"/>
                  </a:rPr>
                  <a:t>.</a:t>
                </a:r>
              </a:p>
              <a:p>
                <a:pPr>
                  <a:lnSpc>
                    <a:spcPct val="15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𝑖𝑗</m:t>
                        </m:r>
                      </m:sub>
                    </m:sSub>
                  </m:oMath>
                </a14:m>
                <a:r>
                  <a:rPr lang="zh-TW" altLang="en-US" sz="2400" dirty="0">
                    <a:latin typeface="+mj-lt"/>
                  </a:rPr>
                  <a:t> </a:t>
                </a:r>
                <a:r>
                  <a:rPr lang="en-US" altLang="zh-TW"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𝐼𝑆𝑈𝑀</m:t>
                        </m:r>
                      </m:num>
                      <m:den>
                        <m:r>
                          <a:rPr lang="en-US" altLang="zh-TW" sz="2400" i="1">
                            <a:latin typeface="Cambria Math" panose="02040503050406030204" pitchFamily="18" charset="0"/>
                          </a:rPr>
                          <m:t>(2</m:t>
                        </m:r>
                        <m:r>
                          <a:rPr lang="en-US" altLang="zh-TW" sz="2400" i="1">
                            <a:latin typeface="Cambria Math" panose="02040503050406030204" pitchFamily="18" charset="0"/>
                          </a:rPr>
                          <m:t>𝐾</m:t>
                        </m:r>
                        <m:r>
                          <a:rPr lang="en-US" altLang="zh-TW" sz="2400" i="1">
                            <a:latin typeface="Cambria Math" panose="02040503050406030204" pitchFamily="18" charset="0"/>
                          </a:rPr>
                          <m:t>+1)(2</m:t>
                        </m:r>
                        <m:r>
                          <a:rPr lang="en-US" altLang="zh-TW" sz="2400" i="1">
                            <a:latin typeface="Cambria Math" panose="02040503050406030204" pitchFamily="18" charset="0"/>
                          </a:rPr>
                          <m:t>𝐿</m:t>
                        </m:r>
                        <m:r>
                          <a:rPr lang="en-US" altLang="zh-TW" sz="2400" i="1">
                            <a:latin typeface="Cambria Math" panose="02040503050406030204" pitchFamily="18" charset="0"/>
                          </a:rPr>
                          <m:t>+1)</m:t>
                        </m:r>
                      </m:den>
                    </m:f>
                  </m:oMath>
                </a14:m>
                <a:r>
                  <a:rPr lang="en-US" altLang="zh-TW" sz="2400" dirty="0">
                    <a:latin typeface="+mj-lt"/>
                  </a:rPr>
                  <a:t>.</a:t>
                </a:r>
                <a:endParaRPr lang="zh-TW" altLang="en-US" sz="2400" dirty="0">
                  <a:latin typeface="+mj-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323528" y="1791359"/>
                <a:ext cx="3525540" cy="2370008"/>
              </a:xfrm>
              <a:prstGeom prst="rect">
                <a:avLst/>
              </a:prstGeom>
              <a:blipFill>
                <a:blip r:embed="rId3"/>
                <a:stretch>
                  <a:fillRect l="-259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FAB73BC-B049-4115-A692-8D63A059BFB8}" type="slidenum">
              <a:rPr lang="en-US" smtClean="0"/>
              <a:t>13</a:t>
            </a:fld>
            <a:endParaRPr lang="en-US" dirty="0"/>
          </a:p>
        </p:txBody>
      </p:sp>
      <p:pic>
        <p:nvPicPr>
          <p:cNvPr id="7" name="內容版面配置區 4"/>
          <p:cNvPicPr>
            <a:picLocks noGrp="1" noChangeAspect="1"/>
          </p:cNvPicPr>
          <p:nvPr>
            <p:ph idx="4294967295"/>
          </p:nvPr>
        </p:nvPicPr>
        <p:blipFill rotWithShape="1">
          <a:blip r:embed="rId4" cstate="print"/>
          <a:srcRect t="36788" b="35350"/>
          <a:stretch/>
        </p:blipFill>
        <p:spPr>
          <a:xfrm>
            <a:off x="107504" y="4365104"/>
            <a:ext cx="3467100" cy="1080120"/>
          </a:xfrm>
          <a:prstGeom prst="rect">
            <a:avLst/>
          </a:prstGeom>
        </p:spPr>
      </p:pic>
      <p:grpSp>
        <p:nvGrpSpPr>
          <p:cNvPr id="8" name="群組 7"/>
          <p:cNvGrpSpPr/>
          <p:nvPr/>
        </p:nvGrpSpPr>
        <p:grpSpPr>
          <a:xfrm>
            <a:off x="1567948" y="4589264"/>
            <a:ext cx="576000" cy="576064"/>
            <a:chOff x="5469064" y="3415845"/>
            <a:chExt cx="864096" cy="851056"/>
          </a:xfrm>
        </p:grpSpPr>
        <p:grpSp>
          <p:nvGrpSpPr>
            <p:cNvPr id="9" name="群組 8"/>
            <p:cNvGrpSpPr/>
            <p:nvPr/>
          </p:nvGrpSpPr>
          <p:grpSpPr>
            <a:xfrm>
              <a:off x="5469064" y="3419233"/>
              <a:ext cx="288032" cy="847668"/>
              <a:chOff x="3923928" y="3646272"/>
              <a:chExt cx="288032" cy="847668"/>
            </a:xfrm>
          </p:grpSpPr>
          <p:sp>
            <p:nvSpPr>
              <p:cNvPr id="20" name="矩形 19"/>
              <p:cNvSpPr/>
              <p:nvPr/>
            </p:nvSpPr>
            <p:spPr bwMode="auto">
              <a:xfrm>
                <a:off x="3923928" y="3646272"/>
                <a:ext cx="288032" cy="286784"/>
              </a:xfrm>
              <a:prstGeom prst="rect">
                <a:avLst/>
              </a:prstGeom>
              <a:solidFill>
                <a:srgbClr val="FF0000">
                  <a:alpha val="0"/>
                </a:srgb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1" name="矩形 20"/>
              <p:cNvSpPr/>
              <p:nvPr/>
            </p:nvSpPr>
            <p:spPr bwMode="auto">
              <a:xfrm>
                <a:off x="3923928" y="39330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2" name="矩形 21"/>
              <p:cNvSpPr/>
              <p:nvPr/>
            </p:nvSpPr>
            <p:spPr bwMode="auto">
              <a:xfrm>
                <a:off x="3923928" y="42071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0" name="群組 9"/>
            <p:cNvGrpSpPr/>
            <p:nvPr/>
          </p:nvGrpSpPr>
          <p:grpSpPr>
            <a:xfrm>
              <a:off x="5757096" y="3415845"/>
              <a:ext cx="288032" cy="847668"/>
              <a:chOff x="3923928" y="3646272"/>
              <a:chExt cx="288032" cy="847668"/>
            </a:xfrm>
          </p:grpSpPr>
          <p:sp>
            <p:nvSpPr>
              <p:cNvPr id="17" name="矩形 16"/>
              <p:cNvSpPr/>
              <p:nvPr/>
            </p:nvSpPr>
            <p:spPr bwMode="auto">
              <a:xfrm>
                <a:off x="3923928" y="3646272"/>
                <a:ext cx="288032" cy="286784"/>
              </a:xfrm>
              <a:prstGeom prst="rect">
                <a:avLst/>
              </a:prstGeom>
              <a:solidFill>
                <a:srgbClr val="FF0000">
                  <a:alpha val="0"/>
                </a:srgb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8" name="矩形 17"/>
              <p:cNvSpPr/>
              <p:nvPr/>
            </p:nvSpPr>
            <p:spPr bwMode="auto">
              <a:xfrm>
                <a:off x="3923928" y="39330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9" name="矩形 18"/>
              <p:cNvSpPr/>
              <p:nvPr/>
            </p:nvSpPr>
            <p:spPr bwMode="auto">
              <a:xfrm>
                <a:off x="3923928" y="42071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2" name="群組 11"/>
            <p:cNvGrpSpPr/>
            <p:nvPr/>
          </p:nvGrpSpPr>
          <p:grpSpPr>
            <a:xfrm>
              <a:off x="6045128" y="3415845"/>
              <a:ext cx="288032" cy="847668"/>
              <a:chOff x="3923928" y="3646272"/>
              <a:chExt cx="288032" cy="847668"/>
            </a:xfrm>
          </p:grpSpPr>
          <p:sp>
            <p:nvSpPr>
              <p:cNvPr id="14" name="矩形 13"/>
              <p:cNvSpPr/>
              <p:nvPr/>
            </p:nvSpPr>
            <p:spPr bwMode="auto">
              <a:xfrm>
                <a:off x="3923928" y="3646272"/>
                <a:ext cx="288032" cy="286784"/>
              </a:xfrm>
              <a:prstGeom prst="rect">
                <a:avLst/>
              </a:prstGeom>
              <a:solidFill>
                <a:srgbClr val="FF0000">
                  <a:alpha val="0"/>
                </a:srgb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5" name="矩形 14"/>
              <p:cNvSpPr/>
              <p:nvPr/>
            </p:nvSpPr>
            <p:spPr bwMode="auto">
              <a:xfrm>
                <a:off x="3923928" y="39330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6" name="矩形 15"/>
              <p:cNvSpPr/>
              <p:nvPr/>
            </p:nvSpPr>
            <p:spPr bwMode="auto">
              <a:xfrm>
                <a:off x="3923928" y="42071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sp>
        <p:nvSpPr>
          <p:cNvPr id="25" name="矩形 24"/>
          <p:cNvSpPr/>
          <p:nvPr/>
        </p:nvSpPr>
        <p:spPr>
          <a:xfrm>
            <a:off x="1526184" y="4066842"/>
            <a:ext cx="931665" cy="338554"/>
          </a:xfrm>
          <a:prstGeom prst="rect">
            <a:avLst/>
          </a:prstGeom>
        </p:spPr>
        <p:txBody>
          <a:bodyPr wrap="none">
            <a:spAutoFit/>
          </a:bodyPr>
          <a:lstStyle/>
          <a:p>
            <a:r>
              <a:rPr lang="en-US" altLang="zh-TW" sz="1600" b="1" i="1" dirty="0">
                <a:solidFill>
                  <a:srgbClr val="002060"/>
                </a:solidFill>
                <a:latin typeface="+mj-lt"/>
              </a:rPr>
              <a:t>IBUF(j) </a:t>
            </a:r>
            <a:endParaRPr lang="zh-TW" altLang="en-US" sz="1600" b="1" i="1" dirty="0">
              <a:solidFill>
                <a:srgbClr val="002060"/>
              </a:solidFill>
              <a:latin typeface="+mj-lt"/>
            </a:endParaRPr>
          </a:p>
        </p:txBody>
      </p:sp>
      <p:sp>
        <p:nvSpPr>
          <p:cNvPr id="26" name="矩形 25"/>
          <p:cNvSpPr/>
          <p:nvPr/>
        </p:nvSpPr>
        <p:spPr>
          <a:xfrm>
            <a:off x="848162" y="4237341"/>
            <a:ext cx="1103187" cy="338554"/>
          </a:xfrm>
          <a:prstGeom prst="rect">
            <a:avLst/>
          </a:prstGeom>
        </p:spPr>
        <p:txBody>
          <a:bodyPr wrap="none">
            <a:spAutoFit/>
          </a:bodyPr>
          <a:lstStyle/>
          <a:p>
            <a:r>
              <a:rPr lang="en-US" altLang="zh-TW" sz="1600" b="1" i="1" dirty="0">
                <a:solidFill>
                  <a:srgbClr val="FF0000"/>
                </a:solidFill>
                <a:latin typeface="+mj-lt"/>
              </a:rPr>
              <a:t>IBUF(j-1) </a:t>
            </a:r>
            <a:endParaRPr lang="zh-TW" altLang="en-US" sz="1600" b="1" i="1" dirty="0">
              <a:solidFill>
                <a:srgbClr val="FF0000"/>
              </a:solidFill>
              <a:latin typeface="+mj-lt"/>
            </a:endParaRPr>
          </a:p>
        </p:txBody>
      </p:sp>
      <p:sp>
        <p:nvSpPr>
          <p:cNvPr id="27" name="矩形 26"/>
          <p:cNvSpPr/>
          <p:nvPr/>
        </p:nvSpPr>
        <p:spPr>
          <a:xfrm>
            <a:off x="1893014" y="4280580"/>
            <a:ext cx="1151277" cy="338554"/>
          </a:xfrm>
          <a:prstGeom prst="rect">
            <a:avLst/>
          </a:prstGeom>
        </p:spPr>
        <p:txBody>
          <a:bodyPr wrap="none">
            <a:spAutoFit/>
          </a:bodyPr>
          <a:lstStyle/>
          <a:p>
            <a:r>
              <a:rPr lang="en-US" altLang="zh-TW" sz="1600" b="1" i="1" dirty="0">
                <a:solidFill>
                  <a:srgbClr val="00B050"/>
                </a:solidFill>
                <a:latin typeface="+mj-lt"/>
              </a:rPr>
              <a:t>IBUF(j+1) </a:t>
            </a:r>
            <a:endParaRPr lang="zh-TW" altLang="en-US" sz="1600" b="1" i="1" dirty="0">
              <a:solidFill>
                <a:srgbClr val="00B050"/>
              </a:solidFill>
              <a:latin typeface="+mj-lt"/>
            </a:endParaRPr>
          </a:p>
        </p:txBody>
      </p:sp>
    </p:spTree>
    <p:extLst>
      <p:ext uri="{BB962C8B-B14F-4D97-AF65-F5344CB8AC3E}">
        <p14:creationId xmlns:p14="http://schemas.microsoft.com/office/powerpoint/2010/main" val="37917675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59747" name="Picture 5" descr="2"/>
          <p:cNvPicPr>
            <a:picLocks noChangeAspect="1" noChangeArrowheads="1"/>
          </p:cNvPicPr>
          <p:nvPr/>
        </p:nvPicPr>
        <p:blipFill rotWithShape="1">
          <a:blip r:embed="rId3" cstate="print"/>
          <a:srcRect b="14307"/>
          <a:stretch/>
        </p:blipFill>
        <p:spPr bwMode="auto">
          <a:xfrm>
            <a:off x="0" y="490586"/>
            <a:ext cx="9144000" cy="5876828"/>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60771" name="Picture 4" descr="2"/>
          <p:cNvPicPr>
            <a:picLocks noChangeAspect="1" noChangeArrowheads="1"/>
          </p:cNvPicPr>
          <p:nvPr/>
        </p:nvPicPr>
        <p:blipFill>
          <a:blip r:embed="rId3" cstate="print"/>
          <a:srcRect/>
          <a:stretch>
            <a:fillRect/>
          </a:stretch>
        </p:blipFill>
        <p:spPr bwMode="auto">
          <a:xfrm>
            <a:off x="0" y="0"/>
            <a:ext cx="9144000" cy="68961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4" name="Picture 4" descr="2"/>
          <p:cNvPicPr>
            <a:picLocks noChangeAspect="1" noChangeArrowheads="1"/>
          </p:cNvPicPr>
          <p:nvPr/>
        </p:nvPicPr>
        <p:blipFill>
          <a:blip r:embed="rId2" cstate="print"/>
          <a:srcRect/>
          <a:stretch>
            <a:fillRect/>
          </a:stretch>
        </p:blipFill>
        <p:spPr bwMode="auto">
          <a:xfrm>
            <a:off x="0" y="0"/>
            <a:ext cx="9144000" cy="682942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t>Fun Time 12</a:t>
            </a:r>
            <a:endParaRPr lang="zh-TW" altLang="zh-TW" dirty="0"/>
          </a:p>
        </p:txBody>
      </p:sp>
      <p:sp>
        <p:nvSpPr>
          <p:cNvPr id="136196" name="Rectangle 3"/>
          <p:cNvSpPr>
            <a:spLocks noGrp="1" noChangeArrowheads="1"/>
          </p:cNvSpPr>
          <p:nvPr>
            <p:ph idx="1"/>
          </p:nvPr>
        </p:nvSpPr>
        <p:spPr/>
        <p:txBody>
          <a:bodyPr/>
          <a:lstStyle/>
          <a:p>
            <a:pPr marL="0" indent="0" eaLnBrk="1" hangingPunct="1">
              <a:buFont typeface="Wingdings" pitchFamily="2" charset="2"/>
              <a:buNone/>
            </a:pPr>
            <a:endParaRPr lang="en-US"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  </a:t>
            </a:r>
            <a:r>
              <a:rPr lang="en-US" altLang="zh-TW" sz="2400" dirty="0">
                <a:solidFill>
                  <a:schemeClr val="tx1"/>
                </a:solidFill>
              </a:rPr>
              <a:t>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134</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7.4.3 Edge Operator Performance</a:t>
            </a:r>
          </a:p>
        </p:txBody>
      </p:sp>
      <p:sp>
        <p:nvSpPr>
          <p:cNvPr id="165892" name="Rectangle 5"/>
          <p:cNvSpPr>
            <a:spLocks noGrp="1" noChangeArrowheads="1"/>
          </p:cNvSpPr>
          <p:nvPr>
            <p:ph idx="1"/>
          </p:nvPr>
        </p:nvSpPr>
        <p:spPr/>
        <p:txBody>
          <a:bodyPr>
            <a:normAutofit/>
          </a:bodyPr>
          <a:lstStyle/>
          <a:p>
            <a:pPr marL="0" indent="0" eaLnBrk="1" hangingPunct="1">
              <a:buNone/>
            </a:pPr>
            <a:r>
              <a:rPr lang="en-US" altLang="zh-TW" sz="2400" dirty="0">
                <a:solidFill>
                  <a:schemeClr val="tx1"/>
                </a:solidFill>
              </a:rPr>
              <a:t>edge detector performance characteristics: misdetection/false-alarm rate.</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135</a:t>
            </a:fld>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1012" name="Rectangle 3"/>
          <p:cNvSpPr>
            <a:spLocks noGrp="1" noChangeArrowheads="1"/>
          </p:cNvSpPr>
          <p:nvPr>
            <p:ph idx="1"/>
          </p:nvPr>
        </p:nvSpPr>
        <p:spPr/>
        <p:txBody>
          <a:bodyPr>
            <a:normAutofit/>
          </a:bodyPr>
          <a:lstStyle/>
          <a:p>
            <a:pPr eaLnBrk="1" hangingPunct="1">
              <a:lnSpc>
                <a:spcPct val="120000"/>
              </a:lnSpc>
              <a:spcBef>
                <a:spcPts val="0"/>
              </a:spcBef>
              <a:spcAft>
                <a:spcPts val="0"/>
              </a:spcAft>
            </a:pPr>
            <a:r>
              <a:rPr lang="en-US" altLang="zh-TW" sz="2400" dirty="0">
                <a:solidFill>
                  <a:schemeClr val="tx1"/>
                </a:solidFill>
              </a:rPr>
              <a:t>A line segment on an image can be characterized as an elongated rectangular region having a homogeneous gray level bounded on both its longer sides by homogeneous regions of a different gray level.</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2036" name="Rectangle 3"/>
          <p:cNvSpPr>
            <a:spLocks noGrp="1" noChangeArrowheads="1"/>
          </p:cNvSpPr>
          <p:nvPr>
            <p:ph idx="1"/>
          </p:nvPr>
        </p:nvSpPr>
        <p:spPr/>
        <p:txBody>
          <a:bodyPr>
            <a:normAutofit/>
          </a:bodyPr>
          <a:lstStyle/>
          <a:p>
            <a:pPr eaLnBrk="1" hangingPunct="1">
              <a:lnSpc>
                <a:spcPct val="90000"/>
              </a:lnSpc>
            </a:pPr>
            <a:r>
              <a:rPr lang="en-US" altLang="zh-TW" sz="2800" dirty="0">
                <a:solidFill>
                  <a:schemeClr val="tx1"/>
                </a:solidFill>
              </a:rPr>
              <a:t>One-pixel-wide lines can be detected by compass line detectors</a:t>
            </a:r>
          </a:p>
        </p:txBody>
      </p:sp>
      <p:sp>
        <p:nvSpPr>
          <p:cNvPr id="5"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137</a:t>
            </a:fld>
            <a:endParaRPr lang="en-US" dirty="0"/>
          </a:p>
        </p:txBody>
      </p:sp>
      <p:pic>
        <p:nvPicPr>
          <p:cNvPr id="172037" name="Picture 4" descr="7"/>
          <p:cNvPicPr>
            <a:picLocks noChangeAspect="1" noChangeArrowheads="1"/>
          </p:cNvPicPr>
          <p:nvPr/>
        </p:nvPicPr>
        <p:blipFill>
          <a:blip r:embed="rId3" cstate="print"/>
          <a:srcRect/>
          <a:stretch>
            <a:fillRect/>
          </a:stretch>
        </p:blipFill>
        <p:spPr bwMode="auto">
          <a:xfrm>
            <a:off x="323528" y="3284984"/>
            <a:ext cx="8569325" cy="2262187"/>
          </a:xfrm>
          <a:prstGeom prst="rect">
            <a:avLst/>
          </a:prstGeom>
          <a:noFill/>
          <a:ln w="9525">
            <a:noFill/>
            <a:miter lim="800000"/>
            <a:headEnd/>
            <a:tailEnd/>
          </a:ln>
        </p:spPr>
      </p:pic>
      <p:cxnSp>
        <p:nvCxnSpPr>
          <p:cNvPr id="172038" name="直線單箭頭接點 5"/>
          <p:cNvCxnSpPr>
            <a:cxnSpLocks noChangeShapeType="1"/>
          </p:cNvCxnSpPr>
          <p:nvPr/>
        </p:nvCxnSpPr>
        <p:spPr bwMode="auto">
          <a:xfrm>
            <a:off x="683891" y="3140521"/>
            <a:ext cx="358775" cy="0"/>
          </a:xfrm>
          <a:prstGeom prst="straightConnector1">
            <a:avLst/>
          </a:prstGeom>
          <a:noFill/>
          <a:ln w="38100" algn="ctr">
            <a:solidFill>
              <a:srgbClr val="FF0000"/>
            </a:solidFill>
            <a:round/>
            <a:headEnd/>
            <a:tailEnd type="arrow" w="med" len="med"/>
          </a:ln>
        </p:spPr>
      </p:cxnSp>
      <p:cxnSp>
        <p:nvCxnSpPr>
          <p:cNvPr id="172039" name="直線單箭頭接點 6"/>
          <p:cNvCxnSpPr>
            <a:cxnSpLocks noChangeShapeType="1"/>
          </p:cNvCxnSpPr>
          <p:nvPr/>
        </p:nvCxnSpPr>
        <p:spPr bwMode="auto">
          <a:xfrm flipV="1">
            <a:off x="3531251" y="3014898"/>
            <a:ext cx="287338" cy="215900"/>
          </a:xfrm>
          <a:prstGeom prst="straightConnector1">
            <a:avLst/>
          </a:prstGeom>
          <a:noFill/>
          <a:ln w="38100" algn="ctr">
            <a:solidFill>
              <a:srgbClr val="FF0000"/>
            </a:solidFill>
            <a:round/>
            <a:headEnd/>
            <a:tailEnd type="arrow" w="med" len="med"/>
          </a:ln>
        </p:spPr>
      </p:cxnSp>
      <p:cxnSp>
        <p:nvCxnSpPr>
          <p:cNvPr id="172040" name="直線單箭頭接點 7"/>
          <p:cNvCxnSpPr>
            <a:cxnSpLocks noChangeShapeType="1"/>
          </p:cNvCxnSpPr>
          <p:nvPr/>
        </p:nvCxnSpPr>
        <p:spPr bwMode="auto">
          <a:xfrm flipV="1">
            <a:off x="5796136" y="2996059"/>
            <a:ext cx="0" cy="287338"/>
          </a:xfrm>
          <a:prstGeom prst="straightConnector1">
            <a:avLst/>
          </a:prstGeom>
          <a:noFill/>
          <a:ln w="38100" algn="ctr">
            <a:solidFill>
              <a:srgbClr val="FF0000"/>
            </a:solidFill>
            <a:round/>
            <a:headEnd/>
            <a:tailEnd type="arrow" w="med" len="med"/>
          </a:ln>
        </p:spPr>
      </p:cxnSp>
      <p:cxnSp>
        <p:nvCxnSpPr>
          <p:cNvPr id="172041" name="直線單箭頭接點 8"/>
          <p:cNvCxnSpPr>
            <a:cxnSpLocks noChangeShapeType="1"/>
          </p:cNvCxnSpPr>
          <p:nvPr/>
        </p:nvCxnSpPr>
        <p:spPr bwMode="auto">
          <a:xfrm flipH="1" flipV="1">
            <a:off x="7773684" y="2996059"/>
            <a:ext cx="287338" cy="215900"/>
          </a:xfrm>
          <a:prstGeom prst="straightConnector1">
            <a:avLst/>
          </a:prstGeom>
          <a:noFill/>
          <a:ln w="38100" algn="ctr">
            <a:solidFill>
              <a:srgbClr val="FF0000"/>
            </a:solidFill>
            <a:round/>
            <a:headEnd/>
            <a:tailEnd type="arrow" w="med" len="med"/>
          </a:ln>
        </p:spPr>
      </p:cxn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396081" y="607764"/>
            <a:ext cx="8351838" cy="576263"/>
          </a:xfrm>
        </p:spPr>
        <p:txBody>
          <a:bodyPr>
            <a:normAutofit/>
          </a:bodyPr>
          <a:lstStyle/>
          <a:p>
            <a:pPr eaLnBrk="1" hangingPunct="1"/>
            <a:r>
              <a:rPr lang="en-US" altLang="zh-TW" sz="3200" dirty="0"/>
              <a:t>detecting lines of one to three pixels in width</a:t>
            </a:r>
          </a:p>
        </p:txBody>
      </p:sp>
      <p:pic>
        <p:nvPicPr>
          <p:cNvPr id="174083" name="Picture 7"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p:cxnSp>
        <p:nvCxnSpPr>
          <p:cNvPr id="174084" name="直線單箭頭接點 3"/>
          <p:cNvCxnSpPr>
            <a:cxnSpLocks noChangeShapeType="1"/>
          </p:cNvCxnSpPr>
          <p:nvPr/>
        </p:nvCxnSpPr>
        <p:spPr bwMode="auto">
          <a:xfrm>
            <a:off x="539750" y="1773238"/>
            <a:ext cx="360363" cy="0"/>
          </a:xfrm>
          <a:prstGeom prst="straightConnector1">
            <a:avLst/>
          </a:prstGeom>
          <a:noFill/>
          <a:ln w="38100" algn="ctr">
            <a:solidFill>
              <a:srgbClr val="FF0000"/>
            </a:solidFill>
            <a:round/>
            <a:headEnd/>
            <a:tailEnd type="arrow" w="med" len="med"/>
          </a:ln>
        </p:spPr>
      </p:cxnSp>
      <p:cxnSp>
        <p:nvCxnSpPr>
          <p:cNvPr id="174085" name="直線單箭頭接點 4"/>
          <p:cNvCxnSpPr>
            <a:cxnSpLocks noChangeShapeType="1"/>
          </p:cNvCxnSpPr>
          <p:nvPr/>
        </p:nvCxnSpPr>
        <p:spPr bwMode="auto">
          <a:xfrm flipV="1">
            <a:off x="2484438" y="1628775"/>
            <a:ext cx="358775" cy="144463"/>
          </a:xfrm>
          <a:prstGeom prst="straightConnector1">
            <a:avLst/>
          </a:prstGeom>
          <a:noFill/>
          <a:ln w="38100" algn="ctr">
            <a:solidFill>
              <a:srgbClr val="FF0000"/>
            </a:solidFill>
            <a:round/>
            <a:headEnd/>
            <a:tailEnd type="arrow" w="med" len="med"/>
          </a:ln>
        </p:spPr>
      </p:cxnSp>
      <p:cxnSp>
        <p:nvCxnSpPr>
          <p:cNvPr id="174086" name="直線單箭頭接點 5"/>
          <p:cNvCxnSpPr>
            <a:cxnSpLocks noChangeShapeType="1"/>
          </p:cNvCxnSpPr>
          <p:nvPr/>
        </p:nvCxnSpPr>
        <p:spPr bwMode="auto">
          <a:xfrm flipV="1">
            <a:off x="4787900" y="1557338"/>
            <a:ext cx="288925" cy="215900"/>
          </a:xfrm>
          <a:prstGeom prst="straightConnector1">
            <a:avLst/>
          </a:prstGeom>
          <a:noFill/>
          <a:ln w="38100" algn="ctr">
            <a:solidFill>
              <a:srgbClr val="FF0000"/>
            </a:solidFill>
            <a:round/>
            <a:headEnd/>
            <a:tailEnd type="arrow" w="med" len="med"/>
          </a:ln>
        </p:spPr>
      </p:cxnSp>
      <p:cxnSp>
        <p:nvCxnSpPr>
          <p:cNvPr id="174087" name="直線單箭頭接點 6"/>
          <p:cNvCxnSpPr>
            <a:cxnSpLocks noChangeShapeType="1"/>
          </p:cNvCxnSpPr>
          <p:nvPr/>
        </p:nvCxnSpPr>
        <p:spPr bwMode="auto">
          <a:xfrm flipV="1">
            <a:off x="7164388" y="1484313"/>
            <a:ext cx="144462" cy="288925"/>
          </a:xfrm>
          <a:prstGeom prst="straightConnector1">
            <a:avLst/>
          </a:prstGeom>
          <a:noFill/>
          <a:ln w="38100" algn="ctr">
            <a:solidFill>
              <a:srgbClr val="FF0000"/>
            </a:solidFill>
            <a:round/>
            <a:headEnd/>
            <a:tailEnd type="arrow" w="med" len="med"/>
          </a:ln>
        </p:spPr>
      </p:cxnSp>
      <p:cxnSp>
        <p:nvCxnSpPr>
          <p:cNvPr id="174088" name="直線單箭頭接點 7"/>
          <p:cNvCxnSpPr>
            <a:cxnSpLocks noChangeShapeType="1"/>
          </p:cNvCxnSpPr>
          <p:nvPr/>
        </p:nvCxnSpPr>
        <p:spPr bwMode="auto">
          <a:xfrm flipV="1">
            <a:off x="179388" y="6308725"/>
            <a:ext cx="0" cy="288925"/>
          </a:xfrm>
          <a:prstGeom prst="straightConnector1">
            <a:avLst/>
          </a:prstGeom>
          <a:noFill/>
          <a:ln w="38100" algn="ctr">
            <a:solidFill>
              <a:srgbClr val="FF0000"/>
            </a:solidFill>
            <a:round/>
            <a:headEnd/>
            <a:tailEnd type="arrow" w="med" len="med"/>
          </a:ln>
        </p:spPr>
      </p:cxnSp>
      <p:cxnSp>
        <p:nvCxnSpPr>
          <p:cNvPr id="174089" name="直線單箭頭接點 8"/>
          <p:cNvCxnSpPr>
            <a:cxnSpLocks noChangeShapeType="1"/>
          </p:cNvCxnSpPr>
          <p:nvPr/>
        </p:nvCxnSpPr>
        <p:spPr bwMode="auto">
          <a:xfrm flipH="1" flipV="1">
            <a:off x="2484438" y="6381750"/>
            <a:ext cx="142875" cy="215900"/>
          </a:xfrm>
          <a:prstGeom prst="straightConnector1">
            <a:avLst/>
          </a:prstGeom>
          <a:noFill/>
          <a:ln w="38100" algn="ctr">
            <a:solidFill>
              <a:srgbClr val="FF0000"/>
            </a:solidFill>
            <a:round/>
            <a:headEnd/>
            <a:tailEnd type="arrow" w="med" len="med"/>
          </a:ln>
        </p:spPr>
      </p:cxnSp>
      <p:cxnSp>
        <p:nvCxnSpPr>
          <p:cNvPr id="174090" name="直線單箭頭接點 9"/>
          <p:cNvCxnSpPr>
            <a:cxnSpLocks noChangeShapeType="1"/>
          </p:cNvCxnSpPr>
          <p:nvPr/>
        </p:nvCxnSpPr>
        <p:spPr bwMode="auto">
          <a:xfrm flipH="1" flipV="1">
            <a:off x="4859338" y="6381750"/>
            <a:ext cx="288925" cy="215900"/>
          </a:xfrm>
          <a:prstGeom prst="straightConnector1">
            <a:avLst/>
          </a:prstGeom>
          <a:noFill/>
          <a:ln w="38100" algn="ctr">
            <a:solidFill>
              <a:srgbClr val="FF0000"/>
            </a:solidFill>
            <a:round/>
            <a:headEnd/>
            <a:tailEnd type="arrow" w="med" len="med"/>
          </a:ln>
        </p:spPr>
      </p:cxnSp>
      <p:cxnSp>
        <p:nvCxnSpPr>
          <p:cNvPr id="174091" name="直線單箭頭接點 10"/>
          <p:cNvCxnSpPr>
            <a:cxnSpLocks noChangeShapeType="1"/>
          </p:cNvCxnSpPr>
          <p:nvPr/>
        </p:nvCxnSpPr>
        <p:spPr bwMode="auto">
          <a:xfrm flipH="1" flipV="1">
            <a:off x="7164388" y="6453188"/>
            <a:ext cx="360362" cy="71437"/>
          </a:xfrm>
          <a:prstGeom prst="straightConnector1">
            <a:avLst/>
          </a:prstGeom>
          <a:noFill/>
          <a:ln w="38100" algn="ctr">
            <a:solidFill>
              <a:srgbClr val="FF0000"/>
            </a:solidFill>
            <a:round/>
            <a:headEnd/>
            <a:tailEnd type="arrow" w="med" len="med"/>
          </a:ln>
        </p:spPr>
      </p:cxnSp>
      <p:sp>
        <p:nvSpPr>
          <p:cNvPr id="2" name="頁尾版面配置區 1"/>
          <p:cNvSpPr>
            <a:spLocks noGrp="1"/>
          </p:cNvSpPr>
          <p:nvPr>
            <p:ph type="ftr" sz="quarter" idx="11"/>
          </p:nvPr>
        </p:nvSpPr>
        <p:spPr/>
        <p:txBody>
          <a:bodyPr/>
          <a:lstStyle/>
          <a:p>
            <a:pPr>
              <a:defRPr/>
            </a:pPr>
            <a:r>
              <a:rPr lang="pl-PL" altLang="zh-TW" dirty="0"/>
              <a:t>DC &amp; CV Lab. CSIE NTU</a:t>
            </a:r>
            <a:endParaRPr lang="en-US" altLang="zh-TW" dirty="0"/>
          </a:p>
        </p:txBody>
      </p:sp>
      <p:sp>
        <p:nvSpPr>
          <p:cNvPr id="3" name="投影片編號版面配置區 2"/>
          <p:cNvSpPr>
            <a:spLocks noGrp="1"/>
          </p:cNvSpPr>
          <p:nvPr>
            <p:ph type="sldNum" sz="quarter" idx="12"/>
          </p:nvPr>
        </p:nvSpPr>
        <p:spPr/>
        <p:txBody>
          <a:bodyPr/>
          <a:lstStyle/>
          <a:p>
            <a:fld id="{028E3F4F-51B2-42EE-AFA2-40C4572185CC}" type="slidenum">
              <a:rPr lang="en-US" dirty="0" smtClean="0"/>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r>
              <a:rPr lang="en-US" altLang="zh-TW" b="0" dirty="0">
                <a:solidFill>
                  <a:schemeClr val="tx1"/>
                </a:solidFill>
              </a:rPr>
              <a:t>Project due </a:t>
            </a:r>
            <a:r>
              <a:rPr lang="zh-TW" altLang="en-US" b="0" dirty="0">
                <a:solidFill>
                  <a:srgbClr val="FF0000"/>
                </a:solidFill>
              </a:rPr>
              <a:t>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strike="sngStrike" dirty="0">
              <a:solidFill>
                <a:srgbClr val="C00000"/>
              </a:solidFill>
            </a:endParaRPr>
          </a:p>
        </p:txBody>
      </p:sp>
      <p:sp>
        <p:nvSpPr>
          <p:cNvPr id="175108" name="Rectangle 3"/>
          <p:cNvSpPr>
            <a:spLocks noGrp="1" noChangeArrowheads="1"/>
          </p:cNvSpPr>
          <p:nvPr>
            <p:ph idx="1"/>
          </p:nvPr>
        </p:nvSpPr>
        <p:spPr/>
        <p:txBody>
          <a:bodyPr>
            <a:normAutofit/>
          </a:bodyPr>
          <a:lstStyle/>
          <a:p>
            <a:pPr marL="0" indent="0">
              <a:buNone/>
            </a:pPr>
            <a:r>
              <a:rPr lang="en-US" altLang="zh-TW" b="1" dirty="0">
                <a:solidFill>
                  <a:schemeClr val="tx1"/>
                </a:solidFill>
              </a:rPr>
              <a:t>Write the following programs</a:t>
            </a:r>
          </a:p>
          <a:p>
            <a:pPr marL="342900" indent="-342900">
              <a:buFontTx/>
              <a:buAutoNum type="arabicPeriod"/>
            </a:pPr>
            <a:r>
              <a:rPr lang="en-US" altLang="zh-TW" dirty="0">
                <a:solidFill>
                  <a:schemeClr val="tx1"/>
                </a:solidFill>
              </a:rPr>
              <a:t>Generate additive white Gaussian noise </a:t>
            </a:r>
          </a:p>
          <a:p>
            <a:pPr marL="342900" indent="-342900">
              <a:buFontTx/>
              <a:buAutoNum type="arabicPeriod"/>
            </a:pPr>
            <a:r>
              <a:rPr lang="en-US" altLang="zh-TW" dirty="0">
                <a:solidFill>
                  <a:schemeClr val="tx1"/>
                </a:solidFill>
              </a:rPr>
              <a:t>Generate salt-and-pepper noise </a:t>
            </a:r>
          </a:p>
          <a:p>
            <a:pPr marL="342900" indent="-342900">
              <a:buFontTx/>
              <a:buAutoNum type="arabicPeriod"/>
            </a:pPr>
            <a:r>
              <a:rPr lang="en-US" altLang="zh-TW" dirty="0">
                <a:solidFill>
                  <a:schemeClr val="tx1"/>
                </a:solidFill>
              </a:rPr>
              <a:t>Run box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median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opening followed by closing </a:t>
            </a:r>
            <a:r>
              <a:rPr lang="en-US" altLang="zh-TW" dirty="0">
                <a:solidFill>
                  <a:srgbClr val="FF0000"/>
                </a:solidFill>
              </a:rPr>
              <a:t>and</a:t>
            </a:r>
            <a:r>
              <a:rPr lang="en-US" altLang="zh-TW" dirty="0">
                <a:solidFill>
                  <a:schemeClr val="tx1"/>
                </a:solidFill>
              </a:rPr>
              <a:t> closing followed by opening.</a:t>
            </a:r>
          </a:p>
          <a:p>
            <a:pPr marL="0" indent="0">
              <a:buNone/>
            </a:pPr>
            <a:r>
              <a:rPr lang="en-US" altLang="zh-TW" dirty="0"/>
              <a:t>You must calculate the signal-to-ratio (SNR) for each instance(4 noisy images and 24 processed images)</a:t>
            </a:r>
          </a:p>
          <a:p>
            <a:pPr marL="0" indent="0">
              <a:buNone/>
            </a:pPr>
            <a:endParaRPr lang="en-US" altLang="zh-TW"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139</a:t>
            </a:fld>
            <a:endParaRPr lang="en-US" dirty="0"/>
          </a:p>
        </p:txBody>
      </p:sp>
      <p:sp>
        <p:nvSpPr>
          <p:cNvPr id="3" name="文字方塊 2"/>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156871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2</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14</a:t>
            </a:fld>
            <a:endParaRPr lang="en-US" dirty="0"/>
          </a:p>
        </p:txBody>
      </p:sp>
    </p:spTree>
    <p:extLst>
      <p:ext uri="{BB962C8B-B14F-4D97-AF65-F5344CB8AC3E}">
        <p14:creationId xmlns:p14="http://schemas.microsoft.com/office/powerpoint/2010/main" val="34493141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4380" y="1845734"/>
            <a:ext cx="8115240" cy="4614052"/>
          </a:xfrm>
        </p:spPr>
        <p:txBody>
          <a:bodyPr>
            <a:noAutofit/>
          </a:bodyPr>
          <a:lstStyle/>
          <a:p>
            <a:pPr marL="0" indent="0">
              <a:lnSpc>
                <a:spcPct val="150000"/>
              </a:lnSpc>
              <a:spcBef>
                <a:spcPts val="0"/>
              </a:spcBef>
              <a:spcAft>
                <a:spcPts val="0"/>
              </a:spcAft>
              <a:buNone/>
            </a:pPr>
            <a:r>
              <a:rPr lang="en-US" altLang="zh-TW" b="1" dirty="0">
                <a:solidFill>
                  <a:schemeClr val="tx1"/>
                </a:solidFill>
                <a:latin typeface="+mj-lt"/>
              </a:rPr>
              <a:t>Generate additive white Gaussian noise:</a:t>
            </a:r>
          </a:p>
          <a:p>
            <a:pPr marL="0" indent="0" algn="ctr">
              <a:lnSpc>
                <a:spcPct val="120000"/>
              </a:lnSpc>
              <a:spcBef>
                <a:spcPts val="0"/>
              </a:spcBef>
              <a:spcAft>
                <a:spcPts val="0"/>
              </a:spcAft>
              <a:buNone/>
            </a:pPr>
            <a:r>
              <a:rPr lang="en-US" altLang="zh-TW" i="1" dirty="0">
                <a:solidFill>
                  <a:schemeClr val="tx1"/>
                </a:solidFill>
                <a:latin typeface="+mj-lt"/>
              </a:rPr>
              <a:t>I(</a:t>
            </a:r>
            <a:r>
              <a:rPr lang="en-US" altLang="zh-TW" i="1" dirty="0" err="1">
                <a:solidFill>
                  <a:schemeClr val="tx1"/>
                </a:solidFill>
                <a:latin typeface="+mj-lt"/>
              </a:rPr>
              <a:t>nim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I(</a:t>
            </a:r>
            <a:r>
              <a:rPr lang="en-US" altLang="zh-TW" i="1" dirty="0" err="1">
                <a:solidFill>
                  <a:schemeClr val="tx1"/>
                </a:solidFill>
                <a:latin typeface="+mj-lt"/>
              </a:rPr>
              <a:t>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amplitude</a:t>
            </a:r>
            <a:r>
              <a:rPr lang="zh-TW" altLang="en-US" i="1" dirty="0">
                <a:solidFill>
                  <a:schemeClr val="tx1"/>
                </a:solidFill>
                <a:latin typeface="+mj-lt"/>
                <a:ea typeface="標楷體" panose="03000509000000000000" pitchFamily="65" charset="-120"/>
              </a:rPr>
              <a:t>＊</a:t>
            </a:r>
            <a:r>
              <a:rPr lang="en-US" altLang="zh-TW" i="1" dirty="0">
                <a:solidFill>
                  <a:schemeClr val="tx1"/>
                </a:solidFill>
                <a:latin typeface="+mj-lt"/>
                <a:ea typeface="標楷體" panose="03000509000000000000" pitchFamily="65" charset="-120"/>
              </a:rPr>
              <a:t>N(0, 1)</a:t>
            </a:r>
          </a:p>
          <a:p>
            <a:pPr marL="0" indent="0">
              <a:lnSpc>
                <a:spcPct val="120000"/>
              </a:lnSpc>
              <a:spcBef>
                <a:spcPts val="0"/>
              </a:spcBef>
              <a:spcAft>
                <a:spcPts val="0"/>
              </a:spcAft>
              <a:buNone/>
            </a:pPr>
            <a:r>
              <a:rPr lang="en-US" altLang="zh-TW" i="1" dirty="0">
                <a:solidFill>
                  <a:schemeClr val="tx1"/>
                </a:solidFill>
                <a:ea typeface="標楷體" panose="03000509000000000000" pitchFamily="65" charset="-120"/>
              </a:rPr>
              <a:t>N(0, 1)</a:t>
            </a:r>
            <a:r>
              <a:rPr lang="en-US" altLang="zh-TW" dirty="0">
                <a:solidFill>
                  <a:schemeClr val="tx1"/>
                </a:solidFill>
                <a:ea typeface="標楷體" panose="03000509000000000000" pitchFamily="65" charset="-120"/>
              </a:rPr>
              <a:t>: </a:t>
            </a:r>
            <a:r>
              <a:rPr lang="en-US" altLang="zh-TW" dirty="0">
                <a:solidFill>
                  <a:schemeClr val="tx1"/>
                </a:solidFill>
              </a:rPr>
              <a:t>Gaussian random variable with zero mean and </a:t>
            </a:r>
            <a:r>
              <a:rPr lang="en-US" altLang="zh-TW" dirty="0" err="1">
                <a:solidFill>
                  <a:schemeClr val="tx1"/>
                </a:solidFill>
              </a:rPr>
              <a:t>st.</a:t>
            </a:r>
            <a:r>
              <a:rPr lang="en-US" altLang="zh-TW" dirty="0">
                <a:solidFill>
                  <a:schemeClr val="tx1"/>
                </a:solidFill>
              </a:rPr>
              <a:t> dev. 1 </a:t>
            </a:r>
          </a:p>
          <a:p>
            <a:pPr marL="0" indent="0">
              <a:lnSpc>
                <a:spcPct val="120000"/>
              </a:lnSpc>
              <a:spcBef>
                <a:spcPts val="0"/>
              </a:spcBef>
              <a:spcAft>
                <a:spcPts val="0"/>
              </a:spcAft>
              <a:buNone/>
            </a:pPr>
            <a:r>
              <a:rPr lang="en-US" altLang="zh-TW" i="1" dirty="0">
                <a:solidFill>
                  <a:schemeClr val="tx1"/>
                </a:solidFill>
              </a:rPr>
              <a:t>amplitude</a:t>
            </a:r>
            <a:r>
              <a:rPr lang="en-US" altLang="zh-TW" dirty="0">
                <a:solidFill>
                  <a:schemeClr val="tx1"/>
                </a:solidFill>
              </a:rPr>
              <a:t> determines signal-to-noise ratio, try 10 and 30</a:t>
            </a:r>
          </a:p>
          <a:p>
            <a:pPr marL="0" indent="0">
              <a:lnSpc>
                <a:spcPct val="120000"/>
              </a:lnSpc>
              <a:spcBef>
                <a:spcPts val="0"/>
              </a:spcBef>
              <a:spcAft>
                <a:spcPts val="0"/>
              </a:spcAft>
              <a:buNone/>
            </a:pPr>
            <a:endParaRPr lang="en-US" altLang="zh-TW" dirty="0">
              <a:solidFill>
                <a:schemeClr val="tx1"/>
              </a:solidFill>
            </a:endParaRPr>
          </a:p>
          <a:p>
            <a:pPr marL="0" indent="0">
              <a:lnSpc>
                <a:spcPct val="150000"/>
              </a:lnSpc>
              <a:spcBef>
                <a:spcPts val="0"/>
              </a:spcBef>
              <a:spcAft>
                <a:spcPts val="0"/>
              </a:spcAft>
              <a:buNone/>
            </a:pPr>
            <a:r>
              <a:rPr lang="en-US" altLang="zh-TW" b="1" dirty="0">
                <a:solidFill>
                  <a:schemeClr val="tx1"/>
                </a:solidFill>
              </a:rPr>
              <a:t>Generate salt-and-pepper noise:</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0 if uniform(0, 1)&lt; threshold </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255 if uniform(0, 1)&gt;1- threshold</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I(</a:t>
            </a:r>
            <a:r>
              <a:rPr lang="en-US" altLang="zh-TW" i="1" dirty="0" err="1">
                <a:solidFill>
                  <a:schemeClr val="tx1"/>
                </a:solidFill>
              </a:rPr>
              <a:t>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otherwise</a:t>
            </a:r>
          </a:p>
          <a:p>
            <a:pPr marL="0" indent="0">
              <a:lnSpc>
                <a:spcPct val="120000"/>
              </a:lnSpc>
              <a:spcBef>
                <a:spcPts val="0"/>
              </a:spcBef>
              <a:spcAft>
                <a:spcPts val="0"/>
              </a:spcAft>
              <a:buNone/>
            </a:pPr>
            <a:r>
              <a:rPr lang="en-US" altLang="zh-TW" i="1" dirty="0">
                <a:solidFill>
                  <a:schemeClr val="tx1"/>
                </a:solidFill>
              </a:rPr>
              <a:t>uniform(0, 1)</a:t>
            </a:r>
            <a:r>
              <a:rPr lang="en-US" altLang="zh-TW" dirty="0">
                <a:solidFill>
                  <a:schemeClr val="tx1"/>
                </a:solidFill>
              </a:rPr>
              <a:t>: random variable uniformly distributed over [0, 1]</a:t>
            </a:r>
          </a:p>
          <a:p>
            <a:pPr marL="0" indent="0">
              <a:lnSpc>
                <a:spcPct val="120000"/>
              </a:lnSpc>
              <a:spcBef>
                <a:spcPts val="0"/>
              </a:spcBef>
              <a:spcAft>
                <a:spcPts val="0"/>
              </a:spcAft>
              <a:buNone/>
            </a:pPr>
            <a:r>
              <a:rPr lang="en-US" altLang="zh-TW" i="1" dirty="0">
                <a:solidFill>
                  <a:schemeClr val="tx1"/>
                </a:solidFill>
              </a:rPr>
              <a:t>threshold </a:t>
            </a:r>
            <a:r>
              <a:rPr lang="en-US" altLang="zh-TW" dirty="0">
                <a:solidFill>
                  <a:schemeClr val="tx1"/>
                </a:solidFill>
              </a:rPr>
              <a:t>determines signal-to-noise ratio, try both 0.05 and 0.10</a:t>
            </a:r>
          </a:p>
        </p:txBody>
      </p:sp>
      <p:sp>
        <p:nvSpPr>
          <p:cNvPr id="45060" name="Rectangle 2"/>
          <p:cNvSpPr>
            <a:spLocks noGrp="1" noChangeArrowheads="1"/>
          </p:cNvSpPr>
          <p:nvPr>
            <p:ph type="title"/>
          </p:nvPr>
        </p:nvSpPr>
        <p:spPr/>
        <p:txBody>
          <a:bodyPr/>
          <a:lstStyle/>
          <a:p>
            <a:r>
              <a:rPr lang="en-US" altLang="zh-TW" dirty="0">
                <a:solidFill>
                  <a:schemeClr val="tx1"/>
                </a:solidFill>
              </a:rPr>
              <a:t>Project due </a:t>
            </a:r>
            <a:r>
              <a:rPr lang="zh-TW" altLang="en-US" dirty="0">
                <a:solidFill>
                  <a:srgbClr val="FF0000"/>
                </a:solidFill>
              </a:rPr>
              <a:t>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p>
        </p:txBody>
      </p:sp>
      <p:sp>
        <p:nvSpPr>
          <p:cNvPr id="7" name="頁尾版面配置區 4"/>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21807225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normAutofit/>
          </a:bodyPr>
          <a:lstStyle/>
          <a:p>
            <a:r>
              <a:rPr lang="en-US" altLang="zh-TW" dirty="0">
                <a:solidFill>
                  <a:schemeClr val="tx1"/>
                </a:solidFill>
              </a:rPr>
              <a:t>Project Assignment Related</a:t>
            </a:r>
            <a:endParaRPr lang="zh-TW" altLang="en-US" dirty="0">
              <a:solidFill>
                <a:schemeClr val="tx1"/>
              </a:solidFill>
            </a:endParaRPr>
          </a:p>
        </p:txBody>
      </p:sp>
      <p:sp>
        <p:nvSpPr>
          <p:cNvPr id="4" name="頁尾版面配置區 3"/>
          <p:cNvSpPr>
            <a:spLocks noGrp="1"/>
          </p:cNvSpPr>
          <p:nvPr>
            <p:ph type="ftr" sz="quarter" idx="11"/>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pic>
        <p:nvPicPr>
          <p:cNvPr id="5" name="圖片 4"/>
          <p:cNvPicPr>
            <a:picLocks noChangeAspect="1"/>
          </p:cNvPicPr>
          <p:nvPr/>
        </p:nvPicPr>
        <p:blipFill>
          <a:blip r:embed="rId2"/>
          <a:stretch>
            <a:fillRect/>
          </a:stretch>
        </p:blipFill>
        <p:spPr>
          <a:xfrm>
            <a:off x="1241394" y="1849376"/>
            <a:ext cx="6661213" cy="4291581"/>
          </a:xfrm>
          <a:prstGeom prst="rect">
            <a:avLst/>
          </a:prstGeom>
        </p:spPr>
      </p:pic>
      <p:sp>
        <p:nvSpPr>
          <p:cNvPr id="6" name="矩形 5"/>
          <p:cNvSpPr/>
          <p:nvPr/>
        </p:nvSpPr>
        <p:spPr>
          <a:xfrm>
            <a:off x="1234440" y="2487168"/>
            <a:ext cx="6665976" cy="155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261872" y="4153663"/>
            <a:ext cx="6665976" cy="1987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94275" y="4144586"/>
            <a:ext cx="3114955" cy="590931"/>
          </a:xfrm>
          <a:prstGeom prst="rect">
            <a:avLst/>
          </a:prstGeom>
        </p:spPr>
        <p:txBody>
          <a:bodyPr wrap="none">
            <a:spAutoFit/>
          </a:bodyPr>
          <a:lstStyle/>
          <a:p>
            <a:pPr>
              <a:lnSpc>
                <a:spcPct val="90000"/>
              </a:lnSpc>
            </a:pPr>
            <a:r>
              <a:rPr lang="en-US" altLang="zh-TW" dirty="0">
                <a:latin typeface="+mj-lt"/>
              </a:rPr>
              <a:t>Generate salt-and-pepper noise</a:t>
            </a:r>
            <a:r>
              <a:rPr lang="zh-TW" altLang="en-US" dirty="0">
                <a:latin typeface="+mj-lt"/>
              </a:rPr>
              <a:t> </a:t>
            </a:r>
            <a:endParaRPr lang="en-US" altLang="zh-TW" dirty="0">
              <a:latin typeface="+mj-lt"/>
            </a:endParaRPr>
          </a:p>
          <a:p>
            <a:pPr>
              <a:lnSpc>
                <a:spcPct val="90000"/>
              </a:lnSpc>
            </a:pPr>
            <a:r>
              <a:rPr lang="en-US" altLang="zh-TW" dirty="0">
                <a:latin typeface="+mj-lt"/>
              </a:rPr>
              <a:t>with </a:t>
            </a:r>
            <a:r>
              <a:rPr lang="en-US" altLang="zh-TW" i="1" dirty="0">
                <a:latin typeface="+mj-lt"/>
              </a:rPr>
              <a:t>threshold = 0.05</a:t>
            </a:r>
          </a:p>
        </p:txBody>
      </p:sp>
      <p:sp>
        <p:nvSpPr>
          <p:cNvPr id="12" name="矩形 11"/>
          <p:cNvSpPr/>
          <p:nvPr/>
        </p:nvSpPr>
        <p:spPr>
          <a:xfrm>
            <a:off x="5194275" y="2489220"/>
            <a:ext cx="3897221" cy="646331"/>
          </a:xfrm>
          <a:prstGeom prst="rect">
            <a:avLst/>
          </a:prstGeom>
        </p:spPr>
        <p:txBody>
          <a:bodyPr wrap="none">
            <a:spAutoFit/>
          </a:bodyPr>
          <a:lstStyle/>
          <a:p>
            <a:r>
              <a:rPr lang="en-US" altLang="zh-TW" dirty="0">
                <a:latin typeface="+mj-lt"/>
              </a:rPr>
              <a:t>Generate additive white Gaussian noise</a:t>
            </a:r>
            <a:r>
              <a:rPr lang="zh-TW" altLang="en-US" dirty="0">
                <a:latin typeface="+mj-lt"/>
              </a:rPr>
              <a:t> </a:t>
            </a:r>
            <a:endParaRPr lang="en-US" altLang="zh-TW" dirty="0">
              <a:latin typeface="+mj-lt"/>
            </a:endParaRPr>
          </a:p>
          <a:p>
            <a:r>
              <a:rPr lang="en-US" altLang="zh-TW" dirty="0">
                <a:latin typeface="+mj-lt"/>
              </a:rPr>
              <a:t>with </a:t>
            </a:r>
            <a:r>
              <a:rPr lang="en-US" altLang="zh-TW" i="1" dirty="0">
                <a:latin typeface="+mj-lt"/>
              </a:rPr>
              <a:t>amplitude = 10</a:t>
            </a:r>
            <a:endParaRPr lang="zh-TW" altLang="en-US" i="1" dirty="0">
              <a:latin typeface="+mj-lt"/>
            </a:endParaRPr>
          </a:p>
        </p:txBody>
      </p:sp>
      <p:sp>
        <p:nvSpPr>
          <p:cNvPr id="11" name="文字方塊 10"/>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3966040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a:xfrm>
            <a:off x="2763448" y="6478413"/>
            <a:ext cx="3617103" cy="365125"/>
          </a:xfrm>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142</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173</a:t>
                      </a:r>
                    </a:p>
                  </a:txBody>
                  <a:tcPr anchor="ctr"/>
                </a:tc>
                <a:tc>
                  <a:txBody>
                    <a:bodyPr/>
                    <a:lstStyle/>
                    <a:p>
                      <a:pPr algn="ctr"/>
                      <a:r>
                        <a:rPr lang="en-US" altLang="zh-TW" sz="1400" dirty="0"/>
                        <a:t>147</a:t>
                      </a:r>
                      <a:endParaRPr lang="zh-TW" altLang="en-US" sz="1400" dirty="0"/>
                    </a:p>
                  </a:txBody>
                  <a:tcPr anchor="ctr"/>
                </a:tc>
                <a:tc>
                  <a:txBody>
                    <a:bodyPr/>
                    <a:lstStyle/>
                    <a:p>
                      <a:pPr algn="ctr"/>
                      <a:r>
                        <a:rPr lang="en-US" altLang="zh-TW" sz="1400" dirty="0"/>
                        <a:t>135</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143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132</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96</a:t>
                      </a:r>
                      <a:endParaRPr lang="zh-TW" altLang="en-US" sz="1400" dirty="0"/>
                    </a:p>
                  </a:txBody>
                  <a:tcPr anchor="ctr"/>
                </a:tc>
                <a:tc>
                  <a:txBody>
                    <a:bodyPr/>
                    <a:lstStyle/>
                    <a:p>
                      <a:pPr algn="ctr"/>
                      <a:r>
                        <a:rPr lang="en-US" altLang="zh-TW" sz="1400" dirty="0"/>
                        <a:t>60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125</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163</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143</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36</a:t>
                      </a:r>
                      <a:endParaRPr lang="zh-TW" altLang="en-US" sz="1400" dirty="0"/>
                    </a:p>
                  </a:txBody>
                  <a:tcPr anchor="ctr"/>
                </a:tc>
                <a:tc>
                  <a:txBody>
                    <a:bodyPr/>
                    <a:lstStyle/>
                    <a:p>
                      <a:pPr algn="ctr"/>
                      <a:r>
                        <a:rPr lang="en-US" altLang="zh-TW" sz="1400" dirty="0"/>
                        <a:t>34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140</a:t>
                      </a:r>
                      <a:endParaRPr lang="zh-TW" altLang="en-US" sz="1400" dirty="0"/>
                    </a:p>
                  </a:txBody>
                  <a:tcPr anchor="ctr"/>
                </a:tc>
                <a:tc>
                  <a:txBody>
                    <a:bodyPr/>
                    <a:lstStyle/>
                    <a:p>
                      <a:pPr algn="ctr"/>
                      <a:r>
                        <a:rPr lang="en-US" altLang="zh-TW" sz="1400" dirty="0"/>
                        <a:t>47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91</a:t>
                      </a:r>
                      <a:endParaRPr lang="zh-TW" altLang="en-US" sz="1400" dirty="0"/>
                    </a:p>
                  </a:txBody>
                  <a:tcPr anchor="ctr"/>
                </a:tc>
                <a:tc>
                  <a:txBody>
                    <a:bodyPr/>
                    <a:lstStyle/>
                    <a:p>
                      <a:pPr algn="ctr"/>
                      <a:r>
                        <a:rPr lang="en-US" altLang="zh-TW" sz="1400" dirty="0"/>
                        <a:t>146</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178</a:t>
                      </a:r>
                      <a:endParaRPr lang="zh-TW" altLang="en-US" sz="1400" dirty="0"/>
                    </a:p>
                  </a:txBody>
                  <a:tcPr anchor="ctr"/>
                </a:tc>
                <a:tc>
                  <a:txBody>
                    <a:bodyPr/>
                    <a:lstStyle/>
                    <a:p>
                      <a:pPr algn="ctr"/>
                      <a:r>
                        <a:rPr lang="en-US" altLang="zh-TW" sz="1400" dirty="0"/>
                        <a:t>94</a:t>
                      </a:r>
                      <a:endParaRPr lang="zh-TW" altLang="en-US" sz="1400" dirty="0"/>
                    </a:p>
                  </a:txBody>
                  <a:tcPr anchor="ctr"/>
                </a:tc>
                <a:tc>
                  <a:txBody>
                    <a:bodyPr/>
                    <a:lstStyle/>
                    <a:p>
                      <a:pPr algn="ctr"/>
                      <a:r>
                        <a:rPr lang="en-US" altLang="zh-TW" sz="1400" dirty="0"/>
                        <a:t>66</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extLst>
              <p:ext uri="{D42A27DB-BD31-4B8C-83A1-F6EECF244321}">
                <p14:modId xmlns:p14="http://schemas.microsoft.com/office/powerpoint/2010/main" val="4075848132"/>
              </p:ext>
            </p:extLst>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150</a:t>
                      </a:r>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129</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109</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114</a:t>
                      </a:r>
                      <a:endParaRPr lang="zh-TW" altLang="en-US" sz="1400" dirty="0"/>
                    </a:p>
                  </a:txBody>
                  <a:tcPr anchor="ctr"/>
                </a:tc>
                <a:tc>
                  <a:txBody>
                    <a:bodyPr/>
                    <a:lstStyle/>
                    <a:p>
                      <a:pPr algn="ctr"/>
                      <a:r>
                        <a:rPr lang="en-US" altLang="zh-TW" sz="1400" dirty="0"/>
                        <a:t>124</a:t>
                      </a:r>
                      <a:endParaRPr lang="zh-TW" altLang="en-US" sz="1400" dirty="0"/>
                    </a:p>
                  </a:txBody>
                  <a:tcPr anchor="ctr"/>
                </a:tc>
                <a:tc>
                  <a:txBody>
                    <a:bodyPr/>
                    <a:lstStyle/>
                    <a:p>
                      <a:pPr algn="ctr"/>
                      <a:r>
                        <a:rPr lang="en-US" altLang="zh-TW" sz="1400" dirty="0"/>
                        <a:t>123</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126</a:t>
                      </a:r>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110</a:t>
                      </a:r>
                      <a:endParaRPr lang="zh-TW" altLang="en-US" sz="1400" dirty="0"/>
                    </a:p>
                  </a:txBody>
                  <a:tcPr anchor="ctr"/>
                </a:tc>
                <a:tc>
                  <a:txBody>
                    <a:bodyPr/>
                    <a:lstStyle/>
                    <a:p>
                      <a:pPr algn="ctr"/>
                      <a:r>
                        <a:rPr lang="en-US" altLang="zh-TW" sz="1400" dirty="0"/>
                        <a:t>107</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111</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116</a:t>
                      </a:r>
                      <a:endParaRPr lang="zh-TW" altLang="en-US" sz="1400" dirty="0"/>
                    </a:p>
                  </a:txBody>
                  <a:tcPr anchor="ctr"/>
                </a:tc>
                <a:tc>
                  <a:txBody>
                    <a:bodyPr/>
                    <a:lstStyle/>
                    <a:p>
                      <a:pPr algn="ctr"/>
                      <a:r>
                        <a:rPr lang="en-US" altLang="zh-TW" sz="1400" dirty="0"/>
                        <a:t>118</a:t>
                      </a:r>
                      <a:endParaRPr lang="zh-TW" altLang="en-US" sz="1400" dirty="0"/>
                    </a:p>
                  </a:txBody>
                  <a:tcPr anchor="ctr"/>
                </a:tc>
                <a:tc>
                  <a:txBody>
                    <a:bodyPr/>
                    <a:lstStyle/>
                    <a:p>
                      <a:pPr algn="ctr"/>
                      <a:r>
                        <a:rPr lang="en-US" altLang="zh-TW" sz="1400" dirty="0"/>
                        <a:t>131</a:t>
                      </a:r>
                      <a:endParaRPr lang="zh-TW" altLang="en-US" sz="1400" dirty="0"/>
                    </a:p>
                  </a:txBody>
                  <a:tcPr anchor="ctr"/>
                </a:tc>
                <a:tc>
                  <a:txBody>
                    <a:bodyPr/>
                    <a:lstStyle/>
                    <a:p>
                      <a:pPr algn="ctr"/>
                      <a:r>
                        <a:rPr lang="en-US" altLang="zh-TW" sz="1400" dirty="0"/>
                        <a:t>134</a:t>
                      </a:r>
                      <a:endParaRPr lang="zh-TW" altLang="en-US" sz="1400" dirty="0"/>
                    </a:p>
                  </a:txBody>
                  <a:tcPr anchor="ctr"/>
                </a:tc>
                <a:tc>
                  <a:txBody>
                    <a:bodyPr/>
                    <a:lstStyle/>
                    <a:p>
                      <a:pPr algn="ctr"/>
                      <a:r>
                        <a:rPr lang="en-US" altLang="zh-TW" sz="1400" dirty="0"/>
                        <a:t>122</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100</a:t>
                      </a:r>
                      <a:endParaRPr lang="zh-TW" altLang="en-US" sz="1400" dirty="0"/>
                    </a:p>
                  </a:txBody>
                  <a:tcPr anchor="ctr"/>
                </a:tc>
                <a:tc>
                  <a:txBody>
                    <a:bodyPr/>
                    <a:lstStyle/>
                    <a:p>
                      <a:pPr algn="ctr"/>
                      <a:r>
                        <a:rPr lang="en-US" altLang="zh-TW" sz="1400" dirty="0"/>
                        <a:t>101</a:t>
                      </a:r>
                      <a:endParaRPr lang="zh-TW" altLang="en-US" sz="1400" dirty="0"/>
                    </a:p>
                  </a:txBody>
                  <a:tcPr anchor="ctr"/>
                </a:tc>
                <a:tc>
                  <a:txBody>
                    <a:bodyPr/>
                    <a:lstStyle/>
                    <a:p>
                      <a:pPr algn="ctr"/>
                      <a:r>
                        <a:rPr lang="en-US" altLang="zh-TW" sz="1400" dirty="0"/>
                        <a:t>117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86</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457976" y="3002160"/>
            <a:ext cx="2378775" cy="307777"/>
          </a:xfrm>
          <a:prstGeom prst="rect">
            <a:avLst/>
          </a:prstGeom>
        </p:spPr>
        <p:txBody>
          <a:bodyPr wrap="square">
            <a:spAutoFit/>
          </a:bodyPr>
          <a:lstStyle/>
          <a:p>
            <a:r>
              <a:rPr lang="en-US" altLang="zh-TW" sz="1400" dirty="0">
                <a:latin typeface="+mj-lt"/>
                <a:ea typeface="+mj-ea"/>
              </a:rPr>
              <a:t>Run box filter (</a:t>
            </a:r>
            <a:r>
              <a:rPr lang="en-US" altLang="zh-TW" sz="1400" i="1" dirty="0">
                <a:latin typeface="+mj-lt"/>
                <a:ea typeface="+mj-ea"/>
              </a:rPr>
              <a:t>3×3</a:t>
            </a:r>
            <a:r>
              <a:rPr lang="en-US" altLang="zh-TW" sz="1400" dirty="0">
                <a:latin typeface="+mj-lt"/>
                <a:ea typeface="+mj-ea"/>
              </a:rPr>
              <a:t>) on image.</a:t>
            </a:r>
          </a:p>
        </p:txBody>
      </p:sp>
      <p:sp>
        <p:nvSpPr>
          <p:cNvPr id="25" name="文字方塊 24"/>
          <p:cNvSpPr txBox="1"/>
          <p:nvPr/>
        </p:nvSpPr>
        <p:spPr>
          <a:xfrm>
            <a:off x="4081511" y="4238889"/>
            <a:ext cx="4477635" cy="307777"/>
          </a:xfrm>
          <a:prstGeom prst="rect">
            <a:avLst/>
          </a:prstGeom>
          <a:noFill/>
        </p:spPr>
        <p:txBody>
          <a:bodyPr wrap="square" rtlCol="0">
            <a:spAutoFit/>
          </a:bodyPr>
          <a:lstStyle/>
          <a:p>
            <a:r>
              <a:rPr lang="en-US" altLang="zh-TW" sz="1400" dirty="0">
                <a:solidFill>
                  <a:srgbClr val="000099"/>
                </a:solidFill>
                <a:latin typeface="+mj-lt"/>
              </a:rPr>
              <a:t>I(2,2) = (100+106+143+165+46+96+169+163+144)/9=125</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graphicFrame>
        <p:nvGraphicFramePr>
          <p:cNvPr id="32" name="表格 31">
            <a:extLst>
              <a:ext uri="{FF2B5EF4-FFF2-40B4-BE49-F238E27FC236}">
                <a16:creationId xmlns:a16="http://schemas.microsoft.com/office/drawing/2014/main" id="{B0C39DB1-6BC9-41C0-954B-EB2F293FC702}"/>
              </a:ext>
            </a:extLst>
          </p:cNvPr>
          <p:cNvGraphicFramePr>
            <a:graphicFrameLocks noGrp="1"/>
          </p:cNvGraphicFramePr>
          <p:nvPr>
            <p:extLst>
              <p:ext uri="{D42A27DB-BD31-4B8C-83A1-F6EECF244321}">
                <p14:modId xmlns:p14="http://schemas.microsoft.com/office/powerpoint/2010/main" val="2785216737"/>
              </p:ext>
            </p:extLst>
          </p:nvPr>
        </p:nvGraphicFramePr>
        <p:xfrm>
          <a:off x="3779912" y="486916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173</a:t>
                      </a:r>
                      <a:endParaRPr lang="zh-TW" altLang="en-US" sz="1200" dirty="0"/>
                    </a:p>
                  </a:txBody>
                  <a:tcPr anchor="ctr"/>
                </a:tc>
                <a:tc>
                  <a:txBody>
                    <a:bodyPr/>
                    <a:lstStyle/>
                    <a:p>
                      <a:pPr algn="ctr"/>
                      <a:r>
                        <a:rPr lang="en-US" altLang="zh-TW" sz="1200" dirty="0"/>
                        <a:t>173</a:t>
                      </a:r>
                      <a:endParaRPr lang="zh-TW" altLang="en-US" sz="1200" dirty="0"/>
                    </a:p>
                  </a:txBody>
                  <a:tcPr anchor="ctr"/>
                </a:tc>
                <a:tc>
                  <a:txBody>
                    <a:bodyPr/>
                    <a:lstStyle/>
                    <a:p>
                      <a:pPr algn="ctr"/>
                      <a:r>
                        <a:rPr lang="en-US" altLang="zh-TW" sz="1200" dirty="0"/>
                        <a:t>147</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173</a:t>
                      </a:r>
                      <a:endParaRPr lang="zh-TW" altLang="en-US" sz="1200" dirty="0"/>
                    </a:p>
                  </a:txBody>
                  <a:tcPr anchor="ctr"/>
                </a:tc>
                <a:tc>
                  <a:txBody>
                    <a:bodyPr/>
                    <a:lstStyle/>
                    <a:p>
                      <a:pPr algn="ctr"/>
                      <a:r>
                        <a:rPr lang="en-US" altLang="zh-TW" sz="1200" dirty="0"/>
                        <a:t>173</a:t>
                      </a:r>
                      <a:endParaRPr lang="zh-TW" altLang="en-US" sz="1200" dirty="0"/>
                    </a:p>
                  </a:txBody>
                  <a:tcPr anchor="ctr"/>
                </a:tc>
                <a:tc>
                  <a:txBody>
                    <a:bodyPr/>
                    <a:lstStyle/>
                    <a:p>
                      <a:pPr algn="ctr"/>
                      <a:r>
                        <a:rPr lang="en-US" altLang="zh-TW" sz="1200" dirty="0"/>
                        <a:t>147</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133</a:t>
                      </a:r>
                      <a:endParaRPr lang="zh-TW" altLang="en-US" sz="1200" dirty="0"/>
                    </a:p>
                  </a:txBody>
                  <a:tcPr anchor="ctr"/>
                </a:tc>
                <a:tc>
                  <a:txBody>
                    <a:bodyPr/>
                    <a:lstStyle/>
                    <a:p>
                      <a:pPr algn="ctr"/>
                      <a:r>
                        <a:rPr lang="en-US" altLang="zh-TW" sz="1200" dirty="0"/>
                        <a:t>133</a:t>
                      </a:r>
                      <a:endParaRPr lang="zh-TW" altLang="en-US" sz="1200" dirty="0"/>
                    </a:p>
                  </a:txBody>
                  <a:tcPr anchor="ctr"/>
                </a:tc>
                <a:tc>
                  <a:txBody>
                    <a:bodyPr/>
                    <a:lstStyle/>
                    <a:p>
                      <a:pPr algn="ctr"/>
                      <a:r>
                        <a:rPr lang="en-US" altLang="zh-TW" sz="1200" dirty="0"/>
                        <a:t>100</a:t>
                      </a:r>
                      <a:endParaRPr lang="zh-TW" altLang="en-US" sz="1200" dirty="0"/>
                    </a:p>
                  </a:txBody>
                  <a:tcPr anchor="ctr"/>
                </a:tc>
                <a:extLst>
                  <a:ext uri="{0D108BD9-81ED-4DB2-BD59-A6C34878D82A}">
                    <a16:rowId xmlns:a16="http://schemas.microsoft.com/office/drawing/2014/main" val="828894827"/>
                  </a:ext>
                </a:extLst>
              </a:tr>
            </a:tbl>
          </a:graphicData>
        </a:graphic>
      </p:graphicFrame>
      <p:cxnSp>
        <p:nvCxnSpPr>
          <p:cNvPr id="22" name="直線單箭頭接點 21">
            <a:extLst>
              <a:ext uri="{FF2B5EF4-FFF2-40B4-BE49-F238E27FC236}">
                <a16:creationId xmlns:a16="http://schemas.microsoft.com/office/drawing/2014/main" id="{655D3F9E-807D-479B-837E-7A37EC5AEEAB}"/>
              </a:ext>
            </a:extLst>
          </p:cNvPr>
          <p:cNvCxnSpPr/>
          <p:nvPr/>
        </p:nvCxnSpPr>
        <p:spPr>
          <a:xfrm flipV="1">
            <a:off x="4427984" y="508518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CF4F19DD-E6AB-43D2-9796-72701EC7E92B}"/>
              </a:ext>
            </a:extLst>
          </p:cNvPr>
          <p:cNvCxnSpPr>
            <a:cxnSpLocks/>
          </p:cNvCxnSpPr>
          <p:nvPr/>
        </p:nvCxnSpPr>
        <p:spPr>
          <a:xfrm flipH="1" flipV="1">
            <a:off x="4142646" y="5126024"/>
            <a:ext cx="136396" cy="1314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C5C12741-C3B1-4787-B569-CFB53925D366}"/>
              </a:ext>
            </a:extLst>
          </p:cNvPr>
          <p:cNvCxnSpPr>
            <a:cxnSpLocks/>
          </p:cNvCxnSpPr>
          <p:nvPr/>
        </p:nvCxnSpPr>
        <p:spPr>
          <a:xfrm flipH="1">
            <a:off x="4081511" y="5409161"/>
            <a:ext cx="1949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C069993D-A231-4CEA-8258-2E802958EADF}"/>
              </a:ext>
            </a:extLst>
          </p:cNvPr>
          <p:cNvCxnSpPr/>
          <p:nvPr/>
        </p:nvCxnSpPr>
        <p:spPr>
          <a:xfrm flipV="1">
            <a:off x="4860032" y="5114523"/>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E32E5796-86F5-4360-B6B0-CA82A0D74BFE}"/>
              </a:ext>
            </a:extLst>
          </p:cNvPr>
          <p:cNvCxnSpPr>
            <a:cxnSpLocks/>
          </p:cNvCxnSpPr>
          <p:nvPr/>
        </p:nvCxnSpPr>
        <p:spPr>
          <a:xfrm flipH="1">
            <a:off x="4091267" y="5805264"/>
            <a:ext cx="1851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E8E68A50-BD2E-40DD-BB28-66560C179920}"/>
              </a:ext>
            </a:extLst>
          </p:cNvPr>
          <p:cNvSpPr txBox="1"/>
          <p:nvPr/>
        </p:nvSpPr>
        <p:spPr>
          <a:xfrm>
            <a:off x="4081510" y="3949122"/>
            <a:ext cx="4810970" cy="307777"/>
          </a:xfrm>
          <a:prstGeom prst="rect">
            <a:avLst/>
          </a:prstGeom>
          <a:noFill/>
        </p:spPr>
        <p:txBody>
          <a:bodyPr wrap="square" rtlCol="0">
            <a:spAutoFit/>
          </a:bodyPr>
          <a:lstStyle/>
          <a:p>
            <a:r>
              <a:rPr lang="en-US" altLang="zh-TW" sz="1400" dirty="0">
                <a:solidFill>
                  <a:srgbClr val="FF0000"/>
                </a:solidFill>
                <a:latin typeface="Times New Roman"/>
                <a:ea typeface="標楷體"/>
              </a:rPr>
              <a:t>I(0,</a:t>
            </a:r>
            <a:r>
              <a:rPr lang="zh-TW" altLang="en-US" sz="1400" dirty="0">
                <a:solidFill>
                  <a:srgbClr val="FF0000"/>
                </a:solidFill>
                <a:latin typeface="Times New Roman"/>
                <a:ea typeface="標楷體"/>
              </a:rPr>
              <a:t> </a:t>
            </a:r>
            <a:r>
              <a:rPr lang="en-US" altLang="zh-TW" sz="1400" dirty="0">
                <a:solidFill>
                  <a:srgbClr val="FF0000"/>
                </a:solidFill>
                <a:latin typeface="Times New Roman"/>
                <a:ea typeface="標楷體"/>
              </a:rPr>
              <a:t>0) = (173+173+147+173+173+147+133+133+100)/9=150</a:t>
            </a:r>
          </a:p>
        </p:txBody>
      </p:sp>
    </p:spTree>
    <p:extLst>
      <p:ext uri="{BB962C8B-B14F-4D97-AF65-F5344CB8AC3E}">
        <p14:creationId xmlns:p14="http://schemas.microsoft.com/office/powerpoint/2010/main" val="31249617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143</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139</a:t>
                      </a:r>
                      <a:endParaRPr lang="zh-TW" altLang="en-US" sz="1400" dirty="0"/>
                    </a:p>
                  </a:txBody>
                  <a:tcPr anchor="ctr"/>
                </a:tc>
                <a:tc>
                  <a:txBody>
                    <a:bodyPr/>
                    <a:lstStyle/>
                    <a:p>
                      <a:pPr algn="ctr"/>
                      <a:r>
                        <a:rPr lang="en-US" altLang="zh-TW" sz="1400" dirty="0"/>
                        <a:t>88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84</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93</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85</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172</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149</a:t>
                      </a:r>
                      <a:endParaRPr lang="zh-TW" altLang="en-US" sz="1400" dirty="0"/>
                    </a:p>
                  </a:txBody>
                  <a:tcPr anchor="ctr"/>
                </a:tc>
                <a:tc>
                  <a:txBody>
                    <a:bodyPr/>
                    <a:lstStyle/>
                    <a:p>
                      <a:pPr algn="ctr"/>
                      <a:r>
                        <a:rPr lang="en-US" altLang="zh-TW" sz="1400" dirty="0"/>
                        <a:t>154</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35</a:t>
                      </a:r>
                      <a:endParaRPr lang="zh-TW" altLang="en-US" sz="1400" dirty="0"/>
                    </a:p>
                  </a:txBody>
                  <a:tcPr anchor="ctr"/>
                </a:tc>
                <a:tc>
                  <a:txBody>
                    <a:bodyPr/>
                    <a:lstStyle/>
                    <a:p>
                      <a:pPr algn="ctr"/>
                      <a:r>
                        <a:rPr lang="en-US" altLang="zh-TW" sz="1400" dirty="0"/>
                        <a:t>70</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71</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77</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187</a:t>
                      </a:r>
                      <a:endParaRPr lang="zh-TW" altLang="en-US" sz="1400" dirty="0"/>
                    </a:p>
                  </a:txBody>
                  <a:tcPr anchor="ctr"/>
                </a:tc>
                <a:tc>
                  <a:txBody>
                    <a:bodyPr/>
                    <a:lstStyle/>
                    <a:p>
                      <a:pPr algn="ctr"/>
                      <a:r>
                        <a:rPr lang="en-US" altLang="zh-TW" sz="1400" dirty="0"/>
                        <a:t>90</a:t>
                      </a:r>
                      <a:endParaRPr lang="zh-TW" altLang="en-US" sz="1400" dirty="0"/>
                    </a:p>
                  </a:txBody>
                  <a:tcPr anchor="ctr"/>
                </a:tc>
                <a:tc>
                  <a:txBody>
                    <a:bodyPr/>
                    <a:lstStyle/>
                    <a:p>
                      <a:pPr algn="ctr"/>
                      <a:r>
                        <a:rPr lang="en-US" altLang="zh-TW" sz="1400" dirty="0"/>
                        <a:t>87</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127</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157</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100</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138</a:t>
                      </a:r>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90</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273137" y="3172504"/>
            <a:ext cx="2626192" cy="307777"/>
          </a:xfrm>
          <a:prstGeom prst="rect">
            <a:avLst/>
          </a:prstGeom>
        </p:spPr>
        <p:txBody>
          <a:bodyPr wrap="square">
            <a:spAutoFit/>
          </a:bodyPr>
          <a:lstStyle/>
          <a:p>
            <a:r>
              <a:rPr lang="en-US" altLang="zh-TW" sz="1400" dirty="0">
                <a:latin typeface="+mj-lt"/>
                <a:ea typeface="+mj-ea"/>
              </a:rPr>
              <a:t>Run median filter (</a:t>
            </a:r>
            <a:r>
              <a:rPr lang="en-US" altLang="zh-TW" sz="1400" i="1" dirty="0">
                <a:latin typeface="+mj-lt"/>
                <a:ea typeface="+mj-ea"/>
              </a:rPr>
              <a:t>3×3</a:t>
            </a:r>
            <a:r>
              <a:rPr lang="en-US" altLang="zh-TW" sz="1400" dirty="0">
                <a:latin typeface="+mj-lt"/>
                <a:ea typeface="+mj-ea"/>
              </a:rPr>
              <a:t>) on image.</a:t>
            </a:r>
          </a:p>
        </p:txBody>
      </p:sp>
      <p:sp>
        <p:nvSpPr>
          <p:cNvPr id="25" name="文字方塊 24"/>
          <p:cNvSpPr txBox="1"/>
          <p:nvPr/>
        </p:nvSpPr>
        <p:spPr>
          <a:xfrm>
            <a:off x="3923512" y="4373425"/>
            <a:ext cx="5033158" cy="307777"/>
          </a:xfrm>
          <a:prstGeom prst="rect">
            <a:avLst/>
          </a:prstGeom>
          <a:noFill/>
        </p:spPr>
        <p:txBody>
          <a:bodyPr wrap="square" rtlCol="0">
            <a:spAutoFit/>
          </a:bodyPr>
          <a:lstStyle/>
          <a:p>
            <a:r>
              <a:rPr lang="en-US" altLang="zh-TW" sz="1400" dirty="0">
                <a:solidFill>
                  <a:srgbClr val="000099"/>
                </a:solidFill>
                <a:latin typeface="+mj-lt"/>
              </a:rPr>
              <a:t>O(2,2) = median(84, 113, 119, 176, 46, 93, 169, 172, 130)=119</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20" name="文字方塊 19">
            <a:extLst>
              <a:ext uri="{FF2B5EF4-FFF2-40B4-BE49-F238E27FC236}">
                <a16:creationId xmlns:a16="http://schemas.microsoft.com/office/drawing/2014/main" id="{69CBB2FA-D1E9-451A-927D-944FA851B43F}"/>
              </a:ext>
            </a:extLst>
          </p:cNvPr>
          <p:cNvSpPr txBox="1"/>
          <p:nvPr/>
        </p:nvSpPr>
        <p:spPr>
          <a:xfrm>
            <a:off x="3923512" y="4004012"/>
            <a:ext cx="5040976" cy="307777"/>
          </a:xfrm>
          <a:prstGeom prst="rect">
            <a:avLst/>
          </a:prstGeom>
          <a:noFill/>
        </p:spPr>
        <p:txBody>
          <a:bodyPr wrap="square" rtlCol="0">
            <a:spAutoFit/>
          </a:bodyPr>
          <a:lstStyle/>
          <a:p>
            <a:r>
              <a:rPr lang="en-US" altLang="zh-TW" sz="1400" dirty="0">
                <a:solidFill>
                  <a:srgbClr val="FF0000"/>
                </a:solidFill>
                <a:latin typeface="Times New Roman"/>
                <a:ea typeface="標楷體"/>
              </a:rPr>
              <a:t>I(0,</a:t>
            </a:r>
            <a:r>
              <a:rPr lang="zh-TW" altLang="en-US" sz="1400" dirty="0">
                <a:solidFill>
                  <a:srgbClr val="FF0000"/>
                </a:solidFill>
                <a:latin typeface="Times New Roman"/>
                <a:ea typeface="標楷體"/>
              </a:rPr>
              <a:t> </a:t>
            </a:r>
            <a:r>
              <a:rPr lang="en-US" altLang="zh-TW" sz="1400" dirty="0">
                <a:solidFill>
                  <a:srgbClr val="FF0000"/>
                </a:solidFill>
                <a:latin typeface="Times New Roman"/>
                <a:ea typeface="標楷體"/>
              </a:rPr>
              <a:t>0) = median(157, 157, 154, 157, 157, 154, 160, 160 ,84)=157</a:t>
            </a:r>
          </a:p>
        </p:txBody>
      </p:sp>
      <p:graphicFrame>
        <p:nvGraphicFramePr>
          <p:cNvPr id="22" name="表格 21">
            <a:extLst>
              <a:ext uri="{FF2B5EF4-FFF2-40B4-BE49-F238E27FC236}">
                <a16:creationId xmlns:a16="http://schemas.microsoft.com/office/drawing/2014/main" id="{C3D09C68-EC67-493C-B530-6CADE38C2ABB}"/>
              </a:ext>
            </a:extLst>
          </p:cNvPr>
          <p:cNvGraphicFramePr>
            <a:graphicFrameLocks noGrp="1"/>
          </p:cNvGraphicFramePr>
          <p:nvPr>
            <p:extLst>
              <p:ext uri="{D42A27DB-BD31-4B8C-83A1-F6EECF244321}">
                <p14:modId xmlns:p14="http://schemas.microsoft.com/office/powerpoint/2010/main" val="1497514223"/>
              </p:ext>
            </p:extLst>
          </p:nvPr>
        </p:nvGraphicFramePr>
        <p:xfrm>
          <a:off x="3779912" y="486916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157</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154</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157</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154</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160</a:t>
                      </a:r>
                      <a:endParaRPr lang="zh-TW" altLang="en-US" sz="1200" dirty="0"/>
                    </a:p>
                  </a:txBody>
                  <a:tcPr anchor="ctr"/>
                </a:tc>
                <a:tc>
                  <a:txBody>
                    <a:bodyPr/>
                    <a:lstStyle/>
                    <a:p>
                      <a:pPr algn="ctr"/>
                      <a:r>
                        <a:rPr lang="en-US" altLang="zh-TW" sz="1200" dirty="0"/>
                        <a:t>160</a:t>
                      </a:r>
                      <a:endParaRPr lang="zh-TW" altLang="en-US" sz="1200" dirty="0"/>
                    </a:p>
                  </a:txBody>
                  <a:tcPr anchor="ctr"/>
                </a:tc>
                <a:tc>
                  <a:txBody>
                    <a:bodyPr/>
                    <a:lstStyle/>
                    <a:p>
                      <a:pPr algn="ctr"/>
                      <a:r>
                        <a:rPr lang="en-US" altLang="zh-TW" sz="1200" dirty="0"/>
                        <a:t>84</a:t>
                      </a:r>
                      <a:endParaRPr lang="zh-TW" altLang="en-US" sz="1200" dirty="0"/>
                    </a:p>
                  </a:txBody>
                  <a:tcPr anchor="ctr"/>
                </a:tc>
                <a:extLst>
                  <a:ext uri="{0D108BD9-81ED-4DB2-BD59-A6C34878D82A}">
                    <a16:rowId xmlns:a16="http://schemas.microsoft.com/office/drawing/2014/main" val="828894827"/>
                  </a:ext>
                </a:extLst>
              </a:tr>
            </a:tbl>
          </a:graphicData>
        </a:graphic>
      </p:graphicFrame>
      <p:cxnSp>
        <p:nvCxnSpPr>
          <p:cNvPr id="23" name="直線單箭頭接點 22">
            <a:extLst>
              <a:ext uri="{FF2B5EF4-FFF2-40B4-BE49-F238E27FC236}">
                <a16:creationId xmlns:a16="http://schemas.microsoft.com/office/drawing/2014/main" id="{FEB4F1E6-EE7F-4647-9E2B-37E55565AACD}"/>
              </a:ext>
            </a:extLst>
          </p:cNvPr>
          <p:cNvCxnSpPr/>
          <p:nvPr/>
        </p:nvCxnSpPr>
        <p:spPr>
          <a:xfrm flipV="1">
            <a:off x="4427984" y="508518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09C6849B-6318-4CB1-9661-DDBEB5E58C26}"/>
              </a:ext>
            </a:extLst>
          </p:cNvPr>
          <p:cNvCxnSpPr>
            <a:cxnSpLocks/>
          </p:cNvCxnSpPr>
          <p:nvPr/>
        </p:nvCxnSpPr>
        <p:spPr>
          <a:xfrm flipH="1" flipV="1">
            <a:off x="4142646" y="5126024"/>
            <a:ext cx="136396" cy="1314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B4E1FE6E-EC19-4DE2-8193-038A63D77EEE}"/>
              </a:ext>
            </a:extLst>
          </p:cNvPr>
          <p:cNvCxnSpPr>
            <a:cxnSpLocks/>
          </p:cNvCxnSpPr>
          <p:nvPr/>
        </p:nvCxnSpPr>
        <p:spPr>
          <a:xfrm flipH="1">
            <a:off x="4081511" y="5409161"/>
            <a:ext cx="1949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AFC0A36A-04F3-4486-B11D-B96DA6425A89}"/>
              </a:ext>
            </a:extLst>
          </p:cNvPr>
          <p:cNvCxnSpPr>
            <a:cxnSpLocks/>
          </p:cNvCxnSpPr>
          <p:nvPr/>
        </p:nvCxnSpPr>
        <p:spPr>
          <a:xfrm flipH="1">
            <a:off x="4091267" y="5805264"/>
            <a:ext cx="1851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29ECDED8-A802-432C-A2FC-EE2D549F5F72}"/>
              </a:ext>
            </a:extLst>
          </p:cNvPr>
          <p:cNvCxnSpPr/>
          <p:nvPr/>
        </p:nvCxnSpPr>
        <p:spPr>
          <a:xfrm flipV="1">
            <a:off x="4860032" y="5114523"/>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885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6132"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10</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144</a:t>
            </a:fld>
            <a:endParaRPr lang="en-US" dirty="0"/>
          </a:p>
        </p:txBody>
      </p:sp>
      <p:pic>
        <p:nvPicPr>
          <p:cNvPr id="176133" name="Picture 4" descr="lena"/>
          <p:cNvPicPr>
            <a:picLocks noChangeAspect="1" noChangeArrowheads="1"/>
          </p:cNvPicPr>
          <p:nvPr/>
        </p:nvPicPr>
        <p:blipFill>
          <a:blip r:embed="rId3" cstate="print"/>
          <a:srcRect/>
          <a:stretch>
            <a:fillRect/>
          </a:stretch>
        </p:blipFill>
        <p:spPr bwMode="auto">
          <a:xfrm>
            <a:off x="468313" y="3006725"/>
            <a:ext cx="3851275" cy="3851275"/>
          </a:xfrm>
          <a:prstGeom prst="rect">
            <a:avLst/>
          </a:prstGeom>
          <a:noFill/>
          <a:ln w="9525">
            <a:noFill/>
            <a:miter lim="800000"/>
            <a:headEnd/>
            <a:tailEnd/>
          </a:ln>
        </p:spPr>
      </p:pic>
      <p:pic>
        <p:nvPicPr>
          <p:cNvPr id="176134" name="Picture 6" descr="lena_gaussian(10)"/>
          <p:cNvPicPr>
            <a:picLocks noChangeAspect="1" noChangeArrowheads="1"/>
          </p:cNvPicPr>
          <p:nvPr/>
        </p:nvPicPr>
        <p:blipFill>
          <a:blip r:embed="rId4" cstate="print"/>
          <a:srcRect/>
          <a:stretch>
            <a:fillRect/>
          </a:stretch>
        </p:blipFill>
        <p:spPr bwMode="auto">
          <a:xfrm>
            <a:off x="4643438" y="3006725"/>
            <a:ext cx="3851275" cy="3851275"/>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7156"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30</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145</a:t>
            </a:fld>
            <a:endParaRPr lang="en-US" dirty="0"/>
          </a:p>
        </p:txBody>
      </p:sp>
      <p:pic>
        <p:nvPicPr>
          <p:cNvPr id="177157"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7158" name="Picture 5" descr="lena_gaussian(30)"/>
          <p:cNvPicPr>
            <a:picLocks noChangeAspect="1" noChangeArrowheads="1"/>
          </p:cNvPicPr>
          <p:nvPr/>
        </p:nvPicPr>
        <p:blipFill>
          <a:blip r:embed="rId3" cstate="print"/>
          <a:srcRect/>
          <a:stretch>
            <a:fillRect/>
          </a:stretch>
        </p:blipFill>
        <p:spPr bwMode="auto">
          <a:xfrm>
            <a:off x="4643438" y="2987675"/>
            <a:ext cx="3870325" cy="3870325"/>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78180"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salt-and-pepper noise</a:t>
            </a:r>
          </a:p>
          <a:p>
            <a:pPr marL="0" indent="0"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threshold = 0.05</a:t>
            </a: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146</a:t>
            </a:fld>
            <a:endParaRPr lang="en-US" dirty="0"/>
          </a:p>
        </p:txBody>
      </p:sp>
      <p:pic>
        <p:nvPicPr>
          <p:cNvPr id="178181"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8182" name="Picture 6" descr="lena_salt_and_pepper(0"/>
          <p:cNvPicPr>
            <a:picLocks noChangeAspect="1" noChangeArrowheads="1"/>
          </p:cNvPicPr>
          <p:nvPr/>
        </p:nvPicPr>
        <p:blipFill>
          <a:blip r:embed="rId3" cstate="print"/>
          <a:srcRect/>
          <a:stretch>
            <a:fillRect/>
          </a:stretch>
        </p:blipFill>
        <p:spPr bwMode="auto">
          <a:xfrm>
            <a:off x="4716463" y="2970213"/>
            <a:ext cx="3887787" cy="3887787"/>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3" name="內容版面配置區 2"/>
          <p:cNvSpPr>
            <a:spLocks noGrp="1"/>
          </p:cNvSpPr>
          <p:nvPr>
            <p:ph idx="1"/>
          </p:nvPr>
        </p:nvSpPr>
        <p:spPr/>
        <p:txBody>
          <a:bodyPr>
            <a:normAutofit/>
          </a:bodyPr>
          <a:lstStyle/>
          <a:p>
            <a:pPr marL="0" indent="0">
              <a:spcBef>
                <a:spcPct val="20000"/>
              </a:spcBef>
              <a:buClr>
                <a:schemeClr val="tx2"/>
              </a:buClr>
              <a:buSzPct val="70000"/>
              <a:buNone/>
            </a:pPr>
            <a:r>
              <a:rPr lang="en-US" altLang="zh-TW" sz="2800" dirty="0">
                <a:solidFill>
                  <a:schemeClr val="tx1"/>
                </a:solidFill>
              </a:rPr>
              <a:t>Generate salt-and-pepper noise</a:t>
            </a:r>
          </a:p>
          <a:p>
            <a:pPr marL="342900" indent="-342900" algn="ctr">
              <a:spcBef>
                <a:spcPct val="20000"/>
              </a:spcBef>
              <a:buClr>
                <a:schemeClr val="tx2"/>
              </a:buClr>
              <a:buSzPct val="70000"/>
              <a:buNone/>
            </a:pPr>
            <a:r>
              <a:rPr lang="en-US" altLang="zh-TW" sz="2800" dirty="0">
                <a:solidFill>
                  <a:schemeClr val="tx1"/>
                </a:solidFill>
              </a:rPr>
              <a:t>with </a:t>
            </a:r>
            <a:r>
              <a:rPr lang="en-US" altLang="zh-TW" sz="2800" i="1" dirty="0">
                <a:solidFill>
                  <a:schemeClr val="tx1"/>
                </a:solidFill>
              </a:rPr>
              <a:t>threshold = 0.1</a:t>
            </a:r>
          </a:p>
          <a:p>
            <a:endParaRPr lang="zh-TW" altLang="en-US" sz="2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147</a:t>
            </a:fld>
            <a:endParaRPr lang="en-US" dirty="0"/>
          </a:p>
        </p:txBody>
      </p:sp>
      <p:pic>
        <p:nvPicPr>
          <p:cNvPr id="179204"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9206" name="Picture 10" descr="lena_salt_and_pepper(0"/>
          <p:cNvPicPr>
            <a:picLocks noChangeAspect="1" noChangeArrowheads="1"/>
          </p:cNvPicPr>
          <p:nvPr/>
        </p:nvPicPr>
        <p:blipFill>
          <a:blip r:embed="rId3" cstate="print"/>
          <a:srcRect/>
          <a:stretch>
            <a:fillRect/>
          </a:stretch>
        </p:blipFill>
        <p:spPr bwMode="auto">
          <a:xfrm>
            <a:off x="4716463" y="2968625"/>
            <a:ext cx="3889375" cy="3889375"/>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0228" name="Rectangle 3"/>
          <p:cNvSpPr>
            <a:spLocks noGrp="1" noChangeArrowheads="1"/>
          </p:cNvSpPr>
          <p:nvPr>
            <p:ph idx="1"/>
          </p:nvPr>
        </p:nvSpPr>
        <p:spPr>
          <a:xfrm>
            <a:off x="537240" y="1845734"/>
            <a:ext cx="8069521" cy="4023360"/>
          </a:xfrm>
        </p:spPr>
        <p:txBody>
          <a:bodyPr>
            <a:normAutofit/>
          </a:bodyPr>
          <a:lstStyle/>
          <a:p>
            <a:pPr eaLnBrk="1" hangingPunct="1"/>
            <a:r>
              <a:rPr lang="en-US" altLang="zh-TW" sz="2800" dirty="0">
                <a:solidFill>
                  <a:schemeClr val="tx1"/>
                </a:solidFill>
              </a:rPr>
              <a:t>Box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148</a:t>
            </a:fld>
            <a:endParaRPr lang="en-US" dirty="0"/>
          </a:p>
        </p:txBody>
      </p:sp>
      <p:pic>
        <p:nvPicPr>
          <p:cNvPr id="180229" name="Picture 6"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0230" name="Text Box 7"/>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22"/>
          <p:cNvGrpSpPr>
            <a:grpSpLocks/>
          </p:cNvGrpSpPr>
          <p:nvPr/>
        </p:nvGrpSpPr>
        <p:grpSpPr bwMode="auto">
          <a:xfrm>
            <a:off x="4787900" y="2538413"/>
            <a:ext cx="3951288" cy="4319587"/>
            <a:chOff x="3107" y="1599"/>
            <a:chExt cx="2489" cy="2721"/>
          </a:xfrm>
        </p:grpSpPr>
        <p:sp>
          <p:nvSpPr>
            <p:cNvPr id="180235" name="Text Box 10"/>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0236" name="Picture 18" descr="gaussian(10)_box(5x5)"/>
            <p:cNvPicPr>
              <a:picLocks noChangeAspect="1" noChangeArrowheads="1"/>
            </p:cNvPicPr>
            <p:nvPr/>
          </p:nvPicPr>
          <p:blipFill>
            <a:blip r:embed="rId3" cstate="print"/>
            <a:srcRect/>
            <a:stretch>
              <a:fillRect/>
            </a:stretch>
          </p:blipFill>
          <p:spPr bwMode="auto">
            <a:xfrm>
              <a:off x="3107" y="1831"/>
              <a:ext cx="2489" cy="2489"/>
            </a:xfrm>
            <a:prstGeom prst="rect">
              <a:avLst/>
            </a:prstGeom>
            <a:noFill/>
            <a:ln w="9525">
              <a:noFill/>
              <a:miter lim="800000"/>
              <a:headEnd/>
              <a:tailEnd/>
            </a:ln>
          </p:spPr>
        </p:pic>
      </p:grpSp>
      <p:grpSp>
        <p:nvGrpSpPr>
          <p:cNvPr id="3" name="Group 20"/>
          <p:cNvGrpSpPr>
            <a:grpSpLocks/>
          </p:cNvGrpSpPr>
          <p:nvPr/>
        </p:nvGrpSpPr>
        <p:grpSpPr bwMode="auto">
          <a:xfrm>
            <a:off x="4787900" y="2535238"/>
            <a:ext cx="3951288" cy="4322763"/>
            <a:chOff x="1746" y="1597"/>
            <a:chExt cx="2489" cy="2723"/>
          </a:xfrm>
        </p:grpSpPr>
        <p:sp>
          <p:nvSpPr>
            <p:cNvPr id="180233" name="Text Box 15"/>
            <p:cNvSpPr txBox="1">
              <a:spLocks noChangeArrowheads="1"/>
            </p:cNvSpPr>
            <p:nvPr/>
          </p:nvSpPr>
          <p:spPr bwMode="auto">
            <a:xfrm>
              <a:off x="2108" y="1597"/>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0234" name="Picture 19" descr="gaussian(10)_box(3x3)"/>
            <p:cNvPicPr>
              <a:picLocks noChangeAspect="1" noChangeArrowheads="1"/>
            </p:cNvPicPr>
            <p:nvPr/>
          </p:nvPicPr>
          <p:blipFill>
            <a:blip r:embed="rId4" cstate="print"/>
            <a:srcRect/>
            <a:stretch>
              <a:fillRect/>
            </a:stretch>
          </p:blipFill>
          <p:spPr bwMode="auto">
            <a:xfrm>
              <a:off x="1746" y="1831"/>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1252" name="Rectangle 3"/>
          <p:cNvSpPr>
            <a:spLocks noGrp="1" noChangeArrowheads="1"/>
          </p:cNvSpPr>
          <p:nvPr>
            <p:ph idx="1"/>
          </p:nvPr>
        </p:nvSpPr>
        <p:spPr>
          <a:xfrm>
            <a:off x="658396" y="1845734"/>
            <a:ext cx="7827208" cy="4023360"/>
          </a:xfrm>
        </p:spPr>
        <p:txBody>
          <a:bodyPr/>
          <a:lstStyle/>
          <a:p>
            <a:pPr eaLnBrk="1" hangingPunct="1"/>
            <a:r>
              <a:rPr lang="en-US" altLang="zh-TW" sz="2600" dirty="0">
                <a:solidFill>
                  <a:schemeClr val="tx1"/>
                </a:solidFill>
              </a:rPr>
              <a:t>Box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149</a:t>
            </a:fld>
            <a:endParaRPr lang="en-US" dirty="0"/>
          </a:p>
        </p:txBody>
      </p:sp>
      <p:sp>
        <p:nvSpPr>
          <p:cNvPr id="181253"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salt-and-pepper noise</a:t>
            </a:r>
          </a:p>
        </p:txBody>
      </p:sp>
      <p:pic>
        <p:nvPicPr>
          <p:cNvPr id="181254" name="Picture 17" descr="lena_salt_and_pepper(0"/>
          <p:cNvPicPr>
            <a:picLocks noChangeAspect="1" noChangeArrowheads="1"/>
          </p:cNvPicPr>
          <p:nvPr/>
        </p:nvPicPr>
        <p:blipFill>
          <a:blip r:embed="rId2" cstate="print"/>
          <a:srcRect/>
          <a:stretch>
            <a:fillRect/>
          </a:stretch>
        </p:blipFill>
        <p:spPr bwMode="auto">
          <a:xfrm>
            <a:off x="468313" y="2906713"/>
            <a:ext cx="3951287" cy="3951287"/>
          </a:xfrm>
          <a:prstGeom prst="rect">
            <a:avLst/>
          </a:prstGeom>
          <a:noFill/>
          <a:ln w="9525">
            <a:noFill/>
            <a:miter lim="800000"/>
            <a:headEnd/>
            <a:tailEnd/>
          </a:ln>
        </p:spPr>
      </p:pic>
      <p:grpSp>
        <p:nvGrpSpPr>
          <p:cNvPr id="2" name="Group 21"/>
          <p:cNvGrpSpPr>
            <a:grpSpLocks/>
          </p:cNvGrpSpPr>
          <p:nvPr/>
        </p:nvGrpSpPr>
        <p:grpSpPr bwMode="auto">
          <a:xfrm>
            <a:off x="4859338" y="2538413"/>
            <a:ext cx="3951287" cy="4319587"/>
            <a:chOff x="3061" y="1599"/>
            <a:chExt cx="2489" cy="2721"/>
          </a:xfrm>
        </p:grpSpPr>
        <p:sp>
          <p:nvSpPr>
            <p:cNvPr id="181259"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1260" name="Picture 18" descr="salt_and_pepper(0"/>
            <p:cNvPicPr>
              <a:picLocks noChangeAspect="1" noChangeArrowheads="1"/>
            </p:cNvPicPr>
            <p:nvPr/>
          </p:nvPicPr>
          <p:blipFill>
            <a:blip r:embed="rId3" cstate="print"/>
            <a:srcRect/>
            <a:stretch>
              <a:fillRect/>
            </a:stretch>
          </p:blipFill>
          <p:spPr bwMode="auto">
            <a:xfrm>
              <a:off x="3061" y="1831"/>
              <a:ext cx="2489" cy="2489"/>
            </a:xfrm>
            <a:prstGeom prst="rect">
              <a:avLst/>
            </a:prstGeom>
            <a:noFill/>
            <a:ln w="9525">
              <a:noFill/>
              <a:miter lim="800000"/>
              <a:headEnd/>
              <a:tailEnd/>
            </a:ln>
          </p:spPr>
        </p:pic>
      </p:grpSp>
      <p:grpSp>
        <p:nvGrpSpPr>
          <p:cNvPr id="3" name="Group 23"/>
          <p:cNvGrpSpPr>
            <a:grpSpLocks/>
          </p:cNvGrpSpPr>
          <p:nvPr/>
        </p:nvGrpSpPr>
        <p:grpSpPr bwMode="auto">
          <a:xfrm>
            <a:off x="4859338" y="2536825"/>
            <a:ext cx="3951287" cy="4319588"/>
            <a:chOff x="3060" y="1462"/>
            <a:chExt cx="2489" cy="2721"/>
          </a:xfrm>
        </p:grpSpPr>
        <p:sp>
          <p:nvSpPr>
            <p:cNvPr id="181257" name="Text Box 11"/>
            <p:cNvSpPr txBox="1">
              <a:spLocks noChangeArrowheads="1"/>
            </p:cNvSpPr>
            <p:nvPr/>
          </p:nvSpPr>
          <p:spPr bwMode="auto">
            <a:xfrm>
              <a:off x="3468" y="1462"/>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1258" name="Picture 19" descr="salt_and_pepper(0"/>
            <p:cNvPicPr>
              <a:picLocks noChangeAspect="1" noChangeArrowheads="1"/>
            </p:cNvPicPr>
            <p:nvPr/>
          </p:nvPicPr>
          <p:blipFill>
            <a:blip r:embed="rId4" cstate="print"/>
            <a:srcRect/>
            <a:stretch>
              <a:fillRect/>
            </a:stretch>
          </p:blipFill>
          <p:spPr bwMode="auto">
            <a:xfrm>
              <a:off x="3060" y="1694"/>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822960" y="286604"/>
            <a:ext cx="8321040" cy="1450757"/>
          </a:xfrm>
        </p:spPr>
        <p:txBody>
          <a:bodyPr>
            <a:normAutofit/>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en-US" altLang="zh-TW" b="0" dirty="0">
              <a:solidFill>
                <a:schemeClr val="tx1"/>
              </a:solidFill>
            </a:endParaRPr>
          </a:p>
        </p:txBody>
      </p:sp>
      <p:sp>
        <p:nvSpPr>
          <p:cNvPr id="1032" name="Rectangle 3"/>
          <p:cNvSpPr>
            <a:spLocks noGrp="1" noChangeArrowheads="1"/>
          </p:cNvSpPr>
          <p:nvPr>
            <p:ph idx="1"/>
          </p:nvPr>
        </p:nvSpPr>
        <p:spPr>
          <a:xfrm>
            <a:off x="822959" y="1845734"/>
            <a:ext cx="7543801" cy="4391578"/>
          </a:xfrm>
        </p:spPr>
        <p:txBody>
          <a:bodyPr>
            <a:noAutofit/>
          </a:bodyPr>
          <a:lstStyle/>
          <a:p>
            <a:endParaRPr lang="en-US" altLang="zh-TW" sz="1800" dirty="0">
              <a:solidFill>
                <a:schemeClr val="tx1"/>
              </a:solidFill>
            </a:endParaRPr>
          </a:p>
          <a:p>
            <a:endParaRPr lang="en-US" altLang="zh-TW" sz="1800" dirty="0">
              <a:solidFill>
                <a:schemeClr val="tx1"/>
              </a:solidFill>
            </a:endParaRPr>
          </a:p>
          <a:p>
            <a:endParaRPr lang="en-US" altLang="zh-TW" sz="2400" dirty="0">
              <a:solidFill>
                <a:schemeClr val="tx1"/>
              </a:solidFill>
              <a:latin typeface="+mj-lt"/>
            </a:endParaRPr>
          </a:p>
          <a:p>
            <a:endParaRPr lang="en-US" altLang="zh-TW" sz="2400" dirty="0">
              <a:solidFill>
                <a:schemeClr val="tx1"/>
              </a:solidFill>
              <a:latin typeface="+mj-lt"/>
            </a:endParaRPr>
          </a:p>
          <a:p>
            <a:endParaRPr lang="en-US" altLang="zh-TW" sz="2400" b="1" dirty="0">
              <a:solidFill>
                <a:schemeClr val="tx1"/>
              </a:solidFill>
              <a:latin typeface="+mj-lt"/>
            </a:endParaRPr>
          </a:p>
          <a:p>
            <a:endParaRPr lang="en-US" altLang="zh-TW" sz="2400" dirty="0">
              <a:solidFill>
                <a:schemeClr val="tx1"/>
              </a:solidFill>
              <a:latin typeface="+mj-lt"/>
            </a:endParaRPr>
          </a:p>
        </p:txBody>
      </p:sp>
      <p:sp>
        <p:nvSpPr>
          <p:cNvPr id="8"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15</a:t>
            </a:fld>
            <a:endParaRPr lang="en-US" dirty="0"/>
          </a:p>
        </p:txBody>
      </p:sp>
      <p:pic>
        <p:nvPicPr>
          <p:cNvPr id="312324" name="Picture 4" descr="https://chart.googleapis.com/chart?cht=tx&amp;chl=f(x)%3D%5Cfrac%7B1%7D%7B%5Csigma%5Csqrt%7B2%5Cpi%20%7D%20%7D%7De%5E%7B-(x-%5Cmu%20)%5E%7B2%7D%2F2%5Csigma%5E%7B2%7D%7D&amp;chs=120">
            <a:extLst>
              <a:ext uri="{FF2B5EF4-FFF2-40B4-BE49-F238E27FC236}">
                <a16:creationId xmlns:a16="http://schemas.microsoft.com/office/drawing/2014/main" id="{5A547681-5976-42BA-A046-801624963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1" y="1905069"/>
            <a:ext cx="4104456" cy="926976"/>
          </a:xfrm>
          <a:prstGeom prst="rect">
            <a:avLst/>
          </a:prstGeom>
          <a:noFill/>
          <a:extLst>
            <a:ext uri="{909E8E84-426E-40DD-AFC4-6F175D3DCCD1}">
              <a14:hiddenFill xmlns:a14="http://schemas.microsoft.com/office/drawing/2010/main">
                <a:solidFill>
                  <a:srgbClr val="FFFFFF"/>
                </a:solidFill>
              </a14:hiddenFill>
            </a:ext>
          </a:extLst>
        </p:spPr>
      </p:pic>
      <p:pic>
        <p:nvPicPr>
          <p:cNvPr id="312328" name="Picture 8" descr="https://chart.googleapis.com/chart?cht=tx&amp;chl=f(x)%3D%5Cfrac%7B1%7D%7B%5Csigma%5Csqrt%7B2%5Cpi%20%7D%20%7D%7De%5E%7B-x%5E%7B2%7D%2F2%5Csigma%5E%7B2%7D%7D&amp;chs=120">
            <a:extLst>
              <a:ext uri="{FF2B5EF4-FFF2-40B4-BE49-F238E27FC236}">
                <a16:creationId xmlns:a16="http://schemas.microsoft.com/office/drawing/2014/main" id="{FE37A2F4-E730-4F79-9650-01943B341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161" y="3179102"/>
            <a:ext cx="3516977" cy="919471"/>
          </a:xfrm>
          <a:prstGeom prst="rect">
            <a:avLst/>
          </a:prstGeom>
          <a:noFill/>
          <a:extLst>
            <a:ext uri="{909E8E84-426E-40DD-AFC4-6F175D3DCCD1}">
              <a14:hiddenFill xmlns:a14="http://schemas.microsoft.com/office/drawing/2010/main">
                <a:solidFill>
                  <a:srgbClr val="FFFFFF"/>
                </a:solidFill>
              </a14:hiddenFill>
            </a:ext>
          </a:extLst>
        </p:spPr>
      </p:pic>
      <p:pic>
        <p:nvPicPr>
          <p:cNvPr id="312330" name="Picture 10" descr="https://chart.googleapis.com/chart?cht=tx&amp;chl=G(x%2Cy)%3D%5Cfrac%7B1%7D%7B2%5Cpi%20%5Csigma%20%5E%7B2%7D%7De%5E%7B-(x%5E2%2By%5E2)%2F2%5Csigma%5E2%7D&amp;chs=80">
            <a:extLst>
              <a:ext uri="{FF2B5EF4-FFF2-40B4-BE49-F238E27FC236}">
                <a16:creationId xmlns:a16="http://schemas.microsoft.com/office/drawing/2014/main" id="{018DEE63-639C-4550-80B4-8B6F50F1F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161" y="4581128"/>
            <a:ext cx="48387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2276" name="Rectangle 3"/>
          <p:cNvSpPr>
            <a:spLocks noGrp="1" noChangeArrowheads="1"/>
          </p:cNvSpPr>
          <p:nvPr>
            <p:ph idx="1"/>
          </p:nvPr>
        </p:nvSpPr>
        <p:spPr>
          <a:xfrm>
            <a:off x="334360" y="1845734"/>
            <a:ext cx="8475280" cy="4023360"/>
          </a:xfrm>
        </p:spPr>
        <p:txBody>
          <a:bodyPr>
            <a:normAutofit/>
          </a:bodyPr>
          <a:lstStyle/>
          <a:p>
            <a:pPr eaLnBrk="1" hangingPunct="1"/>
            <a:r>
              <a:rPr lang="en-US" altLang="zh-TW" sz="2800" dirty="0">
                <a:solidFill>
                  <a:schemeClr val="tx1"/>
                </a:solidFill>
              </a:rPr>
              <a:t>median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150</a:t>
            </a:fld>
            <a:endParaRPr lang="en-US" dirty="0"/>
          </a:p>
        </p:txBody>
      </p:sp>
      <p:pic>
        <p:nvPicPr>
          <p:cNvPr id="182277" name="Picture 4"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2278"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6"/>
          <p:cNvGrpSpPr>
            <a:grpSpLocks/>
          </p:cNvGrpSpPr>
          <p:nvPr/>
        </p:nvGrpSpPr>
        <p:grpSpPr bwMode="auto">
          <a:xfrm>
            <a:off x="4859338" y="2538413"/>
            <a:ext cx="3887787" cy="4319587"/>
            <a:chOff x="3061" y="1599"/>
            <a:chExt cx="2449" cy="2721"/>
          </a:xfrm>
        </p:grpSpPr>
        <p:pic>
          <p:nvPicPr>
            <p:cNvPr id="182283" name="Picture 7" descr="gaussian(10)_box(5x5)"/>
            <p:cNvPicPr>
              <a:picLocks noChangeAspect="1" noChangeArrowheads="1"/>
            </p:cNvPicPr>
            <p:nvPr/>
          </p:nvPicPr>
          <p:blipFill>
            <a:blip r:embed="rId3" cstate="print"/>
            <a:srcRect/>
            <a:stretch>
              <a:fillRect/>
            </a:stretch>
          </p:blipFill>
          <p:spPr bwMode="auto">
            <a:xfrm>
              <a:off x="3061" y="1871"/>
              <a:ext cx="2449" cy="2449"/>
            </a:xfrm>
            <a:prstGeom prst="rect">
              <a:avLst/>
            </a:prstGeom>
            <a:noFill/>
            <a:ln w="9525">
              <a:noFill/>
              <a:miter lim="800000"/>
              <a:headEnd/>
              <a:tailEnd/>
            </a:ln>
          </p:spPr>
        </p:pic>
        <p:sp>
          <p:nvSpPr>
            <p:cNvPr id="182284"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grpSp>
      <p:grpSp>
        <p:nvGrpSpPr>
          <p:cNvPr id="3" name="Group 9"/>
          <p:cNvGrpSpPr>
            <a:grpSpLocks/>
          </p:cNvGrpSpPr>
          <p:nvPr/>
        </p:nvGrpSpPr>
        <p:grpSpPr bwMode="auto">
          <a:xfrm>
            <a:off x="4859338" y="2528888"/>
            <a:ext cx="3890962" cy="4329113"/>
            <a:chOff x="1247" y="1593"/>
            <a:chExt cx="2451" cy="2727"/>
          </a:xfrm>
        </p:grpSpPr>
        <p:pic>
          <p:nvPicPr>
            <p:cNvPr id="182281" name="Picture 10" descr="gaussian(10)_box(3x3)"/>
            <p:cNvPicPr>
              <a:picLocks noChangeArrowheads="1"/>
            </p:cNvPicPr>
            <p:nvPr/>
          </p:nvPicPr>
          <p:blipFill>
            <a:blip r:embed="rId4" cstate="print"/>
            <a:srcRect/>
            <a:stretch>
              <a:fillRect/>
            </a:stretch>
          </p:blipFill>
          <p:spPr bwMode="auto">
            <a:xfrm>
              <a:off x="1247" y="1869"/>
              <a:ext cx="2451" cy="2451"/>
            </a:xfrm>
            <a:prstGeom prst="rect">
              <a:avLst/>
            </a:prstGeom>
            <a:noFill/>
            <a:ln w="9525">
              <a:noFill/>
              <a:miter lim="800000"/>
              <a:headEnd/>
              <a:tailEnd/>
            </a:ln>
          </p:spPr>
        </p:pic>
        <p:sp>
          <p:nvSpPr>
            <p:cNvPr id="182282" name="Text Box 11"/>
            <p:cNvSpPr txBox="1">
              <a:spLocks noChangeArrowheads="1"/>
            </p:cNvSpPr>
            <p:nvPr/>
          </p:nvSpPr>
          <p:spPr bwMode="auto">
            <a:xfrm>
              <a:off x="1655" y="1593"/>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a:solidFill>
                  <a:srgbClr val="C00000"/>
                </a:solidFill>
              </a:rPr>
              <a:t>7, 2021</a:t>
            </a:r>
            <a:endParaRPr lang="en-US" altLang="zh-TW" b="0" dirty="0">
              <a:solidFill>
                <a:srgbClr val="FF0000"/>
              </a:solidFill>
            </a:endParaRPr>
          </a:p>
        </p:txBody>
      </p:sp>
      <p:sp>
        <p:nvSpPr>
          <p:cNvPr id="183300" name="Rectangle 3"/>
          <p:cNvSpPr>
            <a:spLocks noGrp="1" noChangeArrowheads="1"/>
          </p:cNvSpPr>
          <p:nvPr>
            <p:ph idx="1"/>
          </p:nvPr>
        </p:nvSpPr>
        <p:spPr>
          <a:xfrm>
            <a:off x="514380" y="1845734"/>
            <a:ext cx="8115240" cy="4023360"/>
          </a:xfrm>
        </p:spPr>
        <p:txBody>
          <a:bodyPr/>
          <a:lstStyle/>
          <a:p>
            <a:pPr eaLnBrk="1" hangingPunct="1">
              <a:lnSpc>
                <a:spcPct val="90000"/>
              </a:lnSpc>
            </a:pPr>
            <a:r>
              <a:rPr lang="en-US" altLang="zh-TW" sz="2600" dirty="0">
                <a:solidFill>
                  <a:schemeClr val="tx1"/>
                </a:solidFill>
              </a:rPr>
              <a:t>median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dirty="0" smtClean="0"/>
              <a:t>151</a:t>
            </a:fld>
            <a:endParaRPr lang="en-US" dirty="0"/>
          </a:p>
        </p:txBody>
      </p:sp>
      <p:sp>
        <p:nvSpPr>
          <p:cNvPr id="183301" name="Text Box 4"/>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salt-and-pepper noise</a:t>
            </a:r>
          </a:p>
        </p:txBody>
      </p:sp>
      <p:grpSp>
        <p:nvGrpSpPr>
          <p:cNvPr id="2" name="Group 5"/>
          <p:cNvGrpSpPr>
            <a:grpSpLocks/>
          </p:cNvGrpSpPr>
          <p:nvPr/>
        </p:nvGrpSpPr>
        <p:grpSpPr bwMode="auto">
          <a:xfrm>
            <a:off x="5003800" y="2538413"/>
            <a:ext cx="3951288" cy="4319587"/>
            <a:chOff x="3152" y="1599"/>
            <a:chExt cx="2489" cy="2721"/>
          </a:xfrm>
        </p:grpSpPr>
        <p:sp>
          <p:nvSpPr>
            <p:cNvPr id="183307" name="Text Box 6"/>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pic>
          <p:nvPicPr>
            <p:cNvPr id="183308" name="Picture 7" descr="salt_and_pepper(0"/>
            <p:cNvPicPr>
              <a:picLocks noChangeAspect="1" noChangeArrowheads="1"/>
            </p:cNvPicPr>
            <p:nvPr/>
          </p:nvPicPr>
          <p:blipFill>
            <a:blip r:embed="rId2" cstate="print"/>
            <a:srcRect/>
            <a:stretch>
              <a:fillRect/>
            </a:stretch>
          </p:blipFill>
          <p:spPr bwMode="auto">
            <a:xfrm>
              <a:off x="3152" y="1831"/>
              <a:ext cx="2489" cy="2489"/>
            </a:xfrm>
            <a:prstGeom prst="rect">
              <a:avLst/>
            </a:prstGeom>
            <a:noFill/>
            <a:ln w="9525">
              <a:noFill/>
              <a:miter lim="800000"/>
              <a:headEnd/>
              <a:tailEnd/>
            </a:ln>
          </p:spPr>
        </p:pic>
      </p:grpSp>
      <p:grpSp>
        <p:nvGrpSpPr>
          <p:cNvPr id="3" name="Group 8"/>
          <p:cNvGrpSpPr>
            <a:grpSpLocks/>
          </p:cNvGrpSpPr>
          <p:nvPr/>
        </p:nvGrpSpPr>
        <p:grpSpPr bwMode="auto">
          <a:xfrm>
            <a:off x="5003800" y="2536825"/>
            <a:ext cx="3951288" cy="4321175"/>
            <a:chOff x="3151" y="1598"/>
            <a:chExt cx="2489" cy="2722"/>
          </a:xfrm>
        </p:grpSpPr>
        <p:sp>
          <p:nvSpPr>
            <p:cNvPr id="183305" name="Text Box 9"/>
            <p:cNvSpPr txBox="1">
              <a:spLocks noChangeArrowheads="1"/>
            </p:cNvSpPr>
            <p:nvPr/>
          </p:nvSpPr>
          <p:spPr bwMode="auto">
            <a:xfrm>
              <a:off x="3468" y="1598"/>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a:t>
              </a:r>
            </a:p>
          </p:txBody>
        </p:sp>
        <p:pic>
          <p:nvPicPr>
            <p:cNvPr id="183306" name="Picture 10" descr="salt_and_pepper(0"/>
            <p:cNvPicPr>
              <a:picLocks noChangeAspect="1" noChangeArrowheads="1"/>
            </p:cNvPicPr>
            <p:nvPr/>
          </p:nvPicPr>
          <p:blipFill>
            <a:blip r:embed="rId3" cstate="print"/>
            <a:srcRect/>
            <a:stretch>
              <a:fillRect/>
            </a:stretch>
          </p:blipFill>
          <p:spPr bwMode="auto">
            <a:xfrm>
              <a:off x="3151" y="1831"/>
              <a:ext cx="2489" cy="2489"/>
            </a:xfrm>
            <a:prstGeom prst="rect">
              <a:avLst/>
            </a:prstGeom>
            <a:noFill/>
            <a:ln w="9525">
              <a:noFill/>
              <a:miter lim="800000"/>
              <a:headEnd/>
              <a:tailEnd/>
            </a:ln>
          </p:spPr>
        </p:pic>
      </p:grpSp>
      <p:pic>
        <p:nvPicPr>
          <p:cNvPr id="183304" name="Picture 11" descr="lena_salt_and_pepper(0"/>
          <p:cNvPicPr>
            <a:picLocks noChangeAspect="1" noChangeArrowheads="1"/>
          </p:cNvPicPr>
          <p:nvPr/>
        </p:nvPicPr>
        <p:blipFill>
          <a:blip r:embed="rId4" cstate="print"/>
          <a:srcRect/>
          <a:stretch>
            <a:fillRect/>
          </a:stretch>
        </p:blipFill>
        <p:spPr bwMode="auto">
          <a:xfrm>
            <a:off x="468313" y="2906713"/>
            <a:ext cx="3951287" cy="395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p:txBody>
          <a:bodyPr/>
          <a:lstStyle/>
          <a:p>
            <a:pPr eaLnBrk="1" hangingPunct="1"/>
            <a:r>
              <a:rPr lang="en-US" altLang="zh-TW" b="0" dirty="0">
                <a:solidFill>
                  <a:schemeClr val="tx1"/>
                </a:solidFill>
              </a:rPr>
              <a:t>Project due </a:t>
            </a:r>
            <a:r>
              <a:rPr lang="en-US" altLang="zh-TW" b="0" dirty="0">
                <a:solidFill>
                  <a:srgbClr val="FF0000"/>
                </a:solidFill>
              </a:rPr>
              <a:t>Dec. 14, 2021</a:t>
            </a:r>
            <a:endParaRPr lang="en-US" altLang="zh-TW" sz="3200" b="0" dirty="0">
              <a:solidFill>
                <a:srgbClr val="C00000"/>
              </a:solidFill>
            </a:endParaRPr>
          </a:p>
        </p:txBody>
      </p:sp>
      <p:sp>
        <p:nvSpPr>
          <p:cNvPr id="184324" name="Rectangle 3"/>
          <p:cNvSpPr>
            <a:spLocks noGrp="1" noChangeArrowheads="1"/>
          </p:cNvSpPr>
          <p:nvPr>
            <p:ph idx="1"/>
          </p:nvPr>
        </p:nvSpPr>
        <p:spPr>
          <a:xfrm>
            <a:off x="822961" y="1845734"/>
            <a:ext cx="7543801" cy="4391578"/>
          </a:xfrm>
        </p:spPr>
        <p:txBody>
          <a:bodyPr>
            <a:normAutofit fontScale="92500" lnSpcReduction="10000"/>
          </a:bodyPr>
          <a:lstStyle/>
          <a:p>
            <a:pPr marL="0" indent="0">
              <a:lnSpc>
                <a:spcPct val="120000"/>
              </a:lnSpc>
              <a:spcBef>
                <a:spcPts val="0"/>
              </a:spcBef>
              <a:spcAft>
                <a:spcPts val="0"/>
              </a:spcAft>
              <a:buNone/>
            </a:pPr>
            <a:r>
              <a:rPr lang="en-US" altLang="zh-TW" sz="2600" dirty="0">
                <a:solidFill>
                  <a:schemeClr val="tx1"/>
                </a:solidFill>
              </a:rPr>
              <a:t>Write programs to generate the following gradient magnitude images and choose proper thresholds to get the binary edge images:</a:t>
            </a:r>
          </a:p>
          <a:p>
            <a:pPr marL="620713" indent="-363538">
              <a:lnSpc>
                <a:spcPct val="120000"/>
              </a:lnSpc>
              <a:spcBef>
                <a:spcPts val="0"/>
              </a:spcBef>
              <a:spcAft>
                <a:spcPts val="0"/>
              </a:spcAft>
              <a:buFont typeface="+mj-lt"/>
              <a:buAutoNum type="arabicPeriod"/>
            </a:pPr>
            <a:r>
              <a:rPr lang="en-US" altLang="zh-TW" sz="2600" dirty="0">
                <a:solidFill>
                  <a:schemeClr val="tx1"/>
                </a:solidFill>
              </a:rPr>
              <a:t>Roberts operator</a:t>
            </a:r>
            <a:r>
              <a:rPr lang="zh-TW" altLang="en-US" sz="2600" dirty="0">
                <a:solidFill>
                  <a:schemeClr val="tx1"/>
                </a:solidFill>
              </a:rPr>
              <a:t> </a:t>
            </a:r>
            <a:r>
              <a:rPr lang="en-US" altLang="zh-TW" sz="2600" dirty="0">
                <a:solidFill>
                  <a:schemeClr val="tx1"/>
                </a:solidFill>
              </a:rPr>
              <a:t>(threshold: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Prewitt edge detector (threshold: 24)</a:t>
            </a:r>
          </a:p>
          <a:p>
            <a:pPr marL="620713" indent="-363538">
              <a:lnSpc>
                <a:spcPct val="120000"/>
              </a:lnSpc>
              <a:spcBef>
                <a:spcPts val="0"/>
              </a:spcBef>
              <a:spcAft>
                <a:spcPts val="0"/>
              </a:spcAft>
              <a:buFont typeface="+mj-lt"/>
              <a:buAutoNum type="arabicPeriod"/>
            </a:pPr>
            <a:r>
              <a:rPr lang="en-US" altLang="zh-TW" sz="2600" dirty="0">
                <a:solidFill>
                  <a:schemeClr val="tx1"/>
                </a:solidFill>
              </a:rPr>
              <a:t>Sobel edge detector (threshold: 38)</a:t>
            </a:r>
          </a:p>
          <a:p>
            <a:pPr marL="620713" indent="-363538">
              <a:lnSpc>
                <a:spcPct val="120000"/>
              </a:lnSpc>
              <a:spcBef>
                <a:spcPts val="0"/>
              </a:spcBef>
              <a:spcAft>
                <a:spcPts val="0"/>
              </a:spcAft>
              <a:buFont typeface="+mj-lt"/>
              <a:buAutoNum type="arabicPeriod"/>
            </a:pPr>
            <a:r>
              <a:rPr lang="en-US" altLang="zh-TW" sz="2600" dirty="0">
                <a:solidFill>
                  <a:schemeClr val="tx1"/>
                </a:solidFill>
              </a:rPr>
              <a:t>Frei and Chen gradient operator (threshold: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Kirsch compass operator (threshold: 135)</a:t>
            </a:r>
          </a:p>
          <a:p>
            <a:pPr marL="620713" indent="-363538">
              <a:lnSpc>
                <a:spcPct val="120000"/>
              </a:lnSpc>
              <a:spcBef>
                <a:spcPts val="0"/>
              </a:spcBef>
              <a:spcAft>
                <a:spcPts val="0"/>
              </a:spcAft>
              <a:buFont typeface="+mj-lt"/>
              <a:buAutoNum type="arabicPeriod"/>
            </a:pPr>
            <a:r>
              <a:rPr lang="en-US" altLang="zh-TW" sz="2600" dirty="0">
                <a:solidFill>
                  <a:schemeClr val="tx1"/>
                </a:solidFill>
              </a:rPr>
              <a:t>Robinson compass operator (threshold: 43)</a:t>
            </a:r>
          </a:p>
          <a:p>
            <a:pPr marL="620713" indent="-363538">
              <a:lnSpc>
                <a:spcPct val="120000"/>
              </a:lnSpc>
              <a:spcBef>
                <a:spcPts val="0"/>
              </a:spcBef>
              <a:spcAft>
                <a:spcPts val="0"/>
              </a:spcAft>
              <a:buFont typeface="+mj-lt"/>
              <a:buAutoNum type="arabicPeriod"/>
            </a:pPr>
            <a:r>
              <a:rPr lang="en-US" altLang="zh-TW" sz="2600" dirty="0" err="1">
                <a:solidFill>
                  <a:schemeClr val="tx1"/>
                </a:solidFill>
              </a:rPr>
              <a:t>Nevatia-Babu</a:t>
            </a:r>
            <a:r>
              <a:rPr lang="en-US" altLang="zh-TW" sz="2600" dirty="0">
                <a:solidFill>
                  <a:schemeClr val="tx1"/>
                </a:solidFill>
              </a:rPr>
              <a:t> 5</a:t>
            </a:r>
            <a:r>
              <a:rPr lang="en-US" altLang="zh-TW" sz="2600" dirty="0">
                <a:solidFill>
                  <a:schemeClr val="tx1"/>
                </a:solidFill>
                <a:latin typeface="標楷體" panose="03000509000000000000" pitchFamily="65" charset="-120"/>
                <a:ea typeface="標楷體" panose="03000509000000000000" pitchFamily="65" charset="-120"/>
              </a:rPr>
              <a:t>×</a:t>
            </a:r>
            <a:r>
              <a:rPr lang="en-US" altLang="zh-TW" sz="2600" dirty="0">
                <a:solidFill>
                  <a:schemeClr val="tx1"/>
                </a:solidFill>
              </a:rPr>
              <a:t>5 operator (threshold: 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152</a:t>
            </a:fld>
            <a:endParaRPr kumimoji="1" lang="en-US" dirty="0">
              <a:latin typeface="Arial" charset="0"/>
              <a:ea typeface="新細明體" charset="-120"/>
            </a:endParaRPr>
          </a:p>
        </p:txBody>
      </p:sp>
      <p:sp>
        <p:nvSpPr>
          <p:cNvPr id="7" name="文字方塊 6"/>
          <p:cNvSpPr txBox="1"/>
          <p:nvPr/>
        </p:nvSpPr>
        <p:spPr>
          <a:xfrm>
            <a:off x="242047" y="178231"/>
            <a:ext cx="1385047" cy="369332"/>
          </a:xfrm>
          <a:prstGeom prst="rect">
            <a:avLst/>
          </a:prstGeom>
          <a:noFill/>
        </p:spPr>
        <p:txBody>
          <a:bodyPr wrap="square" rtlCol="0">
            <a:spAutoFit/>
          </a:bodyPr>
          <a:lstStyle/>
          <a:p>
            <a:r>
              <a:rPr lang="en-US" altLang="zh-TW" dirty="0"/>
              <a:t>HW9</a:t>
            </a:r>
            <a:endParaRPr lang="zh-TW" altLang="en-US" dirty="0"/>
          </a:p>
        </p:txBody>
      </p:sp>
    </p:spTree>
    <p:extLst>
      <p:ext uri="{BB962C8B-B14F-4D97-AF65-F5344CB8AC3E}">
        <p14:creationId xmlns:p14="http://schemas.microsoft.com/office/powerpoint/2010/main" val="14395640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153</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61812" y="3599472"/>
                <a:ext cx="4918179" cy="2003947"/>
              </a:xfrm>
              <a:prstGeom prst="rect">
                <a:avLst/>
              </a:prstGeom>
              <a:noFill/>
            </p:spPr>
            <p:txBody>
              <a:bodyPr wrap="square" rtlCol="0">
                <a:spAutoFit/>
              </a:bodyPr>
              <a:lstStyle/>
              <a:p>
                <a:pPr fontAlgn="base">
                  <a:spcBef>
                    <a:spcPct val="0"/>
                  </a:spcBef>
                  <a:spcAft>
                    <a:spcPct val="0"/>
                  </a:spcAft>
                </a:pPr>
                <a:r>
                  <a:rPr kumimoji="1" lang="en-US" altLang="zh-TW" sz="2000" dirty="0">
                    <a:solidFill>
                      <a:prstClr val="black"/>
                    </a:solidFill>
                    <a:latin typeface="Times New Roman"/>
                    <a:ea typeface="標楷體"/>
                  </a:rPr>
                  <a:t>I(0,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1</a:t>
                </a:r>
                <a:r>
                  <a:rPr kumimoji="1" lang="en-US" altLang="zh-TW" sz="2000" dirty="0">
                    <a:solidFill>
                      <a:prstClr val="black"/>
                    </a:solidFill>
                    <a:latin typeface="Times New Roman"/>
                    <a:ea typeface="標楷體"/>
                  </a:rPr>
                  <a:t>: 104-169=-65</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2</a:t>
                </a:r>
                <a:r>
                  <a:rPr kumimoji="1" lang="en-US" altLang="zh-TW" sz="2000" dirty="0">
                    <a:solidFill>
                      <a:prstClr val="black"/>
                    </a:solidFill>
                    <a:latin typeface="Times New Roman"/>
                    <a:ea typeface="標楷體"/>
                  </a:rPr>
                  <a:t>: 104-146=-42</a:t>
                </a:r>
              </a:p>
              <a:p>
                <a:pPr fontAlgn="base">
                  <a:spcBef>
                    <a:spcPct val="0"/>
                  </a:spcBef>
                  <a:spcAft>
                    <a:spcPct val="0"/>
                  </a:spcAft>
                </a:pPr>
                <a:r>
                  <a:rPr kumimoji="1" lang="en-US" altLang="zh-TW" sz="2000" dirty="0">
                    <a:solidFill>
                      <a:prstClr val="black"/>
                    </a:solidFill>
                    <a:latin typeface="Times New Roman"/>
                    <a:ea typeface="標楷體"/>
                  </a:rPr>
                  <a:t>gradient magnitude:</a:t>
                </a:r>
                <a14:m>
                  <m:oMath xmlns:m="http://schemas.openxmlformats.org/officeDocument/2006/math">
                    <m:rad>
                      <m:radPr>
                        <m:degHide m:val="on"/>
                        <m:ctrlPr>
                          <a:rPr kumimoji="1" lang="en-US" altLang="zh-TW" sz="2000" i="1" smtClean="0">
                            <a:solidFill>
                              <a:prstClr val="black"/>
                            </a:solidFill>
                            <a:latin typeface="Cambria Math" panose="02040503050406030204" pitchFamily="18" charset="0"/>
                            <a:ea typeface="標楷體"/>
                          </a:rPr>
                        </m:ctrlPr>
                      </m:radPr>
                      <m:deg/>
                      <m:e>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6</m:t>
                            </m:r>
                            <m:r>
                              <a:rPr kumimoji="1" lang="en-US" altLang="zh-TW" sz="2000" i="1" smtClean="0">
                                <a:solidFill>
                                  <a:prstClr val="black"/>
                                </a:solidFill>
                                <a:latin typeface="Cambria Math" panose="02040503050406030204" pitchFamily="18" charset="0"/>
                                <a:ea typeface="標楷體"/>
                              </a:rPr>
                              <m:t>5)</m:t>
                            </m:r>
                          </m:e>
                          <m:sup>
                            <m:r>
                              <a:rPr kumimoji="1" lang="en-US" altLang="zh-TW" sz="2000" i="1">
                                <a:solidFill>
                                  <a:prstClr val="black"/>
                                </a:solidFill>
                                <a:latin typeface="Cambria Math" panose="02040503050406030204" pitchFamily="18" charset="0"/>
                                <a:ea typeface="標楷體"/>
                              </a:rPr>
                              <m:t>2</m:t>
                            </m:r>
                          </m:sup>
                        </m:sSup>
                        <m:r>
                          <a:rPr kumimoji="1" lang="en-US" altLang="zh-TW" sz="2000" i="1">
                            <a:solidFill>
                              <a:prstClr val="black"/>
                            </a:solidFill>
                            <a:latin typeface="Cambria Math" panose="02040503050406030204" pitchFamily="18" charset="0"/>
                            <a:ea typeface="標楷體"/>
                          </a:rPr>
                          <m:t>+</m:t>
                        </m:r>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4</m:t>
                            </m:r>
                            <m:r>
                              <a:rPr kumimoji="1" lang="en-US" altLang="zh-TW" sz="2000" i="1" smtClean="0">
                                <a:solidFill>
                                  <a:prstClr val="black"/>
                                </a:solidFill>
                                <a:latin typeface="Cambria Math" panose="02040503050406030204" pitchFamily="18" charset="0"/>
                                <a:ea typeface="標楷體"/>
                              </a:rPr>
                              <m:t>2)</m:t>
                            </m:r>
                          </m:e>
                          <m:sup>
                            <m:r>
                              <a:rPr kumimoji="1" lang="en-US" altLang="zh-TW" sz="2000" i="1">
                                <a:solidFill>
                                  <a:prstClr val="black"/>
                                </a:solidFill>
                                <a:latin typeface="Cambria Math" panose="02040503050406030204" pitchFamily="18" charset="0"/>
                                <a:ea typeface="標楷體"/>
                              </a:rPr>
                              <m:t>2</m:t>
                            </m:r>
                          </m:sup>
                        </m:sSup>
                      </m:e>
                    </m:rad>
                  </m:oMath>
                </a14:m>
                <a:r>
                  <a:rPr kumimoji="1" lang="en-US" altLang="zh-TW" sz="2000" dirty="0">
                    <a:solidFill>
                      <a:prstClr val="black"/>
                    </a:solidFill>
                    <a:latin typeface="+mj-lt"/>
                    <a:ea typeface="標楷體"/>
                  </a:rPr>
                  <a:t>=77</a:t>
                </a:r>
              </a:p>
              <a:p>
                <a:pPr fontAlgn="base">
                  <a:spcBef>
                    <a:spcPct val="0"/>
                  </a:spcBef>
                  <a:spcAft>
                    <a:spcPct val="0"/>
                  </a:spcAft>
                </a:pPr>
                <a:r>
                  <a:rPr kumimoji="1" lang="en-US" altLang="zh-TW" sz="2000" dirty="0">
                    <a:solidFill>
                      <a:prstClr val="black"/>
                    </a:solidFill>
                    <a:latin typeface="Times New Roman"/>
                    <a:ea typeface="標楷體"/>
                  </a:rPr>
                  <a:t>77</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&gt;=</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30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a:t>
                </a:r>
                <a:r>
                  <a:rPr kumimoji="1" lang="en-US" altLang="zh-TW" sz="2000" i="1" dirty="0">
                    <a:solidFill>
                      <a:prstClr val="black"/>
                    </a:solidFill>
                    <a:latin typeface="Times New Roman"/>
                    <a:ea typeface="標楷體"/>
                  </a:rPr>
                  <a:t>threshold</a:t>
                </a:r>
                <a:r>
                  <a:rPr kumimoji="1" lang="en-US" altLang="zh-TW" sz="2000" dirty="0">
                    <a:solidFill>
                      <a:prstClr val="black"/>
                    </a:solidFill>
                    <a:latin typeface="Times New Roman"/>
                    <a:ea typeface="標楷體"/>
                  </a:rPr>
                  <a:t>)</a:t>
                </a:r>
              </a:p>
              <a:p>
                <a:pPr fontAlgn="base">
                  <a:spcBef>
                    <a:spcPct val="0"/>
                  </a:spcBef>
                  <a:spcAft>
                    <a:spcPct val="0"/>
                  </a:spcAft>
                </a:pPr>
                <a:r>
                  <a:rPr kumimoji="1" lang="en-US" altLang="zh-TW" sz="2000" dirty="0">
                    <a:solidFill>
                      <a:prstClr val="black"/>
                    </a:solidFill>
                    <a:latin typeface="Times New Roman"/>
                    <a:ea typeface="標楷體"/>
                  </a:rPr>
                  <a:t>O(0,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(black)</a:t>
                </a:r>
              </a:p>
            </p:txBody>
          </p:sp>
        </mc:Choice>
        <mc:Fallback xmlns="">
          <p:sp>
            <p:nvSpPr>
              <p:cNvPr id="6" name="文字方塊 5"/>
              <p:cNvSpPr txBox="1">
                <a:spLocks noRot="1" noChangeAspect="1" noMove="1" noResize="1" noEditPoints="1" noAdjustHandles="1" noChangeArrowheads="1" noChangeShapeType="1" noTextEdit="1"/>
              </p:cNvSpPr>
              <p:nvPr/>
            </p:nvSpPr>
            <p:spPr>
              <a:xfrm>
                <a:off x="4161812" y="3599472"/>
                <a:ext cx="4918179" cy="2003947"/>
              </a:xfrm>
              <a:prstGeom prst="rect">
                <a:avLst/>
              </a:prstGeom>
              <a:blipFill>
                <a:blip r:embed="rId2"/>
                <a:stretch>
                  <a:fillRect l="-1365" t="-1520" b="-4559"/>
                </a:stretch>
              </a:blipFill>
            </p:spPr>
            <p:txBody>
              <a:bodyPr/>
              <a:lstStyle/>
              <a:p>
                <a:r>
                  <a:rPr lang="zh-TW" altLang="en-US">
                    <a:noFill/>
                  </a:rPr>
                  <a:t> </a:t>
                </a:r>
              </a:p>
            </p:txBody>
          </p:sp>
        </mc:Fallback>
      </mc:AlternateContent>
      <p:grpSp>
        <p:nvGrpSpPr>
          <p:cNvPr id="7" name="群組 6"/>
          <p:cNvGrpSpPr/>
          <p:nvPr/>
        </p:nvGrpSpPr>
        <p:grpSpPr>
          <a:xfrm>
            <a:off x="4339047" y="1616324"/>
            <a:ext cx="4585271" cy="1158305"/>
            <a:chOff x="4211960" y="2649338"/>
            <a:chExt cx="4585271" cy="1158305"/>
          </a:xfrm>
        </p:grpSpPr>
        <p:pic>
          <p:nvPicPr>
            <p:cNvPr id="8" name="Picture 4" descr="7"/>
            <p:cNvPicPr>
              <a:picLocks noChangeAspect="1" noChangeArrowheads="1"/>
            </p:cNvPicPr>
            <p:nvPr/>
          </p:nvPicPr>
          <p:blipFill rotWithShape="1">
            <a:blip r:embed="rId3" cstate="print"/>
            <a:srcRect b="20128"/>
            <a:stretch/>
          </p:blipFill>
          <p:spPr bwMode="auto">
            <a:xfrm>
              <a:off x="4211960" y="2649338"/>
              <a:ext cx="4585271" cy="1158305"/>
            </a:xfrm>
            <a:prstGeom prst="rect">
              <a:avLst/>
            </a:prstGeom>
            <a:noFill/>
            <a:ln w="9525">
              <a:noFill/>
              <a:miter lim="800000"/>
              <a:headEnd/>
              <a:tailEnd/>
            </a:ln>
          </p:spPr>
        </p:pic>
        <p:cxnSp>
          <p:nvCxnSpPr>
            <p:cNvPr id="9"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10"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mc:AlternateContent xmlns:mc="http://schemas.openxmlformats.org/markup-compatibility/2006" xmlns:a14="http://schemas.microsoft.com/office/drawing/2010/main">
        <mc:Choice Requires="a14">
          <p:sp>
            <p:nvSpPr>
              <p:cNvPr id="11" name="矩形 10"/>
              <p:cNvSpPr/>
              <p:nvPr/>
            </p:nvSpPr>
            <p:spPr>
              <a:xfrm>
                <a:off x="5002924" y="2701114"/>
                <a:ext cx="304916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002924" y="2701114"/>
                <a:ext cx="3049168"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25426" y="1078319"/>
            <a:ext cx="2032864"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a:t>
            </a:r>
            <a:endParaRPr kumimoji="1" lang="en-US" altLang="zh-TW" i="1" dirty="0">
              <a:solidFill>
                <a:prstClr val="black"/>
              </a:solidFill>
              <a:latin typeface="Times New Roman"/>
              <a:ea typeface="新細明體" charset="-120"/>
            </a:endParaRPr>
          </a:p>
        </p:txBody>
      </p:sp>
      <p:sp>
        <p:nvSpPr>
          <p:cNvPr id="13" name="矩形 12"/>
          <p:cNvSpPr/>
          <p:nvPr/>
        </p:nvSpPr>
        <p:spPr>
          <a:xfrm>
            <a:off x="6264899" y="2003772"/>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14" name="矩形 13"/>
          <p:cNvSpPr/>
          <p:nvPr/>
        </p:nvSpPr>
        <p:spPr>
          <a:xfrm>
            <a:off x="6306911" y="1635254"/>
            <a:ext cx="50526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34214" y="124214"/>
            <a:ext cx="453244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Roberts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p.80)</a:t>
            </a:r>
          </a:p>
          <a:p>
            <a:pPr algn="r" fontAlgn="base">
              <a:spcBef>
                <a:spcPct val="0"/>
              </a:spcBef>
              <a:spcAft>
                <a:spcPct val="0"/>
              </a:spcAft>
            </a:pPr>
            <a:r>
              <a:rPr kumimoji="1" lang="en-US" altLang="zh-TW" sz="2800" b="1" dirty="0">
                <a:solidFill>
                  <a:prstClr val="black"/>
                </a:solidFill>
                <a:latin typeface="Times New Roman"/>
                <a:ea typeface="標楷體"/>
              </a:rPr>
              <a:t>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19" name="表格 18"/>
          <p:cNvGraphicFramePr>
            <a:graphicFrameLocks noGrp="1"/>
          </p:cNvGraphicFramePr>
          <p:nvPr/>
        </p:nvGraphicFramePr>
        <p:xfrm>
          <a:off x="6561344" y="3499419"/>
          <a:ext cx="864000" cy="72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Tree>
    <p:extLst>
      <p:ext uri="{BB962C8B-B14F-4D97-AF65-F5344CB8AC3E}">
        <p14:creationId xmlns:p14="http://schemas.microsoft.com/office/powerpoint/2010/main" val="42133899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154</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(104+104+104)</a:t>
            </a:r>
            <a:r>
              <a:rPr kumimoji="1" lang="en-US" altLang="zh-TW" sz="1200" dirty="0">
                <a:solidFill>
                  <a:srgbClr val="FF0000"/>
                </a:solidFill>
                <a:latin typeface="Times New Roman"/>
                <a:ea typeface="標楷體"/>
              </a:rPr>
              <a:t>- (169+169+146)=-172</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(146+146+104)-(169+169+104)=-46</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178</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p1: (104+104+97)- (169+146+153)=-163</a:t>
            </a:r>
          </a:p>
          <a:p>
            <a:pPr fontAlgn="base">
              <a:spcBef>
                <a:spcPct val="0"/>
              </a:spcBef>
              <a:spcAft>
                <a:spcPct val="0"/>
              </a:spcAft>
            </a:pPr>
            <a:r>
              <a:rPr kumimoji="1" lang="en-US" altLang="zh-TW" sz="1200" dirty="0">
                <a:solidFill>
                  <a:srgbClr val="7030A0"/>
                </a:solidFill>
                <a:latin typeface="Times New Roman"/>
                <a:ea typeface="標楷體"/>
              </a:rPr>
              <a:t>p2: (153+153+97)-(169+169+104)=-39</a:t>
            </a:r>
          </a:p>
          <a:p>
            <a:pPr fontAlgn="base">
              <a:spcBef>
                <a:spcPct val="0"/>
              </a:spcBef>
              <a:spcAft>
                <a:spcPct val="0"/>
              </a:spcAft>
            </a:pPr>
            <a:r>
              <a:rPr kumimoji="1" lang="en-US" altLang="zh-TW" sz="1200" dirty="0">
                <a:solidFill>
                  <a:srgbClr val="7030A0"/>
                </a:solidFill>
                <a:latin typeface="Times New Roman"/>
                <a:ea typeface="標楷體"/>
              </a:rPr>
              <a:t>gradient magnitude: 167 &gt;= 24</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0) = </a:t>
            </a:r>
          </a:p>
          <a:p>
            <a:pPr fontAlgn="base">
              <a:spcBef>
                <a:spcPct val="0"/>
              </a:spcBef>
              <a:spcAft>
                <a:spcPct val="0"/>
              </a:spcAft>
            </a:pPr>
            <a:r>
              <a:rPr kumimoji="1" lang="en-US" altLang="zh-TW" sz="1200" dirty="0">
                <a:solidFill>
                  <a:srgbClr val="006600"/>
                </a:solidFill>
                <a:latin typeface="Times New Roman"/>
                <a:ea typeface="標楷體"/>
              </a:rPr>
              <a:t>p1: (130+130+120)- (169+169+146)=-104</a:t>
            </a:r>
          </a:p>
          <a:p>
            <a:pPr fontAlgn="base">
              <a:spcBef>
                <a:spcPct val="0"/>
              </a:spcBef>
              <a:spcAft>
                <a:spcPct val="0"/>
              </a:spcAft>
            </a:pPr>
            <a:r>
              <a:rPr kumimoji="1" lang="en-US" altLang="zh-TW" sz="1200" dirty="0">
                <a:solidFill>
                  <a:srgbClr val="006600"/>
                </a:solidFill>
                <a:latin typeface="Times New Roman"/>
                <a:ea typeface="標楷體"/>
              </a:rPr>
              <a:t>p2: (146+104+120)-(169+104+130)=-33</a:t>
            </a:r>
          </a:p>
          <a:p>
            <a:pPr fontAlgn="base">
              <a:spcBef>
                <a:spcPct val="0"/>
              </a:spcBef>
              <a:spcAft>
                <a:spcPct val="0"/>
              </a:spcAft>
            </a:pPr>
            <a:r>
              <a:rPr kumimoji="1" lang="en-US" altLang="zh-TW" sz="1200" dirty="0">
                <a:solidFill>
                  <a:srgbClr val="006600"/>
                </a:solidFill>
                <a:latin typeface="Times New Roman"/>
                <a:ea typeface="標楷體"/>
              </a:rPr>
              <a:t>gradient magnitude: 109 &gt;= 24</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0) = 0 (black)</a:t>
            </a:r>
          </a:p>
        </p:txBody>
      </p:sp>
      <mc:AlternateContent xmlns:mc="http://schemas.openxmlformats.org/markup-compatibility/2006" xmlns:a14="http://schemas.microsoft.com/office/drawing/2010/main">
        <mc:Choice Requires="a14">
          <p:sp>
            <p:nvSpPr>
              <p:cNvPr id="11" name="矩形 10"/>
              <p:cNvSpPr/>
              <p:nvPr/>
            </p:nvSpPr>
            <p:spPr>
              <a:xfrm>
                <a:off x="5419004" y="2242737"/>
                <a:ext cx="3190425"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190425" cy="427746"/>
              </a:xfrm>
              <a:prstGeom prst="rect">
                <a:avLst/>
              </a:prstGeom>
              <a:blipFill>
                <a:blip r:embed="rId3"/>
                <a:stretch>
                  <a:fillRect l="-1721"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932041" y="2"/>
            <a:ext cx="421196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Prewitt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p.82)</a:t>
            </a:r>
          </a:p>
          <a:p>
            <a:pPr algn="r" fontAlgn="base">
              <a:spcBef>
                <a:spcPct val="0"/>
              </a:spcBef>
              <a:spcAft>
                <a:spcPct val="0"/>
              </a:spcAft>
            </a:pPr>
            <a:r>
              <a:rPr kumimoji="1" lang="en-US" altLang="zh-TW" sz="2800" b="1" dirty="0">
                <a:solidFill>
                  <a:prstClr val="black"/>
                </a:solidFill>
                <a:latin typeface="Times New Roman"/>
                <a:ea typeface="標楷體"/>
              </a:rPr>
              <a:t>Threshold=24</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21" name="Picture 7" descr="7"/>
          <p:cNvPicPr>
            <a:picLocks noChangeAspect="1" noChangeArrowheads="1"/>
          </p:cNvPicPr>
          <p:nvPr/>
        </p:nvPicPr>
        <p:blipFill rotWithShape="1">
          <a:blip r:embed="rId4" cstate="print"/>
          <a:srcRect b="29473"/>
          <a:stretch/>
        </p:blipFill>
        <p:spPr bwMode="auto">
          <a:xfrm>
            <a:off x="4932040" y="964269"/>
            <a:ext cx="3960000" cy="1240597"/>
          </a:xfrm>
          <a:prstGeom prst="rect">
            <a:avLst/>
          </a:prstGeom>
          <a:noFill/>
          <a:ln w="9525">
            <a:noFill/>
            <a:miter lim="800000"/>
            <a:headEnd/>
            <a:tailEnd/>
          </a:ln>
        </p:spPr>
      </p:pic>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60475"/>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16735" y="463548"/>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16735" y="399513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857344" y="5251990"/>
            <a:ext cx="864000"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8" name="直線單箭頭接點 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a:off x="7731976" y="544522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a:off x="7751917" y="580526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a:off x="7751917" y="6164055"/>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622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descr="7"/>
          <p:cNvPicPr>
            <a:picLocks noChangeAspect="1" noChangeArrowheads="1"/>
          </p:cNvPicPr>
          <p:nvPr/>
        </p:nvPicPr>
        <p:blipFill rotWithShape="1">
          <a:blip r:embed="rId3" cstate="print"/>
          <a:srcRect b="26573"/>
          <a:stretch/>
        </p:blipFill>
        <p:spPr bwMode="auto">
          <a:xfrm>
            <a:off x="4971019" y="979976"/>
            <a:ext cx="4018732" cy="1334461"/>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155</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r>
              <a:rPr kumimoji="1" lang="en-US" altLang="zh-TW" sz="1200" dirty="0">
                <a:solidFill>
                  <a:srgbClr val="FF0000"/>
                </a:solidFill>
                <a:latin typeface="Times New Roman"/>
                <a:ea typeface="標楷體"/>
              </a:rPr>
              <a:t>2×</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(169+2×169+146)=-237</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(146+2×146+104)-(169+2×169+104)=-69</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38(</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(104+2×104+97)- (169+2×146+153)=-205</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(153+2×153+97)-(169+2×169+104)=-55</a:t>
            </a:r>
          </a:p>
          <a:p>
            <a:pPr fontAlgn="base">
              <a:spcBef>
                <a:spcPct val="0"/>
              </a:spcBef>
              <a:spcAft>
                <a:spcPct val="0"/>
              </a:spcAft>
            </a:pPr>
            <a:r>
              <a:rPr kumimoji="1" lang="en-US" altLang="zh-TW" sz="1200" dirty="0">
                <a:solidFill>
                  <a:srgbClr val="7030A0"/>
                </a:solidFill>
                <a:latin typeface="Times New Roman"/>
                <a:ea typeface="標楷體"/>
              </a:rPr>
              <a:t>gradient magnitude: 212&gt;= 38</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 (120+2×130+212)- (145+2×137+151)=22</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(151+2×40+212)-(145+2×100+120)=--22</a:t>
            </a:r>
          </a:p>
          <a:p>
            <a:pPr fontAlgn="base">
              <a:spcBef>
                <a:spcPct val="0"/>
              </a:spcBef>
              <a:spcAft>
                <a:spcPct val="0"/>
              </a:spcAft>
            </a:pPr>
            <a:r>
              <a:rPr kumimoji="1" lang="en-US" altLang="zh-TW" sz="1200" dirty="0">
                <a:solidFill>
                  <a:srgbClr val="006600"/>
                </a:solidFill>
                <a:latin typeface="Times New Roman"/>
                <a:ea typeface="標楷體"/>
              </a:rPr>
              <a:t>gradient magnitude: 31 &lt; 38</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AlternateContent xmlns:mc="http://schemas.openxmlformats.org/markup-compatibility/2006" xmlns:a14="http://schemas.microsoft.com/office/drawing/2010/main">
        <mc:Choice Requires="a14">
          <p:sp>
            <p:nvSpPr>
              <p:cNvPr id="11" name="矩形 10"/>
              <p:cNvSpPr/>
              <p:nvPr/>
            </p:nvSpPr>
            <p:spPr>
              <a:xfrm>
                <a:off x="5419004" y="2242737"/>
                <a:ext cx="3045321"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045321"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098093" y="2"/>
            <a:ext cx="404590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Sobel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p.84)</a:t>
            </a:r>
          </a:p>
          <a:p>
            <a:pPr algn="r" fontAlgn="base">
              <a:spcBef>
                <a:spcPct val="0"/>
              </a:spcBef>
              <a:spcAft>
                <a:spcPct val="0"/>
              </a:spcAft>
            </a:pPr>
            <a:r>
              <a:rPr kumimoji="1" lang="en-US" altLang="zh-TW" sz="2800" b="1" dirty="0">
                <a:solidFill>
                  <a:prstClr val="black"/>
                </a:solidFill>
                <a:latin typeface="Times New Roman"/>
                <a:ea typeface="標楷體"/>
              </a:rPr>
              <a:t>Threshold=38</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8" name="直線單箭頭接點 3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0178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9" descr="7"/>
          <p:cNvPicPr>
            <a:picLocks noChangeAspect="1" noChangeArrowheads="1"/>
          </p:cNvPicPr>
          <p:nvPr/>
        </p:nvPicPr>
        <p:blipFill rotWithShape="1">
          <a:blip r:embed="rId3" cstate="print"/>
          <a:srcRect b="28003"/>
          <a:stretch/>
        </p:blipFill>
        <p:spPr bwMode="auto">
          <a:xfrm>
            <a:off x="4576482" y="1047409"/>
            <a:ext cx="3818875" cy="1295944"/>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156</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3661464" y="2932401"/>
                <a:ext cx="3852609" cy="3339760"/>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ea typeface="+mj-ea"/>
                          </a:rPr>
                        </m:ctrlPr>
                      </m:radPr>
                      <m:deg/>
                      <m:e>
                        <m:r>
                          <a:rPr kumimoji="1" lang="en-US" altLang="zh-TW" sz="1200" i="1" dirty="0">
                            <a:solidFill>
                              <a:srgbClr val="FF0000"/>
                            </a:solidFill>
                            <a:latin typeface="Cambria Math" panose="02040503050406030204" pitchFamily="18" charset="0"/>
                            <a:ea typeface="+mj-ea"/>
                          </a:rPr>
                          <m:t>2</m:t>
                        </m:r>
                      </m:e>
                    </m:rad>
                  </m:oMath>
                </a14:m>
                <a:r>
                  <a:rPr kumimoji="1" lang="en-US" altLang="zh-TW" sz="1200" dirty="0">
                    <a:solidFill>
                      <a:srgbClr val="FF0000"/>
                    </a:solidFill>
                    <a:latin typeface="Times New Roman"/>
                    <a:ea typeface="標楷體"/>
                  </a:rPr>
                  <a:t>×</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×169+146)=-198.92</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×146+104)-(169+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×169+104)=-55.53</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206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30(</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×104+97)- (169+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×146+153)=-180.40</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×153+97)-(169+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×169+104)=-45.63</a:t>
                </a:r>
              </a:p>
              <a:p>
                <a:pPr fontAlgn="base">
                  <a:spcBef>
                    <a:spcPct val="0"/>
                  </a:spcBef>
                  <a:spcAft>
                    <a:spcPct val="0"/>
                  </a:spcAft>
                </a:pPr>
                <a:r>
                  <a:rPr kumimoji="1" lang="en-US" altLang="zh-TW" sz="1200" dirty="0">
                    <a:solidFill>
                      <a:srgbClr val="7030A0"/>
                    </a:solidFill>
                    <a:latin typeface="Times New Roman"/>
                    <a:ea typeface="標楷體"/>
                  </a:rPr>
                  <a:t>gradient magnitude: 186</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&gt;=</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30</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(120+</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×130+212)- (145+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×137+151)=26.10</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×40+212)-(145+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×100+120)=13.15</a:t>
                </a:r>
              </a:p>
              <a:p>
                <a:pPr fontAlgn="base">
                  <a:spcBef>
                    <a:spcPct val="0"/>
                  </a:spcBef>
                  <a:spcAft>
                    <a:spcPct val="0"/>
                  </a:spcAft>
                </a:pPr>
                <a:r>
                  <a:rPr kumimoji="1" lang="en-US" altLang="zh-TW" sz="1200" dirty="0">
                    <a:solidFill>
                      <a:srgbClr val="006600"/>
                    </a:solidFill>
                    <a:latin typeface="Times New Roman"/>
                    <a:ea typeface="標楷體"/>
                  </a:rPr>
                  <a:t>gradient magnitude: 29 &lt; 30</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Choice>
        <mc:Fallback xmlns="">
          <p:sp>
            <p:nvSpPr>
              <p:cNvPr id="6" name="文字方塊 5"/>
              <p:cNvSpPr txBox="1">
                <a:spLocks noRot="1" noChangeAspect="1" noMove="1" noResize="1" noEditPoints="1" noAdjustHandles="1" noChangeArrowheads="1" noChangeShapeType="1" noTextEdit="1"/>
              </p:cNvSpPr>
              <p:nvPr/>
            </p:nvSpPr>
            <p:spPr>
              <a:xfrm>
                <a:off x="3661464" y="2932401"/>
                <a:ext cx="3852609" cy="3339760"/>
              </a:xfrm>
              <a:prstGeom prst="rect">
                <a:avLst/>
              </a:prstGeom>
              <a:blipFill>
                <a:blip r:embed="rId4"/>
                <a:stretch>
                  <a:fillRect l="-158" b="-5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577342" y="2243939"/>
                <a:ext cx="308994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3577342" y="2243939"/>
                <a:ext cx="3089948" cy="427746"/>
              </a:xfrm>
              <a:prstGeom prst="rect">
                <a:avLst/>
              </a:prstGeom>
              <a:blipFill>
                <a:blip r:embed="rId5"/>
                <a:stretch>
                  <a:fillRect l="-1775" b="-21429"/>
                </a:stretch>
              </a:blipFill>
            </p:spPr>
            <p:txBody>
              <a:bodyPr/>
              <a:lstStyle/>
              <a:p>
                <a:r>
                  <a:rPr lang="zh-TW" altLang="en-US">
                    <a:noFill/>
                  </a:rPr>
                  <a:t> </a:t>
                </a:r>
              </a:p>
            </p:txBody>
          </p:sp>
        </mc:Fallback>
      </mc:AlternateContent>
      <p:sp>
        <p:nvSpPr>
          <p:cNvPr id="12" name="矩形 11"/>
          <p:cNvSpPr/>
          <p:nvPr/>
        </p:nvSpPr>
        <p:spPr>
          <a:xfrm>
            <a:off x="6675138" y="2302353"/>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0331" y="0"/>
            <a:ext cx="537366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Frei and Chen gradient operator</a:t>
            </a:r>
          </a:p>
          <a:p>
            <a:pPr algn="r" fontAlgn="base">
              <a:spcBef>
                <a:spcPct val="0"/>
              </a:spcBef>
              <a:spcAft>
                <a:spcPct val="0"/>
              </a:spcAft>
              <a:tabLst>
                <a:tab pos="2868613" algn="l"/>
              </a:tabLs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p.87) 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3795499" y="1678010"/>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3871007" y="1089161"/>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4" name="直線單箭頭接點 33"/>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6959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157</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(169+169+169+104+104)+5</a:t>
            </a:r>
            <a:r>
              <a:rPr kumimoji="1" lang="en-US" altLang="zh-TW" sz="1600" dirty="0">
                <a:solidFill>
                  <a:srgbClr val="FF0000"/>
                </a:solidFill>
                <a:latin typeface="Times New Roman"/>
                <a:ea typeface="標楷體"/>
              </a:rPr>
              <a:t>×(146+146+104)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-3×(169+169+104+104+104)+5×(169+146+146)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355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(169+104+104+104+146)+5</a:t>
            </a:r>
            <a:r>
              <a:rPr kumimoji="1" lang="en-US" altLang="zh-TW" sz="1600" dirty="0">
                <a:solidFill>
                  <a:srgbClr val="FF0000"/>
                </a:solidFill>
                <a:latin typeface="Times New Roman"/>
                <a:ea typeface="標楷體"/>
              </a:rPr>
              <a:t>×(169+169+146)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539</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-3×(146+146+104+104+104)+5×(169+169+169)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723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(169+146+146+104+104)+5</a:t>
            </a:r>
            <a:r>
              <a:rPr kumimoji="1" lang="en-US" altLang="zh-TW" sz="1600" dirty="0">
                <a:solidFill>
                  <a:srgbClr val="FF0000"/>
                </a:solidFill>
                <a:latin typeface="Times New Roman"/>
                <a:ea typeface="標楷體"/>
              </a:rPr>
              <a:t>×(169+169+104)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203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-3×(169+169+146+146+104)+5×(169+104+104)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-317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(169+169+169+146+146)+5</a:t>
            </a:r>
            <a:r>
              <a:rPr kumimoji="1" lang="en-US" altLang="zh-TW" sz="1600" dirty="0">
                <a:solidFill>
                  <a:srgbClr val="FF0000"/>
                </a:solidFill>
                <a:latin typeface="Times New Roman"/>
                <a:ea typeface="標楷體"/>
              </a:rPr>
              <a:t>×(104+104+104)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-837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-3×(104+169+169+169+146)+5×(146+104+104)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-501</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=723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135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093721" y="2"/>
            <a:ext cx="605028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Kirsch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p.91)</a:t>
            </a:r>
          </a:p>
          <a:p>
            <a:pPr algn="r" fontAlgn="base">
              <a:spcBef>
                <a:spcPct val="0"/>
              </a:spcBef>
              <a:spcAft>
                <a:spcPct val="0"/>
              </a:spcAft>
            </a:pPr>
            <a:r>
              <a:rPr kumimoji="1" lang="en-US" altLang="zh-TW" sz="2800" b="1" dirty="0">
                <a:solidFill>
                  <a:prstClr val="black"/>
                </a:solidFill>
                <a:latin typeface="Times New Roman"/>
                <a:ea typeface="標楷體"/>
              </a:rPr>
              <a:t>Threshold=135</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25344" y="2240545"/>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57344" y="2579653"/>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57344" y="2590099"/>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34" name="Picture 5" descr="7"/>
          <p:cNvPicPr>
            <a:picLocks noChangeAspect="1" noChangeArrowheads="1"/>
          </p:cNvPicPr>
          <p:nvPr/>
        </p:nvPicPr>
        <p:blipFill rotWithShape="1">
          <a:blip r:embed="rId4" cstate="print"/>
          <a:srcRect b="14276"/>
          <a:stretch/>
        </p:blipFill>
        <p:spPr bwMode="auto">
          <a:xfrm>
            <a:off x="3821257" y="1161327"/>
            <a:ext cx="3276070" cy="1236724"/>
          </a:xfrm>
          <a:prstGeom prst="rect">
            <a:avLst/>
          </a:prstGeom>
          <a:noFill/>
          <a:ln w="9525">
            <a:noFill/>
            <a:miter lim="800000"/>
            <a:headEnd/>
            <a:tailEnd/>
          </a:ln>
        </p:spPr>
      </p:pic>
      <p:graphicFrame>
        <p:nvGraphicFramePr>
          <p:cNvPr id="39" name="Object 7"/>
          <p:cNvGraphicFramePr>
            <a:graphicFrameLocks noChangeAspect="1"/>
          </p:cNvGraphicFramePr>
          <p:nvPr/>
        </p:nvGraphicFramePr>
        <p:xfrm>
          <a:off x="5964240" y="2419350"/>
          <a:ext cx="866775" cy="433388"/>
        </p:xfrm>
        <a:graphic>
          <a:graphicData uri="http://schemas.openxmlformats.org/presentationml/2006/ole">
            <mc:AlternateContent xmlns:mc="http://schemas.openxmlformats.org/markup-compatibility/2006">
              <mc:Choice xmlns:v="urn:schemas-microsoft-com:vml" Requires="v">
                <p:oleObj spid="_x0000_s305187" name="方程式" r:id="rId5" imgW="583920" imgH="291960" progId="Equation.3">
                  <p:embed/>
                </p:oleObj>
              </mc:Choice>
              <mc:Fallback>
                <p:oleObj name="方程式" r:id="rId5" imgW="583920" imgH="291960" progId="Equation.3">
                  <p:embed/>
                  <p:pic>
                    <p:nvPicPr>
                      <p:cNvPr id="39" name="Object 7"/>
                      <p:cNvPicPr>
                        <a:picLocks noGrp="1" noChangeAspect="1" noChangeArrowheads="1"/>
                      </p:cNvPicPr>
                      <p:nvPr/>
                    </p:nvPicPr>
                    <p:blipFill>
                      <a:blip r:embed="rId6"/>
                      <a:srcRect/>
                      <a:stretch>
                        <a:fillRect/>
                      </a:stretch>
                    </p:blipFill>
                    <p:spPr bwMode="auto">
                      <a:xfrm>
                        <a:off x="5964240" y="2419350"/>
                        <a:ext cx="8667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線單箭頭接點 32"/>
          <p:cNvCxnSpPr/>
          <p:nvPr/>
        </p:nvCxnSpPr>
        <p:spPr>
          <a:xfrm flipV="1">
            <a:off x="8082724"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8514772"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7739296" y="278256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7741869" y="314260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2700000" flipH="1">
            <a:off x="7734561" y="25772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5801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158</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(146+2×146+104)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169+2×146+146)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(169+2×169+146)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(104+2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169+2×169+169)</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(169+2×169+104)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(104+2×104+104)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146+2×104+104)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rPr>
              <a:t>=237</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54681" y="2"/>
            <a:ext cx="598932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Robinson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p.93)</a:t>
            </a:r>
          </a:p>
          <a:p>
            <a:pPr algn="r" fontAlgn="base">
              <a:spcBef>
                <a:spcPct val="0"/>
              </a:spcBef>
              <a:spcAft>
                <a:spcPct val="0"/>
              </a:spcAft>
            </a:pPr>
            <a:r>
              <a:rPr kumimoji="1" lang="en-US" altLang="zh-TW" sz="2800" b="1" dirty="0">
                <a:solidFill>
                  <a:prstClr val="black"/>
                </a:solidFill>
                <a:latin typeface="Times New Roman"/>
                <a:ea typeface="標楷體"/>
              </a:rPr>
              <a:t>Threshold=43</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668488" y="224888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8100488" y="258798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8100488" y="259843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983290" y="2419350"/>
          <a:ext cx="828675" cy="433388"/>
        </p:xfrm>
        <a:graphic>
          <a:graphicData uri="http://schemas.openxmlformats.org/presentationml/2006/ole">
            <mc:AlternateContent xmlns:mc="http://schemas.openxmlformats.org/markup-compatibility/2006">
              <mc:Choice xmlns:v="urn:schemas-microsoft-com:vml" Requires="v">
                <p:oleObj spid="_x0000_s307235" name="方程式" r:id="rId4" imgW="558720" imgH="291960" progId="Equation.3">
                  <p:embed/>
                </p:oleObj>
              </mc:Choice>
              <mc:Fallback>
                <p:oleObj name="方程式" r:id="rId4" imgW="558720" imgH="291960" progId="Equation.3">
                  <p:embed/>
                  <p:pic>
                    <p:nvPicPr>
                      <p:cNvPr id="39" name="Object 7"/>
                      <p:cNvPicPr>
                        <a:picLocks noGrp="1" noChangeAspect="1" noChangeArrowheads="1"/>
                      </p:cNvPicPr>
                      <p:nvPr/>
                    </p:nvPicPr>
                    <p:blipFill>
                      <a:blip r:embed="rId5"/>
                      <a:srcRect/>
                      <a:stretch>
                        <a:fillRect/>
                      </a:stretch>
                    </p:blipFill>
                    <p:spPr bwMode="auto">
                      <a:xfrm>
                        <a:off x="5983290" y="2419350"/>
                        <a:ext cx="8286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8" descr="7"/>
          <p:cNvPicPr>
            <a:picLocks noChangeAspect="1" noChangeArrowheads="1"/>
          </p:cNvPicPr>
          <p:nvPr/>
        </p:nvPicPr>
        <p:blipFill rotWithShape="1">
          <a:blip r:embed="rId6" cstate="print"/>
          <a:srcRect b="14862"/>
          <a:stretch/>
        </p:blipFill>
        <p:spPr bwMode="auto">
          <a:xfrm>
            <a:off x="3856022" y="979237"/>
            <a:ext cx="3569322" cy="1339865"/>
          </a:xfrm>
          <a:prstGeom prst="rect">
            <a:avLst/>
          </a:prstGeom>
          <a:noFill/>
          <a:ln w="9525">
            <a:noFill/>
            <a:miter lim="800000"/>
            <a:headEnd/>
            <a:tailEnd/>
          </a:ln>
        </p:spPr>
      </p:pic>
      <p:cxnSp>
        <p:nvCxnSpPr>
          <p:cNvPr id="25" name="直線單箭頭接點 24"/>
          <p:cNvCxnSpPr/>
          <p:nvPr/>
        </p:nvCxnSpPr>
        <p:spPr>
          <a:xfrm flipV="1">
            <a:off x="8309942"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8741990"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H="1">
            <a:off x="7966514" y="278587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H="1">
            <a:off x="7969087" y="31459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rot="2700000" flipH="1">
            <a:off x="7961779" y="258052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989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159</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70001"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49400, N</a:t>
            </a:r>
            <a:r>
              <a:rPr kumimoji="1" lang="en-US" altLang="zh-TW" sz="1600" baseline="-25000" dirty="0">
                <a:solidFill>
                  <a:srgbClr val="FF0000"/>
                </a:solidFill>
                <a:latin typeface="Times New Roman"/>
                <a:ea typeface="標楷體"/>
              </a:rPr>
              <a:t>1</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45724, N</a:t>
            </a:r>
            <a:r>
              <a:rPr kumimoji="1" lang="en-US" altLang="zh-TW" sz="1600" baseline="-25000" dirty="0">
                <a:solidFill>
                  <a:srgbClr val="FF0000"/>
                </a:solidFill>
                <a:latin typeface="Times New Roman"/>
                <a:ea typeface="標楷體"/>
              </a:rPr>
              <a:t>2</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29816,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-16900, N</a:t>
            </a:r>
            <a:r>
              <a:rPr kumimoji="1" lang="en-US" altLang="zh-TW" sz="1600" baseline="-25000" dirty="0">
                <a:solidFill>
                  <a:srgbClr val="FF0000"/>
                </a:solidFill>
                <a:latin typeface="Times New Roman"/>
                <a:ea typeface="標楷體"/>
              </a:rPr>
              <a:t>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878, N</a:t>
            </a:r>
            <a:r>
              <a:rPr kumimoji="1" lang="en-US" altLang="zh-TW" sz="1600" baseline="-25000" dirty="0">
                <a:solidFill>
                  <a:srgbClr val="FF0000"/>
                </a:solidFill>
                <a:latin typeface="Times New Roman"/>
                <a:ea typeface="標楷體"/>
              </a:rPr>
              <a:t>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34750</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rPr>
              <a:t>=49400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12500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824374" y="332192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(1/2)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20233" y="4123687"/>
            <a:ext cx="1312462" cy="108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64101" y="3321723"/>
          <a:ext cx="923925" cy="433388"/>
        </p:xfrm>
        <a:graphic>
          <a:graphicData uri="http://schemas.openxmlformats.org/presentationml/2006/ole">
            <mc:AlternateContent xmlns:mc="http://schemas.openxmlformats.org/markup-compatibility/2006">
              <mc:Choice xmlns:v="urn:schemas-microsoft-com:vml" Requires="v">
                <p:oleObj spid="_x0000_s309283"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64101" y="332172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cxnSp>
        <p:nvCxnSpPr>
          <p:cNvPr id="18" name="直線單箭頭接點 17"/>
          <p:cNvCxnSpPr/>
          <p:nvPr/>
        </p:nvCxnSpPr>
        <p:spPr>
          <a:xfrm flipV="1">
            <a:off x="806952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8501568"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7308328" y="431149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H="1">
            <a:off x="7308304" y="467153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2700000" flipH="1">
            <a:off x="7181775" y="3940996"/>
            <a:ext cx="864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889248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7331630" y="5013176"/>
            <a:ext cx="6274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a:xfrm>
            <a:off x="822959" y="1845734"/>
            <a:ext cx="7543801" cy="4023360"/>
          </a:xfrm>
        </p:spPr>
        <p:txBody>
          <a:bodyPr/>
          <a:lstStyle/>
          <a:p>
            <a:endParaRPr lang="en-US" altLang="zh-TW" dirty="0">
              <a:solidFill>
                <a:schemeClr val="tx1"/>
              </a:solidFill>
            </a:endParaRPr>
          </a:p>
          <a:p>
            <a:endParaRPr lang="en-US" altLang="zh-TW" dirty="0">
              <a:solidFill>
                <a:schemeClr val="tx1"/>
              </a:solidFill>
            </a:endParaRPr>
          </a:p>
          <a:p>
            <a:pPr marL="0" indent="0">
              <a:buNone/>
            </a:pPr>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16</a:t>
            </a:fld>
            <a:endParaRPr lang="en-US" dirty="0"/>
          </a:p>
        </p:txBody>
      </p:sp>
      <p:pic>
        <p:nvPicPr>
          <p:cNvPr id="313348" name="Picture 4" descr="https://www.ruanyifeng.com/blogimg/asset/201211/bg2012111410.png">
            <a:extLst>
              <a:ext uri="{FF2B5EF4-FFF2-40B4-BE49-F238E27FC236}">
                <a16:creationId xmlns:a16="http://schemas.microsoft.com/office/drawing/2014/main" id="{816F76CA-D6CC-4A47-A097-1E72A903A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78701"/>
            <a:ext cx="38385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chart.googleapis.com/chart?cht=tx&amp;chl=G(x%2Cy)%3D%5Cfrac%7B1%7D%7B2%5Cpi%20%5Csigma%20%5E%7B2%7D%7De%5E%7B-(x%5E2%2By%5E2)%2F2%5Csigma%5E2%7D&amp;chs=80">
            <a:extLst>
              <a:ext uri="{FF2B5EF4-FFF2-40B4-BE49-F238E27FC236}">
                <a16:creationId xmlns:a16="http://schemas.microsoft.com/office/drawing/2014/main" id="{C5CFC93C-FFE9-4F22-B7F2-EE98DA8C7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26009"/>
            <a:ext cx="483870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FA179449-068F-47F6-8FA5-7CE3C9FF764D}"/>
              </a:ext>
            </a:extLst>
          </p:cNvPr>
          <p:cNvSpPr>
            <a:spLocks noChangeArrowheads="1"/>
          </p:cNvSpPr>
          <p:nvPr/>
        </p:nvSpPr>
        <p:spPr bwMode="auto">
          <a:xfrm>
            <a:off x="4994561" y="2818948"/>
            <a:ext cx="3347864"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rgbClr val="202124"/>
                </a:solidFill>
                <a:effectLst/>
                <a:latin typeface="Arial Unicode MS"/>
                <a:ea typeface="inherit"/>
              </a:rPr>
              <a:t>Assuming σ=1.5, the weight matrix with blur radius of 1 is as follows:</a:t>
            </a:r>
            <a:r>
              <a:rPr kumimoji="0" lang="zh-TW" altLang="zh-TW" sz="1400" b="0" i="0" u="none" strike="noStrike" cap="none" normalizeH="0" baseline="0" dirty="0">
                <a:ln>
                  <a:noFill/>
                </a:ln>
                <a:solidFill>
                  <a:schemeClr val="tx1"/>
                </a:solidFill>
                <a:effectLst/>
              </a:rPr>
              <a:t> </a:t>
            </a:r>
            <a:endParaRPr kumimoji="0" lang="zh-TW" altLang="zh-TW" sz="1400" b="0" i="0" u="none" strike="noStrike" cap="none" normalizeH="0" baseline="0" dirty="0">
              <a:ln>
                <a:noFill/>
              </a:ln>
              <a:solidFill>
                <a:schemeClr val="tx1"/>
              </a:solidFill>
              <a:effectLst/>
              <a:latin typeface="Arial" panose="020B0604020202020204" pitchFamily="34" charset="0"/>
            </a:endParaRPr>
          </a:p>
        </p:txBody>
      </p:sp>
      <p:pic>
        <p:nvPicPr>
          <p:cNvPr id="313355" name="Picture 11" descr="https://www.ruanyifeng.com/blogimg/asset/201211/bg2012111411.png">
            <a:extLst>
              <a:ext uri="{FF2B5EF4-FFF2-40B4-BE49-F238E27FC236}">
                <a16:creationId xmlns:a16="http://schemas.microsoft.com/office/drawing/2014/main" id="{84D21632-9E5D-4B65-9230-A8CB15681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224195"/>
            <a:ext cx="41243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402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Arial" charset="0"/>
                <a:ea typeface="新細明體" charset="-120"/>
              </a:rPr>
              <a:pPr fontAlgn="base">
                <a:spcBef>
                  <a:spcPct val="0"/>
                </a:spcBef>
                <a:spcAft>
                  <a:spcPct val="0"/>
                </a:spcAft>
              </a:pPr>
              <a:t>160</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26039"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7030A0"/>
                </a:solidFill>
                <a:latin typeface="Times New Roman"/>
                <a:ea typeface="標楷體"/>
              </a:rPr>
              <a:t>I(2,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0</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sym typeface="Wingdings" panose="05000000000000000000" pitchFamily="2" charset="2"/>
              </a:rPr>
              <a:t>=</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rPr>
              <a:t>-11900, N</a:t>
            </a:r>
            <a:r>
              <a:rPr kumimoji="1" lang="en-US" altLang="zh-TW" sz="1600" baseline="-25000" dirty="0">
                <a:solidFill>
                  <a:srgbClr val="7030A0"/>
                </a:solidFill>
                <a:latin typeface="Times New Roman"/>
                <a:ea typeface="標楷體"/>
              </a:rPr>
              <a:t>1</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-9458, N</a:t>
            </a:r>
            <a:r>
              <a:rPr kumimoji="1" lang="en-US" altLang="zh-TW" sz="1600" baseline="-25000" dirty="0">
                <a:solidFill>
                  <a:srgbClr val="7030A0"/>
                </a:solidFill>
                <a:latin typeface="Times New Roman"/>
                <a:ea typeface="標楷體"/>
              </a:rPr>
              <a:t>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1774,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3</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-18800, N</a:t>
            </a:r>
            <a:r>
              <a:rPr kumimoji="1" lang="en-US" altLang="zh-TW" sz="1600" baseline="-25000" dirty="0">
                <a:solidFill>
                  <a:srgbClr val="7030A0"/>
                </a:solidFill>
                <a:latin typeface="Times New Roman"/>
                <a:ea typeface="標楷體"/>
              </a:rPr>
              <a:t>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-29842, N</a:t>
            </a:r>
            <a:r>
              <a:rPr kumimoji="1" lang="en-US" altLang="zh-TW" sz="1600" baseline="-25000" dirty="0">
                <a:solidFill>
                  <a:srgbClr val="7030A0"/>
                </a:solidFill>
                <a:latin typeface="Times New Roman"/>
                <a:ea typeface="標楷體"/>
              </a:rPr>
              <a:t>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-15442</a:t>
            </a:r>
          </a:p>
          <a:p>
            <a:pPr fontAlgn="base">
              <a:spcBef>
                <a:spcPct val="0"/>
              </a:spcBef>
              <a:spcAft>
                <a:spcPct val="0"/>
              </a:spcAft>
            </a:pPr>
            <a:endParaRPr kumimoji="1" lang="en-US" altLang="zh-TW" sz="1600" dirty="0">
              <a:solidFill>
                <a:srgbClr val="7030A0"/>
              </a:solidFill>
              <a:latin typeface="Times New Roman"/>
              <a:ea typeface="標楷體"/>
            </a:endParaRPr>
          </a:p>
          <a:p>
            <a:pPr fontAlgn="base">
              <a:spcBef>
                <a:spcPct val="0"/>
              </a:spcBef>
              <a:spcAft>
                <a:spcPct val="0"/>
              </a:spcAft>
            </a:pPr>
            <a:r>
              <a:rPr kumimoji="1" lang="en-US" altLang="zh-TW" sz="1600" dirty="0">
                <a:solidFill>
                  <a:srgbClr val="7030A0"/>
                </a:solidFill>
                <a:latin typeface="Times New Roman"/>
                <a:ea typeface="標楷體"/>
              </a:rPr>
              <a:t>gradient magnitude:</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2</a:t>
            </a:r>
            <a:r>
              <a:rPr kumimoji="1" lang="en-US" altLang="zh-TW" sz="1600" dirty="0">
                <a:solidFill>
                  <a:srgbClr val="7030A0"/>
                </a:solidFill>
                <a:latin typeface="Times New Roman"/>
                <a:ea typeface="標楷體"/>
              </a:rPr>
              <a:t>=1774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&lt;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12500</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en-US" altLang="zh-TW" sz="1600" i="1" dirty="0">
                <a:solidFill>
                  <a:srgbClr val="7030A0"/>
                </a:solidFill>
                <a:latin typeface="Times New Roman"/>
                <a:ea typeface="標楷體"/>
              </a:rPr>
              <a:t>threshold</a:t>
            </a:r>
            <a:r>
              <a:rPr kumimoji="1" lang="en-US" altLang="zh-TW" sz="1600" dirty="0">
                <a:solidFill>
                  <a:srgbClr val="7030A0"/>
                </a:solidFill>
                <a:latin typeface="Times New Roman"/>
                <a:ea typeface="標楷體"/>
              </a:rPr>
              <a:t>)</a:t>
            </a:r>
          </a:p>
          <a:p>
            <a:pPr fontAlgn="base">
              <a:spcBef>
                <a:spcPct val="0"/>
              </a:spcBef>
              <a:spcAft>
                <a:spcPct val="0"/>
              </a:spcAft>
            </a:pPr>
            <a:r>
              <a:rPr kumimoji="1" lang="en-US" altLang="zh-TW" sz="1600" dirty="0">
                <a:solidFill>
                  <a:srgbClr val="7030A0"/>
                </a:solidFill>
                <a:latin typeface="Times New Roman"/>
                <a:ea typeface="標楷體"/>
              </a:rPr>
              <a:t>O(2,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255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(white)</a:t>
            </a:r>
          </a:p>
        </p:txBody>
      </p:sp>
      <p:sp>
        <p:nvSpPr>
          <p:cNvPr id="11" name="矩形 10"/>
          <p:cNvSpPr/>
          <p:nvPr/>
        </p:nvSpPr>
        <p:spPr>
          <a:xfrm>
            <a:off x="3778654" y="335240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(2/2)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971600" y="8367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971600" y="4359556"/>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6972695" y="3403687"/>
            <a:ext cx="2160000" cy="180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18381" y="3352203"/>
          <a:ext cx="923925" cy="433388"/>
        </p:xfrm>
        <a:graphic>
          <a:graphicData uri="http://schemas.openxmlformats.org/presentationml/2006/ole">
            <mc:AlternateContent xmlns:mc="http://schemas.openxmlformats.org/markup-compatibility/2006">
              <mc:Choice xmlns:v="urn:schemas-microsoft-com:vml" Requires="v">
                <p:oleObj spid="_x0000_s311331"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18381" y="335220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spTree>
    <p:extLst>
      <p:ext uri="{BB962C8B-B14F-4D97-AF65-F5344CB8AC3E}">
        <p14:creationId xmlns:p14="http://schemas.microsoft.com/office/powerpoint/2010/main" val="2769801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12</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161</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49038117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162</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3858067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6372" name="Rectangle 3"/>
          <p:cNvSpPr>
            <a:spLocks noGrp="1" noChangeArrowheads="1"/>
          </p:cNvSpPr>
          <p:nvPr>
            <p:ph idx="1"/>
          </p:nvPr>
        </p:nvSpPr>
        <p:spPr/>
        <p:txBody>
          <a:bodyPr>
            <a:normAutofit/>
          </a:bodyPr>
          <a:lstStyle/>
          <a:p>
            <a:pPr eaLnBrk="1" hangingPunct="1"/>
            <a:r>
              <a:rPr lang="en-US" altLang="zh-TW" sz="2800" dirty="0">
                <a:solidFill>
                  <a:schemeClr val="tx1"/>
                </a:solidFill>
              </a:rPr>
              <a:t>Prewitt edge detector with </a:t>
            </a:r>
            <a:r>
              <a:rPr lang="en-US" altLang="zh-TW" sz="2800" i="1" dirty="0">
                <a:solidFill>
                  <a:schemeClr val="tx1"/>
                </a:solidFill>
              </a:rPr>
              <a:t>threshold = 24</a:t>
            </a:r>
            <a:endParaRPr lang="en-US" altLang="zh-TW" sz="2800" dirty="0">
              <a:solidFill>
                <a:schemeClr val="tx1"/>
              </a:solidFill>
            </a:endParaRP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163</a:t>
            </a:fld>
            <a:endParaRPr kumimoji="1" lang="en-US" dirty="0">
              <a:latin typeface="Arial" charset="0"/>
              <a:ea typeface="新細明體" charset="-120"/>
            </a:endParaRPr>
          </a:p>
        </p:txBody>
      </p:sp>
      <p:pic>
        <p:nvPicPr>
          <p:cNvPr id="186373"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0611188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7396" name="Rectangle 3"/>
          <p:cNvSpPr>
            <a:spLocks noGrp="1" noChangeArrowheads="1"/>
          </p:cNvSpPr>
          <p:nvPr>
            <p:ph idx="1"/>
          </p:nvPr>
        </p:nvSpPr>
        <p:spPr/>
        <p:txBody>
          <a:bodyPr>
            <a:normAutofit/>
          </a:bodyPr>
          <a:lstStyle/>
          <a:p>
            <a:pPr eaLnBrk="1" hangingPunct="1"/>
            <a:r>
              <a:rPr lang="en-US" altLang="zh-TW" sz="2800" dirty="0">
                <a:solidFill>
                  <a:schemeClr val="tx1"/>
                </a:solidFill>
              </a:rPr>
              <a:t>Sobel edge detector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38</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164</a:t>
            </a:fld>
            <a:endParaRPr kumimoji="1" lang="en-US" dirty="0">
              <a:latin typeface="Arial" charset="0"/>
              <a:ea typeface="新細明體" charset="-120"/>
            </a:endParaRPr>
          </a:p>
        </p:txBody>
      </p:sp>
      <p:pic>
        <p:nvPicPr>
          <p:cNvPr id="187397"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6132"/>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5460299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8420" name="Rectangle 3"/>
          <p:cNvSpPr>
            <a:spLocks noGrp="1" noChangeArrowheads="1"/>
          </p:cNvSpPr>
          <p:nvPr>
            <p:ph idx="1"/>
          </p:nvPr>
        </p:nvSpPr>
        <p:spPr>
          <a:xfrm>
            <a:off x="730404" y="1845734"/>
            <a:ext cx="7683192" cy="4023360"/>
          </a:xfrm>
        </p:spPr>
        <p:txBody>
          <a:bodyPr>
            <a:normAutofit/>
          </a:bodyPr>
          <a:lstStyle/>
          <a:p>
            <a:pPr eaLnBrk="1" hangingPunct="1"/>
            <a:r>
              <a:rPr lang="en-US" altLang="zh-TW" sz="2800" dirty="0">
                <a:solidFill>
                  <a:schemeClr val="tx1"/>
                </a:solidFill>
              </a:rPr>
              <a:t>Frei and Chen gradient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165</a:t>
            </a:fld>
            <a:endParaRPr kumimoji="1" lang="en-US" dirty="0">
              <a:latin typeface="Arial" charset="0"/>
              <a:ea typeface="新細明體" charset="-120"/>
            </a:endParaRPr>
          </a:p>
        </p:txBody>
      </p:sp>
      <p:pic>
        <p:nvPicPr>
          <p:cNvPr id="188421"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2485016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89444" name="Rectangle 3"/>
          <p:cNvSpPr>
            <a:spLocks noGrp="1" noChangeArrowheads="1"/>
          </p:cNvSpPr>
          <p:nvPr>
            <p:ph idx="1"/>
          </p:nvPr>
        </p:nvSpPr>
        <p:spPr/>
        <p:txBody>
          <a:bodyPr>
            <a:normAutofit/>
          </a:bodyPr>
          <a:lstStyle/>
          <a:p>
            <a:pPr eaLnBrk="1" hangingPunct="1"/>
            <a:r>
              <a:rPr lang="en-US" altLang="zh-TW" sz="2800" dirty="0">
                <a:solidFill>
                  <a:schemeClr val="tx1"/>
                </a:solidFill>
              </a:rPr>
              <a:t>Kirsch compass operator with </a:t>
            </a:r>
            <a:r>
              <a:rPr lang="en-US" altLang="zh-TW" sz="2800" i="1" dirty="0">
                <a:solidFill>
                  <a:schemeClr val="tx1"/>
                </a:solidFill>
              </a:rPr>
              <a:t>threshold = 135</a:t>
            </a:r>
            <a:r>
              <a:rPr lang="en-US" altLang="zh-TW" sz="2800" dirty="0">
                <a:solidFill>
                  <a:schemeClr val="tx1"/>
                </a:solidFill>
              </a:rPr>
              <a:t> </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166</a:t>
            </a:fld>
            <a:endParaRPr kumimoji="1" lang="en-US" dirty="0">
              <a:latin typeface="Arial" charset="0"/>
              <a:ea typeface="新細明體" charset="-120"/>
            </a:endParaRPr>
          </a:p>
        </p:txBody>
      </p:sp>
      <p:pic>
        <p:nvPicPr>
          <p:cNvPr id="189445"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011678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90468" name="Rectangle 3"/>
          <p:cNvSpPr>
            <a:spLocks noGrp="1" noChangeArrowheads="1"/>
          </p:cNvSpPr>
          <p:nvPr>
            <p:ph idx="1"/>
          </p:nvPr>
        </p:nvSpPr>
        <p:spPr/>
        <p:txBody>
          <a:bodyPr>
            <a:normAutofit/>
          </a:bodyPr>
          <a:lstStyle/>
          <a:p>
            <a:pPr eaLnBrk="1" hangingPunct="1"/>
            <a:r>
              <a:rPr lang="en-US" altLang="zh-TW" sz="2800" dirty="0">
                <a:solidFill>
                  <a:schemeClr val="tx1"/>
                </a:solidFill>
              </a:rPr>
              <a:t>Robinson compass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43</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Arial" charset="0"/>
                <a:ea typeface="新細明體" charset="-120"/>
              </a:rPr>
              <a:t>DC &amp; CV Lab. CSIE NTU</a:t>
            </a:r>
            <a:endParaRPr kumimoji="1" lang="en-US" altLang="zh-TW" dirty="0">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167</a:t>
            </a:fld>
            <a:endParaRPr kumimoji="1" lang="en-US" dirty="0">
              <a:latin typeface="Arial" charset="0"/>
              <a:ea typeface="新細明體" charset="-120"/>
            </a:endParaRPr>
          </a:p>
        </p:txBody>
      </p:sp>
      <p:pic>
        <p:nvPicPr>
          <p:cNvPr id="190469"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625125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14, 2021</a:t>
            </a:r>
            <a:endParaRPr lang="en-US" altLang="zh-TW" b="0" dirty="0">
              <a:solidFill>
                <a:srgbClr val="FF0000"/>
              </a:solidFill>
            </a:endParaRPr>
          </a:p>
        </p:txBody>
      </p:sp>
      <p:sp>
        <p:nvSpPr>
          <p:cNvPr id="191492" name="Rectangle 3"/>
          <p:cNvSpPr>
            <a:spLocks noGrp="1" noChangeArrowheads="1"/>
          </p:cNvSpPr>
          <p:nvPr>
            <p:ph idx="1"/>
          </p:nvPr>
        </p:nvSpPr>
        <p:spPr/>
        <p:txBody>
          <a:bodyPr>
            <a:normAutofit/>
          </a:bodyPr>
          <a:lstStyle/>
          <a:p>
            <a:pPr eaLnBrk="1" hangingPunct="1"/>
            <a:r>
              <a:rPr lang="en-US" altLang="zh-TW" sz="2800" dirty="0" err="1">
                <a:solidFill>
                  <a:schemeClr val="tx1"/>
                </a:solidFill>
                <a:latin typeface="+mj-lt"/>
              </a:rPr>
              <a:t>Nevatia-Babu</a:t>
            </a:r>
            <a:r>
              <a:rPr lang="en-US" altLang="zh-TW" sz="2800" dirty="0">
                <a:solidFill>
                  <a:schemeClr val="tx1"/>
                </a:solidFill>
                <a:latin typeface="+mj-lt"/>
              </a:rPr>
              <a:t> 5</a:t>
            </a:r>
            <a:r>
              <a:rPr lang="en-US" altLang="zh-TW" sz="2800" dirty="0">
                <a:solidFill>
                  <a:schemeClr val="tx1"/>
                </a:solidFill>
                <a:latin typeface="+mj-lt"/>
                <a:ea typeface="標楷體" panose="03000509000000000000" pitchFamily="65" charset="-120"/>
              </a:rPr>
              <a:t>×</a:t>
            </a:r>
            <a:r>
              <a:rPr lang="en-US" altLang="zh-TW" sz="2800" dirty="0">
                <a:solidFill>
                  <a:schemeClr val="tx1"/>
                </a:solidFill>
                <a:latin typeface="+mj-lt"/>
              </a:rPr>
              <a:t>5 operator </a:t>
            </a:r>
            <a:r>
              <a:rPr lang="en-US" altLang="zh-TW" sz="2800" i="1" dirty="0">
                <a:solidFill>
                  <a:schemeClr val="tx1"/>
                </a:solidFill>
                <a:latin typeface="+mj-lt"/>
              </a:rPr>
              <a:t>threshold =</a:t>
            </a:r>
            <a:r>
              <a:rPr lang="en-US" altLang="zh-TW" sz="2800" dirty="0">
                <a:solidFill>
                  <a:schemeClr val="tx1"/>
                </a:solidFill>
                <a:latin typeface="+mj-lt"/>
              </a:rPr>
              <a:t> </a:t>
            </a:r>
            <a:r>
              <a:rPr lang="en-US" altLang="zh-TW" sz="2800" i="1" dirty="0">
                <a:solidFill>
                  <a:schemeClr val="tx1"/>
                </a:solidFill>
                <a:latin typeface="+mj-lt"/>
              </a:rPr>
              <a:t>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mj-lt"/>
                <a:ea typeface="新細明體" charset="-120"/>
              </a:rPr>
              <a:t>DC &amp; CV Lab. CSIE NTU</a:t>
            </a:r>
            <a:endParaRPr kumimoji="1" lang="en-US" altLang="zh-TW" dirty="0">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mj-lt"/>
                <a:ea typeface="新細明體" charset="-120"/>
              </a:rPr>
              <a:pPr fontAlgn="base">
                <a:spcBef>
                  <a:spcPct val="0"/>
                </a:spcBef>
                <a:spcAft>
                  <a:spcPct val="0"/>
                </a:spcAft>
              </a:pPr>
              <a:t>168</a:t>
            </a:fld>
            <a:endParaRPr kumimoji="1" lang="en-US" dirty="0">
              <a:latin typeface="+mj-lt"/>
              <a:ea typeface="新細明體" charset="-120"/>
            </a:endParaRPr>
          </a:p>
        </p:txBody>
      </p:sp>
      <p:pic>
        <p:nvPicPr>
          <p:cNvPr id="191493" name="Picture 4" descr="lena"/>
          <p:cNvPicPr>
            <a:picLocks noChangeAspect="1" noChangeArrowheads="1"/>
          </p:cNvPicPr>
          <p:nvPr/>
        </p:nvPicPr>
        <p:blipFill>
          <a:blip r:embed="rId3" cstate="print"/>
          <a:srcRect/>
          <a:stretch>
            <a:fillRect/>
          </a:stretch>
        </p:blipFill>
        <p:spPr bwMode="auto">
          <a:xfrm>
            <a:off x="0" y="2538415"/>
            <a:ext cx="4319588" cy="4319587"/>
          </a:xfrm>
          <a:prstGeom prst="rect">
            <a:avLst/>
          </a:prstGeom>
          <a:noFill/>
          <a:ln w="9525">
            <a:noFill/>
            <a:miter lim="800000"/>
            <a:headEnd/>
            <a:tailEnd/>
          </a:ln>
        </p:spPr>
      </p:pic>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Tree>
    <p:extLst>
      <p:ext uri="{BB962C8B-B14F-4D97-AF65-F5344CB8AC3E}">
        <p14:creationId xmlns:p14="http://schemas.microsoft.com/office/powerpoint/2010/main" val="3799271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21, 2021</a:t>
            </a:r>
            <a:endParaRPr lang="en-US" altLang="zh-TW" b="0" dirty="0">
              <a:solidFill>
                <a:srgbClr val="FF0000"/>
              </a:solidFill>
            </a:endParaRPr>
          </a:p>
        </p:txBody>
      </p:sp>
      <p:sp>
        <p:nvSpPr>
          <p:cNvPr id="192516" name="Rectangle 4"/>
          <p:cNvSpPr>
            <a:spLocks noGrp="1" noChangeArrowheads="1"/>
          </p:cNvSpPr>
          <p:nvPr>
            <p:ph idx="1"/>
          </p:nvPr>
        </p:nvSpPr>
        <p:spPr>
          <a:xfrm>
            <a:off x="467545" y="1845734"/>
            <a:ext cx="7899216" cy="4023360"/>
          </a:xfrm>
        </p:spPr>
        <p:txBody>
          <a:bodyPr>
            <a:normAutofit fontScale="92500" lnSpcReduction="10000"/>
          </a:bodyPr>
          <a:lstStyle/>
          <a:p>
            <a:pPr marL="0" indent="0">
              <a:buClr>
                <a:srgbClr val="000066"/>
              </a:buClr>
              <a:buNone/>
            </a:pPr>
            <a:r>
              <a:rPr lang="en-US" altLang="zh-TW" sz="2600" dirty="0">
                <a:solidFill>
                  <a:schemeClr val="tx1"/>
                </a:solidFill>
                <a:latin typeface="+mj-lt"/>
              </a:rPr>
              <a:t>Write the following programs to detect edge:</a:t>
            </a:r>
          </a:p>
          <a:p>
            <a:pPr marL="0" indent="0">
              <a:buClr>
                <a:srgbClr val="000066"/>
              </a:buClr>
              <a:buNone/>
            </a:pPr>
            <a:r>
              <a:rPr lang="en-US" altLang="zh-TW" sz="2600" dirty="0">
                <a:solidFill>
                  <a:schemeClr val="tx1"/>
                </a:solidFill>
                <a:latin typeface="+mj-lt"/>
              </a:rPr>
              <a:t>Zero-crossing on the following four types of  images to get edge images (choose proper threshold t=1), p. 349 </a:t>
            </a:r>
          </a:p>
          <a:p>
            <a:pPr marL="363538" indent="-363538">
              <a:buClr>
                <a:srgbClr val="000066"/>
              </a:buClr>
              <a:buFont typeface="+mj-lt"/>
              <a:buAutoNum type="arabicPeriod"/>
            </a:pPr>
            <a:r>
              <a:rPr lang="en-US" altLang="zh-TW" sz="2600" dirty="0">
                <a:solidFill>
                  <a:schemeClr val="tx1"/>
                </a:solidFill>
                <a:latin typeface="+mj-lt"/>
              </a:rPr>
              <a:t>Laplacian(2</a:t>
            </a:r>
            <a:r>
              <a:rPr lang="zh-TW" altLang="en-US" sz="2600" dirty="0">
                <a:solidFill>
                  <a:schemeClr val="tx1"/>
                </a:solidFill>
                <a:latin typeface="+mj-lt"/>
              </a:rPr>
              <a:t>張圖</a:t>
            </a:r>
            <a:r>
              <a:rPr lang="en-US" altLang="zh-TW" sz="2600" dirty="0">
                <a:solidFill>
                  <a:schemeClr val="tx1"/>
                </a:solidFill>
                <a:latin typeface="+mj-lt"/>
              </a:rPr>
              <a:t>)</a:t>
            </a:r>
            <a:r>
              <a:rPr kumimoji="1" lang="en-US" altLang="zh-TW" sz="2800" dirty="0">
                <a:solidFill>
                  <a:prstClr val="black"/>
                </a:solidFill>
                <a:latin typeface="+mj-lt"/>
                <a:ea typeface="新細明體" charset="-120"/>
              </a:rPr>
              <a:t> (threshold = 15)</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Minimum-variance Laplacian</a:t>
            </a:r>
            <a:r>
              <a:rPr lang="zh-TW" altLang="en-US" sz="2600" dirty="0">
                <a:solidFill>
                  <a:schemeClr val="tx1"/>
                </a:solidFill>
                <a:latin typeface="+mj-lt"/>
              </a:rPr>
              <a:t> </a:t>
            </a:r>
            <a:r>
              <a:rPr kumimoji="1" lang="en-US" altLang="zh-TW" sz="2400" dirty="0">
                <a:solidFill>
                  <a:prstClr val="black"/>
                </a:solidFill>
                <a:latin typeface="+mj-lt"/>
                <a:ea typeface="新細明體" charset="-120"/>
              </a:rPr>
              <a:t>(threshold = 30)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Laplacian of Gaussian</a:t>
            </a:r>
            <a:r>
              <a:rPr kumimoji="1" lang="en-US" altLang="zh-TW" sz="2400" dirty="0">
                <a:solidFill>
                  <a:prstClr val="black"/>
                </a:solidFill>
                <a:latin typeface="+mj-lt"/>
                <a:ea typeface="新細明體" charset="-120"/>
              </a:rPr>
              <a:t> (threshold = 3000)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Difference of Gaussian, (use </a:t>
            </a:r>
            <a:r>
              <a:rPr lang="en-US" altLang="zh-TW" sz="2600" dirty="0" err="1">
                <a:solidFill>
                  <a:schemeClr val="tx1"/>
                </a:solidFill>
                <a:latin typeface="+mj-lt"/>
              </a:rPr>
              <a:t>tk</a:t>
            </a:r>
            <a:r>
              <a:rPr lang="en-US" altLang="zh-TW" sz="2600" dirty="0">
                <a:solidFill>
                  <a:schemeClr val="tx1"/>
                </a:solidFill>
                <a:latin typeface="+mj-lt"/>
              </a:rPr>
              <a:t> to generate D.O.G.)</a:t>
            </a:r>
          </a:p>
          <a:p>
            <a:pPr marL="363538" indent="0">
              <a:buClr>
                <a:srgbClr val="000066"/>
              </a:buClr>
              <a:buNone/>
            </a:pPr>
            <a:r>
              <a:rPr lang="en-US" altLang="zh-TW" sz="2600" dirty="0" err="1">
                <a:solidFill>
                  <a:schemeClr val="tx1"/>
                </a:solidFill>
                <a:latin typeface="+mj-lt"/>
              </a:rPr>
              <a:t>DoG</a:t>
            </a:r>
            <a:r>
              <a:rPr lang="en-US" altLang="zh-TW" sz="2600" dirty="0">
                <a:solidFill>
                  <a:schemeClr val="tx1"/>
                </a:solidFill>
                <a:latin typeface="+mj-lt"/>
              </a:rPr>
              <a:t> (inhibitory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1</a:t>
            </a:r>
            <a:r>
              <a:rPr lang="en-US" altLang="zh-TW" sz="2600" dirty="0">
                <a:solidFill>
                  <a:schemeClr val="tx1"/>
                </a:solidFill>
                <a:latin typeface="+mj-lt"/>
              </a:rPr>
              <a:t>, excitatory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3</a:t>
            </a:r>
            <a:r>
              <a:rPr lang="en-US" altLang="zh-TW" sz="2600" dirty="0">
                <a:solidFill>
                  <a:schemeClr val="tx1"/>
                </a:solidFill>
                <a:latin typeface="+mj-lt"/>
              </a:rPr>
              <a:t>, kernel size=11)</a:t>
            </a:r>
          </a:p>
          <a:p>
            <a:pPr marL="363538" indent="0">
              <a:buClr>
                <a:srgbClr val="000066"/>
              </a:buClr>
              <a:buNone/>
            </a:pPr>
            <a:r>
              <a:rPr kumimoji="1" lang="en-US" altLang="zh-TW" sz="2400" dirty="0">
                <a:solidFill>
                  <a:prstClr val="black"/>
                </a:solidFill>
                <a:latin typeface="+mj-lt"/>
                <a:ea typeface="新細明體" charset="-120"/>
              </a:rPr>
              <a:t>(threshold = 1)</a:t>
            </a:r>
            <a:endParaRPr lang="en-US" altLang="zh-TW" sz="2600" dirty="0">
              <a:solidFill>
                <a:schemeClr val="tx1"/>
              </a:solidFill>
              <a:latin typeface="+mj-lt"/>
            </a:endParaRPr>
          </a:p>
        </p:txBody>
      </p:sp>
      <p:sp>
        <p:nvSpPr>
          <p:cNvPr id="7" name="頁尾版面配置區 3"/>
          <p:cNvSpPr>
            <a:spLocks noGrp="1"/>
          </p:cNvSpPr>
          <p:nvPr>
            <p:ph type="ftr" sz="quarter" idx="11"/>
          </p:nvPr>
        </p:nvSpPr>
        <p:spPr/>
        <p:txBody>
          <a:bodyPr/>
          <a:lstStyle/>
          <a:p>
            <a:pPr fontAlgn="base">
              <a:spcBef>
                <a:spcPct val="0"/>
              </a:spcBef>
              <a:spcAft>
                <a:spcPct val="0"/>
              </a:spcAft>
              <a:defRPr/>
            </a:pPr>
            <a:r>
              <a:rPr kumimoji="1" lang="pl-PL" altLang="zh-TW" b="1" dirty="0">
                <a:effectLst>
                  <a:outerShdw blurRad="38100" dist="38100" dir="2700000" algn="tl">
                    <a:srgbClr val="C0C0C0"/>
                  </a:outerShdw>
                </a:effectLst>
                <a:latin typeface="+mj-lt"/>
                <a:ea typeface="新細明體" charset="-120"/>
              </a:rPr>
              <a:t>DC &amp; CV Lab. CSIE NTU</a:t>
            </a:r>
            <a:endParaRPr kumimoji="1" lang="en-US" altLang="zh-TW" dirty="0">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mj-lt"/>
                <a:ea typeface="新細明體" charset="-120"/>
              </a:rPr>
              <a:pPr fontAlgn="base">
                <a:spcBef>
                  <a:spcPct val="0"/>
                </a:spcBef>
                <a:spcAft>
                  <a:spcPct val="0"/>
                </a:spcAft>
              </a:pPr>
              <a:t>169</a:t>
            </a:fld>
            <a:endParaRPr kumimoji="1" lang="en-US" dirty="0">
              <a:latin typeface="+mj-lt"/>
              <a:ea typeface="新細明體" charset="-120"/>
            </a:endParaRPr>
          </a:p>
        </p:txBody>
      </p:sp>
      <p:sp>
        <p:nvSpPr>
          <p:cNvPr id="6" name="文字方塊 5"/>
          <p:cNvSpPr txBox="1"/>
          <p:nvPr/>
        </p:nvSpPr>
        <p:spPr>
          <a:xfrm>
            <a:off x="242047" y="178231"/>
            <a:ext cx="1385047" cy="369332"/>
          </a:xfrm>
          <a:prstGeom prst="rect">
            <a:avLst/>
          </a:prstGeom>
          <a:noFill/>
        </p:spPr>
        <p:txBody>
          <a:bodyPr wrap="square" rtlCol="0">
            <a:spAutoFit/>
          </a:bodyPr>
          <a:lstStyle/>
          <a:p>
            <a:r>
              <a:rPr lang="en-US" altLang="zh-TW" dirty="0">
                <a:latin typeface="+mj-lt"/>
              </a:rPr>
              <a:t>HW10</a:t>
            </a:r>
            <a:endParaRPr lang="zh-TW" altLang="en-US" dirty="0">
              <a:latin typeface="+mj-lt"/>
            </a:endParaRPr>
          </a:p>
        </p:txBody>
      </p:sp>
    </p:spTree>
    <p:extLst>
      <p:ext uri="{BB962C8B-B14F-4D97-AF65-F5344CB8AC3E}">
        <p14:creationId xmlns:p14="http://schemas.microsoft.com/office/powerpoint/2010/main" val="73651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17</a:t>
            </a:fld>
            <a:endParaRPr lang="en-US" dirty="0"/>
          </a:p>
        </p:txBody>
      </p:sp>
      <p:pic>
        <p:nvPicPr>
          <p:cNvPr id="314370" name="Picture 2" descr="https://www.ruanyifeng.com/blogimg/asset/201211/bg2012111412.png">
            <a:extLst>
              <a:ext uri="{FF2B5EF4-FFF2-40B4-BE49-F238E27FC236}">
                <a16:creationId xmlns:a16="http://schemas.microsoft.com/office/drawing/2014/main" id="{A8FA3AC0-C425-4466-A1B9-56306DBB2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378" y="1886371"/>
            <a:ext cx="389572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https://www.ruanyifeng.com/blogimg/asset/201211/bg2012111411.png">
            <a:extLst>
              <a:ext uri="{FF2B5EF4-FFF2-40B4-BE49-F238E27FC236}">
                <a16:creationId xmlns:a16="http://schemas.microsoft.com/office/drawing/2014/main" id="{6565AA46-DAC3-4580-8C7B-1A7DA40CB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99" y="1833984"/>
            <a:ext cx="4124325"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09051E4-538F-455E-9697-FBD77A7832F2}"/>
              </a:ext>
            </a:extLst>
          </p:cNvPr>
          <p:cNvSpPr>
            <a:spLocks noChangeArrowheads="1"/>
          </p:cNvSpPr>
          <p:nvPr/>
        </p:nvSpPr>
        <p:spPr bwMode="auto">
          <a:xfrm>
            <a:off x="745873" y="4514146"/>
            <a:ext cx="284380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hangingPunct="0"/>
            <a:r>
              <a:rPr kumimoji="0" lang="zh-TW" altLang="zh-TW" sz="2100" b="0" i="0" u="none" strike="noStrike" cap="none" normalizeH="0" baseline="0" dirty="0">
                <a:ln>
                  <a:noFill/>
                </a:ln>
                <a:solidFill>
                  <a:srgbClr val="202124"/>
                </a:solidFill>
                <a:effectLst/>
                <a:latin typeface="Arial Unicode MS"/>
                <a:ea typeface="inherit"/>
              </a:rPr>
              <a:t>Total weig</a:t>
            </a:r>
            <a:r>
              <a:rPr kumimoji="0" lang="en-US" altLang="zh-TW" sz="2100" b="0" i="0" u="none" strike="noStrike" cap="none" normalizeH="0" baseline="0" dirty="0">
                <a:ln>
                  <a:noFill/>
                </a:ln>
                <a:solidFill>
                  <a:srgbClr val="202124"/>
                </a:solidFill>
                <a:effectLst/>
                <a:latin typeface="Arial Unicode MS"/>
                <a:ea typeface="inherit"/>
              </a:rPr>
              <a:t>t is </a:t>
            </a:r>
            <a:r>
              <a:rPr lang="en-US" altLang="zh-TW" dirty="0"/>
              <a:t>0.4787147</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9124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93540" name="Picture 4" descr="log_sigma=1"/>
          <p:cNvPicPr>
            <a:picLocks noChangeArrowheads="1"/>
          </p:cNvPicPr>
          <p:nvPr/>
        </p:nvPicPr>
        <p:blipFill>
          <a:blip r:embed="rId3" cstate="print"/>
          <a:srcRect/>
          <a:stretch>
            <a:fillRect/>
          </a:stretch>
        </p:blipFill>
        <p:spPr bwMode="auto">
          <a:xfrm>
            <a:off x="310860" y="2151753"/>
            <a:ext cx="8568000" cy="38088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170</a:t>
            </a:fld>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94564" name="Picture 4" descr="log_sigma=1"/>
          <p:cNvPicPr>
            <a:picLocks noChangeAspect="1" noChangeArrowheads="1"/>
          </p:cNvPicPr>
          <p:nvPr/>
        </p:nvPicPr>
        <p:blipFill>
          <a:blip r:embed="rId3" cstate="print"/>
          <a:srcRect/>
          <a:stretch>
            <a:fillRect/>
          </a:stretch>
        </p:blipFill>
        <p:spPr bwMode="auto">
          <a:xfrm>
            <a:off x="310991" y="2214880"/>
            <a:ext cx="8567737" cy="3808413"/>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dirty="0" smtClean="0"/>
              <a:t>171</a:t>
            </a:fld>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chor="t"/>
          <a:lstStyle/>
          <a:p>
            <a:r>
              <a:rPr lang="en-US" altLang="zh-TW" dirty="0">
                <a:solidFill>
                  <a:schemeClr val="tx1"/>
                </a:solidFill>
              </a:rPr>
              <a:t>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172</a:t>
            </a:fld>
            <a:endParaRPr kumimoji="1" lang="en-US" dirty="0">
              <a:latin typeface="Arial" charset="0"/>
              <a:ea typeface="新細明體" charset="-120"/>
            </a:endParaRPr>
          </a:p>
        </p:txBody>
      </p:sp>
      <p:pic>
        <p:nvPicPr>
          <p:cNvPr id="196611" name="Picture 9"/>
          <p:cNvPicPr>
            <a:picLocks noChangeAspect="1" noChangeArrowheads="1"/>
          </p:cNvPicPr>
          <p:nvPr/>
        </p:nvPicPr>
        <p:blipFill>
          <a:blip r:embed="rId3" cstate="print"/>
          <a:srcRect/>
          <a:stretch>
            <a:fillRect/>
          </a:stretch>
        </p:blipFill>
        <p:spPr bwMode="auto">
          <a:xfrm>
            <a:off x="2484440" y="1341440"/>
            <a:ext cx="4319587" cy="1228725"/>
          </a:xfrm>
          <a:prstGeom prst="rect">
            <a:avLst/>
          </a:prstGeom>
          <a:noFill/>
          <a:ln w="9525">
            <a:noFill/>
            <a:miter lim="800000"/>
            <a:headEnd/>
            <a:tailEnd/>
          </a:ln>
        </p:spPr>
      </p:pic>
      <p:sp>
        <p:nvSpPr>
          <p:cNvPr id="4" name="矩形 3"/>
          <p:cNvSpPr/>
          <p:nvPr/>
        </p:nvSpPr>
        <p:spPr>
          <a:xfrm>
            <a:off x="2516198" y="972106"/>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sp>
        <p:nvSpPr>
          <p:cNvPr id="9" name="矩形 8"/>
          <p:cNvSpPr/>
          <p:nvPr/>
        </p:nvSpPr>
        <p:spPr>
          <a:xfrm>
            <a:off x="5148064" y="939017"/>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12990999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lstStyle/>
          <a:p>
            <a:r>
              <a:rPr lang="en-US" altLang="zh-TW" dirty="0">
                <a:solidFill>
                  <a:schemeClr val="tx1"/>
                </a:solidFill>
              </a:rPr>
              <a:t>minimum-variance 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173</a:t>
            </a:fld>
            <a:endParaRPr kumimoji="1" lang="en-US" dirty="0">
              <a:latin typeface="Arial" charset="0"/>
              <a:ea typeface="新細明體" charset="-120"/>
            </a:endParaRPr>
          </a:p>
        </p:txBody>
      </p:sp>
      <p:pic>
        <p:nvPicPr>
          <p:cNvPr id="197635" name="Picture 6"/>
          <p:cNvPicPr>
            <a:picLocks noChangeAspect="1" noChangeArrowheads="1"/>
          </p:cNvPicPr>
          <p:nvPr/>
        </p:nvPicPr>
        <p:blipFill>
          <a:blip r:embed="rId2" cstate="print"/>
          <a:srcRect/>
          <a:stretch>
            <a:fillRect/>
          </a:stretch>
        </p:blipFill>
        <p:spPr bwMode="auto">
          <a:xfrm>
            <a:off x="6805502" y="1081725"/>
            <a:ext cx="2295525" cy="1311275"/>
          </a:xfrm>
          <a:prstGeom prst="rect">
            <a:avLst/>
          </a:prstGeom>
          <a:noFill/>
          <a:ln w="9525">
            <a:noFill/>
            <a:miter lim="800000"/>
            <a:headEnd/>
            <a:tailEnd/>
          </a:ln>
        </p:spPr>
      </p:pic>
      <p:sp>
        <p:nvSpPr>
          <p:cNvPr id="7" name="矩形 6"/>
          <p:cNvSpPr/>
          <p:nvPr/>
        </p:nvSpPr>
        <p:spPr>
          <a:xfrm>
            <a:off x="4573190" y="1087993"/>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20)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905" y="1981810"/>
            <a:ext cx="4876190" cy="4876190"/>
          </a:xfrm>
          <a:prstGeom prst="rect">
            <a:avLst/>
          </a:prstGeom>
        </p:spPr>
      </p:pic>
    </p:spTree>
    <p:extLst>
      <p:ext uri="{BB962C8B-B14F-4D97-AF65-F5344CB8AC3E}">
        <p14:creationId xmlns:p14="http://schemas.microsoft.com/office/powerpoint/2010/main" val="243467538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normAutofit/>
          </a:bodyPr>
          <a:lstStyle/>
          <a:p>
            <a:r>
              <a:rPr lang="en-US" altLang="zh-TW" sz="3600" dirty="0">
                <a:solidFill>
                  <a:schemeClr val="tx1"/>
                </a:solidFill>
              </a:rPr>
              <a:t>Laplacian of Gaussian</a:t>
            </a:r>
            <a:endParaRPr lang="zh-TW" altLang="en-US" sz="36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174</a:t>
            </a:fld>
            <a:endParaRPr kumimoji="1" lang="en-US" dirty="0">
              <a:latin typeface="Arial" charset="0"/>
              <a:ea typeface="新細明體" charset="-120"/>
            </a:endParaRPr>
          </a:p>
        </p:txBody>
      </p:sp>
      <p:pic>
        <p:nvPicPr>
          <p:cNvPr id="198659" name="Picture 6"/>
          <p:cNvPicPr>
            <a:picLocks noChangeAspect="1" noChangeArrowheads="1"/>
          </p:cNvPicPr>
          <p:nvPr/>
        </p:nvPicPr>
        <p:blipFill>
          <a:blip r:embed="rId2" cstate="print"/>
          <a:srcRect/>
          <a:stretch>
            <a:fillRect/>
          </a:stretch>
        </p:blipFill>
        <p:spPr bwMode="auto">
          <a:xfrm>
            <a:off x="5003802" y="188913"/>
            <a:ext cx="3889375" cy="2520950"/>
          </a:xfrm>
          <a:prstGeom prst="rect">
            <a:avLst/>
          </a:prstGeom>
          <a:noFill/>
          <a:ln w="9525">
            <a:noFill/>
            <a:miter lim="800000"/>
            <a:headEnd/>
            <a:tailEnd/>
          </a:ln>
        </p:spPr>
      </p:pic>
      <p:sp>
        <p:nvSpPr>
          <p:cNvPr id="198661" name="矩形 1"/>
          <p:cNvSpPr>
            <a:spLocks noChangeArrowheads="1"/>
          </p:cNvSpPr>
          <p:nvPr/>
        </p:nvSpPr>
        <p:spPr bwMode="auto">
          <a:xfrm>
            <a:off x="5003802" y="1268415"/>
            <a:ext cx="3889375"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sp>
        <p:nvSpPr>
          <p:cNvPr id="8" name="矩形 7"/>
          <p:cNvSpPr/>
          <p:nvPr/>
        </p:nvSpPr>
        <p:spPr>
          <a:xfrm>
            <a:off x="3035613" y="899081"/>
            <a:ext cx="1904689"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3000)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8000"/>
            <a:ext cx="4860000" cy="4860000"/>
          </a:xfrm>
          <a:prstGeom prst="rect">
            <a:avLst/>
          </a:prstGeom>
        </p:spPr>
      </p:pic>
    </p:spTree>
    <p:extLst>
      <p:ext uri="{BB962C8B-B14F-4D97-AF65-F5344CB8AC3E}">
        <p14:creationId xmlns:p14="http://schemas.microsoft.com/office/powerpoint/2010/main" val="11329815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22960" y="286605"/>
            <a:ext cx="7543800" cy="994450"/>
          </a:xfrm>
        </p:spPr>
        <p:txBody>
          <a:bodyPr anchor="t">
            <a:noAutofit/>
          </a:bodyPr>
          <a:lstStyle/>
          <a:p>
            <a:pPr lvl="0" fontAlgn="base">
              <a:lnSpc>
                <a:spcPct val="100000"/>
              </a:lnSpc>
              <a:spcAft>
                <a:spcPct val="0"/>
              </a:spcAft>
            </a:pPr>
            <a:r>
              <a:rPr lang="en-US" altLang="zh-TW" sz="2800" dirty="0">
                <a:solidFill>
                  <a:schemeClr val="tx1"/>
                </a:solidFill>
              </a:rPr>
              <a:t>Difference of Gaussian</a:t>
            </a:r>
            <a:r>
              <a:rPr lang="zh-TW" altLang="en-US" sz="2800" dirty="0">
                <a:solidFill>
                  <a:schemeClr val="tx1"/>
                </a:solidFill>
              </a:rPr>
              <a:t> </a:t>
            </a:r>
            <a:r>
              <a:rPr kumimoji="1" lang="en-US" altLang="zh-TW" sz="1800" spc="0" dirty="0">
                <a:solidFill>
                  <a:prstClr val="black"/>
                </a:solidFill>
                <a:ea typeface="新細明體" charset="-120"/>
                <a:cs typeface="+mn-cs"/>
              </a:rPr>
              <a:t>(threshold = 1)</a:t>
            </a:r>
            <a:br>
              <a:rPr lang="en-US" altLang="zh-TW" sz="2800" dirty="0">
                <a:solidFill>
                  <a:schemeClr val="tx1"/>
                </a:solidFill>
              </a:rPr>
            </a:br>
            <a:r>
              <a:rPr lang="en-US" altLang="zh-TW" sz="2800" dirty="0">
                <a:solidFill>
                  <a:schemeClr val="tx1"/>
                </a:solidFill>
              </a:rPr>
              <a:t>(inhibitory </a:t>
            </a:r>
            <a:r>
              <a:rPr lang="el-GR" altLang="zh-TW" sz="2800" dirty="0">
                <a:solidFill>
                  <a:schemeClr val="tx1"/>
                </a:solidFill>
                <a:ea typeface="標楷體" panose="03000509000000000000" pitchFamily="65" charset="-120"/>
              </a:rPr>
              <a:t>σ</a:t>
            </a:r>
            <a:r>
              <a:rPr lang="en-US" altLang="zh-TW" sz="2800" dirty="0">
                <a:solidFill>
                  <a:schemeClr val="tx1"/>
                </a:solidFill>
                <a:ea typeface="標楷體" panose="03000509000000000000" pitchFamily="65" charset="-120"/>
              </a:rPr>
              <a:t> = 3</a:t>
            </a:r>
            <a:r>
              <a:rPr lang="en-US" altLang="zh-TW" sz="2800" dirty="0">
                <a:solidFill>
                  <a:schemeClr val="tx1"/>
                </a:solidFill>
              </a:rPr>
              <a:t>, excitatory</a:t>
            </a:r>
            <a:r>
              <a:rPr lang="el-GR" altLang="zh-TW" sz="2800" dirty="0">
                <a:solidFill>
                  <a:schemeClr val="tx1"/>
                </a:solidFill>
                <a:ea typeface="標楷體" panose="03000509000000000000" pitchFamily="65" charset="-120"/>
              </a:rPr>
              <a:t> σ</a:t>
            </a:r>
            <a:r>
              <a:rPr lang="en-US" altLang="zh-TW" sz="2800" dirty="0">
                <a:solidFill>
                  <a:schemeClr val="tx1"/>
                </a:solidFill>
                <a:ea typeface="標楷體" panose="03000509000000000000" pitchFamily="65" charset="-120"/>
              </a:rPr>
              <a:t> = 1</a:t>
            </a:r>
            <a:r>
              <a:rPr lang="en-US" altLang="zh-TW" sz="2800" dirty="0">
                <a:solidFill>
                  <a:schemeClr val="tx1"/>
                </a:solidFill>
              </a:rPr>
              <a:t>, kernel size=11) </a:t>
            </a:r>
            <a:endParaRPr lang="zh-TW" altLang="en-US" sz="28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dirty="0">
                <a:latin typeface="Arial" charset="0"/>
                <a:ea typeface="新細明體" charset="-120"/>
              </a:rPr>
              <a:pPr fontAlgn="base">
                <a:spcBef>
                  <a:spcPct val="0"/>
                </a:spcBef>
                <a:spcAft>
                  <a:spcPct val="0"/>
                </a:spcAft>
              </a:pPr>
              <a:t>175</a:t>
            </a:fld>
            <a:endParaRPr kumimoji="1" lang="en-US" dirty="0">
              <a:latin typeface="Arial" charset="0"/>
              <a:ea typeface="新細明體" charset="-120"/>
            </a:endParaRPr>
          </a:p>
        </p:txBody>
      </p:sp>
      <p:pic>
        <p:nvPicPr>
          <p:cNvPr id="199686" name="圖片 5"/>
          <p:cNvPicPr>
            <a:picLocks noChangeAspect="1"/>
          </p:cNvPicPr>
          <p:nvPr/>
        </p:nvPicPr>
        <p:blipFill>
          <a:blip r:embed="rId3" cstate="print"/>
          <a:srcRect/>
          <a:stretch>
            <a:fillRect/>
          </a:stretch>
        </p:blipFill>
        <p:spPr bwMode="auto">
          <a:xfrm>
            <a:off x="127001" y="2289909"/>
            <a:ext cx="4373563" cy="2305050"/>
          </a:xfrm>
          <a:prstGeom prst="rect">
            <a:avLst/>
          </a:prstGeom>
          <a:noFill/>
          <a:ln w="9525">
            <a:noFill/>
            <a:miter lim="800000"/>
            <a:headEnd/>
            <a:tailEnd/>
          </a:ln>
        </p:spPr>
      </p:pic>
      <p:sp>
        <p:nvSpPr>
          <p:cNvPr id="199687" name="矩形 1"/>
          <p:cNvSpPr>
            <a:spLocks noChangeArrowheads="1"/>
          </p:cNvSpPr>
          <p:nvPr/>
        </p:nvSpPr>
        <p:spPr bwMode="auto">
          <a:xfrm>
            <a:off x="112546" y="3298767"/>
            <a:ext cx="4373563"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27246681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a:t>
            </a:r>
            <a:r>
              <a:rPr lang="en-US" altLang="zh-TW" sz="2400" dirty="0">
                <a:solidFill>
                  <a:schemeClr val="tx1"/>
                </a:solidFill>
              </a:rPr>
              <a:t>,  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dirty="0" smtClean="0"/>
              <a:t>176</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dirty="0"/>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extLst>
      <p:ext uri="{BB962C8B-B14F-4D97-AF65-F5344CB8AC3E}">
        <p14:creationId xmlns:p14="http://schemas.microsoft.com/office/powerpoint/2010/main" val="13411428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177</a:t>
            </a:fld>
            <a:endParaRPr kumimoji="1" lang="en-US" dirty="0">
              <a:latin typeface="+mj-lt"/>
              <a:ea typeface="新細明體" charset="-120"/>
            </a:endParaRPr>
          </a:p>
        </p:txBody>
      </p:sp>
      <p:sp>
        <p:nvSpPr>
          <p:cNvPr id="6" name="文字方塊 5"/>
          <p:cNvSpPr txBox="1"/>
          <p:nvPr/>
        </p:nvSpPr>
        <p:spPr>
          <a:xfrm>
            <a:off x="96922" y="4114440"/>
            <a:ext cx="9047078" cy="2062103"/>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I(0,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gradient magnitude:</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panose="03000509000000000000" pitchFamily="65" charset="-120"/>
              </a:rPr>
              <a:t>1×</a:t>
            </a:r>
            <a:r>
              <a:rPr kumimoji="1" lang="en-US" altLang="zh-TW" sz="1600" dirty="0">
                <a:solidFill>
                  <a:srgbClr val="FF0000"/>
                </a:solidFill>
                <a:latin typeface="+mj-lt"/>
                <a:ea typeface="標楷體"/>
              </a:rPr>
              <a:t>153</a:t>
            </a:r>
            <a:r>
              <a:rPr kumimoji="1" lang="en-US" altLang="zh-TW" sz="1600" dirty="0">
                <a:solidFill>
                  <a:srgbClr val="FF0000"/>
                </a:solidFill>
                <a:latin typeface="+mj-lt"/>
                <a:ea typeface="標楷體" panose="03000509000000000000" pitchFamily="65" charset="-120"/>
              </a:rPr>
              <a:t>+1×166+1×161+1×153-4×153 = 21 </a:t>
            </a:r>
            <a:r>
              <a:rPr kumimoji="1" lang="en-US" altLang="zh-TW" sz="1600" dirty="0">
                <a:solidFill>
                  <a:srgbClr val="FF0000"/>
                </a:solidFill>
                <a:latin typeface="+mj-lt"/>
                <a:ea typeface="標楷體"/>
              </a:rPr>
              <a:t>&gt;=</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15</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t>
            </a:r>
            <a:r>
              <a:rPr kumimoji="1" lang="en-US" altLang="zh-TW" sz="1600" i="1" dirty="0">
                <a:solidFill>
                  <a:srgbClr val="FF0000"/>
                </a:solidFill>
                <a:latin typeface="+mj-lt"/>
                <a:ea typeface="標楷體"/>
              </a:rPr>
              <a:t>threshold</a:t>
            </a:r>
            <a:r>
              <a:rPr kumimoji="1" lang="en-US" altLang="zh-TW" sz="1600" dirty="0">
                <a:solidFill>
                  <a:srgbClr val="FF0000"/>
                </a:solidFill>
                <a:latin typeface="+mj-lt"/>
                <a:ea typeface="標楷體"/>
              </a:rPr>
              <a:t>)</a:t>
            </a:r>
          </a:p>
          <a:p>
            <a:pPr fontAlgn="base">
              <a:spcBef>
                <a:spcPct val="0"/>
              </a:spcBef>
              <a:spcAft>
                <a:spcPct val="0"/>
              </a:spcAft>
            </a:pPr>
            <a:r>
              <a:rPr kumimoji="1" lang="en-US" altLang="zh-TW" sz="1600" dirty="0">
                <a:solidFill>
                  <a:srgbClr val="FF0000"/>
                </a:solidFill>
                <a:latin typeface="+mj-lt"/>
                <a:ea typeface="標楷體"/>
              </a:rPr>
              <a:t>L(2,</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2) = 1</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I(0,</a:t>
            </a:r>
            <a:r>
              <a:rPr kumimoji="1" lang="zh-TW" altLang="en-US" sz="1600" dirty="0">
                <a:solidFill>
                  <a:srgbClr val="7030A0"/>
                </a:solidFill>
                <a:latin typeface="+mj-lt"/>
              </a:rPr>
              <a:t> </a:t>
            </a:r>
            <a:r>
              <a:rPr kumimoji="1" lang="en-US" altLang="zh-TW" sz="1600" dirty="0">
                <a:solidFill>
                  <a:srgbClr val="7030A0"/>
                </a:solidFill>
                <a:latin typeface="+mj-lt"/>
              </a:rPr>
              <a:t>1): gradient magnitude:</a:t>
            </a:r>
            <a:r>
              <a:rPr kumimoji="1" lang="zh-TW" altLang="en-US" sz="1600" dirty="0">
                <a:solidFill>
                  <a:srgbClr val="7030A0"/>
                </a:solidFill>
                <a:latin typeface="+mj-lt"/>
              </a:rPr>
              <a:t> </a:t>
            </a:r>
            <a:r>
              <a:rPr kumimoji="1" lang="en-US" altLang="zh-TW" sz="1600" dirty="0">
                <a:solidFill>
                  <a:srgbClr val="7030A0"/>
                </a:solidFill>
                <a:latin typeface="+mj-lt"/>
                <a:ea typeface="標楷體" panose="03000509000000000000" pitchFamily="65" charset="-120"/>
              </a:rPr>
              <a:t>1×</a:t>
            </a:r>
            <a:r>
              <a:rPr kumimoji="1" lang="en-US" altLang="zh-TW" sz="1600" dirty="0">
                <a:solidFill>
                  <a:srgbClr val="7030A0"/>
                </a:solidFill>
                <a:latin typeface="+mj-lt"/>
              </a:rPr>
              <a:t>166</a:t>
            </a:r>
            <a:r>
              <a:rPr kumimoji="1" lang="en-US" altLang="zh-TW" sz="1600" dirty="0">
                <a:solidFill>
                  <a:srgbClr val="7030A0"/>
                </a:solidFill>
                <a:latin typeface="+mj-lt"/>
                <a:ea typeface="標楷體" panose="03000509000000000000" pitchFamily="65" charset="-120"/>
              </a:rPr>
              <a:t>+1×85+1×164+1×153-4×166 = -96 </a:t>
            </a:r>
            <a:r>
              <a:rPr kumimoji="1" lang="en-US" altLang="zh-TW" sz="1600" dirty="0">
                <a:solidFill>
                  <a:srgbClr val="7030A0"/>
                </a:solidFill>
                <a:latin typeface="+mj-lt"/>
              </a:rPr>
              <a:t>&lt;=</a:t>
            </a:r>
            <a:r>
              <a:rPr kumimoji="1" lang="zh-TW" altLang="en-US" sz="1600" dirty="0">
                <a:solidFill>
                  <a:srgbClr val="7030A0"/>
                </a:solidFill>
                <a:latin typeface="+mj-lt"/>
              </a:rPr>
              <a:t> </a:t>
            </a:r>
            <a:r>
              <a:rPr kumimoji="1" lang="en-US" altLang="zh-TW" sz="1600" dirty="0">
                <a:solidFill>
                  <a:srgbClr val="7030A0"/>
                </a:solidFill>
                <a:latin typeface="+mj-lt"/>
              </a:rPr>
              <a:t>-15</a:t>
            </a:r>
            <a:r>
              <a:rPr kumimoji="1" lang="zh-TW" altLang="en-US" sz="1600" dirty="0">
                <a:solidFill>
                  <a:srgbClr val="7030A0"/>
                </a:solidFill>
                <a:latin typeface="+mj-lt"/>
              </a:rPr>
              <a:t> </a:t>
            </a:r>
            <a:r>
              <a:rPr kumimoji="1" lang="en-US" altLang="zh-TW" sz="1600" dirty="0">
                <a:solidFill>
                  <a:srgbClr val="7030A0"/>
                </a:solidFill>
                <a:latin typeface="+mj-lt"/>
              </a:rPr>
              <a:t>(-</a:t>
            </a:r>
            <a:r>
              <a:rPr kumimoji="1" lang="en-US" altLang="zh-TW" sz="1600" i="1" dirty="0">
                <a:solidFill>
                  <a:srgbClr val="7030A0"/>
                </a:solidFill>
                <a:latin typeface="+mj-lt"/>
              </a:rPr>
              <a:t>threshold</a:t>
            </a:r>
            <a:r>
              <a:rPr kumimoji="1" lang="en-US" altLang="zh-TW" sz="1600" dirty="0">
                <a:solidFill>
                  <a:srgbClr val="7030A0"/>
                </a:solidFill>
                <a:latin typeface="+mj-lt"/>
              </a:rPr>
              <a:t>)</a:t>
            </a:r>
          </a:p>
          <a:p>
            <a:pPr fontAlgn="base">
              <a:spcBef>
                <a:spcPct val="0"/>
              </a:spcBef>
              <a:spcAft>
                <a:spcPct val="0"/>
              </a:spcAft>
            </a:pPr>
            <a:r>
              <a:rPr kumimoji="1" lang="en-US" altLang="zh-TW" sz="1600" dirty="0">
                <a:solidFill>
                  <a:srgbClr val="7030A0"/>
                </a:solidFill>
                <a:latin typeface="+mj-lt"/>
                <a:ea typeface="標楷體"/>
              </a:rPr>
              <a:t>L</a:t>
            </a:r>
            <a:r>
              <a:rPr kumimoji="1" lang="en-US" altLang="zh-TW" sz="1600" dirty="0">
                <a:solidFill>
                  <a:srgbClr val="7030A0"/>
                </a:solidFill>
                <a:latin typeface="+mj-lt"/>
              </a:rPr>
              <a:t>(0,</a:t>
            </a:r>
            <a:r>
              <a:rPr kumimoji="1" lang="zh-TW" altLang="en-US" sz="1600" dirty="0">
                <a:solidFill>
                  <a:srgbClr val="7030A0"/>
                </a:solidFill>
                <a:latin typeface="+mj-lt"/>
              </a:rPr>
              <a:t> </a:t>
            </a:r>
            <a:r>
              <a:rPr kumimoji="1" lang="en-US" altLang="zh-TW" sz="1600" dirty="0">
                <a:solidFill>
                  <a:srgbClr val="7030A0"/>
                </a:solidFill>
                <a:latin typeface="+mj-lt"/>
              </a:rPr>
              <a:t>1) = -1</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I(4,</a:t>
            </a:r>
            <a:r>
              <a:rPr kumimoji="1" lang="zh-TW" altLang="en-US" sz="1600" dirty="0">
                <a:solidFill>
                  <a:srgbClr val="006600"/>
                </a:solidFill>
                <a:latin typeface="+mj-lt"/>
              </a:rPr>
              <a:t> </a:t>
            </a:r>
            <a:r>
              <a:rPr kumimoji="1" lang="en-US" altLang="zh-TW" sz="1600" dirty="0">
                <a:solidFill>
                  <a:srgbClr val="006600"/>
                </a:solidFill>
                <a:latin typeface="+mj-lt"/>
              </a:rPr>
              <a:t>3): gradient magnitude:</a:t>
            </a:r>
            <a:r>
              <a:rPr kumimoji="1" lang="zh-TW" altLang="en-US" sz="1600" dirty="0">
                <a:solidFill>
                  <a:srgbClr val="006600"/>
                </a:solidFill>
                <a:latin typeface="+mj-lt"/>
              </a:rPr>
              <a:t> </a:t>
            </a:r>
            <a:r>
              <a:rPr kumimoji="1" lang="en-US" altLang="zh-TW" sz="1600" dirty="0">
                <a:solidFill>
                  <a:srgbClr val="006600"/>
                </a:solidFill>
                <a:latin typeface="+mj-lt"/>
                <a:ea typeface="標楷體" panose="03000509000000000000" pitchFamily="65" charset="-120"/>
              </a:rPr>
              <a:t>1×</a:t>
            </a:r>
            <a:r>
              <a:rPr kumimoji="1" lang="en-US" altLang="zh-TW" sz="1600" dirty="0">
                <a:solidFill>
                  <a:srgbClr val="006600"/>
                </a:solidFill>
                <a:latin typeface="+mj-lt"/>
              </a:rPr>
              <a:t>115</a:t>
            </a:r>
            <a:r>
              <a:rPr kumimoji="1" lang="en-US" altLang="zh-TW" sz="1600" dirty="0">
                <a:solidFill>
                  <a:srgbClr val="006600"/>
                </a:solidFill>
                <a:latin typeface="+mj-lt"/>
                <a:ea typeface="標楷體" panose="03000509000000000000" pitchFamily="65" charset="-120"/>
              </a:rPr>
              <a:t>+1×107+1×134+1×110-4×114 = 10 </a:t>
            </a:r>
            <a:r>
              <a:rPr kumimoji="1" lang="en-US" altLang="zh-TW" sz="1600" dirty="0">
                <a:solidFill>
                  <a:srgbClr val="006600"/>
                </a:solidFill>
                <a:latin typeface="+mj-lt"/>
              </a:rPr>
              <a:t>&lt;</a:t>
            </a:r>
            <a:r>
              <a:rPr kumimoji="1" lang="zh-TW" altLang="en-US" sz="1600" dirty="0">
                <a:solidFill>
                  <a:srgbClr val="006600"/>
                </a:solidFill>
                <a:latin typeface="+mj-lt"/>
              </a:rPr>
              <a:t> </a:t>
            </a:r>
            <a:r>
              <a:rPr kumimoji="1" lang="en-US" altLang="zh-TW" sz="1600" dirty="0">
                <a:solidFill>
                  <a:srgbClr val="006600"/>
                </a:solidFill>
                <a:latin typeface="+mj-lt"/>
              </a:rPr>
              <a:t>15</a:t>
            </a:r>
            <a:r>
              <a:rPr kumimoji="1" lang="zh-TW" altLang="en-US" sz="1600" dirty="0">
                <a:solidFill>
                  <a:srgbClr val="006600"/>
                </a:solidFill>
                <a:latin typeface="+mj-lt"/>
              </a:rPr>
              <a:t> </a:t>
            </a:r>
            <a:r>
              <a:rPr kumimoji="1" lang="en-US" altLang="zh-TW" sz="1600" dirty="0">
                <a:solidFill>
                  <a:srgbClr val="006600"/>
                </a:solidFill>
                <a:latin typeface="+mj-lt"/>
              </a:rPr>
              <a:t>(</a:t>
            </a:r>
            <a:r>
              <a:rPr kumimoji="1" lang="en-US" altLang="zh-TW" sz="1600" i="1" dirty="0">
                <a:solidFill>
                  <a:srgbClr val="006600"/>
                </a:solidFill>
                <a:latin typeface="+mj-lt"/>
              </a:rPr>
              <a:t>threshold</a:t>
            </a:r>
            <a:r>
              <a:rPr kumimoji="1" lang="en-US" altLang="zh-TW" sz="1600" dirty="0">
                <a:solidFill>
                  <a:srgbClr val="006600"/>
                </a:solidFill>
                <a:latin typeface="+mj-lt"/>
              </a:rPr>
              <a:t>) and &gt;</a:t>
            </a:r>
            <a:r>
              <a:rPr kumimoji="1" lang="zh-TW" altLang="en-US" sz="1600" dirty="0">
                <a:solidFill>
                  <a:srgbClr val="006600"/>
                </a:solidFill>
                <a:latin typeface="+mj-lt"/>
              </a:rPr>
              <a:t> </a:t>
            </a:r>
            <a:r>
              <a:rPr kumimoji="1" lang="en-US" altLang="zh-TW" sz="1600" dirty="0">
                <a:solidFill>
                  <a:srgbClr val="006600"/>
                </a:solidFill>
                <a:latin typeface="+mj-lt"/>
              </a:rPr>
              <a:t>-15 (</a:t>
            </a:r>
            <a:r>
              <a:rPr kumimoji="1" lang="en-US" altLang="zh-TW" sz="1600" i="1" dirty="0">
                <a:solidFill>
                  <a:srgbClr val="006600"/>
                </a:solidFill>
                <a:latin typeface="+mj-lt"/>
              </a:rPr>
              <a:t>-threshold</a:t>
            </a:r>
            <a:r>
              <a:rPr kumimoji="1" lang="en-US" altLang="zh-TW" sz="1600" dirty="0">
                <a:solidFill>
                  <a:srgbClr val="006600"/>
                </a:solidFill>
                <a:latin typeface="+mj-lt"/>
              </a:rPr>
              <a:t>)</a:t>
            </a: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 0</a:t>
            </a:r>
          </a:p>
        </p:txBody>
      </p:sp>
      <p:sp>
        <p:nvSpPr>
          <p:cNvPr id="16" name="矩形 15"/>
          <p:cNvSpPr/>
          <p:nvPr/>
        </p:nvSpPr>
        <p:spPr>
          <a:xfrm>
            <a:off x="3779913" y="2"/>
            <a:ext cx="5364089" cy="1384995"/>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(1/4) </a:t>
            </a:r>
          </a:p>
          <a:p>
            <a:pPr algn="r" fontAlgn="base">
              <a:spcBef>
                <a:spcPct val="0"/>
              </a:spcBef>
              <a:spcAft>
                <a:spcPct val="0"/>
              </a:spcAft>
            </a:pPr>
            <a:r>
              <a:rPr kumimoji="1" lang="en-US" altLang="zh-TW" sz="2800" b="1" dirty="0">
                <a:solidFill>
                  <a:prstClr val="black"/>
                </a:solidFill>
                <a:latin typeface="+mj-lt"/>
                <a:ea typeface="標楷體"/>
              </a:rPr>
              <a:t>(</a:t>
            </a:r>
            <a:r>
              <a:rPr kumimoji="1" lang="en-US" altLang="zh-TW" sz="2800" b="1" dirty="0" err="1">
                <a:solidFill>
                  <a:prstClr val="black"/>
                </a:solidFill>
                <a:latin typeface="+mj-lt"/>
                <a:ea typeface="標楷體"/>
              </a:rPr>
              <a:t>ppt</a:t>
            </a:r>
            <a:r>
              <a:rPr kumimoji="1" lang="en-US" altLang="zh-TW" sz="2800" b="1" dirty="0">
                <a:solidFill>
                  <a:prstClr val="black"/>
                </a:solidFill>
                <a:latin typeface="+mj-lt"/>
                <a:ea typeface="標楷體"/>
              </a:rPr>
              <a:t> p.104)</a:t>
            </a:r>
          </a:p>
          <a:p>
            <a:pPr algn="r" fontAlgn="base">
              <a:spcBef>
                <a:spcPct val="0"/>
              </a:spcBef>
              <a:spcAft>
                <a:spcPct val="0"/>
              </a:spcAft>
            </a:pPr>
            <a:r>
              <a:rPr kumimoji="1" lang="en-US" altLang="zh-TW" sz="2800" b="1" dirty="0">
                <a:solidFill>
                  <a:prstClr val="black"/>
                </a:solidFill>
                <a:latin typeface="+mj-lt"/>
                <a:ea typeface="標楷體"/>
              </a:rPr>
              <a:t>Threshold=15</a:t>
            </a:r>
          </a:p>
        </p:txBody>
      </p:sp>
      <p:graphicFrame>
        <p:nvGraphicFramePr>
          <p:cNvPr id="26" name="表格 25"/>
          <p:cNvGraphicFramePr>
            <a:graphicFrameLocks noGrp="1"/>
          </p:cNvGraphicFramePr>
          <p:nvPr>
            <p:extLst>
              <p:ext uri="{D42A27DB-BD31-4B8C-83A1-F6EECF244321}">
                <p14:modId xmlns:p14="http://schemas.microsoft.com/office/powerpoint/2010/main" val="304616426"/>
              </p:ext>
            </p:extLst>
          </p:nvPr>
        </p:nvGraphicFramePr>
        <p:xfrm>
          <a:off x="4278326" y="177849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4710326" y="2151172"/>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730975" y="2151172"/>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pic>
        <p:nvPicPr>
          <p:cNvPr id="18" name="Picture 8" descr="7"/>
          <p:cNvPicPr>
            <a:picLocks noChangeAspect="1" noChangeArrowheads="1"/>
          </p:cNvPicPr>
          <p:nvPr/>
        </p:nvPicPr>
        <p:blipFill rotWithShape="1">
          <a:blip r:embed="rId3" cstate="print"/>
          <a:srcRect l="27270" r="50910" b="32061"/>
          <a:stretch/>
        </p:blipFill>
        <p:spPr bwMode="auto">
          <a:xfrm>
            <a:off x="4239405" y="473590"/>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2" y="116632"/>
            <a:ext cx="4043030" cy="4043030"/>
          </a:xfrm>
          <a:prstGeom prst="rect">
            <a:avLst/>
          </a:prstGeom>
        </p:spPr>
      </p:pic>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02196"/>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3171368678"/>
              </p:ext>
            </p:extLst>
          </p:nvPr>
        </p:nvGraphicFramePr>
        <p:xfrm>
          <a:off x="5793461"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tc>
                  <a:txBody>
                    <a:bodyPr/>
                    <a:lstStyle/>
                    <a:p>
                      <a:pPr algn="ctr"/>
                      <a:r>
                        <a:rPr lang="en-US" altLang="zh-TW" sz="1200" dirty="0"/>
                        <a:t>161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225461" y="2163846"/>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5793460" y="2163846"/>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99592" y="119675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3208802144"/>
              </p:ext>
            </p:extLst>
          </p:nvPr>
        </p:nvGraphicFramePr>
        <p:xfrm>
          <a:off x="7308595"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117</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145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110</a:t>
                      </a:r>
                      <a:endParaRPr lang="zh-TW" altLang="en-US" sz="1200" dirty="0"/>
                    </a:p>
                  </a:txBody>
                  <a:tcPr anchor="ctr"/>
                </a:tc>
                <a:tc>
                  <a:txBody>
                    <a:bodyPr/>
                    <a:lstStyle/>
                    <a:p>
                      <a:pPr algn="ctr"/>
                      <a:r>
                        <a:rPr lang="en-US" altLang="zh-TW" sz="1200" dirty="0"/>
                        <a:t>114</a:t>
                      </a:r>
                      <a:endParaRPr lang="zh-TW" altLang="en-US" sz="1200" dirty="0"/>
                    </a:p>
                  </a:txBody>
                  <a:tcPr anchor="ctr"/>
                </a:tc>
                <a:tc>
                  <a:txBody>
                    <a:bodyPr/>
                    <a:lstStyle/>
                    <a:p>
                      <a:pPr algn="ctr"/>
                      <a:r>
                        <a:rPr lang="en-US" altLang="zh-TW" sz="1200" dirty="0"/>
                        <a:t>107</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134</a:t>
                      </a:r>
                      <a:endParaRPr lang="zh-TW" altLang="en-US" sz="1200" dirty="0"/>
                    </a:p>
                  </a:txBody>
                  <a:tcPr anchor="ctr"/>
                </a:tc>
                <a:tc>
                  <a:txBody>
                    <a:bodyPr/>
                    <a:lstStyle/>
                    <a:p>
                      <a:pPr algn="ctr"/>
                      <a:r>
                        <a:rPr lang="en-US" altLang="zh-TW" sz="1200" dirty="0"/>
                        <a:t>139</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740595" y="2163846"/>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7308594" y="1791170"/>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cxnSp>
        <p:nvCxnSpPr>
          <p:cNvPr id="32" name="直線單箭頭接點 31"/>
          <p:cNvCxnSpPr/>
          <p:nvPr/>
        </p:nvCxnSpPr>
        <p:spPr>
          <a:xfrm flipV="1">
            <a:off x="4909442"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5341490"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a:off x="4566014" y="231440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a:off x="4568587" y="267444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rot="2700000" flipH="1">
            <a:off x="4561279" y="210904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005671"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6447974"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6876256" y="2036155"/>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361938" y="2962090"/>
            <a:ext cx="3810659" cy="1169551"/>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Tree>
    <p:extLst>
      <p:ext uri="{BB962C8B-B14F-4D97-AF65-F5344CB8AC3E}">
        <p14:creationId xmlns:p14="http://schemas.microsoft.com/office/powerpoint/2010/main" val="24883902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178</a:t>
            </a:fld>
            <a:endParaRPr kumimoji="1" lang="en-US" dirty="0">
              <a:latin typeface="+mj-lt"/>
              <a:ea typeface="新細明體" charset="-120"/>
            </a:endParaRPr>
          </a:p>
        </p:txBody>
      </p: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(2/4)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a:t>
            </a:r>
            <a:r>
              <a:rPr kumimoji="1" lang="en-US" altLang="zh-TW" sz="2800" b="1" dirty="0">
                <a:solidFill>
                  <a:prstClr val="black"/>
                </a:solidFill>
                <a:latin typeface="+mj-lt"/>
                <a:ea typeface="標楷體"/>
              </a:rPr>
              <a:t>Threshold=15</a:t>
            </a:r>
          </a:p>
        </p:txBody>
      </p:sp>
      <p:pic>
        <p:nvPicPr>
          <p:cNvPr id="18" name="Picture 8" descr="7"/>
          <p:cNvPicPr>
            <a:picLocks noChangeAspect="1" noChangeArrowheads="1"/>
          </p:cNvPicPr>
          <p:nvPr/>
        </p:nvPicPr>
        <p:blipFill rotWithShape="1">
          <a:blip r:embed="rId3" cstate="print"/>
          <a:srcRect l="27270" r="50910" b="32061"/>
          <a:stretch/>
        </p:blipFill>
        <p:spPr bwMode="auto">
          <a:xfrm>
            <a:off x="7246833" y="981157"/>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60" y="2080007"/>
            <a:ext cx="4140000" cy="4140000"/>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192" y="2088392"/>
            <a:ext cx="4055777" cy="4140000"/>
          </a:xfrm>
          <a:prstGeom prst="rect">
            <a:avLst/>
          </a:prstGeom>
        </p:spPr>
      </p:pic>
      <p:sp>
        <p:nvSpPr>
          <p:cNvPr id="32" name="矩形 31"/>
          <p:cNvSpPr/>
          <p:nvPr/>
        </p:nvSpPr>
        <p:spPr>
          <a:xfrm>
            <a:off x="189660" y="208000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77692" y="208000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4" name="矩形 33"/>
          <p:cNvSpPr/>
          <p:nvPr/>
        </p:nvSpPr>
        <p:spPr>
          <a:xfrm>
            <a:off x="102836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5" name="矩形 34"/>
          <p:cNvSpPr/>
          <p:nvPr/>
        </p:nvSpPr>
        <p:spPr>
          <a:xfrm>
            <a:off x="4558122" y="209524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6" name="矩形 35"/>
          <p:cNvSpPr/>
          <p:nvPr/>
        </p:nvSpPr>
        <p:spPr>
          <a:xfrm>
            <a:off x="4846154" y="209524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7" name="矩形 36"/>
          <p:cNvSpPr/>
          <p:nvPr/>
        </p:nvSpPr>
        <p:spPr>
          <a:xfrm>
            <a:off x="537170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8" name="矩形 37"/>
          <p:cNvSpPr/>
          <p:nvPr/>
        </p:nvSpPr>
        <p:spPr>
          <a:xfrm>
            <a:off x="477692" y="937298"/>
            <a:ext cx="6125395" cy="738664"/>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
        <p:nvSpPr>
          <p:cNvPr id="5" name="矩形 4"/>
          <p:cNvSpPr/>
          <p:nvPr/>
        </p:nvSpPr>
        <p:spPr>
          <a:xfrm>
            <a:off x="4492595" y="1567865"/>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39" name="矩形 38"/>
          <p:cNvSpPr/>
          <p:nvPr/>
        </p:nvSpPr>
        <p:spPr>
          <a:xfrm>
            <a:off x="189660" y="1571410"/>
            <a:ext cx="1661032"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Input image</a:t>
            </a:r>
            <a:endParaRPr kumimoji="1" lang="zh-TW" altLang="en-US" sz="2400" dirty="0">
              <a:solidFill>
                <a:prstClr val="black"/>
              </a:solidFill>
              <a:latin typeface="+mj-lt"/>
              <a:ea typeface="新細明體" charset="-120"/>
            </a:endParaRPr>
          </a:p>
        </p:txBody>
      </p:sp>
    </p:spTree>
    <p:extLst>
      <p:ext uri="{BB962C8B-B14F-4D97-AF65-F5344CB8AC3E}">
        <p14:creationId xmlns:p14="http://schemas.microsoft.com/office/powerpoint/2010/main" val="27688037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格 31"/>
          <p:cNvGraphicFramePr>
            <a:graphicFrameLocks noGrp="1"/>
          </p:cNvGraphicFramePr>
          <p:nvPr>
            <p:extLst>
              <p:ext uri="{D42A27DB-BD31-4B8C-83A1-F6EECF244321}">
                <p14:modId xmlns:p14="http://schemas.microsoft.com/office/powerpoint/2010/main" val="955113374"/>
              </p:ext>
            </p:extLst>
          </p:nvPr>
        </p:nvGraphicFramePr>
        <p:xfrm>
          <a:off x="4483444"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7" y="102196"/>
            <a:ext cx="3960554" cy="40428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179</a:t>
            </a:fld>
            <a:endParaRPr kumimoji="1" lang="en-US" dirty="0">
              <a:latin typeface="+mj-lt"/>
              <a:ea typeface="新細明體" charset="-120"/>
            </a:endParaRPr>
          </a:p>
        </p:txBody>
      </p:sp>
      <p:sp>
        <p:nvSpPr>
          <p:cNvPr id="6" name="文字方塊 5"/>
          <p:cNvSpPr txBox="1"/>
          <p:nvPr/>
        </p:nvSpPr>
        <p:spPr>
          <a:xfrm>
            <a:off x="115046" y="4068720"/>
            <a:ext cx="8992378" cy="2554545"/>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1,</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and zero crossing in L(-1, 1), 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 L(1, -1), L(1, 0), L(1, 1) = -1</a:t>
            </a:r>
          </a:p>
          <a:p>
            <a:pPr fontAlgn="base">
              <a:spcBef>
                <a:spcPct val="0"/>
              </a:spcBef>
              <a:spcAft>
                <a:spcPct val="0"/>
              </a:spcAft>
            </a:pPr>
            <a:r>
              <a:rPr kumimoji="1" lang="en-US" altLang="zh-TW" sz="1600" dirty="0">
                <a:solidFill>
                  <a:srgbClr val="FF0000"/>
                </a:solidFill>
                <a:latin typeface="+mj-lt"/>
              </a:rPr>
              <a:t>O(0,</a:t>
            </a:r>
            <a:r>
              <a:rPr kumimoji="1" lang="zh-TW" altLang="en-US" sz="1600" dirty="0">
                <a:solidFill>
                  <a:srgbClr val="FF0000"/>
                </a:solidFill>
                <a:latin typeface="+mj-lt"/>
              </a:rPr>
              <a:t> </a:t>
            </a:r>
            <a:r>
              <a:rPr kumimoji="1" lang="en-US" altLang="zh-TW" sz="1600" dirty="0">
                <a:solidFill>
                  <a:srgbClr val="FF0000"/>
                </a:solidFill>
                <a:latin typeface="+mj-lt"/>
              </a:rPr>
              <a:t>0) = 0 (black)</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L(0,</a:t>
            </a:r>
            <a:r>
              <a:rPr kumimoji="1" lang="zh-TW" altLang="en-US" sz="1600" dirty="0">
                <a:solidFill>
                  <a:srgbClr val="7030A0"/>
                </a:solidFill>
                <a:latin typeface="+mj-lt"/>
              </a:rPr>
              <a:t> </a:t>
            </a:r>
            <a:r>
              <a:rPr kumimoji="1" lang="en-US" altLang="zh-TW" sz="1600" dirty="0">
                <a:solidFill>
                  <a:srgbClr val="7030A0"/>
                </a:solidFill>
                <a:latin typeface="+mj-lt"/>
              </a:rPr>
              <a:t>1): -1 </a:t>
            </a:r>
            <a:r>
              <a:rPr kumimoji="1" lang="en-US" altLang="zh-TW" sz="1600" dirty="0">
                <a:solidFill>
                  <a:srgbClr val="7030A0"/>
                </a:solidFill>
                <a:latin typeface="+mj-lt"/>
                <a:cs typeface="Times New Roman" panose="02020603050405020304" pitchFamily="18" charset="0"/>
              </a:rPr>
              <a:t>→ </a:t>
            </a:r>
            <a:r>
              <a:rPr kumimoji="1" lang="en-US" altLang="zh-TW" sz="1600" dirty="0">
                <a:solidFill>
                  <a:srgbClr val="7030A0"/>
                </a:solidFill>
                <a:latin typeface="+mj-lt"/>
              </a:rPr>
              <a:t>O(0,</a:t>
            </a:r>
            <a:r>
              <a:rPr kumimoji="1" lang="zh-TW" altLang="en-US" sz="1600" dirty="0">
                <a:solidFill>
                  <a:srgbClr val="7030A0"/>
                </a:solidFill>
                <a:latin typeface="+mj-lt"/>
              </a:rPr>
              <a:t> </a:t>
            </a:r>
            <a:r>
              <a:rPr kumimoji="1" lang="en-US" altLang="zh-TW" sz="1600" dirty="0">
                <a:solidFill>
                  <a:srgbClr val="7030A0"/>
                </a:solidFill>
                <a:latin typeface="+mj-lt"/>
              </a:rPr>
              <a:t>1) : 255 (white)</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0 </a:t>
            </a:r>
            <a:r>
              <a:rPr kumimoji="1" lang="en-US" altLang="zh-TW" sz="1600" dirty="0">
                <a:solidFill>
                  <a:srgbClr val="006600"/>
                </a:solidFill>
                <a:latin typeface="+mj-lt"/>
                <a:cs typeface="Times New Roman" panose="02020603050405020304" pitchFamily="18" charset="0"/>
              </a:rPr>
              <a:t>→ </a:t>
            </a:r>
            <a:r>
              <a:rPr kumimoji="1" lang="en-US" altLang="zh-TW" sz="1600" dirty="0">
                <a:solidFill>
                  <a:srgbClr val="006600"/>
                </a:solidFill>
                <a:latin typeface="+mj-lt"/>
              </a:rPr>
              <a:t>O(4,</a:t>
            </a:r>
            <a:r>
              <a:rPr kumimoji="1" lang="zh-TW" altLang="en-US" sz="1600" dirty="0">
                <a:solidFill>
                  <a:srgbClr val="006600"/>
                </a:solidFill>
                <a:latin typeface="+mj-lt"/>
              </a:rPr>
              <a:t> </a:t>
            </a:r>
            <a:r>
              <a:rPr kumimoji="1" lang="en-US" altLang="zh-TW" sz="1600" dirty="0">
                <a:solidFill>
                  <a:srgbClr val="006600"/>
                </a:solidFill>
                <a:latin typeface="+mj-lt"/>
              </a:rPr>
              <a:t>3) = 255(white)</a:t>
            </a:r>
          </a:p>
          <a:p>
            <a:pPr fontAlgn="base">
              <a:spcBef>
                <a:spcPct val="0"/>
              </a:spcBef>
              <a:spcAft>
                <a:spcPct val="0"/>
              </a:spcAft>
            </a:pPr>
            <a:endParaRPr kumimoji="1" lang="en-US" altLang="zh-TW" sz="1600" dirty="0">
              <a:solidFill>
                <a:srgbClr val="006600"/>
              </a:solidFill>
              <a:latin typeface="+mj-lt"/>
            </a:endParaRPr>
          </a:p>
          <a:p>
            <a:pPr fontAlgn="base">
              <a:spcBef>
                <a:spcPct val="0"/>
              </a:spcBef>
              <a:spcAft>
                <a:spcPct val="0"/>
              </a:spcAft>
            </a:pPr>
            <a:r>
              <a:rPr kumimoji="1" lang="en-US" altLang="zh-TW" sz="1600" dirty="0">
                <a:solidFill>
                  <a:srgbClr val="00B0F0"/>
                </a:solidFill>
                <a:latin typeface="+mj-lt"/>
              </a:rPr>
              <a:t>L(8,</a:t>
            </a:r>
            <a:r>
              <a:rPr kumimoji="1" lang="zh-TW" altLang="en-US" sz="1600" dirty="0">
                <a:solidFill>
                  <a:srgbClr val="00B0F0"/>
                </a:solidFill>
                <a:latin typeface="+mj-lt"/>
              </a:rPr>
              <a:t> </a:t>
            </a:r>
            <a:r>
              <a:rPr kumimoji="1" lang="en-US" altLang="zh-TW" sz="1600" dirty="0">
                <a:solidFill>
                  <a:srgbClr val="00B0F0"/>
                </a:solidFill>
                <a:latin typeface="+mj-lt"/>
              </a:rPr>
              <a:t>1): 1,</a:t>
            </a:r>
            <a:r>
              <a:rPr kumimoji="1" lang="zh-TW" altLang="en-US" sz="1600" dirty="0">
                <a:solidFill>
                  <a:srgbClr val="00B0F0"/>
                </a:solidFill>
                <a:latin typeface="+mj-lt"/>
              </a:rPr>
              <a:t> </a:t>
            </a:r>
            <a:r>
              <a:rPr kumimoji="1" lang="en-US" altLang="zh-TW" sz="1600" dirty="0">
                <a:solidFill>
                  <a:srgbClr val="00B0F0"/>
                </a:solidFill>
                <a:latin typeface="+mj-lt"/>
                <a:ea typeface="標楷體"/>
              </a:rPr>
              <a:t>and zero crossing in L(8, 0), L(8,</a:t>
            </a:r>
            <a:r>
              <a:rPr kumimoji="1" lang="zh-TW" altLang="en-US" sz="1600" dirty="0">
                <a:solidFill>
                  <a:srgbClr val="00B0F0"/>
                </a:solidFill>
                <a:latin typeface="+mj-lt"/>
                <a:ea typeface="標楷體"/>
              </a:rPr>
              <a:t> </a:t>
            </a:r>
            <a:r>
              <a:rPr kumimoji="1" lang="en-US" altLang="zh-TW" sz="1600" dirty="0">
                <a:solidFill>
                  <a:srgbClr val="00B0F0"/>
                </a:solidFill>
                <a:latin typeface="+mj-lt"/>
                <a:ea typeface="標楷體"/>
              </a:rPr>
              <a:t>2) = -1</a:t>
            </a:r>
            <a:endParaRPr kumimoji="1" lang="en-US" altLang="zh-TW" sz="1600" dirty="0">
              <a:solidFill>
                <a:srgbClr val="00B0F0"/>
              </a:solidFill>
              <a:latin typeface="+mj-lt"/>
            </a:endParaRPr>
          </a:p>
          <a:p>
            <a:pPr fontAlgn="base">
              <a:spcBef>
                <a:spcPct val="0"/>
              </a:spcBef>
              <a:spcAft>
                <a:spcPct val="0"/>
              </a:spcAft>
            </a:pPr>
            <a:r>
              <a:rPr kumimoji="1" lang="en-US" altLang="zh-TW" sz="1600" dirty="0">
                <a:solidFill>
                  <a:srgbClr val="00B0F0"/>
                </a:solidFill>
                <a:latin typeface="+mj-lt"/>
              </a:rPr>
              <a:t>O(8,</a:t>
            </a:r>
            <a:r>
              <a:rPr kumimoji="1" lang="zh-TW" altLang="en-US" sz="1600" dirty="0">
                <a:solidFill>
                  <a:srgbClr val="00B0F0"/>
                </a:solidFill>
                <a:latin typeface="+mj-lt"/>
              </a:rPr>
              <a:t> </a:t>
            </a:r>
            <a:r>
              <a:rPr kumimoji="1" lang="en-US" altLang="zh-TW" sz="1600" dirty="0">
                <a:solidFill>
                  <a:srgbClr val="00B0F0"/>
                </a:solidFill>
                <a:latin typeface="+mj-lt"/>
              </a:rPr>
              <a:t>1) = 0 (black)</a:t>
            </a:r>
          </a:p>
          <a:p>
            <a:pPr fontAlgn="base">
              <a:spcBef>
                <a:spcPct val="0"/>
              </a:spcBef>
              <a:spcAft>
                <a:spcPct val="0"/>
              </a:spcAft>
            </a:pPr>
            <a:endParaRPr kumimoji="1" lang="en-US" altLang="zh-TW" sz="1600" dirty="0">
              <a:solidFill>
                <a:srgbClr val="006600"/>
              </a:solidFill>
              <a:latin typeface="+mj-lt"/>
            </a:endParaRPr>
          </a:p>
        </p:txBody>
      </p:sp>
      <p:sp>
        <p:nvSpPr>
          <p:cNvPr id="16" name="矩形 15"/>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(3/4)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
        <p:nvSpPr>
          <p:cNvPr id="27" name="矩形 26"/>
          <p:cNvSpPr/>
          <p:nvPr/>
        </p:nvSpPr>
        <p:spPr>
          <a:xfrm>
            <a:off x="4915446" y="141266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936095" y="1412669"/>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20780"/>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414775353"/>
              </p:ext>
            </p:extLst>
          </p:nvPr>
        </p:nvGraphicFramePr>
        <p:xfrm>
          <a:off x="6172649"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604649" y="1429800"/>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6172648" y="1429800"/>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84352" y="115103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2174891763"/>
              </p:ext>
            </p:extLst>
          </p:nvPr>
        </p:nvGraphicFramePr>
        <p:xfrm>
          <a:off x="4483444" y="246551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4915444" y="2838190"/>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4483443" y="2465514"/>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3" name="矩形 32"/>
          <p:cNvSpPr/>
          <p:nvPr/>
        </p:nvSpPr>
        <p:spPr>
          <a:xfrm>
            <a:off x="370821" y="2230193"/>
            <a:ext cx="288032" cy="2880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34" name="表格 33"/>
          <p:cNvGraphicFramePr>
            <a:graphicFrameLocks noGrp="1"/>
          </p:cNvGraphicFramePr>
          <p:nvPr>
            <p:extLst>
              <p:ext uri="{D42A27DB-BD31-4B8C-83A1-F6EECF244321}">
                <p14:modId xmlns:p14="http://schemas.microsoft.com/office/powerpoint/2010/main" val="1947407607"/>
              </p:ext>
            </p:extLst>
          </p:nvPr>
        </p:nvGraphicFramePr>
        <p:xfrm>
          <a:off x="6172648" y="247903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5" name="矩形 34"/>
          <p:cNvSpPr/>
          <p:nvPr/>
        </p:nvSpPr>
        <p:spPr>
          <a:xfrm>
            <a:off x="6604650" y="2834581"/>
            <a:ext cx="432000" cy="3600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6" name="矩形 35"/>
          <p:cNvSpPr/>
          <p:nvPr/>
        </p:nvSpPr>
        <p:spPr>
          <a:xfrm>
            <a:off x="6172649" y="2479038"/>
            <a:ext cx="1296000" cy="1050193"/>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40" name="矩形 39"/>
          <p:cNvSpPr/>
          <p:nvPr/>
        </p:nvSpPr>
        <p:spPr>
          <a:xfrm>
            <a:off x="3849624" y="4597017"/>
            <a:ext cx="5262229" cy="738664"/>
          </a:xfrm>
          <a:prstGeom prst="rect">
            <a:avLst/>
          </a:prstGeom>
        </p:spPr>
        <p:txBody>
          <a:bodyPr wrap="square">
            <a:spAutoFit/>
          </a:bodyPr>
          <a:lstStyle/>
          <a:p>
            <a:pPr fontAlgn="base">
              <a:spcBef>
                <a:spcPct val="0"/>
              </a:spcBef>
              <a:spcAft>
                <a:spcPct val="0"/>
              </a:spcAft>
            </a:pPr>
            <a:r>
              <a:rPr kumimoji="1" lang="zh-TW" altLang="en-US" sz="1400" dirty="0">
                <a:solidFill>
                  <a:prstClr val="black"/>
                </a:solidFill>
                <a:latin typeface="+mj-lt"/>
                <a:ea typeface="標楷體"/>
              </a:rPr>
              <a:t>做完</a:t>
            </a:r>
            <a:r>
              <a:rPr kumimoji="1" lang="en-US" altLang="zh-TW" sz="1400" dirty="0">
                <a:solidFill>
                  <a:prstClr val="black"/>
                </a:solidFill>
                <a:latin typeface="+mj-lt"/>
                <a:ea typeface="標楷體"/>
              </a:rPr>
              <a:t>Laplacian</a:t>
            </a:r>
            <a:r>
              <a:rPr kumimoji="1" lang="zh-TW" altLang="en-US" sz="1400" dirty="0">
                <a:solidFill>
                  <a:prstClr val="black"/>
                </a:solidFill>
                <a:latin typeface="+mj-lt"/>
                <a:ea typeface="標楷體"/>
              </a:rPr>
              <a:t>運算子後，</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如果</a:t>
            </a:r>
            <a:r>
              <a:rPr kumimoji="1" lang="en-US" altLang="zh-TW" sz="1400" dirty="0">
                <a:solidFill>
                  <a:prstClr val="black"/>
                </a:solidFill>
                <a:latin typeface="+mj-lt"/>
                <a:ea typeface="標楷體"/>
              </a:rPr>
              <a:t>mask pixel &gt;= t (t=1)</a:t>
            </a:r>
            <a:r>
              <a:rPr kumimoji="1" lang="zh-TW" altLang="en-US" sz="1400" dirty="0">
                <a:solidFill>
                  <a:prstClr val="black"/>
                </a:solidFill>
                <a:latin typeface="+mj-lt"/>
                <a:ea typeface="標楷體"/>
              </a:rPr>
              <a:t>，並且它的</a:t>
            </a:r>
            <a:r>
              <a:rPr kumimoji="1" lang="en-US" altLang="zh-TW" sz="1400" dirty="0">
                <a:solidFill>
                  <a:prstClr val="black"/>
                </a:solidFill>
                <a:latin typeface="+mj-lt"/>
                <a:ea typeface="標楷體"/>
              </a:rPr>
              <a:t>8</a:t>
            </a:r>
            <a:r>
              <a:rPr kumimoji="1" lang="zh-TW" altLang="en-US" sz="1400" dirty="0">
                <a:solidFill>
                  <a:prstClr val="black"/>
                </a:solidFill>
                <a:latin typeface="+mj-lt"/>
                <a:ea typeface="標楷體"/>
              </a:rPr>
              <a:t>個鄰域像素之一 </a:t>
            </a:r>
            <a:r>
              <a:rPr kumimoji="1" lang="en-US" altLang="zh-TW" sz="1400" dirty="0">
                <a:solidFill>
                  <a:prstClr val="black"/>
                </a:solidFill>
                <a:latin typeface="+mj-lt"/>
                <a:ea typeface="標楷體"/>
              </a:rPr>
              <a:t>&lt;= –t</a:t>
            </a:r>
            <a:r>
              <a:rPr kumimoji="1" lang="zh-TW" altLang="en-US" sz="1400" dirty="0">
                <a:solidFill>
                  <a:prstClr val="black"/>
                </a:solidFill>
                <a:latin typeface="+mj-lt"/>
                <a:ea typeface="標楷體"/>
              </a:rPr>
              <a:t> </a:t>
            </a:r>
            <a:r>
              <a:rPr kumimoji="1" lang="en-US" altLang="zh-TW" sz="1400" dirty="0">
                <a:solidFill>
                  <a:prstClr val="black"/>
                </a:solidFill>
                <a:latin typeface="+mj-lt"/>
                <a:ea typeface="標楷體"/>
              </a:rPr>
              <a:t>(-1)</a:t>
            </a:r>
            <a:r>
              <a:rPr kumimoji="1" lang="zh-TW" altLang="en-US" sz="1400" dirty="0">
                <a:solidFill>
                  <a:prstClr val="black"/>
                </a:solidFill>
                <a:latin typeface="+mj-lt"/>
                <a:ea typeface="標楷體"/>
              </a:rPr>
              <a:t>，</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則代表該</a:t>
            </a:r>
            <a:r>
              <a:rPr kumimoji="1" lang="en-US" altLang="zh-TW" sz="1400" dirty="0">
                <a:solidFill>
                  <a:prstClr val="black"/>
                </a:solidFill>
                <a:latin typeface="+mj-lt"/>
                <a:ea typeface="標楷體"/>
              </a:rPr>
              <a:t>pixel</a:t>
            </a:r>
            <a:r>
              <a:rPr kumimoji="1" lang="zh-TW" altLang="en-US" sz="1400" dirty="0">
                <a:solidFill>
                  <a:prstClr val="black"/>
                </a:solidFill>
                <a:latin typeface="+mj-lt"/>
                <a:ea typeface="標楷體"/>
              </a:rPr>
              <a:t>過零</a:t>
            </a:r>
            <a:r>
              <a:rPr kumimoji="1" lang="en-US" altLang="zh-TW" sz="1400" dirty="0">
                <a:solidFill>
                  <a:prstClr val="black"/>
                </a:solidFill>
                <a:latin typeface="+mj-lt"/>
                <a:ea typeface="標楷體"/>
              </a:rPr>
              <a:t>(zero crossing)</a:t>
            </a:r>
            <a:r>
              <a:rPr kumimoji="1" lang="zh-TW" altLang="en-US" sz="1400" dirty="0">
                <a:solidFill>
                  <a:prstClr val="black"/>
                </a:solidFill>
                <a:latin typeface="+mj-lt"/>
                <a:ea typeface="標楷體"/>
              </a:rPr>
              <a:t>，為邊</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黑色</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a:t>
            </a:r>
          </a:p>
        </p:txBody>
      </p:sp>
      <p:cxnSp>
        <p:nvCxnSpPr>
          <p:cNvPr id="26" name="直線單箭頭接點 25"/>
          <p:cNvCxnSpPr/>
          <p:nvPr/>
        </p:nvCxnSpPr>
        <p:spPr>
          <a:xfrm flipV="1">
            <a:off x="5126612"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5558660"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4783184" y="159812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4785757" y="195816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rot="2700000" flipH="1">
            <a:off x="4778449" y="139276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6394291"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6836594"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7264876" y="1306660"/>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0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18</a:t>
            </a:fld>
            <a:endParaRPr lang="en-US" dirty="0"/>
          </a:p>
        </p:txBody>
      </p:sp>
      <p:pic>
        <p:nvPicPr>
          <p:cNvPr id="315396" name="Picture 4" descr="https://www.ruanyifeng.com/blogimg/asset/201211/bg2012111413.png">
            <a:extLst>
              <a:ext uri="{FF2B5EF4-FFF2-40B4-BE49-F238E27FC236}">
                <a16:creationId xmlns:a16="http://schemas.microsoft.com/office/drawing/2014/main" id="{487449C7-6942-45E9-8F8B-B544FF8E0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61462"/>
            <a:ext cx="372427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315400" name="Picture 8" descr="https://www.ruanyifeng.com/blogimg/asset/201211/bg2012111414.png">
            <a:extLst>
              <a:ext uri="{FF2B5EF4-FFF2-40B4-BE49-F238E27FC236}">
                <a16:creationId xmlns:a16="http://schemas.microsoft.com/office/drawing/2014/main" id="{7165D9D9-0BF3-4C59-B860-71B69FE5A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89335"/>
            <a:ext cx="4608511" cy="268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51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8" y="1196752"/>
            <a:ext cx="4055774" cy="41400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dirty="0">
                <a:latin typeface="+mj-lt"/>
                <a:ea typeface="新細明體" charset="-120"/>
              </a:rPr>
              <a:pPr fontAlgn="base">
                <a:spcBef>
                  <a:spcPct val="0"/>
                </a:spcBef>
                <a:spcAft>
                  <a:spcPct val="0"/>
                </a:spcAft>
              </a:pPr>
              <a:t>180</a:t>
            </a:fld>
            <a:endParaRPr kumimoji="1" lang="en-US" dirty="0">
              <a:latin typeface="+mj-lt"/>
              <a:ea typeface="新細明體" charset="-120"/>
            </a:endParaRPr>
          </a:p>
        </p:txBody>
      </p:sp>
      <p:sp>
        <p:nvSpPr>
          <p:cNvPr id="8" name="矩形 7"/>
          <p:cNvSpPr/>
          <p:nvPr/>
        </p:nvSpPr>
        <p:spPr>
          <a:xfrm>
            <a:off x="208305" y="1211188"/>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471622" y="1196752"/>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5" name="矩形 24"/>
          <p:cNvSpPr/>
          <p:nvPr/>
        </p:nvSpPr>
        <p:spPr>
          <a:xfrm>
            <a:off x="1003749" y="2292817"/>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80235" y="3381732"/>
            <a:ext cx="288032" cy="288032"/>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218" y="1930539"/>
            <a:ext cx="4680000" cy="3478453"/>
          </a:xfrm>
          <a:prstGeom prst="rect">
            <a:avLst/>
          </a:prstGeom>
        </p:spPr>
      </p:pic>
      <p:sp>
        <p:nvSpPr>
          <p:cNvPr id="40" name="矩形 39"/>
          <p:cNvSpPr/>
          <p:nvPr/>
        </p:nvSpPr>
        <p:spPr>
          <a:xfrm>
            <a:off x="4430218" y="1941173"/>
            <a:ext cx="320978" cy="205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1" name="矩形 40"/>
          <p:cNvSpPr/>
          <p:nvPr/>
        </p:nvSpPr>
        <p:spPr>
          <a:xfrm>
            <a:off x="4751196" y="1941173"/>
            <a:ext cx="288032" cy="20538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2" name="矩形 41"/>
          <p:cNvSpPr/>
          <p:nvPr/>
        </p:nvSpPr>
        <p:spPr>
          <a:xfrm>
            <a:off x="5369795" y="2866642"/>
            <a:ext cx="288032" cy="216024"/>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3" name="矩形 42"/>
          <p:cNvSpPr/>
          <p:nvPr/>
        </p:nvSpPr>
        <p:spPr>
          <a:xfrm>
            <a:off x="4751196" y="3769968"/>
            <a:ext cx="288032" cy="248803"/>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4" name="矩形 43"/>
          <p:cNvSpPr/>
          <p:nvPr/>
        </p:nvSpPr>
        <p:spPr>
          <a:xfrm>
            <a:off x="124636" y="659066"/>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45" name="矩形 44"/>
          <p:cNvSpPr/>
          <p:nvPr/>
        </p:nvSpPr>
        <p:spPr>
          <a:xfrm>
            <a:off x="4430220" y="1098739"/>
            <a:ext cx="4427815" cy="830997"/>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Zero-crossing on Laplacian output</a:t>
            </a:r>
          </a:p>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(Output image) </a:t>
            </a:r>
            <a:endParaRPr kumimoji="1" lang="zh-TW" altLang="en-US" sz="2400" dirty="0">
              <a:solidFill>
                <a:prstClr val="black"/>
              </a:solidFill>
              <a:latin typeface="+mj-lt"/>
              <a:ea typeface="新細明體" charset="-120"/>
            </a:endParaRPr>
          </a:p>
        </p:txBody>
      </p:sp>
      <p:sp>
        <p:nvSpPr>
          <p:cNvPr id="18" name="矩形 17"/>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(4/4)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Tree>
    <p:extLst>
      <p:ext uri="{BB962C8B-B14F-4D97-AF65-F5344CB8AC3E}">
        <p14:creationId xmlns:p14="http://schemas.microsoft.com/office/powerpoint/2010/main" val="14691850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funny</a:t>
            </a:r>
            <a:endParaRPr lang="zh-TW" altLang="en-US" dirty="0"/>
          </a:p>
        </p:txBody>
      </p:sp>
      <p:sp>
        <p:nvSpPr>
          <p:cNvPr id="3" name="內容版面配置區 2"/>
          <p:cNvSpPr>
            <a:spLocks noGrp="1"/>
          </p:cNvSpPr>
          <p:nvPr>
            <p:ph idx="1"/>
          </p:nvPr>
        </p:nvSpPr>
        <p:spPr/>
        <p:txBody>
          <a:bodyPr vert="horz" lIns="0" tIns="45720" rIns="0" bIns="45720" rtlCol="0" anchor="t">
            <a:normAutofit/>
          </a:bodyPr>
          <a:lstStyle/>
          <a:p>
            <a:pPr marL="0" indent="0">
              <a:buNone/>
            </a:pPr>
            <a:endParaRPr lang="en-US" dirty="0">
              <a:ea typeface="+mn-lt"/>
              <a:cs typeface="+mn-lt"/>
            </a:endParaRPr>
          </a:p>
          <a:p>
            <a:r>
              <a:rPr lang="en-US" dirty="0">
                <a:ea typeface="+mn-lt"/>
                <a:cs typeface="+mn-lt"/>
                <a:hlinkClick r:id="rId2"/>
              </a:rPr>
              <a:t>https://www.youtube.com/watch?v=_dOScqFcrD8</a:t>
            </a:r>
          </a:p>
          <a:p>
            <a:r>
              <a:rPr lang="en-US" dirty="0">
                <a:ea typeface="+mn-lt"/>
                <a:cs typeface="+mn-lt"/>
                <a:hlinkClick r:id="rId3"/>
              </a:rPr>
              <a:t>https://www.youtube.com/watch?v=DP8Af7ddmow</a:t>
            </a:r>
          </a:p>
          <a:p>
            <a:r>
              <a:rPr lang="en-US" dirty="0">
                <a:ea typeface="+mn-lt"/>
                <a:cs typeface="+mn-lt"/>
                <a:hlinkClick r:id="rId4"/>
              </a:rPr>
              <a:t>https://www.youtube.com/watch?v=ZVWEJ4VnJ_M</a:t>
            </a:r>
          </a:p>
          <a:p>
            <a:pPr marL="0" indent="0">
              <a:buNone/>
            </a:pPr>
            <a:r>
              <a:rPr lang="en-US" altLang="zh-TW" dirty="0">
                <a:ea typeface="+mn-lt"/>
                <a:cs typeface="+mn-lt"/>
                <a:hlinkClick r:id="rId5"/>
              </a:rPr>
              <a:t>https://www.youtube.com/watch?v=gsCDnDxS7JE</a:t>
            </a:r>
            <a:endParaRPr lang="en-US" altLang="zh-TW" dirty="0">
              <a:ea typeface="+mn-lt"/>
              <a:cs typeface="+mn-lt"/>
            </a:endParaRPr>
          </a:p>
          <a:p>
            <a:pPr marL="0" indent="0">
              <a:buNone/>
            </a:pPr>
            <a:r>
              <a:rPr lang="en-US" dirty="0">
                <a:ea typeface="+mn-lt"/>
                <a:cs typeface="+mn-lt"/>
                <a:hlinkClick r:id="rId6"/>
              </a:rPr>
              <a:t>https://www.youtube.com/watch?v=Mx9WfQN9q6U</a:t>
            </a:r>
            <a:endParaRPr lang="en-US" dirty="0">
              <a:ea typeface="+mn-lt"/>
              <a:cs typeface="+mn-lt"/>
            </a:endParaRPr>
          </a:p>
          <a:p>
            <a:pPr marL="0" indent="0">
              <a:buNone/>
            </a:pPr>
            <a:r>
              <a:rPr lang="en-US" dirty="0">
                <a:ea typeface="+mn-lt"/>
                <a:cs typeface="+mn-lt"/>
                <a:hlinkClick r:id="rId7"/>
              </a:rPr>
              <a:t>https://www.youtube.com/watch?v=vVmDzkHkdsk</a:t>
            </a:r>
            <a:endParaRPr lang="en-US" dirty="0">
              <a:ea typeface="+mn-lt"/>
              <a:cs typeface="+mn-lt"/>
            </a:endParaRPr>
          </a:p>
          <a:p>
            <a:pPr marL="0" indent="0">
              <a:buNone/>
            </a:pPr>
            <a:r>
              <a:rPr lang="en-US" dirty="0">
                <a:ea typeface="+mn-lt"/>
                <a:cs typeface="+mn-lt"/>
                <a:hlinkClick r:id="rId8"/>
              </a:rPr>
              <a:t>https://www.youtube.com/watch?v=cbNMuWY-aPc</a:t>
            </a:r>
            <a:endParaRPr lang="en-US" dirty="0">
              <a:ea typeface="+mn-lt"/>
              <a:cs typeface="+mn-lt"/>
            </a:endParaRPr>
          </a:p>
          <a:p>
            <a:pPr marL="0" indent="0">
              <a:buNone/>
            </a:pPr>
            <a:r>
              <a:rPr lang="en-US" dirty="0">
                <a:ea typeface="+mn-lt"/>
                <a:cs typeface="+mn-lt"/>
                <a:hlinkClick r:id="rId9"/>
              </a:rPr>
              <a:t>https://www.youtube.com/watch?v=sdFUYiomutc</a:t>
            </a:r>
            <a:endParaRPr lang="en-US" dirty="0">
              <a:ea typeface="+mn-lt"/>
              <a:cs typeface="+mn-lt"/>
            </a:endParaRPr>
          </a:p>
        </p:txBody>
      </p:sp>
      <p:sp>
        <p:nvSpPr>
          <p:cNvPr id="4" name="頁尾版面配置區 3"/>
          <p:cNvSpPr>
            <a:spLocks noGrp="1"/>
          </p:cNvSpPr>
          <p:nvPr>
            <p:ph type="ftr" sz="quarter" idx="11"/>
          </p:nvPr>
        </p:nvSpPr>
        <p:spPr/>
        <p:txBody>
          <a:bodyPr/>
          <a:lstStyle/>
          <a:p>
            <a:pPr>
              <a:defRPr/>
            </a:pPr>
            <a:r>
              <a:rPr lang="pl-PL" altLang="zh-TW" dirty="0"/>
              <a:t>DC &amp; CV Lab. CSIE NTU</a:t>
            </a:r>
            <a:endParaRPr lang="en-US" altLang="zh-TW" dirty="0"/>
          </a:p>
        </p:txBody>
      </p:sp>
      <p:sp>
        <p:nvSpPr>
          <p:cNvPr id="5" name="投影片編號版面配置區 4"/>
          <p:cNvSpPr>
            <a:spLocks noGrp="1"/>
          </p:cNvSpPr>
          <p:nvPr>
            <p:ph type="sldNum" sz="quarter" idx="12"/>
          </p:nvPr>
        </p:nvSpPr>
        <p:spPr/>
        <p:txBody>
          <a:bodyPr/>
          <a:lstStyle/>
          <a:p>
            <a:fld id="{028E3F4F-51B2-42EE-AFA2-40C4572185CC}" type="slidenum">
              <a:rPr lang="en-US" dirty="0" smtClean="0"/>
              <a:t>181</a:t>
            </a:fld>
            <a:endParaRPr lang="en-US" dirty="0"/>
          </a:p>
        </p:txBody>
      </p:sp>
    </p:spTree>
    <p:extLst>
      <p:ext uri="{BB962C8B-B14F-4D97-AF65-F5344CB8AC3E}">
        <p14:creationId xmlns:p14="http://schemas.microsoft.com/office/powerpoint/2010/main" val="331835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r>
              <a:rPr lang="en-US" altLang="zh-TW" dirty="0">
                <a:solidFill>
                  <a:schemeClr val="tx1"/>
                </a:solidFill>
              </a:rPr>
              <a:t>linear noise-cleaning filters: defocusing images, edges blurred</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19</a:t>
            </a:fld>
            <a:endParaRPr lang="en-US" dirty="0"/>
          </a:p>
        </p:txBody>
      </p:sp>
      <p:pic>
        <p:nvPicPr>
          <p:cNvPr id="7" name="Picture 8" descr="https://www.ruanyifeng.com/blogimg/asset/201211/bg2012111414.png">
            <a:extLst>
              <a:ext uri="{FF2B5EF4-FFF2-40B4-BE49-F238E27FC236}">
                <a16:creationId xmlns:a16="http://schemas.microsoft.com/office/drawing/2014/main" id="{215F17DD-24A0-4020-8C1D-7AE937862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2" y="2296623"/>
            <a:ext cx="4608511" cy="2682002"/>
          </a:xfrm>
          <a:prstGeom prst="rect">
            <a:avLst/>
          </a:prstGeom>
          <a:noFill/>
          <a:extLst>
            <a:ext uri="{909E8E84-426E-40DD-AFC4-6F175D3DCCD1}">
              <a14:hiddenFill xmlns:a14="http://schemas.microsoft.com/office/drawing/2010/main">
                <a:solidFill>
                  <a:srgbClr val="FFFFFF"/>
                </a:solidFill>
              </a14:hiddenFill>
            </a:ext>
          </a:extLst>
        </p:spPr>
      </p:pic>
      <p:pic>
        <p:nvPicPr>
          <p:cNvPr id="316418" name="Picture 2" descr="https://www.ruanyifeng.com/blogimg/asset/201211/bg2012111416.png">
            <a:extLst>
              <a:ext uri="{FF2B5EF4-FFF2-40B4-BE49-F238E27FC236}">
                <a16:creationId xmlns:a16="http://schemas.microsoft.com/office/drawing/2014/main" id="{8A47F7FC-BDF7-4811-A59B-0CF084FE4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314398"/>
            <a:ext cx="36671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2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836613"/>
            <a:ext cx="8101012" cy="576262"/>
          </a:xfrm>
        </p:spPr>
        <p:txBody>
          <a:bodyPr>
            <a:noAutofit/>
          </a:bodyPr>
          <a:lstStyle/>
          <a:p>
            <a:pPr algn="ctr"/>
            <a:r>
              <a:rPr lang="en-US" altLang="zh-TW" dirty="0">
                <a:solidFill>
                  <a:schemeClr val="tx1"/>
                </a:solidFill>
              </a:rPr>
              <a:t>Outline</a:t>
            </a:r>
            <a:endParaRPr lang="zh-TW" altLang="en-US" dirty="0">
              <a:solidFill>
                <a:schemeClr val="tx1"/>
              </a:solidFill>
            </a:endParaRPr>
          </a:p>
        </p:txBody>
      </p:sp>
      <p:sp>
        <p:nvSpPr>
          <p:cNvPr id="3" name="Content Placeholder 2"/>
          <p:cNvSpPr>
            <a:spLocks noGrp="1"/>
          </p:cNvSpPr>
          <p:nvPr>
            <p:ph idx="1"/>
          </p:nvPr>
        </p:nvSpPr>
        <p:spPr>
          <a:xfrm>
            <a:off x="488950" y="1844675"/>
            <a:ext cx="8640763" cy="4679950"/>
          </a:xfrm>
        </p:spPr>
        <p:txBody>
          <a:bodyPr>
            <a:normAutofit/>
          </a:bodyPr>
          <a:lstStyle/>
          <a:p>
            <a:pPr>
              <a:lnSpc>
                <a:spcPct val="100000"/>
              </a:lnSpc>
              <a:spcBef>
                <a:spcPts val="0"/>
              </a:spcBef>
              <a:spcAft>
                <a:spcPts val="0"/>
              </a:spcAft>
              <a:defRPr/>
            </a:pPr>
            <a:r>
              <a:rPr lang="en-US" altLang="zh-TW" sz="3600" dirty="0">
                <a:solidFill>
                  <a:schemeClr val="tx1"/>
                </a:solidFill>
              </a:rPr>
              <a:t>7-1 Introduction</a:t>
            </a:r>
          </a:p>
          <a:p>
            <a:pPr>
              <a:lnSpc>
                <a:spcPct val="100000"/>
              </a:lnSpc>
              <a:spcBef>
                <a:spcPts val="2400"/>
              </a:spcBef>
              <a:spcAft>
                <a:spcPts val="0"/>
              </a:spcAft>
              <a:defRPr/>
            </a:pPr>
            <a:r>
              <a:rPr lang="en-US" altLang="zh-TW" sz="3600" dirty="0">
                <a:solidFill>
                  <a:schemeClr val="tx1"/>
                </a:solidFill>
              </a:rPr>
              <a:t>7-2 Noise cleaning with HW8</a:t>
            </a:r>
          </a:p>
          <a:p>
            <a:pPr>
              <a:lnSpc>
                <a:spcPct val="100000"/>
              </a:lnSpc>
              <a:spcBef>
                <a:spcPts val="2400"/>
              </a:spcBef>
              <a:spcAft>
                <a:spcPts val="0"/>
              </a:spcAft>
              <a:defRPr/>
            </a:pPr>
            <a:r>
              <a:rPr lang="en-US" altLang="zh-TW" sz="3600" dirty="0">
                <a:solidFill>
                  <a:schemeClr val="tx1"/>
                </a:solidFill>
              </a:rPr>
              <a:t>7-3 Sharpening</a:t>
            </a:r>
          </a:p>
          <a:p>
            <a:pPr>
              <a:lnSpc>
                <a:spcPct val="100000"/>
              </a:lnSpc>
              <a:spcBef>
                <a:spcPts val="2400"/>
              </a:spcBef>
              <a:spcAft>
                <a:spcPts val="0"/>
              </a:spcAft>
              <a:defRPr/>
            </a:pPr>
            <a:r>
              <a:rPr lang="en-US" altLang="zh-TW" sz="3600" dirty="0">
                <a:solidFill>
                  <a:schemeClr val="tx1"/>
                </a:solidFill>
              </a:rPr>
              <a:t>7-4 Edge detection with HW9, HW10</a:t>
            </a:r>
          </a:p>
          <a:p>
            <a:pPr>
              <a:lnSpc>
                <a:spcPct val="100000"/>
              </a:lnSpc>
              <a:spcBef>
                <a:spcPts val="2400"/>
              </a:spcBef>
              <a:spcAft>
                <a:spcPts val="0"/>
              </a:spcAft>
              <a:defRPr/>
            </a:pPr>
            <a:r>
              <a:rPr lang="en-US" altLang="zh-TW" sz="3600" dirty="0">
                <a:solidFill>
                  <a:schemeClr val="tx1"/>
                </a:solidFill>
              </a:rPr>
              <a:t>7-5 Line detection</a:t>
            </a:r>
            <a:endParaRPr lang="zh-TW" altLang="en-US" sz="3600" dirty="0">
              <a:solidFill>
                <a:schemeClr val="tx1"/>
              </a:solidFill>
            </a:endParaRPr>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p:txBody>
          <a:bodyPr/>
          <a:lstStyle/>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a:p>
            <a:pPr marL="0" indent="0">
              <a:buNone/>
            </a:pPr>
            <a:r>
              <a:rPr lang="en-US" altLang="zh-TW" dirty="0">
                <a:solidFill>
                  <a:schemeClr val="tx1"/>
                </a:solidFill>
              </a:rPr>
              <a:t>        </a:t>
            </a: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20</a:t>
            </a:fld>
            <a:endParaRPr lang="en-US" dirty="0"/>
          </a:p>
        </p:txBody>
      </p:sp>
      <p:pic>
        <p:nvPicPr>
          <p:cNvPr id="9" name="Picture 2" descr="https://www.ruanyifeng.com/blogimg/asset/201211/bg2012111416.png">
            <a:extLst>
              <a:ext uri="{FF2B5EF4-FFF2-40B4-BE49-F238E27FC236}">
                <a16:creationId xmlns:a16="http://schemas.microsoft.com/office/drawing/2014/main" id="{89F5C090-5C68-4DC9-A88A-CE614A835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2223162"/>
            <a:ext cx="3667125" cy="26765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39B9F4D8-25E4-43ED-8B7C-2598F68B6861}"/>
              </a:ext>
            </a:extLst>
          </p:cNvPr>
          <p:cNvSpPr/>
          <p:nvPr/>
        </p:nvSpPr>
        <p:spPr>
          <a:xfrm>
            <a:off x="777240" y="4945764"/>
            <a:ext cx="4572000" cy="923330"/>
          </a:xfrm>
          <a:prstGeom prst="rect">
            <a:avLst/>
          </a:prstGeom>
        </p:spPr>
        <p:txBody>
          <a:bodyPr>
            <a:spAutoFit/>
          </a:bodyPr>
          <a:lstStyle/>
          <a:p>
            <a:br>
              <a:rPr lang="en-US" altLang="zh-TW" dirty="0"/>
            </a:br>
            <a:r>
              <a:rPr lang="en-US" altLang="zh-TW" dirty="0">
                <a:solidFill>
                  <a:srgbClr val="202124"/>
                </a:solidFill>
                <a:latin typeface="Google Sans"/>
              </a:rPr>
              <a:t>Adding up these 9 values ​​is the value of the Gaussian blur at the center point.</a:t>
            </a:r>
            <a:endParaRPr lang="zh-TW" altLang="en-US" dirty="0"/>
          </a:p>
        </p:txBody>
      </p:sp>
      <p:pic>
        <p:nvPicPr>
          <p:cNvPr id="11" name="Picture 4" descr="https://www.ruanyifeng.com/blogimg/asset/201211/bg2012111413.png">
            <a:extLst>
              <a:ext uri="{FF2B5EF4-FFF2-40B4-BE49-F238E27FC236}">
                <a16:creationId xmlns:a16="http://schemas.microsoft.com/office/drawing/2014/main" id="{09D7FD77-5B31-4297-AB23-4F2EC1EED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786" y="1749659"/>
            <a:ext cx="3724275" cy="2809875"/>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323FA50D-0F0A-4711-B01C-E7B881E6599A}"/>
              </a:ext>
            </a:extLst>
          </p:cNvPr>
          <p:cNvSpPr txBox="1"/>
          <p:nvPr/>
        </p:nvSpPr>
        <p:spPr>
          <a:xfrm>
            <a:off x="6746867" y="4149080"/>
            <a:ext cx="1008112" cy="646331"/>
          </a:xfrm>
          <a:prstGeom prst="rect">
            <a:avLst/>
          </a:prstGeom>
          <a:noFill/>
        </p:spPr>
        <p:txBody>
          <a:bodyPr wrap="square" rtlCol="0">
            <a:spAutoFit/>
          </a:bodyPr>
          <a:lstStyle/>
          <a:p>
            <a:br>
              <a:rPr lang="en-US" altLang="zh-TW" dirty="0"/>
            </a:br>
            <a:r>
              <a:rPr lang="en-US" altLang="zh-TW" dirty="0"/>
              <a:t>original</a:t>
            </a:r>
            <a:endParaRPr lang="zh-TW" altLang="en-US" dirty="0"/>
          </a:p>
        </p:txBody>
      </p:sp>
    </p:spTree>
    <p:extLst>
      <p:ext uri="{BB962C8B-B14F-4D97-AF65-F5344CB8AC3E}">
        <p14:creationId xmlns:p14="http://schemas.microsoft.com/office/powerpoint/2010/main" val="375935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CE2CBD-57F9-4A23-8B66-94AA21B800CF}"/>
              </a:ext>
            </a:extLst>
          </p:cNvPr>
          <p:cNvSpPr>
            <a:spLocks noGrp="1"/>
          </p:cNvSpPr>
          <p:nvPr>
            <p:ph type="title"/>
          </p:nvPr>
        </p:nvSpPr>
        <p:spPr/>
        <p:txBody>
          <a:bodyPr>
            <a:normAutofit fontScale="90000"/>
          </a:bodyPr>
          <a:lstStyle/>
          <a:p>
            <a:r>
              <a:rPr lang="en-US" altLang="zh-TW" dirty="0">
                <a:solidFill>
                  <a:schemeClr val="tx1"/>
                </a:solidFill>
              </a:rPr>
              <a:t>7.2 Noise Cleaning </a:t>
            </a:r>
            <a:br>
              <a:rPr lang="en-US" altLang="zh-TW" dirty="0">
                <a:solidFill>
                  <a:schemeClr val="tx1"/>
                </a:solidFill>
              </a:rPr>
            </a:br>
            <a:r>
              <a:rPr lang="en-US" altLang="zh-TW" dirty="0">
                <a:solidFill>
                  <a:schemeClr val="tx1"/>
                </a:solidFill>
              </a:rPr>
              <a:t>-Gaussian filter: linear smoother</a:t>
            </a:r>
            <a:endParaRPr lang="zh-TW" altLang="en-US" dirty="0"/>
          </a:p>
        </p:txBody>
      </p:sp>
      <p:sp>
        <p:nvSpPr>
          <p:cNvPr id="3" name="內容版面配置區 2">
            <a:extLst>
              <a:ext uri="{FF2B5EF4-FFF2-40B4-BE49-F238E27FC236}">
                <a16:creationId xmlns:a16="http://schemas.microsoft.com/office/drawing/2014/main" id="{C0D72826-FD5C-4BD5-AA00-3C1AC583587D}"/>
              </a:ext>
            </a:extLst>
          </p:cNvPr>
          <p:cNvSpPr>
            <a:spLocks noGrp="1"/>
          </p:cNvSpPr>
          <p:nvPr>
            <p:ph idx="1"/>
          </p:nvPr>
        </p:nvSpPr>
        <p:spPr>
          <a:xfrm>
            <a:off x="822959" y="1916832"/>
            <a:ext cx="7349442" cy="4176464"/>
          </a:xfrm>
        </p:spPr>
        <p:txBody>
          <a:bodyPr>
            <a:normAutofit/>
          </a:bodyPr>
          <a:lstStyle/>
          <a:p>
            <a:pPr marL="0" indent="0">
              <a:buNone/>
            </a:pPr>
            <a:r>
              <a:rPr lang="en-US" altLang="zh-TW" sz="3200" dirty="0">
                <a:solidFill>
                  <a:schemeClr val="tx1"/>
                </a:solidFill>
              </a:rPr>
              <a:t>linear noise-cleaning filters: </a:t>
            </a:r>
          </a:p>
          <a:p>
            <a:pPr marL="0" indent="0">
              <a:buNone/>
            </a:pPr>
            <a:r>
              <a:rPr lang="en-US" altLang="zh-TW" sz="3200" dirty="0">
                <a:solidFill>
                  <a:schemeClr val="tx1"/>
                </a:solidFill>
              </a:rPr>
              <a:t>defocusing images, edges blurred</a:t>
            </a:r>
          </a:p>
          <a:p>
            <a:endParaRPr lang="en-US" altLang="zh-TW" dirty="0">
              <a:solidFill>
                <a:schemeClr val="tx1"/>
              </a:solidFill>
            </a:endParaRPr>
          </a:p>
          <a:p>
            <a:endParaRPr lang="en-US" altLang="zh-TW" dirty="0">
              <a:solidFill>
                <a:schemeClr val="tx1"/>
              </a:solidFill>
            </a:endParaRPr>
          </a:p>
          <a:p>
            <a:endParaRPr lang="en-US" altLang="zh-TW" dirty="0">
              <a:solidFill>
                <a:schemeClr val="tx1"/>
              </a:solidFill>
            </a:endParaRPr>
          </a:p>
        </p:txBody>
      </p:sp>
      <p:sp>
        <p:nvSpPr>
          <p:cNvPr id="4" name="頁尾版面配置區 3">
            <a:extLst>
              <a:ext uri="{FF2B5EF4-FFF2-40B4-BE49-F238E27FC236}">
                <a16:creationId xmlns:a16="http://schemas.microsoft.com/office/drawing/2014/main" id="{6644C0CB-42A1-4A52-A053-01E81C8D324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FC0955AF-BC0B-4D14-A7E3-74F6C7CACA0A}"/>
              </a:ext>
            </a:extLst>
          </p:cNvPr>
          <p:cNvSpPr>
            <a:spLocks noGrp="1"/>
          </p:cNvSpPr>
          <p:nvPr>
            <p:ph type="sldNum" sz="quarter" idx="12"/>
          </p:nvPr>
        </p:nvSpPr>
        <p:spPr/>
        <p:txBody>
          <a:bodyPr/>
          <a:lstStyle/>
          <a:p>
            <a:fld id="{028E3F4F-51B2-42EE-AFA2-40C4572185CC}" type="slidenum">
              <a:rPr lang="en-US" smtClean="0"/>
              <a:t>21</a:t>
            </a:fld>
            <a:endParaRPr lang="en-US" dirty="0"/>
          </a:p>
        </p:txBody>
      </p:sp>
    </p:spTree>
    <p:extLst>
      <p:ext uri="{BB962C8B-B14F-4D97-AF65-F5344CB8AC3E}">
        <p14:creationId xmlns:p14="http://schemas.microsoft.com/office/powerpoint/2010/main" val="68099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68AFAF-AF65-4FFB-AC85-732713392E37}"/>
              </a:ext>
            </a:extLst>
          </p:cNvPr>
          <p:cNvSpPr>
            <a:spLocks noGrp="1"/>
          </p:cNvSpPr>
          <p:nvPr>
            <p:ph type="title"/>
          </p:nvPr>
        </p:nvSpPr>
        <p:spPr/>
        <p:txBody>
          <a:bodyPr/>
          <a:lstStyle/>
          <a:p>
            <a:r>
              <a:rPr lang="en-US" altLang="zh-TW" b="0" dirty="0">
                <a:solidFill>
                  <a:schemeClr val="tx1"/>
                </a:solidFill>
              </a:rPr>
              <a:t>7.2 Noise Cleaning</a:t>
            </a:r>
            <a:endParaRPr lang="zh-TW" altLang="en-US" dirty="0"/>
          </a:p>
        </p:txBody>
      </p:sp>
      <p:sp>
        <p:nvSpPr>
          <p:cNvPr id="3" name="內容版面配置區 2">
            <a:extLst>
              <a:ext uri="{FF2B5EF4-FFF2-40B4-BE49-F238E27FC236}">
                <a16:creationId xmlns:a16="http://schemas.microsoft.com/office/drawing/2014/main" id="{9A152BF1-4128-4DA0-8E52-4332C35A589F}"/>
              </a:ext>
            </a:extLst>
          </p:cNvPr>
          <p:cNvSpPr>
            <a:spLocks noGrp="1"/>
          </p:cNvSpPr>
          <p:nvPr>
            <p:ph idx="1"/>
          </p:nvPr>
        </p:nvSpPr>
        <p:spPr/>
        <p:txBody>
          <a:bodyPr/>
          <a:lstStyle/>
          <a:p>
            <a:endParaRPr lang="zh-TW" altLang="en-US" dirty="0"/>
          </a:p>
        </p:txBody>
      </p:sp>
      <p:sp>
        <p:nvSpPr>
          <p:cNvPr id="4" name="頁尾版面配置區 3">
            <a:extLst>
              <a:ext uri="{FF2B5EF4-FFF2-40B4-BE49-F238E27FC236}">
                <a16:creationId xmlns:a16="http://schemas.microsoft.com/office/drawing/2014/main" id="{7812AC01-F9A9-4A2E-B0CC-3B5E7ACEA836}"/>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6450A0B0-CF8E-4AC4-BEEF-A7EB6F600690}"/>
              </a:ext>
            </a:extLst>
          </p:cNvPr>
          <p:cNvSpPr>
            <a:spLocks noGrp="1"/>
          </p:cNvSpPr>
          <p:nvPr>
            <p:ph type="sldNum" sz="quarter" idx="12"/>
          </p:nvPr>
        </p:nvSpPr>
        <p:spPr/>
        <p:txBody>
          <a:bodyPr/>
          <a:lstStyle/>
          <a:p>
            <a:fld id="{028E3F4F-51B2-42EE-AFA2-40C4572185CC}" type="slidenum">
              <a:rPr lang="en-US" smtClean="0"/>
              <a:t>22</a:t>
            </a:fld>
            <a:endParaRPr lang="en-US" dirty="0"/>
          </a:p>
        </p:txBody>
      </p:sp>
      <p:pic>
        <p:nvPicPr>
          <p:cNvPr id="7" name="圖片 6">
            <a:extLst>
              <a:ext uri="{FF2B5EF4-FFF2-40B4-BE49-F238E27FC236}">
                <a16:creationId xmlns:a16="http://schemas.microsoft.com/office/drawing/2014/main" id="{99402185-CFEA-4B18-A5BD-EE898E9073A6}"/>
              </a:ext>
            </a:extLst>
          </p:cNvPr>
          <p:cNvPicPr>
            <a:picLocks noChangeAspect="1"/>
          </p:cNvPicPr>
          <p:nvPr/>
        </p:nvPicPr>
        <p:blipFill>
          <a:blip r:embed="rId3"/>
          <a:stretch>
            <a:fillRect/>
          </a:stretch>
        </p:blipFill>
        <p:spPr>
          <a:xfrm>
            <a:off x="619125" y="2138151"/>
            <a:ext cx="7905750" cy="3438525"/>
          </a:xfrm>
          <a:prstGeom prst="rect">
            <a:avLst/>
          </a:prstGeom>
        </p:spPr>
      </p:pic>
      <p:sp>
        <p:nvSpPr>
          <p:cNvPr id="8" name="文字方塊 7">
            <a:extLst>
              <a:ext uri="{FF2B5EF4-FFF2-40B4-BE49-F238E27FC236}">
                <a16:creationId xmlns:a16="http://schemas.microsoft.com/office/drawing/2014/main" id="{5461F07F-6A66-4551-8367-490019E95C65}"/>
              </a:ext>
            </a:extLst>
          </p:cNvPr>
          <p:cNvSpPr txBox="1"/>
          <p:nvPr/>
        </p:nvSpPr>
        <p:spPr>
          <a:xfrm>
            <a:off x="2339752" y="5510849"/>
            <a:ext cx="576064" cy="369332"/>
          </a:xfrm>
          <a:prstGeom prst="rect">
            <a:avLst/>
          </a:prstGeom>
          <a:noFill/>
        </p:spPr>
        <p:txBody>
          <a:bodyPr wrap="square" rtlCol="0">
            <a:spAutoFit/>
          </a:bodyPr>
          <a:lstStyle/>
          <a:p>
            <a:r>
              <a:rPr lang="zh-TW" altLang="en-US" dirty="0"/>
              <a:t>圖</a:t>
            </a:r>
            <a:r>
              <a:rPr lang="en-US" altLang="zh-TW" dirty="0"/>
              <a:t>1</a:t>
            </a:r>
            <a:endParaRPr lang="zh-TW" altLang="en-US" dirty="0"/>
          </a:p>
        </p:txBody>
      </p:sp>
      <p:sp>
        <p:nvSpPr>
          <p:cNvPr id="9" name="文字方塊 8">
            <a:extLst>
              <a:ext uri="{FF2B5EF4-FFF2-40B4-BE49-F238E27FC236}">
                <a16:creationId xmlns:a16="http://schemas.microsoft.com/office/drawing/2014/main" id="{2E87EE24-96CE-4A52-A01B-FB1F47276AE6}"/>
              </a:ext>
            </a:extLst>
          </p:cNvPr>
          <p:cNvSpPr txBox="1"/>
          <p:nvPr/>
        </p:nvSpPr>
        <p:spPr>
          <a:xfrm>
            <a:off x="6228186" y="5510849"/>
            <a:ext cx="720080" cy="369332"/>
          </a:xfrm>
          <a:prstGeom prst="rect">
            <a:avLst/>
          </a:prstGeom>
          <a:noFill/>
        </p:spPr>
        <p:txBody>
          <a:bodyPr wrap="square" rtlCol="0">
            <a:spAutoFit/>
          </a:bodyPr>
          <a:lstStyle/>
          <a:p>
            <a:r>
              <a:rPr lang="zh-TW" altLang="en-US" dirty="0"/>
              <a:t>圖</a:t>
            </a:r>
            <a:r>
              <a:rPr lang="en-US" altLang="zh-TW" dirty="0"/>
              <a:t>2</a:t>
            </a:r>
            <a:endParaRPr lang="zh-TW" altLang="en-US" dirty="0"/>
          </a:p>
        </p:txBody>
      </p:sp>
    </p:spTree>
    <p:extLst>
      <p:ext uri="{BB962C8B-B14F-4D97-AF65-F5344CB8AC3E}">
        <p14:creationId xmlns:p14="http://schemas.microsoft.com/office/powerpoint/2010/main" val="366670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normAutofit/>
          </a:bodyPr>
          <a:lstStyle/>
          <a:p>
            <a:r>
              <a:rPr lang="en-US" altLang="zh-TW" sz="4000" dirty="0">
                <a:solidFill>
                  <a:schemeClr val="tx1"/>
                </a:solidFill>
              </a:rPr>
              <a:t>Defocusing images &amp; edges blurred </a:t>
            </a:r>
            <a:endParaRPr lang="zh-TW" altLang="en-US" sz="4000" dirty="0">
              <a:solidFill>
                <a:schemeClr val="tx1"/>
              </a:solidFill>
            </a:endParaRPr>
          </a:p>
        </p:txBody>
      </p:sp>
      <p:sp>
        <p:nvSpPr>
          <p:cNvPr id="3" name="內容版面配置區 2"/>
          <p:cNvSpPr>
            <a:spLocks noGrp="1"/>
          </p:cNvSpPr>
          <p:nvPr>
            <p:ph sz="half" idx="1"/>
          </p:nvPr>
        </p:nvSpPr>
        <p:spPr/>
        <p:txBody>
          <a:bodyPr/>
          <a:lstStyle/>
          <a:p>
            <a:pPr marL="0" indent="0" algn="ctr">
              <a:buNone/>
            </a:pPr>
            <a:r>
              <a:rPr lang="en-US" altLang="zh-TW" sz="2800" dirty="0">
                <a:solidFill>
                  <a:schemeClr val="tx1"/>
                </a:solidFill>
                <a:latin typeface="+mj-lt"/>
              </a:rPr>
              <a:t>Defocusing</a:t>
            </a:r>
            <a:endParaRPr lang="zh-TW" altLang="en-US" sz="2800" dirty="0">
              <a:solidFill>
                <a:schemeClr val="tx1"/>
              </a:solidFill>
              <a:latin typeface="+mj-lt"/>
            </a:endParaRPr>
          </a:p>
        </p:txBody>
      </p:sp>
      <p:sp>
        <p:nvSpPr>
          <p:cNvPr id="4" name="內容版面配置區 3"/>
          <p:cNvSpPr>
            <a:spLocks noGrp="1"/>
          </p:cNvSpPr>
          <p:nvPr>
            <p:ph sz="half" idx="2"/>
          </p:nvPr>
        </p:nvSpPr>
        <p:spPr/>
        <p:txBody>
          <a:bodyPr>
            <a:normAutofit/>
          </a:bodyPr>
          <a:lstStyle/>
          <a:p>
            <a:pPr marL="0" indent="0" algn="ctr">
              <a:buNone/>
            </a:pPr>
            <a:r>
              <a:rPr lang="en-US" altLang="zh-TW" sz="2800" dirty="0">
                <a:solidFill>
                  <a:schemeClr val="tx1"/>
                </a:solidFill>
                <a:latin typeface="+mj-lt"/>
              </a:rPr>
              <a:t>Edges blurred</a:t>
            </a:r>
            <a:endParaRPr lang="zh-TW" altLang="en-US" sz="2800" dirty="0">
              <a:solidFill>
                <a:schemeClr val="tx1"/>
              </a:solidFill>
              <a:latin typeface="+mj-lt"/>
            </a:endParaRPr>
          </a:p>
          <a:p>
            <a:pPr algn="ctr"/>
            <a:endParaRPr lang="zh-TW" altLang="en-US" sz="2800" dirty="0">
              <a:solidFill>
                <a:schemeClr val="tx1"/>
              </a:solidFill>
              <a:latin typeface="+mj-lt"/>
            </a:endParaRPr>
          </a:p>
        </p:txBody>
      </p:sp>
      <p:pic>
        <p:nvPicPr>
          <p:cNvPr id="81923" name="圖片 6"/>
          <p:cNvPicPr>
            <a:picLocks noChangeAspect="1"/>
          </p:cNvPicPr>
          <p:nvPr/>
        </p:nvPicPr>
        <p:blipFill>
          <a:blip r:embed="rId3" cstate="print"/>
          <a:srcRect/>
          <a:stretch>
            <a:fillRect/>
          </a:stretch>
        </p:blipFill>
        <p:spPr bwMode="auto">
          <a:xfrm>
            <a:off x="4702969" y="3068638"/>
            <a:ext cx="3624262" cy="2717800"/>
          </a:xfrm>
          <a:prstGeom prst="rect">
            <a:avLst/>
          </a:prstGeom>
          <a:noFill/>
          <a:ln w="9525">
            <a:noFill/>
            <a:miter lim="800000"/>
            <a:headEnd/>
            <a:tailEnd/>
          </a:ln>
        </p:spPr>
      </p:pic>
      <p:pic>
        <p:nvPicPr>
          <p:cNvPr id="81925" name="圖片 8"/>
          <p:cNvPicPr>
            <a:picLocks noChangeAspect="1"/>
          </p:cNvPicPr>
          <p:nvPr/>
        </p:nvPicPr>
        <p:blipFill>
          <a:blip r:embed="rId4" cstate="print"/>
          <a:srcRect/>
          <a:stretch>
            <a:fillRect/>
          </a:stretch>
        </p:blipFill>
        <p:spPr bwMode="auto">
          <a:xfrm>
            <a:off x="936307" y="3068638"/>
            <a:ext cx="3476625" cy="2608262"/>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4FAB73BC-B049-4115-A692-8D63A059BFB8}"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3</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24</a:t>
            </a:fld>
            <a:endParaRPr lang="en-US" dirty="0"/>
          </a:p>
        </p:txBody>
      </p:sp>
    </p:spTree>
    <p:extLst>
      <p:ext uri="{BB962C8B-B14F-4D97-AF65-F5344CB8AC3E}">
        <p14:creationId xmlns:p14="http://schemas.microsoft.com/office/powerpoint/2010/main" val="100116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normAutofit/>
          </a:bodyPr>
          <a:lstStyle/>
          <a:p>
            <a:pPr eaLnBrk="1" hangingPunct="1"/>
            <a:r>
              <a:rPr lang="en-US" altLang="zh-TW" sz="3600" dirty="0">
                <a:solidFill>
                  <a:schemeClr val="tx1"/>
                </a:solidFill>
              </a:rPr>
              <a:t>7.2.1 A Statistical Framework for Noise Removal</a:t>
            </a:r>
          </a:p>
        </p:txBody>
      </p:sp>
      <p:sp>
        <p:nvSpPr>
          <p:cNvPr id="82948" name="Rectangle 3"/>
          <p:cNvSpPr>
            <a:spLocks noGrp="1" noChangeArrowheads="1"/>
          </p:cNvSpPr>
          <p:nvPr>
            <p:ph idx="1"/>
          </p:nvPr>
        </p:nvSpPr>
        <p:spPr/>
        <p:txBody>
          <a:bodyPr>
            <a:normAutofit/>
          </a:bodyPr>
          <a:lstStyle/>
          <a:p>
            <a:pPr eaLnBrk="1" hangingPunct="1"/>
            <a:r>
              <a:rPr lang="en-US" altLang="zh-TW" sz="2800" dirty="0">
                <a:solidFill>
                  <a:schemeClr val="tx1"/>
                </a:solidFill>
              </a:rPr>
              <a:t>Idealization:</a:t>
            </a:r>
          </a:p>
          <a:p>
            <a:pPr eaLnBrk="1" hangingPunct="1"/>
            <a:r>
              <a:rPr lang="en-US" altLang="zh-TW" sz="2800" dirty="0">
                <a:solidFill>
                  <a:schemeClr val="tx1"/>
                </a:solidFill>
              </a:rPr>
              <a:t>if no noise, each neighborhood the same constant.</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0BECCB-9069-470D-9B50-986C8E298F99}"/>
              </a:ext>
            </a:extLst>
          </p:cNvPr>
          <p:cNvSpPr>
            <a:spLocks noGrp="1"/>
          </p:cNvSpPr>
          <p:nvPr>
            <p:ph type="title"/>
          </p:nvPr>
        </p:nvSpPr>
        <p:spPr/>
        <p:txBody>
          <a:bodyPr>
            <a:normAutofit/>
          </a:bodyPr>
          <a:lstStyle/>
          <a:p>
            <a:r>
              <a:rPr lang="en-US" altLang="zh-TW" sz="3600" b="0" dirty="0">
                <a:solidFill>
                  <a:schemeClr val="tx1"/>
                </a:solidFill>
              </a:rPr>
              <a:t>7.2.1 A Statistical Framework for Noise Removal</a:t>
            </a:r>
            <a:endParaRPr lang="zh-TW" altLang="en-US" sz="3600" dirty="0"/>
          </a:p>
        </p:txBody>
      </p:sp>
      <p:sp>
        <p:nvSpPr>
          <p:cNvPr id="3" name="內容版面配置區 2">
            <a:extLst>
              <a:ext uri="{FF2B5EF4-FFF2-40B4-BE49-F238E27FC236}">
                <a16:creationId xmlns:a16="http://schemas.microsoft.com/office/drawing/2014/main" id="{EFBB709E-C156-4BA4-A182-404C3A063D3B}"/>
              </a:ext>
            </a:extLst>
          </p:cNvPr>
          <p:cNvSpPr>
            <a:spLocks noGrp="1"/>
          </p:cNvSpPr>
          <p:nvPr>
            <p:ph idx="1"/>
          </p:nvPr>
        </p:nvSpPr>
        <p:spPr/>
        <p:txBody>
          <a:bodyPr/>
          <a:lstStyle/>
          <a:p>
            <a:r>
              <a:rPr lang="en-US" altLang="zh-TW" sz="2400" dirty="0">
                <a:solidFill>
                  <a:schemeClr val="tx1"/>
                </a:solidFill>
              </a:rPr>
              <a:t>Assumption: Random, uncorrelated noise</a:t>
            </a:r>
          </a:p>
          <a:p>
            <a:endParaRPr lang="zh-TW" altLang="en-US" dirty="0"/>
          </a:p>
        </p:txBody>
      </p:sp>
      <p:sp>
        <p:nvSpPr>
          <p:cNvPr id="4" name="頁尾版面配置區 3">
            <a:extLst>
              <a:ext uri="{FF2B5EF4-FFF2-40B4-BE49-F238E27FC236}">
                <a16:creationId xmlns:a16="http://schemas.microsoft.com/office/drawing/2014/main" id="{13B192CD-9413-4EB5-8868-86AF4356B9C4}"/>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49B4D1E0-9069-47D3-B6FF-BA56EB288FA6}"/>
              </a:ext>
            </a:extLst>
          </p:cNvPr>
          <p:cNvSpPr>
            <a:spLocks noGrp="1"/>
          </p:cNvSpPr>
          <p:nvPr>
            <p:ph type="sldNum" sz="quarter" idx="12"/>
          </p:nvPr>
        </p:nvSpPr>
        <p:spPr/>
        <p:txBody>
          <a:bodyPr/>
          <a:lstStyle/>
          <a:p>
            <a:fld id="{028E3F4F-51B2-42EE-AFA2-40C4572185CC}" type="slidenum">
              <a:rPr lang="en-US" smtClean="0"/>
              <a:t>26</a:t>
            </a:fld>
            <a:endParaRPr lang="en-US" dirty="0"/>
          </a:p>
        </p:txBody>
      </p:sp>
      <p:pic>
        <p:nvPicPr>
          <p:cNvPr id="7" name="圖片 6">
            <a:extLst>
              <a:ext uri="{FF2B5EF4-FFF2-40B4-BE49-F238E27FC236}">
                <a16:creationId xmlns:a16="http://schemas.microsoft.com/office/drawing/2014/main" id="{53FA46A5-87F8-486F-85D1-80F8B7B65B31}"/>
              </a:ext>
            </a:extLst>
          </p:cNvPr>
          <p:cNvPicPr>
            <a:picLocks noChangeAspect="1"/>
          </p:cNvPicPr>
          <p:nvPr/>
        </p:nvPicPr>
        <p:blipFill>
          <a:blip r:embed="rId3"/>
          <a:stretch>
            <a:fillRect/>
          </a:stretch>
        </p:blipFill>
        <p:spPr>
          <a:xfrm>
            <a:off x="165734" y="2328053"/>
            <a:ext cx="8858250" cy="3600450"/>
          </a:xfrm>
          <a:prstGeom prst="rect">
            <a:avLst/>
          </a:prstGeom>
        </p:spPr>
      </p:pic>
    </p:spTree>
    <p:extLst>
      <p:ext uri="{BB962C8B-B14F-4D97-AF65-F5344CB8AC3E}">
        <p14:creationId xmlns:p14="http://schemas.microsoft.com/office/powerpoint/2010/main" val="562758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a:blip r:embed="rId4" cstate="print"/>
          <a:srcRect/>
          <a:stretch>
            <a:fillRect/>
          </a:stretch>
        </p:blipFill>
        <p:spPr bwMode="auto">
          <a:xfrm>
            <a:off x="467519" y="2849091"/>
            <a:ext cx="8208962" cy="252412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27</a:t>
            </a:fld>
            <a:endParaRPr lang="en-US" dirty="0"/>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rotWithShape="1">
          <a:blip r:embed="rId4" cstate="print"/>
          <a:srcRect l="42982" r="39474" b="28528"/>
          <a:stretch/>
        </p:blipFill>
        <p:spPr bwMode="auto">
          <a:xfrm>
            <a:off x="6984231" y="2389955"/>
            <a:ext cx="1440161" cy="180404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28</a:t>
            </a:fld>
            <a:endParaRPr lang="en-US" dirty="0"/>
          </a:p>
        </p:txBody>
      </p:sp>
      <mc:AlternateContent xmlns:mc="http://schemas.openxmlformats.org/markup-compatibility/2006" xmlns:a14="http://schemas.microsoft.com/office/drawing/2010/main">
        <mc:Choice Requires="a14">
          <p:sp>
            <p:nvSpPr>
              <p:cNvPr id="4" name="文字方塊 3"/>
              <p:cNvSpPr txBox="1"/>
              <p:nvPr/>
            </p:nvSpPr>
            <p:spPr>
              <a:xfrm>
                <a:off x="792000" y="3429000"/>
                <a:ext cx="7740440" cy="2577116"/>
              </a:xfrm>
              <a:prstGeom prst="rect">
                <a:avLst/>
              </a:prstGeom>
              <a:noFill/>
            </p:spPr>
            <p:txBody>
              <a:bodyPr wrap="square" rtlCol="0">
                <a:spAutoFit/>
              </a:bodyPr>
              <a:lstStyle/>
              <a:p>
                <a:pPr>
                  <a:lnSpc>
                    <a:spcPct val="120000"/>
                  </a:lnSpc>
                </a:pPr>
                <a:r>
                  <a:rPr lang="el-GR" altLang="zh-TW" sz="2400" i="1" dirty="0">
                    <a:latin typeface="+mj-lt"/>
                  </a:rPr>
                  <a:t>α</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r>
                  <a:rPr lang="zh-TW" altLang="en-US" sz="2400" i="1" dirty="0">
                    <a:latin typeface="+mj-lt"/>
                  </a:rPr>
                  <a:t> </a:t>
                </a:r>
                <a:r>
                  <a:rPr lang="el-GR" altLang="zh-TW" sz="2400" i="1" dirty="0">
                    <a:latin typeface="+mj-lt"/>
                  </a:rPr>
                  <a:t>β</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 + 4</m:t>
                        </m:r>
                        <m:r>
                          <a:rPr lang="en-US" altLang="zh-TW" sz="2400" b="0" i="1" smtClean="0">
                            <a:latin typeface="Cambria Math" panose="02040503050406030204" pitchFamily="18" charset="0"/>
                            <a:ea typeface="Cambria Math" panose="02040503050406030204" pitchFamily="18" charset="0"/>
                          </a:rPr>
                          <m:t>×</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5</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r>
                                <m:rPr>
                                  <m:brk m:alnAt="7"/>
                                </m:rP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2</m:t>
                              </m:r>
                            </m:e>
                            <m:e>
                              <m:r>
                                <a:rPr lang="en-US" altLang="zh-TW" sz="240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10</m:t>
                        </m:r>
                      </m:den>
                    </m:f>
                  </m:oMath>
                </a14:m>
                <a:endParaRPr lang="zh-TW" altLang="en-US" sz="2400" dirty="0">
                  <a:latin typeface="+mj-lt"/>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792000" y="3429000"/>
                <a:ext cx="7740440" cy="2577116"/>
              </a:xfrm>
              <a:prstGeom prst="rect">
                <a:avLst/>
              </a:prstGeom>
              <a:blipFill>
                <a:blip r:embed="rId5"/>
                <a:stretch>
                  <a:fillRect l="-1260" t="-474"/>
                </a:stretch>
              </a:blipFill>
            </p:spPr>
            <p:txBody>
              <a:bodyPr/>
              <a:lstStyle/>
              <a:p>
                <a:r>
                  <a:rPr lang="zh-TW" altLang="en-US">
                    <a:noFill/>
                  </a:rPr>
                  <a:t> </a:t>
                </a:r>
              </a:p>
            </p:txBody>
          </p:sp>
        </mc:Fallback>
      </mc:AlternateContent>
      <p:pic>
        <p:nvPicPr>
          <p:cNvPr id="5" name="圖片 4"/>
          <p:cNvPicPr>
            <a:picLocks noChangeAspect="1"/>
          </p:cNvPicPr>
          <p:nvPr/>
        </p:nvPicPr>
        <p:blipFill>
          <a:blip r:embed="rId6"/>
          <a:stretch>
            <a:fillRect/>
          </a:stretch>
        </p:blipFill>
        <p:spPr>
          <a:xfrm>
            <a:off x="4096617" y="2389955"/>
            <a:ext cx="2691758" cy="1514114"/>
          </a:xfrm>
          <a:prstGeom prst="rect">
            <a:avLst/>
          </a:prstGeom>
        </p:spPr>
      </p:pic>
    </p:spTree>
    <p:custDataLst>
      <p:tags r:id="rId1"/>
    </p:custDataLst>
    <p:extLst>
      <p:ext uri="{BB962C8B-B14F-4D97-AF65-F5344CB8AC3E}">
        <p14:creationId xmlns:p14="http://schemas.microsoft.com/office/powerpoint/2010/main" val="44345655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a:xfrm>
            <a:off x="753264" y="1845734"/>
            <a:ext cx="7637473" cy="4023360"/>
          </a:xfrm>
        </p:spPr>
        <p:txBody>
          <a:bodyPr>
            <a:normAutofit/>
          </a:bodyPr>
          <a:lstStyle/>
          <a:p>
            <a:r>
              <a:rPr lang="en-US" altLang="zh-TW" sz="2400" dirty="0">
                <a:solidFill>
                  <a:schemeClr val="tx1"/>
                </a:solidFill>
              </a:rPr>
              <a:t>Assumption: correlation </a:t>
            </a:r>
            <a:r>
              <a:rPr lang="el-GR" altLang="zh-TW" sz="2400" dirty="0">
                <a:solidFill>
                  <a:schemeClr val="tx1"/>
                </a:solidFill>
              </a:rPr>
              <a:t>ρ</a:t>
            </a:r>
            <a:r>
              <a:rPr lang="en-US" altLang="zh-TW" sz="2400" i="1" baseline="30000" dirty="0">
                <a:solidFill>
                  <a:schemeClr val="tx1"/>
                </a:solidFill>
              </a:rPr>
              <a:t>n</a:t>
            </a:r>
            <a:r>
              <a:rPr lang="en-US" altLang="zh-TW" sz="2400" dirty="0">
                <a:solidFill>
                  <a:schemeClr val="tx1"/>
                </a:solidFill>
              </a:rPr>
              <a:t>, </a:t>
            </a:r>
            <a:r>
              <a:rPr lang="en-US" altLang="zh-TW" sz="2400" i="1" dirty="0">
                <a:solidFill>
                  <a:schemeClr val="tx1"/>
                </a:solidFill>
              </a:rPr>
              <a:t>n</a:t>
            </a:r>
            <a:r>
              <a:rPr lang="en-US" altLang="zh-TW" sz="2400" dirty="0">
                <a:solidFill>
                  <a:schemeClr val="tx1"/>
                </a:solidFill>
              </a:rPr>
              <a:t> &gt; 1, at distance </a:t>
            </a:r>
            <a:r>
              <a:rPr lang="en-US" altLang="zh-TW" sz="2400" i="1" dirty="0">
                <a:solidFill>
                  <a:schemeClr val="tx1"/>
                </a:solidFill>
              </a:rPr>
              <a:t>n</a:t>
            </a:r>
            <a:r>
              <a:rPr lang="en-US" altLang="zh-TW" sz="2400" dirty="0">
                <a:solidFill>
                  <a:schemeClr val="tx1"/>
                </a:solidFill>
              </a:rPr>
              <a:t> apart</a:t>
            </a:r>
          </a:p>
          <a:p>
            <a:endParaRPr lang="zh-TW" altLang="en-US" sz="1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grpSp>
        <p:nvGrpSpPr>
          <p:cNvPr id="3" name="群組 2"/>
          <p:cNvGrpSpPr/>
          <p:nvPr/>
        </p:nvGrpSpPr>
        <p:grpSpPr>
          <a:xfrm>
            <a:off x="1540004" y="2353520"/>
            <a:ext cx="5841424" cy="3259599"/>
            <a:chOff x="1241884" y="2693104"/>
            <a:chExt cx="5841424" cy="3259599"/>
          </a:xfrm>
        </p:grpSpPr>
        <p:pic>
          <p:nvPicPr>
            <p:cNvPr id="84996" name="Picture 3"/>
            <p:cNvPicPr>
              <a:picLocks noChangeAspect="1" noChangeArrowheads="1"/>
            </p:cNvPicPr>
            <p:nvPr/>
          </p:nvPicPr>
          <p:blipFill rotWithShape="1">
            <a:blip r:embed="rId4" cstate="print"/>
            <a:srcRect l="30623" t="31861" r="31749" b="15910"/>
            <a:stretch/>
          </p:blipFill>
          <p:spPr bwMode="auto">
            <a:xfrm>
              <a:off x="4058972" y="2693104"/>
              <a:ext cx="3024336" cy="3219533"/>
            </a:xfrm>
            <a:prstGeom prst="rect">
              <a:avLst/>
            </a:prstGeom>
            <a:noFill/>
            <a:ln w="9525">
              <a:noFill/>
              <a:miter lim="800000"/>
              <a:headEnd/>
              <a:tailEnd/>
            </a:ln>
          </p:spPr>
        </p:pic>
        <p:pic>
          <p:nvPicPr>
            <p:cNvPr id="84997" name="Picture 3"/>
            <p:cNvPicPr>
              <a:picLocks noChangeAspect="1" noChangeArrowheads="1"/>
            </p:cNvPicPr>
            <p:nvPr/>
          </p:nvPicPr>
          <p:blipFill rotWithShape="1">
            <a:blip r:embed="rId4" cstate="print"/>
            <a:srcRect l="22455" t="1911" r="47095" b="73287"/>
            <a:stretch/>
          </p:blipFill>
          <p:spPr bwMode="auto">
            <a:xfrm>
              <a:off x="1241884" y="2693105"/>
              <a:ext cx="2448273" cy="1529017"/>
            </a:xfrm>
            <a:prstGeom prst="rect">
              <a:avLst/>
            </a:prstGeom>
            <a:noFill/>
            <a:ln w="9525">
              <a:noFill/>
              <a:miter lim="800000"/>
              <a:headEnd/>
              <a:tailEnd/>
            </a:ln>
          </p:spPr>
        </p:pic>
        <p:pic>
          <p:nvPicPr>
            <p:cNvPr id="84998" name="Picture 3"/>
            <p:cNvPicPr>
              <a:picLocks noChangeAspect="1" noChangeArrowheads="1"/>
            </p:cNvPicPr>
            <p:nvPr/>
          </p:nvPicPr>
          <p:blipFill rotWithShape="1">
            <a:blip r:embed="rId4" cstate="print"/>
            <a:srcRect l="62880" t="1015" r="23686" b="73286"/>
            <a:stretch/>
          </p:blipFill>
          <p:spPr bwMode="auto">
            <a:xfrm>
              <a:off x="1962578" y="4368378"/>
              <a:ext cx="1080120" cy="1584325"/>
            </a:xfrm>
            <a:prstGeom prst="rect">
              <a:avLst/>
            </a:prstGeom>
            <a:noFill/>
            <a:ln w="9525">
              <a:noFill/>
              <a:miter lim="800000"/>
              <a:headEnd/>
              <a:tailEnd/>
            </a:ln>
          </p:spPr>
        </p:pic>
      </p:grpSp>
      <p:pic>
        <p:nvPicPr>
          <p:cNvPr id="84999" name="Picture 3"/>
          <p:cNvPicPr>
            <a:picLocks noChangeAspect="1" noChangeArrowheads="1"/>
          </p:cNvPicPr>
          <p:nvPr/>
        </p:nvPicPr>
        <p:blipFill>
          <a:blip r:embed="rId4" cstate="print">
            <a:clrChange>
              <a:clrFrom>
                <a:srgbClr val="FFFFFF"/>
              </a:clrFrom>
              <a:clrTo>
                <a:srgbClr val="FFFFFF">
                  <a:alpha val="0"/>
                </a:srgbClr>
              </a:clrTo>
            </a:clrChange>
          </a:blip>
          <a:srcRect t="85123"/>
          <a:stretch>
            <a:fillRect/>
          </a:stretch>
        </p:blipFill>
        <p:spPr bwMode="auto">
          <a:xfrm>
            <a:off x="554672" y="5535761"/>
            <a:ext cx="7812088" cy="9175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028E3F4F-51B2-42EE-AFA2-40C4572185CC}" type="slidenum">
              <a:rPr lang="en-US" smtClean="0"/>
              <a:t>29</a:t>
            </a:fld>
            <a:endParaRPr lang="en-US" dirty="0"/>
          </a:p>
        </p:txBody>
      </p:sp>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p:txBody>
          <a:bodyPr/>
          <a:lstStyle/>
          <a:p>
            <a:pPr>
              <a:defRPr/>
            </a:pPr>
            <a:r>
              <a:rPr lang="en-US" altLang="zh-TW" sz="2800" dirty="0">
                <a:solidFill>
                  <a:schemeClr val="tx1"/>
                </a:solidFill>
              </a:rPr>
              <a:t>This chapter is organized by application.</a:t>
            </a:r>
            <a:r>
              <a:rPr lang="zh-TW" altLang="en-US" sz="2800" dirty="0">
                <a:solidFill>
                  <a:schemeClr val="tx1"/>
                </a:solidFill>
              </a:rPr>
              <a:t> </a:t>
            </a:r>
            <a:r>
              <a:rPr lang="en-US" altLang="zh-TW" sz="2800" dirty="0">
                <a:solidFill>
                  <a:schemeClr val="tx1"/>
                </a:solidFill>
              </a:rPr>
              <a:t>We discuss neighborhood operators:</a:t>
            </a:r>
          </a:p>
          <a:p>
            <a:pPr lvl="1">
              <a:defRPr/>
            </a:pPr>
            <a:r>
              <a:rPr lang="en-US" altLang="zh-TW" sz="2400" dirty="0">
                <a:solidFill>
                  <a:schemeClr val="tx1"/>
                </a:solidFill>
              </a:rPr>
              <a:t>For the </a:t>
            </a:r>
            <a:r>
              <a:rPr lang="en-US" altLang="zh-TW" sz="2400" i="1" u="sng" dirty="0">
                <a:solidFill>
                  <a:schemeClr val="tx1"/>
                </a:solidFill>
              </a:rPr>
              <a:t>conditioning operators </a:t>
            </a:r>
            <a:r>
              <a:rPr lang="en-US" altLang="zh-TW" sz="2400" dirty="0">
                <a:solidFill>
                  <a:schemeClr val="tx1"/>
                </a:solidFill>
              </a:rPr>
              <a:t>of noise cleaning and sharpening.</a:t>
            </a:r>
          </a:p>
          <a:p>
            <a:pPr lvl="1">
              <a:defRPr/>
            </a:pPr>
            <a:r>
              <a:rPr lang="en-US" altLang="zh-TW" sz="2400" dirty="0">
                <a:solidFill>
                  <a:schemeClr val="tx1"/>
                </a:solidFill>
              </a:rPr>
              <a:t>For the </a:t>
            </a:r>
            <a:r>
              <a:rPr lang="en-US" altLang="zh-TW" sz="2400" i="1" u="sng" dirty="0">
                <a:solidFill>
                  <a:schemeClr val="tx1"/>
                </a:solidFill>
              </a:rPr>
              <a:t>labeling operators</a:t>
            </a:r>
            <a:r>
              <a:rPr lang="en-US" altLang="zh-TW" sz="2400" dirty="0">
                <a:solidFill>
                  <a:schemeClr val="tx1"/>
                </a:solidFill>
              </a:rPr>
              <a:t> of edge and line detection.</a:t>
            </a:r>
          </a:p>
          <a:p>
            <a:pPr lvl="1">
              <a:defRPr/>
            </a:pPr>
            <a:endParaRPr lang="en-US" altLang="zh-TW" sz="2400" dirty="0">
              <a:solidFill>
                <a:schemeClr val="tx1"/>
              </a:solidFill>
            </a:endParaRPr>
          </a:p>
          <a:p>
            <a:pPr marL="91440" lvl="1" indent="-91440">
              <a:spcBef>
                <a:spcPts val="1200"/>
              </a:spcBef>
              <a:spcAft>
                <a:spcPts val="200"/>
              </a:spcAft>
              <a:buSzPct val="100000"/>
              <a:buFont typeface="Calibri" panose="020F0502020204030204" pitchFamily="34" charset="0"/>
              <a:buChar char=" "/>
              <a:defRPr/>
            </a:pPr>
            <a:r>
              <a:rPr lang="en-US" altLang="zh-TW" sz="2800" dirty="0">
                <a:solidFill>
                  <a:schemeClr val="tx1"/>
                </a:solidFill>
              </a:rPr>
              <a:t>Conditioning and labeling are among the most common uses of neighborhood operators.</a:t>
            </a:r>
          </a:p>
          <a:p>
            <a:pPr marL="201168" lvl="1" indent="0">
              <a:buNone/>
              <a:defRPr/>
            </a:pPr>
            <a:endParaRPr lang="zh-TW" altLang="en-US" sz="24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3</a:t>
            </a:fld>
            <a:endParaRPr lang="en-US" altLang="zh-TW">
              <a:solidFill>
                <a:schemeClr val="tx1"/>
              </a:solidFill>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a:bodyPr>
          <a:lstStyle/>
          <a:p>
            <a:r>
              <a:rPr lang="en-US" altLang="zh-TW" sz="3600" dirty="0">
                <a:solidFill>
                  <a:schemeClr val="tx1"/>
                </a:solidFill>
              </a:rPr>
              <a:t>7.2.1 A Statistical Framework for Noise Removal</a:t>
            </a:r>
            <a:endParaRPr lang="zh-TW" altLang="zh-TW" sz="3600" dirty="0">
              <a:solidFill>
                <a:schemeClr val="tx1"/>
              </a:solidFill>
            </a:endParaRPr>
          </a:p>
        </p:txBody>
      </p:sp>
      <p:sp>
        <p:nvSpPr>
          <p:cNvPr id="4" name="內容版面配置區 3"/>
          <p:cNvSpPr>
            <a:spLocks noGrp="1"/>
          </p:cNvSpPr>
          <p:nvPr>
            <p:ph idx="1"/>
          </p:nvPr>
        </p:nvSpPr>
        <p:spPr/>
        <p:txBody>
          <a:bodyPr/>
          <a:lstStyle/>
          <a:p>
            <a:r>
              <a:rPr lang="en-US" altLang="zh-TW" dirty="0">
                <a:solidFill>
                  <a:schemeClr val="tx1"/>
                </a:solidFill>
              </a:rPr>
              <a:t>Assumption: correlation </a:t>
            </a:r>
            <a:r>
              <a:rPr lang="el-GR" altLang="zh-TW" i="1" dirty="0">
                <a:solidFill>
                  <a:schemeClr val="tx1"/>
                </a:solidFill>
              </a:rPr>
              <a:t>ρ</a:t>
            </a:r>
            <a:r>
              <a:rPr lang="en-US" altLang="zh-TW" i="1" baseline="30000" dirty="0">
                <a:solidFill>
                  <a:schemeClr val="tx1"/>
                </a:solidFill>
              </a:rPr>
              <a:t>n</a:t>
            </a:r>
            <a:r>
              <a:rPr lang="en-US" altLang="zh-TW" dirty="0">
                <a:solidFill>
                  <a:schemeClr val="tx1"/>
                </a:solidFill>
              </a:rPr>
              <a:t>, </a:t>
            </a:r>
            <a:r>
              <a:rPr lang="en-US" altLang="zh-TW" i="1" dirty="0">
                <a:solidFill>
                  <a:schemeClr val="tx1"/>
                </a:solidFill>
              </a:rPr>
              <a:t>n</a:t>
            </a:r>
            <a:r>
              <a:rPr lang="en-US" altLang="zh-TW" dirty="0">
                <a:solidFill>
                  <a:schemeClr val="tx1"/>
                </a:solidFill>
              </a:rPr>
              <a:t> &gt; 1, at distance </a:t>
            </a:r>
            <a:r>
              <a:rPr lang="en-US" altLang="zh-TW" i="1" dirty="0">
                <a:solidFill>
                  <a:schemeClr val="tx1"/>
                </a:solidFill>
              </a:rPr>
              <a:t>n</a:t>
            </a:r>
            <a:r>
              <a:rPr lang="en-US" altLang="zh-TW" dirty="0">
                <a:solidFill>
                  <a:schemeClr val="tx1"/>
                </a:solidFill>
              </a:rPr>
              <a:t> apart</a:t>
            </a:r>
          </a:p>
          <a:p>
            <a:endParaRPr lang="zh-TW" altLang="en-US" dirty="0"/>
          </a:p>
        </p:txBody>
      </p:sp>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30</a:t>
            </a:fld>
            <a:endParaRPr lang="en-US" dirty="0"/>
          </a:p>
        </p:txBody>
      </p:sp>
      <mc:AlternateContent xmlns:mc="http://schemas.openxmlformats.org/markup-compatibility/2006" xmlns:a14="http://schemas.microsoft.com/office/drawing/2010/main">
        <mc:Choice Requires="a14">
          <p:sp>
            <p:nvSpPr>
              <p:cNvPr id="6" name="文字方塊 5"/>
              <p:cNvSpPr txBox="1"/>
              <p:nvPr/>
            </p:nvSpPr>
            <p:spPr>
              <a:xfrm>
                <a:off x="323528" y="3145269"/>
                <a:ext cx="8411762" cy="2832198"/>
              </a:xfrm>
              <a:prstGeom prst="rect">
                <a:avLst/>
              </a:prstGeom>
              <a:noFill/>
            </p:spPr>
            <p:txBody>
              <a:bodyPr wrap="square" rtlCol="0">
                <a:spAutoFit/>
              </a:bodyPr>
              <a:lstStyle/>
              <a:p>
                <a:pPr>
                  <a:lnSpc>
                    <a:spcPct val="120000"/>
                  </a:lnSpc>
                </a:pPr>
                <a:r>
                  <a:rPr lang="el-GR" altLang="zh-TW" sz="2400" i="1" dirty="0">
                    <a:latin typeface="+mj-lt"/>
                  </a:rPr>
                  <a:t>ρ</a:t>
                </a:r>
                <a:r>
                  <a:rPr lang="en-US" altLang="zh-TW" sz="2400" i="1" dirty="0">
                    <a:latin typeface="+mj-lt"/>
                  </a:rPr>
                  <a:t> =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oMath>
                </a14:m>
                <a:endParaRPr lang="en-US" altLang="zh-TW" sz="2400" i="1" dirty="0">
                  <a:latin typeface="+mj-lt"/>
                </a:endParaRP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a:rPr lang="en-US" altLang="zh-TW" sz="2400" b="0" i="1" smtClean="0">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r>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9</m:t>
                                  </m:r>
                                </m:num>
                                <m:den>
                                  <m:r>
                                    <a:rPr lang="en-US" altLang="zh-TW" sz="2400" b="0" i="1" smtClean="0">
                                      <a:latin typeface="Cambria Math" panose="02040503050406030204" pitchFamily="18" charset="0"/>
                                    </a:rPr>
                                    <m:t>4</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mr>
                          <m:mr>
                            <m:e>
                              <m:r>
                                <a:rPr lang="en-US" altLang="zh-TW" sz="2400" b="0" i="1" smtClean="0">
                                  <a:latin typeface="Cambria Math" panose="02040503050406030204" pitchFamily="18" charset="0"/>
                                </a:rPr>
                                <m:t>1</m:t>
                              </m:r>
                            </m:e>
                            <m:e>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m:t>
                        </m:r>
                        <m:f>
                          <m:fPr>
                            <m:ctrlPr>
                              <a:rPr lang="en-US" altLang="zh-TW" sz="2400" i="1">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9</m:t>
                            </m:r>
                          </m:num>
                          <m:den>
                            <m:r>
                              <a:rPr lang="en-US" altLang="zh-TW" sz="2400" b="0" i="1" smtClean="0">
                                <a:latin typeface="Cambria Math" panose="02040503050406030204" pitchFamily="18" charset="0"/>
                                <a:ea typeface="Cambria Math" panose="02040503050406030204" pitchFamily="18" charset="0"/>
                              </a:rPr>
                              <m:t>4</m:t>
                            </m:r>
                          </m:den>
                        </m:f>
                        <m:r>
                          <a:rPr lang="en-US" altLang="zh-TW" sz="2400" b="0" i="1" smtClean="0">
                            <a:latin typeface="Cambria Math" panose="02040503050406030204" pitchFamily="18" charset="0"/>
                          </a:rPr>
                          <m:t>+ 4</m:t>
                        </m:r>
                        <m:r>
                          <a:rPr lang="en-US" altLang="zh-TW" sz="2400" b="0" i="1" smtClean="0">
                            <a:latin typeface="Cambria Math" panose="02040503050406030204" pitchFamily="18" charset="0"/>
                            <a:ea typeface="Cambria Math" panose="02040503050406030204" pitchFamily="18" charset="0"/>
                          </a:rPr>
                          <m:t>×1+4×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3</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4</m:t>
                        </m:r>
                      </m:num>
                      <m:den>
                        <m:r>
                          <a:rPr lang="en-US" altLang="zh-TW" sz="2400" b="0" i="1" smtClean="0">
                            <a:latin typeface="Cambria Math" panose="02040503050406030204" pitchFamily="18" charset="0"/>
                          </a:rPr>
                          <m:t>49</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m:rPr>
                                  <m:brk m:alnAt="7"/>
                                </m:rP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r>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9</m:t>
                              </m:r>
                            </m:e>
                            <m:e>
                              <m:r>
                                <a:rPr lang="en-US" altLang="zh-TW" sz="2400" b="0" i="1" smtClean="0">
                                  <a:latin typeface="Cambria Math" panose="02040503050406030204" pitchFamily="18" charset="0"/>
                                </a:rPr>
                                <m:t>6</m:t>
                              </m:r>
                            </m:e>
                          </m:mr>
                          <m:mr>
                            <m:e>
                              <m: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49</m:t>
                        </m:r>
                      </m:den>
                    </m:f>
                  </m:oMath>
                </a14:m>
                <a:endParaRPr lang="zh-TW" altLang="en-US" sz="24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23528" y="3145269"/>
                <a:ext cx="8411762" cy="2832198"/>
              </a:xfrm>
              <a:prstGeom prst="rect">
                <a:avLst/>
              </a:prstGeom>
              <a:blipFill>
                <a:blip r:embed="rId3"/>
                <a:stretch>
                  <a:fillRect l="-1087"/>
                </a:stretch>
              </a:blipFill>
            </p:spPr>
            <p:txBody>
              <a:bodyPr/>
              <a:lstStyle/>
              <a:p>
                <a:r>
                  <a:rPr lang="zh-TW" altLang="en-US">
                    <a:noFill/>
                  </a:rPr>
                  <a:t> </a:t>
                </a:r>
              </a:p>
            </p:txBody>
          </p:sp>
        </mc:Fallback>
      </mc:AlternateContent>
      <p:pic>
        <p:nvPicPr>
          <p:cNvPr id="10" name="Picture 3"/>
          <p:cNvPicPr>
            <a:picLocks noChangeAspect="1" noChangeArrowheads="1"/>
          </p:cNvPicPr>
          <p:nvPr/>
        </p:nvPicPr>
        <p:blipFill rotWithShape="1">
          <a:blip r:embed="rId4" cstate="print"/>
          <a:srcRect l="30623" t="31861" r="55056" b="44852"/>
          <a:stretch/>
        </p:blipFill>
        <p:spPr bwMode="auto">
          <a:xfrm>
            <a:off x="6875443" y="2372060"/>
            <a:ext cx="1461426" cy="1822662"/>
          </a:xfrm>
          <a:prstGeom prst="rect">
            <a:avLst/>
          </a:prstGeom>
          <a:noFill/>
          <a:ln w="9525">
            <a:noFill/>
            <a:miter lim="800000"/>
            <a:headEnd/>
            <a:tailEnd/>
          </a:ln>
        </p:spPr>
      </p:pic>
      <p:pic>
        <p:nvPicPr>
          <p:cNvPr id="11" name="Picture 3"/>
          <p:cNvPicPr>
            <a:picLocks noChangeAspect="1" noChangeArrowheads="1"/>
          </p:cNvPicPr>
          <p:nvPr/>
        </p:nvPicPr>
        <p:blipFill rotWithShape="1">
          <a:blip r:embed="rId4" cstate="print"/>
          <a:srcRect l="22455" t="1911" r="47095" b="73287"/>
          <a:stretch/>
        </p:blipFill>
        <p:spPr bwMode="auto">
          <a:xfrm>
            <a:off x="3851920" y="2400269"/>
            <a:ext cx="2918459" cy="1822662"/>
          </a:xfrm>
          <a:prstGeom prst="rect">
            <a:avLst/>
          </a:prstGeom>
          <a:noFill/>
          <a:ln w="9525">
            <a:noFill/>
            <a:miter lim="800000"/>
            <a:headEnd/>
            <a:tailEnd/>
          </a:ln>
        </p:spPr>
      </p:pic>
      <p:pic>
        <p:nvPicPr>
          <p:cNvPr id="12" name="圖片 12" descr="一張含有 文字, 時鐘 的圖片&#10;&#10;自動產生的描述">
            <a:extLst>
              <a:ext uri="{FF2B5EF4-FFF2-40B4-BE49-F238E27FC236}">
                <a16:creationId xmlns:a16="http://schemas.microsoft.com/office/drawing/2014/main" id="{E79EE291-8551-4BB6-92EA-D9D5B165442F}"/>
              </a:ext>
            </a:extLst>
          </p:cNvPr>
          <p:cNvPicPr>
            <a:picLocks noChangeAspect="1"/>
          </p:cNvPicPr>
          <p:nvPr/>
        </p:nvPicPr>
        <p:blipFill>
          <a:blip r:embed="rId5"/>
          <a:stretch>
            <a:fillRect/>
          </a:stretch>
        </p:blipFill>
        <p:spPr>
          <a:xfrm>
            <a:off x="3746856" y="4198288"/>
            <a:ext cx="1352550" cy="16954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87044" name="Rectangle 3"/>
          <p:cNvSpPr>
            <a:spLocks noGrp="1" noChangeArrowheads="1"/>
          </p:cNvSpPr>
          <p:nvPr>
            <p:ph idx="1"/>
          </p:nvPr>
        </p:nvSpPr>
        <p:spPr/>
        <p:txBody>
          <a:bodyPr>
            <a:noAutofit/>
          </a:bodyPr>
          <a:lstStyle/>
          <a:p>
            <a:pPr eaLnBrk="1" hangingPunct="1">
              <a:lnSpc>
                <a:spcPct val="100000"/>
              </a:lnSpc>
              <a:spcBef>
                <a:spcPts val="0"/>
              </a:spcBef>
              <a:spcAft>
                <a:spcPts val="0"/>
              </a:spcAft>
            </a:pPr>
            <a:r>
              <a:rPr lang="en-US" altLang="zh-TW" sz="2800" b="1" dirty="0">
                <a:solidFill>
                  <a:schemeClr val="tx1"/>
                </a:solidFill>
              </a:rPr>
              <a:t>o</a:t>
            </a:r>
            <a:r>
              <a:rPr kumimoji="0" lang="en-US" altLang="zh-TW" sz="2800" b="1" dirty="0">
                <a:solidFill>
                  <a:schemeClr val="tx1"/>
                </a:solidFill>
              </a:rPr>
              <a:t>u</a:t>
            </a:r>
            <a:r>
              <a:rPr lang="en-US" altLang="zh-TW" sz="2800" b="1" dirty="0">
                <a:solidFill>
                  <a:schemeClr val="tx1"/>
                </a:solidFill>
              </a:rPr>
              <a:t>tlier (peak noise): </a:t>
            </a:r>
          </a:p>
          <a:p>
            <a:pPr eaLnBrk="1" hangingPunct="1">
              <a:lnSpc>
                <a:spcPct val="100000"/>
              </a:lnSpc>
              <a:spcBef>
                <a:spcPts val="0"/>
              </a:spcBef>
              <a:spcAft>
                <a:spcPts val="0"/>
              </a:spcAft>
            </a:pPr>
            <a:r>
              <a:rPr lang="en-US" altLang="zh-TW" sz="2400" dirty="0">
                <a:solidFill>
                  <a:schemeClr val="tx1"/>
                </a:solidFill>
              </a:rPr>
              <a:t>pixel value replaced by random noise value</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neighborhood size: </a:t>
            </a:r>
          </a:p>
          <a:p>
            <a:pPr eaLnBrk="1" hangingPunct="1">
              <a:lnSpc>
                <a:spcPct val="100000"/>
              </a:lnSpc>
              <a:spcBef>
                <a:spcPts val="0"/>
              </a:spcBef>
              <a:spcAft>
                <a:spcPts val="0"/>
              </a:spcAft>
            </a:pPr>
            <a:r>
              <a:rPr lang="en-US" altLang="zh-TW" sz="2400" dirty="0">
                <a:solidFill>
                  <a:schemeClr val="tx1"/>
                </a:solidFill>
              </a:rPr>
              <a:t>larger than noise, smaller than preserved detail</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center-deleted: </a:t>
            </a:r>
          </a:p>
          <a:p>
            <a:pPr eaLnBrk="1" hangingPunct="1">
              <a:lnSpc>
                <a:spcPct val="100000"/>
              </a:lnSpc>
              <a:spcBef>
                <a:spcPts val="0"/>
              </a:spcBef>
              <a:spcAft>
                <a:spcPts val="0"/>
              </a:spcAft>
            </a:pPr>
            <a:r>
              <a:rPr lang="en-US" altLang="zh-TW" sz="2400" dirty="0">
                <a:solidFill>
                  <a:schemeClr val="tx1"/>
                </a:solidFill>
              </a:rPr>
              <a:t>neighborhood pixel values in neighborhood except center</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solidFill>
                  <a:schemeClr val="tx1"/>
                </a:solidFill>
              </a:rPr>
              <a:t>7.2.3 Outlier or Peak Noise</a:t>
            </a:r>
            <a:endParaRPr lang="zh-TW" altLang="en-US" dirty="0">
              <a:solidFill>
                <a:schemeClr val="tx1"/>
              </a:solidFill>
            </a:endParaRPr>
          </a:p>
        </p:txBody>
      </p:sp>
      <p:sp>
        <p:nvSpPr>
          <p:cNvPr id="13"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7" name="內容版面配置區 6"/>
              <p:cNvSpPr>
                <a:spLocks noGrp="1"/>
              </p:cNvSpPr>
              <p:nvPr>
                <p:ph idx="1"/>
              </p:nvPr>
            </p:nvSpPr>
            <p:spPr>
              <a:xfrm>
                <a:off x="822959" y="1845734"/>
                <a:ext cx="7543801" cy="4247562"/>
              </a:xfrm>
            </p:spPr>
            <p:txBody>
              <a:bodyPr>
                <a:normAutofit/>
              </a:bodyPr>
              <a:lstStyle/>
              <a:p>
                <a:pPr>
                  <a:lnSpc>
                    <a:spcPct val="150000"/>
                  </a:lnSpc>
                  <a:spcBef>
                    <a:spcPts val="0"/>
                  </a:spcBef>
                  <a:spcAft>
                    <a:spcPts val="0"/>
                  </a:spcAft>
                </a:pPr>
                <a:r>
                  <a:rPr lang="en-US" altLang="zh-TW" sz="2400" b="1" dirty="0">
                    <a:solidFill>
                      <a:schemeClr val="tx1"/>
                    </a:solidFill>
                    <a:latin typeface="+mj-lt"/>
                  </a:rPr>
                  <a:t>Decide whether </a:t>
                </a:r>
                <a:r>
                  <a:rPr lang="en-US" altLang="zh-TW" sz="2400" b="1" i="1" dirty="0">
                    <a:solidFill>
                      <a:schemeClr val="tx1"/>
                    </a:solidFill>
                    <a:latin typeface="+mj-lt"/>
                  </a:rPr>
                  <a:t>y</a:t>
                </a:r>
                <a:r>
                  <a:rPr lang="en-US" altLang="zh-TW" sz="2400" b="1" dirty="0">
                    <a:solidFill>
                      <a:schemeClr val="tx1"/>
                    </a:solidFill>
                    <a:latin typeface="+mj-lt"/>
                  </a:rPr>
                  <a:t> is an outlier or not</a:t>
                </a: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𝟏</m:t>
                        </m:r>
                      </m:sub>
                    </m:sSub>
                  </m:oMath>
                </a14:m>
                <a:r>
                  <a:rPr lang="en-US" altLang="zh-TW" sz="2400" b="1" dirty="0">
                    <a:solidFill>
                      <a:schemeClr val="tx1"/>
                    </a:solidFill>
                    <a:latin typeface="+mj-lt"/>
                  </a:rPr>
                  <a:t>,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oMath>
                </a14:m>
                <a:r>
                  <a:rPr lang="en-US" altLang="zh-TW" sz="2400" b="1" dirty="0">
                    <a:solidFill>
                      <a:schemeClr val="tx1"/>
                    </a:solidFill>
                    <a:latin typeface="+mj-lt"/>
                  </a:rPr>
                  <a:t>: </a:t>
                </a:r>
                <a:r>
                  <a:rPr lang="en-US" altLang="zh-TW" sz="2400" dirty="0">
                    <a:solidFill>
                      <a:schemeClr val="tx1"/>
                    </a:solidFill>
                    <a:latin typeface="+mj-lt"/>
                  </a:rPr>
                  <a:t>center-deleted neighborhood</a:t>
                </a:r>
              </a:p>
              <a:p>
                <a:pPr>
                  <a:lnSpc>
                    <a:spcPct val="15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a:lnSpc>
                    <a:spcPct val="150000"/>
                  </a:lnSpc>
                  <a:spcBef>
                    <a:spcPts val="0"/>
                  </a:spcBef>
                  <a:spcAft>
                    <a:spcPts val="0"/>
                  </a:spcAft>
                </a:pPr>
                <a14:m>
                  <m:oMath xmlns:m="http://schemas.openxmlformats.org/officeDocument/2006/math">
                    <m:acc>
                      <m:accPr>
                        <m:chr m:val="̂"/>
                        <m:ctrlPr>
                          <a:rPr lang="zh-TW" altLang="en-US" sz="2400" b="1" i="1" smtClean="0">
                            <a:solidFill>
                              <a:srgbClr val="FF0000"/>
                            </a:solidFill>
                            <a:latin typeface="Cambria Math" panose="02040503050406030204" pitchFamily="18" charset="0"/>
                          </a:rPr>
                        </m:ctrlPr>
                      </m:accPr>
                      <m:e>
                        <m:r>
                          <a:rPr lang="zh-TW" altLang="en-US" sz="2400" b="1" i="1" smtClean="0">
                            <a:solidFill>
                              <a:srgbClr val="FF0000"/>
                            </a:solidFill>
                            <a:latin typeface="Cambria Math" panose="02040503050406030204" pitchFamily="18" charset="0"/>
                          </a:rPr>
                          <m:t>𝝁</m:t>
                        </m:r>
                      </m:e>
                    </m:acc>
                  </m:oMath>
                </a14:m>
                <a:r>
                  <a:rPr lang="zh-TW" altLang="en-US" sz="2400" b="1" dirty="0">
                    <a:solidFill>
                      <a:schemeClr val="tx1"/>
                    </a:solidFill>
                    <a:latin typeface="+mj-lt"/>
                  </a:rPr>
                  <a:t> </a:t>
                </a:r>
                <a:r>
                  <a:rPr lang="en-US" altLang="zh-TW" sz="2400" b="1" dirty="0">
                    <a:solidFill>
                      <a:schemeClr val="tx1"/>
                    </a:solidFill>
                    <a:latin typeface="+mj-lt"/>
                  </a:rPr>
                  <a:t>=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b="1" dirty="0">
                    <a:solidFill>
                      <a:schemeClr val="tx1"/>
                    </a:solidFill>
                    <a:latin typeface="+mj-lt"/>
                  </a:rPr>
                  <a:t>: </a:t>
                </a:r>
                <a:r>
                  <a:rPr lang="en-US" altLang="zh-TW" sz="2400" dirty="0">
                    <a:solidFill>
                      <a:srgbClr val="FF0000"/>
                    </a:solidFill>
                    <a:latin typeface="+mj-lt"/>
                  </a:rPr>
                  <a:t>mean estimator</a:t>
                </a:r>
                <a:r>
                  <a:rPr lang="en-US" altLang="zh-TW" sz="2400" dirty="0">
                    <a:solidFill>
                      <a:schemeClr val="tx1"/>
                    </a:solidFill>
                    <a:latin typeface="+mj-lt"/>
                  </a:rPr>
                  <a:t> of </a:t>
                </a:r>
                <a:r>
                  <a:rPr lang="en-US" altLang="zh-TW" sz="2400" dirty="0">
                    <a:solidFill>
                      <a:srgbClr val="FF0000"/>
                    </a:solidFill>
                    <a:latin typeface="+mj-lt"/>
                  </a:rPr>
                  <a:t>center-deleted neighborhood</a:t>
                </a:r>
                <a:r>
                  <a:rPr lang="zh-TW" altLang="en-US" dirty="0">
                    <a:solidFill>
                      <a:schemeClr val="tx1"/>
                    </a:solidFill>
                    <a:latin typeface="+mj-lt"/>
                  </a:rPr>
                  <a:t> </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(minimize </a:t>
                </a:r>
                <a14:m>
                  <m:oMath xmlns:m="http://schemas.openxmlformats.org/officeDocument/2006/math">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latin typeface="+mj-lt"/>
                  </a:rPr>
                  <a:t> </a:t>
                </a:r>
                <a:r>
                  <a:rPr lang="en-US" altLang="zh-TW" dirty="0">
                    <a:solidFill>
                      <a:schemeClr val="tx1"/>
                    </a:solidFill>
                    <a:latin typeface="+mj-lt"/>
                  </a:rPr>
                  <a:t>= </a:t>
                </a:r>
                <a14:m>
                  <m:oMath xmlns:m="http://schemas.openxmlformats.org/officeDocument/2006/math">
                    <m:nary>
                      <m:naryPr>
                        <m:chr m:val="∑"/>
                        <m:ctrlPr>
                          <a:rPr lang="en-US" altLang="zh-TW" i="1" smtClean="0">
                            <a:solidFill>
                              <a:schemeClr val="tx1"/>
                            </a:solidFill>
                            <a:latin typeface="Cambria Math" panose="02040503050406030204" pitchFamily="18" charset="0"/>
                          </a:rPr>
                        </m:ctrlPr>
                      </m:naryPr>
                      <m:sub>
                        <m:r>
                          <m:rPr>
                            <m:brk m:alnAt="23"/>
                          </m:rPr>
                          <a:rPr lang="en-US" altLang="zh-TW" b="0" i="1" smtClean="0">
                            <a:solidFill>
                              <a:schemeClr val="tx1"/>
                            </a:solidFill>
                            <a:latin typeface="Cambria Math" panose="02040503050406030204" pitchFamily="18" charset="0"/>
                          </a:rPr>
                          <m:t>𝑛</m:t>
                        </m:r>
                        <m:r>
                          <a:rPr lang="en-US" altLang="zh-TW" b="0" i="1" smtClean="0">
                            <a:solidFill>
                              <a:schemeClr val="tx1"/>
                            </a:solidFill>
                            <a:latin typeface="Cambria Math" panose="02040503050406030204" pitchFamily="18" charset="0"/>
                          </a:rPr>
                          <m:t>=1</m:t>
                        </m:r>
                      </m:sub>
                      <m:sup>
                        <m:r>
                          <a:rPr lang="en-US" altLang="zh-TW" b="0" i="1" smtClean="0">
                            <a:solidFill>
                              <a:schemeClr val="tx1"/>
                            </a:solidFill>
                            <a:latin typeface="Cambria Math" panose="02040503050406030204" pitchFamily="18" charset="0"/>
                          </a:rPr>
                          <m:t>𝑁</m:t>
                        </m:r>
                      </m:sup>
                      <m:e>
                        <m:sSup>
                          <m:sSupPr>
                            <m:ctrlPr>
                              <a:rPr lang="en-US" altLang="zh-TW"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r>
                              <a:rPr lang="en-US" altLang="zh-TW" b="0" i="1" smtClean="0">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m:t>
                            </m:r>
                          </m:e>
                          <m:sup>
                            <m:r>
                              <a:rPr lang="en-US" altLang="zh-TW" b="0" i="1" smtClean="0">
                                <a:solidFill>
                                  <a:schemeClr val="tx1"/>
                                </a:solidFill>
                                <a:latin typeface="Cambria Math" panose="02040503050406030204" pitchFamily="18" charset="0"/>
                              </a:rPr>
                              <m:t>2</m:t>
                            </m:r>
                          </m:sup>
                        </m:sSup>
                      </m:e>
                    </m:nary>
                  </m:oMath>
                </a14:m>
                <a:r>
                  <a:rPr lang="en-US" altLang="zh-TW" dirty="0">
                    <a:solidFill>
                      <a:schemeClr val="tx1"/>
                    </a:solidFill>
                    <a:latin typeface="+mj-lt"/>
                  </a:rPr>
                  <a:t>)</a:t>
                </a:r>
                <a:endParaRPr lang="zh-TW" altLang="en-US" sz="2400" dirty="0">
                  <a:solidFill>
                    <a:srgbClr val="FF0000"/>
                  </a:solidFill>
                  <a:latin typeface="+mj-lt"/>
                </a:endParaRPr>
              </a:p>
            </p:txBody>
          </p:sp>
        </mc:Choice>
        <mc:Fallback xmlns="">
          <p:sp>
            <p:nvSpPr>
              <p:cNvPr id="7" name="內容版面配置區 6"/>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b="-13917"/>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32</a:t>
            </a:fld>
            <a:endParaRPr 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3</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44138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4</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i="1" dirty="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5</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2995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6</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7</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8</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770707"/>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639" r="-201201"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1639" r="-100599"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639" r="-901" b="-204918"/>
                          </a:stretch>
                        </a:blipFill>
                      </a:tcPr>
                    </a:tc>
                    <a:extLst>
                      <a:ext uri="{0D108BD9-81ED-4DB2-BD59-A6C34878D82A}">
                        <a16:rowId xmlns:a16="http://schemas.microsoft.com/office/drawing/2014/main" val="576441382"/>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00000" r="-201201" b="-101613"/>
                          </a:stretch>
                        </a:blipFill>
                      </a:tcPr>
                    </a:tc>
                    <a:tc>
                      <a:txBody>
                        <a:bodyPr/>
                        <a:lstStyle/>
                        <a:p>
                          <a:pPr algn="ctr"/>
                          <a:r>
                            <a:rPr lang="en-US" altLang="zh-TW" i="1" dirty="0" smtClean="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00000" r="-901" b="-101613"/>
                          </a:stretch>
                        </a:blipFill>
                      </a:tcPr>
                    </a:tc>
                    <a:extLst>
                      <a:ext uri="{0D108BD9-81ED-4DB2-BD59-A6C34878D82A}">
                        <a16:rowId xmlns:a16="http://schemas.microsoft.com/office/drawing/2014/main" val="2332299549"/>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203279" r="-201201"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203279" r="-100599"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203279" r="-901" b="-3279"/>
                          </a:stretch>
                        </a:blipFill>
                      </a:tcPr>
                    </a:tc>
                    <a:extLst>
                      <a:ext uri="{0D108BD9-81ED-4DB2-BD59-A6C34878D82A}">
                        <a16:rowId xmlns:a16="http://schemas.microsoft.com/office/drawing/2014/main" val="2946770707"/>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614052"/>
              </a:xfrm>
            </p:spPr>
            <p:txBody>
              <a:bodyPr>
                <a:normAutofit/>
              </a:bodyPr>
              <a:lstStyle/>
              <a:p>
                <a:pPr>
                  <a:lnSpc>
                    <a:spcPct val="12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en-US" altLang="zh-TW" sz="2400" b="1" dirty="0">
                    <a:solidFill>
                      <a:schemeClr val="tx1"/>
                    </a:solidFill>
                    <a:latin typeface="+mj-lt"/>
                  </a:rPr>
                  <a:t>: </a:t>
                </a:r>
                <a:r>
                  <a:rPr lang="en-US" altLang="zh-TW" sz="2400" dirty="0">
                    <a:solidFill>
                      <a:schemeClr val="tx1"/>
                    </a:solidFill>
                    <a:latin typeface="+mj-lt"/>
                  </a:rPr>
                  <a:t>output value of neighborhood outlier removal</a:t>
                </a:r>
              </a:p>
              <a:p>
                <a:pPr algn="ctr">
                  <a:lnSpc>
                    <a:spcPct val="12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_</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e>
                            </m:d>
                            <m:r>
                              <a:rPr lang="en-US" altLang="zh-TW" sz="2400" b="0" i="1" smtClean="0">
                                <a:solidFill>
                                  <a:schemeClr val="tx1"/>
                                </a:solidFill>
                                <a:latin typeface="Cambria Math" panose="02040503050406030204" pitchFamily="18" charset="0"/>
                              </a:rPr>
                              <m:t>&lt;</m:t>
                            </m:r>
                            <m:r>
                              <a:rPr lang="el-GR" altLang="zh-TW" sz="2400" b="0" i="1" smtClean="0">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𝑜𝑡h𝑒𝑟𝑤𝑖𝑠𝑒</m:t>
                            </m:r>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pPr>
                  <a:lnSpc>
                    <a:spcPct val="120000"/>
                  </a:lnSpc>
                  <a:spcBef>
                    <a:spcPts val="0"/>
                  </a:spcBef>
                  <a:spcAft>
                    <a:spcPts val="0"/>
                  </a:spcAft>
                </a:pPr>
                <a:endParaRPr lang="en-US" altLang="zh-TW" sz="1800" dirty="0">
                  <a:solidFill>
                    <a:schemeClr val="tx1"/>
                  </a:solidFill>
                  <a:latin typeface="+mj-lt"/>
                </a:endParaRPr>
              </a:p>
              <a:p>
                <a:pPr>
                  <a:lnSpc>
                    <a:spcPct val="12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not an outlier value if </a:t>
                </a:r>
                <a:r>
                  <a:rPr lang="en-US" altLang="zh-TW" sz="2400" i="1" dirty="0">
                    <a:solidFill>
                      <a:schemeClr val="tx1"/>
                    </a:solidFill>
                    <a:latin typeface="+mj-lt"/>
                  </a:rPr>
                  <a:t>y</a:t>
                </a:r>
                <a:r>
                  <a:rPr lang="en-US" altLang="zh-TW" sz="2400" dirty="0">
                    <a:solidFill>
                      <a:schemeClr val="tx1"/>
                    </a:solidFill>
                    <a:latin typeface="+mj-lt"/>
                  </a:rPr>
                  <a:t> reasonably close to </a:t>
                </a:r>
                <a14:m>
                  <m:oMath xmlns:m="http://schemas.openxmlformats.org/officeDocument/2006/math">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endParaRPr lang="en-US" altLang="zh-TW" sz="2400" i="1" dirty="0">
                  <a:solidFill>
                    <a:schemeClr val="tx1"/>
                  </a:solidFill>
                  <a:latin typeface="+mj-lt"/>
                </a:endParaRPr>
              </a:p>
              <a:p>
                <a:pPr>
                  <a:lnSpc>
                    <a:spcPct val="120000"/>
                  </a:lnSpc>
                  <a:spcBef>
                    <a:spcPts val="0"/>
                  </a:spcBef>
                  <a:spcAft>
                    <a:spcPts val="0"/>
                  </a:spcAft>
                </a:pPr>
                <a14:m>
                  <m:oMath xmlns:m="http://schemas.openxmlformats.org/officeDocument/2006/math">
                    <m:acc>
                      <m:accPr>
                        <m:chr m:val="̂"/>
                        <m:ctrlPr>
                          <a:rPr lang="zh-TW" altLang="en-US"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dirty="0">
                    <a:solidFill>
                      <a:schemeClr val="tx1"/>
                    </a:solidFill>
                    <a:latin typeface="+mj-lt"/>
                  </a:rPr>
                  <a:t>:</a:t>
                </a:r>
                <a:r>
                  <a:rPr lang="en-US" altLang="zh-TW" sz="2400" dirty="0">
                    <a:solidFill>
                      <a:schemeClr val="tx1"/>
                    </a:solidFill>
                    <a:latin typeface="+mj-lt"/>
                  </a:rPr>
                  <a:t> use mean value when outlier</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latin typeface="+mj-lt"/>
                  </a:rPr>
                  <a:t>: </a:t>
                </a:r>
                <a:r>
                  <a:rPr lang="en-US" altLang="zh-TW" sz="2400" dirty="0">
                    <a:solidFill>
                      <a:schemeClr val="tx1"/>
                    </a:solidFill>
                    <a:latin typeface="+mj-lt"/>
                  </a:rPr>
                  <a:t>threshold for outlier value</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large: </a:t>
                </a:r>
                <a:r>
                  <a:rPr lang="en-US" altLang="zh-TW" sz="2400" dirty="0">
                    <a:solidFill>
                      <a:srgbClr val="002060"/>
                    </a:solidFill>
                    <a:latin typeface="+mj-lt"/>
                  </a:rPr>
                  <a:t>noise cleaning will not be good</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small: </a:t>
                </a:r>
                <a:r>
                  <a:rPr lang="en-US" altLang="zh-TW" sz="2400" dirty="0">
                    <a:solidFill>
                      <a:srgbClr val="002060"/>
                    </a:solidFill>
                    <a:latin typeface="+mj-lt"/>
                  </a:rPr>
                  <a:t>noise edges blurred</a:t>
                </a:r>
                <a:endParaRPr lang="zh-TW" altLang="en-US" sz="2400" dirty="0">
                  <a:solidFill>
                    <a:srgbClr val="002060"/>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614052"/>
              </a:xfrm>
              <a:blipFill>
                <a:blip r:embed="rId3"/>
                <a:stretch>
                  <a:fillRect l="-2423"/>
                </a:stretch>
              </a:blipFill>
            </p:spPr>
            <p:txBody>
              <a:bodyPr/>
              <a:lstStyle/>
              <a:p>
                <a:r>
                  <a:rPr lang="zh-TW" altLang="en-US">
                    <a:noFill/>
                  </a:rPr>
                  <a:t> </a:t>
                </a:r>
              </a:p>
            </p:txBody>
          </p:sp>
        </mc:Fallback>
      </mc:AlternateContent>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33</a:t>
            </a:fld>
            <a:endParaRPr lang="en-US" dirty="0"/>
          </a:p>
        </p:txBody>
      </p:sp>
      <mc:AlternateContent xmlns:mc="http://schemas.openxmlformats.org/markup-compatibility/2006" xmlns:a14="http://schemas.microsoft.com/office/drawing/2010/main">
        <mc:Choice Requires="a14">
          <p:sp>
            <p:nvSpPr>
              <p:cNvPr id="4" name="矩形 3"/>
              <p:cNvSpPr/>
              <p:nvPr/>
            </p:nvSpPr>
            <p:spPr>
              <a:xfrm>
                <a:off x="6156176" y="4509120"/>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6156176" y="4509120"/>
                <a:ext cx="1547218" cy="491096"/>
              </a:xfrm>
              <a:prstGeom prst="rect">
                <a:avLst/>
              </a:prstGeom>
              <a:blipFill>
                <a:blip r:embed="rId4"/>
                <a:stretch>
                  <a:fillRect t="-78750" r="-9449" b="-128750"/>
                </a:stretch>
              </a:blipFill>
            </p:spPr>
            <p:txBody>
              <a:bodyPr/>
              <a:lstStyle/>
              <a:p>
                <a:r>
                  <a:rPr lang="zh-TW"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247562"/>
              </a:xfrm>
            </p:spPr>
            <p:txBody>
              <a:bodyPr>
                <a:normAutofit/>
              </a:bodyPr>
              <a:lstStyle/>
              <a:p>
                <a:pPr>
                  <a:lnSpc>
                    <a:spcPct val="150000"/>
                  </a:lnSpc>
                  <a:spcBef>
                    <a:spcPts val="0"/>
                  </a:spcBef>
                  <a:spcAft>
                    <a:spcPts val="0"/>
                  </a:spcAft>
                </a:pPr>
                <a14:m>
                  <m:oMath xmlns:m="http://schemas.openxmlformats.org/officeDocument/2006/math">
                    <m:sSup>
                      <m:sSupPr>
                        <m:ctrlPr>
                          <a:rPr lang="en-US" altLang="zh-TW" sz="2400" b="1" i="1" smtClean="0">
                            <a:solidFill>
                              <a:schemeClr val="tx1"/>
                            </a:solidFill>
                            <a:latin typeface="Cambria Math" panose="02040503050406030204" pitchFamily="18" charset="0"/>
                          </a:rPr>
                        </m:ctrlPr>
                      </m:sSupPr>
                      <m:e>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𝝈</m:t>
                            </m:r>
                          </m:e>
                        </m:acc>
                      </m:e>
                      <m:sup>
                        <m:r>
                          <a:rPr lang="en-US" altLang="zh-TW" sz="2400" b="1" i="1">
                            <a:solidFill>
                              <a:schemeClr val="tx1"/>
                            </a:solidFill>
                            <a:latin typeface="Cambria Math" panose="02040503050406030204" pitchFamily="18" charset="0"/>
                          </a:rPr>
                          <m:t>𝟐</m:t>
                        </m:r>
                      </m:sup>
                    </m:sSup>
                  </m:oMath>
                </a14:m>
                <a:r>
                  <a:rPr lang="en-US" altLang="zh-TW" sz="2400" b="1" dirty="0">
                    <a:solidFill>
                      <a:schemeClr val="tx1"/>
                    </a:solidFill>
                    <a:latin typeface="+mj-lt"/>
                  </a:rPr>
                  <a:t>: </a:t>
                </a:r>
                <a:r>
                  <a:rPr lang="en-US" altLang="zh-TW" sz="2400" dirty="0">
                    <a:solidFill>
                      <a:schemeClr val="tx1"/>
                    </a:solidFill>
                    <a:latin typeface="+mj-lt"/>
                  </a:rPr>
                  <a:t>center-deleted neighborhood variance</a:t>
                </a:r>
                <a:endParaRPr lang="en-US" altLang="zh-TW" sz="2400" i="1" dirty="0">
                  <a:solidFill>
                    <a:schemeClr val="tx1"/>
                  </a:solidFill>
                  <a:latin typeface="+mj-lt"/>
                </a:endParaRPr>
              </a:p>
              <a:p>
                <a:pPr algn="ctr">
                  <a:lnSpc>
                    <a:spcPct val="150000"/>
                  </a:lnSpc>
                  <a:spcBef>
                    <a:spcPts val="0"/>
                  </a:spcBef>
                  <a:spcAft>
                    <a:spcPts val="0"/>
                  </a:spcAft>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e>
                      <m:sup>
                        <m:r>
                          <a:rPr lang="en-US" altLang="zh-TW" sz="2400" b="0" i="1" smtClean="0">
                            <a:solidFill>
                              <a:schemeClr val="tx1"/>
                            </a:solidFill>
                            <a:latin typeface="Cambria Math" panose="02040503050406030204" pitchFamily="18" charset="0"/>
                          </a:rPr>
                          <m:t>2</m:t>
                        </m:r>
                      </m:sup>
                    </m:sSup>
                  </m:oMath>
                </a14:m>
                <a:r>
                  <a:rPr lang="zh-TW" altLang="en-US" sz="2400" dirty="0">
                    <a:solidFill>
                      <a:schemeClr val="tx1"/>
                    </a:solidFill>
                    <a:latin typeface="+mj-lt"/>
                  </a:rPr>
                  <a:t> </a:t>
                </a:r>
                <a:r>
                  <a:rPr lang="en-US" altLang="zh-TW" sz="2400"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−1</m:t>
                        </m:r>
                      </m:den>
                    </m:f>
                    <m:nary>
                      <m:naryPr>
                        <m:chr m:val="∑"/>
                        <m:ctrlPr>
                          <a:rPr lang="en-US" altLang="zh-TW" sz="2400" i="1" smtClean="0">
                            <a:solidFill>
                              <a:schemeClr val="tx1"/>
                            </a:solidFill>
                            <a:latin typeface="Cambria Math" panose="02040503050406030204" pitchFamily="18" charset="0"/>
                          </a:rPr>
                        </m:ctrlPr>
                      </m:naryPr>
                      <m:sub>
                        <m:r>
                          <m:rPr>
                            <m:brk m:alnAt="23"/>
                          </m:rPr>
                          <a:rPr lang="en-US" altLang="zh-TW" sz="2400" b="0" i="1" smtClean="0">
                            <a:solidFill>
                              <a:schemeClr val="tx1"/>
                            </a:solidFill>
                            <a:latin typeface="Cambria Math" panose="02040503050406030204" pitchFamily="18" charset="0"/>
                          </a:rPr>
                          <m:t>𝑛</m:t>
                        </m:r>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𝑁</m:t>
                        </m:r>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𝑛</m:t>
                                </m:r>
                              </m:sub>
                            </m:sSub>
                            <m:r>
                              <a:rPr lang="en-US" altLang="zh-TW" sz="2400" i="1">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𝑐𝑜𝑛𝑡𝑟𝑎𝑠𝑡</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𝑑𝑒𝑝𝑒𝑛𝑑𝑒𝑛𝑡</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num>
                                  <m:den>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den>
                                </m:f>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e>
                        </m:eqArr>
                      </m:e>
                    </m:d>
                  </m:oMath>
                </a14:m>
                <a:endParaRPr lang="en-US" altLang="zh-TW" sz="2400" dirty="0">
                  <a:solidFill>
                    <a:schemeClr val="tx1"/>
                  </a:solidFill>
                  <a:latin typeface="+mj-lt"/>
                </a:endParaRPr>
              </a:p>
              <a:p>
                <a:pPr>
                  <a:lnSpc>
                    <a:spcPct val="150000"/>
                  </a:lnSpc>
                  <a:spcBef>
                    <a:spcPts val="0"/>
                  </a:spcBef>
                  <a:spcAft>
                    <a:spcPts val="0"/>
                  </a:spcAft>
                </a:pPr>
                <a14:m>
                  <m:oMath xmlns:m="http://schemas.openxmlformats.org/officeDocument/2006/math">
                    <m:acc>
                      <m:accPr>
                        <m:chr m:val="̂"/>
                        <m:ctrlPr>
                          <a:rPr lang="zh-TW" altLang="en-US"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dirty="0">
                    <a:solidFill>
                      <a:schemeClr val="tx1"/>
                    </a:solidFill>
                    <a:latin typeface="+mj-lt"/>
                  </a:rPr>
                  <a:t>: </a:t>
                </a:r>
                <a:r>
                  <a:rPr lang="en-US" altLang="zh-TW" sz="2400" dirty="0">
                    <a:solidFill>
                      <a:schemeClr val="tx1"/>
                    </a:solidFill>
                    <a:latin typeface="+mj-lt"/>
                  </a:rPr>
                  <a:t>use neighborhood mean if pixel value significantly far from mean.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b="-2439"/>
                </a:stretch>
              </a:blipFill>
            </p:spPr>
            <p:txBody>
              <a:bodyPr/>
              <a:lstStyle/>
              <a:p>
                <a:r>
                  <a:rPr lang="zh-TW" altLang="en-US">
                    <a:noFill/>
                  </a:rPr>
                  <a:t> </a:t>
                </a:r>
              </a:p>
            </p:txBody>
          </p:sp>
        </mc:Fallback>
      </mc:AlternateContent>
      <p:sp>
        <p:nvSpPr>
          <p:cNvPr id="1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7"/>
          <p:cNvSpPr>
            <a:spLocks noGrp="1"/>
          </p:cNvSpPr>
          <p:nvPr>
            <p:ph type="title"/>
          </p:nvPr>
        </p:nvSpPr>
        <p:spPr/>
        <p:txBody>
          <a:bodyPr/>
          <a:lstStyle/>
          <a:p>
            <a:pPr algn="ctr"/>
            <a:r>
              <a:rPr lang="en-US" altLang="zh-TW" b="0">
                <a:solidFill>
                  <a:schemeClr val="tx1"/>
                </a:solidFill>
              </a:rPr>
              <a:t>7-2-3 Outlier or Peak Noise</a:t>
            </a:r>
            <a:endParaRPr lang="zh-TW" altLang="en-US">
              <a:solidFill>
                <a:schemeClr val="tx1"/>
              </a:solidFill>
            </a:endParaRPr>
          </a:p>
        </p:txBody>
      </p:sp>
      <p:pic>
        <p:nvPicPr>
          <p:cNvPr id="89093" name="圖片 9"/>
          <p:cNvPicPr>
            <a:picLocks noChangeAspect="1"/>
          </p:cNvPicPr>
          <p:nvPr/>
        </p:nvPicPr>
        <p:blipFill>
          <a:blip r:embed="rId3" cstate="print"/>
          <a:srcRect/>
          <a:stretch>
            <a:fillRect/>
          </a:stretch>
        </p:blipFill>
        <p:spPr bwMode="auto">
          <a:xfrm>
            <a:off x="1366838" y="1967707"/>
            <a:ext cx="6410325" cy="2922587"/>
          </a:xfrm>
          <a:prstGeom prst="rect">
            <a:avLst/>
          </a:prstGeom>
          <a:noFill/>
          <a:ln w="9525">
            <a:noFill/>
            <a:miter lim="800000"/>
            <a:headEnd/>
            <a:tailEnd/>
          </a:ln>
        </p:spPr>
      </p:pic>
      <p:sp>
        <p:nvSpPr>
          <p:cNvPr id="11" name="矩形 10"/>
          <p:cNvSpPr/>
          <p:nvPr/>
        </p:nvSpPr>
        <p:spPr bwMode="auto">
          <a:xfrm>
            <a:off x="4053369" y="1998980"/>
            <a:ext cx="1428750" cy="2497137"/>
          </a:xfrm>
          <a:prstGeom prst="rect">
            <a:avLst/>
          </a:prstGeom>
          <a:noFill/>
          <a:ln w="3810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anchor="ctr"/>
          <a:lstStyle/>
          <a:p>
            <a:pPr algn="ctr">
              <a:defRPr/>
            </a:pPr>
            <a:endParaRPr lang="zh-TW" altLang="en-US">
              <a:solidFill>
                <a:schemeClr val="tx1"/>
              </a:solidFill>
              <a:latin typeface="+mj-lt"/>
            </a:endParaRPr>
          </a:p>
        </p:txBody>
      </p:sp>
      <p:sp>
        <p:nvSpPr>
          <p:cNvPr id="8" name="文字方塊 7"/>
          <p:cNvSpPr txBox="1"/>
          <p:nvPr/>
        </p:nvSpPr>
        <p:spPr>
          <a:xfrm>
            <a:off x="3938107" y="5332040"/>
            <a:ext cx="1973617" cy="461665"/>
          </a:xfrm>
          <a:prstGeom prst="rect">
            <a:avLst/>
          </a:prstGeom>
          <a:noFill/>
        </p:spPr>
        <p:txBody>
          <a:bodyPr wrap="none" rtlCol="0">
            <a:spAutoFit/>
          </a:bodyPr>
          <a:lstStyle/>
          <a:p>
            <a:r>
              <a:rPr lang="en-US" altLang="zh-TW" sz="2400" dirty="0">
                <a:latin typeface="+mj-lt"/>
              </a:rPr>
              <a:t>If theta</a:t>
            </a:r>
            <a:r>
              <a:rPr lang="zh-TW" altLang="en-US" sz="2400" dirty="0">
                <a:latin typeface="+mj-lt"/>
              </a:rPr>
              <a:t> </a:t>
            </a:r>
            <a:r>
              <a:rPr lang="en-US" altLang="zh-TW" sz="2400" dirty="0">
                <a:latin typeface="+mj-lt"/>
              </a:rPr>
              <a:t>(</a:t>
            </a:r>
            <a:r>
              <a:rPr lang="el-GR" altLang="zh-TW" sz="2400" i="1" dirty="0">
                <a:latin typeface="+mj-lt"/>
              </a:rPr>
              <a:t>θ</a:t>
            </a:r>
            <a:r>
              <a:rPr lang="en-US" altLang="zh-TW" sz="2400" dirty="0">
                <a:latin typeface="+mj-lt"/>
              </a:rPr>
              <a:t>) = 1</a:t>
            </a:r>
            <a:endParaRPr lang="zh-TW" altLang="en-US" sz="2400" dirty="0">
              <a:latin typeface="+mj-lt"/>
            </a:endParaRPr>
          </a:p>
        </p:txBody>
      </p:sp>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15" name="頁尾版面配置區 5"/>
          <p:cNvSpPr>
            <a:spLocks noGrp="1"/>
          </p:cNvSpPr>
          <p:nvPr>
            <p:ph type="ftr" sz="quarter" idx="11"/>
          </p:nvPr>
        </p:nvSpPr>
        <p:spPr>
          <a:xfrm>
            <a:off x="2771800" y="6492875"/>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9532" y="1845734"/>
                <a:ext cx="8424936" cy="4319570"/>
              </a:xfrm>
            </p:spPr>
            <p:txBody>
              <a:bodyPr>
                <a:noAutofit/>
              </a:bodyPr>
              <a:lstStyle/>
              <a:p>
                <a:pPr marL="0" indent="0" fontAlgn="auto">
                  <a:lnSpc>
                    <a:spcPct val="150000"/>
                  </a:lnSpc>
                  <a:spcBef>
                    <a:spcPts val="0"/>
                  </a:spcBef>
                  <a:spcAft>
                    <a:spcPts val="0"/>
                  </a:spcAft>
                  <a:buNone/>
                </a:pPr>
                <a:r>
                  <a:rPr lang="en-US" altLang="zh-TW" sz="2400" b="1" dirty="0">
                    <a:solidFill>
                      <a:schemeClr val="tx1"/>
                    </a:solidFill>
                    <a:latin typeface="+mj-lt"/>
                  </a:rPr>
                  <a:t>smooth replacement:</a:t>
                </a:r>
                <a:r>
                  <a:rPr lang="zh-TW" altLang="en-US" sz="2400" b="1" dirty="0">
                    <a:solidFill>
                      <a:schemeClr val="tx1"/>
                    </a:solidFill>
                    <a:latin typeface="+mj-lt"/>
                  </a:rPr>
                  <a:t> </a:t>
                </a:r>
                <a:r>
                  <a:rPr lang="en-US" altLang="zh-TW" sz="2400" dirty="0">
                    <a:solidFill>
                      <a:schemeClr val="tx1"/>
                    </a:solidFill>
                    <a:latin typeface="+mj-lt"/>
                  </a:rPr>
                  <a:t>instead of complete replacement or not at all</a:t>
                </a:r>
              </a:p>
              <a:p>
                <a:pPr marL="0" indent="0" fontAlgn="auto">
                  <a:lnSpc>
                    <a:spcPct val="150000"/>
                  </a:lnSpc>
                  <a:spcBef>
                    <a:spcPts val="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𝒔𝒎𝒐𝒐𝒕𝒉</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𝒓𝒆𝒑𝒍𝒂𝒄𝒆𝒎𝒆𝒏𝒕</m:t>
                        </m:r>
                      </m:sub>
                    </m:sSub>
                  </m:oMath>
                </a14:m>
                <a:r>
                  <a:rPr lang="en-US" altLang="zh-TW" sz="2400" b="1" dirty="0">
                    <a:solidFill>
                      <a:schemeClr val="tx1"/>
                    </a:solidFill>
                    <a:latin typeface="+mj-lt"/>
                  </a:rPr>
                  <a:t>:</a:t>
                </a:r>
                <a:r>
                  <a:rPr lang="en-US" altLang="zh-TW" sz="2400" dirty="0">
                    <a:solidFill>
                      <a:schemeClr val="tx1"/>
                    </a:solidFill>
                    <a:latin typeface="+mj-lt"/>
                  </a:rPr>
                  <a:t> convex combination of input and mean</a:t>
                </a:r>
              </a:p>
              <a:p>
                <a:pPr marL="0" indent="0" fontAlgn="auto">
                  <a:lnSpc>
                    <a:spcPct val="150000"/>
                  </a:lnSpc>
                  <a:spcBef>
                    <a:spcPts val="0"/>
                  </a:spcBef>
                  <a:spcAft>
                    <a:spcPts val="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weighting parameter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=0:</m:t>
                            </m:r>
                            <m:r>
                              <m:rPr>
                                <m:sty m:val="p"/>
                              </m:rPr>
                              <a:rPr lang="en-US" altLang="zh-TW" sz="2400" b="0" i="0" smtClean="0">
                                <a:solidFill>
                                  <a:schemeClr val="tx1"/>
                                </a:solidFill>
                                <a:latin typeface="Cambria Math" panose="02040503050406030204" pitchFamily="18" charset="0"/>
                              </a:rPr>
                              <m:t>use</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neighborhood</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mean</m:t>
                            </m:r>
                            <m:r>
                              <a:rPr lang="en-US" altLang="zh-TW" sz="2400" b="0" i="0" smtClean="0">
                                <a:solidFill>
                                  <a:schemeClr val="tx1"/>
                                </a:solidFill>
                                <a:latin typeface="Cambria Math" panose="02040503050406030204" pitchFamily="18" charset="0"/>
                              </a:rPr>
                              <m:t> </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e>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m:t>
                            </m:r>
                            <m:r>
                              <a:rPr lang="en-US" altLang="zh-TW" sz="2400" b="0" i="0" smtClean="0">
                                <a:solidFill>
                                  <a:schemeClr val="tx1"/>
                                </a:solidFill>
                                <a:latin typeface="Cambria Math" panose="02040503050406030204" pitchFamily="18" charset="0"/>
                                <a:ea typeface="Cambria Math" panose="02040503050406030204" pitchFamily="18" charset="0"/>
                              </a:rPr>
                              <m:t>∞:</m:t>
                            </m:r>
                            <m:r>
                              <m:rPr>
                                <m:sty m:val="p"/>
                              </m:rPr>
                              <a:rPr lang="en-US" altLang="zh-TW" sz="2400" b="0" i="0" smtClean="0">
                                <a:solidFill>
                                  <a:schemeClr val="tx1"/>
                                </a:solidFill>
                                <a:latin typeface="Cambria Math" panose="02040503050406030204" pitchFamily="18" charset="0"/>
                                <a:ea typeface="Cambria Math" panose="02040503050406030204" pitchFamily="18" charset="0"/>
                              </a:rPr>
                              <m:t>use</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input</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pixel</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value</m:t>
                            </m:r>
                            <m:r>
                              <a:rPr lang="en-US" altLang="zh-TW" sz="2400" b="0" i="0"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𝑦</m:t>
                            </m:r>
                            <m:r>
                              <a:rPr lang="en-US" altLang="zh-TW" sz="2400" b="0" i="1" smtClean="0">
                                <a:solidFill>
                                  <a:schemeClr val="tx1"/>
                                </a:solidFill>
                                <a:latin typeface="Cambria Math" panose="02040503050406030204" pitchFamily="18" charset="0"/>
                                <a:ea typeface="Cambria Math" panose="02040503050406030204" pitchFamily="18" charset="0"/>
                              </a:rPr>
                              <m:t>      </m:t>
                            </m:r>
                          </m:e>
                        </m:eqArr>
                      </m:e>
                    </m:d>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b="0" i="1">
                            <a:solidFill>
                              <a:schemeClr val="tx1"/>
                            </a:solidFill>
                            <a:latin typeface="Cambria Math" panose="02040503050406030204" pitchFamily="18" charset="0"/>
                          </a:rPr>
                          <m:t>𝑍</m:t>
                        </m:r>
                      </m:e>
                      <m:sub>
                        <m:r>
                          <a:rPr lang="en-US" altLang="zh-TW" sz="2800" b="0" i="1">
                            <a:solidFill>
                              <a:schemeClr val="tx1"/>
                            </a:solidFill>
                            <a:latin typeface="Cambria Math" panose="02040503050406030204" pitchFamily="18" charset="0"/>
                          </a:rPr>
                          <m:t>𝑠𝑚𝑜𝑜𝑡h</m:t>
                        </m:r>
                        <m:r>
                          <a:rPr lang="en-US" altLang="zh-TW" sz="2800" b="0" i="1">
                            <a:solidFill>
                              <a:schemeClr val="tx1"/>
                            </a:solidFill>
                            <a:latin typeface="Cambria Math" panose="02040503050406030204" pitchFamily="18" charset="0"/>
                          </a:rPr>
                          <m:t> </m:t>
                        </m:r>
                        <m:r>
                          <a:rPr lang="en-US" altLang="zh-TW" sz="2800" b="0" i="1">
                            <a:solidFill>
                              <a:schemeClr val="tx1"/>
                            </a:solidFill>
                            <a:latin typeface="Cambria Math" panose="02040503050406030204" pitchFamily="18" charset="0"/>
                          </a:rPr>
                          <m:t>𝑟𝑒𝑝𝑙𝑎𝑐𝑒𝑚𝑒𝑛𝑡</m:t>
                        </m:r>
                      </m:sub>
                    </m:sSub>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smtClean="0">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𝑦</m:t>
                                </m:r>
                                <m:r>
                                  <a:rPr lang="en-US" altLang="zh-TW" sz="2800" b="0" i="1" smtClean="0">
                                    <a:solidFill>
                                      <a:schemeClr val="tx1"/>
                                    </a:solidFill>
                                    <a:latin typeface="Cambria Math" panose="02040503050406030204" pitchFamily="18" charset="0"/>
                                  </a:rPr>
                                  <m:t>−</m:t>
                                </m:r>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num>
                              <m:den>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𝜎</m:t>
                                    </m:r>
                                  </m:e>
                                </m:acc>
                              </m:den>
                            </m:f>
                          </m:e>
                        </m:d>
                      </m:num>
                      <m:den>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𝐾</m:t>
                        </m:r>
                      </m:den>
                    </m:f>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a:solidFill>
                              <a:schemeClr val="tx1"/>
                            </a:solidFill>
                            <a:latin typeface="Cambria Math" panose="02040503050406030204" pitchFamily="18" charset="0"/>
                          </a:rPr>
                          <m:t>+</m:t>
                        </m:r>
                        <m:r>
                          <a:rPr lang="en-US" altLang="zh-TW" sz="2800" b="0" i="1">
                            <a:solidFill>
                              <a:schemeClr val="tx1"/>
                            </a:solidFill>
                            <a:latin typeface="Cambria Math" panose="02040503050406030204" pitchFamily="18" charset="0"/>
                          </a:rPr>
                          <m:t>𝐾</m:t>
                        </m:r>
                      </m:den>
                    </m:f>
                    <m:r>
                      <a:rPr lang="en-US" altLang="zh-TW" sz="2800" b="0" i="1" smtClean="0">
                        <a:solidFill>
                          <a:schemeClr val="tx1"/>
                        </a:solidFill>
                        <a:latin typeface="Cambria Math" panose="02040503050406030204" pitchFamily="18" charset="0"/>
                      </a:rPr>
                      <m:t>𝑦</m:t>
                    </m:r>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9532" y="1845734"/>
                <a:ext cx="8424936" cy="4319570"/>
              </a:xfrm>
              <a:blipFill>
                <a:blip r:embed="rId3"/>
                <a:stretch>
                  <a:fillRect l="-224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535594"/>
              </a:xfrm>
            </p:spPr>
            <p:txBody>
              <a:bodyPr>
                <a:noAutofit/>
              </a:bodyPr>
              <a:lstStyle/>
              <a:p>
                <a:r>
                  <a:rPr lang="en-US" altLang="zh-TW" sz="2400" b="1" dirty="0">
                    <a:solidFill>
                      <a:schemeClr val="tx1"/>
                    </a:solidFill>
                    <a:latin typeface="+mj-lt"/>
                  </a:rPr>
                  <a:t>Two special cases:</a:t>
                </a: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 </a:t>
                </a:r>
                <a:r>
                  <a:rPr lang="en-US" altLang="zh-TW" sz="2400" b="1" dirty="0">
                    <a:solidFill>
                      <a:schemeClr val="tx1"/>
                    </a:solidFill>
                    <a:latin typeface="+mj-lt"/>
                  </a:rPr>
                  <a:t>0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0</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endParaRPr lang="zh-TW" altLang="en-US" sz="2800" i="1" dirty="0">
                  <a:solidFill>
                    <a:schemeClr val="tx1"/>
                  </a:solidFill>
                  <a:latin typeface="+mj-lt"/>
                </a:endParaRPr>
              </a:p>
              <a:p>
                <a:endParaRPr lang="zh-TW" altLang="en-US" sz="2400" dirty="0">
                  <a:solidFill>
                    <a:schemeClr val="tx1"/>
                  </a:solidFill>
                  <a:latin typeface="+mj-lt"/>
                </a:endParaRP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a:t>
                </a:r>
                <a:r>
                  <a:rPr lang="en-US" altLang="zh-TW" sz="2400" b="1" i="1" dirty="0">
                    <a:solidFill>
                      <a:schemeClr val="tx1"/>
                    </a:solidFill>
                  </a:rPr>
                  <a:t>=</a:t>
                </a:r>
                <a:r>
                  <a:rPr lang="en-US" altLang="zh-TW" sz="2400" b="1" dirty="0">
                    <a:solidFill>
                      <a:schemeClr val="tx1"/>
                    </a:solidFill>
                    <a:latin typeface="+mj-lt"/>
                  </a:rPr>
                  <a:t>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dirty="0">
                    <a:solidFill>
                      <a:schemeClr val="tx1"/>
                    </a:solidFill>
                    <a:latin typeface="+mj-lt"/>
                  </a:rPr>
                  <a:t>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ea typeface="Cambria Math" panose="02040503050406030204" pitchFamily="18" charset="0"/>
                          </a:rPr>
                          <m:t>∞</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ea typeface="Cambria Math" panose="02040503050406030204" pitchFamily="18" charset="0"/>
                          </a:rPr>
                          <m:t>∞</m:t>
                        </m:r>
                      </m:den>
                    </m:f>
                  </m:oMath>
                </a14:m>
                <a:r>
                  <a:rPr lang="en-US" altLang="zh-TW" sz="2800" i="1" dirty="0">
                    <a:solidFill>
                      <a:schemeClr val="tx1"/>
                    </a:solidFill>
                    <a:latin typeface="+mj-lt"/>
                  </a:rPr>
                  <a:t> y </a:t>
                </a:r>
                <a14:m>
                  <m:oMath xmlns:m="http://schemas.openxmlformats.org/officeDocument/2006/math">
                    <m:r>
                      <a:rPr lang="en-US" altLang="zh-TW" sz="2800" i="1" smtClean="0">
                        <a:solidFill>
                          <a:schemeClr val="tx1"/>
                        </a:solidFill>
                        <a:latin typeface="Cambria Math" panose="02040503050406030204" pitchFamily="18" charset="0"/>
                        <a:ea typeface="Cambria Math" panose="02040503050406030204" pitchFamily="18" charset="0"/>
                      </a:rPr>
                      <m:t>≅</m:t>
                    </m:r>
                  </m:oMath>
                </a14:m>
                <a:r>
                  <a:rPr lang="zh-TW" altLang="en-US" sz="2800" i="1" dirty="0">
                    <a:solidFill>
                      <a:schemeClr val="tx1"/>
                    </a:solidFill>
                    <a:latin typeface="+mj-lt"/>
                  </a:rPr>
                  <a:t> </a:t>
                </a:r>
                <a:r>
                  <a:rPr lang="en-US" altLang="zh-TW" sz="2800" i="1" dirty="0">
                    <a:solidFill>
                      <a:schemeClr val="tx1"/>
                    </a:solidFill>
                    <a:latin typeface="+mj-lt"/>
                  </a:rPr>
                  <a:t>y</a:t>
                </a:r>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535594"/>
              </a:xfrm>
              <a:blipFill>
                <a:blip r:embed="rId3"/>
                <a:stretch>
                  <a:fillRect l="-1212" t="-1882"/>
                </a:stretch>
              </a:blipFill>
            </p:spPr>
            <p:txBody>
              <a:bodyPr/>
              <a:lstStyle/>
              <a:p>
                <a:r>
                  <a:rPr lang="zh-TW" altLang="en-US">
                    <a:noFill/>
                  </a:rPr>
                  <a:t> </a:t>
                </a:r>
              </a:p>
            </p:txBody>
          </p:sp>
        </mc:Fallback>
      </mc:AlternateContent>
      <p:cxnSp>
        <p:nvCxnSpPr>
          <p:cNvPr id="6" name="直線單箭頭接點 5"/>
          <p:cNvCxnSpPr/>
          <p:nvPr/>
        </p:nvCxnSpPr>
        <p:spPr>
          <a:xfrm flipV="1">
            <a:off x="2764639"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995936" y="2924944"/>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4397295"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051720" y="5013176"/>
            <a:ext cx="1224136" cy="108008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altLang="zh-TW" b="0" dirty="0">
                <a:solidFill>
                  <a:schemeClr val="tx1"/>
                </a:solidFill>
              </a:rPr>
              <a:t>7.2.4 </a:t>
            </a:r>
            <a:r>
              <a:rPr lang="en-US" altLang="zh-TW" b="0" i="1" dirty="0">
                <a:solidFill>
                  <a:schemeClr val="tx1"/>
                </a:solidFill>
              </a:rPr>
              <a:t>K</a:t>
            </a:r>
            <a:r>
              <a:rPr lang="en-US" altLang="zh-TW" b="0" dirty="0">
                <a:solidFill>
                  <a:schemeClr val="tx1"/>
                </a:solidFill>
              </a:rPr>
              <a:t>-Nearest Neighbor</a:t>
            </a:r>
          </a:p>
        </p:txBody>
      </p:sp>
      <mc:AlternateContent xmlns:mc="http://schemas.openxmlformats.org/markup-compatibility/2006" xmlns:a14="http://schemas.microsoft.com/office/drawing/2010/main">
        <mc:Choice Requires="a14">
          <p:sp>
            <p:nvSpPr>
              <p:cNvPr id="92164" name="Rectangle 3"/>
              <p:cNvSpPr>
                <a:spLocks noGrp="1" noChangeArrowheads="1"/>
              </p:cNvSpPr>
              <p:nvPr>
                <p:ph idx="1"/>
              </p:nvPr>
            </p:nvSpPr>
            <p:spPr/>
            <p:txBody>
              <a:bodyPr>
                <a:normAutofit fontScale="92500"/>
              </a:bodyPr>
              <a:lstStyle/>
              <a:p>
                <a:pPr marL="0" indent="0" eaLnBrk="1" hangingPunct="1">
                  <a:lnSpc>
                    <a:spcPct val="100000"/>
                  </a:lnSpc>
                  <a:spcAft>
                    <a:spcPts val="0"/>
                  </a:spcAft>
                  <a:buNone/>
                </a:pPr>
                <a:r>
                  <a:rPr lang="en-US" altLang="zh-TW" sz="2400" b="1" i="1" dirty="0">
                    <a:solidFill>
                      <a:schemeClr val="tx1"/>
                    </a:solidFill>
                  </a:rPr>
                  <a:t>K</a:t>
                </a:r>
                <a:r>
                  <a:rPr lang="en-US" altLang="zh-TW" sz="2400" b="1" dirty="0">
                    <a:solidFill>
                      <a:schemeClr val="tx1"/>
                    </a:solidFill>
                  </a:rPr>
                  <a:t>-nearest neighbor:</a:t>
                </a:r>
              </a:p>
              <a:p>
                <a:pPr eaLnBrk="1" hangingPunct="1">
                  <a:lnSpc>
                    <a:spcPct val="100000"/>
                  </a:lnSpc>
                  <a:spcAft>
                    <a:spcPts val="0"/>
                  </a:spcAft>
                  <a:buFont typeface="Wingdings" pitchFamily="2" charset="2"/>
                  <a:buNone/>
                </a:pPr>
                <a:r>
                  <a:rPr lang="en-US" altLang="zh-TW" sz="2400" dirty="0">
                    <a:solidFill>
                      <a:schemeClr val="tx1"/>
                    </a:solidFill>
                  </a:rPr>
                  <a:t>Average equally weighted average of </a:t>
                </a:r>
                <a:r>
                  <a:rPr lang="en-US" altLang="zh-TW" sz="2400" i="1" dirty="0">
                    <a:solidFill>
                      <a:schemeClr val="tx1"/>
                    </a:solidFill>
                  </a:rPr>
                  <a:t>k</a:t>
                </a:r>
                <a:r>
                  <a:rPr lang="en-US" altLang="zh-TW" sz="2400" dirty="0">
                    <a:solidFill>
                      <a:schemeClr val="tx1"/>
                    </a:solidFill>
                  </a:rPr>
                  <a:t>-nearest neighbors.</a:t>
                </a:r>
              </a:p>
              <a:p>
                <a:pPr eaLnBrk="1" hangingPunct="1">
                  <a:lnSpc>
                    <a:spcPct val="100000"/>
                  </a:lnSpc>
                  <a:spcAft>
                    <a:spcPts val="0"/>
                  </a:spcAft>
                  <a:buFont typeface="Wingdings" pitchFamily="2" charset="2"/>
                  <a:buNone/>
                </a:pPr>
                <a:endParaRPr lang="en-US" altLang="zh-TW" sz="2400" dirty="0">
                  <a:solidFill>
                    <a:schemeClr val="tx1"/>
                  </a:solidFill>
                </a:endParaRPr>
              </a:p>
              <a:p>
                <a:pPr algn="ctr">
                  <a:lnSpc>
                    <a:spcPct val="100000"/>
                  </a:lnSpc>
                  <a:spcAft>
                    <a:spcPts val="0"/>
                  </a:spcAft>
                  <a:buNone/>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a:solidFill>
                              <a:schemeClr val="tx1"/>
                            </a:solidFill>
                            <a:latin typeface="Cambria Math" panose="02040503050406030204" pitchFamily="18" charset="0"/>
                          </a:rPr>
                          <m:t>𝑍</m:t>
                        </m:r>
                      </m:e>
                      <m:sub>
                        <m:r>
                          <a:rPr lang="en-US" altLang="zh-TW" sz="2800">
                            <a:solidFill>
                              <a:schemeClr val="tx1"/>
                            </a:solidFill>
                            <a:latin typeface="Cambria Math" panose="02040503050406030204" pitchFamily="18" charset="0"/>
                          </a:rPr>
                          <m:t>𝐾</m:t>
                        </m:r>
                        <m:r>
                          <a:rPr lang="en-US" altLang="zh-TW" sz="2800">
                            <a:solidFill>
                              <a:schemeClr val="tx1"/>
                            </a:solidFill>
                            <a:latin typeface="Cambria Math" panose="02040503050406030204" pitchFamily="18" charset="0"/>
                          </a:rPr>
                          <m:t>_</m:t>
                        </m:r>
                        <m:r>
                          <a:rPr lang="en-US" altLang="zh-TW" sz="2800">
                            <a:solidFill>
                              <a:schemeClr val="tx1"/>
                            </a:solidFill>
                            <a:latin typeface="Cambria Math" panose="02040503050406030204" pitchFamily="18" charset="0"/>
                          </a:rPr>
                          <m:t>𝑛𝑒𝑎𝑟𝑒𝑠𝑡𝑁𝑒𝑖𝑔h𝑏𝑜𝑟</m:t>
                        </m:r>
                      </m:sub>
                    </m:sSub>
                  </m:oMath>
                </a14:m>
                <a:r>
                  <a:rPr lang="zh-TW" altLang="en-US" sz="2800" dirty="0">
                    <a:solidFill>
                      <a:schemeClr val="tx1"/>
                    </a:solidFill>
                  </a:rPr>
                  <a:t> </a:t>
                </a:r>
                <a:r>
                  <a:rPr lang="en-US" altLang="zh-TW" sz="2800" dirty="0">
                    <a:solidFill>
                      <a:schemeClr val="tx1"/>
                    </a:solidFill>
                  </a:rPr>
                  <a:t>= average of </a:t>
                </a:r>
                <a:r>
                  <a:rPr lang="en-US" altLang="zh-TW" sz="2800" i="1" dirty="0">
                    <a:solidFill>
                      <a:schemeClr val="tx1"/>
                    </a:solidFill>
                  </a:rPr>
                  <a:t>k</a:t>
                </a:r>
                <a:r>
                  <a:rPr lang="en-US" altLang="zh-TW" sz="2800" dirty="0">
                    <a:solidFill>
                      <a:schemeClr val="tx1"/>
                    </a:solidFill>
                  </a:rPr>
                  <a:t>-nearest neighbors</a:t>
                </a:r>
              </a:p>
            </p:txBody>
          </p:sp>
        </mc:Choice>
        <mc:Fallback xmlns="">
          <p:sp>
            <p:nvSpPr>
              <p:cNvPr id="92164" name="Rectangle 3"/>
              <p:cNvSpPr>
                <a:spLocks noGrp="1" noRot="1" noChangeAspect="1" noMove="1" noResize="1" noEditPoints="1" noAdjustHandles="1" noChangeArrowheads="1" noChangeShapeType="1" noTextEdit="1"/>
              </p:cNvSpPr>
              <p:nvPr>
                <p:ph idx="1"/>
              </p:nvPr>
            </p:nvSpPr>
            <p:spPr>
              <a:blipFill>
                <a:blip r:embed="rId3"/>
                <a:stretch>
                  <a:fillRect l="-2262" t="-1061"/>
                </a:stretch>
              </a:blipFill>
            </p:spPr>
            <p:txBody>
              <a:bodyPr/>
              <a:lstStyle/>
              <a:p>
                <a:r>
                  <a:rPr lang="zh-TW" altLang="en-US">
                    <a:noFill/>
                  </a:rPr>
                  <a:t> </a:t>
                </a:r>
              </a:p>
            </p:txBody>
          </p:sp>
        </mc:Fallback>
      </mc:AlternateContent>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39</a:t>
            </a:fld>
            <a:endParaRPr lang="en-US" dirty="0"/>
          </a:p>
        </p:txBody>
      </p:sp>
      <p:sp>
        <p:nvSpPr>
          <p:cNvPr id="13" name="Rectangle 2"/>
          <p:cNvSpPr>
            <a:spLocks noGrp="1" noChangeArrowheads="1"/>
          </p:cNvSpPr>
          <p:nvPr>
            <p:ph type="title"/>
          </p:nvPr>
        </p:nvSpPr>
        <p:spPr>
          <a:xfrm>
            <a:off x="822960" y="286604"/>
            <a:ext cx="7543800" cy="1450757"/>
          </a:xfrm>
        </p:spPr>
        <p:txBody>
          <a:bodyPr/>
          <a:lstStyle/>
          <a:p>
            <a:pPr eaLnBrk="1" hangingPunct="1"/>
            <a:r>
              <a:rPr lang="en-US" altLang="zh-TW" dirty="0">
                <a:solidFill>
                  <a:schemeClr val="tx1"/>
                </a:solidFill>
              </a:rPr>
              <a:t>Fun Time 4</a:t>
            </a:r>
            <a:endParaRPr lang="zh-TW" altLang="zh-TW" dirty="0">
              <a:solidFill>
                <a:schemeClr val="tx1"/>
              </a:solidFill>
            </a:endParaRPr>
          </a:p>
        </p:txBody>
      </p:sp>
    </p:spTree>
    <p:extLst>
      <p:ext uri="{BB962C8B-B14F-4D97-AF65-F5344CB8AC3E}">
        <p14:creationId xmlns:p14="http://schemas.microsoft.com/office/powerpoint/2010/main" val="388195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a:xfrm>
            <a:off x="822959" y="1845734"/>
            <a:ext cx="7543801" cy="4510616"/>
          </a:xfrm>
        </p:spPr>
        <p:txBody>
          <a:bodyPr>
            <a:normAutofit/>
          </a:bodyPr>
          <a:lstStyle/>
          <a:p>
            <a:pPr eaLnBrk="1" hangingPunct="1">
              <a:lnSpc>
                <a:spcPct val="100000"/>
              </a:lnSpc>
              <a:spcBef>
                <a:spcPts val="0"/>
              </a:spcBef>
              <a:spcAft>
                <a:spcPts val="0"/>
              </a:spcAft>
            </a:pPr>
            <a:r>
              <a:rPr lang="en-US" altLang="zh-TW" sz="2800" b="1" dirty="0">
                <a:solidFill>
                  <a:schemeClr val="tx1"/>
                </a:solidFill>
              </a:rPr>
              <a:t>Conditioning:</a:t>
            </a:r>
          </a:p>
          <a:p>
            <a:pPr lvl="1">
              <a:lnSpc>
                <a:spcPct val="100000"/>
              </a:lnSpc>
              <a:spcBef>
                <a:spcPts val="0"/>
              </a:spcBef>
              <a:spcAft>
                <a:spcPts val="0"/>
              </a:spcAft>
            </a:pPr>
            <a:r>
              <a:rPr lang="en-US" altLang="zh-TW" sz="2400" dirty="0">
                <a:solidFill>
                  <a:schemeClr val="tx1"/>
                </a:solidFill>
              </a:rPr>
              <a:t>Noise Cleaning</a:t>
            </a:r>
            <a:r>
              <a:rPr lang="zh-TW" altLang="en-US" sz="2400" dirty="0">
                <a:solidFill>
                  <a:schemeClr val="tx1"/>
                </a:solidFill>
              </a:rPr>
              <a:t> </a:t>
            </a:r>
            <a:r>
              <a:rPr lang="en-US" altLang="zh-TW" sz="2400" dirty="0">
                <a:solidFill>
                  <a:schemeClr val="tx1"/>
                </a:solidFill>
              </a:rPr>
              <a:t>			 (Sec. 7-2) </a:t>
            </a:r>
          </a:p>
          <a:p>
            <a:pPr lvl="1">
              <a:lnSpc>
                <a:spcPct val="100000"/>
              </a:lnSpc>
              <a:spcBef>
                <a:spcPts val="0"/>
              </a:spcBef>
              <a:spcAft>
                <a:spcPts val="0"/>
              </a:spcAft>
            </a:pPr>
            <a:r>
              <a:rPr lang="en-US" altLang="zh-TW" sz="2400" dirty="0">
                <a:solidFill>
                  <a:schemeClr val="tx1"/>
                </a:solidFill>
              </a:rPr>
              <a:t>Background Normalization</a:t>
            </a:r>
          </a:p>
          <a:p>
            <a:pPr lvl="1">
              <a:lnSpc>
                <a:spcPct val="100000"/>
              </a:lnSpc>
              <a:spcBef>
                <a:spcPts val="0"/>
              </a:spcBef>
              <a:spcAft>
                <a:spcPts val="0"/>
              </a:spcAft>
            </a:pPr>
            <a:r>
              <a:rPr lang="en-US" altLang="zh-TW" sz="2400" dirty="0">
                <a:solidFill>
                  <a:schemeClr val="tx1"/>
                </a:solidFill>
              </a:rPr>
              <a:t>Sharpening 			 (Sec. 7-3)</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Labeling: </a:t>
            </a:r>
          </a:p>
          <a:p>
            <a:pPr lvl="1">
              <a:lnSpc>
                <a:spcPct val="100000"/>
              </a:lnSpc>
              <a:spcBef>
                <a:spcPts val="0"/>
              </a:spcBef>
              <a:spcAft>
                <a:spcPts val="0"/>
              </a:spcAft>
            </a:pPr>
            <a:r>
              <a:rPr lang="en-US" altLang="zh-TW" sz="2400" dirty="0">
                <a:solidFill>
                  <a:schemeClr val="tx1"/>
                </a:solidFill>
              </a:rPr>
              <a:t>Threshold operation </a:t>
            </a:r>
          </a:p>
          <a:p>
            <a:pPr lvl="1">
              <a:lnSpc>
                <a:spcPct val="100000"/>
              </a:lnSpc>
              <a:spcBef>
                <a:spcPts val="0"/>
              </a:spcBef>
              <a:spcAft>
                <a:spcPts val="0"/>
              </a:spcAft>
            </a:pPr>
            <a:r>
              <a:rPr lang="en-US" altLang="zh-TW" sz="2400" dirty="0">
                <a:solidFill>
                  <a:schemeClr val="tx1"/>
                </a:solidFill>
              </a:rPr>
              <a:t>Edge Detection </a:t>
            </a:r>
            <a:r>
              <a:rPr lang="zh-TW" altLang="en-US" sz="2400" dirty="0">
                <a:solidFill>
                  <a:schemeClr val="tx1"/>
                </a:solidFill>
              </a:rPr>
              <a:t>     </a:t>
            </a:r>
            <a:r>
              <a:rPr lang="en-US" altLang="zh-TW" sz="2400" dirty="0">
                <a:solidFill>
                  <a:schemeClr val="tx1"/>
                </a:solidFill>
              </a:rPr>
              <a:t>			 (Sec. 7-4)</a:t>
            </a:r>
          </a:p>
          <a:p>
            <a:pPr lvl="1">
              <a:lnSpc>
                <a:spcPct val="100000"/>
              </a:lnSpc>
              <a:spcBef>
                <a:spcPts val="0"/>
              </a:spcBef>
              <a:spcAft>
                <a:spcPts val="0"/>
              </a:spcAft>
            </a:pPr>
            <a:r>
              <a:rPr lang="en-US" altLang="zh-TW" sz="2400" dirty="0">
                <a:solidFill>
                  <a:schemeClr val="tx1"/>
                </a:solidFill>
              </a:rPr>
              <a:t>Line Detection </a:t>
            </a:r>
            <a:r>
              <a:rPr lang="zh-TW" altLang="en-US" sz="2400" dirty="0">
                <a:solidFill>
                  <a:schemeClr val="tx1"/>
                </a:solidFill>
              </a:rPr>
              <a:t>      </a:t>
            </a:r>
            <a:r>
              <a:rPr lang="en-US" altLang="zh-TW" sz="2400" dirty="0">
                <a:solidFill>
                  <a:schemeClr val="tx1"/>
                </a:solidFill>
              </a:rPr>
              <a:t>			 (Sec. 7-5)</a:t>
            </a:r>
          </a:p>
          <a:p>
            <a:pPr lvl="1">
              <a:lnSpc>
                <a:spcPct val="100000"/>
              </a:lnSpc>
              <a:spcBef>
                <a:spcPts val="0"/>
              </a:spcBef>
              <a:spcAft>
                <a:spcPts val="0"/>
              </a:spcAft>
            </a:pPr>
            <a:r>
              <a:rPr lang="en-US" altLang="zh-TW" sz="2400" dirty="0">
                <a:solidFill>
                  <a:schemeClr val="tx1"/>
                </a:solidFill>
              </a:rPr>
              <a:t>Corner Detection</a:t>
            </a:r>
            <a:endParaRPr lang="zh-TW" altLang="en-US" sz="20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4</a:t>
            </a:fld>
            <a:endParaRPr lang="en-US" altLang="zh-TW">
              <a:solidFill>
                <a:schemeClr val="tx1"/>
              </a:solidFill>
            </a:endParaRPr>
          </a:p>
        </p:txBody>
      </p:sp>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522000" y="1845734"/>
                <a:ext cx="8100000" cy="4614052"/>
              </a:xfrm>
            </p:spPr>
            <p:txBody>
              <a:bodyPr>
                <a:normAutofit fontScale="85000" lnSpcReduction="10000"/>
              </a:bodyPr>
              <a:lstStyle/>
              <a:p>
                <a:pPr marL="0" indent="0" fontAlgn="auto">
                  <a:lnSpc>
                    <a:spcPct val="150000"/>
                  </a:lnSpc>
                  <a:spcBef>
                    <a:spcPts val="0"/>
                  </a:spcBef>
                  <a:spcAft>
                    <a:spcPts val="0"/>
                  </a:spcAft>
                  <a:buNone/>
                </a:pPr>
                <a:r>
                  <a:rPr lang="en-US" altLang="zh-TW" sz="2800" b="1" dirty="0">
                    <a:solidFill>
                      <a:schemeClr val="tx1"/>
                    </a:solidFill>
                    <a:latin typeface="+mj-lt"/>
                  </a:rPr>
                  <a:t>gradient inverse weighted:</a:t>
                </a:r>
              </a:p>
              <a:p>
                <a:pPr marL="0" indent="0" fontAlgn="auto">
                  <a:lnSpc>
                    <a:spcPct val="150000"/>
                  </a:lnSpc>
                  <a:spcBef>
                    <a:spcPts val="0"/>
                  </a:spcBef>
                  <a:spcAft>
                    <a:spcPts val="0"/>
                  </a:spcAft>
                  <a:buNone/>
                </a:pPr>
                <a:r>
                  <a:rPr lang="en-US" altLang="zh-TW" sz="2600" dirty="0">
                    <a:solidFill>
                      <a:schemeClr val="tx1"/>
                    </a:solidFill>
                    <a:latin typeface="+mj-lt"/>
                  </a:rPr>
                  <a:t>Reduces sum-of-squares error within regions and between regions.</a:t>
                </a:r>
              </a:p>
              <a:p>
                <a:pPr marL="1160463" indent="0" fontAlgn="auto">
                  <a:lnSpc>
                    <a:spcPct val="150000"/>
                  </a:lnSpc>
                  <a:spcBef>
                    <a:spcPts val="0"/>
                  </a:spcBef>
                  <a:spcAft>
                    <a:spcPts val="0"/>
                  </a:spcAft>
                  <a:buNone/>
                </a:pPr>
                <a:r>
                  <a:rPr lang="en-US" altLang="zh-TW" sz="2400" i="1" dirty="0">
                    <a:solidFill>
                      <a:schemeClr val="tx1"/>
                    </a:solidFill>
                    <a:latin typeface="+mj-lt"/>
                  </a:rPr>
                  <a:t>W(r’, c’, r, c)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2</m:t>
                                </m:r>
                              </m:den>
                            </m:f>
                            <m:r>
                              <a:rPr lang="en-US" altLang="zh-TW" sz="2400" b="0" i="1" smtClean="0">
                                <a:solidFill>
                                  <a:schemeClr val="tx1"/>
                                </a:solidFill>
                                <a:latin typeface="Cambria Math" panose="02040503050406030204" pitchFamily="18" charset="0"/>
                              </a:rPr>
                              <m:t> </m:t>
                            </m:r>
                          </m:e>
                          <m:e>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𝑔</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num>
                              <m:den>
                                <m:r>
                                  <a:rPr lang="en-US" altLang="zh-TW" sz="2400" i="1">
                                    <a:solidFill>
                                      <a:schemeClr val="tx1"/>
                                    </a:solidFill>
                                    <a:latin typeface="Cambria Math" panose="02040503050406030204" pitchFamily="18" charset="0"/>
                                  </a:rPr>
                                  <m:t>2</m:t>
                                </m:r>
                                <m:nary>
                                  <m:naryPr>
                                    <m:chr m:val="∑"/>
                                    <m:ctrlPr>
                                      <a:rPr lang="en-US" altLang="zh-TW" sz="2400" i="1">
                                        <a:solidFill>
                                          <a:schemeClr val="tx1"/>
                                        </a:solidFill>
                                        <a:latin typeface="Cambria Math" panose="02040503050406030204" pitchFamily="18" charset="0"/>
                                      </a:rPr>
                                    </m:ctrlPr>
                                  </m:naryPr>
                                  <m:sub>
                                    <m:r>
                                      <a:rPr lang="en-US" altLang="zh-TW" sz="2400" b="0" i="1" smtClean="0">
                                        <a:solidFill>
                                          <a:schemeClr val="tx1"/>
                                        </a:solidFill>
                                        <a:latin typeface="Cambria Math" panose="02040503050406030204" pitchFamily="18" charset="0"/>
                                      </a:rPr>
                                      <m:t>𝑟</m:t>
                                    </m:r>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+1</m:t>
                                    </m:r>
                                  </m:sup>
                                  <m:e>
                                    <m:nary>
                                      <m:naryPr>
                                        <m:chr m:val="∑"/>
                                        <m:ctrlPr>
                                          <a:rPr lang="en-US" altLang="zh-TW" sz="2400" i="1">
                                            <a:solidFill>
                                              <a:schemeClr val="tx1"/>
                                            </a:solidFill>
                                            <a:latin typeface="Cambria Math" panose="02040503050406030204" pitchFamily="18" charset="0"/>
                                          </a:rPr>
                                        </m:ctrlPr>
                                      </m:naryPr>
                                      <m:sub>
                                        <m:r>
                                          <a:rPr lang="en-US" altLang="zh-TW" sz="2400" b="0" i="1" smtClean="0">
                                            <a:solidFill>
                                              <a:schemeClr val="tx1"/>
                                            </a:solidFill>
                                            <a:latin typeface="Cambria Math" panose="02040503050406030204" pitchFamily="18" charset="0"/>
                                          </a:rPr>
                                          <m:t>𝑐</m:t>
                                        </m:r>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+1</m:t>
                                        </m:r>
                                      </m:sup>
                                      <m:e>
                                        <m:r>
                                          <m:rPr>
                                            <m:nor/>
                                          </m:rPr>
                                          <a:rPr lang="en-US" altLang="zh-TW" sz="2400" i="1" dirty="0">
                                            <a:solidFill>
                                              <a:srgbClr val="FF0000"/>
                                            </a:solidFill>
                                          </a:rPr>
                                          <m:t>g</m:t>
                                        </m:r>
                                        <m:r>
                                          <m:rPr>
                                            <m:nor/>
                                          </m:rPr>
                                          <a:rPr lang="en-US" altLang="zh-TW" sz="2400" i="1" dirty="0">
                                            <a:solidFill>
                                              <a:srgbClr val="FF0000"/>
                                            </a:solidFill>
                                          </a:rPr>
                                          <m:t>(</m:t>
                                        </m:r>
                                        <m:r>
                                          <m:rPr>
                                            <m:nor/>
                                          </m:rPr>
                                          <a:rPr lang="en-US" altLang="zh-TW" sz="2400" i="1" dirty="0">
                                            <a:solidFill>
                                              <a:srgbClr val="FF0000"/>
                                            </a:solidFill>
                                          </a:rPr>
                                          <m:t>r</m:t>
                                        </m:r>
                                        <m:r>
                                          <m:rPr>
                                            <m:nor/>
                                          </m:rPr>
                                          <a:rPr lang="en-US" altLang="zh-TW" sz="2400" i="1" dirty="0">
                                            <a:solidFill>
                                              <a:srgbClr val="FF0000"/>
                                            </a:solidFill>
                                          </a:rPr>
                                          <m:t>’, </m:t>
                                        </m:r>
                                        <m:r>
                                          <m:rPr>
                                            <m:nor/>
                                          </m:rPr>
                                          <a:rPr lang="en-US" altLang="zh-TW" sz="2400" i="1" dirty="0">
                                            <a:solidFill>
                                              <a:srgbClr val="FF0000"/>
                                            </a:solidFill>
                                          </a:rPr>
                                          <m:t>c</m:t>
                                        </m:r>
                                        <m:r>
                                          <m:rPr>
                                            <m:nor/>
                                          </m:rPr>
                                          <a:rPr lang="en-US" altLang="zh-TW" sz="2400" i="1" dirty="0">
                                            <a:solidFill>
                                              <a:srgbClr val="FF0000"/>
                                            </a:solidFill>
                                          </a:rPr>
                                          <m:t>’, </m:t>
                                        </m:r>
                                        <m:r>
                                          <m:rPr>
                                            <m:nor/>
                                          </m:rPr>
                                          <a:rPr lang="en-US" altLang="zh-TW" sz="2400" i="1" dirty="0">
                                            <a:solidFill>
                                              <a:srgbClr val="FF0000"/>
                                            </a:solidFill>
                                          </a:rPr>
                                          <m:t>r</m:t>
                                        </m:r>
                                        <m:r>
                                          <m:rPr>
                                            <m:nor/>
                                          </m:rPr>
                                          <a:rPr lang="en-US" altLang="zh-TW" sz="2400" i="1" dirty="0">
                                            <a:solidFill>
                                              <a:srgbClr val="FF0000"/>
                                            </a:solidFill>
                                          </a:rPr>
                                          <m:t>, </m:t>
                                        </m:r>
                                        <m:r>
                                          <m:rPr>
                                            <m:nor/>
                                          </m:rPr>
                                          <a:rPr lang="en-US" altLang="zh-TW" sz="2400" i="1" dirty="0">
                                            <a:solidFill>
                                              <a:srgbClr val="FF0000"/>
                                            </a:solidFill>
                                          </a:rPr>
                                          <m:t>c</m:t>
                                        </m:r>
                                        <m:r>
                                          <m:rPr>
                                            <m:nor/>
                                          </m:rPr>
                                          <a:rPr lang="en-US" altLang="zh-TW" sz="2400" i="1" dirty="0">
                                            <a:solidFill>
                                              <a:srgbClr val="FF0000"/>
                                            </a:solidFill>
                                          </a:rPr>
                                          <m:t>)</m:t>
                                        </m:r>
                                      </m:e>
                                    </m:nary>
                                  </m:e>
                                </m:nary>
                              </m:den>
                            </m:f>
                          </m:e>
                        </m:eqArr>
                      </m:e>
                    </m:d>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g(r’, c’, r, c)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𝑚𝑎𝑥</m:t>
                        </m:r>
                        <m:d>
                          <m:dPr>
                            <m:begChr m:val="{"/>
                            <m:endChr m:val="}"/>
                            <m:ctrlPr>
                              <a:rPr lang="en-US" altLang="zh-TW" sz="2400" i="1">
                                <a:solidFill>
                                  <a:schemeClr val="tx1"/>
                                </a:solidFill>
                                <a:latin typeface="Cambria Math" panose="02040503050406030204" pitchFamily="18" charset="0"/>
                              </a:rPr>
                            </m:ctrlPr>
                          </m:dPr>
                          <m:e>
                            <m:f>
                              <m:fPr>
                                <m:ctrlPr>
                                  <a:rPr lang="en-US" altLang="zh-TW" sz="2400" i="1" smtClean="0">
                                    <a:solidFill>
                                      <a:srgbClr val="FF0000"/>
                                    </a:solidFill>
                                    <a:latin typeface="Cambria Math" panose="02040503050406030204" pitchFamily="18" charset="0"/>
                                  </a:rPr>
                                </m:ctrlPr>
                              </m:fPr>
                              <m:num>
                                <m:r>
                                  <a:rPr lang="en-US" altLang="zh-TW" sz="2400" i="1">
                                    <a:solidFill>
                                      <a:srgbClr val="FF0000"/>
                                    </a:solidFill>
                                    <a:latin typeface="Cambria Math" panose="02040503050406030204" pitchFamily="18" charset="0"/>
                                  </a:rPr>
                                  <m:t>1</m:t>
                                </m:r>
                              </m:num>
                              <m:den>
                                <m:r>
                                  <a:rPr lang="en-US" altLang="zh-TW" sz="2400" i="1">
                                    <a:solidFill>
                                      <a:srgbClr val="FF0000"/>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d>
                              <m:dPr>
                                <m:ctrlPr>
                                  <a:rPr lang="en-US" altLang="zh-TW" sz="2400" i="1">
                                    <a:solidFill>
                                      <a:schemeClr val="tx1"/>
                                    </a:solidFill>
                                    <a:latin typeface="Cambria Math" panose="02040503050406030204" pitchFamily="18" charset="0"/>
                                  </a:rPr>
                                </m:ctrlPr>
                              </m:dPr>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𝑟</m:t>
                                    </m:r>
                                  </m:e>
                                  <m:sup>
                                    <m:r>
                                      <a:rPr lang="en-US" altLang="zh-TW" sz="2400" i="1">
                                        <a:solidFill>
                                          <a:schemeClr val="tx1"/>
                                        </a:solidFill>
                                        <a:latin typeface="Cambria Math" panose="02040503050406030204" pitchFamily="18" charset="0"/>
                                      </a:rPr>
                                      <m:t>′</m:t>
                                    </m:r>
                                  </m:sup>
                                </m:sSup>
                                <m:r>
                                  <a:rPr lang="en-US" altLang="zh-TW" sz="2400" i="1">
                                    <a:solidFill>
                                      <a:schemeClr val="tx1"/>
                                    </a:solidFill>
                                    <a:latin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𝑐</m:t>
                                    </m:r>
                                  </m:e>
                                  <m:sup>
                                    <m:r>
                                      <a:rPr lang="en-US" altLang="zh-TW" sz="2400" i="1">
                                        <a:solidFill>
                                          <a:schemeClr val="tx1"/>
                                        </a:solidFill>
                                        <a:latin typeface="Cambria Math" panose="02040503050406030204" pitchFamily="18" charset="0"/>
                                      </a:rPr>
                                      <m:t>′</m:t>
                                    </m:r>
                                  </m:sup>
                                </m:sSup>
                              </m:e>
                            </m:d>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e>
                        </m:d>
                      </m:den>
                    </m:f>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O(</a:t>
                </a:r>
                <a:r>
                  <a:rPr lang="en-US" altLang="zh-TW" sz="2400" i="1" dirty="0" err="1">
                    <a:solidFill>
                      <a:schemeClr val="tx1"/>
                    </a:solidFill>
                    <a:latin typeface="+mj-lt"/>
                  </a:rPr>
                  <a:t>r,c</a:t>
                </a:r>
                <a:r>
                  <a:rPr lang="en-US" altLang="zh-TW" sz="2400" i="1" dirty="0">
                    <a:solidFill>
                      <a:schemeClr val="tx1"/>
                    </a:solidFill>
                    <a:latin typeface="+mj-lt"/>
                  </a:rPr>
                  <a:t>) = </a:t>
                </a:r>
                <a14:m>
                  <m:oMath xmlns:m="http://schemas.openxmlformats.org/officeDocument/2006/math">
                    <m:nary>
                      <m:naryPr>
                        <m:chr m:val="∑"/>
                        <m:supHide m:val="on"/>
                        <m:ctrlPr>
                          <a:rPr lang="en-US" altLang="zh-TW" sz="2400" i="1" smtClean="0">
                            <a:solidFill>
                              <a:schemeClr val="tx1"/>
                            </a:solidFill>
                            <a:latin typeface="Cambria Math" panose="02040503050406030204" pitchFamily="18" charset="0"/>
                          </a:rPr>
                        </m:ctrlPr>
                      </m:naryPr>
                      <m:sub>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𝑊</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𝑟</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𝑐</m:t>
                        </m:r>
                        <m:r>
                          <a:rPr lang="en-US" altLang="zh-TW" sz="2400" b="0" i="1" smtClean="0">
                            <a:solidFill>
                              <a:schemeClr val="tx1"/>
                            </a:solidFill>
                            <a:latin typeface="Cambria Math" panose="02040503050406030204" pitchFamily="18" charset="0"/>
                            <a:ea typeface="Cambria Math" panose="02040503050406030204" pitchFamily="18" charset="0"/>
                          </a:rPr>
                          <m:t>)</m:t>
                        </m:r>
                      </m:sub>
                      <m:sup/>
                      <m:e>
                        <m:r>
                          <a:rPr lang="en-US" altLang="zh-TW" sz="2400" b="0" i="1" smtClean="0">
                            <a:solidFill>
                              <a:schemeClr val="tx1"/>
                            </a:solidFill>
                            <a:latin typeface="Cambria Math" panose="02040503050406030204" pitchFamily="18" charset="0"/>
                          </a:rPr>
                          <m:t>𝑤</m:t>
                        </m:r>
                        <m:d>
                          <m:dPr>
                            <m:ctrlPr>
                              <a:rPr lang="en-US" altLang="zh-TW" sz="2400" b="0" i="1" smtClean="0">
                                <a:solidFill>
                                  <a:schemeClr val="tx1"/>
                                </a:solidFill>
                                <a:latin typeface="Cambria Math" panose="02040503050406030204" pitchFamily="18" charset="0"/>
                              </a:rPr>
                            </m:ctrlPr>
                          </m:dPr>
                          <m:e>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𝑓</m:t>
                        </m:r>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r>
                          <a:rPr lang="en-US" altLang="zh-TW" sz="2400" b="0" i="1" smtClean="0">
                            <a:solidFill>
                              <a:schemeClr val="tx1"/>
                            </a:solidFill>
                            <a:latin typeface="Cambria Math" panose="02040503050406030204" pitchFamily="18" charset="0"/>
                          </a:rPr>
                          <m:t>′)</m:t>
                        </m:r>
                      </m:e>
                    </m:nary>
                  </m:oMath>
                </a14:m>
                <a:endParaRPr lang="en-US" altLang="zh-TW"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522000" y="1845734"/>
                <a:ext cx="8100000" cy="4614052"/>
              </a:xfrm>
              <a:blipFill>
                <a:blip r:embed="rId3"/>
                <a:stretch>
                  <a:fillRect l="-2334"/>
                </a:stretch>
              </a:blipFill>
            </p:spPr>
            <p:txBody>
              <a:bodyPr/>
              <a:lstStyle/>
              <a:p>
                <a:r>
                  <a:rPr lang="zh-TW" altLang="en-US">
                    <a:noFill/>
                  </a:rPr>
                  <a:t> </a:t>
                </a:r>
              </a:p>
            </p:txBody>
          </p:sp>
        </mc:Fallback>
      </mc:AlternateContent>
      <p:sp>
        <p:nvSpPr>
          <p:cNvPr id="3" name="文字方塊 2"/>
          <p:cNvSpPr txBox="1"/>
          <p:nvPr/>
        </p:nvSpPr>
        <p:spPr>
          <a:xfrm>
            <a:off x="5973137" y="3339012"/>
            <a:ext cx="1944216" cy="1047210"/>
          </a:xfrm>
          <a:prstGeom prst="rect">
            <a:avLst/>
          </a:prstGeom>
          <a:noFill/>
        </p:spPr>
        <p:txBody>
          <a:bodyPr wrap="square" rtlCol="0">
            <a:spAutoFit/>
          </a:bodyPr>
          <a:lstStyle/>
          <a:p>
            <a:pPr>
              <a:lnSpc>
                <a:spcPct val="150000"/>
              </a:lnSpc>
            </a:pPr>
            <a:r>
              <a:rPr lang="en-US" altLang="zh-TW" sz="2200" i="1" dirty="0">
                <a:latin typeface="+mj-lt"/>
              </a:rPr>
              <a:t>(</a:t>
            </a:r>
            <a:r>
              <a:rPr lang="en-US" altLang="zh-TW" sz="2200" i="1" dirty="0" err="1">
                <a:latin typeface="+mj-lt"/>
              </a:rPr>
              <a:t>r’,c</a:t>
            </a:r>
            <a:r>
              <a:rPr lang="en-US" altLang="zh-TW" sz="2200" i="1" dirty="0">
                <a:latin typeface="+mj-lt"/>
              </a:rPr>
              <a:t>’) = (</a:t>
            </a:r>
            <a:r>
              <a:rPr lang="en-US" altLang="zh-TW" sz="2200" i="1" dirty="0" err="1">
                <a:latin typeface="+mj-lt"/>
              </a:rPr>
              <a:t>r,c</a:t>
            </a:r>
            <a:r>
              <a:rPr lang="en-US" altLang="zh-TW" sz="2200" i="1" dirty="0">
                <a:latin typeface="+mj-lt"/>
              </a:rPr>
              <a:t>)</a:t>
            </a:r>
          </a:p>
          <a:p>
            <a:pPr>
              <a:lnSpc>
                <a:spcPct val="150000"/>
              </a:lnSpc>
            </a:pPr>
            <a:r>
              <a:rPr lang="en-US" altLang="zh-TW" sz="2200" i="1" dirty="0">
                <a:latin typeface="+mj-lt"/>
              </a:rPr>
              <a:t>otherwise</a:t>
            </a:r>
            <a:endParaRPr lang="zh-TW" altLang="en-US" sz="2200" i="1" dirty="0">
              <a:latin typeface="+mj-lt"/>
            </a:endParaRP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40</a:t>
            </a:fld>
            <a:endParaRPr lang="en-US" dirty="0"/>
          </a:p>
        </p:txBody>
      </p:sp>
      <p:pic>
        <p:nvPicPr>
          <p:cNvPr id="9" name="圖片 10">
            <a:extLst>
              <a:ext uri="{FF2B5EF4-FFF2-40B4-BE49-F238E27FC236}">
                <a16:creationId xmlns:a16="http://schemas.microsoft.com/office/drawing/2014/main" id="{7C1D1975-D49D-4D04-85E8-D2E1FBAA3D6E}"/>
              </a:ext>
            </a:extLst>
          </p:cNvPr>
          <p:cNvPicPr>
            <a:picLocks noChangeAspect="1"/>
          </p:cNvPicPr>
          <p:nvPr/>
        </p:nvPicPr>
        <p:blipFill>
          <a:blip r:embed="rId4"/>
          <a:stretch>
            <a:fillRect/>
          </a:stretch>
        </p:blipFill>
        <p:spPr>
          <a:xfrm>
            <a:off x="6357687" y="4985335"/>
            <a:ext cx="38100" cy="2762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p:cNvSpPr/>
              <p:nvPr/>
            </p:nvSpPr>
            <p:spPr>
              <a:xfrm>
                <a:off x="114728" y="3260535"/>
                <a:ext cx="6662273" cy="2742354"/>
              </a:xfrm>
              <a:prstGeom prst="rect">
                <a:avLst/>
              </a:prstGeom>
            </p:spPr>
            <p:txBody>
              <a:bodyPr wrap="none">
                <a:spAutoFit/>
              </a:bodyPr>
              <a:lstStyle/>
              <a:p>
                <a:pPr>
                  <a:lnSpc>
                    <a:spcPct val="150000"/>
                  </a:lnSpc>
                </a:pPr>
                <a:r>
                  <a:rPr lang="en-US" altLang="zh-TW" sz="2000" dirty="0">
                    <a:latin typeface="+mj-lt"/>
                  </a:rPr>
                  <a:t>Step1:</a:t>
                </a:r>
                <a:r>
                  <a:rPr lang="zh-TW" altLang="en-US" sz="2000" dirty="0">
                    <a:latin typeface="+mj-lt"/>
                  </a:rPr>
                  <a:t> </a:t>
                </a:r>
                <a:r>
                  <a:rPr lang="en-US" altLang="zh-TW" sz="2000" i="1" dirty="0">
                    <a:latin typeface="+mj-lt"/>
                  </a:rPr>
                  <a:t>g(r’, c’, r, c)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i="1">
                            <a:latin typeface="Cambria Math" panose="02040503050406030204" pitchFamily="18" charset="0"/>
                          </a:rPr>
                          <m:t>𝑚𝑎𝑥</m:t>
                        </m:r>
                        <m:d>
                          <m:dPr>
                            <m:begChr m:val="{"/>
                            <m:endChr m:val="}"/>
                            <m:ctrlPr>
                              <a:rPr lang="en-US" altLang="zh-TW" sz="2000" i="1">
                                <a:latin typeface="Cambria Math" panose="02040503050406030204" pitchFamily="18" charset="0"/>
                              </a:rPr>
                            </m:ctrlPr>
                          </m:dPr>
                          <m:e>
                            <m:f>
                              <m:fPr>
                                <m:ctrlPr>
                                  <a:rPr lang="en-US" altLang="zh-TW" sz="2000" i="1" smtClean="0">
                                    <a:solidFill>
                                      <a:srgbClr val="FF0000"/>
                                    </a:solidFill>
                                    <a:latin typeface="Cambria Math" panose="02040503050406030204" pitchFamily="18" charset="0"/>
                                  </a:rPr>
                                </m:ctrlPr>
                              </m:fPr>
                              <m:num>
                                <m:r>
                                  <a:rPr lang="en-US" altLang="zh-TW" sz="2000" i="1">
                                    <a:solidFill>
                                      <a:srgbClr val="FF0000"/>
                                    </a:solidFill>
                                    <a:latin typeface="Cambria Math" panose="02040503050406030204" pitchFamily="18" charset="0"/>
                                  </a:rPr>
                                  <m:t>1</m:t>
                                </m:r>
                              </m:num>
                              <m:den>
                                <m:r>
                                  <a:rPr lang="en-US" altLang="zh-TW" sz="2000" i="1">
                                    <a:solidFill>
                                      <a:srgbClr val="FF0000"/>
                                    </a:solidFill>
                                    <a:latin typeface="Cambria Math" panose="02040503050406030204" pitchFamily="18" charset="0"/>
                                  </a:rPr>
                                  <m:t>2</m:t>
                                </m:r>
                              </m:den>
                            </m:f>
                            <m:r>
                              <a:rPr lang="en-US" altLang="zh-TW" sz="2000" i="1">
                                <a:latin typeface="Cambria Math" panose="02040503050406030204" pitchFamily="18" charset="0"/>
                              </a:rPr>
                              <m:t>,│</m:t>
                            </m:r>
                            <m:r>
                              <a:rPr lang="en-US" altLang="zh-TW" sz="2000" i="1">
                                <a:latin typeface="Cambria Math" panose="02040503050406030204" pitchFamily="18" charset="0"/>
                              </a:rPr>
                              <m:t>𝑓</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e>
                            </m:d>
                            <m:r>
                              <a:rPr lang="en-US" altLang="zh-TW" sz="2000" i="1">
                                <a:latin typeface="Cambria Math" panose="02040503050406030204" pitchFamily="18" charset="0"/>
                              </a:rPr>
                              <m:t>−</m:t>
                            </m:r>
                            <m:r>
                              <a:rPr lang="en-US" altLang="zh-TW" sz="2000" i="1">
                                <a:latin typeface="Cambria Math" panose="02040503050406030204" pitchFamily="18" charset="0"/>
                              </a:rPr>
                              <m:t>𝑓</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d>
                      </m:den>
                    </m:f>
                  </m:oMath>
                </a14:m>
                <a:endParaRPr lang="en-US" altLang="zh-TW" sz="2000" b="0" i="1" dirty="0">
                  <a:latin typeface="+mj-lt"/>
                </a:endParaRPr>
              </a:p>
              <a:p>
                <a:pPr>
                  <a:lnSpc>
                    <a:spcPct val="150000"/>
                  </a:lnSpc>
                </a:pPr>
                <a:r>
                  <a:rPr lang="en-US" altLang="zh-TW" sz="2000" dirty="0">
                    <a:latin typeface="+mj-lt"/>
                  </a:rPr>
                  <a:t>Step2:</a:t>
                </a:r>
                <a:r>
                  <a:rPr lang="zh-TW" altLang="en-US" sz="2000" dirty="0">
                    <a:latin typeface="+mj-lt"/>
                  </a:rPr>
                  <a:t> </a:t>
                </a:r>
                <a14:m>
                  <m:oMath xmlns:m="http://schemas.openxmlformats.org/officeDocument/2006/math">
                    <m:nary>
                      <m:naryPr>
                        <m:chr m:val="∑"/>
                        <m:ctrlPr>
                          <a:rPr lang="en-US" altLang="zh-TW" sz="1600" i="1">
                            <a:latin typeface="Cambria Math" panose="02040503050406030204" pitchFamily="18" charset="0"/>
                          </a:rPr>
                        </m:ctrlPr>
                      </m:naryPr>
                      <m:sub>
                        <m:r>
                          <m:rPr>
                            <m:brk m:alnAt="23"/>
                          </m:rPr>
                          <a:rPr lang="en-US" altLang="zh-TW" sz="1600" b="0" i="1" smtClean="0">
                            <a:latin typeface="Cambria Math" panose="02040503050406030204" pitchFamily="18" charset="0"/>
                          </a:rPr>
                          <m:t>𝑟</m:t>
                        </m:r>
                        <m:r>
                          <a:rPr lang="en-US" altLang="zh-TW" sz="1600" i="1">
                            <a:latin typeface="Cambria Math" panose="02040503050406030204" pitchFamily="18" charset="0"/>
                          </a:rPr>
                          <m:t>−1</m:t>
                        </m:r>
                      </m:sub>
                      <m:sup>
                        <m:r>
                          <a:rPr lang="en-US" altLang="zh-TW" sz="1600" i="1">
                            <a:latin typeface="Cambria Math" panose="02040503050406030204" pitchFamily="18" charset="0"/>
                          </a:rPr>
                          <m:t>𝑟</m:t>
                        </m:r>
                        <m:r>
                          <a:rPr lang="en-US" altLang="zh-TW" sz="1600" i="1">
                            <a:latin typeface="Cambria Math" panose="02040503050406030204" pitchFamily="18" charset="0"/>
                          </a:rPr>
                          <m:t>+1</m:t>
                        </m:r>
                      </m:sup>
                      <m:e>
                        <m:nary>
                          <m:naryPr>
                            <m:chr m:val="∑"/>
                            <m:ctrlPr>
                              <a:rPr lang="en-US" altLang="zh-TW" sz="1600" i="1">
                                <a:latin typeface="Cambria Math" panose="02040503050406030204" pitchFamily="18" charset="0"/>
                              </a:rPr>
                            </m:ctrlPr>
                          </m:naryPr>
                          <m:sub>
                            <m:r>
                              <m:rPr>
                                <m:brk m:alnAt="23"/>
                              </m:rPr>
                              <a:rPr lang="en-US" altLang="zh-TW" sz="1600" b="0" i="1" smtClean="0">
                                <a:latin typeface="Cambria Math" panose="02040503050406030204" pitchFamily="18" charset="0"/>
                              </a:rPr>
                              <m:t>𝑐</m:t>
                            </m:r>
                            <m:r>
                              <a:rPr lang="en-US" altLang="zh-TW" sz="1600" i="1">
                                <a:latin typeface="Cambria Math" panose="02040503050406030204" pitchFamily="18" charset="0"/>
                              </a:rPr>
                              <m:t>−1</m:t>
                            </m:r>
                          </m:sub>
                          <m:sup>
                            <m:r>
                              <a:rPr lang="en-US" altLang="zh-TW" sz="1600" i="1">
                                <a:latin typeface="Cambria Math" panose="02040503050406030204" pitchFamily="18" charset="0"/>
                              </a:rPr>
                              <m:t>𝑐</m:t>
                            </m:r>
                            <m:r>
                              <a:rPr lang="en-US" altLang="zh-TW" sz="1600" i="1">
                                <a:latin typeface="Cambria Math" panose="02040503050406030204" pitchFamily="18" charset="0"/>
                              </a:rPr>
                              <m:t>+1</m:t>
                            </m:r>
                          </m:sup>
                          <m:e>
                            <m:r>
                              <m:rPr>
                                <m:nor/>
                              </m:rPr>
                              <a:rPr lang="en-US" altLang="zh-TW" sz="1600" i="1" dirty="0" smtClean="0">
                                <a:solidFill>
                                  <a:srgbClr val="FF0000"/>
                                </a:solidFill>
                              </a:rPr>
                              <m:t>g</m:t>
                            </m:r>
                            <m:r>
                              <m:rPr>
                                <m:nor/>
                              </m:rPr>
                              <a:rPr lang="en-US" altLang="zh-TW" sz="1600" i="1" dirty="0" smtClean="0">
                                <a:solidFill>
                                  <a:srgbClr val="FF0000"/>
                                </a:solidFill>
                              </a:rPr>
                              <m:t>(</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 </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m:t>
                            </m:r>
                          </m:e>
                        </m:nary>
                      </m:e>
                    </m:nary>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4</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119</m:t>
                        </m:r>
                      </m:num>
                      <m:den>
                        <m:r>
                          <a:rPr lang="en-US" altLang="zh-TW" sz="2000" b="0" i="1" smtClean="0">
                            <a:latin typeface="Cambria Math" panose="02040503050406030204" pitchFamily="18" charset="0"/>
                          </a:rPr>
                          <m:t>60</m:t>
                        </m:r>
                      </m:den>
                    </m:f>
                  </m:oMath>
                </a14:m>
                <a:endParaRPr lang="en-US" altLang="zh-TW" sz="2000" dirty="0">
                  <a:latin typeface="+mj-lt"/>
                </a:endParaRPr>
              </a:p>
              <a:p>
                <a:pPr>
                  <a:lnSpc>
                    <a:spcPct val="150000"/>
                  </a:lnSpc>
                </a:pPr>
                <a:r>
                  <a:rPr lang="en-US" altLang="zh-TW" sz="2000" dirty="0">
                    <a:latin typeface="+mj-lt"/>
                  </a:rPr>
                  <a:t>Step3:</a:t>
                </a:r>
                <a:r>
                  <a:rPr lang="zh-TW" altLang="en-US" sz="2000" dirty="0">
                    <a:latin typeface="+mj-lt"/>
                  </a:rPr>
                  <a:t> </a:t>
                </a:r>
                <a:r>
                  <a:rPr lang="en-US" altLang="zh-TW" sz="2000" i="1" dirty="0">
                    <a:latin typeface="+mj-lt"/>
                  </a:rPr>
                  <a:t>W(r’, c’, r, c) </a:t>
                </a:r>
                <a:r>
                  <a:rPr lang="en-US" altLang="zh-TW" sz="2000"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r>
                      <a:rPr lang="en-US" altLang="zh-TW" sz="2000" i="1">
                        <a:latin typeface="Cambria Math" panose="02040503050406030204" pitchFamily="18" charset="0"/>
                      </a:rPr>
                      <m:t>×</m:t>
                    </m:r>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60</m:t>
                        </m:r>
                      </m:num>
                      <m:den>
                        <m:r>
                          <a:rPr lang="en-US" altLang="zh-TW" sz="2000" b="0" i="1" smtClean="0">
                            <a:latin typeface="Cambria Math" panose="02040503050406030204" pitchFamily="18" charset="0"/>
                          </a:rPr>
                          <m:t>119</m:t>
                        </m:r>
                      </m:den>
                    </m:f>
                  </m:oMath>
                </a14:m>
                <a:endParaRPr lang="en-US" altLang="zh-TW" sz="2000" dirty="0">
                  <a:latin typeface="+mj-lt"/>
                </a:endParaRPr>
              </a:p>
              <a:p>
                <a:pPr>
                  <a:lnSpc>
                    <a:spcPct val="150000"/>
                  </a:lnSpc>
                </a:pPr>
                <a:r>
                  <a:rPr lang="en-US" altLang="zh-TW" sz="2000" dirty="0">
                    <a:latin typeface="+mj-lt"/>
                  </a:rPr>
                  <a:t>Step4:</a:t>
                </a:r>
                <a:r>
                  <a:rPr lang="zh-TW" altLang="en-US" sz="2000" dirty="0">
                    <a:latin typeface="+mj-lt"/>
                  </a:rPr>
                  <a:t> </a:t>
                </a:r>
                <a:r>
                  <a:rPr lang="en-US" altLang="zh-TW" sz="2000" i="1" dirty="0">
                    <a:latin typeface="+mj-lt"/>
                  </a:rPr>
                  <a:t>O(</a:t>
                </a:r>
                <a:r>
                  <a:rPr lang="en-US" altLang="zh-TW" sz="2000" i="1" dirty="0" err="1">
                    <a:latin typeface="+mj-lt"/>
                  </a:rPr>
                  <a:t>r,c</a:t>
                </a:r>
                <a:r>
                  <a:rPr lang="en-US" altLang="zh-TW" sz="2000" i="1" dirty="0">
                    <a:latin typeface="+mj-lt"/>
                  </a:rPr>
                  <a:t>) = </a:t>
                </a:r>
                <a14:m>
                  <m:oMath xmlns:m="http://schemas.openxmlformats.org/officeDocument/2006/math">
                    <m:nary>
                      <m:naryPr>
                        <m:chr m:val="∑"/>
                        <m:supHide m:val="on"/>
                        <m:ctrlPr>
                          <a:rPr lang="en-US" altLang="zh-TW" sz="2000" i="1">
                            <a:latin typeface="Cambria Math" panose="02040503050406030204" pitchFamily="18" charset="0"/>
                          </a:rPr>
                        </m:ctrlPr>
                      </m:naryPr>
                      <m:sub>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𝑊</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𝑟</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𝑐</m:t>
                        </m:r>
                        <m:r>
                          <a:rPr lang="en-US" altLang="zh-TW" sz="2000" i="1">
                            <a:latin typeface="Cambria Math" panose="02040503050406030204" pitchFamily="18" charset="0"/>
                            <a:ea typeface="Cambria Math" panose="02040503050406030204" pitchFamily="18" charset="0"/>
                          </a:rPr>
                          <m:t>)</m:t>
                        </m:r>
                      </m:sub>
                      <m:sup/>
                      <m:e>
                        <m:r>
                          <a:rPr lang="en-US" altLang="zh-TW" sz="2000" i="1">
                            <a:latin typeface="Cambria Math" panose="02040503050406030204" pitchFamily="18" charset="0"/>
                          </a:rPr>
                          <m:t>𝑤</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e>
                        </m:d>
                        <m:r>
                          <a:rPr lang="en-US" altLang="zh-TW" sz="2000" i="1">
                            <a:latin typeface="Cambria Math" panose="02040503050406030204" pitchFamily="18" charset="0"/>
                          </a:rPr>
                          <m:t>𝑓</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nary>
                    <m:r>
                      <a:rPr lang="en-US" altLang="zh-TW" sz="2000" i="1" smtClean="0">
                        <a:latin typeface="Cambria Math" panose="02040503050406030204" pitchFamily="18" charset="0"/>
                        <a:ea typeface="Cambria Math" panose="02040503050406030204" pitchFamily="18" charset="0"/>
                      </a:rPr>
                      <m:t>≈</m:t>
                    </m:r>
                  </m:oMath>
                </a14:m>
                <a:r>
                  <a:rPr lang="en-US" altLang="zh-TW" sz="2000" u="sng" dirty="0">
                    <a:latin typeface="+mj-lt"/>
                  </a:rPr>
                  <a:t>7</a:t>
                </a:r>
                <a:endParaRPr lang="zh-TW" altLang="en-US" sz="2000" u="sng" dirty="0">
                  <a:latin typeface="+mj-lt"/>
                </a:endParaRPr>
              </a:p>
            </p:txBody>
          </p:sp>
        </mc:Choice>
        <mc:Fallback xmlns="">
          <p:sp>
            <p:nvSpPr>
              <p:cNvPr id="17" name="矩形 16"/>
              <p:cNvSpPr>
                <a:spLocks noRot="1" noChangeAspect="1" noMove="1" noResize="1" noEditPoints="1" noAdjustHandles="1" noChangeArrowheads="1" noChangeShapeType="1" noTextEdit="1"/>
              </p:cNvSpPr>
              <p:nvPr/>
            </p:nvSpPr>
            <p:spPr>
              <a:xfrm>
                <a:off x="114728" y="3260535"/>
                <a:ext cx="6662273" cy="2742354"/>
              </a:xfrm>
              <a:prstGeom prst="rect">
                <a:avLst/>
              </a:prstGeom>
              <a:blipFill>
                <a:blip r:embed="rId3"/>
                <a:stretch>
                  <a:fillRect l="-1006" b="-24222"/>
                </a:stretch>
              </a:blipFill>
            </p:spPr>
            <p:txBody>
              <a:bodyPr/>
              <a:lstStyle/>
              <a:p>
                <a:r>
                  <a:rPr lang="zh-TW" altLang="en-US">
                    <a:noFill/>
                  </a:rPr>
                  <a:t> </a:t>
                </a:r>
              </a:p>
            </p:txBody>
          </p:sp>
        </mc:Fallback>
      </mc:AlternateContent>
      <p:graphicFrame>
        <p:nvGraphicFramePr>
          <p:cNvPr id="6" name="內容版面配置區 5"/>
          <p:cNvGraphicFramePr>
            <a:graphicFrameLocks noGrp="1"/>
          </p:cNvGraphicFramePr>
          <p:nvPr>
            <p:ph idx="1"/>
            <p:extLst>
              <p:ext uri="{D42A27DB-BD31-4B8C-83A1-F6EECF244321}">
                <p14:modId xmlns:p14="http://schemas.microsoft.com/office/powerpoint/2010/main" val="4042954376"/>
              </p:ext>
            </p:extLst>
          </p:nvPr>
        </p:nvGraphicFramePr>
        <p:xfrm>
          <a:off x="96752" y="1859960"/>
          <a:ext cx="1188000" cy="118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59642661"/>
                    </a:ext>
                  </a:extLst>
                </a:gridCol>
                <a:gridCol w="396000">
                  <a:extLst>
                    <a:ext uri="{9D8B030D-6E8A-4147-A177-3AD203B41FA5}">
                      <a16:colId xmlns:a16="http://schemas.microsoft.com/office/drawing/2014/main" val="872860923"/>
                    </a:ext>
                  </a:extLst>
                </a:gridCol>
                <a:gridCol w="396000">
                  <a:extLst>
                    <a:ext uri="{9D8B030D-6E8A-4147-A177-3AD203B41FA5}">
                      <a16:colId xmlns:a16="http://schemas.microsoft.com/office/drawing/2014/main" val="4019113978"/>
                    </a:ext>
                  </a:extLst>
                </a:gridCol>
              </a:tblGrid>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5</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7</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rgbClr val="FF0000"/>
                          </a:solidFill>
                        </a:rPr>
                        <a:t>9</a:t>
                      </a:r>
                      <a:endParaRPr lang="zh-TW"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396000">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6</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dirty="0">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41</a:t>
            </a:fld>
            <a:endParaRPr lang="en-US" dirty="0"/>
          </a:p>
        </p:txBody>
      </p:sp>
      <mc:AlternateContent xmlns:mc="http://schemas.openxmlformats.org/markup-compatibility/2006" xmlns:a14="http://schemas.microsoft.com/office/drawing/2010/main">
        <mc:Choice Requires="a14">
          <p:sp>
            <p:nvSpPr>
              <p:cNvPr id="7" name="矩形 6"/>
              <p:cNvSpPr/>
              <p:nvPr/>
            </p:nvSpPr>
            <p:spPr>
              <a:xfrm>
                <a:off x="1338903" y="1844824"/>
                <a:ext cx="3978333" cy="1004057"/>
              </a:xfrm>
              <a:prstGeom prst="rect">
                <a:avLst/>
              </a:prstGeom>
            </p:spPr>
            <p:txBody>
              <a:bodyPr wrap="none">
                <a:spAutoFit/>
              </a:bodyPr>
              <a:lstStyle/>
              <a:p>
                <a:r>
                  <a:rPr lang="en-US" altLang="zh-TW" sz="2000" i="1" dirty="0">
                    <a:latin typeface="+mj-lt"/>
                  </a:rPr>
                  <a:t>W(r’, c’, r, c) = </a:t>
                </a:r>
                <a14:m>
                  <m:oMath xmlns:m="http://schemas.openxmlformats.org/officeDocument/2006/math">
                    <m:d>
                      <m:dPr>
                        <m:begChr m:val="{"/>
                        <m:endChr m:val=""/>
                        <m:ctrlPr>
                          <a:rPr lang="en-US" altLang="zh-TW" sz="1600" i="1">
                            <a:latin typeface="Cambria Math" panose="02040503050406030204" pitchFamily="18" charset="0"/>
                          </a:rPr>
                        </m:ctrlPr>
                      </m:dPr>
                      <m:e>
                        <m:eqArr>
                          <m:eqArrPr>
                            <m:ctrlPr>
                              <a:rPr lang="en-US" altLang="zh-TW" sz="1600" i="1">
                                <a:latin typeface="Cambria Math" panose="02040503050406030204" pitchFamily="18" charset="0"/>
                              </a:rPr>
                            </m:ctrlPr>
                          </m:eqArrPr>
                          <m:e>
                            <m:f>
                              <m:fPr>
                                <m:ctrlPr>
                                  <a:rPr lang="en-US" altLang="zh-TW" sz="1600" i="1">
                                    <a:latin typeface="Cambria Math" panose="02040503050406030204" pitchFamily="18" charset="0"/>
                                  </a:rPr>
                                </m:ctrlPr>
                              </m:fPr>
                              <m:num>
                                <m:r>
                                  <a:rPr lang="en-US" altLang="zh-TW" sz="1600" i="1">
                                    <a:latin typeface="Cambria Math" panose="02040503050406030204" pitchFamily="18" charset="0"/>
                                  </a:rPr>
                                  <m:t>1</m:t>
                                </m:r>
                              </m:num>
                              <m:den>
                                <m:r>
                                  <a:rPr lang="en-US" altLang="zh-TW" sz="1600" i="1">
                                    <a:latin typeface="Cambria Math" panose="02040503050406030204" pitchFamily="18" charset="0"/>
                                  </a:rPr>
                                  <m:t>2</m:t>
                                </m:r>
                              </m:den>
                            </m:f>
                            <m:r>
                              <a:rPr lang="en-US" altLang="zh-TW" sz="1600" i="1">
                                <a:latin typeface="Cambria Math" panose="02040503050406030204" pitchFamily="18" charset="0"/>
                              </a:rPr>
                              <m:t> </m:t>
                            </m:r>
                          </m:e>
                          <m:e>
                            <m:f>
                              <m:fPr>
                                <m:ctrlPr>
                                  <a:rPr lang="en-US" altLang="zh-TW" sz="1600" i="1">
                                    <a:latin typeface="Cambria Math" panose="02040503050406030204" pitchFamily="18" charset="0"/>
                                  </a:rPr>
                                </m:ctrlPr>
                              </m:fPr>
                              <m:num>
                                <m:r>
                                  <a:rPr lang="en-US" altLang="zh-TW" sz="1600" i="1">
                                    <a:latin typeface="Cambria Math" panose="02040503050406030204" pitchFamily="18" charset="0"/>
                                  </a:rPr>
                                  <m:t>𝑔</m:t>
                                </m:r>
                                <m:r>
                                  <a:rPr lang="en-US" altLang="zh-TW" sz="1600" i="1">
                                    <a:latin typeface="Cambria Math" panose="02040503050406030204" pitchFamily="18" charset="0"/>
                                  </a:rPr>
                                  <m:t>(</m:t>
                                </m:r>
                                <m:r>
                                  <a:rPr lang="en-US" altLang="zh-TW" sz="1600" i="1">
                                    <a:latin typeface="Cambria Math" panose="02040503050406030204" pitchFamily="18" charset="0"/>
                                  </a:rPr>
                                  <m:t>𝑟</m:t>
                                </m:r>
                                <m:r>
                                  <a:rPr lang="en-US" altLang="zh-TW" sz="1600" i="1">
                                    <a:latin typeface="Cambria Math" panose="02040503050406030204" pitchFamily="18" charset="0"/>
                                  </a:rPr>
                                  <m:t>’, </m:t>
                                </m:r>
                                <m:r>
                                  <a:rPr lang="en-US" altLang="zh-TW" sz="1600" i="1">
                                    <a:latin typeface="Cambria Math" panose="02040503050406030204" pitchFamily="18" charset="0"/>
                                  </a:rPr>
                                  <m:t>𝑐</m:t>
                                </m:r>
                                <m:r>
                                  <a:rPr lang="en-US" altLang="zh-TW" sz="1600" i="1">
                                    <a:latin typeface="Cambria Math" panose="02040503050406030204" pitchFamily="18" charset="0"/>
                                  </a:rPr>
                                  <m:t>’, </m:t>
                                </m:r>
                                <m:r>
                                  <a:rPr lang="en-US" altLang="zh-TW" sz="1600" i="1">
                                    <a:latin typeface="Cambria Math" panose="02040503050406030204" pitchFamily="18" charset="0"/>
                                  </a:rPr>
                                  <m:t>𝑟</m:t>
                                </m:r>
                                <m:r>
                                  <a:rPr lang="en-US" altLang="zh-TW" sz="1600" i="1">
                                    <a:latin typeface="Cambria Math" panose="02040503050406030204" pitchFamily="18" charset="0"/>
                                  </a:rPr>
                                  <m:t>, </m:t>
                                </m:r>
                                <m:r>
                                  <a:rPr lang="en-US" altLang="zh-TW" sz="1600" i="1">
                                    <a:latin typeface="Cambria Math" panose="02040503050406030204" pitchFamily="18" charset="0"/>
                                  </a:rPr>
                                  <m:t>𝑐</m:t>
                                </m:r>
                                <m:r>
                                  <a:rPr lang="en-US" altLang="zh-TW" sz="1600" i="1">
                                    <a:latin typeface="Cambria Math" panose="02040503050406030204" pitchFamily="18" charset="0"/>
                                  </a:rPr>
                                  <m:t>)</m:t>
                                </m:r>
                              </m:num>
                              <m:den>
                                <m:r>
                                  <a:rPr lang="en-US" altLang="zh-TW" sz="1600" b="0" i="1" smtClean="0">
                                    <a:latin typeface="Cambria Math" panose="02040503050406030204" pitchFamily="18" charset="0"/>
                                  </a:rPr>
                                  <m:t>2</m:t>
                                </m:r>
                                <m:nary>
                                  <m:naryPr>
                                    <m:chr m:val="∑"/>
                                    <m:ctrlPr>
                                      <a:rPr lang="en-US" altLang="zh-TW" sz="1600" i="1">
                                        <a:latin typeface="Cambria Math" panose="02040503050406030204" pitchFamily="18" charset="0"/>
                                      </a:rPr>
                                    </m:ctrlPr>
                                  </m:naryPr>
                                  <m:sub>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𝑟</m:t>
                                        </m:r>
                                      </m:e>
                                      <m:sup>
                                        <m:r>
                                          <a:rPr lang="en-US" altLang="zh-TW" sz="1600" i="1">
                                            <a:latin typeface="Cambria Math" panose="02040503050406030204" pitchFamily="18" charset="0"/>
                                          </a:rPr>
                                          <m:t>′</m:t>
                                        </m:r>
                                      </m:sup>
                                    </m:sSup>
                                    <m:r>
                                      <m:rPr>
                                        <m:brk m:alnAt="23"/>
                                      </m:rPr>
                                      <a:rPr lang="en-US" altLang="zh-TW" sz="1600" i="1">
                                        <a:latin typeface="Cambria Math" panose="02040503050406030204" pitchFamily="18" charset="0"/>
                                      </a:rPr>
                                      <m:t>−</m:t>
                                    </m:r>
                                    <m:r>
                                      <a:rPr lang="en-US" altLang="zh-TW" sz="1600" i="1">
                                        <a:latin typeface="Cambria Math" panose="02040503050406030204" pitchFamily="18" charset="0"/>
                                      </a:rPr>
                                      <m:t>1</m:t>
                                    </m:r>
                                  </m:sub>
                                  <m:sup>
                                    <m:r>
                                      <a:rPr lang="en-US" altLang="zh-TW" sz="1600" i="1">
                                        <a:latin typeface="Cambria Math" panose="02040503050406030204" pitchFamily="18" charset="0"/>
                                      </a:rPr>
                                      <m:t>𝑟</m:t>
                                    </m:r>
                                    <m:r>
                                      <a:rPr lang="en-US" altLang="zh-TW" sz="1600" i="1">
                                        <a:latin typeface="Cambria Math" panose="02040503050406030204" pitchFamily="18" charset="0"/>
                                      </a:rPr>
                                      <m:t>+1</m:t>
                                    </m:r>
                                  </m:sup>
                                  <m:e>
                                    <m:nary>
                                      <m:naryPr>
                                        <m:chr m:val="∑"/>
                                        <m:ctrlPr>
                                          <a:rPr lang="en-US" altLang="zh-TW" sz="1600" i="1">
                                            <a:latin typeface="Cambria Math" panose="02040503050406030204" pitchFamily="18" charset="0"/>
                                          </a:rPr>
                                        </m:ctrlPr>
                                      </m:naryPr>
                                      <m:sub>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𝑐</m:t>
                                            </m:r>
                                          </m:e>
                                          <m:sup>
                                            <m:r>
                                              <a:rPr lang="en-US" altLang="zh-TW" sz="1600" i="1">
                                                <a:latin typeface="Cambria Math" panose="02040503050406030204" pitchFamily="18" charset="0"/>
                                              </a:rPr>
                                              <m:t>′</m:t>
                                            </m:r>
                                          </m:sup>
                                        </m:sSup>
                                        <m:r>
                                          <m:rPr>
                                            <m:brk m:alnAt="23"/>
                                          </m:rPr>
                                          <a:rPr lang="en-US" altLang="zh-TW" sz="1600" i="1">
                                            <a:latin typeface="Cambria Math" panose="02040503050406030204" pitchFamily="18" charset="0"/>
                                          </a:rPr>
                                          <m:t>−</m:t>
                                        </m:r>
                                        <m:r>
                                          <a:rPr lang="en-US" altLang="zh-TW" sz="1600" i="1">
                                            <a:latin typeface="Cambria Math" panose="02040503050406030204" pitchFamily="18" charset="0"/>
                                          </a:rPr>
                                          <m:t>1</m:t>
                                        </m:r>
                                      </m:sub>
                                      <m:sup>
                                        <m:r>
                                          <a:rPr lang="en-US" altLang="zh-TW" sz="1600" i="1">
                                            <a:latin typeface="Cambria Math" panose="02040503050406030204" pitchFamily="18" charset="0"/>
                                          </a:rPr>
                                          <m:t>𝑐</m:t>
                                        </m:r>
                                        <m:r>
                                          <a:rPr lang="en-US" altLang="zh-TW" sz="1600" i="1">
                                            <a:latin typeface="Cambria Math" panose="02040503050406030204" pitchFamily="18" charset="0"/>
                                          </a:rPr>
                                          <m:t>+1</m:t>
                                        </m:r>
                                      </m:sup>
                                      <m:e>
                                        <m:r>
                                          <m:rPr>
                                            <m:nor/>
                                          </m:rPr>
                                          <a:rPr lang="en-US" altLang="zh-TW" sz="1600" i="1" dirty="0" smtClean="0">
                                            <a:solidFill>
                                              <a:srgbClr val="FF0000"/>
                                            </a:solidFill>
                                          </a:rPr>
                                          <m:t>g</m:t>
                                        </m:r>
                                        <m:r>
                                          <m:rPr>
                                            <m:nor/>
                                          </m:rPr>
                                          <a:rPr lang="en-US" altLang="zh-TW" sz="1600" i="1" dirty="0" smtClean="0">
                                            <a:solidFill>
                                              <a:srgbClr val="FF0000"/>
                                            </a:solidFill>
                                          </a:rPr>
                                          <m:t>(</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 </m:t>
                                        </m:r>
                                        <m:r>
                                          <m:rPr>
                                            <m:nor/>
                                          </m:rPr>
                                          <a:rPr lang="en-US" altLang="zh-TW" sz="1600" i="1" dirty="0" smtClean="0">
                                            <a:solidFill>
                                              <a:srgbClr val="FF0000"/>
                                            </a:solidFill>
                                          </a:rPr>
                                          <m:t>r</m:t>
                                        </m:r>
                                        <m:r>
                                          <m:rPr>
                                            <m:nor/>
                                          </m:rPr>
                                          <a:rPr lang="en-US" altLang="zh-TW" sz="1600" i="1" dirty="0" smtClean="0">
                                            <a:solidFill>
                                              <a:srgbClr val="FF0000"/>
                                            </a:solidFill>
                                          </a:rPr>
                                          <m:t>, </m:t>
                                        </m:r>
                                        <m:r>
                                          <m:rPr>
                                            <m:nor/>
                                          </m:rPr>
                                          <a:rPr lang="en-US" altLang="zh-TW" sz="1600" i="1" dirty="0" smtClean="0">
                                            <a:solidFill>
                                              <a:srgbClr val="FF0000"/>
                                            </a:solidFill>
                                          </a:rPr>
                                          <m:t>c</m:t>
                                        </m:r>
                                        <m:r>
                                          <m:rPr>
                                            <m:nor/>
                                          </m:rPr>
                                          <a:rPr lang="en-US" altLang="zh-TW" sz="1600" i="1" dirty="0" smtClean="0">
                                            <a:solidFill>
                                              <a:srgbClr val="FF0000"/>
                                            </a:solidFill>
                                          </a:rPr>
                                          <m:t>)</m:t>
                                        </m:r>
                                      </m:e>
                                    </m:nary>
                                  </m:e>
                                </m:nary>
                              </m:den>
                            </m:f>
                          </m:e>
                        </m:eqArr>
                      </m:e>
                    </m:d>
                  </m:oMath>
                </a14:m>
                <a:endParaRPr lang="zh-TW" altLang="en-US" sz="1600" dirty="0">
                  <a:latin typeface="+mj-lt"/>
                </a:endParaRPr>
              </a:p>
            </p:txBody>
          </p:sp>
        </mc:Choice>
        <mc:Fallback xmlns="">
          <p:sp>
            <p:nvSpPr>
              <p:cNvPr id="7" name="矩形 6"/>
              <p:cNvSpPr>
                <a:spLocks noRot="1" noChangeAspect="1" noMove="1" noResize="1" noEditPoints="1" noAdjustHandles="1" noChangeArrowheads="1" noChangeShapeType="1" noTextEdit="1"/>
              </p:cNvSpPr>
              <p:nvPr/>
            </p:nvSpPr>
            <p:spPr>
              <a:xfrm>
                <a:off x="1338903" y="1844824"/>
                <a:ext cx="3978333" cy="1004057"/>
              </a:xfrm>
              <a:prstGeom prst="rect">
                <a:avLst/>
              </a:prstGeom>
              <a:blipFill>
                <a:blip r:embed="rId4"/>
                <a:stretch>
                  <a:fillRect l="-1687"/>
                </a:stretch>
              </a:blipFill>
            </p:spPr>
            <p:txBody>
              <a:bodyPr/>
              <a:lstStyle/>
              <a:p>
                <a:r>
                  <a:rPr lang="zh-TW" altLang="en-US">
                    <a:noFill/>
                  </a:rPr>
                  <a:t> </a:t>
                </a:r>
              </a:p>
            </p:txBody>
          </p:sp>
        </mc:Fallback>
      </mc:AlternateContent>
      <p:sp>
        <p:nvSpPr>
          <p:cNvPr id="11" name="文字方塊 10"/>
          <p:cNvSpPr txBox="1"/>
          <p:nvPr/>
        </p:nvSpPr>
        <p:spPr>
          <a:xfrm>
            <a:off x="5383183" y="1919016"/>
            <a:ext cx="1565081" cy="1015663"/>
          </a:xfrm>
          <a:prstGeom prst="rect">
            <a:avLst/>
          </a:prstGeom>
          <a:noFill/>
        </p:spPr>
        <p:txBody>
          <a:bodyPr wrap="square" rtlCol="0">
            <a:spAutoFit/>
          </a:bodyPr>
          <a:lstStyle/>
          <a:p>
            <a:pPr>
              <a:lnSpc>
                <a:spcPct val="150000"/>
              </a:lnSpc>
            </a:pPr>
            <a:r>
              <a:rPr lang="en-US" altLang="zh-TW" sz="2000" i="1" dirty="0">
                <a:latin typeface="+mj-lt"/>
              </a:rPr>
              <a:t>(</a:t>
            </a:r>
            <a:r>
              <a:rPr lang="en-US" altLang="zh-TW" sz="2000" i="1" dirty="0" err="1">
                <a:latin typeface="+mj-lt"/>
              </a:rPr>
              <a:t>r’,c</a:t>
            </a:r>
            <a:r>
              <a:rPr lang="en-US" altLang="zh-TW" sz="2000" i="1" dirty="0">
                <a:latin typeface="+mj-lt"/>
              </a:rPr>
              <a:t>’) = (</a:t>
            </a:r>
            <a:r>
              <a:rPr lang="en-US" altLang="zh-TW" sz="2000" i="1" dirty="0" err="1">
                <a:latin typeface="+mj-lt"/>
              </a:rPr>
              <a:t>r,c</a:t>
            </a:r>
            <a:r>
              <a:rPr lang="en-US" altLang="zh-TW" sz="2000" i="1" dirty="0">
                <a:latin typeface="+mj-lt"/>
              </a:rPr>
              <a:t>)</a:t>
            </a:r>
          </a:p>
          <a:p>
            <a:pPr>
              <a:lnSpc>
                <a:spcPct val="150000"/>
              </a:lnSpc>
            </a:pPr>
            <a:r>
              <a:rPr lang="en-US" altLang="zh-TW" sz="2000" i="1" dirty="0">
                <a:latin typeface="+mj-lt"/>
              </a:rPr>
              <a:t>otherwise</a:t>
            </a:r>
            <a:endParaRPr lang="zh-TW" altLang="en-US" sz="2000" i="1" dirty="0">
              <a:latin typeface="+mj-lt"/>
            </a:endParaRPr>
          </a:p>
        </p:txBody>
      </p:sp>
      <p:graphicFrame>
        <p:nvGraphicFramePr>
          <p:cNvPr id="13" name="內容版面配置區 5"/>
          <p:cNvGraphicFramePr>
            <a:graphicFrameLocks/>
          </p:cNvGraphicFramePr>
          <p:nvPr>
            <p:extLst>
              <p:ext uri="{D42A27DB-BD31-4B8C-83A1-F6EECF244321}">
                <p14:modId xmlns:p14="http://schemas.microsoft.com/office/powerpoint/2010/main" val="2688994256"/>
              </p:ext>
            </p:extLst>
          </p:nvPr>
        </p:nvGraphicFramePr>
        <p:xfrm>
          <a:off x="6916579" y="4638472"/>
          <a:ext cx="2160000" cy="16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59642661"/>
                    </a:ext>
                  </a:extLst>
                </a:gridCol>
                <a:gridCol w="720000">
                  <a:extLst>
                    <a:ext uri="{9D8B030D-6E8A-4147-A177-3AD203B41FA5}">
                      <a16:colId xmlns:a16="http://schemas.microsoft.com/office/drawing/2014/main" val="872860923"/>
                    </a:ext>
                  </a:extLst>
                </a:gridCol>
                <a:gridCol w="720000">
                  <a:extLst>
                    <a:ext uri="{9D8B030D-6E8A-4147-A177-3AD203B41FA5}">
                      <a16:colId xmlns:a16="http://schemas.microsoft.com/office/drawing/2014/main" val="4019113978"/>
                    </a:ext>
                  </a:extLst>
                </a:gridCol>
              </a:tblGrid>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0.063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0.126</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0.5</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40000">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0.083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12" name="文字方塊 11"/>
          <p:cNvSpPr txBox="1"/>
          <p:nvPr/>
        </p:nvSpPr>
        <p:spPr>
          <a:xfrm>
            <a:off x="6359887" y="5201773"/>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W=</a:t>
            </a:r>
            <a:endParaRPr lang="zh-TW" altLang="en-US" i="1" dirty="0">
              <a:latin typeface="Times New Roman" panose="02020603050405020304" pitchFamily="18" charset="0"/>
              <a:ea typeface="+mj-ea"/>
              <a:cs typeface="Times New Roman" panose="02020603050405020304" pitchFamily="18" charset="0"/>
            </a:endParaRPr>
          </a:p>
        </p:txBody>
      </p:sp>
      <p:cxnSp>
        <p:nvCxnSpPr>
          <p:cNvPr id="21" name="直線單箭頭接點 20"/>
          <p:cNvCxnSpPr/>
          <p:nvPr/>
        </p:nvCxnSpPr>
        <p:spPr>
          <a:xfrm flipV="1">
            <a:off x="4788024" y="3350764"/>
            <a:ext cx="2304256" cy="438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內容版面配置區 5"/>
              <p:cNvGraphicFramePr>
                <a:graphicFrameLocks/>
              </p:cNvGraphicFramePr>
              <p:nvPr>
                <p:extLst>
                  <p:ext uri="{D42A27DB-BD31-4B8C-83A1-F6EECF244321}">
                    <p14:modId xmlns:p14="http://schemas.microsoft.com/office/powerpoint/2010/main" val="3988764621"/>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4</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2</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2</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3</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mc:Choice>
        <mc:Fallback xmlns="">
          <p:graphicFrame>
            <p:nvGraphicFramePr>
              <p:cNvPr id="23" name="內容版面配置區 5"/>
              <p:cNvGraphicFramePr>
                <a:graphicFrameLocks/>
              </p:cNvGraphicFramePr>
              <p:nvPr>
                <p:extLst>
                  <p:ext uri="{D42A27DB-BD31-4B8C-83A1-F6EECF244321}">
                    <p14:modId xmlns:p14="http://schemas.microsoft.com/office/powerpoint/2010/main" val="3988764621"/>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53" r="-201053"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1053" r="-103191"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53" r="-2105" b="-201053"/>
                          </a:stretch>
                        </a:blipFill>
                      </a:tcPr>
                    </a:tc>
                    <a:extLst>
                      <a:ext uri="{0D108BD9-81ED-4DB2-BD59-A6C34878D82A}">
                        <a16:rowId xmlns:a16="http://schemas.microsoft.com/office/drawing/2014/main" val="3165540723"/>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2128" r="-201053" b="-103191"/>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102128" r="-103191" b="-103191"/>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2128" r="-2105" b="-103191"/>
                          </a:stretch>
                        </a:blipFill>
                      </a:tcPr>
                    </a:tc>
                    <a:extLst>
                      <a:ext uri="{0D108BD9-81ED-4DB2-BD59-A6C34878D82A}">
                        <a16:rowId xmlns:a16="http://schemas.microsoft.com/office/drawing/2014/main" val="1560664129"/>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200000" r="-201053"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200000" r="-103191"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200000" r="-2105" b="-2105"/>
                          </a:stretch>
                        </a:blipFill>
                      </a:tcPr>
                    </a:tc>
                    <a:extLst>
                      <a:ext uri="{0D108BD9-81ED-4DB2-BD59-A6C34878D82A}">
                        <a16:rowId xmlns:a16="http://schemas.microsoft.com/office/drawing/2014/main" val="2667336287"/>
                      </a:ext>
                    </a:extLst>
                  </a:tr>
                </a:tbl>
              </a:graphicData>
            </a:graphic>
          </p:graphicFrame>
        </mc:Fallback>
      </mc:AlternateContent>
      <p:sp>
        <p:nvSpPr>
          <p:cNvPr id="25" name="文字方塊 24"/>
          <p:cNvSpPr txBox="1"/>
          <p:nvPr/>
        </p:nvSpPr>
        <p:spPr>
          <a:xfrm>
            <a:off x="6718159" y="2787438"/>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g =</a:t>
            </a:r>
            <a:endParaRPr lang="zh-TW" altLang="en-US" i="1" dirty="0">
              <a:latin typeface="Times New Roman" panose="02020603050405020304" pitchFamily="18" charset="0"/>
              <a:ea typeface="+mj-ea"/>
              <a:cs typeface="Times New Roman" panose="02020603050405020304" pitchFamily="18" charset="0"/>
            </a:endParaRPr>
          </a:p>
        </p:txBody>
      </p:sp>
      <p:cxnSp>
        <p:nvCxnSpPr>
          <p:cNvPr id="34" name="直線單箭頭接點 33"/>
          <p:cNvCxnSpPr/>
          <p:nvPr/>
        </p:nvCxnSpPr>
        <p:spPr>
          <a:xfrm>
            <a:off x="683568" y="3047960"/>
            <a:ext cx="378816" cy="5250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直線單箭頭接點 36"/>
          <p:cNvCxnSpPr/>
          <p:nvPr/>
        </p:nvCxnSpPr>
        <p:spPr>
          <a:xfrm>
            <a:off x="5076056" y="5301208"/>
            <a:ext cx="1207407" cy="852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33790" y="1438746"/>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f =</a:t>
            </a:r>
            <a:endParaRPr lang="zh-TW" altLang="en-US" i="1" dirty="0">
              <a:latin typeface="Times New Roman" panose="02020603050405020304" pitchFamily="18" charset="0"/>
              <a:ea typeface="+mj-ea"/>
              <a:cs typeface="Times New Roman" panose="02020603050405020304" pitchFamily="18" charset="0"/>
            </a:endParaRPr>
          </a:p>
        </p:txBody>
      </p:sp>
      <p:pic>
        <p:nvPicPr>
          <p:cNvPr id="3" name="圖片 4">
            <a:extLst>
              <a:ext uri="{FF2B5EF4-FFF2-40B4-BE49-F238E27FC236}">
                <a16:creationId xmlns:a16="http://schemas.microsoft.com/office/drawing/2014/main" id="{9EC3C38B-0A60-438F-8EDD-F5EDDBE9A02F}"/>
              </a:ext>
            </a:extLst>
          </p:cNvPr>
          <p:cNvPicPr>
            <a:picLocks noChangeAspect="1"/>
          </p:cNvPicPr>
          <p:nvPr/>
        </p:nvPicPr>
        <p:blipFill>
          <a:blip r:embed="rId6"/>
          <a:stretch>
            <a:fillRect/>
          </a:stretch>
        </p:blipFill>
        <p:spPr>
          <a:xfrm>
            <a:off x="4568241" y="3887704"/>
            <a:ext cx="47625" cy="285750"/>
          </a:xfrm>
          <a:prstGeom prst="rect">
            <a:avLst/>
          </a:prstGeom>
        </p:spPr>
      </p:pic>
    </p:spTree>
    <p:extLst>
      <p:ext uri="{BB962C8B-B14F-4D97-AF65-F5344CB8AC3E}">
        <p14:creationId xmlns:p14="http://schemas.microsoft.com/office/powerpoint/2010/main" val="181277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42</a:t>
            </a:fld>
            <a:endParaRPr lang="en-US" dirty="0"/>
          </a:p>
        </p:txBody>
      </p:sp>
      <mc:AlternateContent xmlns:mc="http://schemas.openxmlformats.org/markup-compatibility/2006" xmlns:a14="http://schemas.microsoft.com/office/drawing/2010/main">
        <mc:Choice Requires="a14">
          <p:sp>
            <p:nvSpPr>
              <p:cNvPr id="7" name="矩形 6"/>
              <p:cNvSpPr/>
              <p:nvPr/>
            </p:nvSpPr>
            <p:spPr>
              <a:xfrm>
                <a:off x="5608133" y="1959835"/>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5608133" y="1959835"/>
                <a:ext cx="1547218" cy="491096"/>
              </a:xfrm>
              <a:prstGeom prst="rect">
                <a:avLst/>
              </a:prstGeom>
              <a:blipFill>
                <a:blip r:embed="rId4"/>
                <a:stretch>
                  <a:fillRect t="-77778" r="-7874" b="-12592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5989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20000"/>
                  </a:lnSpc>
                  <a:spcBef>
                    <a:spcPts val="0"/>
                  </a:spcBef>
                  <a:spcAft>
                    <a:spcPts val="0"/>
                  </a:spcAft>
                  <a:buNone/>
                </a:pPr>
                <a:r>
                  <a:rPr lang="en-US" altLang="zh-TW" sz="2400" b="1" dirty="0">
                    <a:solidFill>
                      <a:schemeClr val="tx1"/>
                    </a:solidFill>
                    <a:latin typeface="+mj-lt"/>
                  </a:rPr>
                  <a:t>Order statistic:</a:t>
                </a:r>
              </a:p>
              <a:p>
                <a:pPr marL="450850" indent="0">
                  <a:lnSpc>
                    <a:spcPct val="120000"/>
                  </a:lnSpc>
                  <a:spcBef>
                    <a:spcPts val="0"/>
                  </a:spcBef>
                  <a:spcAft>
                    <a:spcPts val="0"/>
                  </a:spcAft>
                  <a:buNone/>
                </a:pPr>
                <a:r>
                  <a:rPr lang="en-US" altLang="zh-TW" sz="2400" dirty="0">
                    <a:solidFill>
                      <a:schemeClr val="tx1"/>
                    </a:solidFill>
                    <a:latin typeface="+mj-lt"/>
                  </a:rPr>
                  <a:t>Linear combination of neighborhood sorted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𝑁</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Neighborhood pixel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m:t>
                        </m:r>
                        <m:r>
                          <a:rPr lang="en-US" altLang="zh-TW" sz="2400" b="1">
                            <a:solidFill>
                              <a:schemeClr val="tx1"/>
                            </a:solidFill>
                            <a:latin typeface="Cambria Math" panose="02040503050406030204" pitchFamily="18" charset="0"/>
                          </a:rPr>
                          <m:t>𝑁</m:t>
                        </m:r>
                        <m:r>
                          <a:rPr lang="en-US" altLang="zh-TW" sz="2400" b="1">
                            <a:solidFill>
                              <a:schemeClr val="tx1"/>
                            </a:solidFill>
                            <a:latin typeface="Cambria Math" panose="02040503050406030204" pitchFamily="18" charset="0"/>
                          </a:rPr>
                          <m:t>)</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Sorted neighborhood values from smallest to largest.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t="-303"/>
                </a:stretch>
              </a:blipFill>
            </p:spPr>
            <p:txBody>
              <a:bodyPr/>
              <a:lstStyle/>
              <a:p>
                <a:r>
                  <a:rPr lang="zh-TW" altLang="en-US">
                    <a:noFill/>
                  </a:rPr>
                  <a:t> </a:t>
                </a:r>
              </a:p>
            </p:txBody>
          </p:sp>
        </mc:Fallback>
      </mc:AlternateContent>
      <p:sp>
        <p:nvSpPr>
          <p:cNvPr id="8"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4"/>
          <p:cNvSpPr>
            <a:spLocks noGrp="1"/>
          </p:cNvSpPr>
          <p:nvPr>
            <p:ph type="title"/>
          </p:nvPr>
        </p:nvSpPr>
        <p:spPr/>
        <p:txBody>
          <a:bodyPr>
            <a:normAutofit/>
          </a:bodyPr>
          <a:lstStyle/>
          <a:p>
            <a:r>
              <a:rPr lang="en-US" altLang="zh-TW" sz="4000" dirty="0">
                <a:solidFill>
                  <a:schemeClr val="tx1"/>
                </a:solidFill>
              </a:rPr>
              <a:t>7.2.6 Order Statistic Neighborhood Operators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14:m>
                  <m:oMath xmlns:m="http://schemas.openxmlformats.org/officeDocument/2006/math">
                    <m:sSub>
                      <m:sSubPr>
                        <m:ctrlPr>
                          <a:rPr lang="en-US" altLang="zh-TW" sz="2800" i="1" smtClean="0">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(Before sorting)</a:t>
                </a:r>
              </a:p>
              <a:p>
                <a:endParaRPr lang="en-US" altLang="zh-TW" sz="2800" dirty="0">
                  <a:solidFill>
                    <a:schemeClr val="tx1"/>
                  </a:solidFill>
                  <a:latin typeface="+mj-lt"/>
                </a:endParaRPr>
              </a:p>
              <a:p>
                <a:endParaRPr lang="en-US" altLang="zh-TW" sz="2800" dirty="0">
                  <a:solidFill>
                    <a:schemeClr val="tx1"/>
                  </a:solidFill>
                  <a:latin typeface="+mj-lt"/>
                </a:endParaRPr>
              </a:p>
              <a:p>
                <a:endParaRPr lang="zh-TW" altLang="en-US" sz="2800" dirty="0">
                  <a:solidFill>
                    <a:schemeClr val="tx1"/>
                  </a:solidFill>
                  <a:latin typeface="+mj-lt"/>
                </a:endParaRPr>
              </a:p>
              <a:p>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(After sorting)</a:t>
                </a:r>
                <a:endParaRPr lang="zh-TW" altLang="en-US"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t="-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0"/>
                      </a:ext>
                    </a:extLst>
                  </a:tr>
                  <a:tr h="662782">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endParaRPr lang="zh-TW"/>
                        </a:p>
                      </a:txBody>
                      <a:tcPr marL="91466" marR="91466" marT="45701" marB="45701" anchor="ctr">
                        <a:blipFill>
                          <a:blip r:embed="rId4"/>
                          <a:stretch>
                            <a:fillRect l="-870" t="-917" r="-804348" b="-105505"/>
                          </a:stretch>
                        </a:blipFill>
                      </a:tcPr>
                    </a:tc>
                    <a:tc>
                      <a:txBody>
                        <a:bodyPr/>
                        <a:lstStyle/>
                        <a:p>
                          <a:endParaRPr lang="zh-TW"/>
                        </a:p>
                      </a:txBody>
                      <a:tcPr marL="91466" marR="91466" marT="45701" marB="45701" anchor="ctr">
                        <a:blipFill>
                          <a:blip r:embed="rId4"/>
                          <a:stretch>
                            <a:fillRect l="-100000" t="-917" r="-697414" b="-105505"/>
                          </a:stretch>
                        </a:blipFill>
                      </a:tcPr>
                    </a:tc>
                    <a:tc>
                      <a:txBody>
                        <a:bodyPr/>
                        <a:lstStyle/>
                        <a:p>
                          <a:endParaRPr lang="zh-TW"/>
                        </a:p>
                      </a:txBody>
                      <a:tcPr marL="91466" marR="91466" marT="45701" marB="45701" anchor="ctr">
                        <a:blipFill>
                          <a:blip r:embed="rId4"/>
                          <a:stretch>
                            <a:fillRect l="-201739" t="-917" r="-603478" b="-105505"/>
                          </a:stretch>
                        </a:blipFill>
                      </a:tcPr>
                    </a:tc>
                    <a:tc>
                      <a:txBody>
                        <a:bodyPr/>
                        <a:lstStyle/>
                        <a:p>
                          <a:endParaRPr lang="zh-TW"/>
                        </a:p>
                      </a:txBody>
                      <a:tcPr marL="91466" marR="91466" marT="45701" marB="45701" anchor="ctr">
                        <a:blipFill>
                          <a:blip r:embed="rId4"/>
                          <a:stretch>
                            <a:fillRect l="-301739" t="-917" r="-503478" b="-105505"/>
                          </a:stretch>
                        </a:blipFill>
                      </a:tcPr>
                    </a:tc>
                    <a:tc>
                      <a:txBody>
                        <a:bodyPr/>
                        <a:lstStyle/>
                        <a:p>
                          <a:endParaRPr lang="zh-TW"/>
                        </a:p>
                      </a:txBody>
                      <a:tcPr marL="91466" marR="91466" marT="45701" marB="45701" anchor="ctr">
                        <a:blipFill>
                          <a:blip r:embed="rId4"/>
                          <a:stretch>
                            <a:fillRect l="-398276" t="-917" r="-399138" b="-105505"/>
                          </a:stretch>
                        </a:blipFill>
                      </a:tcPr>
                    </a:tc>
                    <a:tc>
                      <a:txBody>
                        <a:bodyPr/>
                        <a:lstStyle/>
                        <a:p>
                          <a:endParaRPr lang="zh-TW"/>
                        </a:p>
                      </a:txBody>
                      <a:tcPr marL="91466" marR="91466" marT="45701" marB="45701" anchor="ctr">
                        <a:blipFill>
                          <a:blip r:embed="rId4"/>
                          <a:stretch>
                            <a:fillRect l="-502609" t="-917" r="-302609" b="-105505"/>
                          </a:stretch>
                        </a:blipFill>
                      </a:tcPr>
                    </a:tc>
                    <a:tc>
                      <a:txBody>
                        <a:bodyPr/>
                        <a:lstStyle/>
                        <a:p>
                          <a:endParaRPr lang="zh-TW"/>
                        </a:p>
                      </a:txBody>
                      <a:tcPr marL="91466" marR="91466" marT="45701" marB="45701" anchor="ctr">
                        <a:blipFill>
                          <a:blip r:embed="rId4"/>
                          <a:stretch>
                            <a:fillRect l="-602609" t="-917" r="-202609" b="-105505"/>
                          </a:stretch>
                        </a:blipFill>
                      </a:tcPr>
                    </a:tc>
                    <a:tc>
                      <a:txBody>
                        <a:bodyPr/>
                        <a:lstStyle/>
                        <a:p>
                          <a:endParaRPr lang="zh-TW"/>
                        </a:p>
                      </a:txBody>
                      <a:tcPr marL="91466" marR="91466" marT="45701" marB="45701" anchor="ctr">
                        <a:blipFill>
                          <a:blip r:embed="rId4"/>
                          <a:stretch>
                            <a:fillRect l="-696552" t="-917" r="-100862" b="-105505"/>
                          </a:stretch>
                        </a:blipFill>
                      </a:tcPr>
                    </a:tc>
                    <a:tc>
                      <a:txBody>
                        <a:bodyPr/>
                        <a:lstStyle/>
                        <a:p>
                          <a:endParaRPr lang="zh-TW"/>
                        </a:p>
                      </a:txBody>
                      <a:tcPr marL="91466" marR="91466" marT="45701" marB="45701" anchor="ctr">
                        <a:blipFill>
                          <a:blip r:embed="rId4"/>
                          <a:stretch>
                            <a:fillRect l="-803478" t="-917" r="-1739" b="-105505"/>
                          </a:stretch>
                        </a:blipFill>
                      </a:tcPr>
                    </a:tc>
                    <a:extLst>
                      <a:ext uri="{0D108BD9-81ED-4DB2-BD59-A6C34878D82A}">
                        <a16:rowId xmlns:a16="http://schemas.microsoft.com/office/drawing/2014/main" val="10000"/>
                      </a:ext>
                    </a:extLst>
                  </a:tr>
                  <a:tr h="662782">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(1)</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2</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3</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0"/>
                      </a:ext>
                    </a:extLst>
                  </a:tr>
                  <a:tr h="648494">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Choice>
        <mc:Fallback xmlns="">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endParaRPr lang="zh-TW"/>
                        </a:p>
                      </a:txBody>
                      <a:tcPr marL="91466" marR="91466" marT="45730" marB="45730" anchor="ctr">
                        <a:blipFill>
                          <a:blip r:embed="rId5"/>
                          <a:stretch>
                            <a:fillRect l="-840" t="-935" r="-804202" b="-106542"/>
                          </a:stretch>
                        </a:blipFill>
                      </a:tcPr>
                    </a:tc>
                    <a:tc>
                      <a:txBody>
                        <a:bodyPr/>
                        <a:lstStyle/>
                        <a:p>
                          <a:endParaRPr lang="zh-TW"/>
                        </a:p>
                      </a:txBody>
                      <a:tcPr marL="91466" marR="91466" marT="45730" marB="45730" anchor="ctr">
                        <a:blipFill>
                          <a:blip r:embed="rId5"/>
                          <a:stretch>
                            <a:fillRect l="-100840" t="-935" r="-704202" b="-106542"/>
                          </a:stretch>
                        </a:blipFill>
                      </a:tcPr>
                    </a:tc>
                    <a:tc>
                      <a:txBody>
                        <a:bodyPr/>
                        <a:lstStyle/>
                        <a:p>
                          <a:endParaRPr lang="zh-TW"/>
                        </a:p>
                      </a:txBody>
                      <a:tcPr marL="91466" marR="91466" marT="45730" marB="45730" anchor="ctr">
                        <a:blipFill>
                          <a:blip r:embed="rId5"/>
                          <a:stretch>
                            <a:fillRect l="-200840" t="-935" r="-604202" b="-106542"/>
                          </a:stretch>
                        </a:blipFill>
                      </a:tcPr>
                    </a:tc>
                    <a:tc>
                      <a:txBody>
                        <a:bodyPr/>
                        <a:lstStyle/>
                        <a:p>
                          <a:endParaRPr lang="zh-TW"/>
                        </a:p>
                      </a:txBody>
                      <a:tcPr marL="91466" marR="91466" marT="45730" marB="45730" anchor="ctr">
                        <a:blipFill>
                          <a:blip r:embed="rId5"/>
                          <a:stretch>
                            <a:fillRect l="-300840" t="-935" r="-504202" b="-106542"/>
                          </a:stretch>
                        </a:blipFill>
                      </a:tcPr>
                    </a:tc>
                    <a:tc>
                      <a:txBody>
                        <a:bodyPr/>
                        <a:lstStyle/>
                        <a:p>
                          <a:endParaRPr lang="zh-TW"/>
                        </a:p>
                      </a:txBody>
                      <a:tcPr marL="91466" marR="91466" marT="45730" marB="45730" anchor="ctr">
                        <a:blipFill>
                          <a:blip r:embed="rId5"/>
                          <a:stretch>
                            <a:fillRect l="-397500" t="-935" r="-400000" b="-106542"/>
                          </a:stretch>
                        </a:blipFill>
                      </a:tcPr>
                    </a:tc>
                    <a:tc>
                      <a:txBody>
                        <a:bodyPr/>
                        <a:lstStyle/>
                        <a:p>
                          <a:endParaRPr lang="zh-TW"/>
                        </a:p>
                      </a:txBody>
                      <a:tcPr marL="91466" marR="91466" marT="45730" marB="45730" anchor="ctr">
                        <a:blipFill>
                          <a:blip r:embed="rId5"/>
                          <a:stretch>
                            <a:fillRect l="-501681" t="-935" r="-303361" b="-106542"/>
                          </a:stretch>
                        </a:blipFill>
                      </a:tcPr>
                    </a:tc>
                    <a:tc>
                      <a:txBody>
                        <a:bodyPr/>
                        <a:lstStyle/>
                        <a:p>
                          <a:endParaRPr lang="zh-TW"/>
                        </a:p>
                      </a:txBody>
                      <a:tcPr marL="91466" marR="91466" marT="45730" marB="45730" anchor="ctr">
                        <a:blipFill>
                          <a:blip r:embed="rId5"/>
                          <a:stretch>
                            <a:fillRect l="-601681" t="-935" r="-203361" b="-106542"/>
                          </a:stretch>
                        </a:blipFill>
                      </a:tcPr>
                    </a:tc>
                    <a:tc>
                      <a:txBody>
                        <a:bodyPr/>
                        <a:lstStyle/>
                        <a:p>
                          <a:endParaRPr lang="zh-TW"/>
                        </a:p>
                      </a:txBody>
                      <a:tcPr marL="91466" marR="91466" marT="45730" marB="45730" anchor="ctr">
                        <a:blipFill>
                          <a:blip r:embed="rId5"/>
                          <a:stretch>
                            <a:fillRect l="-701681" t="-935" r="-103361" b="-106542"/>
                          </a:stretch>
                        </a:blipFill>
                      </a:tcPr>
                    </a:tc>
                    <a:tc>
                      <a:txBody>
                        <a:bodyPr/>
                        <a:lstStyle/>
                        <a:p>
                          <a:endParaRPr lang="zh-TW"/>
                        </a:p>
                      </a:txBody>
                      <a:tcPr marL="91466" marR="91466" marT="45730" marB="45730" anchor="ctr">
                        <a:blipFill>
                          <a:blip r:embed="rId5"/>
                          <a:stretch>
                            <a:fillRect l="-801681" t="-935" r="-3361" b="-106542"/>
                          </a:stretch>
                        </a:blipFill>
                      </a:tcPr>
                    </a:tc>
                    <a:extLst>
                      <a:ext uri="{0D108BD9-81ED-4DB2-BD59-A6C34878D82A}">
                        <a16:rowId xmlns:a16="http://schemas.microsoft.com/office/drawing/2014/main" val="10000"/>
                      </a:ext>
                    </a:extLst>
                  </a:tr>
                  <a:tr h="648494">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Fallback>
      </mc:AlternateContent>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Grp="1" noChangeArrowheads="1"/>
          </p:cNvSpPr>
          <p:nvPr>
            <p:ph type="title"/>
          </p:nvPr>
        </p:nvSpPr>
        <p:spPr/>
        <p:txBody>
          <a:bodyPr>
            <a:normAutofit/>
          </a:bodyPr>
          <a:lstStyle/>
          <a:p>
            <a:pPr eaLnBrk="1" hangingPunct="1"/>
            <a:r>
              <a:rPr lang="en-US" altLang="zh-TW" sz="4000" dirty="0">
                <a:solidFill>
                  <a:schemeClr val="tx1"/>
                </a:solidFill>
              </a:rPr>
              <a:t>7.2.6 Order Statistic Neighborhood Operators-Median Operator</a:t>
            </a:r>
          </a:p>
        </p:txBody>
      </p:sp>
      <p:sp>
        <p:nvSpPr>
          <p:cNvPr id="96260" name="Rectangle 3"/>
          <p:cNvSpPr>
            <a:spLocks noGrp="1" noChangeArrowheads="1"/>
          </p:cNvSpPr>
          <p:nvPr>
            <p:ph idx="1"/>
          </p:nvPr>
        </p:nvSpPr>
        <p:spPr>
          <a:xfrm>
            <a:off x="684140" y="1845734"/>
            <a:ext cx="7775721" cy="4023360"/>
          </a:xfrm>
        </p:spPr>
        <p:txBody>
          <a:bodyPr>
            <a:normAutofit/>
          </a:bodyPr>
          <a:lstStyle/>
          <a:p>
            <a:pPr marL="0" indent="0" eaLnBrk="1" hangingPunct="1">
              <a:lnSpc>
                <a:spcPct val="150000"/>
              </a:lnSpc>
              <a:spcBef>
                <a:spcPts val="0"/>
              </a:spcBef>
              <a:spcAft>
                <a:spcPts val="0"/>
              </a:spcAft>
              <a:buNone/>
            </a:pPr>
            <a:r>
              <a:rPr lang="en-US" altLang="zh-TW" sz="2800" b="1" dirty="0">
                <a:solidFill>
                  <a:schemeClr val="tx1"/>
                </a:solidFill>
                <a:latin typeface="+mj-lt"/>
              </a:rPr>
              <a:t>Median Operator</a:t>
            </a:r>
          </a:p>
          <a:p>
            <a:pPr marL="174625" indent="0">
              <a:lnSpc>
                <a:spcPct val="150000"/>
              </a:lnSpc>
              <a:spcBef>
                <a:spcPts val="0"/>
              </a:spcBef>
              <a:spcAft>
                <a:spcPts val="0"/>
              </a:spcAft>
              <a:buNone/>
            </a:pPr>
            <a:r>
              <a:rPr lang="en-US" altLang="zh-TW" sz="2800" b="1" dirty="0">
                <a:solidFill>
                  <a:schemeClr val="tx1"/>
                </a:solidFill>
                <a:latin typeface="+mj-lt"/>
              </a:rPr>
              <a:t>median: </a:t>
            </a:r>
            <a:r>
              <a:rPr lang="en-US" altLang="zh-TW" sz="2800" dirty="0">
                <a:solidFill>
                  <a:schemeClr val="tx1"/>
                </a:solidFill>
                <a:latin typeface="+mj-lt"/>
              </a:rPr>
              <a:t>most common order statistic operator.</a:t>
            </a:r>
          </a:p>
          <a:p>
            <a:pPr marL="174625" indent="0">
              <a:lnSpc>
                <a:spcPct val="150000"/>
              </a:lnSpc>
              <a:spcBef>
                <a:spcPts val="0"/>
              </a:spcBef>
              <a:spcAft>
                <a:spcPts val="0"/>
              </a:spcAft>
              <a:buNone/>
            </a:pPr>
            <a:r>
              <a:rPr lang="en-US" altLang="zh-TW" sz="2800" b="1" dirty="0">
                <a:solidFill>
                  <a:schemeClr val="tx1"/>
                </a:solidFill>
                <a:latin typeface="+mj-lt"/>
              </a:rPr>
              <a:t>median root: </a:t>
            </a:r>
            <a:r>
              <a:rPr lang="en-US" altLang="zh-TW" sz="2800" dirty="0">
                <a:solidFill>
                  <a:schemeClr val="tx1"/>
                </a:solidFill>
                <a:latin typeface="+mj-lt"/>
              </a:rPr>
              <a:t>fixed-point result of a median filter.</a:t>
            </a:r>
          </a:p>
          <a:p>
            <a:pPr marL="2336800" indent="-2162175">
              <a:lnSpc>
                <a:spcPct val="150000"/>
              </a:lnSpc>
              <a:spcBef>
                <a:spcPts val="0"/>
              </a:spcBef>
              <a:spcAft>
                <a:spcPts val="0"/>
              </a:spcAft>
              <a:buNone/>
            </a:pPr>
            <a:r>
              <a:rPr lang="en-US" altLang="zh-TW" sz="2800" b="1" dirty="0">
                <a:solidFill>
                  <a:schemeClr val="tx1"/>
                </a:solidFill>
                <a:latin typeface="+mj-lt"/>
              </a:rPr>
              <a:t>median roots: </a:t>
            </a:r>
            <a:r>
              <a:rPr lang="en-US" altLang="zh-TW" sz="2800" dirty="0">
                <a:solidFill>
                  <a:schemeClr val="tx1"/>
                </a:solidFill>
                <a:latin typeface="+mj-lt"/>
              </a:rPr>
              <a:t>comprise only constant-valued neighborhoods, sloped edges.</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97283" name="Picture 5"/>
          <p:cNvPicPr>
            <a:picLocks noChangeAspect="1" noChangeArrowheads="1"/>
          </p:cNvPicPr>
          <p:nvPr/>
        </p:nvPicPr>
        <p:blipFill>
          <a:blip r:embed="rId3" cstate="print"/>
          <a:srcRect/>
          <a:stretch>
            <a:fillRect/>
          </a:stretch>
        </p:blipFill>
        <p:spPr bwMode="auto">
          <a:xfrm>
            <a:off x="0" y="2286000"/>
            <a:ext cx="4572000" cy="4572000"/>
          </a:xfrm>
          <a:prstGeom prst="rect">
            <a:avLst/>
          </a:prstGeom>
          <a:noFill/>
          <a:ln w="9525">
            <a:noFill/>
            <a:miter lim="800000"/>
            <a:headEnd/>
            <a:tailEnd/>
          </a:ln>
        </p:spPr>
      </p:pic>
      <p:pic>
        <p:nvPicPr>
          <p:cNvPr id="97284" name="Picture 6"/>
          <p:cNvPicPr>
            <a:picLocks noChangeAspect="1" noChangeArrowheads="1"/>
          </p:cNvPicPr>
          <p:nvPr/>
        </p:nvPicPr>
        <p:blipFill>
          <a:blip r:embed="rId4" cstate="print"/>
          <a:srcRect/>
          <a:stretch>
            <a:fillRect/>
          </a:stretch>
        </p:blipFill>
        <p:spPr bwMode="auto">
          <a:xfrm>
            <a:off x="4572000" y="0"/>
            <a:ext cx="4572000" cy="4572000"/>
          </a:xfrm>
          <a:prstGeom prst="rect">
            <a:avLst/>
          </a:prstGeom>
          <a:noFill/>
          <a:ln w="9525">
            <a:noFill/>
            <a:miter lim="800000"/>
            <a:headEnd/>
            <a:tailEnd/>
          </a:ln>
        </p:spPr>
      </p:pic>
      <p:sp>
        <p:nvSpPr>
          <p:cNvPr id="97285" name="Text Box 7"/>
          <p:cNvSpPr txBox="1">
            <a:spLocks noChangeArrowheads="1"/>
          </p:cNvSpPr>
          <p:nvPr/>
        </p:nvSpPr>
        <p:spPr bwMode="auto">
          <a:xfrm>
            <a:off x="5813797" y="4572000"/>
            <a:ext cx="2088405"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Original Image</a:t>
            </a:r>
          </a:p>
        </p:txBody>
      </p:sp>
      <p:sp>
        <p:nvSpPr>
          <p:cNvPr id="97286" name="Text Box 8"/>
          <p:cNvSpPr txBox="1">
            <a:spLocks noChangeArrowheads="1"/>
          </p:cNvSpPr>
          <p:nvPr/>
        </p:nvSpPr>
        <p:spPr bwMode="auto">
          <a:xfrm>
            <a:off x="953604" y="1824335"/>
            <a:ext cx="2664792"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Median Root Image</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 -</a:t>
            </a:r>
            <a:r>
              <a:rPr lang="en-US" altLang="zh-TW" sz="4000" dirty="0">
                <a:solidFill>
                  <a:schemeClr val="tx1"/>
                </a:solidFill>
              </a:rPr>
              <a:t>Median Operator</a:t>
            </a:r>
            <a:endParaRPr lang="en-US" altLang="zh-TW" sz="4000" b="0" dirty="0">
              <a:solidFill>
                <a:schemeClr val="tx1"/>
              </a:solidFill>
            </a:endParaRPr>
          </a:p>
        </p:txBody>
      </p:sp>
      <p:sp>
        <p:nvSpPr>
          <p:cNvPr id="5"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09248" y="1845734"/>
                <a:ext cx="7925505" cy="4023360"/>
              </a:xfrm>
            </p:spPr>
            <p:txBody>
              <a:bodyPr>
                <a:normAutofit fontScale="92500"/>
              </a:bodyPr>
              <a:lstStyle/>
              <a:p>
                <a:pPr marL="0" indent="0">
                  <a:buNone/>
                </a:pPr>
                <a:r>
                  <a:rPr lang="en-US" altLang="zh-TW" sz="2800" b="1" dirty="0">
                    <a:solidFill>
                      <a:schemeClr val="tx1"/>
                    </a:solidFill>
                  </a:rPr>
                  <a:t>median: </a:t>
                </a:r>
                <a:r>
                  <a:rPr lang="en-US" altLang="zh-TW" sz="2800" dirty="0">
                    <a:solidFill>
                      <a:schemeClr val="tx1"/>
                    </a:solidFill>
                  </a:rPr>
                  <a:t>effective for impulsive noise (salt and pepper).</a:t>
                </a:r>
              </a:p>
              <a:p>
                <a:pPr marL="0" indent="0">
                  <a:buNone/>
                </a:pPr>
                <a:r>
                  <a:rPr lang="en-US" altLang="zh-TW" sz="2800" b="1" dirty="0">
                    <a:solidFill>
                      <a:schemeClr val="tx1"/>
                    </a:solidFill>
                  </a:rPr>
                  <a:t>median: </a:t>
                </a:r>
                <a:r>
                  <a:rPr lang="en-US" altLang="zh-TW" sz="2800" dirty="0">
                    <a:solidFill>
                      <a:schemeClr val="tx1"/>
                    </a:solidFill>
                  </a:rPr>
                  <a:t>distorts or loses fine detail such as thin lines.</a:t>
                </a:r>
              </a:p>
              <a:p>
                <a:pPr marL="0" indent="0">
                  <a:buNone/>
                </a:pPr>
                <a:endParaRPr lang="en-US" altLang="zh-TW" sz="2800" dirty="0">
                  <a:solidFill>
                    <a:schemeClr val="tx1"/>
                  </a:solidFill>
                </a:endParaRPr>
              </a:p>
              <a:p>
                <a:pPr marL="0" indent="0" algn="ctr">
                  <a:buNone/>
                </a:pP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𝑍</m:t>
                        </m:r>
                      </m:e>
                      <m:sub>
                        <m:r>
                          <a:rPr lang="en-US" altLang="zh-TW" sz="3600" b="0" i="1" smtClean="0">
                            <a:solidFill>
                              <a:schemeClr val="tx1"/>
                            </a:solidFill>
                            <a:latin typeface="Cambria Math" panose="02040503050406030204" pitchFamily="18" charset="0"/>
                          </a:rPr>
                          <m:t>𝑚𝑒𝑑𝑖𝑎𝑛</m:t>
                        </m:r>
                      </m:sub>
                    </m:sSub>
                  </m:oMath>
                </a14:m>
                <a:r>
                  <a:rPr lang="en-US" altLang="zh-TW" sz="3600" i="1" dirty="0">
                    <a:solidFill>
                      <a:schemeClr val="tx1"/>
                    </a:solidFill>
                    <a:latin typeface="+mj-lt"/>
                  </a:rPr>
                  <a:t> = </a:t>
                </a: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𝑥</m:t>
                        </m:r>
                      </m:e>
                      <m:sub>
                        <m:r>
                          <a:rPr lang="en-US" altLang="zh-TW" sz="3600" b="0" i="1" smtClean="0">
                            <a:solidFill>
                              <a:schemeClr val="tx1"/>
                            </a:solidFill>
                            <a:latin typeface="Cambria Math" panose="02040503050406030204" pitchFamily="18" charset="0"/>
                          </a:rPr>
                          <m:t>(</m:t>
                        </m:r>
                        <m:f>
                          <m:fPr>
                            <m:ctrlPr>
                              <a:rPr lang="en-US" altLang="zh-TW" sz="3600" b="0" i="1" smtClean="0">
                                <a:solidFill>
                                  <a:schemeClr val="tx1"/>
                                </a:solidFill>
                                <a:latin typeface="Cambria Math" panose="02040503050406030204" pitchFamily="18" charset="0"/>
                              </a:rPr>
                            </m:ctrlPr>
                          </m:fPr>
                          <m:num>
                            <m:r>
                              <a:rPr lang="en-US" altLang="zh-TW" sz="3600" b="0" i="1" smtClean="0">
                                <a:solidFill>
                                  <a:schemeClr val="tx1"/>
                                </a:solidFill>
                                <a:latin typeface="Cambria Math" panose="02040503050406030204" pitchFamily="18" charset="0"/>
                              </a:rPr>
                              <m:t>𝑁</m:t>
                            </m:r>
                            <m:r>
                              <a:rPr lang="en-US" altLang="zh-TW" sz="3600" b="0" i="1" smtClean="0">
                                <a:solidFill>
                                  <a:schemeClr val="tx1"/>
                                </a:solidFill>
                                <a:latin typeface="Cambria Math" panose="02040503050406030204" pitchFamily="18" charset="0"/>
                              </a:rPr>
                              <m:t>+1</m:t>
                            </m:r>
                          </m:num>
                          <m:den>
                            <m:r>
                              <a:rPr lang="en-US" altLang="zh-TW" sz="3600" b="0" i="1" smtClean="0">
                                <a:solidFill>
                                  <a:schemeClr val="tx1"/>
                                </a:solidFill>
                                <a:latin typeface="Cambria Math" panose="02040503050406030204" pitchFamily="18" charset="0"/>
                              </a:rPr>
                              <m:t>2</m:t>
                            </m:r>
                          </m:den>
                        </m:f>
                        <m:r>
                          <a:rPr lang="en-US" altLang="zh-TW" sz="3600" b="0" i="1" smtClean="0">
                            <a:solidFill>
                              <a:schemeClr val="tx1"/>
                            </a:solidFill>
                            <a:latin typeface="Cambria Math" panose="02040503050406030204" pitchFamily="18" charset="0"/>
                          </a:rPr>
                          <m:t>)</m:t>
                        </m:r>
                      </m:sub>
                    </m:sSub>
                  </m:oMath>
                </a14:m>
                <a:endParaRPr lang="en-US" altLang="zh-TW"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09248" y="1845734"/>
                <a:ext cx="7925505" cy="4023360"/>
              </a:xfrm>
              <a:blipFill>
                <a:blip r:embed="rId3"/>
                <a:stretch>
                  <a:fillRect l="-2538" t="-22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A846-CA5F-4101-B5AC-416840849A80}"/>
              </a:ext>
            </a:extLst>
          </p:cNvPr>
          <p:cNvSpPr>
            <a:spLocks noGrp="1"/>
          </p:cNvSpPr>
          <p:nvPr>
            <p:ph type="title"/>
          </p:nvPr>
        </p:nvSpPr>
        <p:spPr/>
        <p:txBody>
          <a:bodyPr/>
          <a:lstStyle/>
          <a:p>
            <a:endParaRPr lang="zh-TW" altLang="en-US"/>
          </a:p>
        </p:txBody>
      </p:sp>
      <p:sp>
        <p:nvSpPr>
          <p:cNvPr id="4" name="頁尾版面配置區 3">
            <a:extLst>
              <a:ext uri="{FF2B5EF4-FFF2-40B4-BE49-F238E27FC236}">
                <a16:creationId xmlns:a16="http://schemas.microsoft.com/office/drawing/2014/main" id="{E1A741D9-DA6F-497D-8271-DBF4C423B47A}"/>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8A107DE9-4C04-4CDE-8353-F466C55853E2}"/>
              </a:ext>
            </a:extLst>
          </p:cNvPr>
          <p:cNvSpPr>
            <a:spLocks noGrp="1"/>
          </p:cNvSpPr>
          <p:nvPr>
            <p:ph type="sldNum" sz="quarter" idx="12"/>
          </p:nvPr>
        </p:nvSpPr>
        <p:spPr/>
        <p:txBody>
          <a:bodyPr/>
          <a:lstStyle/>
          <a:p>
            <a:fld id="{028E3F4F-51B2-42EE-AFA2-40C4572185CC}" type="slidenum">
              <a:rPr lang="en-US" smtClean="0"/>
              <a:t>48</a:t>
            </a:fld>
            <a:endParaRPr lang="en-US" dirty="0"/>
          </a:p>
        </p:txBody>
      </p:sp>
      <p:pic>
        <p:nvPicPr>
          <p:cNvPr id="306178" name="Picture 2">
            <a:extLst>
              <a:ext uri="{FF2B5EF4-FFF2-40B4-BE49-F238E27FC236}">
                <a16:creationId xmlns:a16="http://schemas.microsoft.com/office/drawing/2014/main" id="{8B5162E1-E027-4C6D-A524-E7C2A1B652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79" y="188640"/>
            <a:ext cx="8977243" cy="59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3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altLang="zh-TW" dirty="0">
                <a:solidFill>
                  <a:schemeClr val="tx1"/>
                </a:solidFill>
              </a:rPr>
              <a:t>Fun Time 5</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kern="0" dirty="0"/>
              <a:t>7-2 Noise Cleaning </a:t>
            </a:r>
            <a:br>
              <a:rPr lang="en-US" altLang="zh-TW" kern="0" dirty="0"/>
            </a:br>
            <a:r>
              <a:rPr lang="en-US" altLang="zh-TW" kern="0" dirty="0"/>
              <a:t>- Table of Contents </a:t>
            </a:r>
            <a:endParaRPr lang="zh-TW" altLang="en-US" dirty="0"/>
          </a:p>
        </p:txBody>
      </p:sp>
      <p:sp>
        <p:nvSpPr>
          <p:cNvPr id="73730" name="Content Placeholder 2"/>
          <p:cNvSpPr>
            <a:spLocks noGrp="1"/>
          </p:cNvSpPr>
          <p:nvPr>
            <p:ph idx="1"/>
          </p:nvPr>
        </p:nvSpPr>
        <p:spPr>
          <a:xfrm>
            <a:off x="822959" y="1845734"/>
            <a:ext cx="7543801" cy="4463586"/>
          </a:xfrm>
        </p:spPr>
        <p:txBody>
          <a:bodyPr>
            <a:normAutofit/>
          </a:bodyPr>
          <a:lstStyle/>
          <a:p>
            <a:pPr>
              <a:lnSpc>
                <a:spcPct val="120000"/>
              </a:lnSpc>
              <a:spcBef>
                <a:spcPts val="0"/>
              </a:spcBef>
              <a:spcAft>
                <a:spcPts val="0"/>
              </a:spcAft>
            </a:pPr>
            <a:r>
              <a:rPr lang="en-US" altLang="zh-TW" sz="1800" dirty="0">
                <a:solidFill>
                  <a:schemeClr val="tx1"/>
                </a:solidFill>
                <a:latin typeface="+mj-lt"/>
              </a:rPr>
              <a:t>7-2-0	Noise Cleaning, Box</a:t>
            </a:r>
            <a:r>
              <a:rPr lang="zh-TW" altLang="en-US" sz="1800" dirty="0">
                <a:solidFill>
                  <a:schemeClr val="tx1"/>
                </a:solidFill>
                <a:latin typeface="+mj-lt"/>
              </a:rPr>
              <a:t> </a:t>
            </a:r>
            <a:r>
              <a:rPr lang="en-US" altLang="zh-TW" sz="1800" dirty="0">
                <a:solidFill>
                  <a:schemeClr val="tx1"/>
                </a:solidFill>
                <a:latin typeface="+mj-lt"/>
              </a:rPr>
              <a:t>Filter, and Gaussian Filter </a:t>
            </a:r>
          </a:p>
          <a:p>
            <a:pPr>
              <a:lnSpc>
                <a:spcPct val="120000"/>
              </a:lnSpc>
              <a:spcBef>
                <a:spcPts val="0"/>
              </a:spcBef>
              <a:spcAft>
                <a:spcPts val="0"/>
              </a:spcAft>
            </a:pPr>
            <a:r>
              <a:rPr lang="en-US" altLang="zh-TW" sz="1800" dirty="0">
                <a:solidFill>
                  <a:schemeClr val="tx1"/>
                </a:solidFill>
                <a:latin typeface="+mj-lt"/>
              </a:rPr>
              <a:t>7-2-1	Statistical Framework For Noise Removal</a:t>
            </a:r>
          </a:p>
          <a:p>
            <a:pPr>
              <a:lnSpc>
                <a:spcPct val="120000"/>
              </a:lnSpc>
              <a:spcBef>
                <a:spcPts val="0"/>
              </a:spcBef>
              <a:spcAft>
                <a:spcPts val="0"/>
              </a:spcAft>
            </a:pPr>
            <a:r>
              <a:rPr lang="en-US" altLang="zh-TW" sz="1800" dirty="0">
                <a:solidFill>
                  <a:schemeClr val="tx1"/>
                </a:solidFill>
                <a:latin typeface="+mj-lt"/>
              </a:rPr>
              <a:t>7-2-2 	Determining Optimal Weight From Isotropic Covariance Matrices*</a:t>
            </a:r>
          </a:p>
          <a:p>
            <a:pPr>
              <a:lnSpc>
                <a:spcPct val="120000"/>
              </a:lnSpc>
              <a:spcBef>
                <a:spcPts val="0"/>
              </a:spcBef>
              <a:spcAft>
                <a:spcPts val="0"/>
              </a:spcAft>
            </a:pPr>
            <a:r>
              <a:rPr lang="en-US" altLang="zh-TW" sz="1800" dirty="0">
                <a:solidFill>
                  <a:schemeClr val="tx1"/>
                </a:solidFill>
                <a:latin typeface="+mj-lt"/>
              </a:rPr>
              <a:t>7-2-3 	Outlier Or Peak Noise</a:t>
            </a:r>
          </a:p>
          <a:p>
            <a:pPr>
              <a:lnSpc>
                <a:spcPct val="120000"/>
              </a:lnSpc>
              <a:spcBef>
                <a:spcPts val="0"/>
              </a:spcBef>
              <a:spcAft>
                <a:spcPts val="0"/>
              </a:spcAft>
            </a:pPr>
            <a:r>
              <a:rPr lang="en-US" altLang="zh-TW" sz="1800" dirty="0">
                <a:solidFill>
                  <a:schemeClr val="tx1"/>
                </a:solidFill>
                <a:latin typeface="+mj-lt"/>
              </a:rPr>
              <a:t>7-2-4 	K-nearest Neighbor</a:t>
            </a:r>
          </a:p>
          <a:p>
            <a:pPr>
              <a:lnSpc>
                <a:spcPct val="120000"/>
              </a:lnSpc>
              <a:spcBef>
                <a:spcPts val="0"/>
              </a:spcBef>
              <a:spcAft>
                <a:spcPts val="0"/>
              </a:spcAft>
            </a:pPr>
            <a:r>
              <a:rPr lang="en-US" altLang="zh-TW" sz="1800" dirty="0">
                <a:solidFill>
                  <a:schemeClr val="tx1"/>
                </a:solidFill>
                <a:latin typeface="+mj-lt"/>
              </a:rPr>
              <a:t>7-2-5 	Gradient Inverse Weighted</a:t>
            </a:r>
          </a:p>
          <a:p>
            <a:pPr>
              <a:lnSpc>
                <a:spcPct val="120000"/>
              </a:lnSpc>
              <a:spcBef>
                <a:spcPts val="0"/>
              </a:spcBef>
              <a:spcAft>
                <a:spcPts val="0"/>
              </a:spcAft>
            </a:pPr>
            <a:r>
              <a:rPr lang="en-US" altLang="zh-TW" sz="1800" dirty="0">
                <a:solidFill>
                  <a:schemeClr val="tx1"/>
                </a:solidFill>
                <a:latin typeface="+mj-lt"/>
              </a:rPr>
              <a:t>7-2-6 	Order Statistic Neighborhood Operators</a:t>
            </a:r>
          </a:p>
          <a:p>
            <a:pPr>
              <a:lnSpc>
                <a:spcPct val="120000"/>
              </a:lnSpc>
              <a:spcBef>
                <a:spcPts val="0"/>
              </a:spcBef>
              <a:spcAft>
                <a:spcPts val="0"/>
              </a:spcAft>
            </a:pPr>
            <a:r>
              <a:rPr lang="en-US" altLang="zh-TW" sz="1800" dirty="0">
                <a:solidFill>
                  <a:schemeClr val="tx1"/>
                </a:solidFill>
                <a:latin typeface="+mj-lt"/>
              </a:rPr>
              <a:t>7-2-7 	Decision Theoretic Approach To Estimating Mean*</a:t>
            </a:r>
          </a:p>
          <a:p>
            <a:pPr>
              <a:lnSpc>
                <a:spcPct val="120000"/>
              </a:lnSpc>
              <a:spcBef>
                <a:spcPts val="0"/>
              </a:spcBef>
              <a:spcAft>
                <a:spcPts val="0"/>
              </a:spcAft>
            </a:pPr>
            <a:r>
              <a:rPr lang="en-US" altLang="zh-TW" sz="1800" dirty="0">
                <a:solidFill>
                  <a:schemeClr val="tx1"/>
                </a:solidFill>
                <a:latin typeface="+mj-lt"/>
              </a:rPr>
              <a:t>7-2-8 	Hysteresis Smoothing</a:t>
            </a:r>
          </a:p>
          <a:p>
            <a:pPr>
              <a:lnSpc>
                <a:spcPct val="120000"/>
              </a:lnSpc>
              <a:spcBef>
                <a:spcPts val="0"/>
              </a:spcBef>
              <a:spcAft>
                <a:spcPts val="0"/>
              </a:spcAft>
            </a:pPr>
            <a:r>
              <a:rPr lang="en-US" altLang="zh-TW" sz="1800" dirty="0">
                <a:solidFill>
                  <a:schemeClr val="tx1"/>
                </a:solidFill>
                <a:latin typeface="+mj-lt"/>
              </a:rPr>
              <a:t>7-2-9 	Sigma Filter</a:t>
            </a:r>
          </a:p>
          <a:p>
            <a:pPr>
              <a:lnSpc>
                <a:spcPct val="120000"/>
              </a:lnSpc>
              <a:spcBef>
                <a:spcPts val="0"/>
              </a:spcBef>
              <a:spcAft>
                <a:spcPts val="0"/>
              </a:spcAft>
            </a:pPr>
            <a:r>
              <a:rPr lang="en-US" altLang="zh-TW" sz="1800" dirty="0">
                <a:solidFill>
                  <a:schemeClr val="tx1"/>
                </a:solidFill>
                <a:latin typeface="+mj-lt"/>
              </a:rPr>
              <a:t>7-2-10 	Selected Neighborhood Averaging</a:t>
            </a:r>
          </a:p>
          <a:p>
            <a:pPr>
              <a:lnSpc>
                <a:spcPct val="120000"/>
              </a:lnSpc>
              <a:spcBef>
                <a:spcPts val="0"/>
              </a:spcBef>
              <a:spcAft>
                <a:spcPts val="0"/>
              </a:spcAft>
            </a:pPr>
            <a:r>
              <a:rPr lang="en-US" altLang="zh-TW" sz="1800" dirty="0">
                <a:solidFill>
                  <a:schemeClr val="tx1"/>
                </a:solidFill>
                <a:latin typeface="+mj-lt"/>
              </a:rPr>
              <a:t>7-2-11 	Minimum Mean Square Noise Smoothing</a:t>
            </a:r>
          </a:p>
          <a:p>
            <a:pPr>
              <a:lnSpc>
                <a:spcPct val="120000"/>
              </a:lnSpc>
              <a:spcBef>
                <a:spcPts val="0"/>
              </a:spcBef>
              <a:spcAft>
                <a:spcPts val="0"/>
              </a:spcAft>
            </a:pPr>
            <a:r>
              <a:rPr lang="en-US" altLang="zh-TW" sz="1800" dirty="0">
                <a:solidFill>
                  <a:schemeClr val="tx1"/>
                </a:solidFill>
                <a:latin typeface="+mj-lt"/>
              </a:rPr>
              <a:t>7-2-12 	Noise Removal Experiments</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463586"/>
              </a:xfrm>
            </p:spPr>
            <p:txBody>
              <a:bodyPr>
                <a:normAutofit/>
              </a:bodyPr>
              <a:lstStyle/>
              <a:p>
                <a:pPr marL="0" indent="0">
                  <a:buNone/>
                </a:pPr>
                <a:r>
                  <a:rPr lang="en-US" altLang="zh-TW" sz="2400" b="1" kern="0" dirty="0">
                    <a:solidFill>
                      <a:schemeClr val="tx1"/>
                    </a:solidFill>
                    <a:latin typeface="+mj-lt"/>
                  </a:rPr>
                  <a:t>Running Median Operator</a:t>
                </a:r>
              </a:p>
              <a:p>
                <a:endParaRPr lang="en-US" altLang="zh-TW" sz="2400" kern="0" dirty="0">
                  <a:solidFill>
                    <a:schemeClr val="tx1"/>
                  </a:solidFill>
                  <a:latin typeface="+mj-lt"/>
                </a:endParaRPr>
              </a:p>
              <a:p>
                <a:pPr marL="630238" indent="0">
                  <a:buNone/>
                </a:pPr>
                <a14:m>
                  <m:oMath xmlns:m="http://schemas.openxmlformats.org/officeDocument/2006/math">
                    <m:sSub>
                      <m:sSubPr>
                        <m:ctrlPr>
                          <a:rPr lang="en-US" altLang="zh-TW" sz="1400" i="1" smtClean="0">
                            <a:solidFill>
                              <a:srgbClr val="FF0000"/>
                            </a:solidFill>
                            <a:latin typeface="Cambria Math" panose="02040503050406030204" pitchFamily="18" charset="0"/>
                          </a:rPr>
                        </m:ctrlPr>
                      </m:sSubPr>
                      <m:e>
                        <m:r>
                          <a:rPr lang="en-US" altLang="zh-TW" sz="1400" i="1">
                            <a:solidFill>
                              <a:srgbClr val="FF0000"/>
                            </a:solidFill>
                            <a:latin typeface="Cambria Math" panose="02040503050406030204" pitchFamily="18" charset="0"/>
                          </a:rPr>
                          <m:t>𝑍</m:t>
                        </m:r>
                      </m:e>
                      <m:sub>
                        <m:r>
                          <m:rPr>
                            <m:nor/>
                          </m:rPr>
                          <a:rPr lang="en-US" altLang="zh-TW" sz="1400" b="1" kern="0" dirty="0">
                            <a:solidFill>
                              <a:srgbClr val="FF0000"/>
                            </a:solidFill>
                          </a:rPr>
                          <m:t>Running</m:t>
                        </m:r>
                        <m:r>
                          <m:rPr>
                            <m:nor/>
                          </m:rPr>
                          <a:rPr lang="en-US" altLang="zh-TW" sz="1400" b="1" kern="0" dirty="0">
                            <a:solidFill>
                              <a:srgbClr val="FF0000"/>
                            </a:solidFill>
                          </a:rPr>
                          <m:t> </m:t>
                        </m:r>
                        <m:r>
                          <m:rPr>
                            <m:nor/>
                          </m:rPr>
                          <a:rPr lang="en-US" altLang="zh-TW" sz="1400" b="1" kern="0" dirty="0">
                            <a:solidFill>
                              <a:srgbClr val="FF0000"/>
                            </a:solidFill>
                          </a:rPr>
                          <m:t>Median</m:t>
                        </m:r>
                        <m:r>
                          <m:rPr>
                            <m:nor/>
                          </m:rPr>
                          <a:rPr lang="en-US" altLang="zh-TW" sz="1400" b="1" kern="0" dirty="0">
                            <a:solidFill>
                              <a:srgbClr val="FF0000"/>
                            </a:solidFill>
                          </a:rPr>
                          <m:t> </m:t>
                        </m:r>
                        <m:r>
                          <m:rPr>
                            <m:nor/>
                          </m:rPr>
                          <a:rPr lang="en-US" altLang="zh-TW" sz="1400" b="1" kern="0" dirty="0">
                            <a:solidFill>
                              <a:srgbClr val="FF0000"/>
                            </a:solidFill>
                          </a:rPr>
                          <m:t>Operator</m:t>
                        </m:r>
                        <m:r>
                          <m:rPr>
                            <m:nor/>
                          </m:rPr>
                          <a:rPr lang="en-US" altLang="zh-TW" sz="1400" b="1" kern="0" dirty="0">
                            <a:solidFill>
                              <a:srgbClr val="FF0000"/>
                            </a:solidFill>
                          </a:rPr>
                          <m:t> </m:t>
                        </m:r>
                      </m:sub>
                    </m:sSub>
                    <m:r>
                      <a:rPr lang="en-US" altLang="zh-TW" sz="1400" i="1">
                        <a:solidFill>
                          <a:schemeClr val="tx1"/>
                        </a:solidFill>
                        <a:latin typeface="Cambria Math" panose="02040503050406030204" pitchFamily="18" charset="0"/>
                      </a:rPr>
                      <m:t> </m:t>
                    </m:r>
                  </m:oMath>
                </a14:m>
                <a:r>
                  <a:rPr lang="en-US" altLang="zh-TW" sz="2400" i="1" dirty="0">
                    <a:solidFill>
                      <a:schemeClr val="tx1"/>
                    </a:solidFill>
                    <a:latin typeface="+mj-lt"/>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𝑚𝑒𝑑𝑖𝑎𝑛</m:t>
                                </m:r>
                              </m:sub>
                            </m:sSub>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r>
                  <a:rPr lang="en-US" altLang="zh-TW" sz="2400" b="1" kern="0" dirty="0">
                    <a:solidFill>
                      <a:schemeClr val="tx1"/>
                    </a:solidFill>
                    <a:latin typeface="+mj-lt"/>
                  </a:rPr>
                  <a:t>Q</a:t>
                </a:r>
                <a:r>
                  <a:rPr lang="en-US" altLang="zh-TW" sz="2400" kern="0" dirty="0">
                    <a:solidFill>
                      <a:schemeClr val="tx1"/>
                    </a:solidFill>
                    <a:latin typeface="+mj-lt"/>
                  </a:rPr>
                  <a:t>:</a:t>
                </a:r>
                <a:r>
                  <a:rPr lang="en-US" altLang="zh-TW" sz="2400" b="1" kern="0" dirty="0">
                    <a:solidFill>
                      <a:schemeClr val="tx1"/>
                    </a:solidFill>
                    <a:latin typeface="+mj-lt"/>
                  </a:rPr>
                  <a:t> </a:t>
                </a:r>
                <a:r>
                  <a:rPr lang="en-US" altLang="zh-TW" sz="2400" kern="0" dirty="0">
                    <a:solidFill>
                      <a:schemeClr val="tx1"/>
                    </a:solidFill>
                    <a:latin typeface="+mj-lt"/>
                  </a:rPr>
                  <a:t>inter-quartile distance = </a:t>
                </a:r>
                <a14:m>
                  <m:oMath xmlns:m="http://schemas.openxmlformats.org/officeDocument/2006/math">
                    <m:sSub>
                      <m:sSubPr>
                        <m:ctrlPr>
                          <a:rPr lang="en-US" altLang="zh-TW" sz="2400" i="1" kern="0" smtClean="0">
                            <a:solidFill>
                              <a:schemeClr val="tx1"/>
                            </a:solidFill>
                            <a:latin typeface="Cambria Math" panose="02040503050406030204" pitchFamily="18" charset="0"/>
                          </a:rPr>
                        </m:ctrlPr>
                      </m:sSubPr>
                      <m:e>
                        <m:r>
                          <a:rPr lang="en-US" altLang="zh-TW" sz="2400" b="0" i="1" kern="0" smtClean="0">
                            <a:solidFill>
                              <a:schemeClr val="tx1"/>
                            </a:solidFill>
                            <a:latin typeface="Cambria Math" panose="02040503050406030204" pitchFamily="18" charset="0"/>
                          </a:rPr>
                          <m:t>𝑥</m:t>
                        </m:r>
                      </m:e>
                      <m:sub>
                        <m:r>
                          <a:rPr lang="en-US" altLang="zh-TW" sz="2400" b="0" i="1" kern="0" smtClean="0">
                            <a:solidFill>
                              <a:schemeClr val="tx1"/>
                            </a:solidFill>
                            <a:latin typeface="Cambria Math" panose="02040503050406030204" pitchFamily="18" charset="0"/>
                          </a:rPr>
                          <m:t>(</m:t>
                        </m:r>
                        <m:f>
                          <m:fPr>
                            <m:ctrlPr>
                              <a:rPr lang="en-US" altLang="zh-TW" sz="2400" b="0" i="1" kern="0" smtClean="0">
                                <a:solidFill>
                                  <a:schemeClr val="tx1"/>
                                </a:solidFill>
                                <a:latin typeface="Cambria Math" panose="02040503050406030204" pitchFamily="18" charset="0"/>
                              </a:rPr>
                            </m:ctrlPr>
                          </m:fPr>
                          <m:num>
                            <m:r>
                              <a:rPr lang="en-US" altLang="zh-TW" sz="2400" b="0" i="1" kern="0" smtClean="0">
                                <a:solidFill>
                                  <a:schemeClr val="tx1"/>
                                </a:solidFill>
                                <a:latin typeface="Cambria Math" panose="02040503050406030204" pitchFamily="18" charset="0"/>
                              </a:rPr>
                              <m:t>3</m:t>
                            </m:r>
                            <m:r>
                              <a:rPr lang="en-US" altLang="zh-TW" sz="2400" b="0" i="1" kern="0" smtClean="0">
                                <a:solidFill>
                                  <a:schemeClr val="tx1"/>
                                </a:solidFill>
                                <a:latin typeface="Cambria Math" panose="02040503050406030204" pitchFamily="18" charset="0"/>
                              </a:rPr>
                              <m:t>𝑁</m:t>
                            </m:r>
                            <m:r>
                              <a:rPr lang="en-US" altLang="zh-TW" sz="2400" b="0" i="1" kern="0" smtClean="0">
                                <a:solidFill>
                                  <a:schemeClr val="tx1"/>
                                </a:solidFill>
                                <a:latin typeface="Cambria Math" panose="02040503050406030204" pitchFamily="18" charset="0"/>
                              </a:rPr>
                              <m:t>+2</m:t>
                            </m:r>
                          </m:num>
                          <m:den>
                            <m:r>
                              <a:rPr lang="en-US" altLang="zh-TW" sz="2400" b="0" i="1" kern="0" smtClean="0">
                                <a:solidFill>
                                  <a:schemeClr val="tx1"/>
                                </a:solidFill>
                                <a:latin typeface="Cambria Math" panose="02040503050406030204" pitchFamily="18" charset="0"/>
                              </a:rPr>
                              <m:t>4</m:t>
                            </m:r>
                          </m:den>
                        </m:f>
                        <m:r>
                          <a:rPr lang="en-US" altLang="zh-TW" sz="2400" b="0" i="1" kern="0" smtClean="0">
                            <a:solidFill>
                              <a:schemeClr val="tx1"/>
                            </a:solidFill>
                            <a:latin typeface="Cambria Math" panose="02040503050406030204" pitchFamily="18" charset="0"/>
                          </a:rPr>
                          <m:t>)</m:t>
                        </m:r>
                      </m:sub>
                    </m:sSub>
                  </m:oMath>
                </a14:m>
                <a:r>
                  <a:rPr lang="en-US" altLang="zh-TW" sz="2400" kern="0" dirty="0">
                    <a:solidFill>
                      <a:schemeClr val="tx1"/>
                    </a:solidFill>
                    <a:latin typeface="+mj-lt"/>
                  </a:rPr>
                  <a:t> - </a:t>
                </a:r>
                <a14:m>
                  <m:oMath xmlns:m="http://schemas.openxmlformats.org/officeDocument/2006/math">
                    <m:sSub>
                      <m:sSubPr>
                        <m:ctrlPr>
                          <a:rPr lang="en-US" altLang="zh-TW" sz="2400" i="1" kern="0">
                            <a:solidFill>
                              <a:schemeClr val="tx1"/>
                            </a:solidFill>
                            <a:latin typeface="Cambria Math" panose="02040503050406030204" pitchFamily="18" charset="0"/>
                          </a:rPr>
                        </m:ctrlPr>
                      </m:sSubPr>
                      <m:e>
                        <m:r>
                          <a:rPr lang="en-US" altLang="zh-TW" sz="2400" i="1" kern="0">
                            <a:solidFill>
                              <a:schemeClr val="tx1"/>
                            </a:solidFill>
                            <a:latin typeface="Cambria Math" panose="02040503050406030204" pitchFamily="18" charset="0"/>
                          </a:rPr>
                          <m:t>𝑥</m:t>
                        </m:r>
                      </m:e>
                      <m:sub>
                        <m:r>
                          <a:rPr lang="en-US" altLang="zh-TW" sz="2400" i="1" kern="0">
                            <a:solidFill>
                              <a:schemeClr val="tx1"/>
                            </a:solidFill>
                            <a:latin typeface="Cambria Math" panose="02040503050406030204" pitchFamily="18" charset="0"/>
                          </a:rPr>
                          <m:t>(</m:t>
                        </m:r>
                        <m:f>
                          <m:fPr>
                            <m:ctrlPr>
                              <a:rPr lang="en-US" altLang="zh-TW" sz="2400" i="1" kern="0">
                                <a:solidFill>
                                  <a:schemeClr val="tx1"/>
                                </a:solidFill>
                                <a:latin typeface="Cambria Math" panose="02040503050406030204" pitchFamily="18" charset="0"/>
                              </a:rPr>
                            </m:ctrlPr>
                          </m:fPr>
                          <m:num>
                            <m:r>
                              <a:rPr lang="en-US" altLang="zh-TW" sz="2400" i="1" kern="0">
                                <a:solidFill>
                                  <a:schemeClr val="tx1"/>
                                </a:solidFill>
                                <a:latin typeface="Cambria Math" panose="02040503050406030204" pitchFamily="18" charset="0"/>
                              </a:rPr>
                              <m:t>𝑁</m:t>
                            </m:r>
                            <m:r>
                              <a:rPr lang="en-US" altLang="zh-TW" sz="2400" i="1" kern="0">
                                <a:solidFill>
                                  <a:schemeClr val="tx1"/>
                                </a:solidFill>
                                <a:latin typeface="Cambria Math" panose="02040503050406030204" pitchFamily="18" charset="0"/>
                              </a:rPr>
                              <m:t>+2</m:t>
                            </m:r>
                          </m:num>
                          <m:den>
                            <m:r>
                              <a:rPr lang="en-US" altLang="zh-TW" sz="2400" i="1" kern="0">
                                <a:solidFill>
                                  <a:schemeClr val="tx1"/>
                                </a:solidFill>
                                <a:latin typeface="Cambria Math" panose="02040503050406030204" pitchFamily="18" charset="0"/>
                              </a:rPr>
                              <m:t>4</m:t>
                            </m:r>
                          </m:den>
                        </m:f>
                        <m:r>
                          <a:rPr lang="en-US" altLang="zh-TW" sz="2400" i="1" kern="0">
                            <a:solidFill>
                              <a:schemeClr val="tx1"/>
                            </a:solidFill>
                            <a:latin typeface="Cambria Math" panose="02040503050406030204" pitchFamily="18" charset="0"/>
                          </a:rPr>
                          <m:t>)</m:t>
                        </m:r>
                      </m:sub>
                    </m:sSub>
                  </m:oMath>
                </a14:m>
                <a:endParaRPr lang="en-US" altLang="zh-TW" sz="2400" kern="0" dirty="0">
                  <a:solidFill>
                    <a:schemeClr val="tx1"/>
                  </a:solidFill>
                  <a:latin typeface="+mj-lt"/>
                </a:endParaRPr>
              </a:p>
              <a:p>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b="1" dirty="0">
                    <a:solidFill>
                      <a:schemeClr val="tx1"/>
                    </a:solidFill>
                    <a:latin typeface="+mj-lt"/>
                  </a:rPr>
                  <a:t>: </a:t>
                </a:r>
                <a:r>
                  <a:rPr lang="en-US" altLang="zh-TW" sz="2400" dirty="0">
                    <a:solidFill>
                      <a:schemeClr val="tx1"/>
                    </a:solidFill>
                    <a:latin typeface="+mj-lt"/>
                  </a:rPr>
                  <a:t>median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a:t>
                </a:r>
                <a:r>
                  <a:rPr lang="en-US" altLang="zh-TW" sz="2400" dirty="0">
                    <a:solidFill>
                      <a:schemeClr val="tx1"/>
                    </a:solidFill>
                  </a:rPr>
                  <a:t>threshold for outlier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large: </a:t>
                </a:r>
                <a:r>
                  <a:rPr lang="en-US" altLang="zh-TW" sz="2400" dirty="0">
                    <a:solidFill>
                      <a:schemeClr val="tx1"/>
                    </a:solidFill>
                  </a:rPr>
                  <a:t>no effect, the output is the same as input</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small</a:t>
                </a:r>
                <a:r>
                  <a:rPr lang="en-US" altLang="zh-TW" sz="2400" dirty="0">
                    <a:solidFill>
                      <a:schemeClr val="tx1"/>
                    </a:solidFill>
                  </a:rPr>
                  <a:t>: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𝑟𝑢𝑛𝑛𝑖𝑛𝑔</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𝑚𝑒𝑑𝑖𝑎𝑛</m:t>
                        </m:r>
                      </m:sub>
                    </m:sSub>
                  </m:oMath>
                </a14:m>
                <a:r>
                  <a:rPr lang="en-US" altLang="zh-TW" sz="2400" dirty="0">
                    <a:solidFill>
                      <a:schemeClr val="tx1"/>
                    </a:solidFill>
                  </a:rPr>
                  <a:t> degenerate into median filter</a:t>
                </a:r>
                <a:endParaRPr lang="zh-TW" altLang="en-US" sz="2400"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463586"/>
              </a:xfrm>
              <a:blipFill>
                <a:blip r:embed="rId3"/>
                <a:stretch>
                  <a:fillRect l="-2423" t="-1913" b="-410"/>
                </a:stretch>
              </a:blipFill>
            </p:spPr>
            <p:txBody>
              <a:bodyPr/>
              <a:lstStyle/>
              <a:p>
                <a:r>
                  <a:rPr lang="zh-TW" altLang="en-US">
                    <a:noFill/>
                  </a:rPr>
                  <a:t> </a:t>
                </a:r>
              </a:p>
            </p:txBody>
          </p:sp>
        </mc:Fallback>
      </mc:AlternateContent>
      <p:sp>
        <p:nvSpPr>
          <p:cNvPr id="922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7.2.6 Order Statistic Neighborhood Operators - </a:t>
            </a:r>
            <a:r>
              <a:rPr kumimoji="0" lang="en-US" altLang="zh-TW" sz="3600" dirty="0">
                <a:solidFill>
                  <a:schemeClr val="tx1"/>
                </a:solidFill>
              </a:rPr>
              <a:t>Running Median Filter</a:t>
            </a:r>
            <a:endParaRPr lang="en-US" altLang="zh-TW" sz="3600" b="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5078917" y="2636912"/>
                <a:ext cx="2605650"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5" name="矩形 4"/>
              <p:cNvSpPr>
                <a:spLocks noRot="1" noChangeAspect="1" noMove="1" noResize="1" noEditPoints="1" noAdjustHandles="1" noChangeArrowheads="1" noChangeShapeType="1" noTextEdit="1"/>
              </p:cNvSpPr>
              <p:nvPr/>
            </p:nvSpPr>
            <p:spPr>
              <a:xfrm>
                <a:off x="5078917" y="2636912"/>
                <a:ext cx="2605650" cy="1084912"/>
              </a:xfrm>
              <a:prstGeom prst="rect">
                <a:avLst/>
              </a:prstGeom>
              <a:blipFill>
                <a:blip r:embed="rId4"/>
                <a:stretch>
                  <a:fillRect b="-8989"/>
                </a:stretch>
              </a:blipFill>
            </p:spPr>
            <p:txBody>
              <a:bodyPr/>
              <a:lstStyle/>
              <a:p>
                <a:r>
                  <a:rPr lang="zh-TW" altLang="en-US">
                    <a:noFill/>
                  </a:rPr>
                  <a:t> </a:t>
                </a:r>
              </a:p>
            </p:txBody>
          </p:sp>
        </mc:Fallback>
      </mc:AlternateContent>
      <p:sp>
        <p:nvSpPr>
          <p:cNvPr id="1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Trimmed-Mean Operator</a:t>
                </a:r>
              </a:p>
              <a:p>
                <a:pPr marL="0" indent="0">
                  <a:lnSpc>
                    <a:spcPct val="150000"/>
                  </a:lnSpc>
                  <a:spcBef>
                    <a:spcPts val="0"/>
                  </a:spcBef>
                  <a:spcAft>
                    <a:spcPts val="0"/>
                  </a:spcAft>
                  <a:buNone/>
                </a:pPr>
                <a:r>
                  <a:rPr lang="en-US" altLang="zh-TW" sz="2400" b="1" dirty="0">
                    <a:solidFill>
                      <a:schemeClr val="tx1"/>
                    </a:solidFill>
                    <a:latin typeface="+mj-lt"/>
                  </a:rPr>
                  <a:t>trimmed-mean:</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first </a:t>
                </a:r>
                <a:r>
                  <a:rPr lang="en-US" altLang="zh-TW" sz="2400" i="1" dirty="0">
                    <a:solidFill>
                      <a:schemeClr val="tx1"/>
                    </a:solidFill>
                    <a:latin typeface="+mj-lt"/>
                  </a:rPr>
                  <a:t>k</a:t>
                </a:r>
                <a:r>
                  <a:rPr lang="en-US" altLang="zh-TW" sz="2400" dirty="0">
                    <a:solidFill>
                      <a:schemeClr val="tx1"/>
                    </a:solidFill>
                    <a:latin typeface="+mj-lt"/>
                  </a:rPr>
                  <a:t> and last </a:t>
                </a:r>
                <a:r>
                  <a:rPr lang="en-US" altLang="zh-TW" sz="2400" i="1" dirty="0">
                    <a:solidFill>
                      <a:schemeClr val="tx1"/>
                    </a:solidFill>
                    <a:latin typeface="+mj-lt"/>
                  </a:rPr>
                  <a:t>k</a:t>
                </a:r>
                <a:r>
                  <a:rPr lang="en-US" altLang="zh-TW" sz="2400" dirty="0">
                    <a:solidFill>
                      <a:schemeClr val="tx1"/>
                    </a:solidFill>
                    <a:latin typeface="+mj-lt"/>
                  </a:rPr>
                  <a:t> order statistics not used</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equal weighted average of central </a:t>
                </a:r>
                <a:r>
                  <a:rPr lang="en-US" altLang="zh-TW" sz="2400" i="1" dirty="0">
                    <a:solidFill>
                      <a:schemeClr val="tx1"/>
                    </a:solidFill>
                    <a:latin typeface="+mj-lt"/>
                  </a:rPr>
                  <a:t>N-2k</a:t>
                </a:r>
                <a:r>
                  <a:rPr lang="en-US" altLang="zh-TW" sz="2400" dirty="0">
                    <a:solidFill>
                      <a:schemeClr val="tx1"/>
                    </a:solidFill>
                    <a:latin typeface="+mj-lt"/>
                  </a:rPr>
                  <a:t> order statistics</a:t>
                </a:r>
              </a:p>
              <a:p>
                <a:pPr marL="184150" indent="0" algn="ctr">
                  <a:lnSpc>
                    <a:spcPct val="150000"/>
                  </a:lnSpc>
                  <a:spcBef>
                    <a:spcPts val="0"/>
                  </a:spcBef>
                  <a:spcAft>
                    <a:spcPts val="0"/>
                  </a:spcAft>
                  <a:buNone/>
                </a:pPr>
                <a14:m>
                  <m:oMath xmlns:m="http://schemas.openxmlformats.org/officeDocument/2006/math">
                    <m:sSub>
                      <m:sSubPr>
                        <m:ctrlPr>
                          <a:rPr lang="en-US" altLang="zh-TW" sz="3200" i="1" smtClean="0">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𝑡𝑟𝑖𝑚𝑚𝑒𝑑</m:t>
                        </m:r>
                        <m:r>
                          <a:rPr lang="en-US" altLang="zh-TW" sz="3200" b="0" i="1" smtClean="0">
                            <a:solidFill>
                              <a:schemeClr val="tx1"/>
                            </a:solidFill>
                            <a:latin typeface="Cambria Math" panose="02040503050406030204" pitchFamily="18" charset="0"/>
                          </a:rPr>
                          <m:t> </m:t>
                        </m:r>
                        <m:r>
                          <a:rPr lang="en-US" altLang="zh-TW" sz="3200" b="0" i="1" smtClean="0">
                            <a:solidFill>
                              <a:schemeClr val="tx1"/>
                            </a:solidFill>
                            <a:latin typeface="Cambria Math" panose="02040503050406030204" pitchFamily="18" charset="0"/>
                          </a:rPr>
                          <m:t>𝑚𝑒𝑎𝑛</m:t>
                        </m:r>
                      </m:sub>
                    </m:sSub>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−2</m:t>
                        </m:r>
                        <m:r>
                          <a:rPr lang="en-US" altLang="zh-TW" sz="3200" b="0" i="1" smtClean="0">
                            <a:solidFill>
                              <a:schemeClr val="tx1"/>
                            </a:solidFill>
                            <a:latin typeface="Cambria Math" panose="02040503050406030204" pitchFamily="18" charset="0"/>
                          </a:rPr>
                          <m:t>𝑘</m:t>
                        </m:r>
                      </m:den>
                    </m:f>
                    <m:nary>
                      <m:naryPr>
                        <m:chr m:val="∑"/>
                        <m:ctrlPr>
                          <a:rPr lang="en-US" altLang="zh-TW" sz="3200" i="1" smtClean="0">
                            <a:solidFill>
                              <a:schemeClr val="tx1"/>
                            </a:solidFill>
                            <a:latin typeface="Cambria Math" panose="02040503050406030204" pitchFamily="18" charset="0"/>
                          </a:rPr>
                        </m:ctrlPr>
                      </m:naryPr>
                      <m:sub>
                        <m:r>
                          <m:rPr>
                            <m:brk m:alnAt="23"/>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=1+</m:t>
                        </m:r>
                        <m:r>
                          <a:rPr lang="en-US" altLang="zh-TW" sz="3200" b="0" i="1" smtClean="0">
                            <a:solidFill>
                              <a:schemeClr val="tx1"/>
                            </a:solidFill>
                            <a:latin typeface="Cambria Math" panose="02040503050406030204" pitchFamily="18" charset="0"/>
                          </a:rPr>
                          <m:t>𝑘</m:t>
                        </m:r>
                      </m:sub>
                      <m:sup>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𝑘</m:t>
                        </m:r>
                      </m:sup>
                      <m:e>
                        <m:sSub>
                          <m:sSubPr>
                            <m:ctrlPr>
                              <a:rPr lang="en-US" altLang="zh-TW" sz="320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m:t>
                            </m:r>
                          </m:sub>
                        </m:sSub>
                      </m:e>
                    </m:nary>
                  </m:oMath>
                </a14:m>
                <a:endParaRPr lang="en-US" altLang="zh-TW"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244"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ea typeface="+mj-ea"/>
                  </a:rPr>
                  <a:t>Midrange</a:t>
                </a:r>
                <a:r>
                  <a:rPr lang="zh-TW" altLang="en-US" sz="2400" b="1" dirty="0">
                    <a:solidFill>
                      <a:schemeClr val="tx1"/>
                    </a:solidFill>
                    <a:latin typeface="+mj-lt"/>
                    <a:ea typeface="+mj-ea"/>
                  </a:rPr>
                  <a:t> </a:t>
                </a:r>
                <a:r>
                  <a:rPr lang="en-US" altLang="zh-TW" sz="2400" b="1" dirty="0">
                    <a:solidFill>
                      <a:schemeClr val="tx1"/>
                    </a:solidFill>
                    <a:latin typeface="+mj-lt"/>
                    <a:ea typeface="+mj-ea"/>
                  </a:rPr>
                  <a:t>operator</a:t>
                </a:r>
              </a:p>
              <a:p>
                <a:pPr marL="0" indent="0">
                  <a:lnSpc>
                    <a:spcPct val="150000"/>
                  </a:lnSpc>
                  <a:spcBef>
                    <a:spcPts val="0"/>
                  </a:spcBef>
                  <a:spcAft>
                    <a:spcPts val="0"/>
                  </a:spcAft>
                  <a:buNone/>
                </a:pPr>
                <a:r>
                  <a:rPr lang="en-US" altLang="zh-TW" sz="2400" b="1" dirty="0">
                    <a:solidFill>
                      <a:schemeClr val="tx1"/>
                    </a:solidFill>
                    <a:latin typeface="+mj-lt"/>
                    <a:ea typeface="+mj-ea"/>
                  </a:rPr>
                  <a:t>Midrange: </a:t>
                </a:r>
                <a:r>
                  <a:rPr lang="en-US" altLang="zh-TW" sz="2400" dirty="0">
                    <a:solidFill>
                      <a:schemeClr val="tx1"/>
                    </a:solidFill>
                    <a:latin typeface="+mj-lt"/>
                    <a:ea typeface="+mj-ea"/>
                  </a:rPr>
                  <a:t>noise distribution with light and smooth tails.</a:t>
                </a:r>
              </a:p>
              <a:p>
                <a:pPr marL="0" indent="0" algn="ctr">
                  <a:lnSpc>
                    <a:spcPct val="150000"/>
                  </a:lnSpc>
                  <a:spcBef>
                    <a:spcPts val="0"/>
                  </a:spcBef>
                  <a:spcAft>
                    <a:spcPts val="0"/>
                  </a:spcAft>
                  <a:buNone/>
                </a:pPr>
                <a14:m>
                  <m:oMath xmlns:m="http://schemas.openxmlformats.org/officeDocument/2006/math">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𝑚𝑖𝑑𝑟𝑎𝑛𝑔𝑒</m:t>
                        </m:r>
                      </m:sub>
                    </m:sSub>
                  </m:oMath>
                </a14:m>
                <a:r>
                  <a:rPr lang="en-US" altLang="zh-TW" sz="3200" i="1" dirty="0">
                    <a:solidFill>
                      <a:schemeClr val="tx1"/>
                    </a:solidFill>
                    <a:latin typeface="+mj-lt"/>
                  </a:rPr>
                  <a:t> = </a:t>
                </a:r>
                <a14:m>
                  <m:oMath xmlns:m="http://schemas.openxmlformats.org/officeDocument/2006/math">
                    <m:f>
                      <m:fPr>
                        <m:ctrlPr>
                          <a:rPr lang="en-US" altLang="zh-TW" sz="3200" i="1">
                            <a:solidFill>
                              <a:schemeClr val="tx1"/>
                            </a:solidFill>
                            <a:latin typeface="Cambria Math" panose="02040503050406030204" pitchFamily="18" charset="0"/>
                          </a:rPr>
                        </m:ctrlPr>
                      </m:fPr>
                      <m:num>
                        <m:r>
                          <a:rPr lang="en-US" altLang="zh-TW" sz="3200" i="1">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2</m:t>
                        </m:r>
                      </m:den>
                    </m:f>
                    <m:d>
                      <m:dPr>
                        <m:begChr m:val="["/>
                        <m:endChr m:val="]"/>
                        <m:ctrlPr>
                          <a:rPr lang="en-US" altLang="zh-TW" sz="3200" b="0" i="1" smtClean="0">
                            <a:solidFill>
                              <a:schemeClr val="tx1"/>
                            </a:solidFill>
                            <a:latin typeface="Cambria Math" panose="02040503050406030204" pitchFamily="18" charset="0"/>
                          </a:rPr>
                        </m:ctrlPr>
                      </m:dPr>
                      <m:e>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1</m:t>
                                </m:r>
                              </m:e>
                            </m:d>
                          </m:sub>
                        </m:sSub>
                        <m:r>
                          <a:rPr lang="en-US" altLang="zh-TW" sz="3200" b="0" i="1" smtClean="0">
                            <a:solidFill>
                              <a:schemeClr val="tx1"/>
                            </a:solidFill>
                            <a:latin typeface="Cambria Math" panose="02040503050406030204" pitchFamily="18" charset="0"/>
                          </a:rPr>
                          <m:t>+ </m:t>
                        </m:r>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a typeface="+mj-ea"/>
                </a:endParaRPr>
              </a:p>
              <a:p>
                <a:pPr marL="0" indent="0">
                  <a:lnSpc>
                    <a:spcPct val="150000"/>
                  </a:lnSpc>
                  <a:spcBef>
                    <a:spcPts val="0"/>
                  </a:spcBef>
                  <a:spcAft>
                    <a:spcPts val="0"/>
                  </a:spcAft>
                  <a:buNone/>
                </a:pPr>
                <a:endParaRPr lang="en-US" altLang="zh-TW" sz="2400" dirty="0">
                  <a:solidFill>
                    <a:schemeClr val="tx1"/>
                  </a:solidFill>
                  <a:latin typeface="+mj-lt"/>
                  <a:ea typeface="+mj-ea"/>
                </a:endParaRPr>
              </a:p>
              <a:p>
                <a:pPr marL="0" indent="0">
                  <a:lnSpc>
                    <a:spcPct val="150000"/>
                  </a:lnSpc>
                  <a:spcBef>
                    <a:spcPts val="0"/>
                  </a:spcBef>
                  <a:spcAft>
                    <a:spcPts val="0"/>
                  </a:spcAft>
                  <a:buNone/>
                </a:pPr>
                <a:r>
                  <a:rPr lang="zh-TW" altLang="en-US" sz="2400" dirty="0">
                    <a:solidFill>
                      <a:schemeClr val="tx1"/>
                    </a:solidFill>
                    <a:latin typeface="+mj-lt"/>
                    <a:ea typeface="+mj-ea"/>
                  </a:rPr>
                  <a:t>最亮加上最暗的去除以二</a:t>
                </a:r>
                <a:endParaRPr lang="en-US" altLang="zh-TW" sz="2400" dirty="0">
                  <a:solidFill>
                    <a:schemeClr val="tx1"/>
                  </a:solidFill>
                  <a:latin typeface="+mj-lt"/>
                  <a:ea typeface="+mj-ea"/>
                </a:endParaRPr>
              </a:p>
              <a:p>
                <a:pPr>
                  <a:lnSpc>
                    <a:spcPct val="150000"/>
                  </a:lnSpc>
                  <a:spcBef>
                    <a:spcPts val="0"/>
                  </a:spcBef>
                  <a:spcAft>
                    <a:spcPts val="0"/>
                  </a:spcAft>
                </a:pPr>
                <a:endParaRPr lang="zh-TW" altLang="en-US" sz="2400" dirty="0">
                  <a:solidFill>
                    <a:schemeClr val="tx1"/>
                  </a:solidFill>
                  <a:latin typeface="+mj-lt"/>
                  <a:ea typeface="+mj-ea"/>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4452" name="Rectangle 3"/>
          <p:cNvSpPr>
            <a:spLocks noGrp="1" noChangeArrowheads="1"/>
          </p:cNvSpPr>
          <p:nvPr>
            <p:ph idx="1"/>
          </p:nvPr>
        </p:nvSpPr>
        <p:spPr/>
        <p:txBody>
          <a:bodyPr>
            <a:normAutofit/>
          </a:bodyPr>
          <a:lstStyle/>
          <a:p>
            <a:pPr marL="0" indent="0" eaLnBrk="1" hangingPunct="1">
              <a:buNone/>
            </a:pPr>
            <a:r>
              <a:rPr lang="en-US" altLang="zh-TW" sz="2400" b="1" dirty="0">
                <a:solidFill>
                  <a:schemeClr val="tx1"/>
                </a:solidFill>
                <a:latin typeface="+mj-lt"/>
              </a:rPr>
              <a:t>hysteresis smoothing: </a:t>
            </a:r>
          </a:p>
          <a:p>
            <a:pPr marL="531813" indent="-266700" eaLnBrk="1" hangingPunct="1">
              <a:buFont typeface="+mj-lt"/>
              <a:buAutoNum type="arabicPeriod"/>
              <a:tabLst>
                <a:tab pos="531813" algn="l"/>
              </a:tabLst>
            </a:pPr>
            <a:r>
              <a:rPr lang="en-US" altLang="zh-TW" sz="2400" dirty="0">
                <a:solidFill>
                  <a:schemeClr val="tx1"/>
                </a:solidFill>
                <a:latin typeface="+mj-lt"/>
              </a:rPr>
              <a:t>removes minor fluctuations, preserves major transients</a:t>
            </a:r>
          </a:p>
          <a:p>
            <a:pPr marL="531813" indent="-266700">
              <a:buFont typeface="+mj-lt"/>
              <a:buAutoNum type="arabicPeriod"/>
              <a:tabLst>
                <a:tab pos="531813" algn="l"/>
              </a:tabLst>
            </a:pPr>
            <a:r>
              <a:rPr lang="en-US" altLang="zh-TW" sz="2400" dirty="0">
                <a:solidFill>
                  <a:schemeClr val="tx1"/>
                </a:solidFill>
                <a:latin typeface="+mj-lt"/>
              </a:rPr>
              <a:t>finite state machine with two states: </a:t>
            </a:r>
            <a:r>
              <a:rPr lang="en-US" altLang="zh-TW" sz="2400" i="1" dirty="0">
                <a:solidFill>
                  <a:schemeClr val="tx1"/>
                </a:solidFill>
                <a:latin typeface="+mj-lt"/>
              </a:rPr>
              <a:t>UP, DOWN</a:t>
            </a:r>
          </a:p>
          <a:p>
            <a:pPr marL="531813" indent="-266700">
              <a:buFont typeface="+mj-lt"/>
              <a:buAutoNum type="arabicPeriod"/>
              <a:tabLst>
                <a:tab pos="531813" algn="l"/>
              </a:tabLst>
            </a:pPr>
            <a:r>
              <a:rPr lang="en-US" altLang="zh-TW" sz="2400" dirty="0">
                <a:solidFill>
                  <a:schemeClr val="tx1"/>
                </a:solidFill>
                <a:latin typeface="+mj-lt"/>
              </a:rPr>
              <a:t>applied row-by-row and then column-by-column</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5476" name="Rectangle 3"/>
          <p:cNvSpPr>
            <a:spLocks noGrp="1" noChangeArrowheads="1"/>
          </p:cNvSpPr>
          <p:nvPr>
            <p:ph idx="1"/>
          </p:nvPr>
        </p:nvSpPr>
        <p:spPr/>
        <p:txBody>
          <a:bodyPr>
            <a:normAutofit/>
          </a:bodyPr>
          <a:lstStyle/>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if state </a:t>
            </a:r>
            <a:r>
              <a:rPr lang="en-US" altLang="zh-TW" sz="2400" i="1" dirty="0">
                <a:solidFill>
                  <a:schemeClr val="tx1"/>
                </a:solidFill>
                <a:latin typeface="+mj-lt"/>
              </a:rPr>
              <a:t>UP</a:t>
            </a:r>
            <a:r>
              <a:rPr lang="en-US" altLang="zh-TW" sz="2400" dirty="0">
                <a:solidFill>
                  <a:schemeClr val="tx1"/>
                </a:solidFill>
                <a:latin typeface="+mj-lt"/>
              </a:rPr>
              <a:t> and next one smaller, if next local minimum does not exceed threshold then stays current value i.e. small valley filled flat</a:t>
            </a:r>
          </a:p>
          <a:p>
            <a:pPr marL="266700" indent="-266700" eaLnBrk="1" hangingPunct="1">
              <a:lnSpc>
                <a:spcPct val="100000"/>
              </a:lnSpc>
              <a:spcBef>
                <a:spcPts val="0"/>
              </a:spcBef>
              <a:spcAft>
                <a:spcPts val="0"/>
              </a:spcAft>
              <a:buFont typeface="Wingdings" panose="05000000000000000000" pitchFamily="2" charset="2"/>
              <a:buChar char="l"/>
            </a:pPr>
            <a:endParaRPr lang="en-US" altLang="zh-TW" sz="2400" dirty="0">
              <a:solidFill>
                <a:schemeClr val="tx1"/>
              </a:solidFill>
              <a:latin typeface="+mj-lt"/>
            </a:endParaRPr>
          </a:p>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UP</a:t>
            </a:r>
            <a:r>
              <a:rPr lang="en-US" altLang="zh-TW" sz="2400" dirty="0">
                <a:solidFill>
                  <a:schemeClr val="tx1"/>
                </a:solidFill>
                <a:latin typeface="+mj-lt"/>
              </a:rPr>
              <a:t> to </a:t>
            </a:r>
            <a:r>
              <a:rPr lang="en-US" altLang="zh-TW" sz="2400" i="1" dirty="0">
                <a:solidFill>
                  <a:schemeClr val="tx1"/>
                </a:solidFill>
                <a:latin typeface="+mj-lt"/>
              </a:rPr>
              <a:t>DOWN</a:t>
            </a:r>
            <a:r>
              <a:rPr lang="en-US" altLang="zh-TW" sz="2400" dirty="0">
                <a:solidFill>
                  <a:schemeClr val="tx1"/>
                </a:solidFill>
                <a:latin typeface="+mj-lt"/>
              </a:rPr>
              <a:t> and preserves major transients</a:t>
            </a:r>
          </a:p>
        </p:txBody>
      </p:sp>
      <p:sp>
        <p:nvSpPr>
          <p:cNvPr id="14"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grpSp>
        <p:nvGrpSpPr>
          <p:cNvPr id="5" name="群組 4"/>
          <p:cNvGrpSpPr/>
          <p:nvPr/>
        </p:nvGrpSpPr>
        <p:grpSpPr>
          <a:xfrm>
            <a:off x="251520" y="4351945"/>
            <a:ext cx="2736850" cy="1885367"/>
            <a:chOff x="1116013" y="4797425"/>
            <a:chExt cx="2736850" cy="1885367"/>
          </a:xfrm>
        </p:grpSpPr>
        <p:pic>
          <p:nvPicPr>
            <p:cNvPr id="105477" name="Picture 5"/>
            <p:cNvPicPr>
              <a:picLocks noChangeAspect="1" noChangeArrowheads="1"/>
            </p:cNvPicPr>
            <p:nvPr/>
          </p:nvPicPr>
          <p:blipFill>
            <a:blip r:embed="rId3" cstate="print"/>
            <a:srcRect/>
            <a:stretch>
              <a:fillRect/>
            </a:stretch>
          </p:blipFill>
          <p:spPr bwMode="auto">
            <a:xfrm>
              <a:off x="1116013" y="4797425"/>
              <a:ext cx="2736850" cy="1800225"/>
            </a:xfrm>
            <a:prstGeom prst="rect">
              <a:avLst/>
            </a:prstGeom>
            <a:noFill/>
            <a:ln w="9525">
              <a:noFill/>
              <a:miter lim="800000"/>
              <a:headEnd/>
              <a:tailEnd/>
            </a:ln>
          </p:spPr>
        </p:pic>
        <p:cxnSp>
          <p:nvCxnSpPr>
            <p:cNvPr id="105478" name="直線接點 5"/>
            <p:cNvCxnSpPr>
              <a:cxnSpLocks noChangeShapeType="1"/>
            </p:cNvCxnSpPr>
            <p:nvPr/>
          </p:nvCxnSpPr>
          <p:spPr bwMode="auto">
            <a:xfrm>
              <a:off x="2051050" y="5697538"/>
              <a:ext cx="936625" cy="0"/>
            </a:xfrm>
            <a:prstGeom prst="line">
              <a:avLst/>
            </a:prstGeom>
            <a:noFill/>
            <a:ln w="38100" algn="ctr">
              <a:solidFill>
                <a:srgbClr val="FF0000"/>
              </a:solidFill>
              <a:prstDash val="sysDot"/>
              <a:round/>
              <a:headEnd/>
              <a:tailEnd/>
            </a:ln>
          </p:spPr>
        </p:cxnSp>
        <p:sp>
          <p:nvSpPr>
            <p:cNvPr id="3" name="文字方塊 2"/>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latin typeface="+mj-lt"/>
                </a:rPr>
                <a:t> </a:t>
              </a:r>
            </a:p>
          </p:txBody>
        </p:sp>
        <p:sp>
          <p:nvSpPr>
            <p:cNvPr id="9" name="文字方塊 8"/>
            <p:cNvSpPr txBox="1">
              <a:spLocks noRot="1" noChangeAspect="1" noMove="1" noResize="1" noEditPoints="1" noAdjustHandles="1" noChangeArrowheads="1" noChangeShapeType="1" noTextEdit="1"/>
            </p:cNvSpPr>
            <p:nvPr/>
          </p:nvSpPr>
          <p:spPr>
            <a:xfrm>
              <a:off x="2054965" y="6313460"/>
              <a:ext cx="1225464" cy="369332"/>
            </a:xfrm>
            <a:prstGeom prst="rect">
              <a:avLst/>
            </a:prstGeom>
            <a:blipFill rotWithShape="1">
              <a:blip r:embed="rId5" cstate="print"/>
              <a:stretch>
                <a:fillRect b="-15000"/>
              </a:stretch>
            </a:blipFill>
          </p:spPr>
          <p:txBody>
            <a:bodyPr/>
            <a:lstStyle/>
            <a:p>
              <a:pPr>
                <a:defRPr/>
              </a:pPr>
              <a:r>
                <a:rPr lang="zh-TW" altLang="en-US">
                  <a:latin typeface="+mj-lt"/>
                </a:rPr>
                <a:t> </a:t>
              </a:r>
            </a:p>
          </p:txBody>
        </p:sp>
        <p:cxnSp>
          <p:nvCxnSpPr>
            <p:cNvPr id="105482" name="直線單箭頭接點 5"/>
            <p:cNvCxnSpPr>
              <a:cxnSpLocks noChangeShapeType="1"/>
            </p:cNvCxnSpPr>
            <p:nvPr/>
          </p:nvCxnSpPr>
          <p:spPr bwMode="auto">
            <a:xfrm flipV="1">
              <a:off x="1116013" y="5716588"/>
              <a:ext cx="503237" cy="449262"/>
            </a:xfrm>
            <a:prstGeom prst="straightConnector1">
              <a:avLst/>
            </a:prstGeom>
            <a:noFill/>
            <a:ln w="38100" algn="ctr">
              <a:solidFill>
                <a:srgbClr val="FF0000"/>
              </a:solidFill>
              <a:round/>
              <a:headEnd/>
              <a:tailEnd type="arrow" w="med" len="med"/>
            </a:ln>
          </p:spPr>
        </p:cxnSp>
        <p:cxnSp>
          <p:nvCxnSpPr>
            <p:cNvPr id="105483" name="直線單箭頭接點 7"/>
            <p:cNvCxnSpPr>
              <a:cxnSpLocks noChangeShapeType="1"/>
              <a:endCxn id="9" idx="0"/>
            </p:cNvCxnSpPr>
            <p:nvPr/>
          </p:nvCxnSpPr>
          <p:spPr bwMode="auto">
            <a:xfrm>
              <a:off x="2667000" y="5940425"/>
              <a:ext cx="0" cy="373063"/>
            </a:xfrm>
            <a:prstGeom prst="straightConnector1">
              <a:avLst/>
            </a:prstGeom>
            <a:noFill/>
            <a:ln w="9525" algn="ctr">
              <a:solidFill>
                <a:srgbClr val="FF0000"/>
              </a:solidFill>
              <a:prstDash val="dash"/>
              <a:round/>
              <a:headEnd type="oval" w="med" len="med"/>
              <a:tailEnd type="triangle" w="med" len="med"/>
            </a:ln>
          </p:spPr>
        </p:cxnSp>
        <p:cxnSp>
          <p:nvCxnSpPr>
            <p:cNvPr id="105485" name="直線單箭頭接點 7"/>
            <p:cNvCxnSpPr>
              <a:cxnSpLocks noChangeShapeType="1"/>
            </p:cNvCxnSpPr>
            <p:nvPr/>
          </p:nvCxnSpPr>
          <p:spPr bwMode="auto">
            <a:xfrm flipH="1" flipV="1">
              <a:off x="2051050" y="5661025"/>
              <a:ext cx="11113" cy="39688"/>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6" name="文字方塊 5"/>
              <p:cNvSpPr txBox="1"/>
              <p:nvPr/>
            </p:nvSpPr>
            <p:spPr>
              <a:xfrm>
                <a:off x="3179087" y="4590337"/>
                <a:ext cx="5322198"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UP</a:t>
                </a:r>
                <a:r>
                  <a:rPr lang="en-US" altLang="zh-TW" sz="2000" dirty="0">
                    <a:latin typeface="+mj-lt"/>
                  </a:rPr>
                  <a:t> and </a:t>
                </a:r>
                <a:r>
                  <a:rPr lang="en-US" altLang="zh-TW" sz="2000" i="1" dirty="0">
                    <a:latin typeface="+mj-lt"/>
                  </a:rPr>
                  <a:t>f(n+1)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 &lt; 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 h(threshold)</a:t>
                </a:r>
                <a:r>
                  <a:rPr lang="en-US" altLang="zh-TW" sz="2000" dirty="0">
                    <a:latin typeface="+mj-lt"/>
                  </a:rPr>
                  <a:t>, a minor fluctuation</a:t>
                </a:r>
                <a:endParaRPr lang="zh-TW" altLang="en-US" sz="20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179087" y="4590337"/>
                <a:ext cx="5322198" cy="1323439"/>
              </a:xfrm>
              <a:prstGeom prst="rect">
                <a:avLst/>
              </a:prstGeom>
              <a:blipFill>
                <a:blip r:embed="rId6"/>
                <a:stretch>
                  <a:fillRect l="-1260" t="-2304" r="-115" b="-737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54</a:t>
            </a:fld>
            <a:endParaRPr lang="en-US"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altLang="zh-TW" b="0">
                <a:solidFill>
                  <a:schemeClr val="tx1"/>
                </a:solidFill>
              </a:rPr>
              <a:t>7.2.8 Hysteresis Smoothing</a:t>
            </a:r>
          </a:p>
        </p:txBody>
      </p:sp>
      <p:sp>
        <p:nvSpPr>
          <p:cNvPr id="106500" name="Rectangle 3"/>
          <p:cNvSpPr>
            <a:spLocks noGrp="1" noChangeArrowheads="1"/>
          </p:cNvSpPr>
          <p:nvPr>
            <p:ph idx="1"/>
          </p:nvPr>
        </p:nvSpPr>
        <p:spPr/>
        <p:txBody>
          <a:bodyPr/>
          <a:lstStyle/>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rPr>
              <a:t>if state </a:t>
            </a:r>
            <a:r>
              <a:rPr lang="en-US" altLang="zh-TW" sz="2400" i="1" dirty="0">
                <a:solidFill>
                  <a:schemeClr val="tx1"/>
                </a:solidFill>
              </a:rPr>
              <a:t>DOWN</a:t>
            </a:r>
            <a:r>
              <a:rPr lang="en-US" altLang="zh-TW" sz="2400" dirty="0">
                <a:solidFill>
                  <a:schemeClr val="tx1"/>
                </a:solidFill>
              </a:rPr>
              <a:t> and next one larger, if next local maximum does not exceed threshold then stays current value i.e. small peak cuts flat</a:t>
            </a:r>
            <a:endParaRPr lang="en-US" altLang="zh-TW" sz="2400" dirty="0">
              <a:solidFill>
                <a:schemeClr val="tx1"/>
              </a:solidFill>
              <a:latin typeface="+mj-lt"/>
            </a:endParaRPr>
          </a:p>
          <a:p>
            <a:pPr eaLnBrk="1" hangingPunct="1">
              <a:lnSpc>
                <a:spcPct val="100000"/>
              </a:lnSpc>
              <a:spcBef>
                <a:spcPts val="0"/>
              </a:spcBef>
              <a:spcAft>
                <a:spcPts val="0"/>
              </a:spcAft>
              <a:buFont typeface="Wingdings" pitchFamily="2" charset="2"/>
              <a:buNone/>
            </a:pPr>
            <a:endParaRPr lang="en-US" altLang="zh-TW" sz="2400" dirty="0">
              <a:solidFill>
                <a:schemeClr val="tx1"/>
              </a:solidFill>
            </a:endParaRPr>
          </a:p>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DOWN</a:t>
            </a:r>
            <a:r>
              <a:rPr lang="en-US" altLang="zh-TW" sz="2400" dirty="0">
                <a:solidFill>
                  <a:schemeClr val="tx1"/>
                </a:solidFill>
                <a:latin typeface="+mj-lt"/>
              </a:rPr>
              <a:t> to </a:t>
            </a:r>
            <a:r>
              <a:rPr lang="en-US" altLang="zh-TW" sz="2400" i="1" dirty="0">
                <a:solidFill>
                  <a:schemeClr val="tx1"/>
                </a:solidFill>
                <a:latin typeface="+mj-lt"/>
              </a:rPr>
              <a:t>UP</a:t>
            </a:r>
            <a:r>
              <a:rPr lang="en-US" altLang="zh-TW" sz="2400" dirty="0">
                <a:solidFill>
                  <a:schemeClr val="tx1"/>
                </a:solidFill>
                <a:latin typeface="+mj-lt"/>
              </a:rPr>
              <a:t> and preserves major transients</a:t>
            </a:r>
          </a:p>
        </p:txBody>
      </p:sp>
      <p:sp>
        <p:nvSpPr>
          <p:cNvPr id="4"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grpSp>
        <p:nvGrpSpPr>
          <p:cNvPr id="2" name="群組 1"/>
          <p:cNvGrpSpPr/>
          <p:nvPr/>
        </p:nvGrpSpPr>
        <p:grpSpPr>
          <a:xfrm>
            <a:off x="919163" y="4437112"/>
            <a:ext cx="2108200" cy="1511251"/>
            <a:chOff x="919163" y="4437112"/>
            <a:chExt cx="2108200" cy="1511251"/>
          </a:xfrm>
        </p:grpSpPr>
        <p:pic>
          <p:nvPicPr>
            <p:cNvPr id="106501" name="圖片 1"/>
            <p:cNvPicPr>
              <a:picLocks noChangeAspect="1"/>
            </p:cNvPicPr>
            <p:nvPr/>
          </p:nvPicPr>
          <p:blipFill>
            <a:blip r:embed="rId3" cstate="print"/>
            <a:srcRect/>
            <a:stretch>
              <a:fillRect/>
            </a:stretch>
          </p:blipFill>
          <p:spPr bwMode="auto">
            <a:xfrm>
              <a:off x="919163" y="4583113"/>
              <a:ext cx="2108200" cy="1365250"/>
            </a:xfrm>
            <a:prstGeom prst="rect">
              <a:avLst/>
            </a:prstGeom>
            <a:noFill/>
            <a:ln w="9525">
              <a:noFill/>
              <a:miter lim="800000"/>
              <a:headEnd/>
              <a:tailEnd/>
            </a:ln>
          </p:spPr>
        </p:pic>
        <p:cxnSp>
          <p:nvCxnSpPr>
            <p:cNvPr id="106502" name="直線接點 5"/>
            <p:cNvCxnSpPr>
              <a:cxnSpLocks noChangeShapeType="1"/>
            </p:cNvCxnSpPr>
            <p:nvPr/>
          </p:nvCxnSpPr>
          <p:spPr bwMode="auto">
            <a:xfrm>
              <a:off x="1908175" y="5373688"/>
              <a:ext cx="792163" cy="0"/>
            </a:xfrm>
            <a:prstGeom prst="line">
              <a:avLst/>
            </a:prstGeom>
            <a:noFill/>
            <a:ln w="38100" algn="ctr">
              <a:solidFill>
                <a:srgbClr val="FF0000"/>
              </a:solidFill>
              <a:prstDash val="sysDot"/>
              <a:round/>
              <a:headEnd/>
              <a:tailEnd/>
            </a:ln>
          </p:spPr>
        </p:cxnSp>
        <p:cxnSp>
          <p:nvCxnSpPr>
            <p:cNvPr id="106503" name="直線單箭頭接點 5"/>
            <p:cNvCxnSpPr>
              <a:cxnSpLocks noChangeShapeType="1"/>
            </p:cNvCxnSpPr>
            <p:nvPr/>
          </p:nvCxnSpPr>
          <p:spPr bwMode="auto">
            <a:xfrm>
              <a:off x="931863" y="5121275"/>
              <a:ext cx="646112" cy="360363"/>
            </a:xfrm>
            <a:prstGeom prst="straightConnector1">
              <a:avLst/>
            </a:prstGeom>
            <a:noFill/>
            <a:ln w="38100" algn="ctr">
              <a:solidFill>
                <a:srgbClr val="FF0000"/>
              </a:solidFill>
              <a:round/>
              <a:headEnd/>
              <a:tailEnd type="arrow" w="med" len="med"/>
            </a:ln>
          </p:spPr>
        </p:cxnSp>
        <p:sp>
          <p:nvSpPr>
            <p:cNvPr id="12" name="文字方塊 11"/>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t> </a:t>
              </a:r>
            </a:p>
          </p:txBody>
        </p:sp>
        <p:sp>
          <p:nvSpPr>
            <p:cNvPr id="8" name="文字方塊 7"/>
            <p:cNvSpPr txBox="1">
              <a:spLocks noRot="1" noChangeAspect="1" noMove="1" noResize="1" noEditPoints="1" noAdjustHandles="1" noChangeArrowheads="1" noChangeShapeType="1" noTextEdit="1"/>
            </p:cNvSpPr>
            <p:nvPr/>
          </p:nvSpPr>
          <p:spPr>
            <a:xfrm>
              <a:off x="1614941" y="4437112"/>
              <a:ext cx="1170064" cy="369332"/>
            </a:xfrm>
            <a:prstGeom prst="rect">
              <a:avLst/>
            </a:prstGeom>
            <a:blipFill rotWithShape="1">
              <a:blip r:embed="rId5" cstate="print"/>
              <a:stretch>
                <a:fillRect b="-15000"/>
              </a:stretch>
            </a:blipFill>
          </p:spPr>
          <p:txBody>
            <a:bodyPr/>
            <a:lstStyle/>
            <a:p>
              <a:pPr>
                <a:defRPr/>
              </a:pPr>
              <a:r>
                <a:rPr lang="zh-TW" altLang="en-US"/>
                <a:t> </a:t>
              </a:r>
            </a:p>
          </p:txBody>
        </p:sp>
        <p:cxnSp>
          <p:nvCxnSpPr>
            <p:cNvPr id="106508" name="直線單箭頭接點 7"/>
            <p:cNvCxnSpPr>
              <a:cxnSpLocks noChangeShapeType="1"/>
            </p:cNvCxnSpPr>
            <p:nvPr/>
          </p:nvCxnSpPr>
          <p:spPr bwMode="auto">
            <a:xfrm flipV="1">
              <a:off x="2200275" y="4829175"/>
              <a:ext cx="0" cy="279400"/>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13" name="文字方塊 12"/>
              <p:cNvSpPr txBox="1"/>
              <p:nvPr/>
            </p:nvSpPr>
            <p:spPr>
              <a:xfrm>
                <a:off x="3302236" y="4604018"/>
                <a:ext cx="5353027"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DOWN</a:t>
                </a:r>
                <a:r>
                  <a:rPr lang="en-US" altLang="zh-TW" sz="2000" dirty="0">
                    <a:latin typeface="+mj-lt"/>
                  </a:rPr>
                  <a:t> and </a:t>
                </a:r>
                <a:r>
                  <a:rPr lang="en-US" altLang="zh-TW" sz="2000" i="1" dirty="0">
                    <a:latin typeface="+mj-lt"/>
                  </a:rPr>
                  <a:t>f(n+1) </a:t>
                </a:r>
                <a14:m>
                  <m:oMath xmlns:m="http://schemas.openxmlformats.org/officeDocument/2006/math">
                    <m:r>
                      <a:rPr lang="en-US" altLang="zh-TW" sz="2000" b="0" i="1" smtClean="0">
                        <a:latin typeface="Cambria Math" panose="02040503050406030204" pitchFamily="18" charset="0"/>
                        <a:ea typeface="Cambria Math" panose="02040503050406030204" pitchFamily="18" charset="0"/>
                      </a:rPr>
                      <m:t>&gt;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&gt;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 &gt; 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 f(n) &lt; h(threshold)</a:t>
                </a:r>
                <a:r>
                  <a:rPr lang="en-US" altLang="zh-TW" sz="2000" dirty="0">
                    <a:latin typeface="+mj-lt"/>
                  </a:rPr>
                  <a:t>, a minor fluctuation</a:t>
                </a:r>
                <a:endParaRPr lang="zh-TW" altLang="en-US" sz="2000" dirty="0">
                  <a:latin typeface="+mj-lt"/>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3302236" y="4604018"/>
                <a:ext cx="5353027" cy="1323439"/>
              </a:xfrm>
              <a:prstGeom prst="rect">
                <a:avLst/>
              </a:prstGeom>
              <a:blipFill>
                <a:blip r:embed="rId6"/>
                <a:stretch>
                  <a:fillRect l="-1253" t="-2304" r="-797" b="-73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55</a:t>
            </a:fld>
            <a:endParaRPr lang="en-US" dirty="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altLang="zh-TW" b="0"/>
              <a:t>7.2.8 Hysteresis Smoothing</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07524" name="Picture 5" descr="7"/>
          <p:cNvPicPr>
            <a:picLocks noChangeAspect="1" noChangeArrowheads="1"/>
          </p:cNvPicPr>
          <p:nvPr/>
        </p:nvPicPr>
        <p:blipFill>
          <a:blip r:embed="rId3" cstate="print"/>
          <a:srcRect/>
          <a:stretch>
            <a:fillRect/>
          </a:stretch>
        </p:blipFill>
        <p:spPr bwMode="auto">
          <a:xfrm>
            <a:off x="677863" y="1916113"/>
            <a:ext cx="7559675" cy="4189412"/>
          </a:xfrm>
          <a:prstGeom prst="rect">
            <a:avLst/>
          </a:prstGeom>
          <a:noFill/>
          <a:ln w="9525">
            <a:noFill/>
            <a:miter lim="800000"/>
            <a:headEnd/>
            <a:tailEnd/>
          </a:ln>
        </p:spPr>
      </p:pic>
      <p:sp>
        <p:nvSpPr>
          <p:cNvPr id="2" name="文字方塊 1"/>
          <p:cNvSpPr txBox="1">
            <a:spLocks noRot="1" noChangeAspect="1" noMove="1" noResize="1" noEditPoints="1" noAdjustHandles="1" noChangeArrowheads="1" noChangeShapeType="1" noTextEdit="1"/>
          </p:cNvSpPr>
          <p:nvPr/>
        </p:nvSpPr>
        <p:spPr>
          <a:xfrm>
            <a:off x="4305301" y="3678809"/>
            <a:ext cx="381002" cy="369332"/>
          </a:xfrm>
          <a:prstGeom prst="rect">
            <a:avLst/>
          </a:prstGeom>
          <a:blipFill rotWithShape="1">
            <a:blip r:embed="rId4" cstate="print"/>
            <a:stretch>
              <a:fillRect/>
            </a:stretch>
          </a:blipFill>
        </p:spPr>
        <p:txBody>
          <a:bodyPr/>
          <a:lstStyle/>
          <a:p>
            <a:pPr>
              <a:defRPr/>
            </a:pPr>
            <a:r>
              <a:rPr lang="zh-TW" altLang="en-US">
                <a:noFill/>
              </a:rPr>
              <a:t> </a:t>
            </a:r>
          </a:p>
        </p:txBody>
      </p:sp>
      <p:sp>
        <p:nvSpPr>
          <p:cNvPr id="6" name="文字方塊 5"/>
          <p:cNvSpPr txBox="1">
            <a:spLocks noRot="1" noChangeAspect="1" noMove="1" noResize="1" noEditPoints="1" noAdjustHandles="1" noChangeArrowheads="1" noChangeShapeType="1" noTextEdit="1"/>
          </p:cNvSpPr>
          <p:nvPr/>
        </p:nvSpPr>
        <p:spPr>
          <a:xfrm>
            <a:off x="7956376" y="3831209"/>
            <a:ext cx="381002" cy="369332"/>
          </a:xfrm>
          <a:prstGeom prst="rect">
            <a:avLst/>
          </a:prstGeom>
          <a:blipFill rotWithShape="1">
            <a:blip r:embed="rId5"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tLang="zh-TW" b="0" dirty="0">
                <a:solidFill>
                  <a:schemeClr val="tx1"/>
                </a:solidFill>
              </a:rPr>
              <a:t>7.2.9 Sigma Filter</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Sigma filter: </a:t>
                </a:r>
              </a:p>
              <a:p>
                <a:pPr marL="450850" indent="0">
                  <a:lnSpc>
                    <a:spcPct val="150000"/>
                  </a:lnSpc>
                  <a:spcBef>
                    <a:spcPts val="0"/>
                  </a:spcBef>
                  <a:spcAft>
                    <a:spcPts val="0"/>
                  </a:spcAft>
                  <a:buNone/>
                </a:pPr>
                <a:r>
                  <a:rPr lang="en-US" altLang="zh-TW" sz="2400" dirty="0">
                    <a:solidFill>
                      <a:schemeClr val="tx1"/>
                    </a:solidFill>
                    <a:latin typeface="+mj-lt"/>
                  </a:rPr>
                  <a:t>average only with values within two-sigma interval</a:t>
                </a:r>
              </a:p>
              <a:p>
                <a:pPr algn="ctr">
                  <a:lnSpc>
                    <a:spcPct val="150000"/>
                  </a:lnSpc>
                  <a:spcBef>
                    <a:spcPts val="0"/>
                  </a:spcBef>
                  <a:spcAft>
                    <a:spcPts val="0"/>
                  </a:spcAft>
                </a:pPr>
                <a14:m>
                  <m:oMath xmlns:m="http://schemas.openxmlformats.org/officeDocument/2006/math">
                    <m:acc>
                      <m:accPr>
                        <m:chr m:val="̂"/>
                        <m:ctrlPr>
                          <a:rPr lang="en-US" altLang="zh-TW" sz="3200" i="1" smtClean="0">
                            <a:solidFill>
                              <a:schemeClr val="tx1"/>
                            </a:solidFill>
                            <a:latin typeface="Cambria Math" panose="02040503050406030204" pitchFamily="18" charset="0"/>
                          </a:rPr>
                        </m:ctrlPr>
                      </m:accPr>
                      <m:e>
                        <m:r>
                          <a:rPr lang="en-US" altLang="zh-TW" sz="3200" b="0" i="1" smtClean="0">
                            <a:solidFill>
                              <a:schemeClr val="tx1"/>
                            </a:solidFill>
                            <a:latin typeface="Cambria Math" panose="02040503050406030204" pitchFamily="18" charset="0"/>
                          </a:rPr>
                          <m:t>𝑦</m:t>
                        </m:r>
                      </m:e>
                    </m:acc>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𝑀</m:t>
                        </m:r>
                      </m:den>
                    </m:f>
                    <m:nary>
                      <m:naryPr>
                        <m:chr m:val="∑"/>
                        <m:supHide m:val="on"/>
                        <m:ctrlPr>
                          <a:rPr lang="en-US" altLang="zh-TW" sz="3200" i="1" smtClean="0">
                            <a:solidFill>
                              <a:schemeClr val="tx1"/>
                            </a:solidFill>
                            <a:latin typeface="Cambria Math" panose="02040503050406030204" pitchFamily="18" charset="0"/>
                          </a:rPr>
                        </m:ctrlPr>
                      </m:naryPr>
                      <m:sub>
                        <m:r>
                          <m:rPr>
                            <m:brk m:alnAt="7"/>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ea typeface="Cambria Math" panose="02040503050406030204" pitchFamily="18" charset="0"/>
                          </a:rPr>
                          <m:t>∈</m:t>
                        </m:r>
                        <m:r>
                          <a:rPr lang="en-US" altLang="zh-TW" sz="3200" b="0" i="1" smtClean="0">
                            <a:solidFill>
                              <a:schemeClr val="tx1"/>
                            </a:solidFill>
                            <a:latin typeface="Cambria Math" panose="02040503050406030204" pitchFamily="18" charset="0"/>
                            <a:ea typeface="Cambria Math" panose="02040503050406030204" pitchFamily="18" charset="0"/>
                          </a:rPr>
                          <m:t>𝑀</m:t>
                        </m:r>
                      </m:sub>
                      <m:sup/>
                      <m:e>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𝑥</m:t>
                            </m:r>
                          </m:e>
                          <m:sub>
                            <m:d>
                              <m:dPr>
                                <m:ctrlPr>
                                  <a:rPr lang="en-US" altLang="zh-TW" sz="3200" i="1">
                                    <a:solidFill>
                                      <a:schemeClr val="tx1"/>
                                    </a:solidFill>
                                    <a:latin typeface="Cambria Math" panose="02040503050406030204" pitchFamily="18" charset="0"/>
                                  </a:rPr>
                                </m:ctrlPr>
                              </m:dPr>
                              <m:e>
                                <m:r>
                                  <a:rPr lang="en-US" altLang="zh-TW" sz="3200" i="1">
                                    <a:solidFill>
                                      <a:schemeClr val="tx1"/>
                                    </a:solidFill>
                                    <a:latin typeface="Cambria Math" panose="02040503050406030204" pitchFamily="18" charset="0"/>
                                  </a:rPr>
                                  <m:t>𝑛</m:t>
                                </m:r>
                              </m:e>
                            </m:d>
                          </m:sub>
                        </m:sSub>
                      </m:e>
                    </m:nary>
                  </m:oMath>
                </a14:m>
                <a:endParaRPr lang="en-US" altLang="zh-TW" sz="2400" i="1" dirty="0">
                  <a:solidFill>
                    <a:schemeClr val="tx1"/>
                  </a:solidFill>
                  <a:latin typeface="+mj-lt"/>
                </a:endParaRPr>
              </a:p>
              <a:p>
                <a:pPr marL="0" indent="0">
                  <a:lnSpc>
                    <a:spcPct val="150000"/>
                  </a:lnSpc>
                  <a:spcBef>
                    <a:spcPts val="0"/>
                  </a:spcBef>
                  <a:spcAft>
                    <a:spcPts val="0"/>
                  </a:spcAft>
                  <a:buNone/>
                </a:pPr>
                <a:r>
                  <a:rPr lang="en-US" altLang="zh-TW" sz="2400" dirty="0">
                    <a:solidFill>
                      <a:schemeClr val="tx1"/>
                    </a:solidFill>
                    <a:latin typeface="+mj-lt"/>
                  </a:rPr>
                  <a:t>where </a:t>
                </a:r>
                <a:r>
                  <a:rPr lang="en-US" altLang="zh-TW" sz="2400" i="1" dirty="0">
                    <a:solidFill>
                      <a:schemeClr val="tx1"/>
                    </a:solidFill>
                    <a:latin typeface="+mj-lt"/>
                  </a:rPr>
                  <a:t>M = {n| y-2</a:t>
                </a:r>
                <a14:m>
                  <m:oMath xmlns:m="http://schemas.openxmlformats.org/officeDocument/2006/math">
                    <m:r>
                      <a:rPr lang="zh-TW" altLang="en-US" sz="2400" i="1" smtClean="0">
                        <a:solidFill>
                          <a:schemeClr val="tx1"/>
                        </a:solidFill>
                        <a:latin typeface="Cambria Math" panose="02040503050406030204" pitchFamily="18" charset="0"/>
                      </a:rPr>
                      <m:t>𝜎</m:t>
                    </m:r>
                    <m:r>
                      <a:rPr lang="zh-TW" altLang="en-US" sz="240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𝑥</m:t>
                        </m:r>
                      </m:e>
                      <m:sub>
                        <m:r>
                          <a:rPr lang="en-US" altLang="zh-TW" sz="2400" b="0" i="1" smtClean="0">
                            <a:solidFill>
                              <a:schemeClr val="tx1"/>
                            </a:solidFill>
                            <a:latin typeface="Cambria Math" panose="02040503050406030204" pitchFamily="18" charset="0"/>
                          </a:rPr>
                          <m:t>𝑛</m:t>
                        </m:r>
                      </m:sub>
                    </m:sSub>
                  </m:oMath>
                </a14:m>
                <a:r>
                  <a:rPr lang="zh-TW" altLang="en-US" sz="2400" i="1" dirty="0">
                    <a:solidFill>
                      <a:schemeClr val="tx1"/>
                    </a:solidFill>
                    <a:latin typeface="+mj-lt"/>
                  </a:rPr>
                  <a:t> </a:t>
                </a:r>
                <a14:m>
                  <m:oMath xmlns:m="http://schemas.openxmlformats.org/officeDocument/2006/math">
                    <m:r>
                      <a:rPr lang="zh-TW" altLang="en-US" sz="2400" i="1">
                        <a:solidFill>
                          <a:schemeClr val="tx1"/>
                        </a:solidFill>
                        <a:latin typeface="Cambria Math" panose="02040503050406030204" pitchFamily="18" charset="0"/>
                      </a:rPr>
                      <m:t>≤</m:t>
                    </m:r>
                  </m:oMath>
                </a14:m>
                <a:r>
                  <a:rPr lang="en-US" altLang="zh-TW" sz="2400" i="1" dirty="0">
                    <a:solidFill>
                      <a:schemeClr val="tx1"/>
                    </a:solidFill>
                    <a:latin typeface="+mj-lt"/>
                  </a:rPr>
                  <a:t> y+2</a:t>
                </a:r>
                <a14:m>
                  <m:oMath xmlns:m="http://schemas.openxmlformats.org/officeDocument/2006/math">
                    <m:r>
                      <a:rPr lang="zh-TW" altLang="en-US" sz="2400" i="1">
                        <a:solidFill>
                          <a:schemeClr val="tx1"/>
                        </a:solidFill>
                        <a:latin typeface="Cambria Math" panose="02040503050406030204" pitchFamily="18" charset="0"/>
                      </a:rPr>
                      <m:t>𝜎</m:t>
                    </m:r>
                  </m:oMath>
                </a14:m>
                <a:r>
                  <a:rPr lang="en-US" altLang="zh-TW" sz="2400" i="1" dirty="0">
                    <a:solidFill>
                      <a:schemeClr val="tx1"/>
                    </a:solidFill>
                    <a:latin typeface="+mj-lt"/>
                  </a:rPr>
                  <a:t>}</a:t>
                </a:r>
              </a:p>
              <a:p>
                <a:pPr marL="0" indent="0">
                  <a:lnSpc>
                    <a:spcPct val="150000"/>
                  </a:lnSpc>
                  <a:spcBef>
                    <a:spcPts val="0"/>
                  </a:spcBef>
                  <a:spcAft>
                    <a:spcPts val="0"/>
                  </a:spcAft>
                  <a:buNone/>
                </a:pPr>
                <a:r>
                  <a:rPr lang="en-US" altLang="zh-TW" sz="2400" i="1" dirty="0">
                    <a:solidFill>
                      <a:schemeClr val="tx1"/>
                    </a:solidFill>
                    <a:latin typeface="+mj-lt"/>
                  </a:rPr>
                  <a:t>y </a:t>
                </a:r>
                <a:r>
                  <a:rPr lang="en-US" altLang="zh-TW" sz="2400" dirty="0">
                    <a:solidFill>
                      <a:schemeClr val="tx1"/>
                    </a:solidFill>
                    <a:latin typeface="+mj-lt"/>
                  </a:rPr>
                  <a:t>is the given pixel value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77040" y="2708920"/>
                <a:ext cx="2891304"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777040" y="2708920"/>
                <a:ext cx="2891304" cy="1084912"/>
              </a:xfrm>
              <a:prstGeom prst="rect">
                <a:avLst/>
              </a:prstGeom>
              <a:blipFill>
                <a:blip r:embed="rId4"/>
                <a:stretch>
                  <a:fillRect b="-898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58</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p:spTree>
    <p:extLst>
      <p:ext uri="{BB962C8B-B14F-4D97-AF65-F5344CB8AC3E}">
        <p14:creationId xmlns:p14="http://schemas.microsoft.com/office/powerpoint/2010/main" val="3614163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altLang="zh-TW" dirty="0">
                <a:solidFill>
                  <a:schemeClr val="tx1"/>
                </a:solidFill>
              </a:rPr>
              <a:t>Fun Time 6</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59</a:t>
            </a:fld>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1</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822960" y="228547"/>
            <a:ext cx="7543800" cy="1450757"/>
          </a:xfrm>
        </p:spPr>
        <p:txBody>
          <a:bodyPr>
            <a:normAutofit/>
          </a:bodyPr>
          <a:lstStyle/>
          <a:p>
            <a:pPr eaLnBrk="1" hangingPunct="1"/>
            <a:r>
              <a:rPr lang="en-US" altLang="zh-TW" sz="4000" b="0" dirty="0">
                <a:solidFill>
                  <a:schemeClr val="tx1"/>
                </a:solidFill>
              </a:rPr>
              <a:t>7.2.10 Selected-Neighborhood Averaging</a:t>
            </a:r>
          </a:p>
        </p:txBody>
      </p:sp>
      <p:sp>
        <p:nvSpPr>
          <p:cNvPr id="110596" name="Rectangle 3"/>
          <p:cNvSpPr>
            <a:spLocks noGrp="1" noChangeArrowheads="1"/>
          </p:cNvSpPr>
          <p:nvPr>
            <p:ph idx="1"/>
          </p:nvPr>
        </p:nvSpPr>
        <p:spPr/>
        <p:txBody>
          <a:bodyPr>
            <a:normAutofit/>
          </a:bodyPr>
          <a:lstStyle/>
          <a:p>
            <a:pPr marL="0" indent="0" eaLnBrk="1" hangingPunct="1">
              <a:lnSpc>
                <a:spcPct val="100000"/>
              </a:lnSpc>
              <a:spcBef>
                <a:spcPts val="0"/>
              </a:spcBef>
              <a:spcAft>
                <a:spcPts val="0"/>
              </a:spcAft>
              <a:buNone/>
            </a:pPr>
            <a:r>
              <a:rPr lang="en-US" altLang="zh-TW" sz="2400" b="1" dirty="0">
                <a:solidFill>
                  <a:schemeClr val="tx1"/>
                </a:solidFill>
                <a:latin typeface="+mj-lt"/>
              </a:rPr>
              <a:t>selected-neighborhood averaging: </a:t>
            </a:r>
          </a:p>
          <a:p>
            <a:pPr marL="0" indent="0"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assumes pixel a part of homogeneous region. For example, there are </a:t>
            </a:r>
            <a:r>
              <a:rPr lang="en-US" altLang="zh-TW" sz="2400" b="1" dirty="0">
                <a:solidFill>
                  <a:schemeClr val="tx1"/>
                </a:solidFill>
                <a:latin typeface="+mj-lt"/>
              </a:rPr>
              <a:t>nine</a:t>
            </a:r>
            <a:r>
              <a:rPr lang="en-US" altLang="zh-TW" sz="2400" dirty="0">
                <a:solidFill>
                  <a:schemeClr val="tx1"/>
                </a:solidFill>
                <a:latin typeface="+mj-lt"/>
              </a:rPr>
              <a:t>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mj-lt"/>
              </a:rPr>
              <a:t>3 neighborhoods that contains a given pixel.</a:t>
            </a:r>
          </a:p>
          <a:p>
            <a:pPr marL="0" indent="0" eaLnBrk="1" hangingPunct="1">
              <a:lnSpc>
                <a:spcPct val="100000"/>
              </a:lnSpc>
              <a:spcBef>
                <a:spcPts val="0"/>
              </a:spcBef>
              <a:spcAft>
                <a:spcPts val="0"/>
              </a:spcAft>
              <a:buNone/>
            </a:pPr>
            <a:endParaRPr lang="en-US" altLang="zh-TW" sz="2400" dirty="0">
              <a:solidFill>
                <a:schemeClr val="tx1"/>
              </a:solidFill>
              <a:latin typeface="+mj-lt"/>
            </a:endParaRPr>
          </a:p>
          <a:p>
            <a:pPr marL="0" indent="0" eaLnBrk="1" hangingPunct="1">
              <a:lnSpc>
                <a:spcPct val="100000"/>
              </a:lnSpc>
              <a:spcBef>
                <a:spcPts val="0"/>
              </a:spcBef>
              <a:spcAft>
                <a:spcPts val="0"/>
              </a:spcAft>
              <a:buNone/>
            </a:pPr>
            <a:r>
              <a:rPr lang="en-US" altLang="zh-TW" sz="2400" b="1" dirty="0">
                <a:solidFill>
                  <a:schemeClr val="tx1"/>
                </a:solidFill>
                <a:latin typeface="+mj-lt"/>
              </a:rPr>
              <a:t>noise-filtered value: </a:t>
            </a:r>
          </a:p>
          <a:p>
            <a:pPr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mean value from lowest variance neighborhood.</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7.2.11 Minimum Mean Square Noise Smoothing</a:t>
            </a:r>
          </a:p>
        </p:txBody>
      </p:sp>
      <p:sp>
        <p:nvSpPr>
          <p:cNvPr id="111620" name="Rectangle 3"/>
          <p:cNvSpPr>
            <a:spLocks noGrp="1" noChangeArrowheads="1"/>
          </p:cNvSpPr>
          <p:nvPr>
            <p:ph idx="1"/>
          </p:nvPr>
        </p:nvSpPr>
        <p:spPr/>
        <p:txBody>
          <a:bodyPr>
            <a:normAutofit/>
          </a:bodyPr>
          <a:lstStyle/>
          <a:p>
            <a:pPr marL="0" indent="0" eaLnBrk="1" hangingPunct="1">
              <a:lnSpc>
                <a:spcPct val="150000"/>
              </a:lnSpc>
              <a:spcBef>
                <a:spcPts val="0"/>
              </a:spcBef>
              <a:spcAft>
                <a:spcPts val="0"/>
              </a:spcAft>
              <a:buNone/>
            </a:pPr>
            <a:r>
              <a:rPr lang="en-US" altLang="zh-TW" sz="2400" b="1" dirty="0">
                <a:solidFill>
                  <a:schemeClr val="tx1"/>
                </a:solidFill>
                <a:latin typeface="+mj-lt"/>
              </a:rPr>
              <a:t>minimum mean square noise smoothing: </a:t>
            </a:r>
          </a:p>
          <a:p>
            <a:pPr marL="358775" indent="0" eaLnBrk="1" hangingPunct="1">
              <a:lnSpc>
                <a:spcPct val="150000"/>
              </a:lnSpc>
              <a:spcBef>
                <a:spcPts val="0"/>
              </a:spcBef>
              <a:spcAft>
                <a:spcPts val="0"/>
              </a:spcAft>
              <a:buNone/>
            </a:pPr>
            <a:r>
              <a:rPr lang="en-US" altLang="zh-TW" sz="2400" dirty="0">
                <a:solidFill>
                  <a:schemeClr val="tx1"/>
                </a:solidFill>
                <a:latin typeface="+mj-lt"/>
              </a:rPr>
              <a:t>additive or multiplicative noise.</a:t>
            </a:r>
          </a:p>
          <a:p>
            <a:pPr eaLnBrk="1" hangingPunct="1">
              <a:lnSpc>
                <a:spcPct val="150000"/>
              </a:lnSpc>
              <a:spcBef>
                <a:spcPts val="0"/>
              </a:spcBef>
              <a:spcAft>
                <a:spcPts val="0"/>
              </a:spcAft>
              <a:buFont typeface="Wingdings" pitchFamily="2" charset="2"/>
              <a:buNone/>
            </a:pPr>
            <a:endParaRPr lang="en-US" altLang="zh-TW" sz="2400" dirty="0">
              <a:solidFill>
                <a:schemeClr val="tx1"/>
              </a:solidFill>
              <a:latin typeface="+mj-lt"/>
            </a:endParaRPr>
          </a:p>
          <a:p>
            <a:pPr marL="0" indent="0" eaLnBrk="1" hangingPunct="1">
              <a:lnSpc>
                <a:spcPct val="150000"/>
              </a:lnSpc>
              <a:spcBef>
                <a:spcPts val="0"/>
              </a:spcBef>
              <a:spcAft>
                <a:spcPts val="0"/>
              </a:spcAft>
              <a:buNone/>
            </a:pPr>
            <a:r>
              <a:rPr lang="en-US" altLang="zh-TW" sz="2400" b="1" dirty="0">
                <a:solidFill>
                  <a:schemeClr val="tx1"/>
                </a:solidFill>
                <a:latin typeface="+mj-lt"/>
              </a:rPr>
              <a:t>each pixel in true image: </a:t>
            </a:r>
          </a:p>
          <a:p>
            <a:pPr marL="358775" indent="0" eaLnBrk="1" hangingPunct="1">
              <a:lnSpc>
                <a:spcPct val="150000"/>
              </a:lnSpc>
              <a:spcBef>
                <a:spcPts val="0"/>
              </a:spcBef>
              <a:spcAft>
                <a:spcPts val="0"/>
              </a:spcAft>
              <a:buNone/>
            </a:pPr>
            <a:r>
              <a:rPr lang="en-US" altLang="zh-TW" sz="2400" dirty="0">
                <a:solidFill>
                  <a:schemeClr val="tx1"/>
                </a:solidFill>
                <a:latin typeface="+mj-lt"/>
              </a:rPr>
              <a:t>regarded as a random variable.</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內容版面配置區 12"/>
              <p:cNvSpPr>
                <a:spLocks noGrp="1"/>
              </p:cNvSpPr>
              <p:nvPr>
                <p:ph idx="1"/>
              </p:nvPr>
            </p:nvSpPr>
            <p:spPr>
              <a:xfrm>
                <a:off x="822959" y="1845734"/>
                <a:ext cx="7543801" cy="4391578"/>
              </a:xfrm>
            </p:spPr>
            <p:txBody>
              <a:bodyPr>
                <a:noAutofit/>
              </a:bodyPr>
              <a:lstStyle/>
              <a:p>
                <a:pPr algn="ctr">
                  <a:lnSpc>
                    <a:spcPct val="150000"/>
                  </a:lnSpc>
                  <a:spcBef>
                    <a:spcPts val="0"/>
                  </a:spcBef>
                  <a:spcAft>
                    <a:spcPts val="0"/>
                  </a:spcAft>
                </a:pPr>
                <a:r>
                  <a:rPr lang="en-US" altLang="zh-TW" sz="2800" i="1" dirty="0">
                    <a:solidFill>
                      <a:schemeClr val="tx1"/>
                    </a:solidFill>
                  </a:rPr>
                  <a:t>Z = Y + </a:t>
                </a:r>
                <a:r>
                  <a:rPr lang="el-GR" altLang="zh-TW" sz="2800" i="1" dirty="0">
                    <a:solidFill>
                      <a:schemeClr val="tx1"/>
                    </a:solidFill>
                  </a:rPr>
                  <a:t>ξ</a:t>
                </a:r>
                <a:endParaRPr lang="en-US" altLang="zh-TW" sz="2800" i="1" dirty="0">
                  <a:solidFill>
                    <a:schemeClr val="tx1"/>
                  </a:solidFill>
                </a:endParaRPr>
              </a:p>
              <a:p>
                <a:pPr algn="ctr">
                  <a:lnSpc>
                    <a:spcPct val="150000"/>
                  </a:lnSpc>
                  <a:spcBef>
                    <a:spcPts val="0"/>
                  </a:spcBef>
                  <a:spcAft>
                    <a:spcPts val="0"/>
                  </a:spcAft>
                </a:pPr>
                <a14:m>
                  <m:oMath xmlns:m="http://schemas.openxmlformats.org/officeDocument/2006/math">
                    <m:acc>
                      <m:accPr>
                        <m:chr m:val="̂"/>
                        <m:ctrlPr>
                          <a:rPr lang="zh-TW" altLang="en-US" sz="2800" i="1" smtClean="0">
                            <a:solidFill>
                              <a:schemeClr val="tx1"/>
                            </a:solidFill>
                            <a:latin typeface="Cambria Math" panose="02040503050406030204" pitchFamily="18" charset="0"/>
                          </a:rPr>
                        </m:ctrlPr>
                      </m:accPr>
                      <m:e>
                        <m:r>
                          <a:rPr lang="en-US" altLang="zh-TW" sz="2800" b="0" i="1" smtClean="0">
                            <a:solidFill>
                              <a:schemeClr val="tx1"/>
                            </a:solidFill>
                            <a:latin typeface="Cambria Math" panose="02040503050406030204" pitchFamily="18" charset="0"/>
                          </a:rPr>
                          <m:t>𝑌</m:t>
                        </m:r>
                      </m:e>
                    </m:acc>
                  </m:oMath>
                </a14:m>
                <a:r>
                  <a:rPr lang="zh-TW" altLang="en-US" sz="2800" i="1" dirty="0">
                    <a:solidFill>
                      <a:schemeClr val="tx1"/>
                    </a:solidFill>
                  </a:rPr>
                  <a:t> </a:t>
                </a:r>
                <a:r>
                  <a:rPr lang="en-US" altLang="zh-TW" sz="2800" i="1" dirty="0">
                    <a:solidFill>
                      <a:schemeClr val="tx1"/>
                    </a:solidFill>
                  </a:rPr>
                  <a:t>= </a:t>
                </a:r>
                <a:r>
                  <a:rPr lang="el-GR" altLang="zh-TW" sz="2800" i="1" dirty="0">
                    <a:solidFill>
                      <a:schemeClr val="tx1"/>
                    </a:solidFill>
                  </a:rPr>
                  <a:t>α</a:t>
                </a:r>
                <a:r>
                  <a:rPr lang="en-US" altLang="zh-TW" sz="2800" i="1" dirty="0">
                    <a:solidFill>
                      <a:schemeClr val="tx1"/>
                    </a:solidFill>
                  </a:rPr>
                  <a:t>Z + </a:t>
                </a:r>
                <a:r>
                  <a:rPr lang="el-GR" altLang="zh-TW" sz="2800" i="1" dirty="0">
                    <a:solidFill>
                      <a:schemeClr val="tx1"/>
                    </a:solidFill>
                  </a:rPr>
                  <a:t>β</a:t>
                </a:r>
                <a:endParaRPr lang="en-US" altLang="zh-TW" sz="2800" i="1" dirty="0">
                  <a:solidFill>
                    <a:schemeClr val="tx1"/>
                  </a:solidFill>
                </a:endParaRPr>
              </a:p>
              <a:p>
                <a:pPr>
                  <a:lnSpc>
                    <a:spcPct val="120000"/>
                  </a:lnSpc>
                  <a:spcBef>
                    <a:spcPts val="0"/>
                  </a:spcBef>
                  <a:spcAft>
                    <a:spcPts val="0"/>
                  </a:spcAft>
                </a:pPr>
                <a:r>
                  <a:rPr lang="en-US" altLang="zh-TW" sz="2400" i="1" dirty="0">
                    <a:solidFill>
                      <a:schemeClr val="tx1"/>
                    </a:solidFill>
                  </a:rPr>
                  <a:t>Z</a:t>
                </a:r>
                <a:r>
                  <a:rPr lang="en-US" altLang="zh-TW" sz="2400" dirty="0">
                    <a:solidFill>
                      <a:schemeClr val="tx1"/>
                    </a:solidFill>
                  </a:rPr>
                  <a:t>: observed pixel value</a:t>
                </a:r>
              </a:p>
              <a:p>
                <a:pPr>
                  <a:lnSpc>
                    <a:spcPct val="120000"/>
                  </a:lnSpc>
                  <a:spcBef>
                    <a:spcPts val="0"/>
                  </a:spcBef>
                  <a:spcAft>
                    <a:spcPts val="0"/>
                  </a:spcAft>
                </a:pPr>
                <a:r>
                  <a:rPr lang="en-US" altLang="zh-TW" sz="2400" i="1" dirty="0">
                    <a:solidFill>
                      <a:schemeClr val="tx1"/>
                    </a:solidFill>
                  </a:rPr>
                  <a:t>Y</a:t>
                </a:r>
                <a:r>
                  <a:rPr lang="en-US" altLang="zh-TW" sz="2400" dirty="0">
                    <a:solidFill>
                      <a:schemeClr val="tx1"/>
                    </a:solidFill>
                  </a:rPr>
                  <a:t>: pixel value</a:t>
                </a:r>
              </a:p>
              <a:p>
                <a:pPr>
                  <a:lnSpc>
                    <a:spcPct val="120000"/>
                  </a:lnSpc>
                  <a:spcBef>
                    <a:spcPts val="0"/>
                  </a:spcBef>
                  <a:spcAft>
                    <a:spcPts val="0"/>
                  </a:spcAft>
                </a:pPr>
                <a:r>
                  <a:rPr lang="el-GR" altLang="zh-TW" sz="2400" i="1" dirty="0">
                    <a:solidFill>
                      <a:schemeClr val="tx1"/>
                    </a:solidFill>
                  </a:rPr>
                  <a:t>ξ</a:t>
                </a:r>
                <a:r>
                  <a:rPr lang="en-US" altLang="zh-TW" sz="2400" dirty="0">
                    <a:solidFill>
                      <a:schemeClr val="tx1"/>
                    </a:solidFill>
                  </a:rPr>
                  <a:t>: noise</a:t>
                </a:r>
              </a:p>
              <a:p>
                <a:pPr>
                  <a:lnSpc>
                    <a:spcPct val="120000"/>
                  </a:lnSpc>
                  <a:spcBef>
                    <a:spcPts val="0"/>
                  </a:spcBef>
                  <a:spcAft>
                    <a:spcPts val="0"/>
                  </a:spcAft>
                </a:pPr>
                <a14:m>
                  <m:oMath xmlns:m="http://schemas.openxmlformats.org/officeDocument/2006/math">
                    <m:acc>
                      <m:accPr>
                        <m:chr m:val="̂"/>
                        <m:ctrlPr>
                          <a:rPr lang="zh-TW" altLang="en-US" sz="240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𝑌</m:t>
                        </m:r>
                      </m:e>
                    </m:acc>
                  </m:oMath>
                </a14:m>
                <a:r>
                  <a:rPr lang="en-US" altLang="zh-TW" sz="2400" dirty="0">
                    <a:solidFill>
                      <a:schemeClr val="tx1"/>
                    </a:solidFill>
                  </a:rPr>
                  <a:t>: estimates pixel value</a:t>
                </a:r>
              </a:p>
              <a:p>
                <a:pPr>
                  <a:lnSpc>
                    <a:spcPct val="120000"/>
                  </a:lnSpc>
                  <a:spcBef>
                    <a:spcPts val="0"/>
                  </a:spcBef>
                  <a:spcAft>
                    <a:spcPts val="0"/>
                  </a:spcAft>
                </a:pPr>
                <a:r>
                  <a:rPr lang="el-GR" altLang="zh-TW" sz="2400" i="1" dirty="0">
                    <a:solidFill>
                      <a:schemeClr val="tx1"/>
                    </a:solidFill>
                  </a:rPr>
                  <a:t>α</a:t>
                </a:r>
                <a:r>
                  <a:rPr lang="en-US" altLang="zh-TW" sz="2400" i="1" dirty="0">
                    <a:solidFill>
                      <a:schemeClr val="tx1"/>
                    </a:solidFill>
                  </a:rPr>
                  <a:t>, </a:t>
                </a:r>
                <a:r>
                  <a:rPr lang="el-GR" altLang="zh-TW" sz="2400" i="1" dirty="0">
                    <a:solidFill>
                      <a:schemeClr val="tx1"/>
                    </a:solidFill>
                  </a:rPr>
                  <a:t>β</a:t>
                </a:r>
                <a:r>
                  <a:rPr lang="en-US" altLang="zh-TW" sz="2400" dirty="0">
                    <a:solidFill>
                      <a:schemeClr val="tx1"/>
                    </a:solidFill>
                  </a:rPr>
                  <a:t>: variables</a:t>
                </a:r>
              </a:p>
              <a:p>
                <a:pPr>
                  <a:lnSpc>
                    <a:spcPct val="120000"/>
                  </a:lnSpc>
                  <a:spcBef>
                    <a:spcPts val="0"/>
                  </a:spcBef>
                  <a:spcAft>
                    <a:spcPts val="0"/>
                  </a:spcAft>
                </a:pPr>
                <a:r>
                  <a:rPr lang="en-US" altLang="zh-TW" sz="2400" dirty="0">
                    <a:solidFill>
                      <a:schemeClr val="tx1"/>
                    </a:solidFill>
                  </a:rPr>
                  <a:t>Goal: choose </a:t>
                </a:r>
                <a:r>
                  <a:rPr lang="el-GR" altLang="zh-TW" sz="2400" i="1" dirty="0">
                    <a:solidFill>
                      <a:schemeClr val="tx1"/>
                    </a:solidFill>
                  </a:rPr>
                  <a:t>α</a:t>
                </a:r>
                <a:r>
                  <a:rPr lang="en-US" altLang="zh-TW" sz="2400" dirty="0">
                    <a:solidFill>
                      <a:schemeClr val="tx1"/>
                    </a:solidFill>
                  </a:rPr>
                  <a:t> and </a:t>
                </a:r>
                <a:r>
                  <a:rPr lang="el-GR" altLang="zh-TW" sz="2400" i="1" dirty="0">
                    <a:solidFill>
                      <a:schemeClr val="tx1"/>
                    </a:solidFill>
                  </a:rPr>
                  <a:t>β</a:t>
                </a:r>
                <a:r>
                  <a:rPr lang="en-US" altLang="zh-TW" sz="2400" dirty="0">
                    <a:solidFill>
                      <a:schemeClr val="tx1"/>
                    </a:solidFill>
                  </a:rPr>
                  <a:t> to minimize mean square error</a:t>
                </a:r>
                <a:endParaRPr lang="zh-TW" altLang="en-US" sz="2400" i="1" dirty="0">
                  <a:solidFill>
                    <a:schemeClr val="tx1"/>
                  </a:solidFill>
                </a:endParaRPr>
              </a:p>
            </p:txBody>
          </p:sp>
        </mc:Choice>
        <mc:Fallback xmlns="">
          <p:sp>
            <p:nvSpPr>
              <p:cNvPr id="13" name="內容版面配置區 12"/>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a:stretch>
              </a:blipFill>
            </p:spPr>
            <p:txBody>
              <a:bodyPr/>
              <a:lstStyle/>
              <a:p>
                <a:r>
                  <a:rPr lang="zh-TW" altLang="en-US">
                    <a:noFill/>
                  </a:rPr>
                  <a:t> </a:t>
                </a:r>
              </a:p>
            </p:txBody>
          </p:sp>
        </mc:Fallback>
      </mc:AlternateContent>
      <p:sp>
        <p:nvSpPr>
          <p:cNvPr id="6" name="標題 5"/>
          <p:cNvSpPr>
            <a:spLocks noGrp="1"/>
          </p:cNvSpPr>
          <p:nvPr>
            <p:ph type="title"/>
          </p:nvPr>
        </p:nvSpPr>
        <p:spPr/>
        <p:txBody>
          <a:bodyPr>
            <a:normAutofit/>
          </a:bodyPr>
          <a:lstStyle/>
          <a:p>
            <a:r>
              <a:rPr lang="en-US" altLang="zh-TW" sz="4000" dirty="0">
                <a:solidFill>
                  <a:schemeClr val="tx1"/>
                </a:solidFill>
              </a:rPr>
              <a:t>7.2.11 Minimum Mean Square Noise Smoothing</a:t>
            </a:r>
            <a:endParaRPr lang="zh-TW" altLang="en-US" sz="4000" dirty="0"/>
          </a:p>
        </p:txBody>
      </p:sp>
      <p:sp>
        <p:nvSpPr>
          <p:cNvPr id="1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pic>
        <p:nvPicPr>
          <p:cNvPr id="114692" name="Picture 4" descr="7"/>
          <p:cNvPicPr>
            <a:picLocks noChangeAspect="1" noChangeArrowheads="1"/>
          </p:cNvPicPr>
          <p:nvPr/>
        </p:nvPicPr>
        <p:blipFill>
          <a:blip r:embed="rId3" cstate="print"/>
          <a:srcRect/>
          <a:stretch>
            <a:fillRect/>
          </a:stretch>
        </p:blipFill>
        <p:spPr bwMode="auto">
          <a:xfrm>
            <a:off x="1331913" y="1916113"/>
            <a:ext cx="6697662" cy="4387850"/>
          </a:xfrm>
          <a:prstGeom prst="rect">
            <a:avLst/>
          </a:prstGeom>
          <a:noFill/>
          <a:ln w="9525">
            <a:noFill/>
            <a:miter lim="800000"/>
            <a:headEnd/>
            <a:tailEnd/>
          </a:ln>
        </p:spPr>
      </p:pic>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sp>
        <p:nvSpPr>
          <p:cNvPr id="115716" name="Rectangle 3"/>
          <p:cNvSpPr>
            <a:spLocks noGrp="1" noChangeArrowheads="1"/>
          </p:cNvSpPr>
          <p:nvPr>
            <p:ph idx="1"/>
          </p:nvPr>
        </p:nvSpPr>
        <p:spPr/>
        <p:txBody>
          <a:bodyPr>
            <a:normAutofit/>
          </a:bodyPr>
          <a:lstStyle/>
          <a:p>
            <a:pPr marL="0" indent="0">
              <a:buNone/>
            </a:pPr>
            <a:r>
              <a:rPr lang="en-US" altLang="zh-TW" sz="2400" b="1" dirty="0">
                <a:solidFill>
                  <a:schemeClr val="tx1"/>
                </a:solidFill>
              </a:rPr>
              <a:t>types of noise:</a:t>
            </a:r>
            <a:r>
              <a:rPr lang="zh-TW" altLang="en-US" sz="2400" b="1" dirty="0">
                <a:solidFill>
                  <a:schemeClr val="tx1"/>
                </a:solidFill>
              </a:rPr>
              <a:t> </a:t>
            </a:r>
            <a:endParaRPr lang="en-US" altLang="zh-TW" sz="2400" b="1" dirty="0">
              <a:solidFill>
                <a:schemeClr val="tx1"/>
              </a:solidFill>
            </a:endParaRPr>
          </a:p>
          <a:p>
            <a:pPr marL="538163" indent="-355600" eaLnBrk="1" hangingPunct="1">
              <a:buFont typeface="+mj-lt"/>
              <a:buAutoNum type="arabicPeriod"/>
            </a:pPr>
            <a:r>
              <a:rPr lang="en-US" altLang="zh-TW" sz="2400" dirty="0">
                <a:solidFill>
                  <a:schemeClr val="tx1"/>
                </a:solidFill>
              </a:rPr>
              <a:t>Uniform</a:t>
            </a:r>
          </a:p>
          <a:p>
            <a:pPr marL="538163" indent="-355600" eaLnBrk="1" hangingPunct="1">
              <a:buFont typeface="+mj-lt"/>
              <a:buAutoNum type="arabicPeriod"/>
            </a:pPr>
            <a:r>
              <a:rPr lang="en-US" altLang="zh-TW" sz="2400" dirty="0">
                <a:solidFill>
                  <a:schemeClr val="tx1"/>
                </a:solidFill>
              </a:rPr>
              <a:t>Gaussian</a:t>
            </a:r>
          </a:p>
          <a:p>
            <a:pPr marL="538163" indent="-355600" eaLnBrk="1" hangingPunct="1">
              <a:buFont typeface="+mj-lt"/>
              <a:buAutoNum type="arabicPeriod"/>
            </a:pPr>
            <a:r>
              <a:rPr lang="en-US" altLang="zh-TW" sz="2400" dirty="0">
                <a:solidFill>
                  <a:schemeClr val="tx1"/>
                </a:solidFill>
              </a:rPr>
              <a:t>Salt and pepper</a:t>
            </a:r>
          </a:p>
          <a:p>
            <a:pPr marL="538163" indent="-355600" eaLnBrk="1" hangingPunct="1">
              <a:buFont typeface="+mj-lt"/>
              <a:buAutoNum type="arabicPeriod"/>
            </a:pPr>
            <a:r>
              <a:rPr lang="en-US" altLang="zh-TW" sz="2400" dirty="0">
                <a:solidFill>
                  <a:schemeClr val="tx1"/>
                </a:solidFill>
              </a:rPr>
              <a:t>Varying noise (the noise energy varies across the image)</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123908" name="Picture 5" descr="7"/>
          <p:cNvPicPr>
            <a:picLocks noChangeAspect="1" noChangeArrowheads="1"/>
          </p:cNvPicPr>
          <p:nvPr/>
        </p:nvPicPr>
        <p:blipFill>
          <a:blip r:embed="rId3" cstate="print"/>
          <a:srcRect/>
          <a:stretch>
            <a:fillRect/>
          </a:stretch>
        </p:blipFill>
        <p:spPr bwMode="auto">
          <a:xfrm>
            <a:off x="0" y="1916113"/>
            <a:ext cx="9144000" cy="4941887"/>
          </a:xfrm>
          <a:prstGeom prst="rect">
            <a:avLst/>
          </a:prstGeom>
          <a:noFill/>
          <a:ln w="9525">
            <a:noFill/>
            <a:miter lim="800000"/>
            <a:headEnd/>
            <a:tailEnd/>
          </a:ln>
        </p:spPr>
      </p:pic>
      <p:sp>
        <p:nvSpPr>
          <p:cNvPr id="264198" name="Text Box 6"/>
          <p:cNvSpPr txBox="1">
            <a:spLocks noChangeArrowheads="1"/>
          </p:cNvSpPr>
          <p:nvPr/>
        </p:nvSpPr>
        <p:spPr bwMode="auto">
          <a:xfrm>
            <a:off x="417812" y="1944126"/>
            <a:ext cx="2248519"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uniform noise</a:t>
            </a:r>
          </a:p>
        </p:txBody>
      </p:sp>
      <p:sp>
        <p:nvSpPr>
          <p:cNvPr id="264199" name="Text Box 7"/>
          <p:cNvSpPr txBox="1">
            <a:spLocks noChangeArrowheads="1"/>
          </p:cNvSpPr>
          <p:nvPr/>
        </p:nvSpPr>
        <p:spPr bwMode="auto">
          <a:xfrm>
            <a:off x="7558293" y="5300663"/>
            <a:ext cx="96491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varies</a:t>
            </a:r>
          </a:p>
        </p:txBody>
      </p:sp>
      <p:sp>
        <p:nvSpPr>
          <p:cNvPr id="264200" name="Text Box 8"/>
          <p:cNvSpPr txBox="1">
            <a:spLocks noChangeArrowheads="1"/>
          </p:cNvSpPr>
          <p:nvPr/>
        </p:nvSpPr>
        <p:spPr bwMode="auto">
          <a:xfrm>
            <a:off x="417812" y="5300663"/>
            <a:ext cx="2891205" cy="400110"/>
          </a:xfrm>
          <a:prstGeom prst="rect">
            <a:avLst/>
          </a:prstGeom>
          <a:noFill/>
          <a:ln w="9525">
            <a:noFill/>
            <a:miter lim="800000"/>
            <a:headEnd/>
            <a:tailEnd/>
          </a:ln>
        </p:spPr>
        <p:txBody>
          <a:bodyPr wrap="square">
            <a:spAutoFit/>
          </a:bodyPr>
          <a:lstStyle/>
          <a:p>
            <a:pPr>
              <a:spcBef>
                <a:spcPct val="50000"/>
              </a:spcBef>
            </a:pPr>
            <a:r>
              <a:rPr lang="en-US" altLang="zh-TW" sz="2000" b="1">
                <a:solidFill>
                  <a:srgbClr val="FFFF00"/>
                </a:solidFill>
              </a:rPr>
              <a:t>salt and pepper noise</a:t>
            </a:r>
          </a:p>
        </p:txBody>
      </p:sp>
      <p:sp>
        <p:nvSpPr>
          <p:cNvPr id="264201" name="Text Box 9"/>
          <p:cNvSpPr txBox="1">
            <a:spLocks noChangeArrowheads="1"/>
          </p:cNvSpPr>
          <p:nvPr/>
        </p:nvSpPr>
        <p:spPr bwMode="auto">
          <a:xfrm>
            <a:off x="6434033" y="1944126"/>
            <a:ext cx="208917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Gaussian noise</a:t>
            </a:r>
          </a:p>
        </p:txBody>
      </p:sp>
      <p:sp>
        <p:nvSpPr>
          <p:cNvPr id="11" name="標題 3"/>
          <p:cNvSpPr>
            <a:spLocks noGrp="1"/>
          </p:cNvSpPr>
          <p:nvPr>
            <p:ph type="title"/>
          </p:nvPr>
        </p:nvSpPr>
        <p:spPr>
          <a:xfrm>
            <a:off x="822960" y="286604"/>
            <a:ext cx="7543800" cy="1450757"/>
          </a:xfrm>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65</a:t>
            </a:fld>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r>
              <a:rPr lang="en-US" altLang="zh-TW" b="0" dirty="0">
                <a:solidFill>
                  <a:schemeClr val="tx1"/>
                </a:solidFill>
              </a:rPr>
              <a:t>Image Quality Benchmark</a:t>
            </a:r>
          </a:p>
        </p:txBody>
      </p:sp>
      <mc:AlternateContent xmlns:mc="http://schemas.openxmlformats.org/markup-compatibility/2006" xmlns:a14="http://schemas.microsoft.com/office/drawing/2010/main">
        <mc:Choice Requires="a14">
          <p:sp>
            <p:nvSpPr>
              <p:cNvPr id="121859" name="Rectangle 3"/>
              <p:cNvSpPr>
                <a:spLocks noGrp="1" noChangeArrowheads="1"/>
              </p:cNvSpPr>
              <p:nvPr>
                <p:ph idx="1"/>
              </p:nvPr>
            </p:nvSpPr>
            <p:spPr/>
            <p:txBody>
              <a:bodyPr>
                <a:normAutofit/>
              </a:bodyPr>
              <a:lstStyle/>
              <a:p>
                <a:pPr eaLnBrk="1" hangingPunct="1">
                  <a:lnSpc>
                    <a:spcPct val="150000"/>
                  </a:lnSpc>
                  <a:spcBef>
                    <a:spcPts val="0"/>
                  </a:spcBef>
                  <a:spcAft>
                    <a:spcPts val="0"/>
                  </a:spcAft>
                </a:pPr>
                <a:r>
                  <a:rPr lang="en-US" altLang="zh-TW" sz="2400" b="1" i="1" dirty="0">
                    <a:solidFill>
                      <a:schemeClr val="tx1"/>
                    </a:solidFill>
                  </a:rPr>
                  <a:t>S/N</a:t>
                </a:r>
                <a:r>
                  <a:rPr lang="en-US" altLang="zh-TW" sz="2400" b="1" dirty="0">
                    <a:solidFill>
                      <a:schemeClr val="tx1"/>
                    </a:solidFill>
                  </a:rPr>
                  <a:t> ratio (signal to noise ratio):</a:t>
                </a:r>
              </a:p>
              <a:p>
                <a:pPr marL="0" indent="0" algn="ctr" eaLnBrk="1" hangingPunct="1">
                  <a:lnSpc>
                    <a:spcPct val="150000"/>
                  </a:lnSpc>
                  <a:spcBef>
                    <a:spcPts val="0"/>
                  </a:spcBef>
                  <a:spcAft>
                    <a:spcPts val="0"/>
                  </a:spcAft>
                  <a:buNone/>
                </a:pPr>
                <a:r>
                  <a:rPr lang="en-US" altLang="zh-TW" sz="2800" i="1" dirty="0">
                    <a:solidFill>
                      <a:schemeClr val="tx1"/>
                    </a:solidFill>
                  </a:rPr>
                  <a:t>SNR</a:t>
                </a:r>
                <a:r>
                  <a:rPr lang="zh-TW" altLang="en-US" sz="2800" i="1" dirty="0">
                    <a:solidFill>
                      <a:schemeClr val="tx1"/>
                    </a:solidFill>
                  </a:rPr>
                  <a:t> </a:t>
                </a:r>
                <a:r>
                  <a:rPr lang="en-US" altLang="zh-TW" sz="2800" i="1" dirty="0">
                    <a:solidFill>
                      <a:schemeClr val="tx1"/>
                    </a:solidFill>
                  </a:rPr>
                  <a:t>=</a:t>
                </a:r>
                <a:r>
                  <a:rPr lang="zh-TW" altLang="en-US" sz="2800" i="1" dirty="0">
                    <a:solidFill>
                      <a:schemeClr val="tx1"/>
                    </a:solidFill>
                  </a:rPr>
                  <a:t> </a:t>
                </a:r>
                <a:r>
                  <a:rPr lang="en-US" altLang="zh-TW" sz="2800" i="1" dirty="0">
                    <a:solidFill>
                      <a:schemeClr val="tx1"/>
                    </a:solidFill>
                  </a:rPr>
                  <a:t>20</a:t>
                </a:r>
                <a:r>
                  <a:rPr lang="zh-TW" altLang="en-US" sz="2800" i="1" dirty="0">
                    <a:solidFill>
                      <a:schemeClr val="tx1"/>
                    </a:solidFill>
                  </a:rPr>
                  <a:t> </a:t>
                </a:r>
                <a14:m>
                  <m:oMath xmlns:m="http://schemas.openxmlformats.org/officeDocument/2006/math">
                    <m:r>
                      <a:rPr lang="en-US" altLang="zh-TW" sz="2800" i="1" smtClean="0">
                        <a:solidFill>
                          <a:schemeClr val="tx1"/>
                        </a:solidFill>
                        <a:latin typeface="Cambria Math" panose="02040503050406030204" pitchFamily="18" charset="0"/>
                      </a:rPr>
                      <m:t>×</m:t>
                    </m:r>
                  </m:oMath>
                </a14:m>
                <a:r>
                  <a:rPr lang="zh-TW" altLang="en-US" sz="2800" i="1" dirty="0">
                    <a:solidFill>
                      <a:schemeClr val="tx1"/>
                    </a:solidFill>
                  </a:rPr>
                  <a:t> </a:t>
                </a:r>
                <a14:m>
                  <m:oMath xmlns:m="http://schemas.openxmlformats.org/officeDocument/2006/math">
                    <m:func>
                      <m:funcPr>
                        <m:ctrlPr>
                          <a:rPr lang="en-US" altLang="zh-TW" sz="2800" i="1" dirty="0" smtClean="0">
                            <a:solidFill>
                              <a:schemeClr val="tx1"/>
                            </a:solidFill>
                            <a:latin typeface="Cambria Math" panose="02040503050406030204" pitchFamily="18" charset="0"/>
                          </a:rPr>
                        </m:ctrlPr>
                      </m:funcPr>
                      <m:fName>
                        <m:sSub>
                          <m:sSubPr>
                            <m:ctrlPr>
                              <a:rPr lang="en-US" altLang="zh-TW" sz="2800" i="1" dirty="0" smtClean="0">
                                <a:solidFill>
                                  <a:schemeClr val="tx1"/>
                                </a:solidFill>
                                <a:latin typeface="Cambria Math" panose="02040503050406030204" pitchFamily="18" charset="0"/>
                              </a:rPr>
                            </m:ctrlPr>
                          </m:sSubPr>
                          <m:e>
                            <m:r>
                              <a:rPr lang="en-US" altLang="zh-TW" sz="2800" i="1" dirty="0" smtClean="0">
                                <a:solidFill>
                                  <a:schemeClr val="tx1"/>
                                </a:solidFill>
                                <a:latin typeface="Cambria Math" panose="02040503050406030204" pitchFamily="18" charset="0"/>
                              </a:rPr>
                              <m:t>𝑙𝑜𝑔</m:t>
                            </m:r>
                          </m:e>
                          <m:sub>
                            <m:r>
                              <a:rPr lang="en-US" altLang="zh-TW" sz="2800" i="1" dirty="0">
                                <a:solidFill>
                                  <a:schemeClr val="tx1"/>
                                </a:solidFill>
                                <a:latin typeface="Cambria Math" panose="02040503050406030204" pitchFamily="18" charset="0"/>
                              </a:rPr>
                              <m:t>1</m:t>
                            </m:r>
                            <m:r>
                              <a:rPr lang="en-US" altLang="zh-TW" sz="2800" i="1" dirty="0" smtClean="0">
                                <a:solidFill>
                                  <a:schemeClr val="tx1"/>
                                </a:solidFill>
                                <a:latin typeface="Cambria Math" panose="02040503050406030204" pitchFamily="18" charset="0"/>
                              </a:rPr>
                              <m:t>0</m:t>
                            </m:r>
                          </m:sub>
                        </m:sSub>
                      </m:fName>
                      <m:e>
                        <m:f>
                          <m:fPr>
                            <m:ctrlPr>
                              <a:rPr lang="en-US" altLang="zh-TW" sz="2800" i="1" dirty="0" smtClean="0">
                                <a:solidFill>
                                  <a:schemeClr val="tx1"/>
                                </a:solidFill>
                                <a:latin typeface="Cambria Math" panose="02040503050406030204" pitchFamily="18" charset="0"/>
                              </a:rPr>
                            </m:ctrlPr>
                          </m:fPr>
                          <m:num>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𝑆</m:t>
                                </m:r>
                              </m:e>
                            </m:rad>
                          </m:num>
                          <m:den>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𝑁</m:t>
                                </m:r>
                              </m:e>
                            </m:rad>
                          </m:den>
                        </m:f>
                      </m:e>
                    </m:func>
                  </m:oMath>
                </a14:m>
                <a:endParaRPr lang="en-US" altLang="zh-TW" sz="2400" i="1" dirty="0">
                  <a:solidFill>
                    <a:schemeClr val="tx1"/>
                  </a:solidFill>
                </a:endParaRPr>
              </a:p>
              <a:p>
                <a:pPr eaLnBrk="1" hangingPunct="1">
                  <a:lnSpc>
                    <a:spcPct val="150000"/>
                  </a:lnSpc>
                  <a:spcBef>
                    <a:spcPts val="0"/>
                  </a:spcBef>
                  <a:spcAft>
                    <a:spcPts val="0"/>
                  </a:spcAft>
                </a:pPr>
                <a:r>
                  <a:rPr lang="en-US" altLang="zh-TW" sz="2400" b="1" i="1" dirty="0">
                    <a:solidFill>
                      <a:schemeClr val="tx1"/>
                    </a:solidFill>
                  </a:rPr>
                  <a:t>VS</a:t>
                </a:r>
                <a:r>
                  <a:rPr lang="en-US" altLang="zh-TW" sz="2400" b="1" dirty="0">
                    <a:solidFill>
                      <a:schemeClr val="tx1"/>
                    </a:solidFill>
                  </a:rPr>
                  <a:t>: </a:t>
                </a:r>
                <a:r>
                  <a:rPr lang="en-US" altLang="zh-TW" sz="2400" dirty="0">
                    <a:solidFill>
                      <a:schemeClr val="tx1"/>
                    </a:solidFill>
                  </a:rPr>
                  <a:t>image gray level variance</a:t>
                </a:r>
              </a:p>
              <a:p>
                <a:pPr eaLnBrk="1" hangingPunct="1">
                  <a:lnSpc>
                    <a:spcPct val="150000"/>
                  </a:lnSpc>
                  <a:spcBef>
                    <a:spcPts val="0"/>
                  </a:spcBef>
                  <a:spcAft>
                    <a:spcPts val="0"/>
                  </a:spcAft>
                </a:pPr>
                <a:r>
                  <a:rPr lang="en-US" altLang="zh-TW" sz="2400" b="1" i="1" dirty="0">
                    <a:solidFill>
                      <a:schemeClr val="tx1"/>
                    </a:solidFill>
                  </a:rPr>
                  <a:t>VN</a:t>
                </a:r>
                <a:r>
                  <a:rPr lang="en-US" altLang="zh-TW" sz="2400" b="1" dirty="0">
                    <a:solidFill>
                      <a:schemeClr val="tx1"/>
                    </a:solidFill>
                  </a:rPr>
                  <a:t>: </a:t>
                </a:r>
                <a:r>
                  <a:rPr lang="en-US" altLang="zh-TW" sz="2400" dirty="0">
                    <a:solidFill>
                      <a:schemeClr val="tx1"/>
                    </a:solidFill>
                  </a:rPr>
                  <a:t>noise variance</a:t>
                </a:r>
              </a:p>
            </p:txBody>
          </p:sp>
        </mc:Choice>
        <mc:Fallback xmlns="">
          <p:sp>
            <p:nvSpPr>
              <p:cNvPr id="121859" name="Rectangle 3"/>
              <p:cNvSpPr>
                <a:spLocks noGrp="1" noRot="1" noChangeAspect="1" noMove="1" noResize="1" noEditPoints="1" noAdjustHandles="1" noChangeArrowheads="1" noChangeShapeType="1" noTextEdit="1"/>
              </p:cNvSpPr>
              <p:nvPr>
                <p:ph idx="1"/>
              </p:nvPr>
            </p:nvSpPr>
            <p:spPr>
              <a:blipFill>
                <a:blip r:embed="rId3"/>
                <a:stretch>
                  <a:fillRect l="-1212"/>
                </a:stretch>
              </a:blipFill>
            </p:spPr>
            <p:txBody>
              <a:bodyPr/>
              <a:lstStyle/>
              <a:p>
                <a:r>
                  <a:rPr lang="zh-TW" altLang="en-US">
                    <a:noFill/>
                  </a:rPr>
                  <a:t> </a:t>
                </a:r>
              </a:p>
            </p:txBody>
          </p:sp>
        </mc:Fallback>
      </mc:AlternateContent>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7"/>
          <p:cNvSpPr>
            <a:spLocks noGrp="1"/>
          </p:cNvSpPr>
          <p:nvPr>
            <p:ph type="title"/>
          </p:nvPr>
        </p:nvSpPr>
        <p:spPr/>
        <p:txBody>
          <a:bodyPr>
            <a:normAutofit/>
          </a:bodyPr>
          <a:lstStyle/>
          <a:p>
            <a:r>
              <a:rPr lang="en-US" altLang="zh-TW" sz="3600" b="0" dirty="0">
                <a:solidFill>
                  <a:schemeClr val="tx1"/>
                </a:solidFill>
              </a:rPr>
              <a:t>Noise-removal Techniques-experiments</a:t>
            </a:r>
            <a:endParaRPr lang="zh-TW" altLang="en-US" sz="36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391578"/>
              </a:xfrm>
            </p:spPr>
            <p:txBody>
              <a:bodyPr>
                <a:noAutofit/>
              </a:bodyPr>
              <a:lstStyle/>
              <a:p>
                <a:pPr>
                  <a:lnSpc>
                    <a:spcPct val="14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nary>
                          <m:naryPr>
                            <m:chr m:val="∑"/>
                            <m:supHide m:val="on"/>
                            <m:ctrlPr>
                              <a:rPr lang="en-US" altLang="zh-TW" sz="2400" i="1" smtClean="0">
                                <a:solidFill>
                                  <a:schemeClr val="tx1"/>
                                </a:solidFill>
                                <a:latin typeface="Cambria Math" panose="02040503050406030204" pitchFamily="18" charset="0"/>
                              </a:rPr>
                            </m:ctrlPr>
                          </m:naryPr>
                          <m:sub>
                            <m:sSub>
                              <m:sSubPr>
                                <m:ctrlPr>
                                  <a:rPr lang="en-US" altLang="zh-TW" sz="2400" i="1" smtClean="0">
                                    <a:solidFill>
                                      <a:schemeClr val="tx1"/>
                                    </a:solidFill>
                                    <a:latin typeface="Cambria Math" panose="02040503050406030204" pitchFamily="18" charset="0"/>
                                  </a:rPr>
                                </m:ctrlPr>
                              </m:sSubPr>
                              <m:e>
                                <m:r>
                                  <a:rPr lang="en-US" altLang="zh-TW" sz="2400" i="1" smtClean="0">
                                    <a:solidFill>
                                      <a:schemeClr val="tx1"/>
                                    </a:solidFill>
                                    <a:latin typeface="Cambria Math" panose="02040503050406030204" pitchFamily="18" charset="0"/>
                                    <a:ea typeface="Cambria Math" panose="02040503050406030204" pitchFamily="18" charset="0"/>
                                  </a:rPr>
                                  <m:t>∀</m:t>
                                </m:r>
                              </m:e>
                              <m:sub>
                                <m:r>
                                  <a:rPr lang="en-US" altLang="zh-TW" sz="2400" b="0" i="1" smtClean="0">
                                    <a:solidFill>
                                      <a:schemeClr val="tx1"/>
                                    </a:solidFill>
                                    <a:latin typeface="Cambria Math" panose="02040503050406030204" pitchFamily="18" charset="0"/>
                                  </a:rPr>
                                  <m:t>𝑛</m:t>
                                </m:r>
                              </m:sub>
                            </m:sSub>
                          </m:sub>
                          <m:sup/>
                          <m:e>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VS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r>
                                  <a:rPr lang="en-US" altLang="zh-TW" sz="2400" b="0" i="1" smtClean="0">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b>
                              <m:sSubPr>
                                <m:ctrlPr>
                                  <a:rPr lang="en-US" altLang="zh-TW" sz="2400" i="1" smtClean="0">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𝐼</m:t>
                                </m:r>
                              </m:e>
                              <m:sub>
                                <m:r>
                                  <a:rPr lang="en-US" altLang="zh-TW" sz="2400" i="1">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𝑜𝑖𝑠𝑒</m:t>
                                </m:r>
                              </m:sub>
                            </m:sSub>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VN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𝐼</m:t>
                                    </m:r>
                                  </m:e>
                                  <m:sub>
                                    <m:r>
                                      <a:rPr lang="en-US" altLang="zh-TW" sz="2400" b="0" i="1" smtClean="0">
                                        <a:solidFill>
                                          <a:schemeClr val="tx1"/>
                                        </a:solidFill>
                                        <a:latin typeface="Cambria Math" panose="02040503050406030204" pitchFamily="18" charset="0"/>
                                      </a:rPr>
                                      <m:t>𝑁𝑜𝑖𝑠𝑒</m:t>
                                    </m:r>
                                  </m:sub>
                                </m:sSub>
                                <m:d>
                                  <m:dPr>
                                    <m:ctrlPr>
                                      <a:rPr lang="en-US" altLang="zh-TW" sz="2400" i="1" smtClean="0">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𝑖</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 </m:t>
                                </m:r>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r>
                                  <a:rPr lang="en-US" altLang="zh-TW" sz="2400" i="1">
                                    <a:solidFill>
                                      <a:schemeClr val="tx1"/>
                                    </a:solidFill>
                                    <a:latin typeface="Cambria Math" panose="02040503050406030204" pitchFamily="18" charset="0"/>
                                  </a:rPr>
                                  <m:t>))</m:t>
                                </m:r>
                              </m:e>
                              <m:sup>
                                <m:r>
                                  <a:rPr lang="en-US" altLang="zh-TW" sz="2400" i="1">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SNR</a:t>
                </a:r>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r>
                  <a:rPr lang="en-US" altLang="zh-TW" sz="2400" i="1" dirty="0">
                    <a:solidFill>
                      <a:schemeClr val="tx1"/>
                    </a:solidFill>
                    <a:latin typeface="+mj-lt"/>
                  </a:rPr>
                  <a:t>20</a:t>
                </a:r>
                <a:r>
                  <a:rPr lang="zh-TW" altLang="en-US" sz="2400" i="1" dirty="0">
                    <a:solidFill>
                      <a:schemeClr val="tx1"/>
                    </a:solidFill>
                    <a:latin typeface="+mj-lt"/>
                  </a:rPr>
                  <a:t> </a:t>
                </a:r>
                <a14:m>
                  <m:oMath xmlns:m="http://schemas.openxmlformats.org/officeDocument/2006/math">
                    <m:r>
                      <a:rPr lang="en-US" altLang="zh-TW" sz="2400" i="1">
                        <a:solidFill>
                          <a:schemeClr val="tx1"/>
                        </a:solidFill>
                        <a:latin typeface="Cambria Math" panose="02040503050406030204" pitchFamily="18" charset="0"/>
                      </a:rPr>
                      <m:t>×</m:t>
                    </m:r>
                  </m:oMath>
                </a14:m>
                <a:r>
                  <a:rPr lang="zh-TW" altLang="en-US" sz="2400" i="1" dirty="0">
                    <a:solidFill>
                      <a:schemeClr val="tx1"/>
                    </a:solidFill>
                    <a:latin typeface="+mj-lt"/>
                  </a:rPr>
                  <a:t> </a:t>
                </a:r>
                <a14:m>
                  <m:oMath xmlns:m="http://schemas.openxmlformats.org/officeDocument/2006/math">
                    <m:func>
                      <m:funcPr>
                        <m:ctrlPr>
                          <a:rPr lang="en-US" altLang="zh-TW" sz="2400" i="1" dirty="0">
                            <a:solidFill>
                              <a:schemeClr val="tx1"/>
                            </a:solidFill>
                            <a:latin typeface="Cambria Math" panose="02040503050406030204" pitchFamily="18" charset="0"/>
                          </a:rPr>
                        </m:ctrlPr>
                      </m:funcPr>
                      <m:fName>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𝑙𝑜𝑔</m:t>
                            </m:r>
                          </m:e>
                          <m:sub>
                            <m:r>
                              <a:rPr lang="en-US" altLang="zh-TW" sz="2400" i="1" dirty="0">
                                <a:solidFill>
                                  <a:schemeClr val="tx1"/>
                                </a:solidFill>
                                <a:latin typeface="Cambria Math" panose="02040503050406030204" pitchFamily="18" charset="0"/>
                              </a:rPr>
                              <m:t>10</m:t>
                            </m:r>
                          </m:sub>
                        </m:sSub>
                      </m:fName>
                      <m:e>
                        <m:f>
                          <m:fPr>
                            <m:ctrlPr>
                              <a:rPr lang="en-US" altLang="zh-TW" sz="2400" i="1" dirty="0">
                                <a:solidFill>
                                  <a:schemeClr val="tx1"/>
                                </a:solidFill>
                                <a:latin typeface="Cambria Math" panose="02040503050406030204" pitchFamily="18" charset="0"/>
                              </a:rPr>
                            </m:ctrlPr>
                          </m:fPr>
                          <m:num>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𝑉𝑆</m:t>
                                </m:r>
                              </m:e>
                            </m:rad>
                          </m:num>
                          <m:den>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𝑉𝑁</m:t>
                                </m:r>
                              </m:e>
                            </m:rad>
                          </m:den>
                        </m:f>
                      </m:e>
                    </m:func>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b="-694"/>
                </a:stretch>
              </a:blipFill>
            </p:spPr>
            <p:txBody>
              <a:bodyPr/>
              <a:lstStyle/>
              <a:p>
                <a:r>
                  <a:rPr lang="zh-TW" altLang="en-US">
                    <a:noFill/>
                  </a:rPr>
                  <a:t> </a:t>
                </a:r>
              </a:p>
            </p:txBody>
          </p:sp>
        </mc:Fallback>
      </mc:AlternateContent>
      <p:sp>
        <p:nvSpPr>
          <p:cNvPr id="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altLang="zh-TW" dirty="0">
                <a:solidFill>
                  <a:schemeClr val="tx1"/>
                </a:solidFill>
              </a:rPr>
              <a:t>Fun Time 7</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9"/>
          <p:cNvSpPr>
            <a:spLocks noGrp="1" noChangeArrowheads="1"/>
          </p:cNvSpPr>
          <p:nvPr>
            <p:ph type="title"/>
          </p:nvPr>
        </p:nvSpPr>
        <p:spPr/>
        <p:txBody>
          <a:bodyPr>
            <a:normAutofit/>
          </a:bodyPr>
          <a:lstStyle/>
          <a:p>
            <a:pPr eaLnBrk="1" hangingPunct="1"/>
            <a:r>
              <a:rPr lang="en-US" altLang="zh-TW" sz="4000" dirty="0">
                <a:solidFill>
                  <a:schemeClr val="tx1"/>
                </a:solidFill>
              </a:rPr>
              <a:t>7.2.12 Noise-Removal Techniques-</a:t>
            </a:r>
            <a:r>
              <a:rPr lang="en-US" altLang="zh-TW" sz="4000">
                <a:solidFill>
                  <a:schemeClr val="tx1"/>
                </a:solidFill>
              </a:rPr>
              <a:t>Experiments(課本定義)</a:t>
            </a:r>
            <a:endParaRPr lang="en-US" altLang="zh-TW"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3"/>
                <a:ext cx="7543801" cy="4391579"/>
              </a:xfrm>
            </p:spPr>
            <p:txBody>
              <a:bodyPr>
                <a:normAutofit/>
              </a:bodyPr>
              <a:lstStyle/>
              <a:p>
                <a:pPr marL="0" indent="0">
                  <a:lnSpc>
                    <a:spcPct val="140000"/>
                  </a:lnSpc>
                  <a:spcBef>
                    <a:spcPts val="0"/>
                  </a:spcBef>
                  <a:spcAft>
                    <a:spcPts val="0"/>
                  </a:spcAft>
                  <a:buNone/>
                </a:pPr>
                <a:r>
                  <a:rPr lang="en-US" altLang="zh-TW" sz="2400" b="1" dirty="0">
                    <a:solidFill>
                      <a:schemeClr val="tx1"/>
                    </a:solidFill>
                  </a:rPr>
                  <a:t>Salt and pepper:</a:t>
                </a:r>
              </a:p>
              <a:p>
                <a:pPr marL="0" indent="0" algn="ctr">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𝑢</m:t>
                            </m:r>
                            <m:r>
                              <a:rPr lang="en-US" altLang="zh-TW" sz="2400" b="0" i="1" smtClean="0">
                                <a:solidFill>
                                  <a:schemeClr val="tx1"/>
                                </a:solidFill>
                                <a:latin typeface="Cambria Math" panose="02040503050406030204" pitchFamily="18" charset="0"/>
                              </a:rPr>
                              <m:t>&gt;</m:t>
                            </m:r>
                            <m:r>
                              <a:rPr lang="en-US" altLang="zh-TW" sz="2400" b="0" i="1" smtClean="0">
                                <a:solidFill>
                                  <a:schemeClr val="tx1"/>
                                </a:solidFill>
                                <a:latin typeface="Cambria Math" panose="02040503050406030204" pitchFamily="18" charset="0"/>
                              </a:rPr>
                              <m:t>𝑝</m:t>
                            </m:r>
                            <m:r>
                              <a:rPr lang="en-US" altLang="zh-TW" sz="2400" b="0" i="1" smtClean="0">
                                <a:solidFill>
                                  <a:schemeClr val="tx1"/>
                                </a:solidFill>
                                <a:latin typeface="Cambria Math" panose="02040503050406030204" pitchFamily="18" charset="0"/>
                              </a:rPr>
                              <m:t>    </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𝑚𝑎𝑥</m:t>
                                    </m:r>
                                  </m:sub>
                                </m:sSub>
                                <m:r>
                                  <a:rPr lang="en-US" altLang="zh-TW" sz="2400" b="0" i="1" smtClean="0">
                                    <a:solidFill>
                                      <a:schemeClr val="tx1"/>
                                    </a:solidFill>
                                    <a:latin typeface="Cambria Math" panose="02040503050406030204" pitchFamily="18" charset="0"/>
                                  </a:rPr>
                                  <m:t> − </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e>
                            </m:d>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𝑢</m:t>
                            </m:r>
                            <m:r>
                              <a:rPr lang="en-US" altLang="zh-TW" sz="2400" b="0" i="1"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𝑜𝑡h𝑒𝑟𝑤𝑖𝑠𝑒</m:t>
                            </m:r>
                          </m:e>
                        </m:eqArr>
                      </m:e>
                    </m:d>
                  </m:oMath>
                </a14:m>
                <a:endParaRPr lang="en-US" altLang="zh-TW" sz="2400" i="1" dirty="0">
                  <a:solidFill>
                    <a:schemeClr val="tx1"/>
                  </a:solidFill>
                </a:endParaRPr>
              </a:p>
              <a:p>
                <a:pPr marL="0" indent="0">
                  <a:lnSpc>
                    <a:spcPct val="140000"/>
                  </a:lnSpc>
                  <a:spcBef>
                    <a:spcPts val="0"/>
                  </a:spcBef>
                  <a:spcAft>
                    <a:spcPts val="0"/>
                  </a:spcAft>
                  <a:buNone/>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𝑚𝑎𝑥</m:t>
                        </m:r>
                      </m:sub>
                    </m:sSub>
                  </m:oMath>
                </a14:m>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minimum/maximum gray value for noise pixels</a:t>
                </a:r>
              </a:p>
              <a:p>
                <a:pPr marL="0" indent="0">
                  <a:lnSpc>
                    <a:spcPct val="140000"/>
                  </a:lnSpc>
                  <a:spcBef>
                    <a:spcPts val="0"/>
                  </a:spcBef>
                  <a:spcAft>
                    <a:spcPts val="0"/>
                  </a:spcAft>
                  <a:buNone/>
                </a:pPr>
                <a:r>
                  <a:rPr lang="en-US" altLang="zh-TW" sz="2400" i="1" dirty="0">
                    <a:solidFill>
                      <a:schemeClr val="tx1"/>
                    </a:solidFill>
                  </a:rPr>
                  <a:t>p</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fraction of image to be corrupted with noise</a:t>
                </a:r>
              </a:p>
              <a:p>
                <a:pPr marL="0" indent="0">
                  <a:lnSpc>
                    <a:spcPct val="140000"/>
                  </a:lnSpc>
                  <a:spcBef>
                    <a:spcPts val="0"/>
                  </a:spcBef>
                  <a:spcAft>
                    <a:spcPts val="0"/>
                  </a:spcAft>
                  <a:buNone/>
                </a:pPr>
                <a:r>
                  <a:rPr lang="en-US" altLang="zh-TW" sz="2400" i="1" dirty="0">
                    <a:solidFill>
                      <a:schemeClr val="tx1"/>
                    </a:solidFill>
                  </a:rPr>
                  <a:t>u</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uniform random variable in [0,1]</a:t>
                </a:r>
              </a:p>
              <a:p>
                <a:pPr marL="0" indent="0">
                  <a:lnSpc>
                    <a:spcPct val="140000"/>
                  </a:lnSpc>
                  <a:spcBef>
                    <a:spcPts val="0"/>
                  </a:spcBef>
                  <a:spcAft>
                    <a:spcPts val="0"/>
                  </a:spcAft>
                  <a:buNone/>
                </a:pPr>
                <a:r>
                  <a:rPr lang="en-US" altLang="zh-TW" sz="2400" i="1" dirty="0">
                    <a:solidFill>
                      <a:schemeClr val="tx1"/>
                    </a:solidFill>
                  </a:rPr>
                  <a:t>I(</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input image</a:t>
                </a:r>
              </a:p>
              <a:p>
                <a:pPr marL="0" indent="0">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output image</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3"/>
                <a:ext cx="7543801" cy="4391579"/>
              </a:xfrm>
              <a:blipFill>
                <a:blip r:embed="rId3"/>
                <a:stretch>
                  <a:fillRect l="-2423" b="-1111"/>
                </a:stretch>
              </a:blipFill>
            </p:spPr>
            <p:txBody>
              <a:bodyPr/>
              <a:lstStyle/>
              <a:p>
                <a:r>
                  <a:rPr lang="zh-TW" altLang="en-US">
                    <a:noFill/>
                  </a:rPr>
                  <a:t> </a:t>
                </a:r>
              </a:p>
            </p:txBody>
          </p:sp>
        </mc:Fallback>
      </mc:AlternateContent>
      <p:sp>
        <p:nvSpPr>
          <p:cNvPr id="17"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69</a:t>
            </a:fld>
            <a:endParaRPr 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TW" b="0" dirty="0">
                <a:solidFill>
                  <a:schemeClr val="tx1"/>
                </a:solidFill>
              </a:rPr>
              <a:t>7.2 Noise Cleaning</a:t>
            </a:r>
          </a:p>
        </p:txBody>
      </p:sp>
      <p:sp>
        <p:nvSpPr>
          <p:cNvPr id="74755" name="內容版面配置區 2"/>
          <p:cNvSpPr>
            <a:spLocks noGrp="1"/>
          </p:cNvSpPr>
          <p:nvPr>
            <p:ph idx="1"/>
          </p:nvPr>
        </p:nvSpPr>
        <p:spPr>
          <a:xfrm>
            <a:off x="839788" y="1825625"/>
            <a:ext cx="7675562" cy="3451225"/>
          </a:xfrm>
        </p:spPr>
        <p:txBody>
          <a:bodyPr>
            <a:normAutofit/>
          </a:bodyPr>
          <a:lstStyle/>
          <a:p>
            <a:pPr marL="0" indent="0">
              <a:buNone/>
            </a:pPr>
            <a:r>
              <a:rPr lang="en-US" altLang="zh-TW" sz="2800" b="1" dirty="0">
                <a:solidFill>
                  <a:schemeClr val="tx1"/>
                </a:solidFill>
                <a:latin typeface="+mj-lt"/>
              </a:rPr>
              <a:t>noise cleaning: </a:t>
            </a:r>
          </a:p>
          <a:p>
            <a:pPr lvl="1"/>
            <a:r>
              <a:rPr lang="en-US" altLang="zh-TW" sz="2400" dirty="0">
                <a:solidFill>
                  <a:schemeClr val="tx1"/>
                </a:solidFill>
                <a:latin typeface="+mj-lt"/>
              </a:rPr>
              <a:t>uses neighborhood </a:t>
            </a:r>
            <a:r>
              <a:rPr lang="en-US" altLang="zh-TW" sz="2400" dirty="0">
                <a:solidFill>
                  <a:srgbClr val="FF0000"/>
                </a:solidFill>
                <a:latin typeface="+mj-lt"/>
              </a:rPr>
              <a:t>spatial coherence</a:t>
            </a:r>
          </a:p>
          <a:p>
            <a:pPr lvl="1"/>
            <a:r>
              <a:rPr lang="en-US" altLang="zh-TW" sz="2400" dirty="0">
                <a:solidFill>
                  <a:schemeClr val="tx1"/>
                </a:solidFill>
                <a:latin typeface="+mj-lt"/>
              </a:rPr>
              <a:t>uses neighborhood </a:t>
            </a:r>
            <a:r>
              <a:rPr lang="en-US" altLang="zh-TW" sz="2400" dirty="0">
                <a:solidFill>
                  <a:srgbClr val="FF0000"/>
                </a:solidFill>
                <a:latin typeface="+mj-lt"/>
              </a:rPr>
              <a:t>pixel value homogeneity</a:t>
            </a:r>
          </a:p>
        </p:txBody>
      </p:sp>
      <p:sp>
        <p:nvSpPr>
          <p:cNvPr id="74756" name="投影片編號版面配置區 1"/>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A953EA05-B528-4708-B41C-6F135E635101}" type="slidenum">
              <a:rPr lang="en-US" altLang="zh-TW">
                <a:solidFill>
                  <a:schemeClr val="tx1"/>
                </a:solidFill>
                <a:latin typeface="+mj-lt"/>
              </a:rPr>
              <a:pPr algn="ctr"/>
              <a:t>7</a:t>
            </a:fld>
            <a:endParaRPr lang="en-US" altLang="zh-TW" dirty="0">
              <a:solidFill>
                <a:schemeClr val="tx1"/>
              </a:solidFill>
              <a:latin typeface="+mj-lt"/>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noAutofit/>
          </a:bodyPr>
          <a:lstStyle/>
          <a:p>
            <a:pPr>
              <a:lnSpc>
                <a:spcPct val="100000"/>
              </a:lnSpc>
              <a:spcBef>
                <a:spcPts val="1800"/>
              </a:spcBef>
              <a:spcAft>
                <a:spcPts val="0"/>
              </a:spcAft>
            </a:pPr>
            <a:r>
              <a:rPr lang="en-US" altLang="zh-TW" sz="2400" b="1" dirty="0">
                <a:solidFill>
                  <a:schemeClr val="tx1"/>
                </a:solidFill>
                <a:latin typeface="+mj-lt"/>
                <a:ea typeface="+mj-ea"/>
              </a:rPr>
              <a:t>Generate salt-and-pepper noise:</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0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&lt;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255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&gt; 1- 0.05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a:t>
            </a: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a:t>
            </a:r>
            <a:r>
              <a:rPr lang="zh-TW" altLang="en-US"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a:t>
            </a:r>
            <a:r>
              <a:rPr lang="zh-TW" altLang="en-US" sz="2400" dirty="0">
                <a:solidFill>
                  <a:schemeClr val="tx1"/>
                </a:solidFill>
                <a:latin typeface="+mj-lt"/>
                <a:ea typeface="+mj-ea"/>
              </a:rPr>
              <a:t>      </a:t>
            </a:r>
            <a:r>
              <a:rPr lang="en-US" altLang="zh-TW" sz="2400" dirty="0">
                <a:solidFill>
                  <a:schemeClr val="tx1"/>
                </a:solidFill>
                <a:latin typeface="+mj-lt"/>
                <a:ea typeface="+mj-ea"/>
              </a:rPr>
              <a:t>otherwise</a:t>
            </a:r>
          </a:p>
          <a:p>
            <a:pPr>
              <a:lnSpc>
                <a:spcPct val="100000"/>
              </a:lnSpc>
              <a:spcBef>
                <a:spcPts val="1800"/>
              </a:spcBef>
              <a:spcAft>
                <a:spcPts val="0"/>
              </a:spcAft>
            </a:pPr>
            <a:r>
              <a:rPr lang="en-US" altLang="zh-TW" sz="2400" dirty="0">
                <a:solidFill>
                  <a:schemeClr val="tx1"/>
                </a:solidFill>
                <a:latin typeface="+mj-lt"/>
                <a:ea typeface="+mj-ea"/>
              </a:rPr>
              <a:t>uniform(0,1) : random variable uniformly distributed over [0,1]</a:t>
            </a:r>
            <a:endParaRPr lang="zh-TW" altLang="en-US" sz="2400" dirty="0">
              <a:solidFill>
                <a:schemeClr val="tx1"/>
              </a:solidFill>
              <a:latin typeface="+mj-lt"/>
              <a:ea typeface="+mj-ea"/>
            </a:endParaRPr>
          </a:p>
        </p:txBody>
      </p:sp>
      <p:sp>
        <p:nvSpPr>
          <p:cNvPr id="4" name="標題 3"/>
          <p:cNvSpPr>
            <a:spLocks noGrp="1"/>
          </p:cNvSpPr>
          <p:nvPr>
            <p:ph type="title"/>
          </p:nvPr>
        </p:nvSpPr>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1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70</a:t>
            </a:fld>
            <a:endParaRPr lang="en-US" dirty="0"/>
          </a:p>
        </p:txBody>
      </p:sp>
    </p:spTree>
    <p:extLst>
      <p:ext uri="{BB962C8B-B14F-4D97-AF65-F5344CB8AC3E}">
        <p14:creationId xmlns:p14="http://schemas.microsoft.com/office/powerpoint/2010/main" val="939396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71</a:t>
            </a:fld>
            <a:endParaRPr lang="en-US" dirty="0"/>
          </a:p>
        </p:txBody>
      </p:sp>
    </p:spTree>
    <p:extLst>
      <p:ext uri="{BB962C8B-B14F-4D97-AF65-F5344CB8AC3E}">
        <p14:creationId xmlns:p14="http://schemas.microsoft.com/office/powerpoint/2010/main" val="3581405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77040" y="2708920"/>
                <a:ext cx="2891304"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777040" y="2708920"/>
                <a:ext cx="2891304" cy="1084912"/>
              </a:xfrm>
              <a:prstGeom prst="rect">
                <a:avLst/>
              </a:prstGeom>
              <a:blipFill>
                <a:blip r:embed="rId4"/>
                <a:stretch>
                  <a:fillRect b="-898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72</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p:spTree>
    <p:extLst>
      <p:ext uri="{BB962C8B-B14F-4D97-AF65-F5344CB8AC3E}">
        <p14:creationId xmlns:p14="http://schemas.microsoft.com/office/powerpoint/2010/main" val="3717877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標題 3"/>
              <p:cNvSpPr>
                <a:spLocks noGrp="1"/>
              </p:cNvSpPr>
              <p:nvPr>
                <p:ph type="title"/>
              </p:nvPr>
            </p:nvSpPr>
            <p:spPr/>
            <p:txBody>
              <a:bodyPr>
                <a:noAutofit/>
              </a:bodyPr>
              <a:lstStyle/>
              <a:p>
                <a:pPr>
                  <a:lnSpc>
                    <a:spcPct val="120000"/>
                  </a:lnSpc>
                </a:pPr>
                <a:r>
                  <a:rPr lang="en-US" altLang="zh-TW" sz="4000" b="1" dirty="0">
                    <a:solidFill>
                      <a:schemeClr val="tx1"/>
                    </a:solidFill>
                  </a:rPr>
                  <a:t>default peak noise removal</a:t>
                </a:r>
                <a:br>
                  <a:rPr lang="en-US" altLang="zh-TW" sz="2000" dirty="0">
                    <a:solidFill>
                      <a:schemeClr val="tx1"/>
                    </a:solidFill>
                  </a:rPr>
                </a:b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zh-TW" altLang="en-US" sz="2400" i="1" dirty="0">
                    <a:solidFill>
                      <a:schemeClr val="tx1"/>
                    </a:solidFill>
                  </a:rPr>
                  <a:t> </a:t>
                </a:r>
                <a:r>
                  <a:rPr lang="en-US" altLang="zh-TW" sz="2400" i="1" dirty="0">
                    <a:solidFill>
                      <a:schemeClr val="tx1"/>
                    </a:solidFill>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r>
                              <a:rPr lang="en-US" altLang="zh-TW" sz="2400" i="1">
                                <a:solidFill>
                                  <a:schemeClr val="tx1"/>
                                </a:solidFill>
                                <a:latin typeface="Cambria Math" panose="02040503050406030204" pitchFamily="18" charset="0"/>
                              </a:rPr>
                              <m:t>      </m:t>
                            </m:r>
                          </m:e>
                        </m:eqArr>
                      </m:e>
                    </m:d>
                  </m:oMath>
                </a14:m>
                <a:r>
                  <a:rPr lang="zh-TW" altLang="en-US" sz="2400" i="1" dirty="0">
                    <a:solidFill>
                      <a:schemeClr val="tx1"/>
                    </a:solidFill>
                  </a:rPr>
                  <a:t> </a:t>
                </a:r>
                <a:r>
                  <a:rPr lang="en-US" altLang="zh-TW" sz="2400" i="1" dirty="0">
                    <a:solidFill>
                      <a:schemeClr val="tx1"/>
                    </a:solidFill>
                  </a:rPr>
                  <a:t>; 9 </a:t>
                </a:r>
                <a:r>
                  <a:rPr lang="en-US" altLang="zh-TW" sz="2400" i="1" dirty="0">
                    <a:solidFill>
                      <a:schemeClr val="tx1"/>
                    </a:solidFill>
                    <a:ea typeface="標楷體" panose="03000509000000000000" pitchFamily="65" charset="-120"/>
                  </a:rPr>
                  <a:t>× 9, </a:t>
                </a:r>
                <a:r>
                  <a:rPr lang="el-GR" altLang="zh-TW" sz="2400" i="1" dirty="0">
                    <a:solidFill>
                      <a:schemeClr val="tx1"/>
                    </a:solidFill>
                    <a:ea typeface="標楷體" panose="03000509000000000000" pitchFamily="65" charset="-120"/>
                  </a:rPr>
                  <a:t>θ</a:t>
                </a:r>
                <a:r>
                  <a:rPr lang="en-US" altLang="zh-TW" sz="2400" i="1" dirty="0">
                    <a:solidFill>
                      <a:schemeClr val="tx1"/>
                    </a:solidFill>
                    <a:ea typeface="標楷體" panose="03000509000000000000" pitchFamily="65" charset="-120"/>
                  </a:rPr>
                  <a:t> = 0.2</a:t>
                </a:r>
                <a:endParaRPr lang="zh-TW" altLang="en-US" sz="2400" i="1" dirty="0">
                  <a:solidFill>
                    <a:schemeClr val="tx1"/>
                  </a:solidFill>
                </a:endParaRPr>
              </a:p>
            </p:txBody>
          </p:sp>
        </mc:Choice>
        <mc:Fallback xmlns="">
          <p:sp>
            <p:nvSpPr>
              <p:cNvPr id="4" name="標題 3"/>
              <p:cNvSpPr>
                <a:spLocks noGrp="1" noRot="1" noChangeAspect="1" noMove="1" noResize="1" noEditPoints="1" noAdjustHandles="1" noChangeArrowheads="1" noChangeShapeType="1" noTextEdit="1"/>
              </p:cNvSpPr>
              <p:nvPr>
                <p:ph type="title"/>
              </p:nvPr>
            </p:nvSpPr>
            <p:spPr>
              <a:blipFill>
                <a:blip r:embed="rId3"/>
                <a:stretch>
                  <a:fillRect l="-2827" t="-27731"/>
                </a:stretch>
              </a:blipFill>
            </p:spPr>
            <p:txBody>
              <a:bodyPr/>
              <a:lstStyle/>
              <a:p>
                <a:r>
                  <a:rPr lang="zh-TW" altLang="en-US">
                    <a:noFill/>
                  </a:rPr>
                  <a:t> </a:t>
                </a:r>
              </a:p>
            </p:txBody>
          </p:sp>
        </mc:Fallback>
      </mc:AlternateContent>
      <p:pic>
        <p:nvPicPr>
          <p:cNvPr id="14339" name="Picture 4" descr="7"/>
          <p:cNvPicPr>
            <a:picLocks noChangeAspect="1" noChangeArrowheads="1"/>
          </p:cNvPicPr>
          <p:nvPr/>
        </p:nvPicPr>
        <p:blipFill rotWithShape="1">
          <a:blip r:embed="rId4" cstate="print"/>
          <a:srcRect b="11771"/>
          <a:stretch/>
        </p:blipFill>
        <p:spPr bwMode="auto">
          <a:xfrm>
            <a:off x="0" y="1737361"/>
            <a:ext cx="9144000" cy="435593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4FAB73BC-B049-4115-A692-8D63A059BFB8}" type="slidenum">
              <a:rPr lang="en-US" smtClean="0"/>
              <a:t>73</a:t>
            </a:fld>
            <a:endParaRPr lang="en-US" dirty="0"/>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a:effectLst>
                  <a:outerShdw blurRad="38100" dist="38100" dir="2700000" algn="tl">
                    <a:srgbClr val="C0C0C0"/>
                  </a:outerShdw>
                </a:effectLst>
                <a:latin typeface="+mj-lt"/>
              </a:rPr>
              <a:t>DC &amp; CV Lab. CSIE NTU</a:t>
            </a:r>
            <a:endParaRPr lang="en-US" altLang="zh-TW">
              <a:latin typeface="+mj-lt"/>
            </a:endParaRPr>
          </a:p>
        </p:txBody>
      </p:sp>
      <p:pic>
        <p:nvPicPr>
          <p:cNvPr id="124931" name="Picture 8"/>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4932"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124933"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24934"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124935" name="Text Box 12"/>
          <p:cNvSpPr txBox="1">
            <a:spLocks noChangeArrowheads="1"/>
          </p:cNvSpPr>
          <p:nvPr/>
        </p:nvSpPr>
        <p:spPr bwMode="auto">
          <a:xfrm>
            <a:off x="4570413" y="1196975"/>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outlier removal</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4"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fontScale="90000"/>
              </a:bodyPr>
              <a:lstStyle/>
              <a:p>
                <a:r>
                  <a:rPr lang="en-US" altLang="zh-TW" sz="4000" b="1" dirty="0">
                    <a:solidFill>
                      <a:schemeClr val="tx1"/>
                    </a:solidFill>
                  </a:rPr>
                  <a:t>default peak noise removal</a:t>
                </a:r>
                <a:br>
                  <a:rPr lang="en-US" altLang="zh-TW" sz="20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𝒄𝒐𝒏𝒕𝒓𝒂𝒔𝒕</m:t>
                        </m:r>
                        <m:r>
                          <a:rPr lang="en-US" altLang="zh-TW" sz="2000" b="1" i="1">
                            <a:solidFill>
                              <a:schemeClr val="tx1"/>
                            </a:solidFill>
                            <a:latin typeface="Cambria Math" panose="02040503050406030204" pitchFamily="18" charset="0"/>
                          </a:rPr>
                          <m:t>−</m:t>
                        </m:r>
                        <m:r>
                          <a:rPr lang="en-US" altLang="zh-TW" sz="2000" b="1" i="1">
                            <a:solidFill>
                              <a:schemeClr val="tx1"/>
                            </a:solidFill>
                            <a:latin typeface="Cambria Math" panose="02040503050406030204" pitchFamily="18" charset="0"/>
                          </a:rPr>
                          <m:t>𝒅𝒆𝒑𝒆𝒏𝒅𝒆𝒏𝒕</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𝒐𝒖𝒕𝒍𝒊𝒆𝒓</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𝒓𝒆𝒎𝒐𝒗𝒂𝒍</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𝑖𝑓</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&lt;</m:t>
                            </m:r>
                            <m:r>
                              <a:rPr lang="el-GR" altLang="zh-TW"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e>
                          <m:e>
                            <m:acc>
                              <m:accPr>
                                <m:chr m:val="̂"/>
                                <m:ctrlPr>
                                  <a:rPr lang="zh-TW" altLang="en-US"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𝑜𝑡h𝑒𝑟𝑤𝑖𝑠𝑒</m:t>
                            </m:r>
                            <m:r>
                              <a:rPr lang="en-US" altLang="zh-TW" sz="2000" i="1">
                                <a:solidFill>
                                  <a:schemeClr val="tx1"/>
                                </a:solidFill>
                                <a:latin typeface="Cambria Math" panose="02040503050406030204" pitchFamily="18" charset="0"/>
                              </a:rPr>
                              <m:t>    </m:t>
                            </m:r>
                          </m:e>
                        </m:eqArr>
                      </m:e>
                    </m:d>
                  </m:oMath>
                </a14:m>
                <a:r>
                  <a:rPr lang="el-GR" altLang="zh-TW" sz="2000" dirty="0">
                    <a:solidFill>
                      <a:schemeClr val="tx1"/>
                    </a:solidFill>
                  </a:rPr>
                  <a:t>; 9</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9, θ</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0.</a:t>
                </a:r>
                <a:r>
                  <a:rPr lang="en-US" altLang="zh-TW" sz="2000" dirty="0">
                    <a:solidFill>
                      <a:schemeClr val="tx1"/>
                    </a:solidFill>
                  </a:rPr>
                  <a:t>1</a:t>
                </a:r>
                <a:endParaRPr lang="zh-TW" altLang="en-US" sz="2000"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4"/>
                <a:stretch>
                  <a:fillRect l="-2423" t="-4202"/>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25955" name="Picture 2"/>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5959" name="Text Box 6"/>
          <p:cNvSpPr txBox="1">
            <a:spLocks noChangeArrowheads="1"/>
          </p:cNvSpPr>
          <p:nvPr/>
        </p:nvSpPr>
        <p:spPr bwMode="auto">
          <a:xfrm>
            <a:off x="4572000" y="1125538"/>
            <a:ext cx="4537075" cy="885825"/>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contrast-dependent outlier removal</a:t>
            </a:r>
          </a:p>
        </p:txBody>
      </p:sp>
      <p:sp>
        <p:nvSpPr>
          <p:cNvPr id="8"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9"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0"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標題 2"/>
              <p:cNvSpPr>
                <a:spLocks noGrp="1"/>
              </p:cNvSpPr>
              <p:nvPr>
                <p:ph type="title"/>
              </p:nvPr>
            </p:nvSpPr>
            <p:spPr/>
            <p:txBody>
              <a:bodyPr>
                <a:noAutofit/>
              </a:bodyPr>
              <a:lstStyle/>
              <a:p>
                <a:pPr>
                  <a:lnSpc>
                    <a:spcPct val="150000"/>
                  </a:lnSpc>
                </a:pPr>
                <a:r>
                  <a:rPr lang="en-US" altLang="zh-TW" sz="3600" b="1" dirty="0">
                    <a:solidFill>
                      <a:schemeClr val="tx1"/>
                    </a:solidFill>
                  </a:rPr>
                  <a:t>default peak noise removal</a:t>
                </a:r>
                <a:br>
                  <a:rPr lang="en-US" altLang="zh-TW" sz="18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𝒔𝒎𝒐𝒐𝒕𝒉</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𝒓𝒆𝒑𝒍𝒂𝒄𝒆𝒎𝒆𝒏𝒕</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𝐾</m:t>
                        </m:r>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r>
                      <a:rPr lang="en-US" altLang="zh-TW" sz="2000" i="1">
                        <a:solidFill>
                          <a:schemeClr val="tx1"/>
                        </a:solidFill>
                        <a:latin typeface="Cambria Math" panose="02040503050406030204" pitchFamily="18" charset="0"/>
                      </a:rPr>
                      <m:t>𝑦</m:t>
                    </m:r>
                  </m:oMath>
                </a14:m>
                <a:r>
                  <a:rPr lang="zh-TW" altLang="en-US" sz="2000" i="1" dirty="0">
                    <a:solidFill>
                      <a:schemeClr val="tx1"/>
                    </a:solidFill>
                  </a:rPr>
                  <a:t> </a:t>
                </a:r>
                <a:r>
                  <a:rPr lang="el-GR" altLang="zh-TW" sz="2000" i="1" dirty="0">
                    <a:solidFill>
                      <a:schemeClr val="tx1"/>
                    </a:solidFill>
                  </a:rPr>
                  <a:t>;</a:t>
                </a:r>
                <a:r>
                  <a:rPr lang="en-US" altLang="zh-TW" sz="2000" i="1" dirty="0">
                    <a:solidFill>
                      <a:schemeClr val="tx1"/>
                    </a:solidFill>
                  </a:rPr>
                  <a:t> 9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9</a:t>
                </a:r>
                <a:r>
                  <a:rPr lang="el-GR" altLang="zh-TW" sz="2000" i="1" dirty="0">
                    <a:solidFill>
                      <a:schemeClr val="tx1"/>
                    </a:solidFill>
                  </a:rPr>
                  <a:t>, θ</a:t>
                </a:r>
                <a:r>
                  <a:rPr lang="en-US" altLang="zh-TW" sz="2000" i="1" dirty="0">
                    <a:solidFill>
                      <a:schemeClr val="tx1"/>
                    </a:solidFill>
                  </a:rPr>
                  <a:t> </a:t>
                </a:r>
                <a:r>
                  <a:rPr lang="el-GR" altLang="zh-TW" sz="2000" i="1" dirty="0">
                    <a:solidFill>
                      <a:schemeClr val="tx1"/>
                    </a:solidFill>
                  </a:rPr>
                  <a:t>=</a:t>
                </a:r>
                <a:r>
                  <a:rPr lang="en-US" altLang="zh-TW" sz="2000" i="1" dirty="0">
                    <a:solidFill>
                      <a:schemeClr val="tx1"/>
                    </a:solidFill>
                  </a:rPr>
                  <a:t> </a:t>
                </a:r>
                <a:r>
                  <a:rPr lang="el-GR" altLang="zh-TW" sz="2000" i="1" dirty="0">
                    <a:solidFill>
                      <a:schemeClr val="tx1"/>
                    </a:solidFill>
                  </a:rPr>
                  <a:t>0.</a:t>
                </a:r>
                <a:r>
                  <a:rPr lang="en-US" altLang="zh-TW" sz="2000" i="1" dirty="0">
                    <a:solidFill>
                      <a:schemeClr val="tx1"/>
                    </a:solidFill>
                  </a:rPr>
                  <a:t>4, K = 0.2</a:t>
                </a:r>
                <a:endParaRPr lang="zh-TW" altLang="en-US" sz="2000" i="1" dirty="0">
                  <a:solidFill>
                    <a:schemeClr val="tx1"/>
                  </a:solidFill>
                </a:endParaRPr>
              </a:p>
            </p:txBody>
          </p:sp>
        </mc:Choice>
        <mc:Fallback xmlns="">
          <p:sp>
            <p:nvSpPr>
              <p:cNvPr id="3" name="標題 2"/>
              <p:cNvSpPr>
                <a:spLocks noGrp="1" noRot="1" noChangeAspect="1" noMove="1" noResize="1" noEditPoints="1" noAdjustHandles="1" noChangeArrowheads="1" noChangeShapeType="1" noTextEdit="1"/>
              </p:cNvSpPr>
              <p:nvPr>
                <p:ph type="title"/>
              </p:nvPr>
            </p:nvSpPr>
            <p:spPr>
              <a:blipFill>
                <a:blip r:embed="rId3"/>
                <a:stretch>
                  <a:fillRect l="-2423" t="-32773"/>
                </a:stretch>
              </a:blipFill>
            </p:spPr>
            <p:txBody>
              <a:bodyPr/>
              <a:lstStyle/>
              <a:p>
                <a:r>
                  <a:rPr lang="zh-TW" altLang="en-US">
                    <a:noFill/>
                  </a:rPr>
                  <a:t> </a:t>
                </a:r>
              </a:p>
            </p:txBody>
          </p:sp>
        </mc:Fallback>
      </mc:AlternateContent>
      <p:pic>
        <p:nvPicPr>
          <p:cNvPr id="16388" name="Picture 13" descr="7"/>
          <p:cNvPicPr>
            <a:picLocks noChangeAspect="1" noChangeArrowheads="1"/>
          </p:cNvPicPr>
          <p:nvPr/>
        </p:nvPicPr>
        <p:blipFill rotWithShape="1">
          <a:blip r:embed="rId4" cstate="print"/>
          <a:srcRect b="17674"/>
          <a:stretch/>
        </p:blipFill>
        <p:spPr bwMode="auto">
          <a:xfrm>
            <a:off x="0" y="1916113"/>
            <a:ext cx="9144000" cy="403316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6982" name="Text Box 15"/>
          <p:cNvSpPr txBox="1">
            <a:spLocks noChangeArrowheads="1"/>
          </p:cNvSpPr>
          <p:nvPr/>
        </p:nvSpPr>
        <p:spPr bwMode="auto">
          <a:xfrm>
            <a:off x="4355977" y="1341438"/>
            <a:ext cx="4788024" cy="492443"/>
          </a:xfrm>
          <a:prstGeom prst="rect">
            <a:avLst/>
          </a:prstGeom>
          <a:noFill/>
          <a:ln w="9525" algn="ctr">
            <a:noFill/>
            <a:miter lim="800000"/>
            <a:headEnd/>
            <a:tailEnd/>
          </a:ln>
        </p:spPr>
        <p:txBody>
          <a:bodyPr wrap="square">
            <a:spAutoFit/>
          </a:bodyPr>
          <a:lstStyle/>
          <a:p>
            <a:pPr algn="ctr">
              <a:spcBef>
                <a:spcPct val="50000"/>
              </a:spcBef>
            </a:pPr>
            <a:r>
              <a:rPr lang="en-US" altLang="zh-TW" sz="2600" dirty="0">
                <a:latin typeface="+mj-lt"/>
              </a:rPr>
              <a:t>smooth replacement</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3" name="Picture 5"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187399"/>
                <a:ext cx="7925504" cy="1548721"/>
              </a:xfrm>
            </p:spPr>
            <p:txBody>
              <a:bodyPr>
                <a:normAutofit fontScale="90000"/>
              </a:bodyPr>
              <a:lstStyle/>
              <a:p>
                <a:pPr>
                  <a:lnSpc>
                    <a:spcPct val="120000"/>
                  </a:lnSpc>
                </a:pPr>
                <a:r>
                  <a:rPr lang="en-US" altLang="zh-TW" sz="4000" b="1" dirty="0">
                    <a:solidFill>
                      <a:schemeClr val="tx1"/>
                    </a:solidFill>
                  </a:rPr>
                  <a:t>Order Statistic Neighborhood Operators </a:t>
                </a:r>
                <a14:m>
                  <m:oMath xmlns:m="http://schemas.openxmlformats.org/officeDocument/2006/math">
                    <m:sSub>
                      <m:sSubPr>
                        <m:ctrlPr>
                          <a:rPr lang="en-US" altLang="zh-TW" sz="2000" i="1" smtClean="0">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𝑟𝑢𝑛𝑛𝑖𝑛𝑔</m:t>
                        </m:r>
                        <m:r>
                          <a:rPr lang="en-US" altLang="zh-TW" sz="2000" b="0" i="1">
                            <a:solidFill>
                              <a:schemeClr val="tx1"/>
                            </a:solidFill>
                            <a:latin typeface="Cambria Math" panose="02040503050406030204" pitchFamily="18" charset="0"/>
                          </a:rPr>
                          <m:t> </m:t>
                        </m:r>
                        <m:r>
                          <a:rPr lang="en-US" altLang="zh-TW" sz="2000" b="0" i="1">
                            <a:solidFill>
                              <a:schemeClr val="tx1"/>
                            </a:solidFill>
                            <a:latin typeface="Cambria Math" panose="02040503050406030204" pitchFamily="18" charset="0"/>
                          </a:rPr>
                          <m:t>𝑚𝑒𝑑𝑖𝑎𝑛</m:t>
                        </m:r>
                      </m:sub>
                    </m:sSub>
                  </m:oMath>
                </a14:m>
                <a:r>
                  <a:rPr lang="en-US" altLang="zh-TW" sz="2000" i="1" dirty="0">
                    <a:solidFill>
                      <a:schemeClr val="tx1"/>
                    </a:solidFill>
                  </a:rPr>
                  <a:t> =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b="0" i="1">
                                <a:solidFill>
                                  <a:schemeClr val="tx1"/>
                                </a:solidFill>
                                <a:latin typeface="Cambria Math" panose="02040503050406030204" pitchFamily="18" charset="0"/>
                              </a:rPr>
                              <m:t>𝑦</m:t>
                            </m:r>
                          </m:e>
                          <m:e>
                            <m:sSub>
                              <m:sSubPr>
                                <m:ctrlPr>
                                  <a:rPr lang="en-US" altLang="zh-TW" sz="2000" i="1">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𝑚𝑒𝑑𝑖𝑎𝑛</m:t>
                                </m:r>
                              </m:sub>
                            </m:sSub>
                            <m:r>
                              <a:rPr lang="en-US" altLang="zh-TW" sz="2000" b="0" i="1">
                                <a:solidFill>
                                  <a:schemeClr val="tx1"/>
                                </a:solidFill>
                                <a:latin typeface="Cambria Math" panose="02040503050406030204" pitchFamily="18" charset="0"/>
                              </a:rPr>
                              <m:t> </m:t>
                            </m:r>
                          </m:e>
                        </m:eqArr>
                      </m:e>
                    </m:d>
                  </m:oMath>
                </a14:m>
                <a:r>
                  <a:rPr lang="zh-TW" altLang="en-US" sz="2000" i="1" dirty="0">
                    <a:solidFill>
                      <a:schemeClr val="tx1"/>
                    </a:solidFill>
                  </a:rPr>
                  <a:t>                                        </a:t>
                </a:r>
                <a:r>
                  <a:rPr lang="en-US" altLang="zh-TW" sz="2000" i="1" dirty="0">
                    <a:solidFill>
                      <a:schemeClr val="tx1"/>
                    </a:solidFill>
                  </a:rPr>
                  <a:t>;7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7, </a:t>
                </a:r>
                <a:r>
                  <a:rPr lang="el-GR" altLang="zh-TW" sz="2000" i="1" dirty="0">
                    <a:solidFill>
                      <a:schemeClr val="tx1"/>
                    </a:solidFill>
                  </a:rPr>
                  <a:t>θ</a:t>
                </a:r>
                <a:r>
                  <a:rPr lang="en-US" altLang="zh-TW" sz="2000" i="1" dirty="0">
                    <a:solidFill>
                      <a:schemeClr val="tx1"/>
                    </a:solidFill>
                  </a:rPr>
                  <a:t> = 0.5</a:t>
                </a:r>
                <a:endParaRPr lang="zh-TW" altLang="en-US" sz="20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187399"/>
                <a:ext cx="7925504" cy="1548721"/>
              </a:xfrm>
              <a:blipFill>
                <a:blip r:embed="rId4"/>
                <a:stretch>
                  <a:fillRect l="-2385" r="-3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275856" y="940340"/>
                <a:ext cx="2016224" cy="8863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1600" i="1" smtClean="0">
                          <a:solidFill>
                            <a:schemeClr val="tx1"/>
                          </a:solidFill>
                          <a:latin typeface="Cambria Math" panose="02040503050406030204" pitchFamily="18" charset="0"/>
                        </a:rPr>
                        <m:t>𝑖𝑓</m:t>
                      </m:r>
                      <m:r>
                        <a:rPr lang="en-US" altLang="zh-TW" sz="1600" i="1" smtClean="0">
                          <a:solidFill>
                            <a:schemeClr val="tx1"/>
                          </a:solidFill>
                          <a:latin typeface="Cambria Math" panose="02040503050406030204" pitchFamily="18" charset="0"/>
                        </a:rPr>
                        <m:t> </m:t>
                      </m:r>
                      <m:d>
                        <m:dPr>
                          <m:begChr m:val="|"/>
                          <m:endChr m:val="|"/>
                          <m:ctrlPr>
                            <a:rPr lang="en-US" altLang="zh-TW" sz="1600" i="1">
                              <a:solidFill>
                                <a:schemeClr val="tx1"/>
                              </a:solidFill>
                              <a:latin typeface="Cambria Math" panose="02040503050406030204" pitchFamily="18" charset="0"/>
                            </a:rPr>
                          </m:ctrlPr>
                        </m:dPr>
                        <m:e>
                          <m:f>
                            <m:fPr>
                              <m:ctrlPr>
                                <a:rPr lang="en-US" altLang="zh-TW" sz="1600" i="1">
                                  <a:solidFill>
                                    <a:schemeClr val="tx1"/>
                                  </a:solidFill>
                                  <a:latin typeface="Cambria Math" panose="02040503050406030204" pitchFamily="18" charset="0"/>
                                </a:rPr>
                              </m:ctrlPr>
                            </m:fPr>
                            <m:num>
                              <m:r>
                                <a:rPr lang="en-US" altLang="zh-TW" sz="1600" i="1">
                                  <a:solidFill>
                                    <a:schemeClr val="tx1"/>
                                  </a:solidFill>
                                  <a:latin typeface="Cambria Math" panose="02040503050406030204" pitchFamily="18" charset="0"/>
                                </a:rPr>
                                <m:t>𝑦</m:t>
                              </m:r>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𝑍</m:t>
                                  </m:r>
                                </m:e>
                                <m:sub>
                                  <m:r>
                                    <a:rPr lang="en-US" altLang="zh-TW" sz="1600" i="1">
                                      <a:solidFill>
                                        <a:schemeClr val="tx1"/>
                                      </a:solidFill>
                                      <a:latin typeface="Cambria Math" panose="02040503050406030204" pitchFamily="18" charset="0"/>
                                    </a:rPr>
                                    <m:t>𝑚𝑒𝑑𝑖𝑎𝑛</m:t>
                                  </m:r>
                                </m:sub>
                              </m:sSub>
                            </m:num>
                            <m:den>
                              <m:r>
                                <a:rPr lang="en-US" altLang="zh-TW" sz="1600" i="1">
                                  <a:solidFill>
                                    <a:schemeClr val="tx1"/>
                                  </a:solidFill>
                                  <a:latin typeface="Cambria Math" panose="02040503050406030204" pitchFamily="18" charset="0"/>
                                </a:rPr>
                                <m:t>𝑄</m:t>
                              </m:r>
                            </m:den>
                          </m:f>
                        </m:e>
                      </m:d>
                      <m:r>
                        <a:rPr lang="en-US" altLang="zh-TW" sz="1600" i="1">
                          <a:solidFill>
                            <a:schemeClr val="tx1"/>
                          </a:solidFill>
                          <a:latin typeface="Cambria Math" panose="02040503050406030204" pitchFamily="18" charset="0"/>
                        </a:rPr>
                        <m:t>&lt;</m:t>
                      </m:r>
                      <m:r>
                        <a:rPr lang="zh-TW" altLang="en-US" sz="1600" i="1">
                          <a:solidFill>
                            <a:schemeClr val="tx1"/>
                          </a:solidFill>
                          <a:latin typeface="Cambria Math" panose="02040503050406030204" pitchFamily="18" charset="0"/>
                        </a:rPr>
                        <m:t>𝜃</m:t>
                      </m:r>
                    </m:oMath>
                  </m:oMathPara>
                </a14:m>
                <a:endParaRPr lang="en-US" altLang="zh-TW" sz="1600" i="1" dirty="0">
                  <a:solidFill>
                    <a:schemeClr val="tx1"/>
                  </a:solidFill>
                  <a:latin typeface="+mj-lt"/>
                </a:endParaRPr>
              </a:p>
              <a:p>
                <a:r>
                  <a:rPr lang="en-US" altLang="zh-TW" sz="1600" i="1" dirty="0">
                    <a:solidFill>
                      <a:schemeClr val="tx1"/>
                    </a:solidFill>
                    <a:latin typeface="+mj-lt"/>
                  </a:rPr>
                  <a:t>  otherwise</a:t>
                </a:r>
              </a:p>
            </p:txBody>
          </p:sp>
        </mc:Choice>
        <mc:Fallback xmlns="">
          <p:sp>
            <p:nvSpPr>
              <p:cNvPr id="7" name="矩形 6"/>
              <p:cNvSpPr>
                <a:spLocks noRot="1" noChangeAspect="1" noMove="1" noResize="1" noEditPoints="1" noAdjustHandles="1" noChangeArrowheads="1" noChangeShapeType="1" noTextEdit="1"/>
              </p:cNvSpPr>
              <p:nvPr/>
            </p:nvSpPr>
            <p:spPr>
              <a:xfrm>
                <a:off x="3275856" y="940340"/>
                <a:ext cx="2016224" cy="886397"/>
              </a:xfrm>
              <a:prstGeom prst="rect">
                <a:avLst/>
              </a:prstGeom>
              <a:blipFill>
                <a:blip r:embed="rId5"/>
                <a:stretch>
                  <a:fillRect b="-75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6911981" y="961760"/>
                <a:ext cx="2010743" cy="502382"/>
              </a:xfrm>
              <a:prstGeom prst="rect">
                <a:avLst/>
              </a:prstGeom>
            </p:spPr>
            <p:txBody>
              <a:bodyPr wrap="none">
                <a:spAutoFit/>
              </a:bodyPr>
              <a:lstStyle/>
              <a:p>
                <a:r>
                  <a:rPr lang="en-US" altLang="zh-TW" i="1" kern="0" dirty="0">
                    <a:latin typeface="+mj-lt"/>
                  </a:rPr>
                  <a:t>Q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3</m:t>
                            </m:r>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r>
                  <a:rPr lang="en-US" altLang="zh-TW" i="1" kern="0" dirty="0">
                    <a:latin typeface="+mj-lt"/>
                  </a:rPr>
                  <a:t>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endParaRPr lang="zh-TW" altLang="en-US" i="1"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6911981" y="961760"/>
                <a:ext cx="2010743" cy="502382"/>
              </a:xfrm>
              <a:prstGeom prst="rect">
                <a:avLst/>
              </a:prstGeom>
              <a:blipFill>
                <a:blip r:embed="rId6"/>
                <a:stretch>
                  <a:fillRect l="-2727" t="-7317" r="-303"/>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4FAB73BC-B049-4115-A692-8D63A059BFB8}" type="slidenum">
              <a:rPr lang="en-US" smtClean="0"/>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a:xfrm>
            <a:off x="92940" y="222909"/>
            <a:ext cx="7543800" cy="1450757"/>
          </a:xfrm>
        </p:spPr>
        <p:txBody>
          <a:bodyPr/>
          <a:lstStyle/>
          <a:p>
            <a:r>
              <a:rPr lang="en-US" altLang="zh-TW" b="0" dirty="0">
                <a:solidFill>
                  <a:schemeClr val="tx1"/>
                </a:solidFill>
              </a:rPr>
              <a:t>7.2 Noise Cleaning</a:t>
            </a:r>
            <a:endParaRPr lang="zh-TW" altLang="en-US" b="0" dirty="0">
              <a:solidFill>
                <a:schemeClr val="tx1"/>
              </a:solidFill>
            </a:endParaRPr>
          </a:p>
        </p:txBody>
      </p:sp>
      <p:sp>
        <p:nvSpPr>
          <p:cNvPr id="75779" name="投影片編號版面配置區 2"/>
          <p:cNvSpPr>
            <a:spLocks noGrp="1"/>
          </p:cNvSpPr>
          <p:nvPr>
            <p:ph type="sldNum" sz="quarter" idx="12"/>
          </p:nvPr>
        </p:nvSpPr>
        <p:spPr bwMode="auto">
          <a:prstGeom prst="rect">
            <a:avLst/>
          </a:prstGeom>
          <a:noFill/>
          <a:ln>
            <a:miter lim="800000"/>
            <a:headEnd/>
            <a:tailEnd/>
          </a:ln>
        </p:spPr>
        <p:txBody>
          <a:bodyPr/>
          <a:lstStyle/>
          <a:p>
            <a:pPr algn="ctr"/>
            <a:fld id="{4B2991D8-00B0-4DA3-B255-8EA3672B3290}" type="slidenum">
              <a:rPr lang="en-US" altLang="zh-TW">
                <a:latin typeface="+mj-lt"/>
              </a:rPr>
              <a:pPr algn="ctr"/>
              <a:t>8</a:t>
            </a:fld>
            <a:endParaRPr lang="en-US" altLang="zh-TW">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2392890247"/>
              </p:ext>
            </p:extLst>
          </p:nvPr>
        </p:nvGraphicFramePr>
        <p:xfrm>
          <a:off x="83984" y="2322530"/>
          <a:ext cx="4544134" cy="2948091"/>
        </p:xfrm>
        <a:graphic>
          <a:graphicData uri="http://schemas.openxmlformats.org/drawingml/2006/table">
            <a:tbl>
              <a:tblPr firstRow="1" bandRow="1">
                <a:tableStyleId>{5C22544A-7EE6-4342-B048-85BDC9FD1C3A}</a:tableStyleId>
              </a:tblPr>
              <a:tblGrid>
                <a:gridCol w="483106">
                  <a:extLst>
                    <a:ext uri="{9D8B030D-6E8A-4147-A177-3AD203B41FA5}">
                      <a16:colId xmlns:a16="http://schemas.microsoft.com/office/drawing/2014/main" val="20000"/>
                    </a:ext>
                  </a:extLst>
                </a:gridCol>
                <a:gridCol w="1051312">
                  <a:extLst>
                    <a:ext uri="{9D8B030D-6E8A-4147-A177-3AD203B41FA5}">
                      <a16:colId xmlns:a16="http://schemas.microsoft.com/office/drawing/2014/main" val="20001"/>
                    </a:ext>
                  </a:extLst>
                </a:gridCol>
                <a:gridCol w="927630">
                  <a:extLst>
                    <a:ext uri="{9D8B030D-6E8A-4147-A177-3AD203B41FA5}">
                      <a16:colId xmlns:a16="http://schemas.microsoft.com/office/drawing/2014/main" val="20002"/>
                    </a:ext>
                  </a:extLst>
                </a:gridCol>
                <a:gridCol w="989469">
                  <a:extLst>
                    <a:ext uri="{9D8B030D-6E8A-4147-A177-3AD203B41FA5}">
                      <a16:colId xmlns:a16="http://schemas.microsoft.com/office/drawing/2014/main" val="20003"/>
                    </a:ext>
                  </a:extLst>
                </a:gridCol>
                <a:gridCol w="556575">
                  <a:extLst>
                    <a:ext uri="{9D8B030D-6E8A-4147-A177-3AD203B41FA5}">
                      <a16:colId xmlns:a16="http://schemas.microsoft.com/office/drawing/2014/main" val="20004"/>
                    </a:ext>
                  </a:extLst>
                </a:gridCol>
                <a:gridCol w="536042">
                  <a:extLst>
                    <a:ext uri="{9D8B030D-6E8A-4147-A177-3AD203B41FA5}">
                      <a16:colId xmlns:a16="http://schemas.microsoft.com/office/drawing/2014/main" val="20005"/>
                    </a:ext>
                  </a:extLst>
                </a:gridCol>
              </a:tblGrid>
              <a:tr h="312658">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12658">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a:t>
                      </a:r>
                      <a:r>
                        <a:rPr lang="en-US" altLang="zh-TW" sz="1600" b="1" i="0" dirty="0" err="1">
                          <a:latin typeface="+mj-lt"/>
                        </a:rPr>
                        <a:t>x,y</a:t>
                      </a:r>
                      <a:r>
                        <a:rPr lang="en-US" altLang="zh-TW" sz="1600" b="1" i="0" dirty="0">
                          <a:latin typeface="+mj-lt"/>
                        </a:rPr>
                        <a:t>)</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495057">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31265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31265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cxnSp>
        <p:nvCxnSpPr>
          <p:cNvPr id="75835" name="直線單箭頭接點 8"/>
          <p:cNvCxnSpPr>
            <a:cxnSpLocks noChangeShapeType="1"/>
          </p:cNvCxnSpPr>
          <p:nvPr/>
        </p:nvCxnSpPr>
        <p:spPr bwMode="auto">
          <a:xfrm>
            <a:off x="25396" y="2291606"/>
            <a:ext cx="0" cy="3495675"/>
          </a:xfrm>
          <a:prstGeom prst="straightConnector1">
            <a:avLst/>
          </a:prstGeom>
          <a:noFill/>
          <a:ln w="38100" algn="ctr">
            <a:solidFill>
              <a:schemeClr val="tx1"/>
            </a:solidFill>
            <a:round/>
            <a:headEnd/>
            <a:tailEnd type="arrow" w="med" len="med"/>
          </a:ln>
        </p:spPr>
      </p:cxnSp>
      <p:cxnSp>
        <p:nvCxnSpPr>
          <p:cNvPr id="75836" name="直線單箭頭接點 6"/>
          <p:cNvCxnSpPr>
            <a:cxnSpLocks noChangeShapeType="1"/>
          </p:cNvCxnSpPr>
          <p:nvPr/>
        </p:nvCxnSpPr>
        <p:spPr bwMode="auto">
          <a:xfrm>
            <a:off x="25396" y="2282369"/>
            <a:ext cx="4834636" cy="0"/>
          </a:xfrm>
          <a:prstGeom prst="straightConnector1">
            <a:avLst/>
          </a:prstGeom>
          <a:noFill/>
          <a:ln w="38100" algn="ctr">
            <a:solidFill>
              <a:schemeClr val="tx1"/>
            </a:solidFill>
            <a:round/>
            <a:headEnd/>
            <a:tailEnd type="arrow" w="med" len="med"/>
          </a:ln>
        </p:spPr>
      </p:cxnSp>
      <p:graphicFrame>
        <p:nvGraphicFramePr>
          <p:cNvPr id="8" name="內容版面配置區 4"/>
          <p:cNvGraphicFramePr>
            <a:graphicFrameLocks/>
          </p:cNvGraphicFramePr>
          <p:nvPr>
            <p:extLst>
              <p:ext uri="{D42A27DB-BD31-4B8C-83A1-F6EECF244321}">
                <p14:modId xmlns:p14="http://schemas.microsoft.com/office/powerpoint/2010/main" val="2372495086"/>
              </p:ext>
            </p:extLst>
          </p:nvPr>
        </p:nvGraphicFramePr>
        <p:xfrm>
          <a:off x="5594840" y="4060375"/>
          <a:ext cx="2322513" cy="1920876"/>
        </p:xfrm>
        <a:graphic>
          <a:graphicData uri="http://schemas.openxmlformats.org/drawingml/2006/table">
            <a:tbl>
              <a:tblPr firstRow="1" bandRow="1">
                <a:tableStyleId>{93296810-A885-4BE3-A3E7-6D5BEEA58F35}</a:tableStyleId>
              </a:tblPr>
              <a:tblGrid>
                <a:gridCol w="774171">
                  <a:extLst>
                    <a:ext uri="{9D8B030D-6E8A-4147-A177-3AD203B41FA5}">
                      <a16:colId xmlns:a16="http://schemas.microsoft.com/office/drawing/2014/main" val="20000"/>
                    </a:ext>
                  </a:extLst>
                </a:gridCol>
                <a:gridCol w="774171">
                  <a:extLst>
                    <a:ext uri="{9D8B030D-6E8A-4147-A177-3AD203B41FA5}">
                      <a16:colId xmlns:a16="http://schemas.microsoft.com/office/drawing/2014/main" val="20001"/>
                    </a:ext>
                  </a:extLst>
                </a:gridCol>
                <a:gridCol w="774171">
                  <a:extLst>
                    <a:ext uri="{9D8B030D-6E8A-4147-A177-3AD203B41FA5}">
                      <a16:colId xmlns:a16="http://schemas.microsoft.com/office/drawing/2014/main" val="20002"/>
                    </a:ext>
                  </a:extLst>
                </a:gridCol>
              </a:tblGrid>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640292">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75855" name="文字方塊 13"/>
          <p:cNvSpPr txBox="1">
            <a:spLocks noChangeArrowheads="1"/>
          </p:cNvSpPr>
          <p:nvPr/>
        </p:nvSpPr>
        <p:spPr bwMode="auto">
          <a:xfrm>
            <a:off x="-266965" y="5661248"/>
            <a:ext cx="1249238" cy="461665"/>
          </a:xfrm>
          <a:prstGeom prst="rect">
            <a:avLst/>
          </a:prstGeom>
          <a:noFill/>
          <a:ln w="9525">
            <a:noFill/>
            <a:miter lim="800000"/>
            <a:headEnd/>
            <a:tailEnd/>
          </a:ln>
        </p:spPr>
        <p:txBody>
          <a:bodyPr wrap="square">
            <a:spAutoFit/>
          </a:bodyPr>
          <a:lstStyle/>
          <a:p>
            <a:pPr algn="ctr"/>
            <a:r>
              <a:rPr lang="en-US" altLang="zh-TW" sz="2400" i="1" dirty="0">
                <a:latin typeface="+mj-lt"/>
              </a:rPr>
              <a:t>Y</a:t>
            </a:r>
            <a:r>
              <a:rPr lang="zh-TW" altLang="en-US" sz="2400" dirty="0">
                <a:latin typeface="+mj-lt"/>
              </a:rPr>
              <a:t> </a:t>
            </a:r>
            <a:r>
              <a:rPr lang="en-US" altLang="zh-TW" sz="2400" dirty="0">
                <a:latin typeface="+mj-lt"/>
              </a:rPr>
              <a:t>axis</a:t>
            </a:r>
            <a:endParaRPr lang="zh-TW" altLang="en-US" sz="2400" dirty="0">
              <a:latin typeface="+mj-lt"/>
            </a:endParaRPr>
          </a:p>
        </p:txBody>
      </p:sp>
      <p:sp>
        <p:nvSpPr>
          <p:cNvPr id="75856" name="文字方塊 15"/>
          <p:cNvSpPr txBox="1">
            <a:spLocks noChangeArrowheads="1"/>
          </p:cNvSpPr>
          <p:nvPr/>
        </p:nvSpPr>
        <p:spPr bwMode="auto">
          <a:xfrm>
            <a:off x="-144462" y="1820704"/>
            <a:ext cx="1187450" cy="461665"/>
          </a:xfrm>
          <a:prstGeom prst="rect">
            <a:avLst/>
          </a:prstGeom>
          <a:noFill/>
          <a:ln w="9525">
            <a:noFill/>
            <a:miter lim="800000"/>
            <a:headEnd/>
            <a:tailEnd/>
          </a:ln>
        </p:spPr>
        <p:txBody>
          <a:bodyPr>
            <a:spAutoFit/>
          </a:bodyPr>
          <a:lstStyle/>
          <a:p>
            <a:pPr algn="ctr"/>
            <a:r>
              <a:rPr lang="en-US" altLang="zh-TW" sz="2400" dirty="0">
                <a:solidFill>
                  <a:srgbClr val="336600"/>
                </a:solidFill>
                <a:latin typeface="+mj-lt"/>
              </a:rPr>
              <a:t>Image</a:t>
            </a:r>
            <a:endParaRPr lang="zh-TW" altLang="en-US" sz="2400" dirty="0">
              <a:solidFill>
                <a:srgbClr val="336600"/>
              </a:solidFill>
              <a:latin typeface="+mj-lt"/>
            </a:endParaRPr>
          </a:p>
        </p:txBody>
      </p:sp>
      <p:sp>
        <p:nvSpPr>
          <p:cNvPr id="75857" name="文字方塊 16"/>
          <p:cNvSpPr txBox="1">
            <a:spLocks noChangeArrowheads="1"/>
          </p:cNvSpPr>
          <p:nvPr/>
        </p:nvSpPr>
        <p:spPr bwMode="auto">
          <a:xfrm>
            <a:off x="6207337" y="3598710"/>
            <a:ext cx="1060332" cy="461665"/>
          </a:xfrm>
          <a:prstGeom prst="rect">
            <a:avLst/>
          </a:prstGeom>
          <a:noFill/>
          <a:ln w="9525">
            <a:noFill/>
            <a:miter lim="800000"/>
            <a:headEnd/>
            <a:tailEnd/>
          </a:ln>
        </p:spPr>
        <p:txBody>
          <a:bodyPr wrap="square">
            <a:spAutoFit/>
          </a:bodyPr>
          <a:lstStyle/>
          <a:p>
            <a:pPr algn="ctr"/>
            <a:r>
              <a:rPr lang="en-US" altLang="zh-TW" sz="2400" dirty="0">
                <a:solidFill>
                  <a:srgbClr val="0070C0"/>
                </a:solidFill>
                <a:latin typeface="+mj-lt"/>
              </a:rPr>
              <a:t>Filter</a:t>
            </a:r>
            <a:endParaRPr lang="zh-TW" altLang="en-US" sz="2400" dirty="0">
              <a:solidFill>
                <a:srgbClr val="0070C0"/>
              </a:solidFill>
              <a:latin typeface="+mj-lt"/>
            </a:endParaRPr>
          </a:p>
        </p:txBody>
      </p:sp>
      <p:sp>
        <p:nvSpPr>
          <p:cNvPr id="75859" name="文字方塊 14"/>
          <p:cNvSpPr txBox="1">
            <a:spLocks noChangeArrowheads="1"/>
          </p:cNvSpPr>
          <p:nvPr/>
        </p:nvSpPr>
        <p:spPr bwMode="auto">
          <a:xfrm>
            <a:off x="3851920" y="1750324"/>
            <a:ext cx="1301477" cy="461665"/>
          </a:xfrm>
          <a:prstGeom prst="rect">
            <a:avLst/>
          </a:prstGeom>
          <a:noFill/>
          <a:ln w="9525">
            <a:noFill/>
            <a:miter lim="800000"/>
            <a:headEnd/>
            <a:tailEnd/>
          </a:ln>
        </p:spPr>
        <p:txBody>
          <a:bodyPr wrap="square">
            <a:spAutoFit/>
          </a:bodyPr>
          <a:lstStyle/>
          <a:p>
            <a:pPr algn="ctr"/>
            <a:r>
              <a:rPr lang="en-US" altLang="zh-TW" sz="2400" i="1" dirty="0">
                <a:latin typeface="+mj-lt"/>
              </a:rPr>
              <a:t>X</a:t>
            </a:r>
            <a:r>
              <a:rPr lang="zh-TW" altLang="en-US" sz="2400" dirty="0">
                <a:latin typeface="+mj-lt"/>
              </a:rPr>
              <a:t> </a:t>
            </a:r>
            <a:r>
              <a:rPr lang="en-US" altLang="zh-TW" sz="2400" dirty="0">
                <a:latin typeface="+mj-lt"/>
              </a:rPr>
              <a:t>axis</a:t>
            </a:r>
            <a:endParaRPr lang="zh-TW" altLang="en-US" sz="2400" dirty="0">
              <a:latin typeface="+mj-lt"/>
            </a:endParaRPr>
          </a:p>
        </p:txBody>
      </p:sp>
      <p:sp>
        <p:nvSpPr>
          <p:cNvPr id="1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graphicFrame>
        <p:nvGraphicFramePr>
          <p:cNvPr id="17" name="表格 16">
            <a:extLst>
              <a:ext uri="{FF2B5EF4-FFF2-40B4-BE49-F238E27FC236}">
                <a16:creationId xmlns:a16="http://schemas.microsoft.com/office/drawing/2014/main" id="{2339C7CC-B9C8-437E-ACF3-1BCE0B6CAA20}"/>
              </a:ext>
            </a:extLst>
          </p:cNvPr>
          <p:cNvGraphicFramePr>
            <a:graphicFrameLocks noGrp="1"/>
          </p:cNvGraphicFramePr>
          <p:nvPr>
            <p:extLst>
              <p:ext uri="{D42A27DB-BD31-4B8C-83A1-F6EECF244321}">
                <p14:modId xmlns:p14="http://schemas.microsoft.com/office/powerpoint/2010/main" val="2968272308"/>
              </p:ext>
            </p:extLst>
          </p:nvPr>
        </p:nvGraphicFramePr>
        <p:xfrm>
          <a:off x="4917621" y="442526"/>
          <a:ext cx="4132213" cy="2727144"/>
        </p:xfrm>
        <a:graphic>
          <a:graphicData uri="http://schemas.openxmlformats.org/drawingml/2006/table">
            <a:tbl>
              <a:tblPr firstRow="1" bandRow="1">
                <a:tableStyleId>{5C22544A-7EE6-4342-B048-85BDC9FD1C3A}</a:tableStyleId>
              </a:tblPr>
              <a:tblGrid>
                <a:gridCol w="439311">
                  <a:extLst>
                    <a:ext uri="{9D8B030D-6E8A-4147-A177-3AD203B41FA5}">
                      <a16:colId xmlns:a16="http://schemas.microsoft.com/office/drawing/2014/main" val="20000"/>
                    </a:ext>
                  </a:extLst>
                </a:gridCol>
                <a:gridCol w="971896">
                  <a:extLst>
                    <a:ext uri="{9D8B030D-6E8A-4147-A177-3AD203B41FA5}">
                      <a16:colId xmlns:a16="http://schemas.microsoft.com/office/drawing/2014/main" val="20001"/>
                    </a:ext>
                  </a:extLst>
                </a:gridCol>
                <a:gridCol w="965058">
                  <a:extLst>
                    <a:ext uri="{9D8B030D-6E8A-4147-A177-3AD203B41FA5}">
                      <a16:colId xmlns:a16="http://schemas.microsoft.com/office/drawing/2014/main" val="20002"/>
                    </a:ext>
                  </a:extLst>
                </a:gridCol>
                <a:gridCol w="1022530">
                  <a:extLst>
                    <a:ext uri="{9D8B030D-6E8A-4147-A177-3AD203B41FA5}">
                      <a16:colId xmlns:a16="http://schemas.microsoft.com/office/drawing/2014/main" val="20003"/>
                    </a:ext>
                  </a:extLst>
                </a:gridCol>
                <a:gridCol w="375082">
                  <a:extLst>
                    <a:ext uri="{9D8B030D-6E8A-4147-A177-3AD203B41FA5}">
                      <a16:colId xmlns:a16="http://schemas.microsoft.com/office/drawing/2014/main" val="20004"/>
                    </a:ext>
                  </a:extLst>
                </a:gridCol>
                <a:gridCol w="358336">
                  <a:extLst>
                    <a:ext uri="{9D8B030D-6E8A-4147-A177-3AD203B41FA5}">
                      <a16:colId xmlns:a16="http://schemas.microsoft.com/office/drawing/2014/main" val="20005"/>
                    </a:ext>
                  </a:extLst>
                </a:gridCol>
              </a:tblGrid>
              <a:tr h="450770">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07610">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40414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a:t>
                      </a:r>
                      <a:r>
                        <a:rPr lang="en-US" altLang="zh-TW" sz="1600" b="1" i="0" dirty="0" err="1">
                          <a:latin typeface="+mj-lt"/>
                        </a:rPr>
                        <a:t>x,y</a:t>
                      </a:r>
                      <a:r>
                        <a:rPr lang="en-US" altLang="zh-TW" sz="1600" b="1" i="0" dirty="0">
                          <a:latin typeface="+mj-lt"/>
                        </a:rPr>
                        <a:t>)</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409306">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n(x+1,y+1)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307610">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18" name="文字方塊 15">
            <a:extLst>
              <a:ext uri="{FF2B5EF4-FFF2-40B4-BE49-F238E27FC236}">
                <a16:creationId xmlns:a16="http://schemas.microsoft.com/office/drawing/2014/main" id="{D6E1CB01-72FF-403A-8EC1-340F1A272B3B}"/>
              </a:ext>
            </a:extLst>
          </p:cNvPr>
          <p:cNvSpPr txBox="1">
            <a:spLocks noChangeArrowheads="1"/>
          </p:cNvSpPr>
          <p:nvPr/>
        </p:nvSpPr>
        <p:spPr bwMode="auto">
          <a:xfrm>
            <a:off x="4716016" y="-7678"/>
            <a:ext cx="1944216" cy="461665"/>
          </a:xfrm>
          <a:prstGeom prst="rect">
            <a:avLst/>
          </a:prstGeom>
          <a:noFill/>
          <a:ln w="9525">
            <a:noFill/>
            <a:miter lim="800000"/>
            <a:headEnd/>
            <a:tailEnd/>
          </a:ln>
        </p:spPr>
        <p:txBody>
          <a:bodyPr wrap="square">
            <a:spAutoFit/>
          </a:bodyPr>
          <a:lstStyle/>
          <a:p>
            <a:pPr algn="ctr"/>
            <a:r>
              <a:rPr lang="en-US" altLang="zh-TW" sz="2400" dirty="0">
                <a:solidFill>
                  <a:srgbClr val="336600"/>
                </a:solidFill>
                <a:latin typeface="+mj-lt"/>
              </a:rPr>
              <a:t>New Image</a:t>
            </a:r>
            <a:endParaRPr lang="zh-TW" altLang="en-US" sz="2400" dirty="0">
              <a:solidFill>
                <a:srgbClr val="336600"/>
              </a:solidFill>
              <a:latin typeface="+mj-lt"/>
            </a:endParaRPr>
          </a:p>
        </p:txBody>
      </p:sp>
      <p:sp>
        <p:nvSpPr>
          <p:cNvPr id="19" name="向右箭號 5">
            <a:extLst>
              <a:ext uri="{FF2B5EF4-FFF2-40B4-BE49-F238E27FC236}">
                <a16:creationId xmlns:a16="http://schemas.microsoft.com/office/drawing/2014/main" id="{B883CE55-3AD5-4F7C-8640-BD98E1C3C476}"/>
              </a:ext>
            </a:extLst>
          </p:cNvPr>
          <p:cNvSpPr/>
          <p:nvPr/>
        </p:nvSpPr>
        <p:spPr>
          <a:xfrm rot="1462828">
            <a:off x="4729348" y="4625835"/>
            <a:ext cx="810080" cy="280869"/>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5">
            <a:extLst>
              <a:ext uri="{FF2B5EF4-FFF2-40B4-BE49-F238E27FC236}">
                <a16:creationId xmlns:a16="http://schemas.microsoft.com/office/drawing/2014/main" id="{3AE7229D-2A08-45A8-A0AA-3DC13BDDD62E}"/>
              </a:ext>
            </a:extLst>
          </p:cNvPr>
          <p:cNvSpPr/>
          <p:nvPr/>
        </p:nvSpPr>
        <p:spPr>
          <a:xfrm rot="16200000">
            <a:off x="6506671" y="3349571"/>
            <a:ext cx="461665" cy="247922"/>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7"/>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
        <p:nvSpPr>
          <p:cNvPr id="130054"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running median filter</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5"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286604"/>
                <a:ext cx="7925504" cy="1450757"/>
              </a:xfrm>
            </p:spPr>
            <p:txBody>
              <a:bodyPr>
                <a:normAutofit/>
              </a:bodyPr>
              <a:lstStyle/>
              <a:p>
                <a:pPr>
                  <a:lnSpc>
                    <a:spcPct val="120000"/>
                  </a:lnSpc>
                </a:pPr>
                <a:r>
                  <a:rPr lang="en-US" altLang="zh-TW" sz="3600" b="1" dirty="0">
                    <a:solidFill>
                      <a:schemeClr val="tx1"/>
                    </a:solidFill>
                  </a:rPr>
                  <a:t>Order Statistic Neighborhood Operators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a:solidFill>
                              <a:schemeClr val="tx1"/>
                            </a:solidFill>
                            <a:latin typeface="Cambria Math" panose="02040503050406030204" pitchFamily="18" charset="0"/>
                          </a:rPr>
                          <m:t>𝑚𝑖𝑑𝑟𝑎𝑛𝑔𝑒</m:t>
                        </m:r>
                      </m:sub>
                    </m:sSub>
                  </m:oMath>
                </a14:m>
                <a:r>
                  <a:rPr lang="en-US" altLang="zh-TW" sz="2400" i="1" dirty="0">
                    <a:solidFill>
                      <a:schemeClr val="tx1"/>
                    </a:solidFill>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b="0" i="1">
                            <a:solidFill>
                              <a:schemeClr val="tx1"/>
                            </a:solidFill>
                            <a:latin typeface="Cambria Math" panose="02040503050406030204" pitchFamily="18" charset="0"/>
                          </a:rPr>
                          <m:t>1</m:t>
                        </m:r>
                      </m:num>
                      <m:den>
                        <m:r>
                          <a:rPr lang="en-US" altLang="zh-TW" sz="2400" b="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1</m:t>
                                </m:r>
                              </m:e>
                            </m:d>
                          </m:sub>
                        </m:sSub>
                        <m:r>
                          <a:rPr lang="en-US" altLang="zh-TW" sz="2400" b="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𝑁</m:t>
                                </m:r>
                              </m:e>
                            </m:d>
                          </m:sub>
                        </m:sSub>
                      </m:e>
                    </m:d>
                  </m:oMath>
                </a14:m>
                <a:r>
                  <a:rPr lang="zh-TW" altLang="en-US" sz="2400" i="1" dirty="0">
                    <a:solidFill>
                      <a:schemeClr val="tx1"/>
                    </a:solidFill>
                  </a:rPr>
                  <a:t> </a:t>
                </a:r>
                <a:r>
                  <a:rPr lang="en-US" altLang="zh-TW" sz="2400" i="1" dirty="0">
                    <a:solidFill>
                      <a:schemeClr val="tx1"/>
                    </a:solidFill>
                  </a:rPr>
                  <a:t>; 7 </a:t>
                </a:r>
                <a14:m>
                  <m:oMath xmlns:m="http://schemas.openxmlformats.org/officeDocument/2006/math">
                    <m:r>
                      <a:rPr lang="en-US" altLang="zh-TW" sz="2400" b="0" i="1" smtClean="0">
                        <a:solidFill>
                          <a:schemeClr val="tx1"/>
                        </a:solidFill>
                        <a:latin typeface="Cambria Math" panose="02040503050406030204" pitchFamily="18" charset="0"/>
                        <a:ea typeface="Cambria Math" panose="02040503050406030204" pitchFamily="18" charset="0"/>
                      </a:rPr>
                      <m:t>×</m:t>
                    </m:r>
                  </m:oMath>
                </a14:m>
                <a:r>
                  <a:rPr lang="en-US" altLang="zh-TW" sz="2400" i="1" dirty="0">
                    <a:solidFill>
                      <a:schemeClr val="tx1"/>
                    </a:solidFill>
                  </a:rPr>
                  <a:t> 7</a:t>
                </a:r>
                <a:endParaRPr lang="zh-TW" altLang="en-US" sz="24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286604"/>
                <a:ext cx="7925504" cy="1450757"/>
              </a:xfrm>
              <a:blipFill>
                <a:blip r:embed="rId4"/>
                <a:stretch>
                  <a:fillRect l="-2385" r="-3000" b="-210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1078"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neighborhood midrange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5" name="Picture 7" descr="7"/>
          <p:cNvPicPr>
            <a:picLocks noChangeAspect="1" noChangeArrowheads="1"/>
          </p:cNvPicPr>
          <p:nvPr/>
        </p:nvPicPr>
        <p:blipFill>
          <a:blip r:embed="rId3" cstate="print"/>
          <a:srcRect/>
          <a:stretch>
            <a:fillRect/>
          </a:stretch>
        </p:blipFill>
        <p:spPr bwMode="auto">
          <a:xfrm>
            <a:off x="0" y="1916113"/>
            <a:ext cx="9144000" cy="49291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327514" y="286604"/>
                <a:ext cx="8488972" cy="1450757"/>
              </a:xfrm>
            </p:spPr>
            <p:txBody>
              <a:bodyPr>
                <a:normAutofit fontScale="90000"/>
              </a:bodyPr>
              <a:lstStyle/>
              <a:p>
                <a:pPr>
                  <a:lnSpc>
                    <a:spcPct val="120000"/>
                  </a:lnSpc>
                </a:pPr>
                <a:r>
                  <a:rPr lang="en-US" altLang="zh-TW" sz="3600" b="1" dirty="0">
                    <a:solidFill>
                      <a:schemeClr val="tx1"/>
                    </a:solidFill>
                  </a:rPr>
                  <a:t>Order Statistic Neighborhood Operators</a:t>
                </a:r>
                <a:br>
                  <a:rPr lang="en-US" altLang="zh-TW" sz="3600" b="1" dirty="0">
                    <a:solidFill>
                      <a:schemeClr val="tx1"/>
                    </a:solidFill>
                  </a:rPr>
                </a:br>
                <a:r>
                  <a:rPr lang="en-US" altLang="zh-TW" sz="3600" b="1" dirty="0">
                    <a:solidFill>
                      <a:schemeClr val="tx1"/>
                    </a:solidFill>
                  </a:rPr>
                  <a:t> </a:t>
                </a:r>
                <a14:m>
                  <m:oMath xmlns:m="http://schemas.openxmlformats.org/officeDocument/2006/math">
                    <m:acc>
                      <m:accPr>
                        <m:chr m:val="̂"/>
                        <m:ctrlPr>
                          <a:rPr lang="en-US" altLang="zh-TW" sz="2700" i="1">
                            <a:solidFill>
                              <a:schemeClr val="tx1"/>
                            </a:solidFill>
                            <a:latin typeface="Cambria Math" panose="02040503050406030204" pitchFamily="18" charset="0"/>
                          </a:rPr>
                        </m:ctrlPr>
                      </m:accPr>
                      <m:e>
                        <m:r>
                          <a:rPr lang="en-US" altLang="zh-TW" sz="2700" i="1">
                            <a:solidFill>
                              <a:schemeClr val="tx1"/>
                            </a:solidFill>
                            <a:latin typeface="Cambria Math" panose="02040503050406030204" pitchFamily="18" charset="0"/>
                          </a:rPr>
                          <m:t>𝑦</m:t>
                        </m:r>
                      </m:e>
                    </m:acc>
                  </m:oMath>
                </a14:m>
                <a:r>
                  <a:rPr lang="en-US" altLang="zh-TW" sz="2700" i="1" dirty="0">
                    <a:solidFill>
                      <a:schemeClr val="tx1"/>
                    </a:solidFill>
                  </a:rPr>
                  <a:t> = </a:t>
                </a:r>
                <a14:m>
                  <m:oMath xmlns:m="http://schemas.openxmlformats.org/officeDocument/2006/math">
                    <m:f>
                      <m:fPr>
                        <m:ctrlPr>
                          <a:rPr lang="en-US" altLang="zh-TW" sz="2700" i="1">
                            <a:solidFill>
                              <a:schemeClr val="tx1"/>
                            </a:solidFill>
                            <a:latin typeface="Cambria Math" panose="02040503050406030204" pitchFamily="18" charset="0"/>
                          </a:rPr>
                        </m:ctrlPr>
                      </m:fPr>
                      <m:num>
                        <m:r>
                          <a:rPr lang="en-US" altLang="zh-TW" sz="2700" i="1">
                            <a:solidFill>
                              <a:schemeClr val="tx1"/>
                            </a:solidFill>
                            <a:latin typeface="Cambria Math" panose="02040503050406030204" pitchFamily="18" charset="0"/>
                          </a:rPr>
                          <m:t>1</m:t>
                        </m:r>
                      </m:num>
                      <m:den>
                        <m:r>
                          <a:rPr lang="en-US" altLang="zh-TW" sz="2700" i="1">
                            <a:solidFill>
                              <a:schemeClr val="tx1"/>
                            </a:solidFill>
                            <a:latin typeface="Cambria Math" panose="02040503050406030204" pitchFamily="18" charset="0"/>
                          </a:rPr>
                          <m:t>#</m:t>
                        </m:r>
                        <m:r>
                          <a:rPr lang="en-US" altLang="zh-TW" sz="2700" i="1">
                            <a:solidFill>
                              <a:schemeClr val="tx1"/>
                            </a:solidFill>
                            <a:latin typeface="Cambria Math" panose="02040503050406030204" pitchFamily="18" charset="0"/>
                          </a:rPr>
                          <m:t>𝑀</m:t>
                        </m:r>
                      </m:den>
                    </m:f>
                    <m:nary>
                      <m:naryPr>
                        <m:chr m:val="∑"/>
                        <m:supHide m:val="on"/>
                        <m:ctrlPr>
                          <a:rPr lang="en-US" altLang="zh-TW" sz="2700" i="1">
                            <a:solidFill>
                              <a:schemeClr val="tx1"/>
                            </a:solidFill>
                            <a:latin typeface="Cambria Math" panose="02040503050406030204" pitchFamily="18" charset="0"/>
                          </a:rPr>
                        </m:ctrlPr>
                      </m:naryPr>
                      <m:sub>
                        <m:r>
                          <m:rPr>
                            <m:brk m:alnAt="7"/>
                          </m:rPr>
                          <a:rPr lang="en-US" altLang="zh-TW" sz="2700" i="1">
                            <a:solidFill>
                              <a:schemeClr val="tx1"/>
                            </a:solidFill>
                            <a:latin typeface="Cambria Math" panose="02040503050406030204" pitchFamily="18" charset="0"/>
                          </a:rPr>
                          <m:t>𝑛</m:t>
                        </m:r>
                        <m:r>
                          <a:rPr lang="en-US" altLang="zh-TW" sz="2700" i="1">
                            <a:solidFill>
                              <a:schemeClr val="tx1"/>
                            </a:solidFill>
                            <a:latin typeface="Cambria Math" panose="02040503050406030204" pitchFamily="18" charset="0"/>
                            <a:ea typeface="Cambria Math" panose="02040503050406030204" pitchFamily="18" charset="0"/>
                          </a:rPr>
                          <m:t>∈</m:t>
                        </m:r>
                        <m:r>
                          <a:rPr lang="en-US" altLang="zh-TW" sz="27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e>
                    </m:nary>
                  </m:oMath>
                </a14:m>
                <a:r>
                  <a:rPr lang="en-US" altLang="en-US" sz="2700" dirty="0">
                    <a:solidFill>
                      <a:schemeClr val="tx1"/>
                    </a:solidFill>
                  </a:rPr>
                  <a:t>   where</a:t>
                </a:r>
                <a:r>
                  <a:rPr lang="en-US" altLang="zh-TW" sz="2700" dirty="0">
                    <a:solidFill>
                      <a:schemeClr val="tx1"/>
                    </a:solidFill>
                  </a:rPr>
                  <a:t> </a:t>
                </a:r>
                <a:r>
                  <a:rPr lang="en-US" altLang="zh-TW" sz="2700" i="1" dirty="0">
                    <a:solidFill>
                      <a:schemeClr val="tx1"/>
                    </a:solidFill>
                  </a:rPr>
                  <a:t>M = {n| y-2</a:t>
                </a:r>
                <a14:m>
                  <m:oMath xmlns:m="http://schemas.openxmlformats.org/officeDocument/2006/math">
                    <m:r>
                      <a:rPr lang="zh-TW" altLang="en-US" sz="2700" i="1">
                        <a:solidFill>
                          <a:schemeClr val="tx1"/>
                        </a:solidFill>
                        <a:latin typeface="Cambria Math" panose="02040503050406030204" pitchFamily="18" charset="0"/>
                      </a:rPr>
                      <m:t>𝜎</m:t>
                    </m:r>
                    <m:r>
                      <a:rPr lang="zh-TW" altLang="en-US" sz="2700" i="1">
                        <a:solidFill>
                          <a:schemeClr val="tx1"/>
                        </a:solidFill>
                        <a:latin typeface="Cambria Math" panose="02040503050406030204" pitchFamily="18" charset="0"/>
                      </a:rPr>
                      <m:t>≤</m:t>
                    </m:r>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oMath>
                </a14:m>
                <a:r>
                  <a:rPr lang="zh-TW" altLang="en-US" sz="2700" i="1"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m:t>
                    </m:r>
                  </m:oMath>
                </a14:m>
                <a:r>
                  <a:rPr lang="en-US" altLang="zh-TW" sz="2700" i="1" dirty="0">
                    <a:solidFill>
                      <a:schemeClr val="tx1"/>
                    </a:solidFill>
                  </a:rPr>
                  <a:t> y+2</a:t>
                </a:r>
                <a14:m>
                  <m:oMath xmlns:m="http://schemas.openxmlformats.org/officeDocument/2006/math">
                    <m:r>
                      <a:rPr lang="zh-TW" altLang="en-US" sz="2700" i="1">
                        <a:solidFill>
                          <a:schemeClr val="tx1"/>
                        </a:solidFill>
                        <a:latin typeface="Cambria Math" panose="02040503050406030204" pitchFamily="18" charset="0"/>
                      </a:rPr>
                      <m:t>𝜎</m:t>
                    </m:r>
                  </m:oMath>
                </a14:m>
                <a:r>
                  <a:rPr lang="en-US" altLang="zh-TW" sz="2700" i="1" dirty="0">
                    <a:solidFill>
                      <a:schemeClr val="tx1"/>
                    </a:solidFill>
                  </a:rPr>
                  <a:t>} </a:t>
                </a:r>
                <a:r>
                  <a:rPr lang="en-US" altLang="zh-TW" sz="2700" dirty="0">
                    <a:solidFill>
                      <a:schemeClr val="tx1"/>
                    </a:solidFill>
                  </a:rPr>
                  <a:t>; 9 </a:t>
                </a:r>
                <a14:m>
                  <m:oMath xmlns:m="http://schemas.openxmlformats.org/officeDocument/2006/math">
                    <m:r>
                      <a:rPr lang="en-US" altLang="zh-TW" sz="2700" i="1" smtClean="0">
                        <a:solidFill>
                          <a:schemeClr val="tx1"/>
                        </a:solidFill>
                        <a:latin typeface="Cambria Math" panose="02040503050406030204" pitchFamily="18" charset="0"/>
                        <a:ea typeface="Cambria Math" panose="02040503050406030204" pitchFamily="18" charset="0"/>
                      </a:rPr>
                      <m:t>×</m:t>
                    </m:r>
                  </m:oMath>
                </a14:m>
                <a:r>
                  <a:rPr lang="en-US" altLang="zh-TW" sz="2700" dirty="0">
                    <a:solidFill>
                      <a:schemeClr val="tx1"/>
                    </a:solidFill>
                  </a:rPr>
                  <a:t> 9,</a:t>
                </a:r>
                <a:r>
                  <a:rPr lang="zh-TW" altLang="en-US" sz="2700"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𝜎</m:t>
                    </m:r>
                    <m:r>
                      <a:rPr lang="en-US" altLang="zh-TW" sz="2700" b="0" i="1" smtClean="0">
                        <a:solidFill>
                          <a:schemeClr val="tx1"/>
                        </a:solidFill>
                        <a:latin typeface="Cambria Math" panose="02040503050406030204" pitchFamily="18" charset="0"/>
                      </a:rPr>
                      <m:t> </m:t>
                    </m:r>
                  </m:oMath>
                </a14:m>
                <a:r>
                  <a:rPr lang="en-US" altLang="en-US" sz="2700" dirty="0">
                    <a:solidFill>
                      <a:schemeClr val="tx1"/>
                    </a:solidFill>
                  </a:rPr>
                  <a:t>= 0.2</a:t>
                </a:r>
                <a:endParaRPr lang="zh-TW" altLang="en-US" sz="1600"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327514" y="286604"/>
                <a:ext cx="8488972" cy="1450757"/>
              </a:xfrm>
              <a:blipFill>
                <a:blip r:embed="rId4"/>
                <a:stretch>
                  <a:fillRect l="-1868" r="-287" b="-294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3126"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sigma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28" name="Rectangle 388"/>
          <p:cNvSpPr>
            <a:spLocks noGrp="1" noChangeArrowheads="1"/>
          </p:cNvSpPr>
          <p:nvPr>
            <p:ph type="title"/>
          </p:nvPr>
        </p:nvSpPr>
        <p:spPr/>
        <p:txBody>
          <a:bodyPr>
            <a:noAutofit/>
          </a:bodyPr>
          <a:lstStyle/>
          <a:p>
            <a:pPr eaLnBrk="1" hangingPunct="1"/>
            <a:r>
              <a:rPr lang="en-US" altLang="zh-TW" sz="3600" b="0" dirty="0">
                <a:solidFill>
                  <a:schemeClr val="tx1"/>
                </a:solidFill>
              </a:rPr>
              <a:t>7.2.12 Noise-Removal Techniques-Experiments with Lena</a:t>
            </a:r>
          </a:p>
        </p:txBody>
      </p:sp>
      <p:graphicFrame>
        <p:nvGraphicFramePr>
          <p:cNvPr id="484753" name="Group 401"/>
          <p:cNvGraphicFramePr>
            <a:graphicFrameLocks noGrp="1"/>
          </p:cNvGraphicFramePr>
          <p:nvPr>
            <p:ph idx="1"/>
            <p:extLst>
              <p:ext uri="{D42A27DB-BD31-4B8C-83A1-F6EECF244321}">
                <p14:modId xmlns:p14="http://schemas.microsoft.com/office/powerpoint/2010/main" val="2685914263"/>
              </p:ext>
            </p:extLst>
          </p:nvPr>
        </p:nvGraphicFramePr>
        <p:xfrm>
          <a:off x="822325" y="2507648"/>
          <a:ext cx="7543800" cy="2865568"/>
        </p:xfrm>
        <a:graphic>
          <a:graphicData uri="http://schemas.openxmlformats.org/drawingml/2006/table">
            <a:tbl>
              <a:tblPr/>
              <a:tblGrid>
                <a:gridCol w="2911193">
                  <a:extLst>
                    <a:ext uri="{9D8B030D-6E8A-4147-A177-3AD203B41FA5}">
                      <a16:colId xmlns:a16="http://schemas.microsoft.com/office/drawing/2014/main" val="20000"/>
                    </a:ext>
                  </a:extLst>
                </a:gridCol>
                <a:gridCol w="1407266">
                  <a:extLst>
                    <a:ext uri="{9D8B030D-6E8A-4147-A177-3AD203B41FA5}">
                      <a16:colId xmlns:a16="http://schemas.microsoft.com/office/drawing/2014/main" val="20001"/>
                    </a:ext>
                  </a:extLst>
                </a:gridCol>
                <a:gridCol w="1808124">
                  <a:extLst>
                    <a:ext uri="{9D8B030D-6E8A-4147-A177-3AD203B41FA5}">
                      <a16:colId xmlns:a16="http://schemas.microsoft.com/office/drawing/2014/main" val="20002"/>
                    </a:ext>
                  </a:extLst>
                </a:gridCol>
                <a:gridCol w="1417217">
                  <a:extLst>
                    <a:ext uri="{9D8B030D-6E8A-4147-A177-3AD203B41FA5}">
                      <a16:colId xmlns:a16="http://schemas.microsoft.com/office/drawing/2014/main" val="20003"/>
                    </a:ext>
                  </a:extLst>
                </a:gridCol>
              </a:tblGrid>
              <a:tr h="487756">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a:ln>
                          <a:noFill/>
                        </a:ln>
                        <a:solidFill>
                          <a:schemeClr val="tx1"/>
                        </a:solidFill>
                        <a:effectLst/>
                        <a:latin typeface="+mj-lt"/>
                        <a:ea typeface="新細明體" pitchFamily="18" charset="-120"/>
                      </a:endParaRP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Uniform</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Gaussian_30</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S &amp; P 0.1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25.768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20.406</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4958649"/>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Contrast-dependent 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25.758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20.477</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Smooth replacement</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29.344</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26.821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a:ln>
                            <a:noFill/>
                          </a:ln>
                          <a:solidFill>
                            <a:schemeClr val="tx1"/>
                          </a:solidFill>
                          <a:effectLst/>
                          <a:latin typeface="+mj-lt"/>
                          <a:ea typeface="新細明體" pitchFamily="18" charset="-120"/>
                        </a:rPr>
                        <a:t>26.792</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Running median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29.193</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24.517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35.720</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Midrange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22.171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19.629</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-0.1658</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Sigma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3300"/>
                          </a:solidFill>
                          <a:effectLst/>
                          <a:latin typeface="+mj-lt"/>
                          <a:ea typeface="新細明體" pitchFamily="18" charset="-120"/>
                        </a:rPr>
                        <a:t>34.717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18.831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-2.9151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85</a:t>
            </a:fld>
            <a:endParaRPr 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altLang="zh-TW" dirty="0">
                <a:solidFill>
                  <a:schemeClr val="tx1"/>
                </a:solidFill>
              </a:rPr>
              <a:t>Fun Time 8</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86</a:t>
            </a:fld>
            <a:endParaRPr lang="en-US" dirty="0"/>
          </a:p>
        </p:txBody>
      </p:sp>
    </p:spTree>
    <p:extLst>
      <p:ext uri="{BB962C8B-B14F-4D97-AF65-F5344CB8AC3E}">
        <p14:creationId xmlns:p14="http://schemas.microsoft.com/office/powerpoint/2010/main" val="479219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251521" y="1845734"/>
                <a:ext cx="8640959" cy="4023360"/>
              </a:xfrm>
            </p:spPr>
            <p:txBody>
              <a:bodyPr>
                <a:noAutofit/>
              </a:bodyPr>
              <a:lstStyle/>
              <a:p>
                <a:pPr marL="2514600" indent="-2514600">
                  <a:lnSpc>
                    <a:spcPct val="100000"/>
                  </a:lnSpc>
                  <a:spcBef>
                    <a:spcPts val="0"/>
                  </a:spcBef>
                  <a:spcAft>
                    <a:spcPts val="600"/>
                  </a:spcAft>
                  <a:buNone/>
                </a:pPr>
                <a:r>
                  <a:rPr lang="en-US" altLang="zh-TW" sz="2400" b="1" dirty="0" err="1">
                    <a:solidFill>
                      <a:schemeClr val="tx1"/>
                    </a:solidFill>
                    <a:latin typeface="+mj-lt"/>
                  </a:rPr>
                  <a:t>Unsharp</a:t>
                </a:r>
                <a:r>
                  <a:rPr lang="en-US" altLang="zh-TW" sz="2400" b="1" dirty="0">
                    <a:solidFill>
                      <a:schemeClr val="tx1"/>
                    </a:solidFill>
                    <a:latin typeface="+mj-lt"/>
                  </a:rPr>
                  <a:t> masking: </a:t>
                </a:r>
                <a:r>
                  <a:rPr lang="en-US" altLang="zh-TW" sz="2400" dirty="0">
                    <a:solidFill>
                      <a:schemeClr val="tx1"/>
                    </a:solidFill>
                    <a:latin typeface="+mj-lt"/>
                  </a:rPr>
                  <a:t>subtract fraction of</a:t>
                </a:r>
                <a:r>
                  <a:rPr lang="zh-TW" altLang="en-US" sz="2400" dirty="0">
                    <a:solidFill>
                      <a:schemeClr val="tx1"/>
                    </a:solidFill>
                    <a:latin typeface="+mj-lt"/>
                  </a:rPr>
                  <a:t> </a:t>
                </a:r>
                <a:r>
                  <a:rPr lang="en-US" altLang="zh-TW" sz="2400" dirty="0">
                    <a:solidFill>
                      <a:schemeClr val="tx1"/>
                    </a:solidFill>
                    <a:latin typeface="+mj-lt"/>
                  </a:rPr>
                  <a:t>neighborhood mean and scale result.</a:t>
                </a:r>
              </a:p>
              <a:p>
                <a:pPr marL="0" indent="0" algn="ctr">
                  <a:lnSpc>
                    <a:spcPct val="100000"/>
                  </a:lnSpc>
                  <a:spcBef>
                    <a:spcPts val="0"/>
                  </a:spcBef>
                  <a:spcAft>
                    <a:spcPts val="60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s[y - k</a:t>
                </a:r>
                <a14:m>
                  <m:oMath xmlns:m="http://schemas.openxmlformats.org/officeDocument/2006/math">
                    <m:acc>
                      <m:accPr>
                        <m:chr m:val="̂"/>
                        <m:ctrlPr>
                          <a:rPr lang="en-US" altLang="zh-TW"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i="1" dirty="0">
                    <a:solidFill>
                      <a:schemeClr val="tx1"/>
                    </a:solidFill>
                    <a:latin typeface="+mj-lt"/>
                  </a:rPr>
                  <a:t>]</a:t>
                </a:r>
              </a:p>
              <a:p>
                <a:pPr marL="0" indent="0">
                  <a:lnSpc>
                    <a:spcPct val="100000"/>
                  </a:lnSpc>
                  <a:spcBef>
                    <a:spcPts val="0"/>
                  </a:spcBef>
                  <a:spcAft>
                    <a:spcPts val="600"/>
                  </a:spcAft>
                  <a:buNone/>
                </a:pPr>
                <a:r>
                  <a:rPr lang="en-US" altLang="zh-TW" sz="2400" b="1" i="1" dirty="0">
                    <a:solidFill>
                      <a:schemeClr val="tx1"/>
                    </a:solidFill>
                    <a:latin typeface="+mj-lt"/>
                  </a:rPr>
                  <a:t>s</a:t>
                </a:r>
                <a:r>
                  <a:rPr lang="en-US" altLang="zh-TW" sz="2400" b="1" dirty="0">
                    <a:solidFill>
                      <a:schemeClr val="tx1"/>
                    </a:solidFill>
                    <a:latin typeface="+mj-lt"/>
                  </a:rPr>
                  <a:t>: </a:t>
                </a:r>
                <a:r>
                  <a:rPr lang="en-US" altLang="zh-TW" sz="2400" dirty="0">
                    <a:solidFill>
                      <a:schemeClr val="tx1"/>
                    </a:solidFill>
                    <a:latin typeface="+mj-lt"/>
                  </a:rPr>
                  <a:t>scaling constant</a:t>
                </a:r>
              </a:p>
              <a:p>
                <a:pPr marL="0" indent="0">
                  <a:lnSpc>
                    <a:spcPct val="100000"/>
                  </a:lnSpc>
                  <a:spcBef>
                    <a:spcPts val="0"/>
                  </a:spcBef>
                  <a:spcAft>
                    <a:spcPts val="600"/>
                  </a:spcAft>
                  <a:buNone/>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marL="0" indent="0">
                  <a:lnSpc>
                    <a:spcPct val="100000"/>
                  </a:lnSpc>
                  <a:spcBef>
                    <a:spcPts val="0"/>
                  </a:spcBef>
                  <a:spcAft>
                    <a:spcPts val="60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fraction, reasonable between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5</m:t>
                        </m:r>
                      </m:den>
                    </m:f>
                  </m:oMath>
                </a14:m>
                <a:r>
                  <a:rPr lang="en-US" altLang="zh-TW" sz="2400" dirty="0">
                    <a:solidFill>
                      <a:schemeClr val="tx1"/>
                    </a:solidFill>
                    <a:latin typeface="+mj-lt"/>
                  </a:rPr>
                  <a:t> and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2</m:t>
                        </m:r>
                      </m:num>
                      <m:den>
                        <m:r>
                          <a:rPr lang="en-US" altLang="zh-TW" sz="2400" b="0" i="1" smtClean="0">
                            <a:solidFill>
                              <a:schemeClr val="tx1"/>
                            </a:solidFill>
                            <a:latin typeface="Cambria Math" panose="02040503050406030204" pitchFamily="18" charset="0"/>
                          </a:rPr>
                          <m:t>3</m:t>
                        </m:r>
                      </m:den>
                    </m:f>
                  </m:oMath>
                </a14:m>
                <a:endParaRPr lang="en-US" altLang="zh-TW" sz="2400" dirty="0">
                  <a:solidFill>
                    <a:schemeClr val="tx1"/>
                  </a:solidFill>
                  <a:latin typeface="+mj-lt"/>
                </a:endParaRPr>
              </a:p>
              <a:p>
                <a:pPr marL="0" indent="0">
                  <a:lnSpc>
                    <a:spcPct val="100000"/>
                  </a:lnSpc>
                  <a:spcBef>
                    <a:spcPts val="0"/>
                  </a:spcBef>
                  <a:spcAft>
                    <a:spcPts val="600"/>
                  </a:spcAft>
                  <a:buNone/>
                </a:pPr>
                <a14:m>
                  <m:oMath xmlns:m="http://schemas.openxmlformats.org/officeDocument/2006/math">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i="1" dirty="0">
                    <a:solidFill>
                      <a:schemeClr val="tx1"/>
                    </a:solidFill>
                    <a:latin typeface="+mj-lt"/>
                  </a:rPr>
                  <a:t> =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dirty="0">
                    <a:solidFill>
                      <a:schemeClr val="tx1"/>
                    </a:solidFill>
                    <a:latin typeface="+mj-lt"/>
                  </a:rPr>
                  <a:t> is neighborhood mean</a:t>
                </a:r>
              </a:p>
              <a:p>
                <a:pPr marL="0" indent="0">
                  <a:lnSpc>
                    <a:spcPct val="100000"/>
                  </a:lnSpc>
                  <a:spcBef>
                    <a:spcPts val="0"/>
                  </a:spcBef>
                  <a:spcAft>
                    <a:spcPts val="600"/>
                  </a:spcAft>
                  <a:buNone/>
                </a:pPr>
                <a:r>
                  <a:rPr lang="en-US" altLang="zh-TW" sz="2400" dirty="0">
                    <a:solidFill>
                      <a:schemeClr val="tx1"/>
                    </a:solidFill>
                    <a:latin typeface="+mj-lt"/>
                  </a:rPr>
                  <a:t>possible to replace neighborhood mean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r>
                  <a:rPr lang="en-US" altLang="zh-TW" sz="2400" dirty="0">
                    <a:solidFill>
                      <a:schemeClr val="tx1"/>
                    </a:solidFill>
                    <a:latin typeface="+mj-lt"/>
                  </a:rPr>
                  <a:t>) with neighborhood median.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251521" y="1845734"/>
                <a:ext cx="8640959" cy="4023360"/>
              </a:xfrm>
              <a:blipFill>
                <a:blip r:embed="rId3"/>
                <a:stretch>
                  <a:fillRect l="-2116" t="-1212" r="-3103"/>
                </a:stretch>
              </a:blipFill>
            </p:spPr>
            <p:txBody>
              <a:bodyPr/>
              <a:lstStyle/>
              <a:p>
                <a:r>
                  <a:rPr lang="zh-TW" altLang="en-US">
                    <a:noFill/>
                  </a:rPr>
                  <a:t> </a:t>
                </a:r>
              </a:p>
            </p:txBody>
          </p:sp>
        </mc:Fallback>
      </mc:AlternateContent>
      <p:sp>
        <p:nvSpPr>
          <p:cNvPr id="23558" name="Rectangle 2"/>
          <p:cNvSpPr>
            <a:spLocks noGrp="1" noChangeArrowheads="1"/>
          </p:cNvSpPr>
          <p:nvPr>
            <p:ph type="title"/>
          </p:nvPr>
        </p:nvSpPr>
        <p:spPr/>
        <p:txBody>
          <a:bodyPr/>
          <a:lstStyle/>
          <a:p>
            <a:pPr eaLnBrk="1" hangingPunct="1"/>
            <a:r>
              <a:rPr lang="en-US" altLang="zh-TW" b="0" dirty="0">
                <a:solidFill>
                  <a:schemeClr val="tx1"/>
                </a:solidFill>
              </a:rPr>
              <a:t>7.3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196358" y="1845734"/>
                <a:ext cx="8751284" cy="4463586"/>
              </a:xfrm>
            </p:spPr>
            <p:txBody>
              <a:bodyPr>
                <a:normAutofit/>
              </a:bodyPr>
              <a:lstStyle/>
              <a:p>
                <a:pPr marL="3584575" indent="-3136900">
                  <a:lnSpc>
                    <a:spcPct val="100000"/>
                  </a:lnSpc>
                  <a:spcBef>
                    <a:spcPts val="0"/>
                  </a:spcBef>
                  <a:spcAft>
                    <a:spcPts val="2400"/>
                  </a:spcAft>
                  <a:buNone/>
                </a:pPr>
                <a:r>
                  <a:rPr lang="en-US" altLang="zh-TW" sz="2400" b="1" dirty="0">
                    <a:solidFill>
                      <a:schemeClr val="tx1"/>
                    </a:solidFill>
                    <a:latin typeface="+mj-lt"/>
                  </a:rPr>
                  <a:t>Extremum-sharpening: </a:t>
                </a:r>
                <a:r>
                  <a:rPr lang="en-US" altLang="zh-TW" sz="2400" dirty="0">
                    <a:solidFill>
                      <a:schemeClr val="tx1"/>
                    </a:solidFill>
                    <a:latin typeface="+mj-lt"/>
                  </a:rPr>
                  <a:t>Output closer of neighborhood maximum or minimum.</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oMath>
                </a14:m>
                <a:r>
                  <a:rPr lang="en-US" altLang="zh-TW" sz="2400" b="1" i="1" dirty="0">
                    <a:solidFill>
                      <a:schemeClr val="tx1"/>
                    </a:solidFill>
                    <a:latin typeface="+mj-lt"/>
                  </a:rPr>
                  <a:t> = min</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r>
                          <m:rPr>
                            <m:nor/>
                          </m:rPr>
                          <a:rPr lang="en-US" altLang="zh-TW" sz="2400" b="1" i="1" smtClean="0">
                            <a:solidFill>
                              <a:schemeClr val="tx1"/>
                            </a:solidFill>
                            <a:latin typeface="+mj-lt"/>
                          </a:rPr>
                          <m:t>f</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 </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e>
                      <m:e>
                        <m:r>
                          <a:rPr lang="en-US" altLang="zh-TW" sz="2400" b="1" i="1" smtClean="0">
                            <a:solidFill>
                              <a:schemeClr val="tx1"/>
                            </a:solidFill>
                            <a:latin typeface="Cambria Math" panose="02040503050406030204" pitchFamily="18" charset="0"/>
                          </a:rPr>
                          <m:t>(</m:t>
                        </m:r>
                        <m:sSup>
                          <m:sSupPr>
                            <m:ctrlPr>
                              <a:rPr lang="en-US" altLang="zh-TW" sz="2400" b="1" i="1" smtClean="0">
                                <a:solidFill>
                                  <a:schemeClr val="tx1"/>
                                </a:solidFill>
                                <a:latin typeface="Cambria Math" panose="02040503050406030204" pitchFamily="18" charset="0"/>
                              </a:rPr>
                            </m:ctrlPr>
                          </m:sSupPr>
                          <m:e>
                            <m:r>
                              <a:rPr lang="en-US" altLang="zh-TW" sz="2400" b="1" i="1" smtClean="0">
                                <a:solidFill>
                                  <a:schemeClr val="tx1"/>
                                </a:solidFill>
                                <a:latin typeface="Cambria Math" panose="02040503050406030204" pitchFamily="18" charset="0"/>
                              </a:rPr>
                              <m:t>𝒓</m:t>
                            </m:r>
                          </m:e>
                          <m:sup>
                            <m:r>
                              <a:rPr lang="en-US" altLang="zh-TW" sz="2400" b="1" i="1" smtClean="0">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oMath>
                </a14:m>
                <a:r>
                  <a:rPr lang="en-US" altLang="zh-TW" sz="2400" b="1" i="1" dirty="0">
                    <a:solidFill>
                      <a:schemeClr val="tx1"/>
                    </a:solidFill>
                    <a:latin typeface="+mj-lt"/>
                  </a:rPr>
                  <a:t> = max</a:t>
                </a:r>
                <a14:m>
                  <m:oMath xmlns:m="http://schemas.openxmlformats.org/officeDocument/2006/math">
                    <m:d>
                      <m:dPr>
                        <m:begChr m:val="{"/>
                        <m:endChr m:val="}"/>
                        <m:ctrlPr>
                          <a:rPr lang="en-US" altLang="zh-TW" sz="2400" b="1" i="1">
                            <a:solidFill>
                              <a:schemeClr val="tx1"/>
                            </a:solidFill>
                            <a:latin typeface="Cambria Math" panose="02040503050406030204" pitchFamily="18" charset="0"/>
                          </a:rPr>
                        </m:ctrlPr>
                      </m:dPr>
                      <m:e>
                        <m:r>
                          <m:rPr>
                            <m:nor/>
                          </m:rPr>
                          <a:rPr lang="en-US" altLang="zh-TW" sz="2400" b="1" i="1">
                            <a:solidFill>
                              <a:schemeClr val="tx1"/>
                            </a:solidFill>
                            <a:latin typeface="+mj-lt"/>
                          </a:rPr>
                          <m:t>f</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 </m:t>
                        </m:r>
                        <m:r>
                          <m:rPr>
                            <m:nor/>
                          </m:rPr>
                          <a:rPr lang="en-US" altLang="zh-TW" sz="2400" b="1" i="1">
                            <a:solidFill>
                              <a:schemeClr val="tx1"/>
                            </a:solidFill>
                            <a:latin typeface="+mj-lt"/>
                          </a:rPr>
                          <m:t>c</m:t>
                        </m:r>
                        <m:r>
                          <m:rPr>
                            <m:nor/>
                          </m:rPr>
                          <a:rPr lang="en-US" altLang="zh-TW" sz="2400" b="1" i="1">
                            <a:solidFill>
                              <a:schemeClr val="tx1"/>
                            </a:solidFill>
                            <a:latin typeface="+mj-lt"/>
                          </a:rPr>
                          <m:t>+</m:t>
                        </m:r>
                        <m:r>
                          <m:rPr>
                            <m:nor/>
                          </m:rPr>
                          <a:rPr lang="en-US" altLang="zh-TW" sz="2400" b="1" i="1">
                            <a:solidFill>
                              <a:schemeClr val="tx1"/>
                            </a:solidFill>
                            <a:latin typeface="+mj-lt"/>
                          </a:rPr>
                          <m:t>c</m:t>
                        </m:r>
                        <m:r>
                          <m:rPr>
                            <m:nor/>
                          </m:rPr>
                          <a:rPr lang="en-US" altLang="zh-TW" sz="2400" b="1" i="1">
                            <a:solidFill>
                              <a:schemeClr val="tx1"/>
                            </a:solidFill>
                            <a:latin typeface="+mj-lt"/>
                          </a:rPr>
                          <m:t>′)</m:t>
                        </m:r>
                      </m:e>
                      <m:e>
                        <m:r>
                          <a:rPr lang="en-US" altLang="zh-TW" sz="2400" b="1" i="1">
                            <a:solidFill>
                              <a:schemeClr val="tx1"/>
                            </a:solidFill>
                            <a:latin typeface="Cambria Math" panose="02040503050406030204" pitchFamily="18" charset="0"/>
                          </a:rPr>
                          <m:t>(</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𝒓</m:t>
                            </m:r>
                          </m:e>
                          <m:sup>
                            <m:r>
                              <a:rPr lang="en-US" altLang="zh-TW" sz="2400" b="1" i="1">
                                <a:solidFill>
                                  <a:schemeClr val="tx1"/>
                                </a:solidFill>
                                <a:latin typeface="Cambria Math" panose="02040503050406030204" pitchFamily="18" charset="0"/>
                              </a:rPr>
                              <m:t>′</m:t>
                            </m:r>
                          </m:sup>
                        </m:sSup>
                        <m:r>
                          <a:rPr lang="en-US" altLang="zh-TW" sz="2400" b="1" i="1">
                            <a:solidFill>
                              <a:schemeClr val="tx1"/>
                            </a:solidFill>
                            <a:latin typeface="Cambria Math" panose="02040503050406030204" pitchFamily="18" charset="0"/>
                          </a:rPr>
                          <m:t>, </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𝒄</m:t>
                            </m:r>
                          </m:e>
                          <m:sup>
                            <m:r>
                              <a:rPr lang="en-US" altLang="zh-TW" sz="2400" b="1" i="1">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𝒆𝒙𝒕𝒓𝒆𝒎𝒖𝒎</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eqArr>
                          <m:eqArrPr>
                            <m:ctrlPr>
                              <a:rPr lang="en-US" altLang="zh-TW" sz="2400" b="1" i="1" smtClean="0">
                                <a:solidFill>
                                  <a:schemeClr val="tx1"/>
                                </a:solidFill>
                                <a:latin typeface="Cambria Math" panose="02040503050406030204" pitchFamily="18" charset="0"/>
                              </a:rPr>
                            </m:ctrlPr>
                          </m:eqArrPr>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𝒊𝒇</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e>
                            </m:d>
                            <m:r>
                              <a:rPr lang="en-US" altLang="zh-TW" sz="2400" b="1" i="1" smtClean="0">
                                <a:solidFill>
                                  <a:schemeClr val="tx1"/>
                                </a:solidFill>
                                <a:latin typeface="Cambria Math" panose="02040503050406030204" pitchFamily="18" charset="0"/>
                              </a:rPr>
                              <m:t>−</m:t>
                            </m:r>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&lt;</m:t>
                            </m:r>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e>
                          <m:e>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𝒐𝒕𝒉𝒆𝒓𝒘𝒊𝒔𝒆</m:t>
                            </m:r>
                            <m:r>
                              <a:rPr lang="en-US" altLang="zh-TW" sz="2400" b="1" i="1" smtClean="0">
                                <a:solidFill>
                                  <a:schemeClr val="tx1"/>
                                </a:solidFill>
                                <a:latin typeface="Cambria Math" panose="02040503050406030204" pitchFamily="18" charset="0"/>
                              </a:rPr>
                              <m:t>                                              </m:t>
                            </m:r>
                          </m:e>
                        </m:eqArr>
                      </m:e>
                    </m:d>
                  </m:oMath>
                </a14:m>
                <a:endParaRPr lang="en-US" altLang="zh-TW" sz="2400" b="1" dirty="0">
                  <a:solidFill>
                    <a:schemeClr val="tx1"/>
                  </a:solidFill>
                  <a:latin typeface="+mj-lt"/>
                </a:endParaRPr>
              </a:p>
              <a:p>
                <a:pPr marL="447675" indent="0">
                  <a:lnSpc>
                    <a:spcPct val="100000"/>
                  </a:lnSpc>
                  <a:spcBef>
                    <a:spcPts val="0"/>
                  </a:spcBef>
                  <a:spcAft>
                    <a:spcPts val="2400"/>
                  </a:spcAft>
                  <a:buNone/>
                </a:pPr>
                <a:r>
                  <a:rPr lang="en-US" altLang="zh-TW" sz="2400" b="1" i="1" dirty="0">
                    <a:solidFill>
                      <a:schemeClr val="tx1"/>
                    </a:solidFill>
                    <a:latin typeface="+mj-lt"/>
                  </a:rPr>
                  <a:t>W: </a:t>
                </a:r>
                <a:r>
                  <a:rPr lang="en-US" altLang="zh-TW" sz="2400" dirty="0">
                    <a:solidFill>
                      <a:schemeClr val="tx1"/>
                    </a:solidFill>
                    <a:latin typeface="+mj-lt"/>
                  </a:rPr>
                  <a:t>neighborhood</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196358" y="1845734"/>
                <a:ext cx="8751284" cy="4463586"/>
              </a:xfrm>
              <a:blipFill>
                <a:blip r:embed="rId3"/>
                <a:stretch>
                  <a:fillRect t="-1093" r="-1741"/>
                </a:stretch>
              </a:blipFill>
            </p:spPr>
            <p:txBody>
              <a:bodyPr/>
              <a:lstStyle/>
              <a:p>
                <a:r>
                  <a:rPr lang="zh-TW" altLang="en-US">
                    <a:noFill/>
                  </a:rPr>
                  <a:t> </a:t>
                </a:r>
              </a:p>
            </p:txBody>
          </p:sp>
        </mc:Fallback>
      </mc:AlternateContent>
      <p:sp>
        <p:nvSpPr>
          <p:cNvPr id="24581" name="Rectangle 2"/>
          <p:cNvSpPr>
            <a:spLocks noGrp="1" noChangeArrowheads="1"/>
          </p:cNvSpPr>
          <p:nvPr>
            <p:ph type="title"/>
          </p:nvPr>
        </p:nvSpPr>
        <p:spPr/>
        <p:txBody>
          <a:bodyPr/>
          <a:lstStyle/>
          <a:p>
            <a:pPr eaLnBrk="1" hangingPunct="1"/>
            <a:r>
              <a:rPr lang="en-US" altLang="zh-TW" b="0" dirty="0">
                <a:solidFill>
                  <a:schemeClr val="tx1"/>
                </a:solidFill>
              </a:rPr>
              <a:t>7.3.1 Extremum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eaLnBrk="1" hangingPunct="1"/>
            <a:r>
              <a:rPr lang="en-US" altLang="zh-TW" b="0" dirty="0">
                <a:solidFill>
                  <a:schemeClr val="tx1"/>
                </a:solidFill>
              </a:rPr>
              <a:t>7.4 Edge Detection</a:t>
            </a:r>
          </a:p>
        </p:txBody>
      </p:sp>
      <p:sp>
        <p:nvSpPr>
          <p:cNvPr id="137220" name="Rectangle 3"/>
          <p:cNvSpPr>
            <a:spLocks noGrp="1" noChangeArrowheads="1"/>
          </p:cNvSpPr>
          <p:nvPr>
            <p:ph idx="1"/>
          </p:nvPr>
        </p:nvSpPr>
        <p:spPr/>
        <p:txBody>
          <a:bodyPr>
            <a:normAutofit/>
          </a:bodyPr>
          <a:lstStyle/>
          <a:p>
            <a:pPr marL="0" indent="0" eaLnBrk="1" hangingPunct="1">
              <a:lnSpc>
                <a:spcPct val="100000"/>
              </a:lnSpc>
              <a:spcBef>
                <a:spcPts val="0"/>
              </a:spcBef>
              <a:spcAft>
                <a:spcPts val="1800"/>
              </a:spcAft>
              <a:buNone/>
            </a:pPr>
            <a:r>
              <a:rPr lang="en-US" altLang="zh-TW" sz="2800" b="1" dirty="0">
                <a:solidFill>
                  <a:schemeClr val="tx1"/>
                </a:solidFill>
                <a:latin typeface="+mj-lt"/>
                <a:ea typeface="+mj-ea"/>
              </a:rPr>
              <a:t>Digital edge (Edge in a digital image):</a:t>
            </a:r>
          </a:p>
          <a:p>
            <a:pPr marL="358775" indent="0">
              <a:lnSpc>
                <a:spcPct val="100000"/>
              </a:lnSpc>
              <a:spcBef>
                <a:spcPts val="0"/>
              </a:spcBef>
              <a:spcAft>
                <a:spcPts val="1800"/>
              </a:spcAft>
              <a:buNone/>
            </a:pPr>
            <a:r>
              <a:rPr lang="en-US" altLang="zh-TW" sz="2800" dirty="0">
                <a:solidFill>
                  <a:schemeClr val="tx1"/>
                </a:solidFill>
                <a:latin typeface="+mj-lt"/>
                <a:ea typeface="+mj-ea"/>
              </a:rPr>
              <a:t>Boundary where brightness values significantly different.</a:t>
            </a:r>
            <a:r>
              <a:rPr lang="zh-TW" altLang="en-US" sz="2800" dirty="0">
                <a:solidFill>
                  <a:schemeClr val="tx1"/>
                </a:solidFill>
                <a:latin typeface="+mj-lt"/>
                <a:ea typeface="+mj-ea"/>
              </a:rPr>
              <a:t> </a:t>
            </a:r>
            <a:r>
              <a:rPr lang="en-US" altLang="zh-TW" sz="2800" dirty="0">
                <a:solidFill>
                  <a:srgbClr val="C00000"/>
                </a:solidFill>
                <a:latin typeface="+mj-lt"/>
                <a:ea typeface="+mj-ea"/>
              </a:rPr>
              <a:t>(</a:t>
            </a:r>
            <a:r>
              <a:rPr lang="zh-TW" altLang="en-US" sz="2800" dirty="0">
                <a:solidFill>
                  <a:srgbClr val="C00000"/>
                </a:solidFill>
                <a:latin typeface="+mj-lt"/>
                <a:ea typeface="+mj-ea"/>
              </a:rPr>
              <a:t>要找出灰階有劇烈變化的邊界</a:t>
            </a:r>
            <a:r>
              <a:rPr lang="en-US" altLang="zh-TW" sz="2800" dirty="0">
                <a:solidFill>
                  <a:srgbClr val="C00000"/>
                </a:solidFill>
                <a:latin typeface="+mj-lt"/>
                <a:ea typeface="+mj-ea"/>
              </a:rPr>
              <a:t>)</a:t>
            </a:r>
            <a:endParaRPr lang="en-US" altLang="zh-TW" sz="2800" dirty="0">
              <a:solidFill>
                <a:schemeClr val="tx1"/>
              </a:solidFill>
              <a:latin typeface="+mj-lt"/>
              <a:ea typeface="+mj-ea"/>
            </a:endParaRPr>
          </a:p>
          <a:p>
            <a:pPr marL="0" indent="0" eaLnBrk="1" hangingPunct="1">
              <a:lnSpc>
                <a:spcPct val="100000"/>
              </a:lnSpc>
              <a:spcBef>
                <a:spcPts val="0"/>
              </a:spcBef>
              <a:spcAft>
                <a:spcPts val="1800"/>
              </a:spcAft>
              <a:buNone/>
            </a:pPr>
            <a:r>
              <a:rPr kumimoji="0" lang="en-US" altLang="zh-TW" sz="2800" b="1" dirty="0">
                <a:solidFill>
                  <a:schemeClr val="tx1"/>
                </a:solidFill>
                <a:latin typeface="+mj-lt"/>
                <a:ea typeface="+mj-ea"/>
              </a:rPr>
              <a:t>Ed</a:t>
            </a:r>
            <a:r>
              <a:rPr lang="en-US" altLang="zh-TW" sz="2800" b="1" dirty="0">
                <a:solidFill>
                  <a:schemeClr val="tx1"/>
                </a:solidFill>
                <a:latin typeface="+mj-lt"/>
                <a:ea typeface="+mj-ea"/>
              </a:rPr>
              <a:t>ge:</a:t>
            </a:r>
          </a:p>
          <a:p>
            <a:pPr marL="358775" indent="0" eaLnBrk="1" hangingPunct="1">
              <a:lnSpc>
                <a:spcPct val="100000"/>
              </a:lnSpc>
              <a:spcBef>
                <a:spcPts val="0"/>
              </a:spcBef>
              <a:spcAft>
                <a:spcPts val="1800"/>
              </a:spcAft>
              <a:buNone/>
            </a:pPr>
            <a:r>
              <a:rPr lang="en-US" altLang="zh-TW" sz="2800" dirty="0">
                <a:solidFill>
                  <a:schemeClr val="tx1"/>
                </a:solidFill>
                <a:latin typeface="+mj-lt"/>
                <a:ea typeface="+mj-ea"/>
              </a:rPr>
              <a:t>Brightness value appears to jump.</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89</a:t>
            </a:fld>
            <a:endParaRPr lang="en-US" dirty="0"/>
          </a:p>
        </p:txBody>
      </p:sp>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a:extLst>
              <a:ext uri="{FF2B5EF4-FFF2-40B4-BE49-F238E27FC236}">
                <a16:creationId xmlns:a16="http://schemas.microsoft.com/office/drawing/2014/main" id="{24878F0B-2144-456F-AE0F-253A7F42F934}"/>
              </a:ext>
            </a:extLst>
          </p:cNvPr>
          <p:cNvGraphicFramePr>
            <a:graphicFrameLocks noGrp="1"/>
          </p:cNvGraphicFramePr>
          <p:nvPr>
            <p:extLst>
              <p:ext uri="{D42A27DB-BD31-4B8C-83A1-F6EECF244321}">
                <p14:modId xmlns:p14="http://schemas.microsoft.com/office/powerpoint/2010/main" val="1703022054"/>
              </p:ext>
            </p:extLst>
          </p:nvPr>
        </p:nvGraphicFramePr>
        <p:xfrm>
          <a:off x="4139952" y="2708920"/>
          <a:ext cx="2887483" cy="2376264"/>
        </p:xfrm>
        <a:graphic>
          <a:graphicData uri="http://schemas.openxmlformats.org/drawingml/2006/table">
            <a:tbl>
              <a:tblPr firstRow="1" bandRow="1">
                <a:tableStyleId>{5C22544A-7EE6-4342-B048-85BDC9FD1C3A}</a:tableStyleId>
              </a:tblPr>
              <a:tblGrid>
                <a:gridCol w="549997">
                  <a:extLst>
                    <a:ext uri="{9D8B030D-6E8A-4147-A177-3AD203B41FA5}">
                      <a16:colId xmlns:a16="http://schemas.microsoft.com/office/drawing/2014/main" val="20000"/>
                    </a:ext>
                  </a:extLst>
                </a:gridCol>
                <a:gridCol w="618746">
                  <a:extLst>
                    <a:ext uri="{9D8B030D-6E8A-4147-A177-3AD203B41FA5}">
                      <a16:colId xmlns:a16="http://schemas.microsoft.com/office/drawing/2014/main" val="20001"/>
                    </a:ext>
                  </a:extLst>
                </a:gridCol>
                <a:gridCol w="549997">
                  <a:extLst>
                    <a:ext uri="{9D8B030D-6E8A-4147-A177-3AD203B41FA5}">
                      <a16:colId xmlns:a16="http://schemas.microsoft.com/office/drawing/2014/main" val="20002"/>
                    </a:ext>
                  </a:extLst>
                </a:gridCol>
                <a:gridCol w="657524">
                  <a:extLst>
                    <a:ext uri="{9D8B030D-6E8A-4147-A177-3AD203B41FA5}">
                      <a16:colId xmlns:a16="http://schemas.microsoft.com/office/drawing/2014/main" val="1458547560"/>
                    </a:ext>
                  </a:extLst>
                </a:gridCol>
                <a:gridCol w="511219">
                  <a:extLst>
                    <a:ext uri="{9D8B030D-6E8A-4147-A177-3AD203B41FA5}">
                      <a16:colId xmlns:a16="http://schemas.microsoft.com/office/drawing/2014/main" val="1429616202"/>
                    </a:ext>
                  </a:extLst>
                </a:gridCol>
              </a:tblGrid>
              <a:tr h="497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2</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60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1</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1</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2</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3</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3</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4</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4</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5</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6</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6</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7</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8</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9</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962823"/>
                  </a:ext>
                </a:extLst>
              </a:tr>
              <a:tr h="472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7</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8</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chemeClr val="tx1"/>
                          </a:solidFill>
                          <a:latin typeface="+mj-lt"/>
                          <a:ea typeface="+mn-ea"/>
                          <a:cs typeface="+mn-cs"/>
                        </a:rPr>
                        <a:t>9</a:t>
                      </a:r>
                      <a:endParaRPr lang="zh-TW" altLang="en-US" sz="2000" b="0" kern="1200" dirty="0">
                        <a:ln>
                          <a:noFill/>
                        </a:ln>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607541"/>
                  </a:ext>
                </a:extLst>
              </a:tr>
            </a:tbl>
          </a:graphicData>
        </a:graphic>
      </p:graphicFrame>
      <p:sp>
        <p:nvSpPr>
          <p:cNvPr id="2" name="標題 1">
            <a:extLst>
              <a:ext uri="{FF2B5EF4-FFF2-40B4-BE49-F238E27FC236}">
                <a16:creationId xmlns:a16="http://schemas.microsoft.com/office/drawing/2014/main" id="{C1391E2B-6F7C-4BD6-8C28-ED8935D978A5}"/>
              </a:ext>
            </a:extLst>
          </p:cNvPr>
          <p:cNvSpPr>
            <a:spLocks noGrp="1"/>
          </p:cNvSpPr>
          <p:nvPr>
            <p:ph type="title"/>
          </p:nvPr>
        </p:nvSpPr>
        <p:spPr/>
        <p:txBody>
          <a:bodyPr/>
          <a:lstStyle/>
          <a:p>
            <a:r>
              <a:rPr lang="en-US" altLang="zh-TW" dirty="0">
                <a:solidFill>
                  <a:schemeClr val="tx1"/>
                </a:solidFill>
              </a:rPr>
              <a:t>7.2 Noise Cleaning</a:t>
            </a:r>
            <a:endParaRPr lang="zh-TW" altLang="en-US" dirty="0"/>
          </a:p>
        </p:txBody>
      </p:sp>
      <p:sp>
        <p:nvSpPr>
          <p:cNvPr id="3" name="內容版面配置區 2">
            <a:extLst>
              <a:ext uri="{FF2B5EF4-FFF2-40B4-BE49-F238E27FC236}">
                <a16:creationId xmlns:a16="http://schemas.microsoft.com/office/drawing/2014/main" id="{44EF3BE8-78A8-4DD9-A447-56198E884F01}"/>
              </a:ext>
            </a:extLst>
          </p:cNvPr>
          <p:cNvSpPr>
            <a:spLocks noGrp="1"/>
          </p:cNvSpPr>
          <p:nvPr>
            <p:ph idx="1"/>
          </p:nvPr>
        </p:nvSpPr>
        <p:spPr/>
        <p:txBody>
          <a:bodyPr/>
          <a:lstStyle/>
          <a:p>
            <a:r>
              <a:rPr lang="en-US" altLang="zh-TW" dirty="0"/>
              <a:t> </a:t>
            </a:r>
            <a:endParaRPr lang="zh-TW" altLang="en-US" dirty="0"/>
          </a:p>
        </p:txBody>
      </p:sp>
      <p:sp>
        <p:nvSpPr>
          <p:cNvPr id="4" name="頁尾版面配置區 3">
            <a:extLst>
              <a:ext uri="{FF2B5EF4-FFF2-40B4-BE49-F238E27FC236}">
                <a16:creationId xmlns:a16="http://schemas.microsoft.com/office/drawing/2014/main" id="{90704F16-FBFE-461C-997C-997C4CB03815}"/>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783F7332-0465-4430-9AF9-EBE3E0A0A61E}"/>
              </a:ext>
            </a:extLst>
          </p:cNvPr>
          <p:cNvSpPr>
            <a:spLocks noGrp="1"/>
          </p:cNvSpPr>
          <p:nvPr>
            <p:ph type="sldNum" sz="quarter" idx="12"/>
          </p:nvPr>
        </p:nvSpPr>
        <p:spPr/>
        <p:txBody>
          <a:bodyPr/>
          <a:lstStyle/>
          <a:p>
            <a:fld id="{028E3F4F-51B2-42EE-AFA2-40C4572185CC}" type="slidenum">
              <a:rPr lang="en-US" smtClean="0"/>
              <a:t>9</a:t>
            </a:fld>
            <a:endParaRPr lang="en-US" dirty="0"/>
          </a:p>
        </p:txBody>
      </p:sp>
      <p:graphicFrame>
        <p:nvGraphicFramePr>
          <p:cNvPr id="6" name="表格 5">
            <a:extLst>
              <a:ext uri="{FF2B5EF4-FFF2-40B4-BE49-F238E27FC236}">
                <a16:creationId xmlns:a16="http://schemas.microsoft.com/office/drawing/2014/main" id="{4A7083BC-0A0E-430A-B0AE-B65808DE8B5F}"/>
              </a:ext>
            </a:extLst>
          </p:cNvPr>
          <p:cNvGraphicFramePr>
            <a:graphicFrameLocks noGrp="1"/>
          </p:cNvGraphicFramePr>
          <p:nvPr>
            <p:extLst>
              <p:ext uri="{D42A27DB-BD31-4B8C-83A1-F6EECF244321}">
                <p14:modId xmlns:p14="http://schemas.microsoft.com/office/powerpoint/2010/main" val="4080825110"/>
              </p:ext>
            </p:extLst>
          </p:nvPr>
        </p:nvGraphicFramePr>
        <p:xfrm>
          <a:off x="971600" y="3047354"/>
          <a:ext cx="1620000" cy="16201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1</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ln>
                            <a:noFill/>
                          </a:ln>
                          <a:solidFill>
                            <a:srgbClr val="FF0000"/>
                          </a:solidFill>
                          <a:latin typeface="+mj-lt"/>
                          <a:ea typeface="+mn-ea"/>
                          <a:cs typeface="+mn-cs"/>
                        </a:rPr>
                        <a:t>2</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3</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4</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5</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6</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7</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8</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ln>
                            <a:noFill/>
                          </a:ln>
                          <a:solidFill>
                            <a:srgbClr val="FF0000"/>
                          </a:solidFill>
                          <a:latin typeface="+mj-lt"/>
                          <a:ea typeface="+mn-ea"/>
                          <a:cs typeface="+mn-cs"/>
                        </a:rPr>
                        <a:t>9</a:t>
                      </a:r>
                      <a:endParaRPr lang="zh-TW" altLang="en-US" sz="2000" b="0" kern="1200" dirty="0">
                        <a:ln>
                          <a:noFill/>
                        </a:ln>
                        <a:solidFill>
                          <a:srgbClr val="FF0000"/>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5879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endParaRPr lang="zh-TW"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8244"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90</a:t>
            </a:fld>
            <a:endParaRPr lang="en-US" dirty="0"/>
          </a:p>
        </p:txBody>
      </p:sp>
      <p:cxnSp>
        <p:nvCxnSpPr>
          <p:cNvPr id="5" name="直線接點 4"/>
          <p:cNvCxnSpPr/>
          <p:nvPr/>
        </p:nvCxnSpPr>
        <p:spPr>
          <a:xfrm>
            <a:off x="5652120" y="5085184"/>
            <a:ext cx="3491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3528" y="5301208"/>
            <a:ext cx="756000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9267"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91</a:t>
            </a:fld>
            <a:endParaRPr lang="en-US" dirty="0"/>
          </a:p>
        </p:txBody>
      </p:sp>
      <p:cxnSp>
        <p:nvCxnSpPr>
          <p:cNvPr id="5" name="直線接點 4"/>
          <p:cNvCxnSpPr/>
          <p:nvPr/>
        </p:nvCxnSpPr>
        <p:spPr>
          <a:xfrm>
            <a:off x="1259632" y="4797152"/>
            <a:ext cx="7776864"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0" y="5085184"/>
            <a:ext cx="9036496"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0" y="5445237"/>
            <a:ext cx="7560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971600" y="5445237"/>
            <a:ext cx="8028008" cy="0"/>
          </a:xfrm>
          <a:prstGeom prst="line">
            <a:avLst/>
          </a:prstGeom>
          <a:ln w="38100">
            <a:solidFill>
              <a:srgbClr val="006600"/>
            </a:solidFill>
          </a:ln>
        </p:spPr>
        <p:style>
          <a:lnRef idx="1">
            <a:schemeClr val="accent2"/>
          </a:lnRef>
          <a:fillRef idx="0">
            <a:schemeClr val="accent2"/>
          </a:fillRef>
          <a:effectRef idx="0">
            <a:schemeClr val="accent2"/>
          </a:effectRef>
          <a:fontRef idx="minor">
            <a:schemeClr val="tx1"/>
          </a:fontRef>
        </p:style>
      </p:cxnSp>
      <p:cxnSp>
        <p:nvCxnSpPr>
          <p:cNvPr id="16" name="直線接點 15"/>
          <p:cNvCxnSpPr/>
          <p:nvPr/>
        </p:nvCxnSpPr>
        <p:spPr>
          <a:xfrm>
            <a:off x="0" y="5733256"/>
            <a:ext cx="8532000" cy="0"/>
          </a:xfrm>
          <a:prstGeom prst="line">
            <a:avLst/>
          </a:prstGeom>
          <a:ln w="38100">
            <a:solidFill>
              <a:srgbClr val="000099"/>
            </a:solidFill>
          </a:ln>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a:off x="0" y="6021288"/>
            <a:ext cx="6768000" cy="0"/>
          </a:xfrm>
          <a:prstGeom prst="line">
            <a:avLst/>
          </a:prstGeom>
          <a:ln w="38100">
            <a:solidFill>
              <a:srgbClr val="7030A0"/>
            </a:solidFill>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264582" y="1862082"/>
                <a:ext cx="8614837" cy="4023360"/>
              </a:xfrm>
            </p:spPr>
            <p:txBody>
              <a:bodyPr>
                <a:normAutofit/>
              </a:bodyPr>
              <a:lstStyle/>
              <a:p>
                <a:pPr marL="0" indent="0">
                  <a:lnSpc>
                    <a:spcPct val="100000"/>
                  </a:lnSpc>
                  <a:spcBef>
                    <a:spcPts val="0"/>
                  </a:spcBef>
                  <a:spcAft>
                    <a:spcPts val="1800"/>
                  </a:spcAft>
                  <a:buNone/>
                </a:pPr>
                <a:r>
                  <a:rPr lang="en-US" altLang="zh-TW" sz="2400" b="1" dirty="0">
                    <a:solidFill>
                      <a:schemeClr val="tx1"/>
                    </a:solidFill>
                    <a:latin typeface="+mj-lt"/>
                  </a:rPr>
                  <a:t>Roberts operators: </a:t>
                </a:r>
                <a:r>
                  <a:rPr lang="en-US" altLang="zh-TW" sz="2400" dirty="0">
                    <a:solidFill>
                      <a:schemeClr val="tx1"/>
                    </a:solidFill>
                    <a:latin typeface="+mj-lt"/>
                  </a:rPr>
                  <a:t>two 2</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2 masks to calculate gradient</a:t>
                </a:r>
              </a:p>
              <a:p>
                <a:pPr marL="0" indent="0">
                  <a:lnSpc>
                    <a:spcPct val="100000"/>
                  </a:lnSpc>
                  <a:spcBef>
                    <a:spcPts val="0"/>
                  </a:spcBef>
                  <a:spcAft>
                    <a:spcPts val="1800"/>
                  </a:spcAft>
                  <a:buNone/>
                </a:pPr>
                <a:r>
                  <a:rPr lang="en-US" altLang="zh-TW" sz="2400" b="1" i="1" dirty="0">
                    <a:solidFill>
                      <a:schemeClr val="tx1"/>
                    </a:solidFill>
                    <a:latin typeface="+mj-lt"/>
                  </a:rPr>
                  <a:t>f’(x) =  </a:t>
                </a:r>
                <a14:m>
                  <m:oMath xmlns:m="http://schemas.openxmlformats.org/officeDocument/2006/math">
                    <m:func>
                      <m:funcPr>
                        <m:ctrlPr>
                          <a:rPr lang="en-US" altLang="zh-TW" sz="2400" b="1" i="1" smtClean="0">
                            <a:solidFill>
                              <a:schemeClr val="tx1"/>
                            </a:solidFill>
                            <a:latin typeface="Cambria Math" panose="02040503050406030204" pitchFamily="18" charset="0"/>
                          </a:rPr>
                        </m:ctrlPr>
                      </m:funcPr>
                      <m:fName>
                        <m:limLow>
                          <m:limLowPr>
                            <m:ctrlPr>
                              <a:rPr lang="en-US" altLang="zh-TW" sz="2400" b="1" i="1" smtClean="0">
                                <a:solidFill>
                                  <a:schemeClr val="tx1"/>
                                </a:solidFill>
                                <a:latin typeface="Cambria Math" panose="02040503050406030204" pitchFamily="18" charset="0"/>
                              </a:rPr>
                            </m:ctrlPr>
                          </m:limLowPr>
                          <m:e>
                            <m:r>
                              <a:rPr lang="en-US" altLang="zh-TW" sz="2400" b="1" i="1" smtClean="0">
                                <a:solidFill>
                                  <a:schemeClr val="tx1"/>
                                </a:solidFill>
                                <a:latin typeface="Cambria Math" panose="02040503050406030204" pitchFamily="18" charset="0"/>
                              </a:rPr>
                              <m:t>𝒍𝒊𝒎</m:t>
                            </m:r>
                          </m:e>
                          <m:lim>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𝟎</m:t>
                            </m:r>
                          </m:lim>
                        </m:limLow>
                      </m:fName>
                      <m:e>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e>
                            </m:d>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num>
                          <m:den>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den>
                        </m:f>
                      </m:e>
                    </m:func>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i="1" dirty="0">
                    <a:solidFill>
                      <a:schemeClr val="tx1"/>
                    </a:solidFill>
                    <a:latin typeface="+mj-lt"/>
                  </a:rPr>
                  <a:t>f’(x) </a:t>
                </a:r>
                <a:r>
                  <a:rPr lang="en-US" altLang="zh-TW" sz="2400" b="1" i="1" dirty="0">
                    <a:solidFill>
                      <a:schemeClr val="tx1"/>
                    </a:solidFill>
                    <a:latin typeface="+mj-lt"/>
                    <a:cs typeface="Times New Roman" panose="02020603050405020304" pitchFamily="18" charset="0"/>
                  </a:rPr>
                  <a:t>≈ f(x+1) – f(x)</a:t>
                </a:r>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dirty="0">
                    <a:solidFill>
                      <a:schemeClr val="tx1"/>
                    </a:solidFill>
                    <a:latin typeface="+mj-lt"/>
                  </a:rPr>
                  <a:t>gradient magnitude: </a:t>
                </a:r>
                <a14:m>
                  <m:oMath xmlns:m="http://schemas.openxmlformats.org/officeDocument/2006/math">
                    <m:rad>
                      <m:radPr>
                        <m:degHide m:val="on"/>
                        <m:ctrlPr>
                          <a:rPr lang="en-US" altLang="zh-TW" sz="2400" b="1" i="1" smtClean="0">
                            <a:solidFill>
                              <a:schemeClr val="tx1"/>
                            </a:solidFill>
                            <a:latin typeface="Cambria Math" panose="02040503050406030204" pitchFamily="18" charset="0"/>
                          </a:rPr>
                        </m:ctrlPr>
                      </m:radPr>
                      <m:deg/>
                      <m:e>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m:t>
                        </m:r>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𝟐</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 </m:t>
                        </m:r>
                      </m:e>
                    </m:rad>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dirty="0">
                    <a:solidFill>
                      <a:schemeClr val="tx1"/>
                    </a:solidFill>
                    <a:latin typeface="+mj-lt"/>
                  </a:rPr>
                  <a:t>Where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2</m:t>
                        </m:r>
                      </m:sub>
                    </m:sSub>
                  </m:oMath>
                </a14:m>
                <a:r>
                  <a:rPr lang="en-US" altLang="zh-TW" sz="2400" dirty="0">
                    <a:solidFill>
                      <a:schemeClr val="tx1"/>
                    </a:solidFill>
                    <a:latin typeface="+mj-lt"/>
                  </a:rPr>
                  <a:t> 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264582" y="1862082"/>
                <a:ext cx="8614837" cy="4023360"/>
              </a:xfrm>
              <a:blipFill>
                <a:blip r:embed="rId3"/>
                <a:stretch>
                  <a:fillRect l="-2122" t="-1212"/>
                </a:stretch>
              </a:blipFill>
            </p:spPr>
            <p:txBody>
              <a:bodyPr/>
              <a:lstStyle/>
              <a:p>
                <a:r>
                  <a:rPr lang="zh-TW" altLang="en-US">
                    <a:noFill/>
                  </a:rPr>
                  <a:t> </a:t>
                </a:r>
              </a:p>
            </p:txBody>
          </p:sp>
        </mc:Fallback>
      </mc:AlternateContent>
      <p:sp>
        <p:nvSpPr>
          <p:cNvPr id="2560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25609" name="AutoShape 10">
            <a:hlinkClick r:id="rId4" action="ppaction://hlinksldjump" highlightClick="1"/>
          </p:cNvPr>
          <p:cNvSpPr>
            <a:spLocks noChangeArrowheads="1"/>
          </p:cNvSpPr>
          <p:nvPr/>
        </p:nvSpPr>
        <p:spPr bwMode="auto">
          <a:xfrm>
            <a:off x="8185346" y="161883"/>
            <a:ext cx="792163" cy="360363"/>
          </a:xfrm>
          <a:prstGeom prst="actionButtonForwardNext">
            <a:avLst/>
          </a:prstGeom>
          <a:solidFill>
            <a:schemeClr val="folHlink"/>
          </a:solidFill>
          <a:ln w="9525">
            <a:noFill/>
            <a:miter lim="800000"/>
            <a:headEnd/>
            <a:tailEnd/>
          </a:ln>
        </p:spPr>
        <p:txBody>
          <a:bodyPr wrap="none" anchor="ctr"/>
          <a:lstStyle/>
          <a:p>
            <a:pPr algn="ctr"/>
            <a:endParaRPr lang="zh-TW" altLang="en-US" dirty="0"/>
          </a:p>
        </p:txBody>
      </p:sp>
      <p:grpSp>
        <p:nvGrpSpPr>
          <p:cNvPr id="6" name="群組 5"/>
          <p:cNvGrpSpPr/>
          <p:nvPr/>
        </p:nvGrpSpPr>
        <p:grpSpPr>
          <a:xfrm>
            <a:off x="4392238" y="2492896"/>
            <a:ext cx="4585271" cy="1450197"/>
            <a:chOff x="4211960" y="2649338"/>
            <a:chExt cx="4585271" cy="1450197"/>
          </a:xfrm>
        </p:grpSpPr>
        <p:pic>
          <p:nvPicPr>
            <p:cNvPr id="25607" name="Picture 4" descr="7"/>
            <p:cNvPicPr>
              <a:picLocks noChangeAspect="1" noChangeArrowheads="1"/>
            </p:cNvPicPr>
            <p:nvPr/>
          </p:nvPicPr>
          <p:blipFill>
            <a:blip r:embed="rId5" cstate="print"/>
            <a:srcRect/>
            <a:stretch>
              <a:fillRect/>
            </a:stretch>
          </p:blipFill>
          <p:spPr bwMode="auto">
            <a:xfrm>
              <a:off x="4211960" y="2649338"/>
              <a:ext cx="4585271" cy="1450197"/>
            </a:xfrm>
            <a:prstGeom prst="rect">
              <a:avLst/>
            </a:prstGeom>
            <a:noFill/>
            <a:ln w="9525">
              <a:noFill/>
              <a:miter lim="800000"/>
              <a:headEnd/>
              <a:tailEnd/>
            </a:ln>
          </p:spPr>
        </p:pic>
        <p:cxnSp>
          <p:nvCxnSpPr>
            <p:cNvPr id="25613"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25614"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p:sp>
        <p:nvSpPr>
          <p:cNvPr id="7" name="文字方塊 6"/>
          <p:cNvSpPr txBox="1"/>
          <p:nvPr/>
        </p:nvSpPr>
        <p:spPr>
          <a:xfrm>
            <a:off x="6381742" y="2530450"/>
            <a:ext cx="638530" cy="369332"/>
          </a:xfrm>
          <a:prstGeom prst="rect">
            <a:avLst/>
          </a:prstGeom>
          <a:noFill/>
        </p:spPr>
        <p:txBody>
          <a:bodyPr wrap="square" rtlCol="0">
            <a:spAutoFit/>
          </a:bodyPr>
          <a:lstStyle/>
          <a:p>
            <a:pPr algn="ctr"/>
            <a:r>
              <a:rPr lang="en-US" altLang="zh-TW" i="1" dirty="0">
                <a:latin typeface="+mj-lt"/>
              </a:rPr>
              <a:t>f(x)</a:t>
            </a:r>
            <a:endParaRPr lang="zh-TW" altLang="en-US" i="1" dirty="0">
              <a:latin typeface="+mj-lt"/>
            </a:endParaRPr>
          </a:p>
        </p:txBody>
      </p:sp>
      <p:sp>
        <p:nvSpPr>
          <p:cNvPr id="20" name="文字方塊 19"/>
          <p:cNvSpPr txBox="1"/>
          <p:nvPr/>
        </p:nvSpPr>
        <p:spPr>
          <a:xfrm>
            <a:off x="6317950" y="2823489"/>
            <a:ext cx="766113" cy="369332"/>
          </a:xfrm>
          <a:prstGeom prst="rect">
            <a:avLst/>
          </a:prstGeom>
          <a:noFill/>
        </p:spPr>
        <p:txBody>
          <a:bodyPr wrap="square" rtlCol="0">
            <a:spAutoFit/>
          </a:bodyPr>
          <a:lstStyle/>
          <a:p>
            <a:pPr algn="ctr"/>
            <a:r>
              <a:rPr lang="en-US" altLang="zh-TW" i="1" dirty="0">
                <a:latin typeface="+mj-lt"/>
              </a:rPr>
              <a:t>f(x+1)</a:t>
            </a:r>
            <a:endParaRPr lang="zh-TW" altLang="en-US" i="1" dirty="0">
              <a:latin typeface="+mj-lt"/>
            </a:endParaRPr>
          </a:p>
        </p:txBody>
      </p: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Roberts operators</a:t>
            </a:r>
            <a:r>
              <a:rPr lang="zh-TW" altLang="en-US" sz="3600" b="0" dirty="0">
                <a:solidFill>
                  <a:schemeClr val="tx1"/>
                </a:solidFill>
              </a:rPr>
              <a:t> </a:t>
            </a:r>
            <a:r>
              <a:rPr lang="en-US" altLang="en-US" sz="3600" b="0" dirty="0">
                <a:solidFill>
                  <a:schemeClr val="tx1"/>
                </a:solidFill>
              </a:rPr>
              <a:t>with threshold = 30</a:t>
            </a:r>
            <a:endParaRPr lang="en-US" altLang="zh-TW" sz="5400" b="0" dirty="0">
              <a:solidFill>
                <a:schemeClr val="tx1"/>
              </a:solidFill>
            </a:endParaRPr>
          </a:p>
        </p:txBody>
      </p:sp>
      <p:pic>
        <p:nvPicPr>
          <p:cNvPr id="165892" name="Picture 4" descr="rober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93</a:t>
            </a:fld>
            <a:endParaRPr lang="en-US" dirty="0"/>
          </a:p>
        </p:txBody>
      </p:sp>
    </p:spTree>
    <p:extLst>
      <p:ext uri="{BB962C8B-B14F-4D97-AF65-F5344CB8AC3E}">
        <p14:creationId xmlns:p14="http://schemas.microsoft.com/office/powerpoint/2010/main" val="3087000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21975" y="1845733"/>
                <a:ext cx="8300050" cy="4614053"/>
              </a:xfrm>
            </p:spPr>
            <p:txBody>
              <a:bodyPr>
                <a:normAutofit/>
              </a:bodyPr>
              <a:lstStyle/>
              <a:p>
                <a:pPr marL="0" indent="0">
                  <a:lnSpc>
                    <a:spcPct val="100000"/>
                  </a:lnSpc>
                  <a:spcBef>
                    <a:spcPts val="0"/>
                  </a:spcBef>
                  <a:spcAft>
                    <a:spcPts val="600"/>
                  </a:spcAft>
                  <a:buClr>
                    <a:schemeClr val="tx2"/>
                  </a:buClr>
                  <a:buSzPct val="70000"/>
                  <a:buNone/>
                </a:pPr>
                <a:r>
                  <a:rPr lang="en-US" altLang="en-US" sz="2400" b="1" dirty="0">
                    <a:solidFill>
                      <a:schemeClr val="tx1"/>
                    </a:solidFill>
                    <a:latin typeface="+mj-lt"/>
                  </a:rPr>
                  <a:t>Prewitt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smtClean="0">
                            <a:solidFill>
                              <a:schemeClr val="tx1"/>
                            </a:solidFill>
                            <a:latin typeface="Cambria Math" panose="02040503050406030204" pitchFamily="18" charset="0"/>
                          </a:rPr>
                        </m:ctrlPr>
                      </m:radPr>
                      <m:deg/>
                      <m:e>
                        <m:sSubSup>
                          <m:sSubSupPr>
                            <m:ctrlPr>
                              <a:rPr lang="en-US" altLang="zh-TW" sz="240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2</m:t>
                            </m:r>
                          </m:sup>
                        </m:sSubSup>
                        <m:r>
                          <a:rPr lang="en-US" altLang="zh-TW" sz="2400" b="0" i="1" smtClean="0">
                            <a:solidFill>
                              <a:schemeClr val="tx1"/>
                            </a:solidFill>
                            <a:latin typeface="Cambria Math" panose="02040503050406030204" pitchFamily="18" charset="0"/>
                          </a:rPr>
                          <m:t>+</m:t>
                        </m:r>
                        <m:sSubSup>
                          <m:sSubSupPr>
                            <m:ctrlPr>
                              <a:rPr lang="en-US" altLang="zh-TW" sz="2400" b="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up>
                            <m:r>
                              <a:rPr lang="en-US" altLang="zh-TW" sz="2400" b="0" i="1" smtClean="0">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Sub>
                  </m:oMath>
                </a14:m>
                <a:r>
                  <a:rPr lang="en-US" altLang="zh-TW" sz="2400" i="1" dirty="0">
                    <a:solidFill>
                      <a:schemeClr val="tx1"/>
                    </a:solidFill>
                    <a:latin typeface="+mj-lt"/>
                  </a:rPr>
                  <a:t>)</a:t>
                </a:r>
                <a:r>
                  <a:rPr lang="en-US" altLang="zh-TW" sz="2400" dirty="0">
                    <a:solidFill>
                      <a:schemeClr val="tx1"/>
                    </a:solidFill>
                    <a:latin typeface="+mj-lt"/>
                  </a:rPr>
                  <a:t> 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b="0" i="0" smtClean="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21975" y="1845733"/>
                <a:ext cx="8300050" cy="4614053"/>
              </a:xfrm>
              <a:blipFill>
                <a:blip r:embed="rId4"/>
                <a:stretch>
                  <a:fillRect l="-2203" t="-1057" b="-793"/>
                </a:stretch>
              </a:blipFill>
            </p:spPr>
            <p:txBody>
              <a:bodyPr/>
              <a:lstStyle/>
              <a:p>
                <a:r>
                  <a:rPr lang="zh-TW" altLang="en-US">
                    <a:noFill/>
                  </a:rPr>
                  <a:t> </a:t>
                </a:r>
              </a:p>
            </p:txBody>
          </p:sp>
        </mc:Fallback>
      </mc:AlternateContent>
      <p:sp>
        <p:nvSpPr>
          <p:cNvPr id="2765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7656" name="Picture 7" descr="7"/>
          <p:cNvPicPr>
            <a:picLocks noChangeAspect="1" noChangeArrowheads="1"/>
          </p:cNvPicPr>
          <p:nvPr/>
        </p:nvPicPr>
        <p:blipFill>
          <a:blip r:embed="rId5" cstate="print"/>
          <a:srcRect/>
          <a:stretch>
            <a:fillRect/>
          </a:stretch>
        </p:blipFill>
        <p:spPr bwMode="auto">
          <a:xfrm>
            <a:off x="2960987" y="2454126"/>
            <a:ext cx="5761038" cy="2559050"/>
          </a:xfrm>
          <a:prstGeom prst="rect">
            <a:avLst/>
          </a:prstGeom>
          <a:noFill/>
          <a:ln w="9525">
            <a:noFill/>
            <a:miter lim="800000"/>
            <a:headEnd/>
            <a:tailEnd/>
          </a:ln>
        </p:spPr>
      </p:pic>
      <p:sp>
        <p:nvSpPr>
          <p:cNvPr id="27658" name="Rectangle 11"/>
          <p:cNvSpPr>
            <a:spLocks noChangeArrowheads="1"/>
          </p:cNvSpPr>
          <p:nvPr/>
        </p:nvSpPr>
        <p:spPr bwMode="auto">
          <a:xfrm>
            <a:off x="1187624" y="5550693"/>
            <a:ext cx="8280400" cy="1152525"/>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70000"/>
              <a:buFont typeface="Wingdings" pitchFamily="2" charset="2"/>
              <a:buChar char="l"/>
            </a:pPr>
            <a:endParaRPr lang="en-US" altLang="zh-TW" sz="2000" dirty="0"/>
          </a:p>
        </p:txBody>
      </p:sp>
      <p:grpSp>
        <p:nvGrpSpPr>
          <p:cNvPr id="4" name="群組 3"/>
          <p:cNvGrpSpPr/>
          <p:nvPr/>
        </p:nvGrpSpPr>
        <p:grpSpPr>
          <a:xfrm>
            <a:off x="-292733" y="2259660"/>
            <a:ext cx="2627313" cy="2849563"/>
            <a:chOff x="-3636912" y="836712"/>
            <a:chExt cx="2627313" cy="2849563"/>
          </a:xfrm>
        </p:grpSpPr>
        <p:sp>
          <p:nvSpPr>
            <p:cNvPr id="276519" name="AutoShape 39"/>
            <p:cNvSpPr>
              <a:spLocks noChangeArrowheads="1"/>
            </p:cNvSpPr>
            <p:nvPr/>
          </p:nvSpPr>
          <p:spPr bwMode="auto">
            <a:xfrm>
              <a:off x="-3448276" y="1574574"/>
              <a:ext cx="707317" cy="1646312"/>
            </a:xfrm>
            <a:prstGeom prst="downArrow">
              <a:avLst>
                <a:gd name="adj1" fmla="val 46506"/>
                <a:gd name="adj2" fmla="val 43520"/>
              </a:avLst>
            </a:prstGeom>
            <a:solidFill>
              <a:srgbClr val="008000"/>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P1</a:t>
              </a:r>
            </a:p>
          </p:txBody>
        </p:sp>
        <p:sp>
          <p:nvSpPr>
            <p:cNvPr id="276520" name="AutoShape 40"/>
            <p:cNvSpPr>
              <a:spLocks noChangeArrowheads="1"/>
            </p:cNvSpPr>
            <p:nvPr/>
          </p:nvSpPr>
          <p:spPr bwMode="auto">
            <a:xfrm>
              <a:off x="-3082077" y="1387109"/>
              <a:ext cx="986242" cy="544941"/>
            </a:xfrm>
            <a:prstGeom prst="rightArrow">
              <a:avLst>
                <a:gd name="adj1" fmla="val 50000"/>
                <a:gd name="adj2" fmla="val 50331"/>
              </a:avLst>
            </a:prstGeom>
            <a:solidFill>
              <a:schemeClr val="tx2"/>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P2</a:t>
              </a:r>
            </a:p>
          </p:txBody>
        </p:sp>
        <p:grpSp>
          <p:nvGrpSpPr>
            <p:cNvPr id="2" name="Group 41"/>
            <p:cNvGrpSpPr>
              <a:grpSpLocks/>
            </p:cNvGrpSpPr>
            <p:nvPr/>
          </p:nvGrpSpPr>
          <p:grpSpPr bwMode="auto">
            <a:xfrm>
              <a:off x="-3636912" y="836712"/>
              <a:ext cx="2627313" cy="2849563"/>
              <a:chOff x="0" y="1480"/>
              <a:chExt cx="1610" cy="1814"/>
            </a:xfrm>
          </p:grpSpPr>
          <p:sp>
            <p:nvSpPr>
              <p:cNvPr id="27664" name="Line 42"/>
              <p:cNvSpPr>
                <a:spLocks noChangeShapeType="1"/>
              </p:cNvSpPr>
              <p:nvPr/>
            </p:nvSpPr>
            <p:spPr bwMode="auto">
              <a:xfrm>
                <a:off x="0" y="3022"/>
                <a:ext cx="1156" cy="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5" name="Line 43"/>
              <p:cNvSpPr>
                <a:spLocks noChangeShapeType="1"/>
              </p:cNvSpPr>
              <p:nvPr/>
            </p:nvSpPr>
            <p:spPr bwMode="auto">
              <a:xfrm flipV="1">
                <a:off x="340" y="1570"/>
                <a:ext cx="0" cy="1724"/>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6" name="Line 44"/>
              <p:cNvSpPr>
                <a:spLocks noChangeShapeType="1"/>
              </p:cNvSpPr>
              <p:nvPr/>
            </p:nvSpPr>
            <p:spPr bwMode="auto">
              <a:xfrm flipV="1">
                <a:off x="340" y="1752"/>
                <a:ext cx="771" cy="127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grpSp>
            <p:nvGrpSpPr>
              <p:cNvPr id="27667" name="Group 45"/>
              <p:cNvGrpSpPr>
                <a:grpSpLocks/>
              </p:cNvGrpSpPr>
              <p:nvPr/>
            </p:nvGrpSpPr>
            <p:grpSpPr bwMode="auto">
              <a:xfrm>
                <a:off x="318" y="1480"/>
                <a:ext cx="1292" cy="1004"/>
                <a:chOff x="318" y="1480"/>
                <a:chExt cx="1292" cy="1004"/>
              </a:xfrm>
            </p:grpSpPr>
            <p:sp>
              <p:nvSpPr>
                <p:cNvPr id="27668" name="Arc 46"/>
                <p:cNvSpPr>
                  <a:spLocks/>
                </p:cNvSpPr>
                <p:nvPr/>
              </p:nvSpPr>
              <p:spPr bwMode="auto">
                <a:xfrm rot="372596">
                  <a:off x="318" y="2016"/>
                  <a:ext cx="414" cy="468"/>
                </a:xfrm>
                <a:custGeom>
                  <a:avLst/>
                  <a:gdLst>
                    <a:gd name="T0" fmla="*/ 0 w 20406"/>
                    <a:gd name="T1" fmla="*/ 0 h 21600"/>
                    <a:gd name="T2" fmla="*/ 0 w 20406"/>
                    <a:gd name="T3" fmla="*/ 0 h 21600"/>
                    <a:gd name="T4" fmla="*/ 0 w 20406"/>
                    <a:gd name="T5" fmla="*/ 0 h 21600"/>
                    <a:gd name="T6" fmla="*/ 0 60000 65536"/>
                    <a:gd name="T7" fmla="*/ 0 60000 65536"/>
                    <a:gd name="T8" fmla="*/ 0 60000 65536"/>
                    <a:gd name="T9" fmla="*/ 0 w 20406"/>
                    <a:gd name="T10" fmla="*/ 0 h 21600"/>
                    <a:gd name="T11" fmla="*/ 20406 w 20406"/>
                    <a:gd name="T12" fmla="*/ 21600 h 21600"/>
                  </a:gdLst>
                  <a:ahLst/>
                  <a:cxnLst>
                    <a:cxn ang="T6">
                      <a:pos x="T0" y="T1"/>
                    </a:cxn>
                    <a:cxn ang="T7">
                      <a:pos x="T2" y="T3"/>
                    </a:cxn>
                    <a:cxn ang="T8">
                      <a:pos x="T4" y="T5"/>
                    </a:cxn>
                  </a:cxnLst>
                  <a:rect l="T9" t="T10" r="T11" b="T12"/>
                  <a:pathLst>
                    <a:path w="20406" h="21600" fill="none" extrusionOk="0">
                      <a:moveTo>
                        <a:pt x="-1" y="0"/>
                      </a:moveTo>
                      <a:cubicBezTo>
                        <a:pt x="9199" y="0"/>
                        <a:pt x="17390" y="5827"/>
                        <a:pt x="20406" y="14518"/>
                      </a:cubicBezTo>
                    </a:path>
                    <a:path w="20406" h="21600" stroke="0" extrusionOk="0">
                      <a:moveTo>
                        <a:pt x="-1" y="0"/>
                      </a:moveTo>
                      <a:cubicBezTo>
                        <a:pt x="9199" y="0"/>
                        <a:pt x="17390" y="5827"/>
                        <a:pt x="20406" y="14518"/>
                      </a:cubicBezTo>
                      <a:lnTo>
                        <a:pt x="0" y="21600"/>
                      </a:lnTo>
                      <a:lnTo>
                        <a:pt x="-1" y="0"/>
                      </a:lnTo>
                      <a:close/>
                    </a:path>
                  </a:pathLst>
                </a:custGeom>
                <a:noFill/>
                <a:ln w="9525">
                  <a:solidFill>
                    <a:srgbClr val="FF0000"/>
                  </a:solidFill>
                  <a:round/>
                  <a:headEnd/>
                  <a:tailEnd/>
                </a:ln>
              </p:spPr>
              <p:txBody>
                <a:bodyPr wrap="none" anchor="ctr"/>
                <a:lstStyle/>
                <a:p>
                  <a:endParaRPr lang="zh-TW" altLang="en-US">
                    <a:latin typeface="+mj-lt"/>
                  </a:endParaRPr>
                </a:p>
              </p:txBody>
            </p:sp>
            <p:graphicFrame>
              <p:nvGraphicFramePr>
                <p:cNvPr id="27653" name="Object 47"/>
                <p:cNvGraphicFramePr>
                  <a:graphicFrameLocks noChangeAspect="1"/>
                </p:cNvGraphicFramePr>
                <p:nvPr>
                  <p:extLst>
                    <p:ext uri="{D42A27DB-BD31-4B8C-83A1-F6EECF244321}">
                      <p14:modId xmlns:p14="http://schemas.microsoft.com/office/powerpoint/2010/main" val="1154837665"/>
                    </p:ext>
                  </p:extLst>
                </p:nvPr>
              </p:nvGraphicFramePr>
              <p:xfrm>
                <a:off x="476" y="1480"/>
                <a:ext cx="1134" cy="217"/>
              </p:xfrm>
              <a:graphic>
                <a:graphicData uri="http://schemas.openxmlformats.org/presentationml/2006/ole">
                  <mc:AlternateContent xmlns:mc="http://schemas.openxmlformats.org/markup-compatibility/2006">
                    <mc:Choice xmlns:v="urn:schemas-microsoft-com:vml" Requires="v">
                      <p:oleObj spid="_x0000_s196643" name="方程式" r:id="rId6" imgW="1130040" imgH="215640" progId="Equation.3">
                        <p:embed/>
                      </p:oleObj>
                    </mc:Choice>
                    <mc:Fallback>
                      <p:oleObj name="方程式" r:id="rId6" imgW="1130040" imgH="215640" progId="Equation.3">
                        <p:embed/>
                        <p:pic>
                          <p:nvPicPr>
                            <p:cNvPr id="27653" name="Object 47"/>
                            <p:cNvPicPr>
                              <a:picLocks noChangeAspect="1" noChangeArrowheads="1"/>
                            </p:cNvPicPr>
                            <p:nvPr/>
                          </p:nvPicPr>
                          <p:blipFill>
                            <a:blip r:embed="rId7"/>
                            <a:srcRect/>
                            <a:stretch>
                              <a:fillRect/>
                            </a:stretch>
                          </p:blipFill>
                          <p:spPr bwMode="auto">
                            <a:xfrm>
                              <a:off x="476" y="1480"/>
                              <a:ext cx="1134"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cxnSp>
        <p:nvCxnSpPr>
          <p:cNvPr id="27663" name="直線單箭頭接點 19"/>
          <p:cNvCxnSpPr>
            <a:cxnSpLocks noChangeShapeType="1"/>
          </p:cNvCxnSpPr>
          <p:nvPr/>
        </p:nvCxnSpPr>
        <p:spPr bwMode="auto">
          <a:xfrm>
            <a:off x="6588448" y="2420888"/>
            <a:ext cx="2016000" cy="0"/>
          </a:xfrm>
          <a:prstGeom prst="straightConnector1">
            <a:avLst/>
          </a:prstGeom>
          <a:noFill/>
          <a:ln w="38100" algn="ctr">
            <a:solidFill>
              <a:srgbClr val="FF3300"/>
            </a:solidFill>
            <a:round/>
            <a:headEnd/>
            <a:tailEnd type="arrow" w="med" len="med"/>
          </a:ln>
        </p:spPr>
      </p:cxnSp>
      <p:cxnSp>
        <p:nvCxnSpPr>
          <p:cNvPr id="22" name="直線單箭頭接點 19"/>
          <p:cNvCxnSpPr>
            <a:cxnSpLocks noChangeShapeType="1"/>
          </p:cNvCxnSpPr>
          <p:nvPr/>
        </p:nvCxnSpPr>
        <p:spPr bwMode="auto">
          <a:xfrm rot="5400000">
            <a:off x="2242385" y="3249056"/>
            <a:ext cx="1368000" cy="0"/>
          </a:xfrm>
          <a:prstGeom prst="straightConnector1">
            <a:avLst/>
          </a:prstGeom>
          <a:noFill/>
          <a:ln w="38100" algn="ctr">
            <a:solidFill>
              <a:srgbClr val="FF3300"/>
            </a:solidFill>
            <a:round/>
            <a:headEnd/>
            <a:tailEnd type="arrow" w="med" len="med"/>
          </a:ln>
        </p:spPr>
      </p:cxnSp>
      <p:sp>
        <p:nvSpPr>
          <p:cNvPr id="2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normAutofit/>
          </a:bodyPr>
          <a:lstStyle/>
          <a:p>
            <a:pPr eaLnBrk="1" hangingPunct="1"/>
            <a:br>
              <a:rPr lang="en-US" altLang="en-US" sz="3600" b="0" dirty="0">
                <a:solidFill>
                  <a:schemeClr val="tx1"/>
                </a:solidFill>
              </a:rPr>
            </a:br>
            <a:r>
              <a:rPr lang="en-US" altLang="en-US" sz="3600" b="0" dirty="0">
                <a:solidFill>
                  <a:schemeClr val="tx1"/>
                </a:solidFill>
              </a:rPr>
              <a:t>Prewitt edge detector</a:t>
            </a:r>
            <a:r>
              <a:rPr lang="zh-TW" altLang="en-US" sz="3600" b="0" dirty="0">
                <a:solidFill>
                  <a:schemeClr val="tx1"/>
                </a:solidFill>
              </a:rPr>
              <a:t> </a:t>
            </a:r>
            <a:r>
              <a:rPr lang="en-US" altLang="en-US" sz="3600" b="0" dirty="0">
                <a:solidFill>
                  <a:schemeClr val="tx1"/>
                </a:solidFill>
              </a:rPr>
              <a:t>with threshold = </a:t>
            </a:r>
            <a:r>
              <a:rPr lang="en-US" altLang="en-US" sz="3600" dirty="0">
                <a:solidFill>
                  <a:srgbClr val="FF0000"/>
                </a:solidFill>
              </a:rPr>
              <a:t>90</a:t>
            </a:r>
            <a:endParaRPr lang="en-US" altLang="zh-TW" sz="3600" b="0" dirty="0">
              <a:solidFill>
                <a:srgbClr val="FF0000"/>
              </a:solidFill>
            </a:endParaRPr>
          </a:p>
        </p:txBody>
      </p:sp>
      <p:pic>
        <p:nvPicPr>
          <p:cNvPr id="172036" name="Picture 4" descr="prewit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95</a:t>
            </a:fld>
            <a:endParaRPr lang="en-US" dirty="0"/>
          </a:p>
        </p:txBody>
      </p:sp>
    </p:spTree>
    <p:extLst>
      <p:ext uri="{BB962C8B-B14F-4D97-AF65-F5344CB8AC3E}">
        <p14:creationId xmlns:p14="http://schemas.microsoft.com/office/powerpoint/2010/main" val="1117512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42373" y="1845734"/>
                <a:ext cx="8259255" cy="4679610"/>
              </a:xfrm>
            </p:spPr>
            <p:txBody>
              <a:bodyPr>
                <a:noAutofit/>
              </a:bodyPr>
              <a:lstStyle/>
              <a:p>
                <a:pPr marL="0" indent="0">
                  <a:lnSpc>
                    <a:spcPct val="100000"/>
                  </a:lnSpc>
                  <a:spcBef>
                    <a:spcPts val="0"/>
                  </a:spcBef>
                  <a:spcAft>
                    <a:spcPts val="600"/>
                  </a:spcAft>
                  <a:buNone/>
                </a:pPr>
                <a:r>
                  <a:rPr lang="en-US" altLang="en-US" sz="2400" b="1" dirty="0">
                    <a:solidFill>
                      <a:schemeClr val="tx1"/>
                    </a:solidFill>
                    <a:latin typeface="+mj-lt"/>
                  </a:rPr>
                  <a:t>Sobel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latin typeface="+mj-lt"/>
                  </a:rPr>
                  <a:t>) </a:t>
                </a:r>
                <a:r>
                  <a:rPr lang="en-US" altLang="zh-TW" sz="2400" dirty="0">
                    <a:solidFill>
                      <a:schemeClr val="tx1"/>
                    </a:solidFill>
                    <a:latin typeface="+mj-lt"/>
                  </a:rPr>
                  <a:t>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42373" y="1845734"/>
                <a:ext cx="8259255" cy="4679610"/>
              </a:xfrm>
              <a:blipFill>
                <a:blip r:embed="rId3"/>
                <a:stretch>
                  <a:fillRect l="-2290" t="-1043"/>
                </a:stretch>
              </a:blipFill>
            </p:spPr>
            <p:txBody>
              <a:bodyPr/>
              <a:lstStyle/>
              <a:p>
                <a:r>
                  <a:rPr lang="zh-TW" altLang="en-US">
                    <a:noFill/>
                  </a:rPr>
                  <a:t> </a:t>
                </a:r>
              </a:p>
            </p:txBody>
          </p:sp>
        </mc:Fallback>
      </mc:AlternateContent>
      <p:sp>
        <p:nvSpPr>
          <p:cNvPr id="2867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8681" name="Picture 10" descr="7"/>
          <p:cNvPicPr>
            <a:picLocks noChangeAspect="1" noChangeArrowheads="1"/>
          </p:cNvPicPr>
          <p:nvPr/>
        </p:nvPicPr>
        <p:blipFill>
          <a:blip r:embed="rId4" cstate="print"/>
          <a:srcRect/>
          <a:stretch>
            <a:fillRect/>
          </a:stretch>
        </p:blipFill>
        <p:spPr bwMode="auto">
          <a:xfrm>
            <a:off x="2183850" y="2419045"/>
            <a:ext cx="4776300" cy="2160000"/>
          </a:xfrm>
          <a:prstGeom prst="rect">
            <a:avLst/>
          </a:prstGeom>
          <a:noFill/>
          <a:ln w="9525">
            <a:noFill/>
            <a:miter lim="800000"/>
            <a:headEnd/>
            <a:tailEnd/>
          </a:ln>
        </p:spPr>
      </p:pic>
      <p:cxnSp>
        <p:nvCxnSpPr>
          <p:cNvPr id="28682" name="直線單箭頭接點 9"/>
          <p:cNvCxnSpPr>
            <a:cxnSpLocks noChangeShapeType="1"/>
          </p:cNvCxnSpPr>
          <p:nvPr/>
        </p:nvCxnSpPr>
        <p:spPr bwMode="auto">
          <a:xfrm>
            <a:off x="2123728" y="2492896"/>
            <a:ext cx="0" cy="1152000"/>
          </a:xfrm>
          <a:prstGeom prst="straightConnector1">
            <a:avLst/>
          </a:prstGeom>
          <a:noFill/>
          <a:ln w="38100" algn="ctr">
            <a:solidFill>
              <a:srgbClr val="FF3300"/>
            </a:solidFill>
            <a:round/>
            <a:headEnd/>
            <a:tailEnd type="arrow" w="med" len="med"/>
          </a:ln>
        </p:spPr>
      </p:cxnSp>
      <p:cxnSp>
        <p:nvCxnSpPr>
          <p:cNvPr id="28683" name="直線單箭頭接點 10"/>
          <p:cNvCxnSpPr>
            <a:cxnSpLocks noChangeShapeType="1"/>
          </p:cNvCxnSpPr>
          <p:nvPr/>
        </p:nvCxnSpPr>
        <p:spPr bwMode="auto">
          <a:xfrm>
            <a:off x="5220072" y="2419045"/>
            <a:ext cx="1656000" cy="0"/>
          </a:xfrm>
          <a:prstGeom prst="straightConnector1">
            <a:avLst/>
          </a:prstGeom>
          <a:noFill/>
          <a:ln w="38100" algn="ctr">
            <a:solidFill>
              <a:srgbClr val="FF3300"/>
            </a:solidFill>
            <a:round/>
            <a:headEnd/>
            <a:tailEnd type="arrow" w="med" len="med"/>
          </a:ln>
        </p:spPr>
      </p:cxn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4878" y="2132856"/>
            <a:ext cx="5293666" cy="2215991"/>
          </a:xfrm>
          <a:prstGeom prst="rect">
            <a:avLst/>
          </a:prstGeom>
          <a:noFill/>
        </p:spPr>
        <p:txBody>
          <a:bodyPr wrap="square" rtlCol="0" anchor="ctr">
            <a:spAutoFit/>
          </a:bodyPr>
          <a:lstStyle/>
          <a:p>
            <a:pPr algn="ctr"/>
            <a:r>
              <a:rPr lang="en-US" altLang="zh-TW" sz="13800" dirty="0"/>
              <a:t>[       ]</a:t>
            </a:r>
            <a:endParaRPr lang="zh-TW" altLang="en-US" sz="1400" dirty="0"/>
          </a:p>
        </p:txBody>
      </p:sp>
      <p:sp>
        <p:nvSpPr>
          <p:cNvPr id="178179" name="Rectangle 5"/>
          <p:cNvSpPr>
            <a:spLocks noGrp="1" noChangeArrowheads="1"/>
          </p:cNvSpPr>
          <p:nvPr>
            <p:ph type="title"/>
          </p:nvPr>
        </p:nvSpPr>
        <p:spPr/>
        <p:txBody>
          <a:bodyPr/>
          <a:lstStyle/>
          <a:p>
            <a:r>
              <a:rPr lang="en-US" altLang="zh-TW" b="0" dirty="0">
                <a:solidFill>
                  <a:schemeClr val="tx1"/>
                </a:solidFill>
              </a:rPr>
              <a:t>Gradient Edge Detectors</a:t>
            </a:r>
          </a:p>
        </p:txBody>
      </p:sp>
      <p:graphicFrame>
        <p:nvGraphicFramePr>
          <p:cNvPr id="28" name="Object 5"/>
          <p:cNvGraphicFramePr>
            <a:graphicFrameLocks noGrp="1" noChangeAspect="1"/>
          </p:cNvGraphicFramePr>
          <p:nvPr>
            <p:ph idx="4294967295"/>
            <p:extLst>
              <p:ext uri="{D42A27DB-BD31-4B8C-83A1-F6EECF244321}">
                <p14:modId xmlns:p14="http://schemas.microsoft.com/office/powerpoint/2010/main" val="4121079279"/>
              </p:ext>
            </p:extLst>
          </p:nvPr>
        </p:nvGraphicFramePr>
        <p:xfrm>
          <a:off x="183495" y="4420838"/>
          <a:ext cx="4013200" cy="1439862"/>
        </p:xfrm>
        <a:graphic>
          <a:graphicData uri="http://schemas.openxmlformats.org/presentationml/2006/ole">
            <mc:AlternateContent xmlns:mc="http://schemas.openxmlformats.org/markup-compatibility/2006">
              <mc:Choice xmlns:v="urn:schemas-microsoft-com:vml" Requires="v">
                <p:oleObj spid="_x0000_s202821" name="方程式" r:id="rId4" imgW="1981080" imgH="711000" progId="Equation.3">
                  <p:embed/>
                </p:oleObj>
              </mc:Choice>
              <mc:Fallback>
                <p:oleObj name="方程式" r:id="rId4" imgW="1981080" imgH="711000" progId="Equation.3">
                  <p:embed/>
                  <p:pic>
                    <p:nvPicPr>
                      <p:cNvPr id="28" name="Object 5"/>
                      <p:cNvPicPr>
                        <a:picLocks noGrp="1" noChangeAspect="1" noChangeArrowheads="1"/>
                      </p:cNvPicPr>
                      <p:nvPr/>
                    </p:nvPicPr>
                    <p:blipFill>
                      <a:blip r:embed="rId5"/>
                      <a:srcRect/>
                      <a:stretch>
                        <a:fillRect/>
                      </a:stretch>
                    </p:blipFill>
                    <p:spPr bwMode="auto">
                      <a:xfrm>
                        <a:off x="183495" y="4420838"/>
                        <a:ext cx="4013200"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4"/>
          <p:cNvGraphicFramePr>
            <a:graphicFrameLocks noGrp="1" noChangeAspect="1"/>
          </p:cNvGraphicFramePr>
          <p:nvPr>
            <p:ph sz="quarter" idx="4294967295"/>
            <p:extLst>
              <p:ext uri="{D42A27DB-BD31-4B8C-83A1-F6EECF244321}">
                <p14:modId xmlns:p14="http://schemas.microsoft.com/office/powerpoint/2010/main" val="1969675303"/>
              </p:ext>
            </p:extLst>
          </p:nvPr>
        </p:nvGraphicFramePr>
        <p:xfrm>
          <a:off x="178942" y="2591637"/>
          <a:ext cx="3805238" cy="1441450"/>
        </p:xfrm>
        <a:graphic>
          <a:graphicData uri="http://schemas.openxmlformats.org/presentationml/2006/ole">
            <mc:AlternateContent xmlns:mc="http://schemas.openxmlformats.org/markup-compatibility/2006">
              <mc:Choice xmlns:v="urn:schemas-microsoft-com:vml" Requires="v">
                <p:oleObj spid="_x0000_s202822" name="方程式" r:id="rId6" imgW="1879560" imgH="711000" progId="Equation.3">
                  <p:embed/>
                </p:oleObj>
              </mc:Choice>
              <mc:Fallback>
                <p:oleObj name="方程式" r:id="rId6" imgW="1879560" imgH="711000" progId="Equation.3">
                  <p:embed/>
                  <p:pic>
                    <p:nvPicPr>
                      <p:cNvPr id="178180" name="Object 4"/>
                      <p:cNvPicPr>
                        <a:picLocks noGrp="1" noChangeAspect="1" noChangeArrowheads="1"/>
                      </p:cNvPicPr>
                      <p:nvPr/>
                    </p:nvPicPr>
                    <p:blipFill>
                      <a:blip r:embed="rId7"/>
                      <a:srcRect/>
                      <a:stretch>
                        <a:fillRect/>
                      </a:stretch>
                    </p:blipFill>
                    <p:spPr bwMode="auto">
                      <a:xfrm>
                        <a:off x="178942" y="2591637"/>
                        <a:ext cx="3805238" cy="1441450"/>
                      </a:xfrm>
                      <a:prstGeom prst="rect">
                        <a:avLst/>
                      </a:prstGeom>
                      <a:noFill/>
                    </p:spPr>
                  </p:pic>
                </p:oleObj>
              </mc:Fallback>
            </mc:AlternateContent>
          </a:graphicData>
        </a:graphic>
      </p:graphicFrame>
      <p:sp>
        <p:nvSpPr>
          <p:cNvPr id="20" name="文字方塊 19"/>
          <p:cNvSpPr txBox="1"/>
          <p:nvPr/>
        </p:nvSpPr>
        <p:spPr>
          <a:xfrm>
            <a:off x="5207791" y="257358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1" name="文字方塊 20"/>
          <p:cNvSpPr txBox="1"/>
          <p:nvPr/>
        </p:nvSpPr>
        <p:spPr>
          <a:xfrm>
            <a:off x="5207791"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2" name="文字方塊 21"/>
          <p:cNvSpPr txBox="1"/>
          <p:nvPr/>
        </p:nvSpPr>
        <p:spPr>
          <a:xfrm>
            <a:off x="6425126" y="257119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3" name="文字方塊 22"/>
          <p:cNvSpPr txBox="1"/>
          <p:nvPr/>
        </p:nvSpPr>
        <p:spPr>
          <a:xfrm>
            <a:off x="6425126"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7" name="文字方塊 16"/>
          <p:cNvSpPr txBox="1"/>
          <p:nvPr/>
        </p:nvSpPr>
        <p:spPr>
          <a:xfrm>
            <a:off x="6769020" y="3076977"/>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文字方塊 2"/>
          <p:cNvSpPr txBox="1"/>
          <p:nvPr/>
        </p:nvSpPr>
        <p:spPr>
          <a:xfrm>
            <a:off x="4087098" y="2959569"/>
            <a:ext cx="792088" cy="707886"/>
          </a:xfrm>
          <a:prstGeom prst="rect">
            <a:avLst/>
          </a:prstGeom>
          <a:noFill/>
        </p:spPr>
        <p:txBody>
          <a:bodyPr wrap="square" rtlCol="0">
            <a:spAutoFit/>
          </a:bodyPr>
          <a:lstStyle/>
          <a:p>
            <a:pPr algn="ctr"/>
            <a:r>
              <a:rPr lang="en-US" altLang="zh-TW" sz="4000" dirty="0"/>
              <a:t>=</a:t>
            </a:r>
            <a:endParaRPr lang="zh-TW" altLang="en-US" sz="4000" dirty="0"/>
          </a:p>
        </p:txBody>
      </p:sp>
      <p:sp>
        <p:nvSpPr>
          <p:cNvPr id="7" name="文字方塊 6"/>
          <p:cNvSpPr txBox="1"/>
          <p:nvPr/>
        </p:nvSpPr>
        <p:spPr>
          <a:xfrm>
            <a:off x="6766798" y="2419038"/>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文字方塊 17"/>
          <p:cNvSpPr txBox="1"/>
          <p:nvPr/>
        </p:nvSpPr>
        <p:spPr>
          <a:xfrm>
            <a:off x="7919294" y="2566840"/>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文字方塊 18"/>
          <p:cNvSpPr txBox="1"/>
          <p:nvPr/>
        </p:nvSpPr>
        <p:spPr>
          <a:xfrm>
            <a:off x="7919294" y="3232353"/>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文字方塊 11"/>
          <p:cNvSpPr txBox="1"/>
          <p:nvPr/>
        </p:nvSpPr>
        <p:spPr>
          <a:xfrm>
            <a:off x="5207791"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0" name="文字方塊 9"/>
          <p:cNvSpPr txBox="1"/>
          <p:nvPr/>
        </p:nvSpPr>
        <p:spPr>
          <a:xfrm>
            <a:off x="5543078"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4" name="文字方塊 23"/>
          <p:cNvSpPr txBox="1"/>
          <p:nvPr/>
        </p:nvSpPr>
        <p:spPr>
          <a:xfrm>
            <a:off x="6407126"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5" name="文字方塊 24"/>
          <p:cNvSpPr txBox="1"/>
          <p:nvPr/>
        </p:nvSpPr>
        <p:spPr>
          <a:xfrm>
            <a:off x="6864410"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4" name="文字方塊 13"/>
          <p:cNvSpPr txBox="1"/>
          <p:nvPr/>
        </p:nvSpPr>
        <p:spPr>
          <a:xfrm>
            <a:off x="7932931" y="3917557"/>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16" name="文字方塊 15"/>
          <p:cNvSpPr txBox="1"/>
          <p:nvPr/>
        </p:nvSpPr>
        <p:spPr>
          <a:xfrm>
            <a:off x="8218218"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6" name="文字方塊 25"/>
          <p:cNvSpPr txBox="1"/>
          <p:nvPr/>
        </p:nvSpPr>
        <p:spPr>
          <a:xfrm>
            <a:off x="6766798" y="405559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7" name="文字方塊 26"/>
          <p:cNvSpPr txBox="1"/>
          <p:nvPr/>
        </p:nvSpPr>
        <p:spPr>
          <a:xfrm>
            <a:off x="7109767"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6" name="矩形 5"/>
          <p:cNvSpPr/>
          <p:nvPr/>
        </p:nvSpPr>
        <p:spPr>
          <a:xfrm>
            <a:off x="606139" y="1809157"/>
            <a:ext cx="7931723" cy="461665"/>
          </a:xfrm>
          <a:prstGeom prst="rect">
            <a:avLst/>
          </a:prstGeom>
        </p:spPr>
        <p:txBody>
          <a:bodyPr wrap="square">
            <a:spAutoFit/>
          </a:bodyPr>
          <a:lstStyle/>
          <a:p>
            <a:pPr>
              <a:spcBef>
                <a:spcPct val="20000"/>
              </a:spcBef>
              <a:buClr>
                <a:schemeClr val="tx2"/>
              </a:buClr>
              <a:buSzPct val="70000"/>
            </a:pPr>
            <a:r>
              <a:rPr lang="en-US" altLang="en-US" sz="2400" b="1" dirty="0">
                <a:latin typeface="+mj-lt"/>
              </a:rPr>
              <a:t>Sobel edge detector</a:t>
            </a:r>
            <a:r>
              <a:rPr lang="en-US" altLang="zh-TW" sz="2400" b="1" dirty="0">
                <a:latin typeface="+mj-lt"/>
              </a:rPr>
              <a:t>:</a:t>
            </a:r>
            <a:r>
              <a:rPr lang="en-US" altLang="en-US" sz="2400" b="1" dirty="0">
                <a:latin typeface="+mj-lt"/>
              </a:rPr>
              <a:t> </a:t>
            </a:r>
            <a:r>
              <a:rPr lang="en-US" altLang="zh-TW" sz="2400" dirty="0">
                <a:latin typeface="+mj-lt"/>
              </a:rPr>
              <a:t>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smoothing followed by</a:t>
            </a:r>
            <a:r>
              <a:rPr lang="en-US" altLang="zh-TW" sz="2400" dirty="0">
                <a:latin typeface="+mj-lt"/>
              </a:rPr>
              <a:t> 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gradient</a:t>
            </a:r>
          </a:p>
        </p:txBody>
      </p:sp>
      <p:sp>
        <p:nvSpPr>
          <p:cNvPr id="2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97</a:t>
            </a:fld>
            <a:endParaRPr lang="en-US" dirty="0"/>
          </a:p>
        </p:txBody>
      </p:sp>
    </p:spTree>
    <p:extLst>
      <p:ext uri="{BB962C8B-B14F-4D97-AF65-F5344CB8AC3E}">
        <p14:creationId xmlns:p14="http://schemas.microsoft.com/office/powerpoint/2010/main" val="7137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7" grpId="0" animBg="1"/>
      <p:bldP spid="7" grpId="0" animBg="1"/>
      <p:bldP spid="18" grpId="0" animBg="1"/>
      <p:bldP spid="19" grpId="0" animBg="1"/>
      <p:bldP spid="12" grpId="0" animBg="1"/>
      <p:bldP spid="10" grpId="0" animBg="1"/>
      <p:bldP spid="24" grpId="0" animBg="1"/>
      <p:bldP spid="25" grpId="0" animBg="1"/>
      <p:bldP spid="14" grpId="0" animBg="1"/>
      <p:bldP spid="16" grpId="0" animBg="1"/>
      <p:bldP spid="26" grpId="0" animBg="1"/>
      <p:bldP spid="2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normAutofit/>
          </a:bodyPr>
          <a:lstStyle/>
          <a:p>
            <a:pPr eaLnBrk="1" hangingPunct="1"/>
            <a:r>
              <a:rPr lang="en-US" altLang="en-US" sz="3600" b="0" dirty="0" err="1">
                <a:solidFill>
                  <a:schemeClr val="tx1"/>
                </a:solidFill>
              </a:rPr>
              <a:t>Sobel</a:t>
            </a:r>
            <a:r>
              <a:rPr lang="en-US" altLang="en-US" sz="3600" b="0" dirty="0">
                <a:solidFill>
                  <a:schemeClr val="tx1"/>
                </a:solidFill>
              </a:rPr>
              <a:t> edge detector</a:t>
            </a:r>
            <a:r>
              <a:rPr lang="zh-TW" altLang="en-US" sz="3600" b="0" dirty="0">
                <a:solidFill>
                  <a:schemeClr val="tx1"/>
                </a:solidFill>
              </a:rPr>
              <a:t> </a:t>
            </a:r>
            <a:r>
              <a:rPr lang="en-US" altLang="en-US" sz="3600" b="0" dirty="0">
                <a:solidFill>
                  <a:schemeClr val="tx1"/>
                </a:solidFill>
              </a:rPr>
              <a:t>with threshold = </a:t>
            </a:r>
            <a:r>
              <a:rPr lang="en-US" altLang="en-US" sz="3600" b="0" dirty="0">
                <a:solidFill>
                  <a:srgbClr val="FF0000"/>
                </a:solidFill>
              </a:rPr>
              <a:t>120</a:t>
            </a:r>
            <a:endParaRPr lang="en-US" altLang="zh-TW" sz="5400" b="0" dirty="0">
              <a:solidFill>
                <a:srgbClr val="FF0000"/>
              </a:solidFill>
            </a:endParaRPr>
          </a:p>
        </p:txBody>
      </p:sp>
      <p:pic>
        <p:nvPicPr>
          <p:cNvPr id="1802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6401"/>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obel(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6401"/>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98</a:t>
            </a:fld>
            <a:endParaRPr lang="en-US" dirty="0"/>
          </a:p>
        </p:txBody>
      </p:sp>
    </p:spTree>
    <p:extLst>
      <p:ext uri="{BB962C8B-B14F-4D97-AF65-F5344CB8AC3E}">
        <p14:creationId xmlns:p14="http://schemas.microsoft.com/office/powerpoint/2010/main" val="2862931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179512" y="1845734"/>
                <a:ext cx="8712967" cy="4751618"/>
              </a:xfrm>
            </p:spPr>
            <p:txBody>
              <a:bodyPr>
                <a:noAutofit/>
              </a:bodyPr>
              <a:lstStyle/>
              <a:p>
                <a:pPr marL="3856038" indent="-3856038">
                  <a:lnSpc>
                    <a:spcPct val="110000"/>
                  </a:lnSpc>
                  <a:spcBef>
                    <a:spcPts val="0"/>
                  </a:spcBef>
                  <a:spcAft>
                    <a:spcPts val="600"/>
                  </a:spcAft>
                  <a:buClr>
                    <a:schemeClr val="tx2"/>
                  </a:buClr>
                  <a:buSzPct val="70000"/>
                  <a:buNone/>
                </a:pPr>
                <a:r>
                  <a:rPr lang="en-US" altLang="en-US" sz="2400" b="1" dirty="0">
                    <a:solidFill>
                      <a:schemeClr val="tx1"/>
                    </a:solidFill>
                  </a:rPr>
                  <a:t>Frei and Chen edge detector</a:t>
                </a:r>
                <a:r>
                  <a:rPr lang="en-US" altLang="zh-TW" sz="2400" b="1" dirty="0">
                    <a:solidFill>
                      <a:schemeClr val="tx1"/>
                    </a:solidFill>
                  </a:rPr>
                  <a:t>:</a:t>
                </a:r>
                <a:r>
                  <a:rPr lang="en-US" altLang="en-US" sz="2400" b="1" dirty="0">
                    <a:solidFill>
                      <a:schemeClr val="tx1"/>
                    </a:solidFill>
                  </a:rPr>
                  <a:t> </a:t>
                </a:r>
                <a:r>
                  <a:rPr lang="en-US" altLang="en-US" sz="2400" dirty="0">
                    <a:solidFill>
                      <a:schemeClr val="tx1"/>
                    </a:solidFill>
                  </a:rPr>
                  <a:t>two in a set of nine orthogonal masks </a:t>
                </a: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a:t>
                </a: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magnitude: </a:t>
                </a:r>
                <a:r>
                  <a:rPr lang="en-US" altLang="zh-TW" sz="2400" i="1" dirty="0">
                    <a:solidFill>
                      <a:schemeClr val="tx1"/>
                    </a:solidFill>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direction: </a:t>
                </a:r>
                <a:r>
                  <a:rPr lang="el-GR" altLang="zh-TW" sz="2400" i="1" dirty="0">
                    <a:solidFill>
                      <a:schemeClr val="tx1"/>
                    </a:solidFill>
                  </a:rPr>
                  <a:t>θ</a:t>
                </a:r>
                <a:r>
                  <a:rPr lang="en-US" altLang="zh-TW" sz="2400" i="1" dirty="0">
                    <a:solidFill>
                      <a:schemeClr val="tx1"/>
                    </a:solidFill>
                  </a:rPr>
                  <a:t> = </a:t>
                </a:r>
                <a:r>
                  <a:rPr lang="en-US" altLang="zh-TW" sz="2400" i="1" dirty="0" err="1">
                    <a:solidFill>
                      <a:schemeClr val="tx1"/>
                    </a:solidFill>
                  </a:rPr>
                  <a:t>arctan</a:t>
                </a:r>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rPr>
                  <a:t>) </a:t>
                </a:r>
                <a:r>
                  <a:rPr lang="en-US" altLang="zh-TW" sz="2400" dirty="0">
                    <a:solidFill>
                      <a:schemeClr val="tx1"/>
                    </a:solidFill>
                  </a:rPr>
                  <a:t>clockwise w.r.t. column axis</a:t>
                </a:r>
              </a:p>
              <a:p>
                <a:pPr marL="0" indent="0">
                  <a:lnSpc>
                    <a:spcPct val="110000"/>
                  </a:lnSpc>
                  <a:spcBef>
                    <a:spcPts val="0"/>
                  </a:spcBef>
                  <a:spcAft>
                    <a:spcPts val="600"/>
                  </a:spcAft>
                  <a:buClr>
                    <a:schemeClr val="tx2"/>
                  </a:buClr>
                  <a:buSzPct val="70000"/>
                  <a:buNone/>
                </a:pPr>
                <a:r>
                  <a:rPr lang="en-US" altLang="zh-TW" sz="2400" dirty="0">
                    <a:solidFill>
                      <a:schemeClr val="tx1"/>
                    </a:solidFill>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rPr>
                  <a:t>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179512" y="1845734"/>
                <a:ext cx="8712967" cy="4751618"/>
              </a:xfrm>
              <a:blipFill>
                <a:blip r:embed="rId3"/>
                <a:stretch>
                  <a:fillRect l="-2098" t="-770"/>
                </a:stretch>
              </a:blipFill>
            </p:spPr>
            <p:txBody>
              <a:bodyPr/>
              <a:lstStyle/>
              <a:p>
                <a:r>
                  <a:rPr lang="zh-TW" altLang="en-US">
                    <a:noFill/>
                  </a:rPr>
                  <a:t> </a:t>
                </a:r>
              </a:p>
            </p:txBody>
          </p:sp>
        </mc:Fallback>
      </mc:AlternateContent>
      <p:pic>
        <p:nvPicPr>
          <p:cNvPr id="31753" name="Picture 9" descr="7"/>
          <p:cNvPicPr>
            <a:picLocks noChangeAspect="1" noChangeArrowheads="1"/>
          </p:cNvPicPr>
          <p:nvPr/>
        </p:nvPicPr>
        <p:blipFill>
          <a:blip r:embed="rId4" cstate="print"/>
          <a:srcRect/>
          <a:stretch>
            <a:fillRect/>
          </a:stretch>
        </p:blipFill>
        <p:spPr bwMode="auto">
          <a:xfrm>
            <a:off x="2662563" y="2925144"/>
            <a:ext cx="3818875" cy="1800000"/>
          </a:xfrm>
          <a:prstGeom prst="rect">
            <a:avLst/>
          </a:prstGeom>
          <a:noFill/>
          <a:ln w="9525">
            <a:noFill/>
            <a:miter lim="800000"/>
            <a:headEnd/>
            <a:tailEnd/>
          </a:ln>
        </p:spPr>
      </p:pic>
      <p:cxnSp>
        <p:nvCxnSpPr>
          <p:cNvPr id="10" name="直線單箭頭接點 9"/>
          <p:cNvCxnSpPr/>
          <p:nvPr/>
        </p:nvCxnSpPr>
        <p:spPr bwMode="auto">
          <a:xfrm>
            <a:off x="2627286" y="2925144"/>
            <a:ext cx="0" cy="97200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a:off x="4788024" y="2918263"/>
            <a:ext cx="1620000" cy="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標準">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41972</TotalTime>
  <Words>19759</Words>
  <Application>Microsoft Office PowerPoint</Application>
  <PresentationFormat>如螢幕大小 (4:3)</PresentationFormat>
  <Paragraphs>3945</Paragraphs>
  <Slides>181</Slides>
  <Notes>131</Notes>
  <HiddenSlides>2</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1</vt:i4>
      </vt:variant>
      <vt:variant>
        <vt:lpstr>投影片標題</vt:lpstr>
      </vt:variant>
      <vt:variant>
        <vt:i4>181</vt:i4>
      </vt:variant>
    </vt:vector>
  </HeadingPairs>
  <TitlesOfParts>
    <vt:vector size="197" baseType="lpstr">
      <vt:lpstr>Arial Unicode MS</vt:lpstr>
      <vt:lpstr>charter</vt:lpstr>
      <vt:lpstr>Google Sans</vt:lpstr>
      <vt:lpstr>inherit</vt:lpstr>
      <vt:lpstr>新細明體</vt:lpstr>
      <vt:lpstr>標楷體</vt:lpstr>
      <vt:lpstr>Arial</vt:lpstr>
      <vt:lpstr>Calibri</vt:lpstr>
      <vt:lpstr>Cambria Math</vt:lpstr>
      <vt:lpstr>Comic Sans MS</vt:lpstr>
      <vt:lpstr>Symbol</vt:lpstr>
      <vt:lpstr>Times New Roman</vt:lpstr>
      <vt:lpstr>Wingdings</vt:lpstr>
      <vt:lpstr>Network</vt:lpstr>
      <vt:lpstr>回顧</vt:lpstr>
      <vt:lpstr>方程式</vt:lpstr>
      <vt:lpstr>Computer and Robot Vision I</vt:lpstr>
      <vt:lpstr>Outline</vt:lpstr>
      <vt:lpstr>7.1 Introduction</vt:lpstr>
      <vt:lpstr>7.1 Introduction</vt:lpstr>
      <vt:lpstr>7-2 Noise Cleaning  - Table of Contents </vt:lpstr>
      <vt:lpstr>Fun Time 1</vt:lpstr>
      <vt:lpstr>7.2 Noise Cleaning</vt:lpstr>
      <vt:lpstr>7.2 Noise Cleaning</vt:lpstr>
      <vt:lpstr>7.2 Noise Cleaning</vt:lpstr>
      <vt:lpstr>7.2 Noise Cleaning -box filter</vt:lpstr>
      <vt:lpstr>7.2 Noise Cleaning  -box filter: separable</vt:lpstr>
      <vt:lpstr>7.2 Noise Cleaning  -box filter: recursive implementation</vt:lpstr>
      <vt:lpstr>7.2 Noise Cleaning  -box filter: recursive implementation</vt:lpstr>
      <vt:lpstr>Fun Time 2</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  -Gaussian filter: linear smoother</vt:lpstr>
      <vt:lpstr>7.2 Noise Cleaning</vt:lpstr>
      <vt:lpstr>Defocusing images &amp; edges blurred </vt:lpstr>
      <vt:lpstr>Fun Time 3</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7.2.3 Outlier or Peak Noise</vt:lpstr>
      <vt:lpstr>7.2.3 Outlier or Peak Noise</vt:lpstr>
      <vt:lpstr>7.2.3 Outlier or Peak Noise</vt:lpstr>
      <vt:lpstr>7.2.3 Outlier or Peak Noise</vt:lpstr>
      <vt:lpstr>7-2-3 Outlier or Peak Noise</vt:lpstr>
      <vt:lpstr>7.2.3 Outlier or Peak Noise</vt:lpstr>
      <vt:lpstr>7.2.3 Outlier or Peak Noise</vt:lpstr>
      <vt:lpstr>7.2.4 K-Nearest Neighbor</vt:lpstr>
      <vt:lpstr>Fun Time 4</vt:lpstr>
      <vt:lpstr>7.2.5 Gradient Inverse Weighted</vt:lpstr>
      <vt:lpstr>7.2.5 Gradient Inverse Weighted</vt:lpstr>
      <vt:lpstr>Noise Removal Method Recap (5 methods)</vt:lpstr>
      <vt:lpstr>7.2.6 Order Statistic Neighborhood Operators</vt:lpstr>
      <vt:lpstr>7.2.6 Order Statistic Neighborhood Operators</vt:lpstr>
      <vt:lpstr>7.2.6 Order Statistic Neighborhood Operators-Median Operator</vt:lpstr>
      <vt:lpstr>PowerPoint 簡報</vt:lpstr>
      <vt:lpstr>7.2.6 Order Statistic Neighborhood Operators -Median Operator</vt:lpstr>
      <vt:lpstr>PowerPoint 簡報</vt:lpstr>
      <vt:lpstr>Fun Time 5</vt:lpstr>
      <vt:lpstr>7.2.6 Order Statistic Neighborhood Operators - Running Median Filter</vt:lpstr>
      <vt:lpstr>7.2.6 Order Statistic Neighborhood Operators</vt:lpstr>
      <vt:lpstr>7.2.6 Order Statistic Neighborhood Operators</vt:lpstr>
      <vt:lpstr>7.2.8 Hysteresis Smoothing</vt:lpstr>
      <vt:lpstr>7.2.8 Hysteresis Smoothing</vt:lpstr>
      <vt:lpstr>7.2.8 Hysteresis Smoothing</vt:lpstr>
      <vt:lpstr>7.2.8 Hysteresis Smoothing</vt:lpstr>
      <vt:lpstr>7.2.9 Sigma Filter</vt:lpstr>
      <vt:lpstr>Noise Removal Method Recap (5 methods)</vt:lpstr>
      <vt:lpstr>Fun Time 6</vt:lpstr>
      <vt:lpstr>7.2.10 Selected-Neighborhood Averaging</vt:lpstr>
      <vt:lpstr>7.2.11 Minimum Mean Square Noise Smoothing</vt:lpstr>
      <vt:lpstr>7.2.11 Minimum Mean Square Noise Smoothing</vt:lpstr>
      <vt:lpstr>7.2.12 Noise-Removal Techniques-Experiments</vt:lpstr>
      <vt:lpstr>7.2.12 Noise-Removal Techniques-Experiments</vt:lpstr>
      <vt:lpstr>7.2.12 Noise-Removal Techniques-Experiments</vt:lpstr>
      <vt:lpstr>Image Quality Benchmark</vt:lpstr>
      <vt:lpstr>Noise-removal Techniques-experiments</vt:lpstr>
      <vt:lpstr>Fun Time 7</vt:lpstr>
      <vt:lpstr>7.2.12 Noise-Removal Techniques-Experiments(課本定義)</vt:lpstr>
      <vt:lpstr>7.2.12 Noise-Removal Techniques-Experiments</vt:lpstr>
      <vt:lpstr>Noise Removal Method Recap (10 methods)</vt:lpstr>
      <vt:lpstr>Noise Removal Method Recap (10 methods)</vt:lpstr>
      <vt:lpstr>default peak noise removal Z_(outlier_removal) = {█(y    if|y-μ ̂ |&lt;θ@μ ̂     otherwise      )┤ ; 9 × 9, θ = 0.2</vt:lpstr>
      <vt:lpstr>PowerPoint 簡報</vt:lpstr>
      <vt:lpstr>default peak noise removal Z_(contrast-dependent outlier removal) = {█(y        if|(y-μ ̂)/σ ̂ |&lt;θ    @μ ̂           otherwise    )┤; 9 × 9, θ = 0.1</vt:lpstr>
      <vt:lpstr>PowerPoint 簡報</vt:lpstr>
      <vt:lpstr>default peak noise removal Z_(smooth replacement) = |(y-μ ̂)/σ ̂ |/(|(y-μ ̂)/σ ̂ |+K) μ ̂ +  K/(|(y-μ ̂)/σ ̂ |+K) y ; 9 × 9, θ = 0.4, K = 0.2</vt:lpstr>
      <vt:lpstr>PowerPoint 簡報</vt:lpstr>
      <vt:lpstr>Order Statistic Neighborhood Operators Z_(running median) = {█(y@Z_median  )┤                                        ;7 × 7, θ = 0.5</vt:lpstr>
      <vt:lpstr>PowerPoint 簡報</vt:lpstr>
      <vt:lpstr>Order Statistic Neighborhood Operators Z_midrange = 1/2 [x_((1) )+ x_((N) ) ] ; 7 × 7</vt:lpstr>
      <vt:lpstr>PowerPoint 簡報</vt:lpstr>
      <vt:lpstr>Order Statistic Neighborhood Operators  y ̂ = 1/(#M) ∑_(n∈M)▒x_n    where M = {n| y-2σ≤x_n ≤ y+2σ} ; 9 × 9, σ = 0.2</vt:lpstr>
      <vt:lpstr>PowerPoint 簡報</vt:lpstr>
      <vt:lpstr>7.2.12 Noise-Removal Techniques-Experiments with Lena</vt:lpstr>
      <vt:lpstr>Fun Time 8</vt:lpstr>
      <vt:lpstr>7.3 Sharpening</vt:lpstr>
      <vt:lpstr>7.3.1 Extremum Sharpening</vt:lpstr>
      <vt:lpstr>7.4 Edge Detection</vt:lpstr>
      <vt:lpstr>PowerPoint 簡報</vt:lpstr>
      <vt:lpstr>PowerPoint 簡報</vt:lpstr>
      <vt:lpstr>7.4.1 Gradient Edge Detectors (HW)</vt:lpstr>
      <vt:lpstr>Roberts operators with threshold = 30</vt:lpstr>
      <vt:lpstr>7.4.1 Gradient Edge Detectors(HW)</vt:lpstr>
      <vt:lpstr> Prewitt edge detector with threshold = 90</vt:lpstr>
      <vt:lpstr>7.4.1 Gradient Edge Detectors(HW)</vt:lpstr>
      <vt:lpstr>Gradient Edge Detectors</vt:lpstr>
      <vt:lpstr>Sobel edge detector with threshold = 120</vt:lpstr>
      <vt:lpstr>7.4.1 Gradient Edge Detectors (HW)</vt:lpstr>
      <vt:lpstr>Frei and Chen edge detector with threshold = 103</vt:lpstr>
      <vt:lpstr>Fun Time 9</vt:lpstr>
      <vt:lpstr>7.4.1 Gradient Edge Detectors (HW)</vt:lpstr>
      <vt:lpstr>Kirsch edge detector with threshold = 500</vt:lpstr>
      <vt:lpstr>7.4.1 Gradient Edge Detectors (HW)</vt:lpstr>
      <vt:lpstr>Robinson edge detector with threshold = 123</vt:lpstr>
      <vt:lpstr>7.4.1 Gradient Edge Detectors (HW)</vt:lpstr>
      <vt:lpstr>Nevatia and Babu with threshold = 32100</vt:lpstr>
      <vt:lpstr>關於作業問題  期限 繳交內容 信噪比 還有前面幾頁圖片問題 40頁 50頁 更正</vt:lpstr>
      <vt:lpstr>7.4.1 Gradient Edge Detectors</vt:lpstr>
      <vt:lpstr>PowerPoint 簡報</vt:lpstr>
      <vt:lpstr>PowerPoint 簡報</vt:lpstr>
      <vt:lpstr>7.4.1 Gradient Edge Detectors</vt:lpstr>
      <vt:lpstr>Fun Time 10</vt:lpstr>
      <vt:lpstr>7.4.1 Gradient Edge Detectors</vt:lpstr>
      <vt:lpstr>7.4.2 Zero-Crossing Edge Detectors</vt:lpstr>
      <vt:lpstr>7.4.2 Zero-Crossing Edge Detectors</vt:lpstr>
      <vt:lpstr>7.4.2 Zero-Crossing Edge Detectors(HW)</vt:lpstr>
      <vt:lpstr>7.4.2 Zero-Crossing Edge Detectors</vt:lpstr>
      <vt:lpstr>7.4.2 Zero-Crossing Edge Detectors</vt:lpstr>
      <vt:lpstr>Zero-Crossing Edge Detectors</vt:lpstr>
      <vt:lpstr>Zero-Crossing Edge Detectors</vt:lpstr>
      <vt:lpstr>7.4.2 Zero-Crossing Edge Detectors</vt:lpstr>
      <vt:lpstr>Zero-Crossing Edge Detectors</vt:lpstr>
      <vt:lpstr>Fun Time 11</vt:lpstr>
      <vt:lpstr>Laplacian of the Gaussian kernel</vt:lpstr>
      <vt:lpstr> Review</vt:lpstr>
      <vt:lpstr>PowerPoint 簡報</vt:lpstr>
      <vt:lpstr>PowerPoint 簡報</vt:lpstr>
      <vt:lpstr>7.4.2 Zero-Crossing Edge Detectors</vt:lpstr>
      <vt:lpstr>PowerPoint 簡報</vt:lpstr>
      <vt:lpstr>PowerPoint 簡報</vt:lpstr>
      <vt:lpstr>PowerPoint 簡報</vt:lpstr>
      <vt:lpstr>Fun Time 12</vt:lpstr>
      <vt:lpstr>7.4.2 Zero-Crossing Edge Detectors</vt:lpstr>
      <vt:lpstr>7.4.3 Edge Operator Performance</vt:lpstr>
      <vt:lpstr>7.5 Line Detection</vt:lpstr>
      <vt:lpstr>7.5 Line Detection</vt:lpstr>
      <vt:lpstr>PowerPoint 簡報</vt:lpstr>
      <vt:lpstr>Project due  Dec. 7, 2021</vt:lpstr>
      <vt:lpstr>Project due  Dec. 7, 2021</vt:lpstr>
      <vt:lpstr>Project Assignment Related</vt:lpstr>
      <vt:lpstr>PowerPoint 簡報</vt:lpstr>
      <vt:lpstr>PowerPoint 簡報</vt:lpstr>
      <vt:lpstr>Project due Dec. 7, 2021</vt:lpstr>
      <vt:lpstr>Project due Dec. 7, 2021</vt:lpstr>
      <vt:lpstr>Project due Dec. 7, 2021</vt:lpstr>
      <vt:lpstr>Project due Dec. 7, 2021</vt:lpstr>
      <vt:lpstr>Project due Dec. 7, 2021</vt:lpstr>
      <vt:lpstr>Project due Dec. 7, 2021</vt:lpstr>
      <vt:lpstr>Project due Dec. 7, 2021</vt:lpstr>
      <vt:lpstr>Project due Dec. 7, 2021</vt:lpstr>
      <vt:lpstr>Project due Dec. 14, 2021</vt:lpstr>
      <vt:lpstr>PowerPoint 簡報</vt:lpstr>
      <vt:lpstr>PowerPoint 簡報</vt:lpstr>
      <vt:lpstr>PowerPoint 簡報</vt:lpstr>
      <vt:lpstr>PowerPoint 簡報</vt:lpstr>
      <vt:lpstr>PowerPoint 簡報</vt:lpstr>
      <vt:lpstr>PowerPoint 簡報</vt:lpstr>
      <vt:lpstr>PowerPoint 簡報</vt:lpstr>
      <vt:lpstr>PowerPoint 簡報</vt:lpstr>
      <vt:lpstr>Project due Dec. 14, 2021</vt:lpstr>
      <vt:lpstr>Project due Dec. 14, 2021</vt:lpstr>
      <vt:lpstr>Project due Dec. 14, 2021</vt:lpstr>
      <vt:lpstr>Project due Dec. 14, 2021</vt:lpstr>
      <vt:lpstr>Project due Dec. 14, 2021</vt:lpstr>
      <vt:lpstr>Project due Dec. 14, 2021</vt:lpstr>
      <vt:lpstr>Project due Dec. 14, 2021</vt:lpstr>
      <vt:lpstr>Project due Dec. 14, 2021</vt:lpstr>
      <vt:lpstr>Project due Dec. 21, 2021</vt:lpstr>
      <vt:lpstr>Difference of Gaussian</vt:lpstr>
      <vt:lpstr>Difference of Gaussian</vt:lpstr>
      <vt:lpstr>Laplacian</vt:lpstr>
      <vt:lpstr>minimum-variance Laplacian</vt:lpstr>
      <vt:lpstr>Laplacian of Gaussian</vt:lpstr>
      <vt:lpstr>Difference of Gaussian (threshold = 1) (inhibitory σ = 3, excitatory σ = 1, kernel size=11) </vt:lpstr>
      <vt:lpstr>Zero-Crossing Edge Detectors</vt:lpstr>
      <vt:lpstr>PowerPoint 簡報</vt:lpstr>
      <vt:lpstr>PowerPoint 簡報</vt:lpstr>
      <vt:lpstr>PowerPoint 簡報</vt:lpstr>
      <vt:lpstr>PowerPoint 簡報</vt:lpstr>
      <vt:lpstr>funny</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boss</dc:creator>
  <cp:lastModifiedBy>user</cp:lastModifiedBy>
  <cp:revision>1280</cp:revision>
  <dcterms:created xsi:type="dcterms:W3CDTF">2004-02-27T09:53:19Z</dcterms:created>
  <dcterms:modified xsi:type="dcterms:W3CDTF">2021-11-20T06:28:48Z</dcterms:modified>
</cp:coreProperties>
</file>