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ink/ink1.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ink/ink2.xml" ContentType="application/inkml+xml"/>
  <Override PartName="/ppt/ink/ink3.xml" ContentType="application/inkml+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ink/ink7.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880" r:id="rId2"/>
  </p:sldMasterIdLst>
  <p:notesMasterIdLst>
    <p:notesMasterId r:id="rId190"/>
  </p:notesMasterIdLst>
  <p:sldIdLst>
    <p:sldId id="256" r:id="rId3"/>
    <p:sldId id="476" r:id="rId4"/>
    <p:sldId id="257" r:id="rId5"/>
    <p:sldId id="492" r:id="rId6"/>
    <p:sldId id="489" r:id="rId7"/>
    <p:sldId id="490" r:id="rId8"/>
    <p:sldId id="258" r:id="rId9"/>
    <p:sldId id="473" r:id="rId10"/>
    <p:sldId id="494" r:id="rId11"/>
    <p:sldId id="498" r:id="rId12"/>
    <p:sldId id="259" r:id="rId13"/>
    <p:sldId id="497" r:id="rId14"/>
    <p:sldId id="499" r:id="rId15"/>
    <p:sldId id="491" r:id="rId16"/>
    <p:sldId id="493" r:id="rId17"/>
    <p:sldId id="484" r:id="rId18"/>
    <p:sldId id="495" r:id="rId19"/>
    <p:sldId id="496" r:id="rId20"/>
    <p:sldId id="483" r:id="rId21"/>
    <p:sldId id="500" r:id="rId22"/>
    <p:sldId id="501" r:id="rId23"/>
    <p:sldId id="260" r:id="rId24"/>
    <p:sldId id="502" r:id="rId25"/>
    <p:sldId id="261" r:id="rId26"/>
    <p:sldId id="503" r:id="rId27"/>
    <p:sldId id="504" r:id="rId28"/>
    <p:sldId id="505" r:id="rId29"/>
    <p:sldId id="506" r:id="rId30"/>
    <p:sldId id="507" r:id="rId31"/>
    <p:sldId id="508" r:id="rId32"/>
    <p:sldId id="509" r:id="rId33"/>
    <p:sldId id="510" r:id="rId34"/>
    <p:sldId id="511" r:id="rId35"/>
    <p:sldId id="263" r:id="rId36"/>
    <p:sldId id="475" r:id="rId37"/>
    <p:sldId id="264" r:id="rId38"/>
    <p:sldId id="265" r:id="rId39"/>
    <p:sldId id="266" r:id="rId40"/>
    <p:sldId id="481" r:id="rId41"/>
    <p:sldId id="267" r:id="rId42"/>
    <p:sldId id="513" r:id="rId43"/>
    <p:sldId id="268" r:id="rId44"/>
    <p:sldId id="514" r:id="rId45"/>
    <p:sldId id="269" r:id="rId46"/>
    <p:sldId id="270" r:id="rId47"/>
    <p:sldId id="480" r:id="rId48"/>
    <p:sldId id="271" r:id="rId49"/>
    <p:sldId id="420" r:id="rId50"/>
    <p:sldId id="272" r:id="rId51"/>
    <p:sldId id="516" r:id="rId52"/>
    <p:sldId id="517" r:id="rId53"/>
    <p:sldId id="518" r:id="rId54"/>
    <p:sldId id="345" r:id="rId55"/>
    <p:sldId id="273" r:id="rId56"/>
    <p:sldId id="274" r:id="rId57"/>
    <p:sldId id="276" r:id="rId58"/>
    <p:sldId id="277" r:id="rId59"/>
    <p:sldId id="278" r:id="rId60"/>
    <p:sldId id="279" r:id="rId61"/>
    <p:sldId id="519" r:id="rId62"/>
    <p:sldId id="280" r:id="rId63"/>
    <p:sldId id="281" r:id="rId64"/>
    <p:sldId id="282" r:id="rId65"/>
    <p:sldId id="422" r:id="rId66"/>
    <p:sldId id="283" r:id="rId67"/>
    <p:sldId id="284" r:id="rId68"/>
    <p:sldId id="285" r:id="rId69"/>
    <p:sldId id="419" r:id="rId70"/>
    <p:sldId id="286" r:id="rId71"/>
    <p:sldId id="482" r:id="rId72"/>
    <p:sldId id="287" r:id="rId73"/>
    <p:sldId id="324" r:id="rId74"/>
    <p:sldId id="384" r:id="rId75"/>
    <p:sldId id="322" r:id="rId76"/>
    <p:sldId id="383" r:id="rId77"/>
    <p:sldId id="323" r:id="rId78"/>
    <p:sldId id="385" r:id="rId79"/>
    <p:sldId id="325" r:id="rId80"/>
    <p:sldId id="392" r:id="rId81"/>
    <p:sldId id="326" r:id="rId82"/>
    <p:sldId id="393" r:id="rId83"/>
    <p:sldId id="328" r:id="rId84"/>
    <p:sldId id="394" r:id="rId85"/>
    <p:sldId id="329" r:id="rId86"/>
    <p:sldId id="395" r:id="rId87"/>
    <p:sldId id="330" r:id="rId88"/>
    <p:sldId id="396" r:id="rId89"/>
    <p:sldId id="331" r:id="rId90"/>
    <p:sldId id="397" r:id="rId91"/>
    <p:sldId id="381" r:id="rId92"/>
    <p:sldId id="288" r:id="rId93"/>
    <p:sldId id="289" r:id="rId94"/>
    <p:sldId id="290" r:id="rId95"/>
    <p:sldId id="529" r:id="rId96"/>
    <p:sldId id="530" r:id="rId97"/>
    <p:sldId id="531" r:id="rId98"/>
    <p:sldId id="333" r:id="rId99"/>
    <p:sldId id="334" r:id="rId100"/>
    <p:sldId id="528" r:id="rId101"/>
    <p:sldId id="335" r:id="rId102"/>
    <p:sldId id="291" r:id="rId103"/>
    <p:sldId id="423" r:id="rId104"/>
    <p:sldId id="293" r:id="rId105"/>
    <p:sldId id="424" r:id="rId106"/>
    <p:sldId id="520" r:id="rId107"/>
    <p:sldId id="294" r:id="rId108"/>
    <p:sldId id="472" r:id="rId109"/>
    <p:sldId id="295" r:id="rId110"/>
    <p:sldId id="425" r:id="rId111"/>
    <p:sldId id="296" r:id="rId112"/>
    <p:sldId id="486" r:id="rId113"/>
    <p:sldId id="348" r:id="rId114"/>
    <p:sldId id="532" r:id="rId115"/>
    <p:sldId id="521" r:id="rId116"/>
    <p:sldId id="426" r:id="rId117"/>
    <p:sldId id="297" r:id="rId118"/>
    <p:sldId id="427" r:id="rId119"/>
    <p:sldId id="298" r:id="rId120"/>
    <p:sldId id="428" r:id="rId121"/>
    <p:sldId id="299" r:id="rId122"/>
    <p:sldId id="429" r:id="rId123"/>
    <p:sldId id="301" r:id="rId124"/>
    <p:sldId id="300" r:id="rId125"/>
    <p:sldId id="343" r:id="rId126"/>
    <p:sldId id="302" r:id="rId127"/>
    <p:sldId id="303" r:id="rId128"/>
    <p:sldId id="522" r:id="rId129"/>
    <p:sldId id="304" r:id="rId130"/>
    <p:sldId id="305" r:id="rId131"/>
    <p:sldId id="306" r:id="rId132"/>
    <p:sldId id="307" r:id="rId133"/>
    <p:sldId id="471" r:id="rId134"/>
    <p:sldId id="488" r:id="rId135"/>
    <p:sldId id="351" r:id="rId136"/>
    <p:sldId id="352" r:id="rId137"/>
    <p:sldId id="308" r:id="rId138"/>
    <p:sldId id="350" r:id="rId139"/>
    <p:sldId id="309" r:id="rId140"/>
    <p:sldId id="524" r:id="rId141"/>
    <p:sldId id="487" r:id="rId142"/>
    <p:sldId id="523" r:id="rId143"/>
    <p:sldId id="310" r:id="rId144"/>
    <p:sldId id="312" r:id="rId145"/>
    <p:sldId id="313" r:id="rId146"/>
    <p:sldId id="336" r:id="rId147"/>
    <p:sldId id="337" r:id="rId148"/>
    <p:sldId id="377" r:id="rId149"/>
    <p:sldId id="353" r:id="rId150"/>
    <p:sldId id="378" r:id="rId151"/>
    <p:sldId id="431" r:id="rId152"/>
    <p:sldId id="314" r:id="rId153"/>
    <p:sldId id="338" r:id="rId154"/>
    <p:sldId id="339" r:id="rId155"/>
    <p:sldId id="315" r:id="rId156"/>
    <p:sldId id="316" r:id="rId157"/>
    <p:sldId id="318" r:id="rId158"/>
    <p:sldId id="317" r:id="rId159"/>
    <p:sldId id="525" r:id="rId160"/>
    <p:sldId id="436" r:id="rId161"/>
    <p:sldId id="441" r:id="rId162"/>
    <p:sldId id="527" r:id="rId163"/>
    <p:sldId id="526" r:id="rId164"/>
    <p:sldId id="444" r:id="rId165"/>
    <p:sldId id="437" r:id="rId166"/>
    <p:sldId id="438" r:id="rId167"/>
    <p:sldId id="439" r:id="rId168"/>
    <p:sldId id="440" r:id="rId169"/>
    <p:sldId id="442" r:id="rId170"/>
    <p:sldId id="443" r:id="rId171"/>
    <p:sldId id="445" r:id="rId172"/>
    <p:sldId id="446" r:id="rId173"/>
    <p:sldId id="447" r:id="rId174"/>
    <p:sldId id="448" r:id="rId175"/>
    <p:sldId id="449" r:id="rId176"/>
    <p:sldId id="450" r:id="rId177"/>
    <p:sldId id="451" r:id="rId178"/>
    <p:sldId id="452" r:id="rId179"/>
    <p:sldId id="453" r:id="rId180"/>
    <p:sldId id="454" r:id="rId181"/>
    <p:sldId id="455" r:id="rId182"/>
    <p:sldId id="456" r:id="rId183"/>
    <p:sldId id="457" r:id="rId184"/>
    <p:sldId id="458" r:id="rId185"/>
    <p:sldId id="459" r:id="rId186"/>
    <p:sldId id="460" r:id="rId187"/>
    <p:sldId id="461" r:id="rId188"/>
    <p:sldId id="462" r:id="rId189"/>
  </p:sldIdLst>
  <p:sldSz cx="9144000" cy="6858000" type="screen4x3"/>
  <p:notesSz cx="6858000" cy="9144000"/>
  <p:defaultTextStyle>
    <a:defPPr>
      <a:defRPr lang="zh-TW"/>
    </a:defPPr>
    <a:lvl1pPr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1pPr>
    <a:lvl2pPr marL="457200"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2pPr>
    <a:lvl3pPr marL="914400"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3pPr>
    <a:lvl4pPr marL="1371600"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4pPr>
    <a:lvl5pPr marL="1828800"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y" initials="a" lastIdx="1" clrIdx="0">
    <p:extLst>
      <p:ext uri="{19B8F6BF-5375-455C-9EA6-DF929625EA0E}">
        <p15:presenceInfo xmlns:p15="http://schemas.microsoft.com/office/powerpoint/2012/main" userId="am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00"/>
    <a:srgbClr val="FF3300"/>
    <a:srgbClr val="CC0000"/>
    <a:srgbClr val="000099"/>
    <a:srgbClr val="FFFF00"/>
    <a:srgbClr val="006600"/>
    <a:srgbClr val="000066"/>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3" autoAdjust="0"/>
    <p:restoredTop sz="76392" autoAdjust="0"/>
  </p:normalViewPr>
  <p:slideViewPr>
    <p:cSldViewPr>
      <p:cViewPr varScale="1">
        <p:scale>
          <a:sx n="68" d="100"/>
          <a:sy n="68" d="100"/>
        </p:scale>
        <p:origin x="1147"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633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5" Type="http://schemas.openxmlformats.org/officeDocument/2006/relationships/slide" Target="slides/slide173.xml"/><Relationship Id="rId170" Type="http://schemas.openxmlformats.org/officeDocument/2006/relationships/slide" Target="slides/slide168.xml"/><Relationship Id="rId191" Type="http://schemas.openxmlformats.org/officeDocument/2006/relationships/commentAuthors" Target="commentAuthor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slide" Target="slides/slide184.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presProps" Target="pres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72" Type="http://schemas.openxmlformats.org/officeDocument/2006/relationships/slide" Target="slides/slide170.xml"/><Relationship Id="rId193" Type="http://schemas.openxmlformats.org/officeDocument/2006/relationships/viewProps" Target="view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tableStyles" Target="tableStyles.xml"/><Relationship Id="rId190" Type="http://schemas.openxmlformats.org/officeDocument/2006/relationships/notesMaster" Target="notesMasters/notesMaster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25.wmf"/><Relationship Id="rId4" Type="http://schemas.openxmlformats.org/officeDocument/2006/relationships/image" Target="../media/image28.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image" Target="../media/image81.wmf"/><Relationship Id="rId1" Type="http://schemas.openxmlformats.org/officeDocument/2006/relationships/image" Target="../media/image80.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92.wmf"/><Relationship Id="rId1" Type="http://schemas.openxmlformats.org/officeDocument/2006/relationships/image" Target="../media/image91.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image" Target="../media/image94.wmf"/><Relationship Id="rId1" Type="http://schemas.openxmlformats.org/officeDocument/2006/relationships/image" Target="../media/image93.wmf"/><Relationship Id="rId4" Type="http://schemas.openxmlformats.org/officeDocument/2006/relationships/image" Target="../media/image96.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00.wmf"/><Relationship Id="rId7" Type="http://schemas.openxmlformats.org/officeDocument/2006/relationships/image" Target="../media/image104.wmf"/><Relationship Id="rId2" Type="http://schemas.openxmlformats.org/officeDocument/2006/relationships/image" Target="../media/image99.wmf"/><Relationship Id="rId1" Type="http://schemas.openxmlformats.org/officeDocument/2006/relationships/image" Target="../media/image98.wmf"/><Relationship Id="rId6" Type="http://schemas.openxmlformats.org/officeDocument/2006/relationships/image" Target="../media/image103.wmf"/><Relationship Id="rId5" Type="http://schemas.openxmlformats.org/officeDocument/2006/relationships/image" Target="../media/image102.wmf"/><Relationship Id="rId4" Type="http://schemas.openxmlformats.org/officeDocument/2006/relationships/image" Target="../media/image101.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06.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10.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1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image" Target="../media/image44.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81.wmf"/><Relationship Id="rId1" Type="http://schemas.openxmlformats.org/officeDocument/2006/relationships/image" Target="../media/image118.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21.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24.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127.wmf"/><Relationship Id="rId1" Type="http://schemas.openxmlformats.org/officeDocument/2006/relationships/image" Target="../media/image91.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131.wmf"/><Relationship Id="rId1" Type="http://schemas.openxmlformats.org/officeDocument/2006/relationships/image" Target="../media/image130.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136.wmf"/><Relationship Id="rId2" Type="http://schemas.openxmlformats.org/officeDocument/2006/relationships/image" Target="../media/image135.wmf"/><Relationship Id="rId1" Type="http://schemas.openxmlformats.org/officeDocument/2006/relationships/image" Target="../media/image134.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37.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140.wmf"/><Relationship Id="rId2" Type="http://schemas.openxmlformats.org/officeDocument/2006/relationships/image" Target="../media/image139.wmf"/><Relationship Id="rId1" Type="http://schemas.openxmlformats.org/officeDocument/2006/relationships/image" Target="../media/image138.wmf"/><Relationship Id="rId4" Type="http://schemas.openxmlformats.org/officeDocument/2006/relationships/image" Target="../media/image141.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149.wmf"/><Relationship Id="rId1" Type="http://schemas.openxmlformats.org/officeDocument/2006/relationships/image" Target="../media/image148.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154.wmf"/><Relationship Id="rId2" Type="http://schemas.openxmlformats.org/officeDocument/2006/relationships/image" Target="../media/image153.wmf"/><Relationship Id="rId1" Type="http://schemas.openxmlformats.org/officeDocument/2006/relationships/image" Target="../media/image152.wmf"/><Relationship Id="rId4" Type="http://schemas.openxmlformats.org/officeDocument/2006/relationships/image" Target="../media/image15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4.wmf"/><Relationship Id="rId1" Type="http://schemas.openxmlformats.org/officeDocument/2006/relationships/image" Target="../media/image46.wmf"/><Relationship Id="rId6" Type="http://schemas.openxmlformats.org/officeDocument/2006/relationships/image" Target="../media/image49.wmf"/><Relationship Id="rId5" Type="http://schemas.openxmlformats.org/officeDocument/2006/relationships/image" Target="../media/image48.wmf"/><Relationship Id="rId4" Type="http://schemas.openxmlformats.org/officeDocument/2006/relationships/image" Target="../media/image45.w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160.wmf"/><Relationship Id="rId2" Type="http://schemas.openxmlformats.org/officeDocument/2006/relationships/image" Target="../media/image159.wmf"/><Relationship Id="rId1" Type="http://schemas.openxmlformats.org/officeDocument/2006/relationships/image" Target="../media/image158.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62.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63.w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167.wmf"/><Relationship Id="rId2" Type="http://schemas.openxmlformats.org/officeDocument/2006/relationships/image" Target="../media/image166.wmf"/><Relationship Id="rId1" Type="http://schemas.openxmlformats.org/officeDocument/2006/relationships/image" Target="../media/image165.wmf"/></Relationships>
</file>

<file path=ppt/drawings/_rels/vmlDrawing34.vml.rels><?xml version="1.0" encoding="UTF-8" standalone="yes"?>
<Relationships xmlns="http://schemas.openxmlformats.org/package/2006/relationships"><Relationship Id="rId3" Type="http://schemas.openxmlformats.org/officeDocument/2006/relationships/image" Target="../media/image171.wmf"/><Relationship Id="rId2" Type="http://schemas.openxmlformats.org/officeDocument/2006/relationships/image" Target="../media/image170.wmf"/><Relationship Id="rId1" Type="http://schemas.openxmlformats.org/officeDocument/2006/relationships/image" Target="../media/image169.wmf"/></Relationships>
</file>

<file path=ppt/drawings/_rels/vmlDrawing35.vml.rels><?xml version="1.0" encoding="UTF-8" standalone="yes"?>
<Relationships xmlns="http://schemas.openxmlformats.org/package/2006/relationships"><Relationship Id="rId2" Type="http://schemas.openxmlformats.org/officeDocument/2006/relationships/image" Target="../media/image175.wmf"/><Relationship Id="rId1" Type="http://schemas.openxmlformats.org/officeDocument/2006/relationships/image" Target="../media/image174.wmf"/></Relationships>
</file>

<file path=ppt/drawings/_rels/vmlDrawing36.vml.rels><?xml version="1.0" encoding="UTF-8" standalone="yes"?>
<Relationships xmlns="http://schemas.openxmlformats.org/package/2006/relationships"><Relationship Id="rId3" Type="http://schemas.openxmlformats.org/officeDocument/2006/relationships/image" Target="../media/image181.wmf"/><Relationship Id="rId2" Type="http://schemas.openxmlformats.org/officeDocument/2006/relationships/image" Target="../media/image180.wmf"/><Relationship Id="rId1" Type="http://schemas.openxmlformats.org/officeDocument/2006/relationships/image" Target="../media/image179.wmf"/></Relationships>
</file>

<file path=ppt/drawings/_rels/vmlDrawing37.vml.rels><?xml version="1.0" encoding="UTF-8" standalone="yes"?>
<Relationships xmlns="http://schemas.openxmlformats.org/package/2006/relationships"><Relationship Id="rId2" Type="http://schemas.openxmlformats.org/officeDocument/2006/relationships/image" Target="../media/image187.wmf"/><Relationship Id="rId1" Type="http://schemas.openxmlformats.org/officeDocument/2006/relationships/image" Target="../media/image186.w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87.w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194.wmf"/><Relationship Id="rId1" Type="http://schemas.openxmlformats.org/officeDocument/2006/relationships/image" Target="../media/image193.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image" Target="../media/image52.wmf"/><Relationship Id="rId7" Type="http://schemas.openxmlformats.org/officeDocument/2006/relationships/image" Target="../media/image56.wmf"/><Relationship Id="rId2" Type="http://schemas.openxmlformats.org/officeDocument/2006/relationships/image" Target="../media/image51.wmf"/><Relationship Id="rId1" Type="http://schemas.openxmlformats.org/officeDocument/2006/relationships/image" Target="../media/image50.wmf"/><Relationship Id="rId6" Type="http://schemas.openxmlformats.org/officeDocument/2006/relationships/image" Target="../media/image55.wmf"/><Relationship Id="rId5" Type="http://schemas.openxmlformats.org/officeDocument/2006/relationships/image" Target="../media/image54.wmf"/><Relationship Id="rId4" Type="http://schemas.openxmlformats.org/officeDocument/2006/relationships/image" Target="../media/image53.wmf"/><Relationship Id="rId9" Type="http://schemas.openxmlformats.org/officeDocument/2006/relationships/image" Target="../media/image58.wmf"/></Relationships>
</file>

<file path=ppt/drawings/_rels/vmlDrawing40.vml.rels><?xml version="1.0" encoding="UTF-8" standalone="yes"?>
<Relationships xmlns="http://schemas.openxmlformats.org/package/2006/relationships"><Relationship Id="rId8" Type="http://schemas.openxmlformats.org/officeDocument/2006/relationships/image" Target="../media/image204.wmf"/><Relationship Id="rId3" Type="http://schemas.openxmlformats.org/officeDocument/2006/relationships/image" Target="../media/image199.wmf"/><Relationship Id="rId7" Type="http://schemas.openxmlformats.org/officeDocument/2006/relationships/image" Target="../media/image203.wmf"/><Relationship Id="rId2" Type="http://schemas.openxmlformats.org/officeDocument/2006/relationships/image" Target="../media/image198.wmf"/><Relationship Id="rId1" Type="http://schemas.openxmlformats.org/officeDocument/2006/relationships/image" Target="../media/image197.wmf"/><Relationship Id="rId6" Type="http://schemas.openxmlformats.org/officeDocument/2006/relationships/image" Target="../media/image202.wmf"/><Relationship Id="rId5" Type="http://schemas.openxmlformats.org/officeDocument/2006/relationships/image" Target="../media/image201.wmf"/><Relationship Id="rId4" Type="http://schemas.openxmlformats.org/officeDocument/2006/relationships/image" Target="../media/image200.wmf"/><Relationship Id="rId9" Type="http://schemas.openxmlformats.org/officeDocument/2006/relationships/image" Target="../media/image205.wmf"/></Relationships>
</file>

<file path=ppt/drawings/_rels/vmlDrawing41.vml.rels><?xml version="1.0" encoding="UTF-8" standalone="yes"?>
<Relationships xmlns="http://schemas.openxmlformats.org/package/2006/relationships"><Relationship Id="rId3" Type="http://schemas.openxmlformats.org/officeDocument/2006/relationships/image" Target="../media/image208.wmf"/><Relationship Id="rId2" Type="http://schemas.openxmlformats.org/officeDocument/2006/relationships/image" Target="../media/image207.wmf"/><Relationship Id="rId1" Type="http://schemas.openxmlformats.org/officeDocument/2006/relationships/image" Target="../media/image206.wmf"/><Relationship Id="rId5" Type="http://schemas.openxmlformats.org/officeDocument/2006/relationships/image" Target="../media/image210.wmf"/><Relationship Id="rId4" Type="http://schemas.openxmlformats.org/officeDocument/2006/relationships/image" Target="../media/image209.wmf"/></Relationships>
</file>

<file path=ppt/drawings/_rels/vmlDrawing42.vml.rels><?xml version="1.0" encoding="UTF-8" standalone="yes"?>
<Relationships xmlns="http://schemas.openxmlformats.org/package/2006/relationships"><Relationship Id="rId3" Type="http://schemas.openxmlformats.org/officeDocument/2006/relationships/image" Target="../media/image212.wmf"/><Relationship Id="rId7" Type="http://schemas.openxmlformats.org/officeDocument/2006/relationships/image" Target="../media/image216.wmf"/><Relationship Id="rId2" Type="http://schemas.openxmlformats.org/officeDocument/2006/relationships/image" Target="../media/image211.wmf"/><Relationship Id="rId1" Type="http://schemas.openxmlformats.org/officeDocument/2006/relationships/image" Target="../media/image193.wmf"/><Relationship Id="rId6" Type="http://schemas.openxmlformats.org/officeDocument/2006/relationships/image" Target="../media/image215.wmf"/><Relationship Id="rId5" Type="http://schemas.openxmlformats.org/officeDocument/2006/relationships/image" Target="../media/image214.wmf"/><Relationship Id="rId4" Type="http://schemas.openxmlformats.org/officeDocument/2006/relationships/image" Target="../media/image213.wmf"/></Relationships>
</file>

<file path=ppt/drawings/_rels/vmlDrawing43.vml.rels><?xml version="1.0" encoding="UTF-8" standalone="yes"?>
<Relationships xmlns="http://schemas.openxmlformats.org/package/2006/relationships"><Relationship Id="rId3" Type="http://schemas.openxmlformats.org/officeDocument/2006/relationships/image" Target="../media/image219.wmf"/><Relationship Id="rId2" Type="http://schemas.openxmlformats.org/officeDocument/2006/relationships/image" Target="../media/image218.wmf"/><Relationship Id="rId1" Type="http://schemas.openxmlformats.org/officeDocument/2006/relationships/image" Target="../media/image217.wmf"/><Relationship Id="rId4" Type="http://schemas.openxmlformats.org/officeDocument/2006/relationships/image" Target="../media/image220.w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223.wmf"/></Relationships>
</file>

<file path=ppt/drawings/_rels/vmlDrawing45.vml.rels><?xml version="1.0" encoding="UTF-8" standalone="yes"?>
<Relationships xmlns="http://schemas.openxmlformats.org/package/2006/relationships"><Relationship Id="rId3" Type="http://schemas.openxmlformats.org/officeDocument/2006/relationships/image" Target="../media/image227.wmf"/><Relationship Id="rId2" Type="http://schemas.openxmlformats.org/officeDocument/2006/relationships/image" Target="../media/image226.wmf"/><Relationship Id="rId1" Type="http://schemas.openxmlformats.org/officeDocument/2006/relationships/image" Target="../media/image225.wmf"/></Relationships>
</file>

<file path=ppt/drawings/_rels/vmlDrawing46.vml.rels><?xml version="1.0" encoding="UTF-8" standalone="yes"?>
<Relationships xmlns="http://schemas.openxmlformats.org/package/2006/relationships"><Relationship Id="rId3" Type="http://schemas.openxmlformats.org/officeDocument/2006/relationships/image" Target="../media/image232.wmf"/><Relationship Id="rId2" Type="http://schemas.openxmlformats.org/officeDocument/2006/relationships/image" Target="../media/image170.wmf"/><Relationship Id="rId1" Type="http://schemas.openxmlformats.org/officeDocument/2006/relationships/image" Target="../media/image231.wmf"/><Relationship Id="rId6" Type="http://schemas.openxmlformats.org/officeDocument/2006/relationships/image" Target="../media/image235.wmf"/><Relationship Id="rId5" Type="http://schemas.openxmlformats.org/officeDocument/2006/relationships/image" Target="../media/image234.wmf"/><Relationship Id="rId4" Type="http://schemas.openxmlformats.org/officeDocument/2006/relationships/image" Target="../media/image233.w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236.w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251.w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253.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image" Target="../media/image59.wmf"/><Relationship Id="rId4" Type="http://schemas.openxmlformats.org/officeDocument/2006/relationships/image" Target="../media/image53.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65.wmf"/><Relationship Id="rId7" Type="http://schemas.openxmlformats.org/officeDocument/2006/relationships/image" Target="../media/image69.wmf"/><Relationship Id="rId2" Type="http://schemas.openxmlformats.org/officeDocument/2006/relationships/image" Target="../media/image64.wmf"/><Relationship Id="rId1" Type="http://schemas.openxmlformats.org/officeDocument/2006/relationships/image" Target="../media/image63.wmf"/><Relationship Id="rId6" Type="http://schemas.openxmlformats.org/officeDocument/2006/relationships/image" Target="../media/image68.wmf"/><Relationship Id="rId5" Type="http://schemas.openxmlformats.org/officeDocument/2006/relationships/image" Target="../media/image67.wmf"/><Relationship Id="rId4" Type="http://schemas.openxmlformats.org/officeDocument/2006/relationships/image" Target="../media/image6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image" Target="../media/image71.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image" Target="../media/image73.wmf"/></Relationships>
</file>

<file path=ppt/ink/ink1.xml><?xml version="1.0" encoding="utf-8"?>
<inkml:ink xmlns:inkml="http://www.w3.org/2003/InkML">
  <inkml:definitions>
    <inkml:context xml:id="ctx0">
      <inkml:inkSource xml:id="inkSrc0">
        <inkml:traceFormat>
          <inkml:channel name="X" type="integer" max="1600" units="cm"/>
          <inkml:channel name="Y" type="integer" max="1024" units="cm"/>
        </inkml:traceFormat>
        <inkml:channelProperties>
          <inkml:channelProperty channel="X" name="resolution" value="28.36879" units="1/cm"/>
          <inkml:channelProperty channel="Y" name="resolution" value="28.36565" units="1/cm"/>
        </inkml:channelProperties>
      </inkml:inkSource>
      <inkml:timestamp xml:id="ts0" timeString="2013-10-28T12:40:35.96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2048 428,'-37'0,"19"0,-19 0,19 0,-20 0,-17 0,18 0,-19 19,20-19,-58 0,58 0,-20 36,-55-36,37 37,0 37,56-74,-94 18,94-18,-93 37,93 0,-19-37,19 18,-20-18,1 37,18-37,19 19,-36-19,17 0,-18 37,19-37,-19 36,37-17,-75 18,57-19,-19 19,19 0,-19-19,37 19,-19-37,-18 19,37 17,-36-17,36 18,-20 0,-17 55,19-55,-19 18,37-18,-37 55,37-55,-37 18,0 19,37-19,-36 55,16-73,20 92,0-92,-37 92,37-92,-37 92,1-55,36-1,0 19,0-55,0 55,0-18,0-19,0 19,0 0,0-19,0-18,0 55,0-55,0 18,0-36,0 54,0 38,0-93,0 19,0-18,0 54,0-54,0 18,0-19,0 19,0 0,0-19,18 56,-18-56,0 19,18-18,-18 54,0-17,0-20,37-17,-37 18,0 18,37-18,-37-19,0 19,20 18,-20 19,0-37,36-19,-36 19,0-18,0 17,37-17,-37 18,0 0,0-19,0 19,0-19,0 19,19-18,-19 17,0 1,0-18,0 18,37 18,-37-18,0-19,18 19,-18 0,37-37,-37 18,0 19,0-18,37-19,-37 36,18-36,-18 19,38 18,-38-1,18-36,19 19,-18 18,18-19,-37 19,36-37,-17 18,18 19,-18-37,-19 37,37-37,-19 19,56-19,-55 36,17-36,20 19,-18-19,54 37,-55 0,55-37,-54 18,17 19,-18-37,18 37,57 0,-76-37,20 55,-19-55,18 0,20 0,-57 0,56 37,-37-37,56 0,-20 37,75-37,-130 36,131-36,-94 0,20 19,35-19,-73 0,18 0,-36 0,56 0,-57 0,56 0,-19 0,-18 0,56 0,-56 0,18 0,-18 0,19 0,-19 0,-18 0,36 0,19 0,0 0,-55 0,18 0,-19 0,93 0,-93 0,75 0,-19 0,0 0,-19 0,-17 0,54 0,-55 0,18 0,57 0,-94 0,56 0,-56 0,94 0,-94 0,37 0,-55-37,74 19,-37 18,-19-37,57 0,-56 18,54-54,-54 54,54-18,2-36,-1-1,0 0,-56 37,20 19,-20-19,19-55,0 55,18-18,-18-19,0 37,-18-55,18 74,37-93,-74 74,18-55,19-18,0 73,0-55,-37 18,38-73,-38 73,0-73,37 73,-37-18,0-19,0 74,37-55,-37 18,0-73,0 73,0-36,0-1,0 56,0-92,0 73,0-37,0 56,0-56,0 75,0-56,0-19,0 37,0-18,-19 55,19-92,0 56,-37-38,0 0,37 38,0 18,0-19,-37 19,37 18,-37-55,37 55,-56-55,20 18,36 0,-37 19,0 18,18-55,-18 55,0 0,18-18,-18 55,1-74,17 56,-18-56,-37 56,55-19,-18 37,19-37,-19 19,0 18,19 0,18-37,-112 37,94-19,-56-18,-74 1,111-1,-55 0,55 18,-56-17,37 36,-17-37,36 37,37-19,-57 19,21 0,-20 0,19 0,19-37,-56 37,-19 0,-17 0,73-18,-56 18,56-37,-55 37,55 0,-20 0,21-37,-20 37,-17 0,54 0,-18 0,18 0,-55 0,56 0,-56 0,19 0,17 0,-17 0,18 0,18 0,-18 0,19 0,-19 0,19 0,-20 0,1 0,19 0,-19 0,18 0,-18 0,37 19,-18-19,-19 0,-1 0,38 37,-18-37,-19 0,37 18,-18-18,-19 0,18 37,-18-37,1 0,17 18,-19-18,20 0,-19 37,19-37,18 19,-37-19,0 0,37 36,-19-36,-17 0,17 0,19 37,-38-37,20 0,18 19,-37-19,0 0,19 0,18 37,-37-37</inkml:trace>
</inkml:ink>
</file>

<file path=ppt/ink/ink2.xml><?xml version="1.0" encoding="utf-8"?>
<inkml:ink xmlns:inkml="http://www.w3.org/2003/InkML">
  <inkml:definitions>
    <inkml:context xml:id="ctx0">
      <inkml:inkSource xml:id="inkSrc0">
        <inkml:traceFormat>
          <inkml:channel name="X" type="integer" max="1600" units="cm"/>
          <inkml:channel name="Y" type="integer" max="1024" units="cm"/>
        </inkml:traceFormat>
        <inkml:channelProperties>
          <inkml:channelProperty channel="X" name="resolution" value="28.36879" units="1/cm"/>
          <inkml:channelProperty channel="Y" name="resolution" value="28.36565" units="1/cm"/>
        </inkml:channelProperties>
      </inkml:inkSource>
      <inkml:timestamp xml:id="ts0" timeString="2013-10-28T10:46:24.074"/>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0 137,'0'0,"38"0,-1 0,-19 0,75 0,-55 0,55 0,-19 0,38 0,-56 0,111 0,-18 0,-38 0,38 0,-74 0,74 0,-38 0,38 0,0 0,-75 0,130 0,-148 0,148 0,-129 0,74 0,-75 0,75 0,0 0,-38 0,38 0,-37 0,55-36,-111 36,112-38,-20 38,-73-37,74 37,-75 0,131 0,-94 0,94 0,0 0,-94 0,38 0,-75 0,75 0,-74 0,-19 0,18 0,-18 0,55 0,-36 0,74 0,-94 0,112 0,-111 0,55 0,-73 0,-20 0,57 0,-57 0,19 0,19 0,-56 37,37-37,56 38,19-38,-112 17,56 21,-19-38,-37 37,37-37,-37 18,0 20,19-20,18 19,-37-18,0 17,0 1,19 19,-19-19,0 19,0-20,37 57,-37-55,74 54,-36 19,-20-74,19 19,-37 18,38 37,-38-92,37 92,-37-56,37 56,0 1,-37-38,37 37,-37-37,75 37,-75-93,74 94,-37-2,-37-91,38 56,-38-20,37 19,-18-37,-19 19,0 18,37-19,0 75,0-111,-18 73,-19-55,37 56,-37-57,37 20,-37 18,0-36,37 54,-37-55,19 19,-19-19,37 55,-37-55,0 56,0-37,0-20,0 57,0-56,0 55,0-54,0 55,0-19,0 37,0-18,0-20,37 2,-37-20,0 56,0-74,0 56,0-19,0-56,0 57,0-20,0 19,0-18,38 18,-38-55,0 54,0-17,0-19,0 19,0-19,0 18,0-18,0-18,0 92,0-93,37 56,-37-55,0 18,0-18,18 18,-18-1,0-17,0 18,0-18,0 18</inkml:trace>
</inkml:ink>
</file>

<file path=ppt/ink/ink3.xml><?xml version="1.0" encoding="utf-8"?>
<inkml:ink xmlns:inkml="http://www.w3.org/2003/InkML">
  <inkml:definitions>
    <inkml:context xml:id="ctx0">
      <inkml:inkSource xml:id="inkSrc0">
        <inkml:traceFormat>
          <inkml:channel name="X" type="integer" max="1600" units="cm"/>
          <inkml:channel name="Y" type="integer" max="1024" units="cm"/>
        </inkml:traceFormat>
        <inkml:channelProperties>
          <inkml:channelProperty channel="X" name="resolution" value="28.36879" units="1/cm"/>
          <inkml:channelProperty channel="Y" name="resolution" value="28.36565" units="1/cm"/>
        </inkml:channelProperties>
      </inkml:inkSource>
      <inkml:timestamp xml:id="ts0" timeString="2013-10-28T10:46:27.122"/>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0 401,'19'0,"18"0,-19 0,20 0,-1 0,-19 0,20 0,55 36,-19-36,38 0,-57 0,57 36,-38-36,131 0,0 0,-131 0,187 0,-150 0,150 0,-168 0,111 0,20 0,-168 0,111 0,-111 0,149 0,-130 0,74 0,-38 0,94 0,0 0,-94 0,94 0,-131 0,131 0,-93 0,92 0,-55 0,-37 0,37 0,-75 0,75 0,-38 0,38 0,-74 0,185-36,-111 36,-37 0,92 0,-129 0,74 0,-38 0,38 0,18-36,-111 36,205 0,-150 0,94 0,-93 0,92 0,-129 0,74 0,55 0,-148 0,150 0,-132 0,187 0,-150 0,94 0,-1 0,-92 0,56 0,-113 0,113-37,-112 37,148 0,19 0,-167 0,149 0,-131 0,131-36,-131-1,75 1,-74 36,36 0,1-37,-56 37,111 0,-111 0,93 0,-75 0,131 0,-56 0,-75 0,38 0,-56 0,55 0,-74 0,94 0,-75 0,167 0,56 0,-223 0,148 0,-92 0,37 0,-112 0,57 0,-57 0,56 0,-56 0,-18 0,18 0,-18 0,18 0,-18 0,18 0,0 0,-18 0,18 0,-18 0,18 0,-19 0,57 0,-57 0,94 0,-56 0,18 0,-18 0,-19 0,56 0,-56 0,56 0,-18 0,-56 0,55 0,-18-36,-19 36,-18 0,18-36,0 36,-18 0,18 0,-19 0,20 0,17 0,-17 0,55 0,-56 0,-19 0,20-19,-20 19,19 0,1-36,-20 36,20 0,17 0,20 0,-19 0,18 0,-55 0,18 0,-19 0,20-18,-1 18,-19 0,20 0,-20 0,19 0,-18-37,18 37,0 0,-18 0,18 0,-18-36,18 36</inkml:trace>
</inkml:ink>
</file>

<file path=ppt/ink/ink4.xml><?xml version="1.0" encoding="utf-8"?>
<inkml:ink xmlns:inkml="http://www.w3.org/2003/InkML">
  <inkml:definitions>
    <inkml:context xml:id="ctx0">
      <inkml:inkSource xml:id="inkSrc0">
        <inkml:traceFormat>
          <inkml:channel name="X" type="integer" max="1600" units="cm"/>
          <inkml:channel name="Y" type="integer" max="1024" units="cm"/>
        </inkml:traceFormat>
        <inkml:channelProperties>
          <inkml:channelProperty channel="X" name="resolution" value="28.36879" units="1/cm"/>
          <inkml:channelProperty channel="Y" name="resolution" value="28.36565" units="1/cm"/>
        </inkml:channelProperties>
      </inkml:inkSource>
      <inkml:timestamp xml:id="ts0" timeString="2013-10-28T10:22:47.22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167 70,'-18'0,"18"18,-38-18,1 35,19-35,-20 0,38 35,0-16,-18-19,18 35,0-17,0 17,0-18,0 19,0-1,0-18,0 19,0-36,0 17,37-17,-37 35,19-35,18 0,0 0,-37 18,19-18,18 0,-19 0,20 0,-20 0,19 0,18 0,20 0,-57 0,19 0,1 0,17 0,-17 0,18 0,-38 0,19 0,19 0,-19 0,1 0,-20 0,19 0,-18 0,18 0,-18 0,18 0,-1 0,-17 0,18 0,-18 0,18 0,-19 0,20 0,-1 0,-19 0,-18-35,38 35,-38-18,18-17,-18 17,37 18,-37-35,0 0,19 35,-19-18,0-17,0 18,0-19,0 19,0-20,0 2,-37 35,37-17,-19-19,19 19,-37 17,18-35,-18 35,0 0,18 0,-18 0,19 0,-20 0,20 0,-18 0,-2 0,20 0,-19 0,18 0,-18 0,18 0,-18 0,0 0,18 0,-18 0,18 0,-18 0,0 0,18 0,-18 0,18 0,-18 0,19 0,-20 0,1 0,19 0,-20 0,20 0,-18 0,17 0,-18 0</inkml:trace>
</inkml:ink>
</file>

<file path=ppt/ink/ink5.xml><?xml version="1.0" encoding="utf-8"?>
<inkml:ink xmlns:inkml="http://www.w3.org/2003/InkML">
  <inkml:definitions>
    <inkml:context xml:id="ctx0">
      <inkml:inkSource xml:id="inkSrc0">
        <inkml:traceFormat>
          <inkml:channel name="X" type="integer" max="1600" units="cm"/>
          <inkml:channel name="Y" type="integer" max="1024" units="cm"/>
        </inkml:traceFormat>
        <inkml:channelProperties>
          <inkml:channelProperty channel="X" name="resolution" value="28.36879" units="1/cm"/>
          <inkml:channelProperty channel="Y" name="resolution" value="28.36565" units="1/cm"/>
        </inkml:channelProperties>
      </inkml:inkSource>
      <inkml:timestamp xml:id="ts0" timeString="2013-10-28T10:23:07.53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8715 0,'0'18,"-18"-18,18 36,-38-36,20 0,18 35,-37-35,37 19,-19-19,-18 35,18-18,-18 20,0-20,37 19,-19-36,19 36,-37-36,37 17,0 19,-19-18,19 18,0-18,0 18,0-36,0 35,37-17,-18-18,-19 36,37-36,1 18,-20-18,19 36,-18-36,18 0,19 35,56 1,-75-36,92 18,-92-18,56 0,-56 0,19 36,56-36,-75 0,-18 0,18 0,19 0,-19 0,18 0,-18 0,-18 0,18 0,-19 0,57 0,-57 0,-18 0,38 0,-20 0,19 0,1 0,-20 0,19 0,-18-36,18 36,-18 0,55 0,-55 0,-19-36,36 36,1 0,-37-18,19 18,18-35,-18 35,18-19,-18 19,18 0,0 0,-37-35,19 35,-19-18,0-18,0 1,0 16,0-16,0 18,0-20,-38 20,38-19,-37 36,19 0,18-36,-38 36,38-18,-18 18,-19 0,37-35,0 17,-19 18,-18 0,1-36,17 36,-18-18,18 18,-18-36,18 36,-55 0,55 0,-18 0,-19 0,19 0,18 0,-18 0,0 0,18 0,-18 0,19 0,-20 0,20 0,-18 0,-2 0,20 0,-19 0,18 0,-18 0,18 0,-18 0,0 0,18 0,-18 0,18 0,-18 0,18 0,-18 0,0 0,18 0,-18 0,19 0,-19 0,19 0,-19 0,-1 0,20 0,-19 0,18 0,-18 0,18-35</inkml:trace>
  <inkml:trace contextRef="#ctx0" brushRef="#br0" timeOffset="3265">209 839,'-18'0,"-20"0,38 37,-18-37,-19 17,-1 19,38-18,-18-18,18 36,0-1,-37-35,37 18,0 18,0-18,0 18,0-18,0 17,18-35,-18 36,19-36,18 0,0 0,-37 18,19-18,18 0,-18 0,18 0,-19 36,20-36,-2 0,-18 0,20 0,-20 0,19 0,-18 0,18-19,1 19,-20 0,19 0,-18 0,18 0,-18 0,18 0,0 0,-18 0,18 0,-18 0,18 0,-19 0,19 0,0 0,-19 0,20 0,-20 0,19 0,-37 19,56-19,-19 0,-18 0,18 0,-18 0,-19 17,37-17,0 0,-18 0,18 0,-18 0,18 0,-18 37,54-37,-54 0,18 0,0 0,-37 17,19-17,18 0,-19 0,20 0,-20 0,19 35,1-35,55 0,-93 37,55-37,-17 0,-20 0,18 0,2 0,-20 0,20 0,-20 0,19 0,-18 17,18-17,0 0,-18 36,18-36,19 0,-19 0,-18 0,18 0,-18 0,18 0,-19 0,20 0,-2 0,20 0,-38 0,94 0,-94 0,57 0,-56 0,18 0,-19 0,20 0,-1 0,-19 0,20 0,-20 0,19 0,18 0,-18 0,19 0,-19 0,19 0,-19 0,-18 0,18 0,-18 0,18 0,-18 0,55 0,-55 0,18 0,18 0,19 0,-55 0,55 0,-55 0,18 0,-18 0,18 0,0 0,-18 0,55 0,-18 0,-19 0,19 0,-20 0,-17 0,18 0,-19 0,20 0,-20 0,20 0,-1 0,-19 0,20 0,-20 0,19 0,-18 0,18 0,0 0,-18 0,18 0,-18 0,18 0,-18 0,17 0,1 0,-18 0,18 0,-19 0,57 0,-57 0,20 0,-20 0,57 0,-57 0,57 0,-57 0,20 0,-38-18,18 18,19 0,0 0,-19 0,19-18,-18 18,18 0,-18 0,18 0,0-35,-18 35,-19-36,37 36,-37-18,19-18,-19 18,0-18,37 19,-37-19,0 0,18 19,-18-20,38 20,-38-18,0 16,0-16,0-1,0 18,0-18,0 18,-19 18,0-35,-18 35,19 0,-20 0,20 0,-19 0,-1 0,20 0,-19 0,18 0,-55 0,56 0,-19 0,18 0,-18 0,0 0,18 0,-18 0,-19 0,19 0,18 0,-18 0,18 0,-18 0,19 0,-57 0,57 0,-56 0,56 0,-57 0,19 0,19 0,-56 0,56 0,18 0,-18 0,-19-36,19 36,-19 0,-17 0,54 0,-55 0,55 0,-55 0,18 0,-18 0,18 0,19 0,-19-18,19 18,-19 0,20 0,17-36,-56 36,57 0,-57 0,57 0,-19 0,18 0,-55 0,55 0,-37 0,-18 0,37 0,-18 0,18 0,-19 0,0 0,-18 0,55 0,-18 0,-56 0,55 0,1 0,19 0,-38 0,-18 0,37 0,-19 0,1 0,-20 0,38 0,18 0,-18 0,19 0,-20 0,-17 0,-20 0,56 0,-91 0,54 0,-18 0,55 0,-55 0,55 0,-18 0,18 0,-18 0,18 0,-18 0,0 0,-18 0,18 0,18 0,-18 0,19 0,-20 0,20 0,-20 0,1 0,19 0,-20 0,20 0,-19 0,18 0,-18 0,0 0,18 0,-18 0,18 0,-18 0,19 0,-19 0,0 0,18 0,-18 0,19 0,-20 0,20 0,-19 0,-1 0,20 0,-19 0,18 0,-18 0,18 0,-18 0,0 0,18 0,-18 0,18 0,-17 0,17 0,19 19,-37-19,0 0,37 17,-19-17,-18 0,37 35</inkml:trace>
</inkml:ink>
</file>

<file path=ppt/ink/ink6.xml><?xml version="1.0" encoding="utf-8"?>
<inkml:ink xmlns:inkml="http://www.w3.org/2003/InkML">
  <inkml:definitions>
    <inkml:context xml:id="ctx0">
      <inkml:inkSource xml:id="inkSrc0">
        <inkml:traceFormat>
          <inkml:channel name="X" type="integer" max="1600" units="cm"/>
          <inkml:channel name="Y" type="integer" max="1024" units="cm"/>
        </inkml:traceFormat>
        <inkml:channelProperties>
          <inkml:channelProperty channel="X" name="resolution" value="28.36879" units="1/cm"/>
          <inkml:channelProperty channel="Y" name="resolution" value="28.36565" units="1/cm"/>
        </inkml:channelProperties>
      </inkml:inkSource>
      <inkml:timestamp xml:id="ts0" timeString="2013-10-28T10:24:15.89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130 162,'0'19,"-37"-19,37 18,-37-18,37 36,0-19,-19-17,19 37,0-20,0 19,0 0,-37-18,37 19,0-20,18 19,1-36,18 0,0 0,-18 0,18 0,-18 0,18 0,-18 0,18 0,55 0,-55 0,56 0,-18 0,-57 0,57 36,-57-36,19 0,-18 18,18-18,0 0,19 0,-19 0,-18 0,18 0,-18 0,18 0,-19 0,19 0,0 0,-18 0,18 0,-18 0,18 0,-19 0,20 0,-1 0,-19 0,20 36,-20-36,19 0,-18 0,18 0,0 18,-18-18,18 0,-18 0,18 0,-18 0,18 0,-1 0,-17 0,18 0,19 0,-19 0,19 0,-19 0,56 0,-74 0,18 36,0-36,19 0,-19 0,-18 18,18-18,-19 0,20 0,-20 0,18 0,2 0,-20 0,19 0,-18 0,18 0,-18 0,55 0,-55 0,55 36,-55-36,93 35,-94-35,57 0,-57 0,57 0,-21 36,-16-36,-20 0,19 0,1 0,-20 0,57 37,-57-37,57 0,-19 36,-19-36,19 0,-19 0,19 0,-19 0,-19 0,56 0,-56 0,20 0,-20 0,19 0,1 0,-20 0,19 0,-18 0,18 0,-18 0,18 0,0 0,19 0,-37 0,55 0,-55 0,18 0,0 0,-18 0,54-19,-54 19,18 0,-18 0,18 0,-19 0,20 0,-1 0,-19 0,20 0,-20 0,19 0,-18 0,18 0,0-36,-18 36,18 0,-18 0,18 0,-18 0,18 0,0 0,-18 0,17 0,-17 0,18 0,-19 0,20 0,17 0,20 0,-57 0,57 0,-19 0,-19 0,19 0,-19 0,19 0,-19 0,18 0,-18 0,-18 0,18 0,56 0,-19 0,-55 0,92 0,-92 0,74 0,-19 0,1 0,-20 19,-18-19,19 0,-19 0,19 0,18 0,38 0,-94 36,113-36,-1 35,-75-35,56 36,-36-36,36 0,-55 36,56-36,55 36,-149-36,93 0,-55 0,56 0,-75 0,56 0,-37 0,18 0,38 0,-93 0,91 0,-91 0,92 0,-55 0,56 0,0 0,-38 0,74 0,-92 0,55 0,-36 0,73 0,-73 36,-19-36,55 0,-37 0,-18 0,-19 0,19 0,-19 0,19 0,55 0,-74 0,56 0,-55 0,55 0,-76 0,58 0,-57 0,57 0,-19 0,-19 0,-19 0,20 0,-1-18,-19 18,38 0,-19 0,19 0,19-36,-38 36,-19 0,19 0,-19-18,20 18,-1 0,-19 0,20 0,-20 0,19-36,-18 36,18 0,0-36,-37 18,19 18,-19-36,0 19,0-20,0 20,0-19,0-1,0 20,0-19,0 18,0-18,0 18,0 18,0-36,-37 36,37-36,-37 36,18 0,-18 0,18 0,-18 0,18 0,-18 0,0 0,18 0,-17 0,-20 0,19 0,-56 18,19-18,55 0,-74 0,56 0,0 0,18 0,-18 0,18 0,-18 0,-19 0,19 0,-18 0,18 0,-93 0,92 0,-92 0,19-36,92 36,-55 0,55-36,-55 36,55 0,-17 0,-20 0,19 0,-19 0,-19 0,-36-36,55 36,-56 0,38-36,-37 0,-93 36,167-17,-57 17,57 0,19-37,-20 37,20 0,-57 0,57 0,-94-36,95 36,-76 0,18-35,-36 35,36 0,19-36,-18 36,37 0,18 0,-18 0,-19 0,19 0,-55 0,36 0,-18 0,-1 0,19 0,19 0,-19 0,19 0,19 0,-20 0,-18 0,19 0,-19 0,20 0,-20 0,38 0,-57 0,20 0,17 0,-55 17,56-17,-56 37,56-37,-56 36,56-36,-55 0,17 0,57 17,-94-17,93 0,-36 0,17 0,-92 0,19 0,73 0,-54 0,55 0,-56 0,19 0,18 0,19 0,-19 0,-56 0,94 0,-57 0,57 0,-93 0,92 0,-55 0,55 0,-92 0,55 0,19 0,-56 0,74 0,-55 0,55 0,-92 0,56 0,-20 0,19 0,19 0,-19 0,19 0,-56 0,56 0,-56 0,-19 0,76 0,-57 0,37 0,-55 0,73 0,-17 0,-57 0,75 0,-19 0,-19-17,21 17,-21 0,-36-36,92 36,-93-18,-36 18,110-36,-92 36,57-36,-76 36,74-37,-36 37,36-35,57 35,-38 0,19 0,-19 0,19 0,0-18,19 18,-19 0,18 0,-55 0,18 0,-19 0,20 0,17 0,-55 0,19 0,55 0,-18 0,19 0,-20 0,20 0,-18 0,-2 0,20 0,-20 0,20 0,-19 0,18 0,-18 0,0 0,18 0,-18 0,18 0,-18 0,18 0,-18 0,0 0,18 0,-18 0,19 0,-20 0,20 36,-19-36,-1 0,21 36,-20-36,37 18,-19-18,19 36,-37-36,0 0,37 17,-19-17,19 37,-37-37</inkml:trace>
</inkml:ink>
</file>

<file path=ppt/ink/ink7.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47.18894" units="1/cm"/>
          <inkml:channelProperty channel="Y" name="resolution" value="48" units="1/cm"/>
        </inkml:channelProperties>
      </inkml:inkSource>
      <inkml:timestamp xml:id="ts0" timeString="2013-11-12T07:51:54.179"/>
    </inkml:context>
    <inkml:brush xml:id="br0">
      <inkml:brushProperty name="width" value="0.05292" units="cm"/>
      <inkml:brushProperty name="height" value="0.05292" units="cm"/>
      <inkml:brushProperty name="color" value="#FF0000"/>
    </inkml:brush>
  </inkml:definitions>
  <inkml:trace contextRef="#ctx0" brushRef="#br0">15478 8086,'50'0,"-25"0,49 0,-24 0,-26 0,1 0,25 0,-25 0,24 0,-24 0,0 0,0 0,-1 0,1 0,0 0,0 0,0 0,24 0,1-24,-25 24,-1 0,26 0,-25 0,0 0,24 0,26 0,-1 0,1 0,24 0,-50 0,1 0,24 0,-24 0,0 0,-26 24,51-24,-26 25,26-25,-50 0,24 0,-24 0,25 0,-26 0,26 0,-25 0,0 0,-1 0,1 0,25 0,-25 0,0 0,-1 0,1 0,0 0,25 0,-26 0,1 0,0 0,0 0,24 0,-24 0,0 0,25 0,-1 0,26 0,-51 0,1 0,0 0,25 0,-1 0,-24 0,49 0,-49 0,0 0,0 0,0 0,-1 0,1 0,25 25,-25-25,24 0,26 0,-26 0,26 0,-26 0,1 0,0 0,-1 0,1 0,-1 0,1 0,0 0,-26 0,1 0,0 0,0 0,24 0,1 0,24 0,-24 0,-25 0,25 0,-26 0,1 0,0 0,0 0,0 0,-1 0,51 0,-50 0,24 0,-24 0,25 0,-1 0,26 0,-1 0,-24 0,-26 0,26 0,-25 0,0 0,-1 0,26-25,24 0,-24 25,0 0,24 0,25 0,-24 0,-26 0,-24 0,25 0,-1 0,1 0,0 0,49 0,-25 0,50 0,0 0,-74 0,-1 0,-24 0,0 0,0-24,0-1,-25 0,25 25,49 0,-24 0,24 0,-49 0,24 0,-24 0,50 0,-26 0,50 0,-24 0,24 0,-74-25,49 25,-49 0,0-25,49 25,-49 0,0 0,0 0,0 0,-1 0,1 0,0 0,0 0,0 0,-1 0,26 0,24 0,-49 0,50 0,-26 0,1 0,-1 0,1 0,-25 0,0 0,-1 0,1 0,0 0,0-25,0 25,-1 0,1 0,0 0,49 0,1 0,-26 0,51 25,-75-25,-1 0,51 0,-50 0,-1 0,1 0,-25 25,50 0,24-25,-49 25,0-25,0 0,-1 0,76 0,-51 0,50 25,-74-25,0 0,0 0,0 0,-1 0,26 0,0 0,-26 0,26 0,-50-25,25 25,25 0,-50-25,0 0,0 0,0 0,0-24,0 24,-25-25,0 1,0 49,25-25,-25 0,0-24,25-1,0 25,-24-24,-1 49,0-25,0 25,0 0,1 0,-51-25,1 25,49 0,-49 0,49 0,-50 0,51 0,-1 0,-25 0,25 0,-24-25,24 0,0 25,0 0,1 0,-1 0,-25 0,-24 0,24 0,0-24,-24 24,49 0,25-25,-25 25,-24 0,24 0,0 0,-24 0,-1 0,25 0,-24 0,-1 0,25 0,0 0,1 0,-1 0,0 0,0 0,-24 0,-1 0,0 0,-49 0,50 0,24 0,-50 0,51 25,-1-25,0 24,0-24,-25 25,-24-25,24 25,26-25,-26 25,25-25,0 0,-24 0,24 0,-49 0,24 0,25 0,0 0,1 0,-1 0,0 0,0 0,0 0,1 0,-26 0,25 0,-49 0,49 0,-25 0,1 0,-1 0,0 0,26 0,-1 0,0 0,-25 25,26-25,-26 0,0 24,1-24,24 0,-25 0,26 0,-1 0,-25 0,25 0,-24 0,-26 0,26 0,-1 0,25 0,1 0,-1 0,-25 0,1 0,-1 0,25 0,-49 0,-1 0,26 0,-26 0,50 0,1 0,-1 0,0 0,-25 0,-24 0,24-24,1 24,-1 0,25 0,1 0,-1 0,0 0,0 0,-24 0,24 0,-25 0,-24 0,-25 0,49 0,-25 0,51 0,-26 0,0 0,-24 0,0 0,-1 0,26-25,-1 25,25 0,-24 0,24 0,0 0,-25 0,-24 0,-25 0,0 0,-1 0,1 0,0 0,49 0,1 0,-1 0,0 0,1 0,-1 0,1 0,-1 0,-24 0,24 0,-24 0,24 0,25 0,0 0,-24 0,-26 0,1 0,-25 0,24 0,-24 0,74 0,-74 0,74 0,0 0,-24 0,24 0,0 0,-49 0,24 0,1 0,-26 0,26 0,-1 0,25 0,-24 0,24 0,0 0,0 0,-25 0,26 0,-1 0,0 0,0 0,0 0,1 0,-1 0,0 0,0 0,0 0,1 0,-26 0,0 0,26 0,-1 0,0 0,0 0,0 0,1 0,-1 0,0 0,0 0,0 25,1-25,-1 0,0 0,0 0,0 0,-24 24,24-24,0 0,25 25,-25-25,1 0,-1 25,0-25,0 0,0 0,25 25,-25-25,25 25,0-1,0 1,0 0,0 0,0 0,0-1,0 1,0 0,0 0,0 0,0-1,0 1,25 0,-25 0,25-25,0 25,-25 0,25-25,0 24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5330"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新細明體" pitchFamily="18" charset="-120"/>
              </a:defRPr>
            </a:lvl1pPr>
          </a:lstStyle>
          <a:p>
            <a:pPr>
              <a:defRPr/>
            </a:pPr>
            <a:endParaRPr lang="en-US" altLang="zh-TW"/>
          </a:p>
        </p:txBody>
      </p:sp>
      <p:sp>
        <p:nvSpPr>
          <p:cNvPr id="355331"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新細明體" pitchFamily="18" charset="-120"/>
              </a:defRPr>
            </a:lvl1pPr>
          </a:lstStyle>
          <a:p>
            <a:pPr>
              <a:defRPr/>
            </a:pPr>
            <a:endParaRPr lang="en-US" altLang="zh-TW"/>
          </a:p>
        </p:txBody>
      </p:sp>
      <p:sp>
        <p:nvSpPr>
          <p:cNvPr id="184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5333"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zh-TW" altLang="en-US" noProof="0" smtClean="0"/>
              <a:t>按一下以編輯母片</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355334"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新細明體" pitchFamily="18" charset="-120"/>
              </a:defRPr>
            </a:lvl1pPr>
          </a:lstStyle>
          <a:p>
            <a:pPr>
              <a:defRPr/>
            </a:pPr>
            <a:endParaRPr lang="en-US" altLang="zh-TW"/>
          </a:p>
        </p:txBody>
      </p:sp>
      <p:sp>
        <p:nvSpPr>
          <p:cNvPr id="355335"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a:lvl1pPr>
          </a:lstStyle>
          <a:p>
            <a:fld id="{282B4BA9-BB76-45C3-8586-7C3DFE6AF820}" type="slidenum">
              <a:rPr lang="en-US" altLang="zh-TW"/>
              <a:pPr/>
              <a:t>‹#›</a:t>
            </a:fld>
            <a:endParaRPr lang="en-US" altLang="zh-TW"/>
          </a:p>
        </p:txBody>
      </p:sp>
    </p:spTree>
    <p:extLst>
      <p:ext uri="{BB962C8B-B14F-4D97-AF65-F5344CB8AC3E}">
        <p14:creationId xmlns:p14="http://schemas.microsoft.com/office/powerpoint/2010/main" val="1363163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zh.wikipedia.org/wiki/%E9%A1%9E%E6%AF%94%E6%95%B8%E4%BD%8D%E8%BD%89%E6%8F%9B%E5%99%A8"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zh.wikipedia.org/w/index.php?title=%E4%BD%8D%E5%85%83%E5%82%B3%E8%BC%B8&amp;action=edit&amp;redlink=1"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8120B6C8-2B5B-479E-9FFB-204EA328F4CB}" type="slidenum">
              <a:rPr lang="en-US" altLang="zh-TW"/>
              <a:pPr>
                <a:spcBef>
                  <a:spcPct val="0"/>
                </a:spcBef>
              </a:pPr>
              <a:t>1</a:t>
            </a:fld>
            <a:endParaRPr lang="en-US" altLang="zh-TW"/>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extLst>
      <p:ext uri="{BB962C8B-B14F-4D97-AF65-F5344CB8AC3E}">
        <p14:creationId xmlns:p14="http://schemas.microsoft.com/office/powerpoint/2010/main" val="3119601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觀察：重複計算的數值可以存起來，給下一個</a:t>
            </a:r>
            <a:r>
              <a:rPr lang="en-US" altLang="zh-TW" dirty="0" smtClean="0"/>
              <a:t>pixel </a:t>
            </a:r>
            <a:r>
              <a:rPr lang="zh-TW" altLang="en-US" dirty="0" smtClean="0"/>
              <a:t>使用</a:t>
            </a:r>
            <a:endParaRPr lang="en-US" altLang="zh-TW" dirty="0" smtClean="0"/>
          </a:p>
          <a:p>
            <a:endParaRPr lang="en-US" altLang="zh-TW" dirty="0" smtClean="0"/>
          </a:p>
          <a:p>
            <a:r>
              <a:rPr lang="zh-TW" altLang="en-US" dirty="0" smtClean="0"/>
              <a:t>所有在一個列的</a:t>
            </a:r>
            <a:r>
              <a:rPr lang="en-US" altLang="zh-TW" dirty="0" smtClean="0"/>
              <a:t>pixel </a:t>
            </a:r>
            <a:r>
              <a:rPr lang="zh-TW" altLang="en-US" dirty="0" smtClean="0"/>
              <a:t>屬於同一個</a:t>
            </a:r>
            <a:r>
              <a:rPr lang="en-US" altLang="zh-TW" dirty="0" smtClean="0"/>
              <a:t>window</a:t>
            </a:r>
            <a:r>
              <a:rPr lang="en-US" altLang="zh-TW" baseline="0" dirty="0" smtClean="0"/>
              <a:t> ABCD</a:t>
            </a:r>
          </a:p>
          <a:p>
            <a:endParaRPr lang="en-US" altLang="zh-TW" baseline="0" dirty="0" smtClean="0"/>
          </a:p>
          <a:p>
            <a:r>
              <a:rPr lang="zh-TW" altLang="en-US" baseline="0" dirty="0" smtClean="0"/>
              <a:t>以 </a:t>
            </a:r>
            <a:r>
              <a:rPr lang="en-US" altLang="zh-TW" baseline="0" dirty="0" smtClean="0"/>
              <a:t>3</a:t>
            </a:r>
            <a:r>
              <a:rPr lang="zh-TW" altLang="en-US" baseline="0" dirty="0" smtClean="0"/>
              <a:t>*</a:t>
            </a:r>
            <a:r>
              <a:rPr lang="en-US" altLang="zh-TW" baseline="0" dirty="0" smtClean="0"/>
              <a:t>3</a:t>
            </a:r>
            <a:r>
              <a:rPr lang="zh-TW" altLang="en-US" baseline="0" dirty="0" smtClean="0"/>
              <a:t> 的</a:t>
            </a:r>
            <a:r>
              <a:rPr lang="en-US" altLang="zh-TW" baseline="0" dirty="0" smtClean="0"/>
              <a:t>MASK</a:t>
            </a:r>
            <a:r>
              <a:rPr lang="zh-TW" altLang="en-US" baseline="0" dirty="0" smtClean="0"/>
              <a:t> 為例，</a:t>
            </a:r>
            <a:r>
              <a:rPr lang="en-US" altLang="zh-TW" baseline="0" dirty="0" smtClean="0"/>
              <a:t>IBUF</a:t>
            </a:r>
            <a:r>
              <a:rPr lang="zh-TW" altLang="en-US" baseline="0" dirty="0" smtClean="0"/>
              <a:t> 的大小是一個 </a:t>
            </a:r>
            <a:r>
              <a:rPr lang="en-US" altLang="zh-TW" baseline="0" dirty="0" smtClean="0"/>
              <a:t>3 * 1 </a:t>
            </a:r>
            <a:r>
              <a:rPr lang="zh-TW" altLang="en-US" baseline="0" dirty="0" smtClean="0"/>
              <a:t>的陣列，包含同一個</a:t>
            </a:r>
            <a:r>
              <a:rPr lang="en-US" altLang="zh-TW" baseline="0" dirty="0" smtClean="0"/>
              <a:t>column</a:t>
            </a:r>
            <a:r>
              <a:rPr lang="zh-TW" altLang="en-US" baseline="0" dirty="0" smtClean="0"/>
              <a:t>位置上的三個</a:t>
            </a:r>
            <a:r>
              <a:rPr lang="en-US" altLang="zh-TW" baseline="0" dirty="0" smtClean="0"/>
              <a:t>pixel</a:t>
            </a:r>
            <a:r>
              <a:rPr lang="zh-TW" altLang="en-US" baseline="0" dirty="0" smtClean="0"/>
              <a:t> </a:t>
            </a:r>
            <a:r>
              <a:rPr lang="en-US" altLang="zh-TW" baseline="0" dirty="0" smtClean="0"/>
              <a:t>value</a:t>
            </a:r>
            <a:r>
              <a:rPr lang="zh-TW" altLang="en-US" baseline="0" dirty="0" smtClean="0"/>
              <a:t> 的和</a:t>
            </a:r>
            <a:endParaRPr lang="en-US" altLang="zh-TW" baseline="0" dirty="0" smtClean="0"/>
          </a:p>
          <a:p>
            <a:endParaRPr lang="en-US" altLang="zh-TW"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baseline="0" dirty="0" smtClean="0"/>
              <a:t>IBUF(</a:t>
            </a:r>
            <a:r>
              <a:rPr lang="zh-TW" altLang="en-US" baseline="0" dirty="0" smtClean="0"/>
              <a:t> </a:t>
            </a:r>
            <a:r>
              <a:rPr lang="en-US" altLang="zh-TW" baseline="0" dirty="0" smtClean="0"/>
              <a:t>j-1) = (</a:t>
            </a:r>
            <a:r>
              <a:rPr lang="zh-TW" altLang="en-US" baseline="0" dirty="0" smtClean="0"/>
              <a:t> </a:t>
            </a:r>
            <a:r>
              <a:rPr lang="en-US" altLang="zh-TW" baseline="0" dirty="0" err="1" smtClean="0"/>
              <a:t>pxl</a:t>
            </a:r>
            <a:r>
              <a:rPr lang="en-US" altLang="zh-TW" baseline="0" dirty="0" smtClean="0"/>
              <a:t>(i-1, j-1) , </a:t>
            </a:r>
            <a:r>
              <a:rPr lang="en-US" altLang="zh-TW" baseline="0" dirty="0" err="1" smtClean="0"/>
              <a:t>pxl</a:t>
            </a:r>
            <a:r>
              <a:rPr lang="en-US" altLang="zh-TW" baseline="0" dirty="0" smtClean="0"/>
              <a:t>(</a:t>
            </a:r>
            <a:r>
              <a:rPr lang="en-US" altLang="zh-TW" baseline="0" dirty="0" err="1" smtClean="0"/>
              <a:t>i</a:t>
            </a:r>
            <a:r>
              <a:rPr lang="en-US" altLang="zh-TW" baseline="0" dirty="0" smtClean="0"/>
              <a:t>, j-1), </a:t>
            </a:r>
            <a:r>
              <a:rPr lang="en-US" altLang="zh-TW" baseline="0" dirty="0" err="1" smtClean="0"/>
              <a:t>pxl</a:t>
            </a:r>
            <a:r>
              <a:rPr lang="en-US" altLang="zh-TW" baseline="0" dirty="0" smtClean="0"/>
              <a:t>(i+1, j-1))</a:t>
            </a:r>
          </a:p>
          <a:p>
            <a:endParaRPr lang="en-US" altLang="zh-TW"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baseline="0" dirty="0" smtClean="0"/>
              <a:t>IBUF(</a:t>
            </a:r>
            <a:r>
              <a:rPr lang="zh-TW" altLang="en-US" baseline="0" dirty="0" smtClean="0"/>
              <a:t> </a:t>
            </a:r>
            <a:r>
              <a:rPr lang="en-US" altLang="zh-TW" baseline="0" dirty="0" smtClean="0"/>
              <a:t>j) = (</a:t>
            </a:r>
            <a:r>
              <a:rPr lang="zh-TW" altLang="en-US" baseline="0" dirty="0" smtClean="0"/>
              <a:t> </a:t>
            </a:r>
            <a:r>
              <a:rPr lang="en-US" altLang="zh-TW" baseline="0" dirty="0" err="1" smtClean="0"/>
              <a:t>pxl</a:t>
            </a:r>
            <a:r>
              <a:rPr lang="en-US" altLang="zh-TW" baseline="0" dirty="0" smtClean="0"/>
              <a:t>(i-1, j) , </a:t>
            </a:r>
            <a:r>
              <a:rPr lang="en-US" altLang="zh-TW" baseline="0" dirty="0" err="1" smtClean="0"/>
              <a:t>pxl</a:t>
            </a:r>
            <a:r>
              <a:rPr lang="en-US" altLang="zh-TW" baseline="0" dirty="0" smtClean="0"/>
              <a:t>(</a:t>
            </a:r>
            <a:r>
              <a:rPr lang="en-US" altLang="zh-TW" baseline="0" dirty="0" err="1" smtClean="0"/>
              <a:t>i</a:t>
            </a:r>
            <a:r>
              <a:rPr lang="en-US" altLang="zh-TW" baseline="0" dirty="0" smtClean="0"/>
              <a:t>, j), </a:t>
            </a:r>
            <a:r>
              <a:rPr lang="en-US" altLang="zh-TW" baseline="0" dirty="0" err="1" smtClean="0"/>
              <a:t>pxl</a:t>
            </a:r>
            <a:r>
              <a:rPr lang="en-US" altLang="zh-TW" baseline="0" dirty="0" smtClean="0"/>
              <a:t>(i+1, j))</a:t>
            </a:r>
          </a:p>
          <a:p>
            <a:endParaRPr lang="en-US" altLang="zh-TW"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baseline="0" dirty="0" smtClean="0"/>
              <a:t>IBUF(</a:t>
            </a:r>
            <a:r>
              <a:rPr lang="zh-TW" altLang="en-US" baseline="0" dirty="0" smtClean="0"/>
              <a:t> </a:t>
            </a:r>
            <a:r>
              <a:rPr lang="en-US" altLang="zh-TW" baseline="0" dirty="0" smtClean="0"/>
              <a:t>j+1) = (</a:t>
            </a:r>
            <a:r>
              <a:rPr lang="zh-TW" altLang="en-US" baseline="0" dirty="0" smtClean="0"/>
              <a:t> </a:t>
            </a:r>
            <a:r>
              <a:rPr lang="en-US" altLang="zh-TW" baseline="0" dirty="0" err="1" smtClean="0"/>
              <a:t>pxl</a:t>
            </a:r>
            <a:r>
              <a:rPr lang="en-US" altLang="zh-TW" baseline="0" dirty="0" smtClean="0"/>
              <a:t>(i-1, j+1) , </a:t>
            </a:r>
            <a:r>
              <a:rPr lang="en-US" altLang="zh-TW" baseline="0" dirty="0" err="1" smtClean="0"/>
              <a:t>pxl</a:t>
            </a:r>
            <a:r>
              <a:rPr lang="en-US" altLang="zh-TW" baseline="0" dirty="0" smtClean="0"/>
              <a:t>(</a:t>
            </a:r>
            <a:r>
              <a:rPr lang="en-US" altLang="zh-TW" baseline="0" dirty="0" err="1" smtClean="0"/>
              <a:t>i</a:t>
            </a:r>
            <a:r>
              <a:rPr lang="en-US" altLang="zh-TW" baseline="0" dirty="0" smtClean="0"/>
              <a:t>, j+1), </a:t>
            </a:r>
            <a:r>
              <a:rPr lang="en-US" altLang="zh-TW" baseline="0" dirty="0" err="1" smtClean="0"/>
              <a:t>pxl</a:t>
            </a:r>
            <a:r>
              <a:rPr lang="en-US" altLang="zh-TW" baseline="0" dirty="0" smtClean="0"/>
              <a:t>(i+1, j+1))</a:t>
            </a:r>
          </a:p>
          <a:p>
            <a:endParaRPr lang="en-US" altLang="zh-TW" baseline="0" dirty="0" smtClean="0"/>
          </a:p>
          <a:p>
            <a:endParaRPr lang="en-US" altLang="zh-TW" baseline="0" dirty="0" smtClean="0"/>
          </a:p>
          <a:p>
            <a:r>
              <a:rPr lang="zh-TW" altLang="en-US" baseline="0" dirty="0" smtClean="0"/>
              <a:t>一個 </a:t>
            </a:r>
            <a:r>
              <a:rPr lang="en-US" altLang="zh-TW" baseline="0" dirty="0" smtClean="0"/>
              <a:t>Window </a:t>
            </a:r>
            <a:r>
              <a:rPr lang="zh-TW" altLang="en-US" baseline="0" dirty="0" smtClean="0"/>
              <a:t>內 </a:t>
            </a:r>
            <a:r>
              <a:rPr lang="en-US" altLang="zh-TW" baseline="0" dirty="0" smtClean="0"/>
              <a:t>maintain N </a:t>
            </a:r>
            <a:r>
              <a:rPr lang="zh-TW" altLang="en-US" baseline="0" dirty="0" smtClean="0"/>
              <a:t>個 </a:t>
            </a:r>
            <a:r>
              <a:rPr lang="en-US" altLang="zh-TW" baseline="0" dirty="0" smtClean="0"/>
              <a:t>IBUF, </a:t>
            </a:r>
          </a:p>
          <a:p>
            <a:endParaRPr lang="en-US" altLang="zh-TW" baseline="0" dirty="0" smtClean="0"/>
          </a:p>
          <a:p>
            <a:r>
              <a:rPr lang="zh-TW" altLang="en-US" dirty="0" smtClean="0"/>
              <a:t>假設現在要計算原始影像</a:t>
            </a:r>
            <a:r>
              <a:rPr lang="en-US" altLang="zh-TW" dirty="0" smtClean="0"/>
              <a:t>f(</a:t>
            </a:r>
            <a:r>
              <a:rPr lang="en-US" altLang="zh-TW" dirty="0" err="1" smtClean="0"/>
              <a:t>i,j</a:t>
            </a:r>
            <a:r>
              <a:rPr lang="en-US" altLang="zh-TW" dirty="0" smtClean="0"/>
              <a:t>)</a:t>
            </a:r>
            <a:r>
              <a:rPr lang="zh-TW" altLang="en-US" dirty="0" smtClean="0"/>
              <a:t>的輸出值，只要加上 </a:t>
            </a:r>
            <a:r>
              <a:rPr lang="en-US" altLang="zh-TW" dirty="0" smtClean="0"/>
              <a:t>IBUF(j-1) + IBUF(j) +</a:t>
            </a:r>
            <a:r>
              <a:rPr lang="zh-TW" altLang="en-US" dirty="0" smtClean="0"/>
              <a:t> </a:t>
            </a:r>
            <a:r>
              <a:rPr lang="en-US" altLang="zh-TW" dirty="0" smtClean="0"/>
              <a:t>IBUF(</a:t>
            </a:r>
            <a:r>
              <a:rPr lang="zh-TW" altLang="en-US" dirty="0" smtClean="0"/>
              <a:t> </a:t>
            </a:r>
            <a:r>
              <a:rPr lang="en-US" altLang="zh-TW" dirty="0" smtClean="0"/>
              <a:t>j</a:t>
            </a:r>
            <a:r>
              <a:rPr lang="en-US" altLang="zh-TW" baseline="0" dirty="0" smtClean="0"/>
              <a:t> + 1</a:t>
            </a:r>
            <a:r>
              <a:rPr lang="en-US" altLang="zh-TW" dirty="0" smtClean="0"/>
              <a:t>) </a:t>
            </a:r>
            <a:r>
              <a:rPr lang="zh-TW" altLang="en-US" dirty="0" smtClean="0"/>
              <a:t>的值 再 除以 </a:t>
            </a:r>
            <a:r>
              <a:rPr lang="en-US" altLang="zh-TW" dirty="0" smtClean="0"/>
              <a:t>mask</a:t>
            </a:r>
            <a:r>
              <a:rPr lang="zh-TW" altLang="en-US" dirty="0" smtClean="0"/>
              <a:t> 的 長 * 寬 即可</a:t>
            </a:r>
            <a:endParaRPr lang="en-US" altLang="zh-TW" dirty="0" smtClean="0"/>
          </a:p>
          <a:p>
            <a:endParaRPr lang="en-US" altLang="zh-TW" dirty="0" smtClean="0"/>
          </a:p>
          <a:p>
            <a:r>
              <a:rPr lang="zh-TW" altLang="en-US" dirty="0" smtClean="0"/>
              <a:t>當某一列的</a:t>
            </a:r>
            <a:r>
              <a:rPr lang="en-US" altLang="zh-TW" dirty="0" smtClean="0"/>
              <a:t>pixel</a:t>
            </a:r>
            <a:r>
              <a:rPr lang="zh-TW" altLang="en-US" dirty="0" smtClean="0"/>
              <a:t> 都計算完之後，下一個</a:t>
            </a:r>
            <a:r>
              <a:rPr lang="en-US" altLang="zh-TW" dirty="0" smtClean="0"/>
              <a:t>Window</a:t>
            </a:r>
            <a:r>
              <a:rPr lang="en-US" altLang="zh-TW" baseline="0" dirty="0" smtClean="0"/>
              <a:t> </a:t>
            </a:r>
            <a:r>
              <a:rPr lang="zh-TW" altLang="en-US" baseline="0" dirty="0" smtClean="0"/>
              <a:t>的 </a:t>
            </a:r>
            <a:r>
              <a:rPr lang="en-US" altLang="zh-TW" baseline="0" dirty="0" smtClean="0"/>
              <a:t>IBUF</a:t>
            </a:r>
            <a:r>
              <a:rPr lang="zh-TW" altLang="en-US" baseline="0" dirty="0" smtClean="0"/>
              <a:t> 值 只要減去上一列的</a:t>
            </a:r>
            <a:r>
              <a:rPr lang="en-US" altLang="zh-TW" baseline="0" dirty="0" smtClean="0"/>
              <a:t>pixel value, </a:t>
            </a:r>
            <a:r>
              <a:rPr lang="zh-TW" altLang="en-US" baseline="0" dirty="0" smtClean="0"/>
              <a:t>再加上下一列的 </a:t>
            </a:r>
            <a:r>
              <a:rPr lang="en-US" altLang="zh-TW" baseline="0" dirty="0" smtClean="0"/>
              <a:t>pixel value </a:t>
            </a:r>
            <a:r>
              <a:rPr lang="zh-TW" altLang="en-US" baseline="0" dirty="0" smtClean="0"/>
              <a:t>即可完成更新</a:t>
            </a:r>
            <a:endParaRPr lang="en-US" altLang="zh-TW" baseline="0" dirty="0" smtClean="0"/>
          </a:p>
          <a:p>
            <a:endParaRPr lang="en-US" altLang="zh-TW" baseline="0" dirty="0" smtClean="0"/>
          </a:p>
          <a:p>
            <a:r>
              <a:rPr lang="zh-TW" altLang="en-US" dirty="0" smtClean="0"/>
              <a:t>原本的計算量： </a:t>
            </a:r>
            <a:r>
              <a:rPr lang="en-US" altLang="zh-TW" dirty="0" smtClean="0"/>
              <a:t>I^2</a:t>
            </a:r>
            <a:r>
              <a:rPr lang="en-US" altLang="zh-TW" baseline="0" dirty="0" smtClean="0"/>
              <a:t> * N^2  </a:t>
            </a:r>
            <a:r>
              <a:rPr lang="zh-TW" altLang="en-US" baseline="0" dirty="0" smtClean="0"/>
              <a:t>乘法 和 加法</a:t>
            </a:r>
            <a:endParaRPr lang="en-US" altLang="zh-TW" baseline="0" dirty="0" smtClean="0"/>
          </a:p>
          <a:p>
            <a:r>
              <a:rPr lang="zh-TW" altLang="en-US" baseline="0" dirty="0" smtClean="0"/>
              <a:t>透過</a:t>
            </a:r>
            <a:endParaRPr lang="en-US" altLang="zh-TW" dirty="0" smtClean="0"/>
          </a:p>
        </p:txBody>
      </p:sp>
      <p:sp>
        <p:nvSpPr>
          <p:cNvPr id="4" name="投影片編號版面配置區 3"/>
          <p:cNvSpPr>
            <a:spLocks noGrp="1"/>
          </p:cNvSpPr>
          <p:nvPr>
            <p:ph type="sldNum" sz="quarter" idx="10"/>
          </p:nvPr>
        </p:nvSpPr>
        <p:spPr/>
        <p:txBody>
          <a:bodyPr/>
          <a:lstStyle/>
          <a:p>
            <a:fld id="{282B4BA9-BB76-45C3-8586-7C3DFE6AF820}" type="slidenum">
              <a:rPr lang="en-US" altLang="zh-TW" smtClean="0"/>
              <a:pPr/>
              <a:t>19</a:t>
            </a:fld>
            <a:endParaRPr lang="en-US" altLang="zh-TW"/>
          </a:p>
        </p:txBody>
      </p:sp>
    </p:spTree>
    <p:extLst>
      <p:ext uri="{BB962C8B-B14F-4D97-AF65-F5344CB8AC3E}">
        <p14:creationId xmlns:p14="http://schemas.microsoft.com/office/powerpoint/2010/main" val="60645348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CEB60FC2-E3F3-413D-87BC-78EB90EA4AD8}" type="slidenum">
              <a:rPr lang="en-US" altLang="zh-TW"/>
              <a:pPr>
                <a:spcBef>
                  <a:spcPct val="0"/>
                </a:spcBef>
              </a:pPr>
              <a:t>130</a:t>
            </a:fld>
            <a:endParaRPr lang="en-US" altLang="zh-TW"/>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smtClean="0"/>
              <a:t>Rotate</a:t>
            </a:r>
          </a:p>
          <a:p>
            <a:pPr eaLnBrk="1" hangingPunct="1"/>
            <a:r>
              <a:rPr lang="en-US" altLang="zh-TW" smtClean="0"/>
              <a:t>How to generate first one</a:t>
            </a:r>
          </a:p>
        </p:txBody>
      </p:sp>
    </p:spTree>
    <p:extLst>
      <p:ext uri="{BB962C8B-B14F-4D97-AF65-F5344CB8AC3E}">
        <p14:creationId xmlns:p14="http://schemas.microsoft.com/office/powerpoint/2010/main" val="25314737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投影片圖像版面配置區 1"/>
          <p:cNvSpPr>
            <a:spLocks noGrp="1" noRot="1" noChangeAspect="1" noTextEdit="1"/>
          </p:cNvSpPr>
          <p:nvPr>
            <p:ph type="sldImg"/>
          </p:nvPr>
        </p:nvSpPr>
        <p:spPr>
          <a:ln/>
        </p:spPr>
      </p:sp>
      <p:sp>
        <p:nvSpPr>
          <p:cNvPr id="22016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smtClean="0"/>
              <a:t>子影像可以用雙變數函數 </a:t>
            </a:r>
            <a:r>
              <a:rPr lang="en-US" altLang="zh-TW" dirty="0" smtClean="0"/>
              <a:t>image</a:t>
            </a:r>
            <a:r>
              <a:rPr lang="zh-TW" altLang="en-US" dirty="0" smtClean="0"/>
              <a:t> </a:t>
            </a:r>
            <a:r>
              <a:rPr lang="en-US" altLang="zh-TW" dirty="0" smtClean="0"/>
              <a:t>function</a:t>
            </a:r>
            <a:r>
              <a:rPr lang="zh-TW" altLang="en-US" dirty="0" smtClean="0"/>
              <a:t> </a:t>
            </a:r>
            <a:r>
              <a:rPr lang="en-US" altLang="zh-TW" dirty="0" smtClean="0"/>
              <a:t>I(</a:t>
            </a:r>
            <a:r>
              <a:rPr lang="en-US" altLang="zh-TW" dirty="0" err="1" smtClean="0"/>
              <a:t>r,c</a:t>
            </a:r>
            <a:r>
              <a:rPr lang="en-US" altLang="zh-TW" dirty="0" smtClean="0"/>
              <a:t>)</a:t>
            </a:r>
            <a:r>
              <a:rPr lang="zh-TW" altLang="en-US" dirty="0" smtClean="0"/>
              <a:t>來表達</a:t>
            </a:r>
          </a:p>
        </p:txBody>
      </p:sp>
      <p:sp>
        <p:nvSpPr>
          <p:cNvPr id="220164"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8FA77003-1267-4593-97F9-B8923917BB6A}" type="slidenum">
              <a:rPr lang="en-US" altLang="zh-TW"/>
              <a:pPr>
                <a:spcBef>
                  <a:spcPct val="0"/>
                </a:spcBef>
              </a:pPr>
              <a:t>131</a:t>
            </a:fld>
            <a:endParaRPr lang="en-US" altLang="zh-TW"/>
          </a:p>
        </p:txBody>
      </p:sp>
    </p:spTree>
    <p:extLst>
      <p:ext uri="{BB962C8B-B14F-4D97-AF65-F5344CB8AC3E}">
        <p14:creationId xmlns:p14="http://schemas.microsoft.com/office/powerpoint/2010/main" val="73876362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投影片圖像版面配置區 1"/>
          <p:cNvSpPr>
            <a:spLocks noGrp="1" noRot="1" noChangeAspect="1" noTextEdit="1"/>
          </p:cNvSpPr>
          <p:nvPr>
            <p:ph type="sldImg"/>
          </p:nvPr>
        </p:nvSpPr>
        <p:spPr>
          <a:ln/>
        </p:spPr>
      </p:sp>
      <p:sp>
        <p:nvSpPr>
          <p:cNvPr id="22221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222212"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C048ACD6-3662-45E3-95A6-835D109B8AC6}" type="slidenum">
              <a:rPr lang="en-US" altLang="zh-TW"/>
              <a:pPr>
                <a:spcBef>
                  <a:spcPct val="0"/>
                </a:spcBef>
              </a:pPr>
              <a:t>132</a:t>
            </a:fld>
            <a:endParaRPr lang="en-US" altLang="zh-TW"/>
          </a:p>
        </p:txBody>
      </p:sp>
    </p:spTree>
    <p:extLst>
      <p:ext uri="{BB962C8B-B14F-4D97-AF65-F5344CB8AC3E}">
        <p14:creationId xmlns:p14="http://schemas.microsoft.com/office/powerpoint/2010/main" val="42220066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投影片圖像版面配置區 1"/>
          <p:cNvSpPr>
            <a:spLocks noGrp="1" noRot="1" noChangeAspect="1" noTextEdit="1"/>
          </p:cNvSpPr>
          <p:nvPr>
            <p:ph type="sldImg"/>
          </p:nvPr>
        </p:nvSpPr>
        <p:spPr>
          <a:ln/>
        </p:spPr>
      </p:sp>
      <p:sp>
        <p:nvSpPr>
          <p:cNvPr id="2242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dirty="0" err="1" smtClean="0"/>
              <a:t>Laplacian</a:t>
            </a:r>
            <a:r>
              <a:rPr lang="en-US" altLang="zh-TW" dirty="0" smtClean="0"/>
              <a:t> operator </a:t>
            </a:r>
            <a:r>
              <a:rPr lang="zh-TW" altLang="en-US" dirty="0" smtClean="0"/>
              <a:t>算子對影像</a:t>
            </a:r>
            <a:r>
              <a:rPr lang="en-US" altLang="zh-TW" dirty="0" smtClean="0"/>
              <a:t>I</a:t>
            </a:r>
            <a:r>
              <a:rPr lang="zh-TW" altLang="en-US" dirty="0" smtClean="0"/>
              <a:t>的結果</a:t>
            </a:r>
          </a:p>
        </p:txBody>
      </p:sp>
      <p:sp>
        <p:nvSpPr>
          <p:cNvPr id="22426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704DE605-B753-42F6-874C-B77EC08598AC}" type="slidenum">
              <a:rPr lang="en-US" altLang="zh-TW"/>
              <a:pPr>
                <a:spcBef>
                  <a:spcPct val="0"/>
                </a:spcBef>
              </a:pPr>
              <a:t>134</a:t>
            </a:fld>
            <a:endParaRPr lang="en-US" altLang="zh-TW"/>
          </a:p>
        </p:txBody>
      </p:sp>
    </p:spTree>
    <p:extLst>
      <p:ext uri="{BB962C8B-B14F-4D97-AF65-F5344CB8AC3E}">
        <p14:creationId xmlns:p14="http://schemas.microsoft.com/office/powerpoint/2010/main" val="59924749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投影片圖像版面配置區 1"/>
          <p:cNvSpPr>
            <a:spLocks noGrp="1" noRot="1" noChangeAspect="1" noTextEdit="1"/>
          </p:cNvSpPr>
          <p:nvPr>
            <p:ph type="sldImg"/>
          </p:nvPr>
        </p:nvSpPr>
        <p:spPr>
          <a:ln/>
        </p:spPr>
      </p:sp>
      <p:sp>
        <p:nvSpPr>
          <p:cNvPr id="2263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smtClean="0"/>
              <a:t>子影像帶入兩個常見的</a:t>
            </a:r>
            <a:r>
              <a:rPr lang="en-US" altLang="zh-TW" dirty="0" err="1" smtClean="0"/>
              <a:t>Laplacian</a:t>
            </a:r>
            <a:r>
              <a:rPr lang="en-US" altLang="zh-TW" dirty="0" smtClean="0"/>
              <a:t> operator</a:t>
            </a:r>
            <a:r>
              <a:rPr lang="zh-TW" altLang="en-US" dirty="0" smtClean="0"/>
              <a:t>去計算</a:t>
            </a:r>
          </a:p>
        </p:txBody>
      </p:sp>
      <p:sp>
        <p:nvSpPr>
          <p:cNvPr id="226308"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225645DA-26F6-4BC4-9E68-A0A986339539}" type="slidenum">
              <a:rPr lang="en-US" altLang="zh-TW"/>
              <a:pPr>
                <a:spcBef>
                  <a:spcPct val="0"/>
                </a:spcBef>
              </a:pPr>
              <a:t>135</a:t>
            </a:fld>
            <a:endParaRPr lang="en-US" altLang="zh-TW"/>
          </a:p>
        </p:txBody>
      </p:sp>
    </p:spTree>
    <p:extLst>
      <p:ext uri="{BB962C8B-B14F-4D97-AF65-F5344CB8AC3E}">
        <p14:creationId xmlns:p14="http://schemas.microsoft.com/office/powerpoint/2010/main" val="354903615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投影片圖像版面配置區 1"/>
          <p:cNvSpPr>
            <a:spLocks noGrp="1" noRot="1" noChangeAspect="1" noTextEdit="1"/>
          </p:cNvSpPr>
          <p:nvPr>
            <p:ph type="sldImg"/>
          </p:nvPr>
        </p:nvSpPr>
        <p:spPr>
          <a:ln/>
        </p:spPr>
      </p:sp>
      <p:sp>
        <p:nvSpPr>
          <p:cNvPr id="22835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dirty="0" err="1" smtClean="0"/>
              <a:t>Laplacian</a:t>
            </a:r>
            <a:r>
              <a:rPr lang="en-US" altLang="zh-TW" dirty="0" smtClean="0"/>
              <a:t> </a:t>
            </a:r>
            <a:r>
              <a:rPr lang="zh-TW" altLang="en-US" dirty="0" smtClean="0"/>
              <a:t>運算子的</a:t>
            </a:r>
            <a:r>
              <a:rPr lang="en-US" altLang="zh-TW" dirty="0" smtClean="0"/>
              <a:t>general pattern</a:t>
            </a:r>
            <a:r>
              <a:rPr lang="en-US" altLang="zh-TW" baseline="0" dirty="0" smtClean="0"/>
              <a:t> </a:t>
            </a:r>
            <a:r>
              <a:rPr lang="zh-TW" altLang="en-US" baseline="0" dirty="0" smtClean="0"/>
              <a:t>必須滿足的兩個條件</a:t>
            </a:r>
            <a:endParaRPr lang="zh-TW" altLang="en-US" dirty="0" smtClean="0"/>
          </a:p>
        </p:txBody>
      </p:sp>
      <p:sp>
        <p:nvSpPr>
          <p:cNvPr id="228356"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D45C2981-C0C1-42FD-8608-B55C14DD97F4}" type="slidenum">
              <a:rPr lang="en-US" altLang="zh-TW"/>
              <a:pPr>
                <a:spcBef>
                  <a:spcPct val="0"/>
                </a:spcBef>
              </a:pPr>
              <a:t>136</a:t>
            </a:fld>
            <a:endParaRPr lang="en-US" altLang="zh-TW"/>
          </a:p>
        </p:txBody>
      </p:sp>
    </p:spTree>
    <p:extLst>
      <p:ext uri="{BB962C8B-B14F-4D97-AF65-F5344CB8AC3E}">
        <p14:creationId xmlns:p14="http://schemas.microsoft.com/office/powerpoint/2010/main" val="248592237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投影片圖像版面配置區 1"/>
          <p:cNvSpPr>
            <a:spLocks noGrp="1" noRot="1" noChangeAspect="1" noTextEdit="1"/>
          </p:cNvSpPr>
          <p:nvPr>
            <p:ph type="sldImg"/>
          </p:nvPr>
        </p:nvSpPr>
        <p:spPr>
          <a:ln/>
        </p:spPr>
      </p:sp>
      <p:sp>
        <p:nvSpPr>
          <p:cNvPr id="23040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smtClean="0"/>
              <a:t>推導 </a:t>
            </a:r>
            <a:r>
              <a:rPr lang="en-US" altLang="zh-TW" dirty="0" smtClean="0"/>
              <a:t>e = -(4a+4b)</a:t>
            </a:r>
            <a:r>
              <a:rPr lang="zh-TW" altLang="en-US" baseline="0" dirty="0" smtClean="0"/>
              <a:t> 條件怎麼來的</a:t>
            </a:r>
            <a:endParaRPr lang="en-US" altLang="zh-TW"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smtClean="0"/>
              <a:t>推導 </a:t>
            </a:r>
            <a:r>
              <a:rPr lang="en-US" altLang="zh-TW" dirty="0" smtClean="0"/>
              <a:t>2a+b = 1</a:t>
            </a:r>
            <a:r>
              <a:rPr lang="zh-TW" altLang="en-US" baseline="0" dirty="0" smtClean="0"/>
              <a:t> 條件怎麼來的</a:t>
            </a:r>
            <a:endParaRPr lang="zh-TW" altLang="en-US" dirty="0" smtClean="0"/>
          </a:p>
          <a:p>
            <a:endParaRPr lang="zh-TW" altLang="en-US" dirty="0" smtClean="0"/>
          </a:p>
        </p:txBody>
      </p:sp>
      <p:sp>
        <p:nvSpPr>
          <p:cNvPr id="230404"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8EEE6439-F681-4656-9A11-7A581F318C18}" type="slidenum">
              <a:rPr lang="en-US" altLang="zh-TW"/>
              <a:pPr>
                <a:spcBef>
                  <a:spcPct val="0"/>
                </a:spcBef>
              </a:pPr>
              <a:t>137</a:t>
            </a:fld>
            <a:endParaRPr lang="en-US" altLang="zh-TW"/>
          </a:p>
        </p:txBody>
      </p:sp>
    </p:spTree>
    <p:extLst>
      <p:ext uri="{BB962C8B-B14F-4D97-AF65-F5344CB8AC3E}">
        <p14:creationId xmlns:p14="http://schemas.microsoft.com/office/powerpoint/2010/main" val="25907285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164BE5F7-4FAF-4B7F-8FA0-960662AA78F2}" type="slidenum">
              <a:rPr lang="en-US" altLang="zh-TW"/>
              <a:pPr>
                <a:spcBef>
                  <a:spcPct val="0"/>
                </a:spcBef>
              </a:pPr>
              <a:t>138</a:t>
            </a:fld>
            <a:endParaRPr lang="en-US" altLang="zh-TW"/>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dirty="0" smtClean="0"/>
              <a:t>-first+2first_rotate</a:t>
            </a:r>
          </a:p>
        </p:txBody>
      </p:sp>
    </p:spTree>
    <p:extLst>
      <p:ext uri="{BB962C8B-B14F-4D97-AF65-F5344CB8AC3E}">
        <p14:creationId xmlns:p14="http://schemas.microsoft.com/office/powerpoint/2010/main" val="341130456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投影片圖像版面配置區 1"/>
          <p:cNvSpPr>
            <a:spLocks noGrp="1" noRot="1" noChangeAspect="1" noTextEdit="1"/>
          </p:cNvSpPr>
          <p:nvPr>
            <p:ph type="sldImg"/>
          </p:nvPr>
        </p:nvSpPr>
        <p:spPr>
          <a:ln/>
        </p:spPr>
      </p:sp>
      <p:sp>
        <p:nvSpPr>
          <p:cNvPr id="23654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236548"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5EF4082D-4257-4A56-865F-5376118B6CA3}" type="slidenum">
              <a:rPr lang="en-US" altLang="zh-TW"/>
              <a:pPr>
                <a:spcBef>
                  <a:spcPct val="0"/>
                </a:spcBef>
              </a:pPr>
              <a:t>140</a:t>
            </a:fld>
            <a:endParaRPr lang="en-US" altLang="zh-TW"/>
          </a:p>
        </p:txBody>
      </p:sp>
    </p:spTree>
    <p:extLst>
      <p:ext uri="{BB962C8B-B14F-4D97-AF65-F5344CB8AC3E}">
        <p14:creationId xmlns:p14="http://schemas.microsoft.com/office/powerpoint/2010/main" val="134101873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90C26645-8AD7-467A-B8DF-2EC40A7080D9}" type="slidenum">
              <a:rPr lang="en-US" altLang="zh-TW"/>
              <a:pPr>
                <a:spcBef>
                  <a:spcPct val="0"/>
                </a:spcBef>
              </a:pPr>
              <a:t>142</a:t>
            </a:fld>
            <a:endParaRPr lang="en-US" altLang="zh-TW"/>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smtClean="0"/>
              <a:t>圖形像墨西哥帽</a:t>
            </a:r>
          </a:p>
          <a:p>
            <a:pPr eaLnBrk="1" hangingPunct="1"/>
            <a:endParaRPr lang="en-US" altLang="zh-TW" smtClean="0"/>
          </a:p>
        </p:txBody>
      </p:sp>
    </p:spTree>
    <p:extLst>
      <p:ext uri="{BB962C8B-B14F-4D97-AF65-F5344CB8AC3E}">
        <p14:creationId xmlns:p14="http://schemas.microsoft.com/office/powerpoint/2010/main" val="1277561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174F27A8-1DB3-4083-971D-DFED055B6F42}" type="slidenum">
              <a:rPr lang="en-US" altLang="zh-TW"/>
              <a:pPr>
                <a:spcBef>
                  <a:spcPct val="0"/>
                </a:spcBef>
              </a:pPr>
              <a:t>22</a:t>
            </a:fld>
            <a:endParaRPr lang="en-US" altLang="zh-TW"/>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dirty="0" smtClean="0"/>
              <a:t>可以將 </a:t>
            </a:r>
            <a:r>
              <a:rPr lang="en-US" altLang="zh-TW" i="1" dirty="0" smtClean="0"/>
              <a:t>w ( r , c )</a:t>
            </a:r>
            <a:r>
              <a:rPr lang="en-US" altLang="zh-TW" dirty="0" smtClean="0"/>
              <a:t> </a:t>
            </a:r>
            <a:r>
              <a:rPr lang="zh-TW" altLang="en-US" dirty="0" smtClean="0"/>
              <a:t>分開成</a:t>
            </a:r>
            <a:r>
              <a:rPr lang="en-US" altLang="zh-TW" dirty="0" smtClean="0"/>
              <a:t>2</a:t>
            </a:r>
            <a:r>
              <a:rPr lang="zh-TW" altLang="en-US" dirty="0" smtClean="0"/>
              <a:t>項相成 </a:t>
            </a:r>
            <a:r>
              <a:rPr lang="en-US" altLang="zh-TW" i="1" dirty="0" smtClean="0"/>
              <a:t>w1( r ) w2( c )</a:t>
            </a:r>
          </a:p>
          <a:p>
            <a:pPr eaLnBrk="1" hangingPunct="1"/>
            <a:r>
              <a:rPr lang="en-US" altLang="zh-TW" dirty="0" smtClean="0"/>
              <a:t>Mask</a:t>
            </a:r>
            <a:r>
              <a:rPr lang="zh-TW" altLang="en-US" dirty="0" smtClean="0"/>
              <a:t>大小的取法 </a:t>
            </a:r>
            <a:r>
              <a:rPr lang="en-US" altLang="zh-TW" dirty="0" smtClean="0"/>
              <a:t>=&gt; </a:t>
            </a:r>
            <a:r>
              <a:rPr lang="zh-TW" altLang="en-US" dirty="0" smtClean="0"/>
              <a:t>離中心</a:t>
            </a:r>
            <a:r>
              <a:rPr lang="en-US" altLang="zh-TW" dirty="0" smtClean="0"/>
              <a:t>2~3</a:t>
            </a:r>
            <a:r>
              <a:rPr lang="zh-TW" altLang="en-US" dirty="0" smtClean="0"/>
              <a:t>倍</a:t>
            </a:r>
            <a:r>
              <a:rPr lang="en-US" altLang="zh-TW" dirty="0" smtClean="0"/>
              <a:t>sigma</a:t>
            </a:r>
            <a:r>
              <a:rPr lang="zh-TW" altLang="en-US" dirty="0" smtClean="0"/>
              <a:t>，也就是取</a:t>
            </a:r>
            <a:r>
              <a:rPr lang="en-US" altLang="zh-TW" dirty="0" smtClean="0"/>
              <a:t>4~6</a:t>
            </a:r>
            <a:r>
              <a:rPr lang="zh-TW" altLang="en-US" dirty="0" smtClean="0"/>
              <a:t>作為</a:t>
            </a:r>
            <a:r>
              <a:rPr lang="en-US" altLang="zh-TW" dirty="0" smtClean="0"/>
              <a:t>mask </a:t>
            </a:r>
            <a:r>
              <a:rPr lang="zh-TW" altLang="en-US" dirty="0" smtClean="0"/>
              <a:t>的</a:t>
            </a:r>
            <a:r>
              <a:rPr lang="en-US" altLang="zh-TW" dirty="0" smtClean="0"/>
              <a:t>size</a:t>
            </a:r>
          </a:p>
          <a:p>
            <a:pPr eaLnBrk="1" hangingPunct="1"/>
            <a:r>
              <a:rPr lang="zh-TW" altLang="en-US" dirty="0" smtClean="0"/>
              <a:t>這種線性的去除雜訊</a:t>
            </a:r>
            <a:r>
              <a:rPr lang="en-US" altLang="zh-TW" dirty="0" smtClean="0"/>
              <a:t>filter</a:t>
            </a:r>
            <a:r>
              <a:rPr lang="zh-TW" altLang="en-US" dirty="0" smtClean="0"/>
              <a:t>會使影像失去焦點，邊緣會變得模糊</a:t>
            </a:r>
          </a:p>
        </p:txBody>
      </p:sp>
    </p:spTree>
    <p:extLst>
      <p:ext uri="{BB962C8B-B14F-4D97-AF65-F5344CB8AC3E}">
        <p14:creationId xmlns:p14="http://schemas.microsoft.com/office/powerpoint/2010/main" val="190867430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投影片圖像版面配置區 1"/>
          <p:cNvSpPr>
            <a:spLocks noGrp="1" noRot="1" noChangeAspect="1" noTextEdit="1"/>
          </p:cNvSpPr>
          <p:nvPr>
            <p:ph type="sldImg"/>
          </p:nvPr>
        </p:nvSpPr>
        <p:spPr>
          <a:ln/>
        </p:spPr>
      </p:sp>
      <p:sp>
        <p:nvSpPr>
          <p:cNvPr id="2385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238596"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017A93F4-6372-47EB-B6C7-2A22204CC1C5}" type="slidenum">
              <a:rPr lang="en-US" altLang="zh-TW"/>
              <a:pPr>
                <a:spcBef>
                  <a:spcPct val="0"/>
                </a:spcBef>
              </a:pPr>
              <a:t>143</a:t>
            </a:fld>
            <a:endParaRPr lang="en-US" altLang="zh-TW"/>
          </a:p>
        </p:txBody>
      </p:sp>
    </p:spTree>
    <p:extLst>
      <p:ext uri="{BB962C8B-B14F-4D97-AF65-F5344CB8AC3E}">
        <p14:creationId xmlns:p14="http://schemas.microsoft.com/office/powerpoint/2010/main" val="13770449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投影片圖像版面配置區 1"/>
          <p:cNvSpPr>
            <a:spLocks noGrp="1" noRot="1" noChangeAspect="1" noTextEdit="1"/>
          </p:cNvSpPr>
          <p:nvPr>
            <p:ph type="sldImg"/>
          </p:nvPr>
        </p:nvSpPr>
        <p:spPr>
          <a:ln/>
        </p:spPr>
      </p:sp>
      <p:sp>
        <p:nvSpPr>
          <p:cNvPr id="24064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smtClean="0"/>
              <a:t>黑白區域的邊界就是 </a:t>
            </a:r>
            <a:r>
              <a:rPr lang="en-US" altLang="zh-TW" dirty="0" smtClean="0"/>
              <a:t>Zero-crossing</a:t>
            </a:r>
            <a:r>
              <a:rPr lang="zh-TW" altLang="en-US" dirty="0" smtClean="0"/>
              <a:t> 發生的地方</a:t>
            </a:r>
          </a:p>
        </p:txBody>
      </p:sp>
      <p:sp>
        <p:nvSpPr>
          <p:cNvPr id="240644"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894341AE-7AC4-4386-B8A9-15793A33F824}" type="slidenum">
              <a:rPr lang="en-US" altLang="zh-TW"/>
              <a:pPr>
                <a:spcBef>
                  <a:spcPct val="0"/>
                </a:spcBef>
              </a:pPr>
              <a:t>144</a:t>
            </a:fld>
            <a:endParaRPr lang="en-US" altLang="zh-TW"/>
          </a:p>
        </p:txBody>
      </p:sp>
    </p:spTree>
    <p:extLst>
      <p:ext uri="{BB962C8B-B14F-4D97-AF65-F5344CB8AC3E}">
        <p14:creationId xmlns:p14="http://schemas.microsoft.com/office/powerpoint/2010/main" val="237579499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投影片圖像版面配置區 1"/>
          <p:cNvSpPr>
            <a:spLocks noGrp="1" noRot="1" noChangeAspect="1" noTextEdit="1"/>
          </p:cNvSpPr>
          <p:nvPr>
            <p:ph type="sldImg"/>
          </p:nvPr>
        </p:nvSpPr>
        <p:spPr>
          <a:ln/>
        </p:spPr>
      </p:sp>
      <p:sp>
        <p:nvSpPr>
          <p:cNvPr id="2426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242692"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B0B6265F-9FC0-48BE-9CBD-C19845D98193}" type="slidenum">
              <a:rPr lang="en-US" altLang="zh-TW"/>
              <a:pPr>
                <a:spcBef>
                  <a:spcPct val="0"/>
                </a:spcBef>
              </a:pPr>
              <a:t>145</a:t>
            </a:fld>
            <a:endParaRPr lang="en-US" altLang="zh-TW"/>
          </a:p>
        </p:txBody>
      </p:sp>
    </p:spTree>
    <p:extLst>
      <p:ext uri="{BB962C8B-B14F-4D97-AF65-F5344CB8AC3E}">
        <p14:creationId xmlns:p14="http://schemas.microsoft.com/office/powerpoint/2010/main" val="383841846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投影片圖像版面配置區 1"/>
          <p:cNvSpPr>
            <a:spLocks noGrp="1" noRot="1" noChangeAspect="1" noTextEdit="1"/>
          </p:cNvSpPr>
          <p:nvPr>
            <p:ph type="sldImg"/>
          </p:nvPr>
        </p:nvSpPr>
        <p:spPr>
          <a:ln/>
        </p:spPr>
      </p:sp>
      <p:sp>
        <p:nvSpPr>
          <p:cNvPr id="24473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24474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7C5C5F6B-1AB5-472E-9B4F-24B5D7029B28}" type="slidenum">
              <a:rPr lang="en-US" altLang="zh-TW"/>
              <a:pPr>
                <a:spcBef>
                  <a:spcPct val="0"/>
                </a:spcBef>
              </a:pPr>
              <a:t>146</a:t>
            </a:fld>
            <a:endParaRPr lang="en-US" altLang="zh-TW"/>
          </a:p>
        </p:txBody>
      </p:sp>
    </p:spTree>
    <p:extLst>
      <p:ext uri="{BB962C8B-B14F-4D97-AF65-F5344CB8AC3E}">
        <p14:creationId xmlns:p14="http://schemas.microsoft.com/office/powerpoint/2010/main" val="241167558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投影片圖像版面配置區 1"/>
          <p:cNvSpPr>
            <a:spLocks noGrp="1" noRot="1" noChangeAspect="1" noTextEdit="1"/>
          </p:cNvSpPr>
          <p:nvPr>
            <p:ph type="sldImg"/>
          </p:nvPr>
        </p:nvSpPr>
        <p:spPr>
          <a:ln/>
        </p:spPr>
      </p:sp>
      <p:sp>
        <p:nvSpPr>
          <p:cNvPr id="24678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246788"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20F0000C-4D9A-4319-80AB-FE5853954BA5}" type="slidenum">
              <a:rPr lang="en-US" altLang="zh-TW"/>
              <a:pPr>
                <a:spcBef>
                  <a:spcPct val="0"/>
                </a:spcBef>
              </a:pPr>
              <a:t>147</a:t>
            </a:fld>
            <a:endParaRPr lang="en-US" altLang="zh-TW"/>
          </a:p>
        </p:txBody>
      </p:sp>
    </p:spTree>
    <p:extLst>
      <p:ext uri="{BB962C8B-B14F-4D97-AF65-F5344CB8AC3E}">
        <p14:creationId xmlns:p14="http://schemas.microsoft.com/office/powerpoint/2010/main" val="6038662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投影片圖像版面配置區 1"/>
          <p:cNvSpPr>
            <a:spLocks noGrp="1" noRot="1" noChangeAspect="1" noTextEdit="1"/>
          </p:cNvSpPr>
          <p:nvPr>
            <p:ph type="sldImg"/>
          </p:nvPr>
        </p:nvSpPr>
        <p:spPr>
          <a:ln/>
        </p:spPr>
      </p:sp>
      <p:sp>
        <p:nvSpPr>
          <p:cNvPr id="2488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248836"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F5662087-33FB-4E23-8F02-9F8A9AC6AB29}" type="slidenum">
              <a:rPr lang="en-US" altLang="zh-TW"/>
              <a:pPr>
                <a:spcBef>
                  <a:spcPct val="0"/>
                </a:spcBef>
              </a:pPr>
              <a:t>148</a:t>
            </a:fld>
            <a:endParaRPr lang="en-US" altLang="zh-TW"/>
          </a:p>
        </p:txBody>
      </p:sp>
    </p:spTree>
    <p:extLst>
      <p:ext uri="{BB962C8B-B14F-4D97-AF65-F5344CB8AC3E}">
        <p14:creationId xmlns:p14="http://schemas.microsoft.com/office/powerpoint/2010/main" val="295017189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投影片圖像版面配置區 1"/>
          <p:cNvSpPr>
            <a:spLocks noGrp="1" noRot="1" noChangeAspect="1" noTextEdit="1"/>
          </p:cNvSpPr>
          <p:nvPr>
            <p:ph type="sldImg"/>
          </p:nvPr>
        </p:nvSpPr>
        <p:spPr>
          <a:ln/>
        </p:spPr>
      </p:sp>
      <p:sp>
        <p:nvSpPr>
          <p:cNvPr id="2508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250884"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632E3B44-0BB6-4F59-87AA-1F8BA6373962}" type="slidenum">
              <a:rPr lang="en-US" altLang="zh-TW"/>
              <a:pPr>
                <a:spcBef>
                  <a:spcPct val="0"/>
                </a:spcBef>
              </a:pPr>
              <a:t>149</a:t>
            </a:fld>
            <a:endParaRPr lang="en-US" altLang="zh-TW"/>
          </a:p>
        </p:txBody>
      </p:sp>
    </p:spTree>
    <p:extLst>
      <p:ext uri="{BB962C8B-B14F-4D97-AF65-F5344CB8AC3E}">
        <p14:creationId xmlns:p14="http://schemas.microsoft.com/office/powerpoint/2010/main" val="334308975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投影片圖像版面配置區 1"/>
          <p:cNvSpPr>
            <a:spLocks noGrp="1" noRot="1" noChangeAspect="1" noTextEdit="1"/>
          </p:cNvSpPr>
          <p:nvPr>
            <p:ph type="sldImg"/>
          </p:nvPr>
        </p:nvSpPr>
        <p:spPr>
          <a:ln/>
        </p:spPr>
      </p:sp>
      <p:sp>
        <p:nvSpPr>
          <p:cNvPr id="25293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252932"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E95779FF-F318-44EB-8692-B7EE93517ACD}" type="slidenum">
              <a:rPr lang="en-US" altLang="zh-TW"/>
              <a:pPr>
                <a:spcBef>
                  <a:spcPct val="0"/>
                </a:spcBef>
              </a:pPr>
              <a:t>150</a:t>
            </a:fld>
            <a:endParaRPr lang="en-US" altLang="zh-TW"/>
          </a:p>
        </p:txBody>
      </p:sp>
    </p:spTree>
    <p:extLst>
      <p:ext uri="{BB962C8B-B14F-4D97-AF65-F5344CB8AC3E}">
        <p14:creationId xmlns:p14="http://schemas.microsoft.com/office/powerpoint/2010/main" val="89455217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B979EC90-9098-479F-8ABC-B08257A3DAAF}" type="slidenum">
              <a:rPr lang="en-US" altLang="zh-TW"/>
              <a:pPr>
                <a:spcBef>
                  <a:spcPct val="0"/>
                </a:spcBef>
              </a:pPr>
              <a:t>151</a:t>
            </a:fld>
            <a:endParaRPr lang="en-US" altLang="zh-TW"/>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dirty="0" smtClean="0"/>
              <a:t>False-alarm rate: </a:t>
            </a:r>
            <a:r>
              <a:rPr lang="zh-TW" altLang="en-US" dirty="0" smtClean="0"/>
              <a:t>將非邊的</a:t>
            </a:r>
            <a:r>
              <a:rPr lang="en-US" altLang="zh-TW" dirty="0" smtClean="0"/>
              <a:t>pixel</a:t>
            </a:r>
            <a:r>
              <a:rPr lang="zh-TW" altLang="en-US" dirty="0" smtClean="0"/>
              <a:t>當做邊的機率。</a:t>
            </a:r>
          </a:p>
          <a:p>
            <a:pPr eaLnBrk="1" hangingPunct="1"/>
            <a:r>
              <a:rPr kumimoji="0" lang="en-US" altLang="zh-TW" dirty="0" smtClean="0"/>
              <a:t>Misdetection rate: 1 – </a:t>
            </a:r>
            <a:r>
              <a:rPr kumimoji="0" lang="zh-TW" altLang="en-US" dirty="0" smtClean="0"/>
              <a:t>找到邊的比例 </a:t>
            </a:r>
            <a:endParaRPr kumimoji="0" lang="en-US" altLang="zh-TW" dirty="0" smtClean="0"/>
          </a:p>
          <a:p>
            <a:pPr eaLnBrk="1" hangingPunct="1"/>
            <a:endParaRPr kumimoji="0" lang="en-US" altLang="zh-TW" dirty="0" smtClean="0"/>
          </a:p>
          <a:p>
            <a:pPr eaLnBrk="1" hangingPunct="1"/>
            <a:r>
              <a:rPr kumimoji="0" lang="zh-TW" altLang="en-US" dirty="0" smtClean="0"/>
              <a:t>用來評估 </a:t>
            </a:r>
            <a:r>
              <a:rPr kumimoji="0" lang="en-US" altLang="zh-TW" dirty="0" smtClean="0"/>
              <a:t>edge</a:t>
            </a:r>
            <a:r>
              <a:rPr kumimoji="0" lang="zh-TW" altLang="en-US" dirty="0" smtClean="0"/>
              <a:t> </a:t>
            </a:r>
            <a:r>
              <a:rPr kumimoji="0" lang="en-US" altLang="zh-TW" dirty="0" smtClean="0"/>
              <a:t>detector</a:t>
            </a:r>
            <a:r>
              <a:rPr kumimoji="0" lang="zh-TW" altLang="en-US" dirty="0" smtClean="0"/>
              <a:t> 的兩個特徵</a:t>
            </a:r>
            <a:endParaRPr kumimoji="0" lang="en-US" altLang="zh-TW" dirty="0" smtClean="0"/>
          </a:p>
          <a:p>
            <a:pPr eaLnBrk="1" hangingPunct="1"/>
            <a:r>
              <a:rPr kumimoji="0" lang="en-US" altLang="zh-TW" dirty="0" smtClean="0"/>
              <a:t>False-alarm</a:t>
            </a:r>
            <a:r>
              <a:rPr kumimoji="0" lang="en-US" altLang="zh-TW" baseline="0" dirty="0" smtClean="0"/>
              <a:t> rate : </a:t>
            </a:r>
            <a:r>
              <a:rPr kumimoji="0" lang="zh-TW" altLang="en-US" baseline="0" dirty="0" smtClean="0"/>
              <a:t>假警報 把不是邊的</a:t>
            </a:r>
            <a:r>
              <a:rPr kumimoji="0" lang="en-US" altLang="zh-TW" baseline="0" dirty="0" smtClean="0"/>
              <a:t>pixel</a:t>
            </a:r>
            <a:r>
              <a:rPr kumimoji="0" lang="zh-TW" altLang="en-US" baseline="0" dirty="0" smtClean="0"/>
              <a:t>判定程是邊的</a:t>
            </a:r>
            <a:r>
              <a:rPr kumimoji="0" lang="en-US" altLang="zh-TW" baseline="0" dirty="0" smtClean="0"/>
              <a:t>pixel</a:t>
            </a:r>
          </a:p>
          <a:p>
            <a:pPr eaLnBrk="1" hangingPunct="1"/>
            <a:r>
              <a:rPr kumimoji="0" lang="en-US" altLang="zh-TW" baseline="0" dirty="0" smtClean="0"/>
              <a:t>Misdetection</a:t>
            </a:r>
            <a:r>
              <a:rPr kumimoji="0" lang="zh-TW" altLang="en-US" baseline="0" dirty="0" smtClean="0"/>
              <a:t> </a:t>
            </a:r>
            <a:r>
              <a:rPr kumimoji="0" lang="en-US" altLang="zh-TW" baseline="0" dirty="0" smtClean="0"/>
              <a:t>rate</a:t>
            </a:r>
            <a:r>
              <a:rPr kumimoji="0" lang="zh-TW" altLang="en-US" baseline="0" dirty="0" smtClean="0"/>
              <a:t> </a:t>
            </a:r>
            <a:r>
              <a:rPr kumimoji="0" lang="en-US" altLang="zh-TW" baseline="0" dirty="0" smtClean="0"/>
              <a:t>:</a:t>
            </a:r>
            <a:r>
              <a:rPr kumimoji="0" lang="zh-TW" altLang="en-US" baseline="0" dirty="0" smtClean="0"/>
              <a:t>  誤檢率 明明是邊上的</a:t>
            </a:r>
            <a:r>
              <a:rPr kumimoji="0" lang="en-US" altLang="zh-TW" baseline="0" dirty="0" smtClean="0"/>
              <a:t>pixel</a:t>
            </a:r>
            <a:r>
              <a:rPr kumimoji="0" lang="zh-TW" altLang="en-US" baseline="0" dirty="0" smtClean="0"/>
              <a:t>確判定程不在邊上</a:t>
            </a:r>
            <a:endParaRPr lang="zh-TW" altLang="en-US" dirty="0" smtClean="0"/>
          </a:p>
        </p:txBody>
      </p:sp>
    </p:spTree>
    <p:extLst>
      <p:ext uri="{BB962C8B-B14F-4D97-AF65-F5344CB8AC3E}">
        <p14:creationId xmlns:p14="http://schemas.microsoft.com/office/powerpoint/2010/main" val="11660793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1E44C216-F7FC-4816-8E91-E75708917CD3}" type="slidenum">
              <a:rPr lang="en-US" altLang="zh-TW"/>
              <a:pPr>
                <a:spcBef>
                  <a:spcPct val="0"/>
                </a:spcBef>
              </a:pPr>
              <a:t>152</a:t>
            </a:fld>
            <a:endParaRPr lang="en-US" altLang="zh-TW"/>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b="1" dirty="0" smtClean="0"/>
              <a:t>這種找邊的方法她會先用</a:t>
            </a:r>
            <a:r>
              <a:rPr lang="en-US" altLang="zh-TW" b="1" dirty="0" err="1" smtClean="0"/>
              <a:t>gaussian</a:t>
            </a:r>
            <a:r>
              <a:rPr lang="en-US" altLang="zh-TW" b="1" dirty="0" smtClean="0"/>
              <a:t> </a:t>
            </a:r>
            <a:r>
              <a:rPr lang="zh-TW" altLang="en-US" b="1" dirty="0" smtClean="0"/>
              <a:t>對原圖做</a:t>
            </a:r>
            <a:r>
              <a:rPr lang="en-US" altLang="zh-TW" b="1" dirty="0" smtClean="0"/>
              <a:t>smooth</a:t>
            </a:r>
          </a:p>
          <a:p>
            <a:pPr eaLnBrk="1" hangingPunct="1"/>
            <a:r>
              <a:rPr lang="zh-TW" altLang="en-US" dirty="0" smtClean="0"/>
              <a:t>齒輪的邊緣還有字體的清晰程度是最主要的不同</a:t>
            </a:r>
            <a:endParaRPr lang="en-US" altLang="zh-TW"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TW" dirty="0" smtClean="0"/>
              <a:t>Sigma</a:t>
            </a:r>
            <a:r>
              <a:rPr lang="zh-TW" altLang="en-US" dirty="0" smtClean="0"/>
              <a:t>小的時候，小細節比較清楚；</a:t>
            </a:r>
            <a:r>
              <a:rPr lang="en-US" altLang="zh-TW" dirty="0" smtClean="0"/>
              <a:t>sigma</a:t>
            </a:r>
            <a:r>
              <a:rPr lang="zh-TW" altLang="en-US" dirty="0" smtClean="0"/>
              <a:t>逐漸增大的時候，粗略輪廓就逐漸顯現出來，但是細節就會逐漸消失。</a:t>
            </a:r>
          </a:p>
          <a:p>
            <a:pPr eaLnBrk="1" hangingPunct="1"/>
            <a:endParaRPr lang="en-US" altLang="zh-TW" dirty="0" smtClean="0"/>
          </a:p>
        </p:txBody>
      </p:sp>
    </p:spTree>
    <p:extLst>
      <p:ext uri="{BB962C8B-B14F-4D97-AF65-F5344CB8AC3E}">
        <p14:creationId xmlns:p14="http://schemas.microsoft.com/office/powerpoint/2010/main" val="2034130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282B4BA9-BB76-45C3-8586-7C3DFE6AF820}" type="slidenum">
              <a:rPr lang="en-US" altLang="zh-TW" smtClean="0"/>
              <a:pPr/>
              <a:t>23</a:t>
            </a:fld>
            <a:endParaRPr lang="en-US" altLang="zh-TW"/>
          </a:p>
        </p:txBody>
      </p:sp>
    </p:spTree>
    <p:extLst>
      <p:ext uri="{BB962C8B-B14F-4D97-AF65-F5344CB8AC3E}">
        <p14:creationId xmlns:p14="http://schemas.microsoft.com/office/powerpoint/2010/main" val="270749688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投影片圖像版面配置區 1"/>
          <p:cNvSpPr>
            <a:spLocks noGrp="1" noRot="1" noChangeAspect="1" noTextEdit="1"/>
          </p:cNvSpPr>
          <p:nvPr>
            <p:ph type="sldImg"/>
          </p:nvPr>
        </p:nvSpPr>
        <p:spPr>
          <a:ln/>
        </p:spPr>
      </p:sp>
      <p:sp>
        <p:nvSpPr>
          <p:cNvPr id="25907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smtClean="0"/>
              <a:t>抹布的影像</a:t>
            </a:r>
            <a:endParaRPr lang="en-US" altLang="zh-TW" dirty="0" smtClean="0"/>
          </a:p>
          <a:p>
            <a:r>
              <a:rPr lang="en-US" altLang="zh-TW" dirty="0" smtClean="0"/>
              <a:t>Scale</a:t>
            </a:r>
            <a:r>
              <a:rPr lang="en-US" altLang="zh-TW" baseline="0" dirty="0" smtClean="0"/>
              <a:t> </a:t>
            </a:r>
            <a:r>
              <a:rPr lang="zh-TW" altLang="en-US" baseline="0" dirty="0" smtClean="0"/>
              <a:t>代表 解析度，換句話說，就是細節的呈現程度。放大或縮小的尺度。</a:t>
            </a:r>
            <a:endParaRPr lang="en-US" altLang="zh-TW" baseline="0" dirty="0" smtClean="0"/>
          </a:p>
          <a:p>
            <a:endParaRPr lang="en-US" altLang="zh-TW" baseline="0" dirty="0" smtClean="0"/>
          </a:p>
          <a:p>
            <a:r>
              <a:rPr lang="en-US" altLang="zh-TW" dirty="0" smtClean="0"/>
              <a:t>Sigma</a:t>
            </a:r>
            <a:r>
              <a:rPr lang="zh-TW" altLang="en-US" dirty="0" smtClean="0"/>
              <a:t>小的時候，小細節比較清楚；</a:t>
            </a:r>
            <a:r>
              <a:rPr lang="en-US" altLang="zh-TW" dirty="0" smtClean="0"/>
              <a:t>sigma</a:t>
            </a:r>
            <a:r>
              <a:rPr lang="zh-TW" altLang="en-US" dirty="0" smtClean="0"/>
              <a:t>逐漸增大的時候，粗略輪廓就逐漸顯現出來，但是細節就會逐漸消失。</a:t>
            </a:r>
          </a:p>
        </p:txBody>
      </p:sp>
      <p:sp>
        <p:nvSpPr>
          <p:cNvPr id="259076"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DB3912D1-F3BC-4641-87A6-D36DB497A3DD}" type="slidenum">
              <a:rPr lang="en-US" altLang="zh-TW"/>
              <a:pPr>
                <a:spcBef>
                  <a:spcPct val="0"/>
                </a:spcBef>
              </a:pPr>
              <a:t>153</a:t>
            </a:fld>
            <a:endParaRPr lang="en-US" altLang="zh-TW"/>
          </a:p>
        </p:txBody>
      </p:sp>
    </p:spTree>
    <p:extLst>
      <p:ext uri="{BB962C8B-B14F-4D97-AF65-F5344CB8AC3E}">
        <p14:creationId xmlns:p14="http://schemas.microsoft.com/office/powerpoint/2010/main" val="199053143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投影片圖像版面配置區 1"/>
          <p:cNvSpPr>
            <a:spLocks noGrp="1" noRot="1" noChangeAspect="1" noTextEdit="1"/>
          </p:cNvSpPr>
          <p:nvPr>
            <p:ph type="sldImg"/>
          </p:nvPr>
        </p:nvSpPr>
        <p:spPr>
          <a:ln/>
        </p:spPr>
      </p:sp>
      <p:sp>
        <p:nvSpPr>
          <p:cNvPr id="2693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dirty="0" smtClean="0"/>
              <a:t>Line segment </a:t>
            </a:r>
            <a:r>
              <a:rPr lang="zh-TW" altLang="en-US" dirty="0" smtClean="0"/>
              <a:t>可以被描述成一個拉長的矩形，期內部有一致的灰階值，被另一個擁有不同灰階值區域區隔開來，</a:t>
            </a:r>
          </a:p>
        </p:txBody>
      </p:sp>
      <p:sp>
        <p:nvSpPr>
          <p:cNvPr id="269316"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5096FE14-3CD7-49DD-9D76-B09BFE500F1B}" type="slidenum">
              <a:rPr lang="en-US" altLang="zh-TW"/>
              <a:pPr>
                <a:spcBef>
                  <a:spcPct val="0"/>
                </a:spcBef>
              </a:pPr>
              <a:t>154</a:t>
            </a:fld>
            <a:endParaRPr lang="en-US" altLang="zh-TW"/>
          </a:p>
        </p:txBody>
      </p:sp>
    </p:spTree>
    <p:extLst>
      <p:ext uri="{BB962C8B-B14F-4D97-AF65-F5344CB8AC3E}">
        <p14:creationId xmlns:p14="http://schemas.microsoft.com/office/powerpoint/2010/main" val="244476977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投影片圖像版面配置區 1"/>
          <p:cNvSpPr>
            <a:spLocks noGrp="1" noRot="1" noChangeAspect="1" noTextEdit="1"/>
          </p:cNvSpPr>
          <p:nvPr>
            <p:ph type="sldImg"/>
          </p:nvPr>
        </p:nvSpPr>
        <p:spPr>
          <a:ln/>
        </p:spPr>
      </p:sp>
      <p:sp>
        <p:nvSpPr>
          <p:cNvPr id="27136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271364"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29D7950C-2A34-4FA4-B0BA-9D42472D9215}" type="slidenum">
              <a:rPr lang="en-US" altLang="zh-TW"/>
              <a:pPr>
                <a:spcBef>
                  <a:spcPct val="0"/>
                </a:spcBef>
              </a:pPr>
              <a:t>155</a:t>
            </a:fld>
            <a:endParaRPr lang="en-US" altLang="zh-TW"/>
          </a:p>
        </p:txBody>
      </p:sp>
    </p:spTree>
    <p:extLst>
      <p:ext uri="{BB962C8B-B14F-4D97-AF65-F5344CB8AC3E}">
        <p14:creationId xmlns:p14="http://schemas.microsoft.com/office/powerpoint/2010/main" val="292502576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投影片圖像版面配置區 1"/>
          <p:cNvSpPr>
            <a:spLocks noGrp="1" noRot="1" noChangeAspect="1" noTextEdit="1"/>
          </p:cNvSpPr>
          <p:nvPr>
            <p:ph type="sldImg"/>
          </p:nvPr>
        </p:nvSpPr>
        <p:spPr>
          <a:ln/>
        </p:spPr>
      </p:sp>
      <p:sp>
        <p:nvSpPr>
          <p:cNvPr id="2754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27546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F2722504-1990-486C-AA0B-B4D198182B80}" type="slidenum">
              <a:rPr lang="en-US" altLang="zh-TW"/>
              <a:pPr>
                <a:spcBef>
                  <a:spcPct val="0"/>
                </a:spcBef>
              </a:pPr>
              <a:t>156</a:t>
            </a:fld>
            <a:endParaRPr lang="en-US" altLang="zh-TW"/>
          </a:p>
        </p:txBody>
      </p:sp>
    </p:spTree>
    <p:extLst>
      <p:ext uri="{BB962C8B-B14F-4D97-AF65-F5344CB8AC3E}">
        <p14:creationId xmlns:p14="http://schemas.microsoft.com/office/powerpoint/2010/main" val="144418444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投影片圖像版面配置區 1"/>
          <p:cNvSpPr>
            <a:spLocks noGrp="1" noRot="1" noChangeAspect="1" noTextEdit="1"/>
          </p:cNvSpPr>
          <p:nvPr>
            <p:ph type="sldImg"/>
          </p:nvPr>
        </p:nvSpPr>
        <p:spPr>
          <a:ln/>
        </p:spPr>
      </p:sp>
      <p:sp>
        <p:nvSpPr>
          <p:cNvPr id="27341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273412"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29F5D07B-77E8-4252-8942-147B8A76C982}" type="slidenum">
              <a:rPr lang="en-US" altLang="zh-TW"/>
              <a:pPr>
                <a:spcBef>
                  <a:spcPct val="0"/>
                </a:spcBef>
              </a:pPr>
              <a:t>157</a:t>
            </a:fld>
            <a:endParaRPr lang="en-US" altLang="zh-TW"/>
          </a:p>
        </p:txBody>
      </p:sp>
    </p:spTree>
    <p:extLst>
      <p:ext uri="{BB962C8B-B14F-4D97-AF65-F5344CB8AC3E}">
        <p14:creationId xmlns:p14="http://schemas.microsoft.com/office/powerpoint/2010/main" val="184943106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kumimoji="0" lang="zh-TW" altLang="en-US" b="1" dirty="0" smtClean="0">
                <a:solidFill>
                  <a:srgbClr val="FF0000"/>
                </a:solidFill>
              </a:rPr>
              <a:t>高斯雜訊</a:t>
            </a:r>
            <a:r>
              <a:rPr kumimoji="0" lang="zh-TW" altLang="en-US" dirty="0" smtClean="0"/>
              <a:t>（</a:t>
            </a:r>
            <a:r>
              <a:rPr kumimoji="0" lang="en-US" altLang="zh-TW" dirty="0" smtClean="0"/>
              <a:t>Gaussian noise</a:t>
            </a:r>
            <a:r>
              <a:rPr kumimoji="0" lang="zh-TW" altLang="en-US" dirty="0" smtClean="0"/>
              <a:t>）是</a:t>
            </a:r>
            <a:r>
              <a:rPr kumimoji="0" lang="zh-TW" altLang="en-US" b="1" dirty="0" smtClean="0">
                <a:solidFill>
                  <a:srgbClr val="FF0000"/>
                </a:solidFill>
              </a:rPr>
              <a:t>白雜訊</a:t>
            </a:r>
            <a:r>
              <a:rPr kumimoji="0" lang="zh-TW" altLang="en-US" dirty="0" smtClean="0"/>
              <a:t>（</a:t>
            </a:r>
            <a:r>
              <a:rPr kumimoji="0" lang="en-US" altLang="zh-TW" dirty="0" smtClean="0"/>
              <a:t>white noise</a:t>
            </a:r>
            <a:r>
              <a:rPr kumimoji="0" lang="zh-TW" altLang="en-US" dirty="0" smtClean="0"/>
              <a:t>）的理想形態，是由訊號中隨機的擾動而造成。</a:t>
            </a:r>
            <a:endParaRPr kumimoji="0" lang="en-US" altLang="zh-TW" dirty="0" smtClean="0"/>
          </a:p>
          <a:p>
            <a:pPr eaLnBrk="1" hangingPunct="1"/>
            <a:endParaRPr kumimoji="0" lang="en-US" altLang="zh-TW" dirty="0" smtClean="0"/>
          </a:p>
          <a:p>
            <a:pPr eaLnBrk="1" hangingPunct="1"/>
            <a:r>
              <a:rPr kumimoji="0" lang="zh-TW" altLang="en-US" dirty="0" smtClean="0"/>
              <a:t>疊加雜訊：</a:t>
            </a:r>
            <a:r>
              <a:rPr kumimoji="0" lang="en-US" altLang="zh-TW" dirty="0" smtClean="0"/>
              <a:t>I+N</a:t>
            </a:r>
          </a:p>
          <a:p>
            <a:pPr eaLnBrk="1" hangingPunct="1"/>
            <a:r>
              <a:rPr kumimoji="0" lang="zh-TW" altLang="en-US" dirty="0" smtClean="0"/>
              <a:t>像素值加上亂數數值</a:t>
            </a:r>
            <a:endParaRPr kumimoji="0" lang="en-US" altLang="zh-TW" dirty="0" smtClean="0"/>
          </a:p>
          <a:p>
            <a:pPr eaLnBrk="1" hangingPunct="1"/>
            <a:endParaRPr kumimoji="0" lang="en-US" altLang="zh-TW" dirty="0" smtClean="0"/>
          </a:p>
          <a:p>
            <a:pPr eaLnBrk="1" hangingPunct="1"/>
            <a:r>
              <a:rPr kumimoji="0" lang="zh-TW" altLang="en-US" dirty="0" smtClean="0"/>
              <a:t>乘積雜訊：</a:t>
            </a:r>
            <a:r>
              <a:rPr kumimoji="0" lang="en-US" altLang="zh-TW" dirty="0" smtClean="0"/>
              <a:t>I(1+N)</a:t>
            </a:r>
          </a:p>
          <a:p>
            <a:pPr marL="0" marR="0" indent="0" algn="l" defTabSz="914400" rtl="0" eaLnBrk="1" fontAlgn="base" latinLnBrk="0" hangingPunct="1">
              <a:lnSpc>
                <a:spcPct val="100000"/>
              </a:lnSpc>
              <a:spcBef>
                <a:spcPct val="30000"/>
              </a:spcBef>
              <a:spcAft>
                <a:spcPct val="0"/>
              </a:spcAft>
              <a:buClrTx/>
              <a:buSzTx/>
              <a:buFontTx/>
              <a:buNone/>
              <a:tabLst/>
              <a:defRPr/>
            </a:pPr>
            <a:r>
              <a:rPr kumimoji="0" lang="zh-TW" altLang="en-US" dirty="0" smtClean="0"/>
              <a:t>像素值乘上亂數數值，則會產生</a:t>
            </a:r>
            <a:r>
              <a:rPr kumimoji="0" lang="zh-TW" altLang="en-US" b="1" dirty="0" smtClean="0">
                <a:solidFill>
                  <a:srgbClr val="FF0000"/>
                </a:solidFill>
              </a:rPr>
              <a:t>斑點</a:t>
            </a:r>
            <a:r>
              <a:rPr kumimoji="0" lang="zh-TW" altLang="en-US" dirty="0" smtClean="0"/>
              <a:t>（</a:t>
            </a:r>
            <a:r>
              <a:rPr kumimoji="0" lang="en-US" altLang="zh-TW" dirty="0" smtClean="0"/>
              <a:t>speckle</a:t>
            </a:r>
            <a:r>
              <a:rPr kumimoji="0" lang="zh-TW" altLang="en-US" dirty="0" smtClean="0"/>
              <a:t>）雜訊（或簡稱斑點），因此又稱為</a:t>
            </a:r>
            <a:r>
              <a:rPr kumimoji="0" lang="zh-TW" altLang="en-US" b="1" dirty="0" smtClean="0">
                <a:solidFill>
                  <a:srgbClr val="FF0000"/>
                </a:solidFill>
              </a:rPr>
              <a:t>乘積雜訊</a:t>
            </a:r>
            <a:r>
              <a:rPr kumimoji="0" lang="zh-TW" altLang="en-US" dirty="0" smtClean="0"/>
              <a:t>（</a:t>
            </a:r>
            <a:r>
              <a:rPr kumimoji="0" lang="en-US" altLang="zh-TW" dirty="0" smtClean="0"/>
              <a:t>multiplicative noise</a:t>
            </a:r>
            <a:r>
              <a:rPr kumimoji="0" lang="zh-TW" altLang="en-US" dirty="0" smtClean="0"/>
              <a:t>）。</a:t>
            </a:r>
          </a:p>
          <a:p>
            <a:pPr eaLnBrk="1" hangingPunct="1"/>
            <a:endParaRPr kumimoji="0" lang="zh-TW" altLang="en-US" dirty="0" smtClean="0"/>
          </a:p>
        </p:txBody>
      </p:sp>
      <p:sp>
        <p:nvSpPr>
          <p:cNvPr id="277508"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5033DAC3-C23D-4814-9345-EC6109F27BC0}" type="slidenum">
              <a:rPr lang="en-US" altLang="zh-TW"/>
              <a:pPr>
                <a:spcBef>
                  <a:spcPct val="0"/>
                </a:spcBef>
              </a:pPr>
              <a:t>159</a:t>
            </a:fld>
            <a:endParaRPr lang="en-US" altLang="zh-TW"/>
          </a:p>
        </p:txBody>
      </p:sp>
    </p:spTree>
    <p:extLst>
      <p:ext uri="{BB962C8B-B14F-4D97-AF65-F5344CB8AC3E}">
        <p14:creationId xmlns:p14="http://schemas.microsoft.com/office/powerpoint/2010/main" val="318320843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投影片圖像版面配置區 1"/>
          <p:cNvSpPr>
            <a:spLocks noGrp="1" noRot="1" noChangeAspect="1" noTextEdit="1"/>
          </p:cNvSpPr>
          <p:nvPr>
            <p:ph type="sldImg"/>
          </p:nvPr>
        </p:nvSpPr>
        <p:spPr>
          <a:ln/>
        </p:spPr>
      </p:sp>
      <p:sp>
        <p:nvSpPr>
          <p:cNvPr id="28774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smtClean="0"/>
              <a:t>產生一個高斯分布在亂數產生器，對應參數為 平均值為</a:t>
            </a:r>
            <a:r>
              <a:rPr lang="en-US" altLang="zh-TW" dirty="0" smtClean="0"/>
              <a:t>0</a:t>
            </a:r>
            <a:r>
              <a:rPr lang="zh-TW" altLang="en-US" dirty="0" smtClean="0"/>
              <a:t>，標準差為</a:t>
            </a:r>
            <a:r>
              <a:rPr lang="en-US" altLang="zh-TW" dirty="0" smtClean="0"/>
              <a:t>1</a:t>
            </a:r>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smtClean="0"/>
              <a:t>震幅 </a:t>
            </a:r>
            <a:r>
              <a:rPr lang="en-US" altLang="zh-TW" dirty="0" smtClean="0"/>
              <a:t>amplitude </a:t>
            </a:r>
            <a:r>
              <a:rPr lang="zh-TW" altLang="en-US" dirty="0" smtClean="0"/>
              <a:t>為 </a:t>
            </a:r>
            <a:r>
              <a:rPr lang="en-US" altLang="zh-TW" dirty="0" smtClean="0"/>
              <a:t>10</a:t>
            </a:r>
            <a:r>
              <a:rPr lang="zh-TW" altLang="en-US" dirty="0" smtClean="0"/>
              <a:t> 和 </a:t>
            </a:r>
            <a:r>
              <a:rPr lang="en-US" altLang="zh-TW" dirty="0" smtClean="0"/>
              <a:t>30 </a:t>
            </a:r>
            <a:r>
              <a:rPr lang="zh-TW" altLang="en-US" dirty="0" smtClean="0"/>
              <a:t>兩種</a:t>
            </a:r>
            <a:r>
              <a:rPr lang="en-US" altLang="zh-TW" smtClean="0"/>
              <a:t>case</a:t>
            </a:r>
            <a:endParaRPr lang="zh-TW" altLang="en-US" dirty="0" smtClean="0"/>
          </a:p>
          <a:p>
            <a:endParaRPr lang="zh-TW" altLang="en-US" dirty="0" smtClean="0"/>
          </a:p>
        </p:txBody>
      </p:sp>
      <p:sp>
        <p:nvSpPr>
          <p:cNvPr id="287748"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CE6B8046-8DB7-4119-A9DF-B9640BBD8C98}" type="slidenum">
              <a:rPr lang="en-US" altLang="zh-TW"/>
              <a:pPr>
                <a:spcBef>
                  <a:spcPct val="0"/>
                </a:spcBef>
              </a:pPr>
              <a:t>160</a:t>
            </a:fld>
            <a:endParaRPr lang="en-US" altLang="zh-TW"/>
          </a:p>
        </p:txBody>
      </p:sp>
    </p:spTree>
    <p:extLst>
      <p:ext uri="{BB962C8B-B14F-4D97-AF65-F5344CB8AC3E}">
        <p14:creationId xmlns:p14="http://schemas.microsoft.com/office/powerpoint/2010/main" val="153005944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投影片圖像版面配置區 1"/>
          <p:cNvSpPr>
            <a:spLocks noGrp="1" noRot="1" noChangeAspect="1" noTextEdit="1"/>
          </p:cNvSpPr>
          <p:nvPr>
            <p:ph type="sldImg"/>
          </p:nvPr>
        </p:nvSpPr>
        <p:spPr>
          <a:ln/>
        </p:spPr>
      </p:sp>
      <p:sp>
        <p:nvSpPr>
          <p:cNvPr id="2938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smtClean="0"/>
              <a:t>產生一個均勻分布在</a:t>
            </a:r>
            <a:r>
              <a:rPr lang="en-US" altLang="zh-TW" dirty="0" smtClean="0"/>
              <a:t>0~1</a:t>
            </a:r>
            <a:r>
              <a:rPr lang="zh-TW" altLang="en-US" dirty="0" smtClean="0"/>
              <a:t>之間的亂數產生器</a:t>
            </a:r>
          </a:p>
        </p:txBody>
      </p:sp>
      <p:sp>
        <p:nvSpPr>
          <p:cNvPr id="293892"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E683525E-7855-4EAA-B741-5D079A48E1B7}" type="slidenum">
              <a:rPr lang="en-US" altLang="zh-TW"/>
              <a:pPr>
                <a:spcBef>
                  <a:spcPct val="0"/>
                </a:spcBef>
              </a:pPr>
              <a:t>163</a:t>
            </a:fld>
            <a:endParaRPr lang="en-US" altLang="zh-TW"/>
          </a:p>
        </p:txBody>
      </p:sp>
    </p:spTree>
    <p:extLst>
      <p:ext uri="{BB962C8B-B14F-4D97-AF65-F5344CB8AC3E}">
        <p14:creationId xmlns:p14="http://schemas.microsoft.com/office/powerpoint/2010/main" val="209424586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投影片圖像版面配置區 1"/>
          <p:cNvSpPr>
            <a:spLocks noGrp="1" noRot="1" noChangeAspect="1" noTextEdit="1"/>
          </p:cNvSpPr>
          <p:nvPr>
            <p:ph type="sldImg"/>
          </p:nvPr>
        </p:nvSpPr>
        <p:spPr>
          <a:ln/>
        </p:spPr>
      </p:sp>
      <p:sp>
        <p:nvSpPr>
          <p:cNvPr id="27955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279556"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9C0E88DA-FCC3-4F0C-879C-5F1B2AC40577}" type="slidenum">
              <a:rPr lang="en-US" altLang="zh-TW"/>
              <a:pPr>
                <a:spcBef>
                  <a:spcPct val="0"/>
                </a:spcBef>
              </a:pPr>
              <a:t>164</a:t>
            </a:fld>
            <a:endParaRPr lang="en-US" altLang="zh-TW"/>
          </a:p>
        </p:txBody>
      </p:sp>
    </p:spTree>
    <p:extLst>
      <p:ext uri="{BB962C8B-B14F-4D97-AF65-F5344CB8AC3E}">
        <p14:creationId xmlns:p14="http://schemas.microsoft.com/office/powerpoint/2010/main" val="175427184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投影片圖像版面配置區 1"/>
          <p:cNvSpPr>
            <a:spLocks noGrp="1" noRot="1" noChangeAspect="1" noTextEdit="1"/>
          </p:cNvSpPr>
          <p:nvPr>
            <p:ph type="sldImg"/>
          </p:nvPr>
        </p:nvSpPr>
        <p:spPr>
          <a:ln/>
        </p:spPr>
      </p:sp>
      <p:sp>
        <p:nvSpPr>
          <p:cNvPr id="28160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281604"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5B25F938-3FFB-4CCC-853F-282A6C66D460}" type="slidenum">
              <a:rPr lang="en-US" altLang="zh-TW"/>
              <a:pPr>
                <a:spcBef>
                  <a:spcPct val="0"/>
                </a:spcBef>
              </a:pPr>
              <a:t>165</a:t>
            </a:fld>
            <a:endParaRPr lang="en-US" altLang="zh-TW"/>
          </a:p>
        </p:txBody>
      </p:sp>
    </p:spTree>
    <p:extLst>
      <p:ext uri="{BB962C8B-B14F-4D97-AF65-F5344CB8AC3E}">
        <p14:creationId xmlns:p14="http://schemas.microsoft.com/office/powerpoint/2010/main" val="2254986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7A7028F5-0E99-47FF-B7AB-0C627AB3E0F1}" type="slidenum">
              <a:rPr lang="en-US" altLang="zh-TW"/>
              <a:pPr>
                <a:spcBef>
                  <a:spcPct val="0"/>
                </a:spcBef>
              </a:pPr>
              <a:t>24</a:t>
            </a:fld>
            <a:endParaRPr lang="en-US" altLang="zh-TW"/>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dirty="0" smtClean="0"/>
              <a:t>理想化的假設</a:t>
            </a:r>
            <a:endParaRPr lang="en-US" altLang="zh-TW" dirty="0" smtClean="0"/>
          </a:p>
          <a:p>
            <a:pPr eaLnBrk="1" hangingPunct="1"/>
            <a:endParaRPr lang="en-US" altLang="zh-TW" dirty="0" smtClean="0"/>
          </a:p>
          <a:p>
            <a:pPr eaLnBrk="1" hangingPunct="1"/>
            <a:r>
              <a:rPr lang="zh-TW" altLang="en-US" dirty="0" smtClean="0"/>
              <a:t>假如都沒有雜訊的話，鄰域內的</a:t>
            </a:r>
            <a:r>
              <a:rPr lang="en-US" altLang="zh-TW" dirty="0" smtClean="0"/>
              <a:t>pixel </a:t>
            </a:r>
            <a:r>
              <a:rPr lang="zh-TW" altLang="en-US" dirty="0" smtClean="0"/>
              <a:t>應該擁有相同的</a:t>
            </a:r>
            <a:r>
              <a:rPr lang="en-US" altLang="zh-TW" dirty="0" smtClean="0"/>
              <a:t>pixel</a:t>
            </a:r>
            <a:r>
              <a:rPr lang="zh-TW" altLang="en-US" dirty="0" smtClean="0"/>
              <a:t> </a:t>
            </a:r>
            <a:r>
              <a:rPr lang="en-US" altLang="zh-TW" dirty="0" smtClean="0"/>
              <a:t>value</a:t>
            </a:r>
            <a:endParaRPr lang="zh-TW" altLang="en-US" dirty="0" smtClean="0"/>
          </a:p>
        </p:txBody>
      </p:sp>
    </p:spTree>
    <p:extLst>
      <p:ext uri="{BB962C8B-B14F-4D97-AF65-F5344CB8AC3E}">
        <p14:creationId xmlns:p14="http://schemas.microsoft.com/office/powerpoint/2010/main" val="378445928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投影片圖像版面配置區 1"/>
          <p:cNvSpPr>
            <a:spLocks noGrp="1" noRot="1" noChangeAspect="1" noTextEdit="1"/>
          </p:cNvSpPr>
          <p:nvPr>
            <p:ph type="sldImg"/>
          </p:nvPr>
        </p:nvSpPr>
        <p:spPr>
          <a:ln/>
        </p:spPr>
      </p:sp>
      <p:sp>
        <p:nvSpPr>
          <p:cNvPr id="2836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283652"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8E4AF0A8-03C4-4EE5-8856-0C5DF22FC168}" type="slidenum">
              <a:rPr lang="en-US" altLang="zh-TW"/>
              <a:pPr>
                <a:spcBef>
                  <a:spcPct val="0"/>
                </a:spcBef>
              </a:pPr>
              <a:t>166</a:t>
            </a:fld>
            <a:endParaRPr lang="en-US" altLang="zh-TW"/>
          </a:p>
        </p:txBody>
      </p:sp>
    </p:spTree>
    <p:extLst>
      <p:ext uri="{BB962C8B-B14F-4D97-AF65-F5344CB8AC3E}">
        <p14:creationId xmlns:p14="http://schemas.microsoft.com/office/powerpoint/2010/main" val="244925778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投影片圖像版面配置區 1"/>
          <p:cNvSpPr>
            <a:spLocks noGrp="1" noRot="1" noChangeAspect="1" noTextEdit="1"/>
          </p:cNvSpPr>
          <p:nvPr>
            <p:ph type="sldImg"/>
          </p:nvPr>
        </p:nvSpPr>
        <p:spPr>
          <a:ln/>
        </p:spPr>
      </p:sp>
      <p:sp>
        <p:nvSpPr>
          <p:cNvPr id="28569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28570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32E368F7-F923-4FB2-A98E-2C26D503C405}" type="slidenum">
              <a:rPr lang="en-US" altLang="zh-TW"/>
              <a:pPr>
                <a:spcBef>
                  <a:spcPct val="0"/>
                </a:spcBef>
              </a:pPr>
              <a:t>167</a:t>
            </a:fld>
            <a:endParaRPr lang="en-US" altLang="zh-TW"/>
          </a:p>
        </p:txBody>
      </p:sp>
    </p:spTree>
    <p:extLst>
      <p:ext uri="{BB962C8B-B14F-4D97-AF65-F5344CB8AC3E}">
        <p14:creationId xmlns:p14="http://schemas.microsoft.com/office/powerpoint/2010/main" val="296737337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投影片圖像版面配置區 1"/>
          <p:cNvSpPr>
            <a:spLocks noGrp="1" noRot="1" noChangeAspect="1" noTextEdit="1"/>
          </p:cNvSpPr>
          <p:nvPr>
            <p:ph type="sldImg"/>
          </p:nvPr>
        </p:nvSpPr>
        <p:spPr>
          <a:ln/>
        </p:spPr>
      </p:sp>
      <p:sp>
        <p:nvSpPr>
          <p:cNvPr id="2897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289796"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841BFDD3-FCB6-4918-B9F6-CC39E498045D}" type="slidenum">
              <a:rPr lang="en-US" altLang="zh-TW"/>
              <a:pPr>
                <a:spcBef>
                  <a:spcPct val="0"/>
                </a:spcBef>
              </a:pPr>
              <a:t>168</a:t>
            </a:fld>
            <a:endParaRPr lang="en-US" altLang="zh-TW"/>
          </a:p>
        </p:txBody>
      </p:sp>
    </p:spTree>
    <p:extLst>
      <p:ext uri="{BB962C8B-B14F-4D97-AF65-F5344CB8AC3E}">
        <p14:creationId xmlns:p14="http://schemas.microsoft.com/office/powerpoint/2010/main" val="400099603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投影片圖像版面配置區 1"/>
          <p:cNvSpPr>
            <a:spLocks noGrp="1" noRot="1" noChangeAspect="1" noTextEdit="1"/>
          </p:cNvSpPr>
          <p:nvPr>
            <p:ph type="sldImg"/>
          </p:nvPr>
        </p:nvSpPr>
        <p:spPr>
          <a:ln/>
        </p:spPr>
      </p:sp>
      <p:sp>
        <p:nvSpPr>
          <p:cNvPr id="29184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291844"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5238A31B-B055-4231-86FA-D356425C2848}" type="slidenum">
              <a:rPr lang="en-US" altLang="zh-TW"/>
              <a:pPr>
                <a:spcBef>
                  <a:spcPct val="0"/>
                </a:spcBef>
              </a:pPr>
              <a:t>169</a:t>
            </a:fld>
            <a:endParaRPr lang="en-US" altLang="zh-TW"/>
          </a:p>
        </p:txBody>
      </p:sp>
    </p:spTree>
    <p:extLst>
      <p:ext uri="{BB962C8B-B14F-4D97-AF65-F5344CB8AC3E}">
        <p14:creationId xmlns:p14="http://schemas.microsoft.com/office/powerpoint/2010/main" val="327349493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投影片圖像版面配置區 1"/>
          <p:cNvSpPr>
            <a:spLocks noGrp="1" noRot="1" noChangeAspect="1" noTextEdit="1"/>
          </p:cNvSpPr>
          <p:nvPr>
            <p:ph type="sldImg"/>
          </p:nvPr>
        </p:nvSpPr>
        <p:spPr>
          <a:ln/>
        </p:spPr>
      </p:sp>
      <p:sp>
        <p:nvSpPr>
          <p:cNvPr id="29593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29594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00141992-57EF-4A14-BB85-78AA35651574}" type="slidenum">
              <a:rPr lang="en-US" altLang="zh-TW"/>
              <a:pPr>
                <a:spcBef>
                  <a:spcPct val="0"/>
                </a:spcBef>
              </a:pPr>
              <a:t>170</a:t>
            </a:fld>
            <a:endParaRPr lang="en-US" altLang="zh-TW"/>
          </a:p>
        </p:txBody>
      </p:sp>
    </p:spTree>
    <p:extLst>
      <p:ext uri="{BB962C8B-B14F-4D97-AF65-F5344CB8AC3E}">
        <p14:creationId xmlns:p14="http://schemas.microsoft.com/office/powerpoint/2010/main" val="39333392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投影片圖像版面配置區 1"/>
          <p:cNvSpPr>
            <a:spLocks noGrp="1" noRot="1" noChangeAspect="1" noTextEdit="1"/>
          </p:cNvSpPr>
          <p:nvPr>
            <p:ph type="sldImg"/>
          </p:nvPr>
        </p:nvSpPr>
        <p:spPr>
          <a:ln/>
        </p:spPr>
      </p:sp>
      <p:sp>
        <p:nvSpPr>
          <p:cNvPr id="29798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297988"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CAE479B5-4457-4D75-BB69-E27281BDEBDA}" type="slidenum">
              <a:rPr lang="en-US" altLang="zh-TW"/>
              <a:pPr>
                <a:spcBef>
                  <a:spcPct val="0"/>
                </a:spcBef>
              </a:pPr>
              <a:t>171</a:t>
            </a:fld>
            <a:endParaRPr lang="en-US" altLang="zh-TW"/>
          </a:p>
        </p:txBody>
      </p:sp>
    </p:spTree>
    <p:extLst>
      <p:ext uri="{BB962C8B-B14F-4D97-AF65-F5344CB8AC3E}">
        <p14:creationId xmlns:p14="http://schemas.microsoft.com/office/powerpoint/2010/main" val="178645066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投影片圖像版面配置區 1"/>
          <p:cNvSpPr>
            <a:spLocks noGrp="1" noRot="1" noChangeAspect="1" noTextEdit="1"/>
          </p:cNvSpPr>
          <p:nvPr>
            <p:ph type="sldImg"/>
          </p:nvPr>
        </p:nvSpPr>
        <p:spPr>
          <a:ln/>
        </p:spPr>
      </p:sp>
      <p:sp>
        <p:nvSpPr>
          <p:cNvPr id="3000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300036"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A95BB229-BD83-431C-9735-F21840070FA4}" type="slidenum">
              <a:rPr lang="en-US" altLang="zh-TW"/>
              <a:pPr>
                <a:spcBef>
                  <a:spcPct val="0"/>
                </a:spcBef>
              </a:pPr>
              <a:t>172</a:t>
            </a:fld>
            <a:endParaRPr lang="en-US" altLang="zh-TW"/>
          </a:p>
        </p:txBody>
      </p:sp>
    </p:spTree>
    <p:extLst>
      <p:ext uri="{BB962C8B-B14F-4D97-AF65-F5344CB8AC3E}">
        <p14:creationId xmlns:p14="http://schemas.microsoft.com/office/powerpoint/2010/main" val="327697945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投影片圖像版面配置區 1"/>
          <p:cNvSpPr>
            <a:spLocks noGrp="1" noRot="1" noChangeAspect="1" noTextEdit="1"/>
          </p:cNvSpPr>
          <p:nvPr>
            <p:ph type="sldImg"/>
          </p:nvPr>
        </p:nvSpPr>
        <p:spPr>
          <a:ln/>
        </p:spPr>
      </p:sp>
      <p:sp>
        <p:nvSpPr>
          <p:cNvPr id="3020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302084"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0C52F7BB-8B1A-4D7E-B250-875DA4D23152}" type="slidenum">
              <a:rPr lang="en-US" altLang="zh-TW"/>
              <a:pPr>
                <a:spcBef>
                  <a:spcPct val="0"/>
                </a:spcBef>
              </a:pPr>
              <a:t>173</a:t>
            </a:fld>
            <a:endParaRPr lang="en-US" altLang="zh-TW"/>
          </a:p>
        </p:txBody>
      </p:sp>
    </p:spTree>
    <p:extLst>
      <p:ext uri="{BB962C8B-B14F-4D97-AF65-F5344CB8AC3E}">
        <p14:creationId xmlns:p14="http://schemas.microsoft.com/office/powerpoint/2010/main" val="217402587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投影片圖像版面配置區 1"/>
          <p:cNvSpPr>
            <a:spLocks noGrp="1" noRot="1" noChangeAspect="1" noTextEdit="1"/>
          </p:cNvSpPr>
          <p:nvPr>
            <p:ph type="sldImg"/>
          </p:nvPr>
        </p:nvSpPr>
        <p:spPr>
          <a:ln/>
        </p:spPr>
      </p:sp>
      <p:sp>
        <p:nvSpPr>
          <p:cNvPr id="30413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304132"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C01277D8-8D6E-4439-B060-66A32467C0E5}" type="slidenum">
              <a:rPr lang="en-US" altLang="zh-TW"/>
              <a:pPr>
                <a:spcBef>
                  <a:spcPct val="0"/>
                </a:spcBef>
              </a:pPr>
              <a:t>174</a:t>
            </a:fld>
            <a:endParaRPr lang="en-US" altLang="zh-TW"/>
          </a:p>
        </p:txBody>
      </p:sp>
    </p:spTree>
    <p:extLst>
      <p:ext uri="{BB962C8B-B14F-4D97-AF65-F5344CB8AC3E}">
        <p14:creationId xmlns:p14="http://schemas.microsoft.com/office/powerpoint/2010/main" val="127894037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投影片圖像版面配置區 1"/>
          <p:cNvSpPr>
            <a:spLocks noGrp="1" noRot="1" noChangeAspect="1" noTextEdit="1"/>
          </p:cNvSpPr>
          <p:nvPr>
            <p:ph type="sldImg"/>
          </p:nvPr>
        </p:nvSpPr>
        <p:spPr>
          <a:ln/>
        </p:spPr>
      </p:sp>
      <p:sp>
        <p:nvSpPr>
          <p:cNvPr id="3061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30618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9E9DA1AC-B2AA-449B-9302-1D76A44149EE}" type="slidenum">
              <a:rPr lang="en-US" altLang="zh-TW"/>
              <a:pPr>
                <a:spcBef>
                  <a:spcPct val="0"/>
                </a:spcBef>
              </a:pPr>
              <a:t>175</a:t>
            </a:fld>
            <a:endParaRPr lang="en-US" altLang="zh-TW"/>
          </a:p>
        </p:txBody>
      </p:sp>
    </p:spTree>
    <p:extLst>
      <p:ext uri="{BB962C8B-B14F-4D97-AF65-F5344CB8AC3E}">
        <p14:creationId xmlns:p14="http://schemas.microsoft.com/office/powerpoint/2010/main" val="2147192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282B4BA9-BB76-45C3-8586-7C3DFE6AF820}" type="slidenum">
              <a:rPr lang="en-US" altLang="zh-TW" smtClean="0"/>
              <a:pPr/>
              <a:t>27</a:t>
            </a:fld>
            <a:endParaRPr lang="en-US" altLang="zh-TW"/>
          </a:p>
        </p:txBody>
      </p:sp>
    </p:spTree>
    <p:extLst>
      <p:ext uri="{BB962C8B-B14F-4D97-AF65-F5344CB8AC3E}">
        <p14:creationId xmlns:p14="http://schemas.microsoft.com/office/powerpoint/2010/main" val="178144842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投影片圖像版面配置區 1"/>
          <p:cNvSpPr>
            <a:spLocks noGrp="1" noRot="1" noChangeAspect="1" noTextEdit="1"/>
          </p:cNvSpPr>
          <p:nvPr>
            <p:ph type="sldImg"/>
          </p:nvPr>
        </p:nvSpPr>
        <p:spPr>
          <a:ln/>
        </p:spPr>
      </p:sp>
      <p:sp>
        <p:nvSpPr>
          <p:cNvPr id="30822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308228"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D6F0BE7F-BF33-4186-B7B4-6BBF8A37539E}" type="slidenum">
              <a:rPr lang="en-US" altLang="zh-TW"/>
              <a:pPr>
                <a:spcBef>
                  <a:spcPct val="0"/>
                </a:spcBef>
              </a:pPr>
              <a:t>176</a:t>
            </a:fld>
            <a:endParaRPr lang="en-US" altLang="zh-TW"/>
          </a:p>
        </p:txBody>
      </p:sp>
    </p:spTree>
    <p:extLst>
      <p:ext uri="{BB962C8B-B14F-4D97-AF65-F5344CB8AC3E}">
        <p14:creationId xmlns:p14="http://schemas.microsoft.com/office/powerpoint/2010/main" val="25841337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投影片圖像版面配置區 1"/>
          <p:cNvSpPr>
            <a:spLocks noGrp="1" noRot="1" noChangeAspect="1" noTextEdit="1"/>
          </p:cNvSpPr>
          <p:nvPr>
            <p:ph type="sldImg"/>
          </p:nvPr>
        </p:nvSpPr>
        <p:spPr>
          <a:ln/>
        </p:spPr>
      </p:sp>
      <p:sp>
        <p:nvSpPr>
          <p:cNvPr id="31027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310276"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59A55E8E-76A1-4D2F-983D-F56C2F689A45}" type="slidenum">
              <a:rPr lang="en-US" altLang="zh-TW"/>
              <a:pPr>
                <a:spcBef>
                  <a:spcPct val="0"/>
                </a:spcBef>
              </a:pPr>
              <a:t>177</a:t>
            </a:fld>
            <a:endParaRPr lang="en-US" altLang="zh-TW"/>
          </a:p>
        </p:txBody>
      </p:sp>
    </p:spTree>
    <p:extLst>
      <p:ext uri="{BB962C8B-B14F-4D97-AF65-F5344CB8AC3E}">
        <p14:creationId xmlns:p14="http://schemas.microsoft.com/office/powerpoint/2010/main" val="154957783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投影片圖像版面配置區 1"/>
          <p:cNvSpPr>
            <a:spLocks noGrp="1" noRot="1" noChangeAspect="1" noTextEdit="1"/>
          </p:cNvSpPr>
          <p:nvPr>
            <p:ph type="sldImg"/>
          </p:nvPr>
        </p:nvSpPr>
        <p:spPr>
          <a:ln/>
        </p:spPr>
      </p:sp>
      <p:sp>
        <p:nvSpPr>
          <p:cNvPr id="31232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312324"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E32C204C-49A1-4CB6-B7FE-34CC83BA00E6}" type="slidenum">
              <a:rPr lang="en-US" altLang="zh-TW"/>
              <a:pPr>
                <a:spcBef>
                  <a:spcPct val="0"/>
                </a:spcBef>
              </a:pPr>
              <a:t>178</a:t>
            </a:fld>
            <a:endParaRPr lang="en-US" altLang="zh-TW"/>
          </a:p>
        </p:txBody>
      </p:sp>
    </p:spTree>
    <p:extLst>
      <p:ext uri="{BB962C8B-B14F-4D97-AF65-F5344CB8AC3E}">
        <p14:creationId xmlns:p14="http://schemas.microsoft.com/office/powerpoint/2010/main" val="14873133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投影片圖像版面配置區 1"/>
          <p:cNvSpPr>
            <a:spLocks noGrp="1" noRot="1" noChangeAspect="1" noTextEdit="1"/>
          </p:cNvSpPr>
          <p:nvPr>
            <p:ph type="sldImg"/>
          </p:nvPr>
        </p:nvSpPr>
        <p:spPr>
          <a:ln/>
        </p:spPr>
      </p:sp>
      <p:sp>
        <p:nvSpPr>
          <p:cNvPr id="314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314372"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F0BD863D-D4FC-4E55-9973-184A2FE0ACD0}" type="slidenum">
              <a:rPr lang="en-US" altLang="zh-TW"/>
              <a:pPr>
                <a:spcBef>
                  <a:spcPct val="0"/>
                </a:spcBef>
              </a:pPr>
              <a:t>179</a:t>
            </a:fld>
            <a:endParaRPr lang="en-US" altLang="zh-TW"/>
          </a:p>
        </p:txBody>
      </p:sp>
    </p:spTree>
    <p:extLst>
      <p:ext uri="{BB962C8B-B14F-4D97-AF65-F5344CB8AC3E}">
        <p14:creationId xmlns:p14="http://schemas.microsoft.com/office/powerpoint/2010/main" val="96869042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投影片圖像版面配置區 1"/>
          <p:cNvSpPr>
            <a:spLocks noGrp="1" noRot="1" noChangeAspect="1" noTextEdit="1"/>
          </p:cNvSpPr>
          <p:nvPr>
            <p:ph type="sldImg"/>
          </p:nvPr>
        </p:nvSpPr>
        <p:spPr>
          <a:ln/>
        </p:spPr>
      </p:sp>
      <p:sp>
        <p:nvSpPr>
          <p:cNvPr id="3164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31642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023D669A-60AA-4A54-919F-E4B6A16086BF}" type="slidenum">
              <a:rPr lang="en-US" altLang="zh-TW"/>
              <a:pPr>
                <a:spcBef>
                  <a:spcPct val="0"/>
                </a:spcBef>
              </a:pPr>
              <a:t>180</a:t>
            </a:fld>
            <a:endParaRPr lang="en-US" altLang="zh-TW"/>
          </a:p>
        </p:txBody>
      </p:sp>
    </p:spTree>
    <p:extLst>
      <p:ext uri="{BB962C8B-B14F-4D97-AF65-F5344CB8AC3E}">
        <p14:creationId xmlns:p14="http://schemas.microsoft.com/office/powerpoint/2010/main" val="249534407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投影片圖像版面配置區 1"/>
          <p:cNvSpPr>
            <a:spLocks noGrp="1" noRot="1" noChangeAspect="1" noTextEdit="1"/>
          </p:cNvSpPr>
          <p:nvPr>
            <p:ph type="sldImg"/>
          </p:nvPr>
        </p:nvSpPr>
        <p:spPr>
          <a:ln/>
        </p:spPr>
      </p:sp>
      <p:sp>
        <p:nvSpPr>
          <p:cNvPr id="31846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318468"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F836A2FA-0E33-4BE6-A024-D9E7A3B56F89}" type="slidenum">
              <a:rPr lang="en-US" altLang="zh-TW"/>
              <a:pPr>
                <a:spcBef>
                  <a:spcPct val="0"/>
                </a:spcBef>
              </a:pPr>
              <a:t>181</a:t>
            </a:fld>
            <a:endParaRPr lang="en-US" altLang="zh-TW"/>
          </a:p>
        </p:txBody>
      </p:sp>
    </p:spTree>
    <p:extLst>
      <p:ext uri="{BB962C8B-B14F-4D97-AF65-F5344CB8AC3E}">
        <p14:creationId xmlns:p14="http://schemas.microsoft.com/office/powerpoint/2010/main" val="317705934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投影片圖像版面配置區 1"/>
          <p:cNvSpPr>
            <a:spLocks noGrp="1" noRot="1" noChangeAspect="1" noTextEdit="1"/>
          </p:cNvSpPr>
          <p:nvPr>
            <p:ph type="sldImg"/>
          </p:nvPr>
        </p:nvSpPr>
        <p:spPr>
          <a:ln/>
        </p:spPr>
      </p:sp>
      <p:sp>
        <p:nvSpPr>
          <p:cNvPr id="3205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320516"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BDBD689D-B071-4301-8B19-D4F54FC46E42}" type="slidenum">
              <a:rPr lang="en-US" altLang="zh-TW"/>
              <a:pPr>
                <a:spcBef>
                  <a:spcPct val="0"/>
                </a:spcBef>
              </a:pPr>
              <a:t>182</a:t>
            </a:fld>
            <a:endParaRPr lang="en-US" altLang="zh-TW"/>
          </a:p>
        </p:txBody>
      </p:sp>
    </p:spTree>
    <p:extLst>
      <p:ext uri="{BB962C8B-B14F-4D97-AF65-F5344CB8AC3E}">
        <p14:creationId xmlns:p14="http://schemas.microsoft.com/office/powerpoint/2010/main" val="232428255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投影片圖像版面配置區 1"/>
          <p:cNvSpPr>
            <a:spLocks noGrp="1" noRot="1" noChangeAspect="1" noTextEdit="1"/>
          </p:cNvSpPr>
          <p:nvPr>
            <p:ph type="sldImg"/>
          </p:nvPr>
        </p:nvSpPr>
        <p:spPr>
          <a:ln/>
        </p:spPr>
      </p:sp>
      <p:sp>
        <p:nvSpPr>
          <p:cNvPr id="32256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322564"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8F0223CA-AB9E-43B3-A738-74C9FAF812FC}" type="slidenum">
              <a:rPr lang="en-US" altLang="zh-TW"/>
              <a:pPr>
                <a:spcBef>
                  <a:spcPct val="0"/>
                </a:spcBef>
              </a:pPr>
              <a:t>183</a:t>
            </a:fld>
            <a:endParaRPr lang="en-US" altLang="zh-TW"/>
          </a:p>
        </p:txBody>
      </p:sp>
    </p:spTree>
    <p:extLst>
      <p:ext uri="{BB962C8B-B14F-4D97-AF65-F5344CB8AC3E}">
        <p14:creationId xmlns:p14="http://schemas.microsoft.com/office/powerpoint/2010/main" val="342548857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投影片圖像版面配置區 1"/>
          <p:cNvSpPr>
            <a:spLocks noGrp="1" noRot="1" noChangeAspect="1" noTextEdit="1"/>
          </p:cNvSpPr>
          <p:nvPr>
            <p:ph type="sldImg"/>
          </p:nvPr>
        </p:nvSpPr>
        <p:spPr>
          <a:ln/>
        </p:spPr>
      </p:sp>
      <p:sp>
        <p:nvSpPr>
          <p:cNvPr id="32461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324612"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EF0E5031-B9D4-4D7D-8283-51CEF3432CBC}" type="slidenum">
              <a:rPr lang="en-US" altLang="zh-TW"/>
              <a:pPr>
                <a:spcBef>
                  <a:spcPct val="0"/>
                </a:spcBef>
              </a:pPr>
              <a:t>184</a:t>
            </a:fld>
            <a:endParaRPr lang="en-US" altLang="zh-TW"/>
          </a:p>
        </p:txBody>
      </p:sp>
    </p:spTree>
    <p:extLst>
      <p:ext uri="{BB962C8B-B14F-4D97-AF65-F5344CB8AC3E}">
        <p14:creationId xmlns:p14="http://schemas.microsoft.com/office/powerpoint/2010/main" val="417051029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投影片圖像版面配置區 1"/>
          <p:cNvSpPr>
            <a:spLocks noGrp="1" noRot="1" noChangeAspect="1" noTextEdit="1"/>
          </p:cNvSpPr>
          <p:nvPr>
            <p:ph type="sldImg"/>
          </p:nvPr>
        </p:nvSpPr>
        <p:spPr>
          <a:ln/>
        </p:spPr>
      </p:sp>
      <p:sp>
        <p:nvSpPr>
          <p:cNvPr id="3266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32666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EE3B3ABC-2CF5-4E5C-BAB7-646DC34D8345}" type="slidenum">
              <a:rPr lang="en-US" altLang="zh-TW"/>
              <a:pPr>
                <a:spcBef>
                  <a:spcPct val="0"/>
                </a:spcBef>
              </a:pPr>
              <a:t>185</a:t>
            </a:fld>
            <a:endParaRPr lang="en-US" altLang="zh-TW"/>
          </a:p>
        </p:txBody>
      </p:sp>
    </p:spTree>
    <p:extLst>
      <p:ext uri="{BB962C8B-B14F-4D97-AF65-F5344CB8AC3E}">
        <p14:creationId xmlns:p14="http://schemas.microsoft.com/office/powerpoint/2010/main" val="2488429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zh-TW" altLang="en-US" dirty="0" smtClean="0"/>
              <a:t>主要是將一個預測值與實際值做比較，若是差異太大，則判斷此點為</a:t>
            </a:r>
            <a:r>
              <a:rPr lang="en-US" altLang="zh-TW" dirty="0" smtClean="0"/>
              <a:t>peak noise or outlier</a:t>
            </a:r>
          </a:p>
          <a:p>
            <a:pPr eaLnBrk="1" hangingPunct="1"/>
            <a:endParaRPr lang="en-US" altLang="zh-TW" dirty="0" smtClean="0"/>
          </a:p>
          <a:p>
            <a:pPr eaLnBrk="1" hangingPunct="1"/>
            <a:r>
              <a:rPr lang="zh-TW" altLang="en-US" dirty="0" smtClean="0"/>
              <a:t>鄰域的</a:t>
            </a:r>
            <a:r>
              <a:rPr lang="en-US" altLang="zh-TW" dirty="0" smtClean="0"/>
              <a:t>size</a:t>
            </a:r>
            <a:r>
              <a:rPr lang="zh-TW" altLang="en-US" dirty="0" smtClean="0"/>
              <a:t>的選擇：要比</a:t>
            </a:r>
            <a:r>
              <a:rPr lang="en-US" altLang="zh-TW" dirty="0" smtClean="0"/>
              <a:t>noise</a:t>
            </a:r>
            <a:r>
              <a:rPr lang="zh-TW" altLang="en-US" dirty="0" smtClean="0"/>
              <a:t> 還大，但是要比想要保留的細節還要小。</a:t>
            </a:r>
            <a:endParaRPr lang="en-US" altLang="zh-TW" dirty="0" smtClean="0"/>
          </a:p>
          <a:p>
            <a:pPr eaLnBrk="1" hangingPunct="1"/>
            <a:endParaRPr lang="en-US" altLang="zh-TW" dirty="0" smtClean="0"/>
          </a:p>
          <a:p>
            <a:pPr eaLnBrk="1" hangingPunct="1"/>
            <a:endParaRPr lang="en-US" altLang="zh-TW" dirty="0" smtClean="0"/>
          </a:p>
          <a:p>
            <a:pPr eaLnBrk="1" hangingPunct="1"/>
            <a:r>
              <a:rPr lang="zh-TW" altLang="en-US" dirty="0" smtClean="0"/>
              <a:t>一種</a:t>
            </a:r>
            <a:r>
              <a:rPr lang="en-US" altLang="zh-TW" dirty="0" smtClean="0"/>
              <a:t>neighborhood</a:t>
            </a:r>
            <a:r>
              <a:rPr lang="zh-TW" altLang="en-US" dirty="0" smtClean="0"/>
              <a:t>的定義方式</a:t>
            </a:r>
            <a:r>
              <a:rPr lang="en-US" altLang="zh-TW" dirty="0" smtClean="0"/>
              <a:t>: </a:t>
            </a:r>
            <a:r>
              <a:rPr lang="zh-TW" altLang="en-US" dirty="0" smtClean="0"/>
              <a:t>除了中心的之外的剩餘</a:t>
            </a:r>
            <a:r>
              <a:rPr lang="en-US" altLang="zh-TW" dirty="0" smtClean="0"/>
              <a:t>mask</a:t>
            </a:r>
            <a:r>
              <a:rPr lang="zh-TW" altLang="en-US" dirty="0" smtClean="0"/>
              <a:t>中值的集合。</a:t>
            </a:r>
            <a:endParaRPr lang="en-US" altLang="zh-TW" dirty="0" smtClean="0"/>
          </a:p>
          <a:p>
            <a:pPr eaLnBrk="1" hangingPunct="1"/>
            <a:endParaRPr lang="en-US" altLang="zh-TW" dirty="0" smtClean="0"/>
          </a:p>
          <a:p>
            <a:pPr eaLnBrk="1" hangingPunct="1"/>
            <a:r>
              <a:rPr lang="en-US" altLang="zh-TW" dirty="0" smtClean="0"/>
              <a:t>Center-deleted neighborhood : </a:t>
            </a:r>
            <a:r>
              <a:rPr lang="zh-TW" altLang="en-US" dirty="0" smtClean="0"/>
              <a:t>相鄰區域內的</a:t>
            </a:r>
            <a:r>
              <a:rPr lang="en-US" altLang="zh-TW" dirty="0" smtClean="0"/>
              <a:t>pixel,</a:t>
            </a:r>
            <a:r>
              <a:rPr lang="zh-TW" altLang="en-US" dirty="0" smtClean="0"/>
              <a:t> 但是去除中心點。</a:t>
            </a:r>
          </a:p>
          <a:p>
            <a:endParaRPr lang="zh-TW" altLang="en-US" dirty="0"/>
          </a:p>
        </p:txBody>
      </p:sp>
      <p:sp>
        <p:nvSpPr>
          <p:cNvPr id="4" name="投影片編號版面配置區 3"/>
          <p:cNvSpPr>
            <a:spLocks noGrp="1"/>
          </p:cNvSpPr>
          <p:nvPr>
            <p:ph type="sldNum" sz="quarter" idx="10"/>
          </p:nvPr>
        </p:nvSpPr>
        <p:spPr/>
        <p:txBody>
          <a:bodyPr/>
          <a:lstStyle/>
          <a:p>
            <a:fld id="{282B4BA9-BB76-45C3-8586-7C3DFE6AF820}" type="slidenum">
              <a:rPr lang="en-US" altLang="zh-TW" smtClean="0"/>
              <a:pPr/>
              <a:t>33</a:t>
            </a:fld>
            <a:endParaRPr lang="en-US" altLang="zh-TW"/>
          </a:p>
        </p:txBody>
      </p:sp>
    </p:spTree>
    <p:extLst>
      <p:ext uri="{BB962C8B-B14F-4D97-AF65-F5344CB8AC3E}">
        <p14:creationId xmlns:p14="http://schemas.microsoft.com/office/powerpoint/2010/main" val="226362452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投影片圖像版面配置區 1"/>
          <p:cNvSpPr>
            <a:spLocks noGrp="1" noRot="1" noChangeAspect="1" noTextEdit="1"/>
          </p:cNvSpPr>
          <p:nvPr>
            <p:ph type="sldImg"/>
          </p:nvPr>
        </p:nvSpPr>
        <p:spPr>
          <a:ln/>
        </p:spPr>
      </p:sp>
      <p:sp>
        <p:nvSpPr>
          <p:cNvPr id="3287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328708"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7D575086-006F-4637-98CC-C2B6F688BECD}" type="slidenum">
              <a:rPr lang="en-US" altLang="zh-TW"/>
              <a:pPr>
                <a:spcBef>
                  <a:spcPct val="0"/>
                </a:spcBef>
              </a:pPr>
              <a:t>186</a:t>
            </a:fld>
            <a:endParaRPr lang="en-US" altLang="zh-TW"/>
          </a:p>
        </p:txBody>
      </p:sp>
    </p:spTree>
    <p:extLst>
      <p:ext uri="{BB962C8B-B14F-4D97-AF65-F5344CB8AC3E}">
        <p14:creationId xmlns:p14="http://schemas.microsoft.com/office/powerpoint/2010/main" val="47349322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投影片圖像版面配置區 1"/>
          <p:cNvSpPr>
            <a:spLocks noGrp="1" noRot="1" noChangeAspect="1" noTextEdit="1"/>
          </p:cNvSpPr>
          <p:nvPr>
            <p:ph type="sldImg"/>
          </p:nvPr>
        </p:nvSpPr>
        <p:spPr>
          <a:ln/>
        </p:spPr>
      </p:sp>
      <p:sp>
        <p:nvSpPr>
          <p:cNvPr id="33075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330756"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EE1E23E0-4713-495D-BAAD-401EFBD2D719}" type="slidenum">
              <a:rPr lang="en-US" altLang="zh-TW"/>
              <a:pPr>
                <a:spcBef>
                  <a:spcPct val="0"/>
                </a:spcBef>
              </a:pPr>
              <a:t>187</a:t>
            </a:fld>
            <a:endParaRPr lang="en-US" altLang="zh-TW"/>
          </a:p>
        </p:txBody>
      </p:sp>
    </p:spTree>
    <p:extLst>
      <p:ext uri="{BB962C8B-B14F-4D97-AF65-F5344CB8AC3E}">
        <p14:creationId xmlns:p14="http://schemas.microsoft.com/office/powerpoint/2010/main" val="1695672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C69740C4-3133-471C-82B7-7FE68503D609}" type="slidenum">
              <a:rPr lang="en-US" altLang="zh-TW"/>
              <a:pPr>
                <a:spcBef>
                  <a:spcPct val="0"/>
                </a:spcBef>
              </a:pPr>
              <a:t>34</a:t>
            </a:fld>
            <a:endParaRPr lang="en-US" altLang="zh-TW"/>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dirty="0" smtClean="0"/>
              <a:t>主要是將一個預測值與實際值做比較，若是差異太大，則判斷此點為</a:t>
            </a:r>
            <a:r>
              <a:rPr lang="en-US" altLang="zh-TW" dirty="0" smtClean="0"/>
              <a:t>peak noise or outlier</a:t>
            </a:r>
          </a:p>
          <a:p>
            <a:pPr eaLnBrk="1" hangingPunct="1"/>
            <a:endParaRPr lang="en-US" altLang="zh-TW" dirty="0" smtClean="0"/>
          </a:p>
          <a:p>
            <a:pPr eaLnBrk="1" hangingPunct="1"/>
            <a:r>
              <a:rPr lang="zh-TW" altLang="en-US" dirty="0" smtClean="0"/>
              <a:t>鄰域的</a:t>
            </a:r>
            <a:r>
              <a:rPr lang="en-US" altLang="zh-TW" dirty="0" smtClean="0"/>
              <a:t>size</a:t>
            </a:r>
            <a:r>
              <a:rPr lang="zh-TW" altLang="en-US" dirty="0" smtClean="0"/>
              <a:t>的選擇：要比</a:t>
            </a:r>
            <a:r>
              <a:rPr lang="en-US" altLang="zh-TW" dirty="0" smtClean="0"/>
              <a:t>noise</a:t>
            </a:r>
            <a:r>
              <a:rPr lang="zh-TW" altLang="en-US" dirty="0" smtClean="0"/>
              <a:t> 還大，但是要比想要保留的細節還要小。</a:t>
            </a:r>
            <a:endParaRPr lang="en-US" altLang="zh-TW" dirty="0" smtClean="0"/>
          </a:p>
          <a:p>
            <a:pPr eaLnBrk="1" hangingPunct="1"/>
            <a:endParaRPr lang="en-US" altLang="zh-TW" dirty="0" smtClean="0"/>
          </a:p>
          <a:p>
            <a:pPr eaLnBrk="1" hangingPunct="1"/>
            <a:endParaRPr lang="en-US" altLang="zh-TW" dirty="0" smtClean="0"/>
          </a:p>
          <a:p>
            <a:pPr eaLnBrk="1" hangingPunct="1"/>
            <a:r>
              <a:rPr lang="zh-TW" altLang="en-US" dirty="0" smtClean="0"/>
              <a:t>一種</a:t>
            </a:r>
            <a:r>
              <a:rPr lang="en-US" altLang="zh-TW" dirty="0" smtClean="0"/>
              <a:t>neighborhood</a:t>
            </a:r>
            <a:r>
              <a:rPr lang="zh-TW" altLang="en-US" dirty="0" smtClean="0"/>
              <a:t>的定義方式</a:t>
            </a:r>
            <a:r>
              <a:rPr lang="en-US" altLang="zh-TW" dirty="0" smtClean="0"/>
              <a:t>: </a:t>
            </a:r>
            <a:r>
              <a:rPr lang="zh-TW" altLang="en-US" dirty="0" smtClean="0"/>
              <a:t>除了中心的之外的剩餘</a:t>
            </a:r>
            <a:r>
              <a:rPr lang="en-US" altLang="zh-TW" dirty="0" smtClean="0"/>
              <a:t>mask</a:t>
            </a:r>
            <a:r>
              <a:rPr lang="zh-TW" altLang="en-US" dirty="0" smtClean="0"/>
              <a:t>中值的集合。</a:t>
            </a:r>
            <a:endParaRPr lang="en-US" altLang="zh-TW" dirty="0" smtClean="0"/>
          </a:p>
          <a:p>
            <a:pPr eaLnBrk="1" hangingPunct="1"/>
            <a:endParaRPr lang="en-US" altLang="zh-TW" dirty="0" smtClean="0"/>
          </a:p>
          <a:p>
            <a:pPr eaLnBrk="1" hangingPunct="1"/>
            <a:r>
              <a:rPr lang="en-US" altLang="zh-TW" dirty="0" smtClean="0"/>
              <a:t>Center-deleted neighborhood : </a:t>
            </a:r>
            <a:r>
              <a:rPr lang="zh-TW" altLang="en-US" dirty="0" smtClean="0"/>
              <a:t>相鄰區域內的</a:t>
            </a:r>
            <a:r>
              <a:rPr lang="en-US" altLang="zh-TW" dirty="0" smtClean="0"/>
              <a:t>pixel,</a:t>
            </a:r>
            <a:r>
              <a:rPr lang="zh-TW" altLang="en-US" dirty="0" smtClean="0"/>
              <a:t> 但是去除中心點。</a:t>
            </a:r>
          </a:p>
        </p:txBody>
      </p:sp>
    </p:spTree>
    <p:extLst>
      <p:ext uri="{BB962C8B-B14F-4D97-AF65-F5344CB8AC3E}">
        <p14:creationId xmlns:p14="http://schemas.microsoft.com/office/powerpoint/2010/main" val="29845969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投影片圖像版面配置區 1"/>
          <p:cNvSpPr>
            <a:spLocks noGrp="1" noRot="1" noChangeAspect="1" noTextEdit="1"/>
          </p:cNvSpPr>
          <p:nvPr>
            <p:ph type="sldImg"/>
          </p:nvPr>
        </p:nvSpPr>
        <p:spPr>
          <a:ln/>
        </p:spPr>
      </p:sp>
      <p:sp>
        <p:nvSpPr>
          <p:cNvPr id="450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dirty="0" smtClean="0"/>
              <a:t>Center-deleted neighborhood </a:t>
            </a:r>
          </a:p>
          <a:p>
            <a:endParaRPr lang="en-US" altLang="zh-TW" dirty="0" smtClean="0"/>
          </a:p>
          <a:p>
            <a:r>
              <a:rPr lang="zh-TW" altLang="en-US" dirty="0" smtClean="0"/>
              <a:t>中心像素不列入林裕</a:t>
            </a:r>
          </a:p>
        </p:txBody>
      </p:sp>
      <p:sp>
        <p:nvSpPr>
          <p:cNvPr id="4506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58A4763A-DD1E-4447-8483-950661501132}" type="slidenum">
              <a:rPr lang="en-US" altLang="zh-TW"/>
              <a:pPr>
                <a:spcBef>
                  <a:spcPct val="0"/>
                </a:spcBef>
              </a:pPr>
              <a:t>35</a:t>
            </a:fld>
            <a:endParaRPr lang="en-US" altLang="zh-TW"/>
          </a:p>
        </p:txBody>
      </p:sp>
    </p:spTree>
    <p:extLst>
      <p:ext uri="{BB962C8B-B14F-4D97-AF65-F5344CB8AC3E}">
        <p14:creationId xmlns:p14="http://schemas.microsoft.com/office/powerpoint/2010/main" val="3909577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2CBFFA1E-4162-4F8D-8062-624E68A1F540}" type="slidenum">
              <a:rPr lang="en-US" altLang="zh-TW"/>
              <a:pPr>
                <a:spcBef>
                  <a:spcPct val="0"/>
                </a:spcBef>
              </a:pPr>
              <a:t>36</a:t>
            </a:fld>
            <a:endParaRPr lang="en-US" altLang="zh-TW"/>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dirty="0" smtClean="0"/>
              <a:t>為什麼取</a:t>
            </a:r>
            <a:r>
              <a:rPr lang="en-US" altLang="zh-TW" dirty="0" smtClean="0"/>
              <a:t>mean</a:t>
            </a:r>
            <a:r>
              <a:rPr lang="zh-TW" altLang="en-US" dirty="0" smtClean="0"/>
              <a:t>？</a:t>
            </a:r>
          </a:p>
          <a:p>
            <a:pPr eaLnBrk="1" hangingPunct="1"/>
            <a:r>
              <a:rPr lang="zh-TW" altLang="en-US" dirty="0" smtClean="0"/>
              <a:t>主要是為了最小化 </a:t>
            </a:r>
            <a:r>
              <a:rPr lang="en-US" altLang="zh-TW" dirty="0" smtClean="0"/>
              <a:t>sum of squared difference</a:t>
            </a:r>
            <a:r>
              <a:rPr lang="zh-TW" altLang="en-US" dirty="0" smtClean="0"/>
              <a:t> </a:t>
            </a:r>
            <a:endParaRPr lang="en-US" altLang="zh-TW" dirty="0" smtClean="0"/>
          </a:p>
          <a:p>
            <a:pPr eaLnBrk="1" hangingPunct="1"/>
            <a:r>
              <a:rPr lang="zh-TW" altLang="en-US" dirty="0" smtClean="0"/>
              <a:t>使誤差的平方和為最小</a:t>
            </a:r>
            <a:endParaRPr lang="en-US" altLang="zh-TW" dirty="0" smtClean="0"/>
          </a:p>
          <a:p>
            <a:pPr eaLnBrk="1" hangingPunct="1"/>
            <a:r>
              <a:rPr lang="en-US" altLang="zh-TW" dirty="0" smtClean="0"/>
              <a:t>Outlier</a:t>
            </a:r>
            <a:r>
              <a:rPr lang="zh-TW" altLang="en-US" dirty="0" smtClean="0"/>
              <a:t> 異常值偵測</a:t>
            </a:r>
            <a:endParaRPr lang="en-US" altLang="zh-TW" dirty="0" smtClean="0"/>
          </a:p>
          <a:p>
            <a:pPr eaLnBrk="1" hangingPunct="1"/>
            <a:r>
              <a:rPr kumimoji="1" lang="zh-TW" altLang="en-US" sz="1200" b="0" i="0" u="none" strike="noStrike" kern="1200" dirty="0" smtClean="0">
                <a:solidFill>
                  <a:schemeClr val="tx1"/>
                </a:solidFill>
                <a:effectLst/>
                <a:latin typeface="Arial" charset="0"/>
                <a:ea typeface="新細明體" pitchFamily="18" charset="-120"/>
                <a:cs typeface="+mn-cs"/>
                <a:hlinkClick r:id="rId3" tooltip="類比數位轉換器"/>
              </a:rPr>
              <a:t>類比數位轉換器</a:t>
            </a:r>
            <a:r>
              <a:rPr kumimoji="1" lang="zh-TW" altLang="en-US" sz="1200" b="0" i="0" kern="1200" dirty="0" smtClean="0">
                <a:solidFill>
                  <a:schemeClr val="tx1"/>
                </a:solidFill>
                <a:effectLst/>
                <a:latin typeface="Arial" charset="0"/>
                <a:ea typeface="新細明體" pitchFamily="18" charset="-120"/>
                <a:cs typeface="+mn-cs"/>
              </a:rPr>
              <a:t>或</a:t>
            </a:r>
            <a:r>
              <a:rPr kumimoji="1" lang="zh-TW" altLang="en-US" sz="1200" b="0" i="0" u="sng" kern="1200" dirty="0" smtClean="0">
                <a:solidFill>
                  <a:schemeClr val="tx1"/>
                </a:solidFill>
                <a:effectLst/>
                <a:latin typeface="Arial" charset="0"/>
                <a:ea typeface="新細明體" pitchFamily="18" charset="-120"/>
                <a:cs typeface="+mn-cs"/>
                <a:hlinkClick r:id="rId4" tooltip="位元傳輸 (頁面不存在)"/>
              </a:rPr>
              <a:t>位元傳輸</a:t>
            </a:r>
            <a:r>
              <a:rPr kumimoji="1" lang="zh-TW" altLang="en-US" sz="1200" b="0" i="0" kern="1200" dirty="0" smtClean="0">
                <a:solidFill>
                  <a:schemeClr val="tx1"/>
                </a:solidFill>
                <a:effectLst/>
                <a:latin typeface="Arial" charset="0"/>
                <a:ea typeface="新細明體" pitchFamily="18" charset="-120"/>
                <a:cs typeface="+mn-cs"/>
              </a:rPr>
              <a:t>錯誤</a:t>
            </a:r>
            <a:endParaRPr lang="en-US" altLang="zh-TW" dirty="0" smtClean="0"/>
          </a:p>
        </p:txBody>
      </p:sp>
    </p:spTree>
    <p:extLst>
      <p:ext uri="{BB962C8B-B14F-4D97-AF65-F5344CB8AC3E}">
        <p14:creationId xmlns:p14="http://schemas.microsoft.com/office/powerpoint/2010/main" val="952263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1BA54006-4EB1-4010-8F22-4EDE4F230E0B}" type="slidenum">
              <a:rPr lang="en-US" altLang="zh-TW"/>
              <a:pPr>
                <a:spcBef>
                  <a:spcPct val="0"/>
                </a:spcBef>
              </a:pPr>
              <a:t>37</a:t>
            </a:fld>
            <a:endParaRPr lang="en-US" altLang="zh-TW"/>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dirty="0" smtClean="0"/>
              <a:t>Theta </a:t>
            </a:r>
            <a:r>
              <a:rPr lang="zh-TW" altLang="en-US" dirty="0" smtClean="0"/>
              <a:t>門檻值</a:t>
            </a:r>
            <a:endParaRPr lang="en-US" altLang="zh-TW" dirty="0" smtClean="0"/>
          </a:p>
          <a:p>
            <a:pPr eaLnBrk="1" hangingPunct="1"/>
            <a:r>
              <a:rPr kumimoji="0" lang="en-US" altLang="zh-TW" i="1" dirty="0" smtClean="0"/>
              <a:t>Y </a:t>
            </a:r>
            <a:r>
              <a:rPr kumimoji="0" lang="zh-TW" altLang="en-US" dirty="0" smtClean="0"/>
              <a:t>為 </a:t>
            </a:r>
            <a:r>
              <a:rPr kumimoji="0" lang="en-US" altLang="zh-TW" dirty="0" smtClean="0"/>
              <a:t>center-value</a:t>
            </a:r>
          </a:p>
          <a:p>
            <a:pPr eaLnBrk="1" hangingPunct="1"/>
            <a:endParaRPr kumimoji="0" lang="en-US" altLang="zh-TW" dirty="0" smtClean="0"/>
          </a:p>
          <a:p>
            <a:pPr eaLnBrk="1" hangingPunct="1"/>
            <a:r>
              <a:rPr kumimoji="0" lang="en-US" altLang="zh-TW" dirty="0" smtClean="0"/>
              <a:t>Z </a:t>
            </a:r>
            <a:r>
              <a:rPr kumimoji="0" lang="zh-TW" altLang="en-US" dirty="0" smtClean="0"/>
              <a:t>算子的輸出值：</a:t>
            </a:r>
            <a:endParaRPr kumimoji="0" lang="en-US" altLang="zh-TW" dirty="0" smtClean="0"/>
          </a:p>
          <a:p>
            <a:pPr eaLnBrk="1" hangingPunct="1"/>
            <a:endParaRPr kumimoji="0" lang="en-US" altLang="zh-TW" dirty="0" smtClean="0"/>
          </a:p>
          <a:p>
            <a:pPr eaLnBrk="1" hangingPunct="1"/>
            <a:r>
              <a:rPr kumimoji="0" lang="zh-TW" altLang="en-US" dirty="0" smtClean="0"/>
              <a:t>假如 </a:t>
            </a:r>
            <a:r>
              <a:rPr kumimoji="0" lang="en-US" altLang="zh-TW" dirty="0" smtClean="0"/>
              <a:t>y – u hat &lt; </a:t>
            </a:r>
            <a:r>
              <a:rPr kumimoji="0" lang="zh-TW" altLang="en-US" dirty="0" smtClean="0"/>
              <a:t>門檻值，則輸出 </a:t>
            </a:r>
            <a:r>
              <a:rPr kumimoji="0" lang="en-US" altLang="zh-TW" dirty="0" smtClean="0"/>
              <a:t>y, </a:t>
            </a:r>
            <a:r>
              <a:rPr kumimoji="0" lang="zh-TW" altLang="en-US" dirty="0" smtClean="0"/>
              <a:t>保持中心值值不變</a:t>
            </a:r>
            <a:endParaRPr kumimoji="0" lang="en-US" altLang="zh-TW" dirty="0" smtClean="0"/>
          </a:p>
          <a:p>
            <a:pPr eaLnBrk="1" hangingPunct="1"/>
            <a:r>
              <a:rPr kumimoji="0" lang="zh-TW" altLang="en-US" dirty="0" smtClean="0"/>
              <a:t>假如 </a:t>
            </a:r>
            <a:r>
              <a:rPr kumimoji="0" lang="en-US" altLang="zh-TW" dirty="0" smtClean="0"/>
              <a:t>y  - u hat &gt;= </a:t>
            </a:r>
            <a:r>
              <a:rPr kumimoji="0" lang="zh-TW" altLang="en-US" dirty="0" smtClean="0"/>
              <a:t>門檻值，表示 </a:t>
            </a:r>
            <a:r>
              <a:rPr kumimoji="0" lang="en-US" altLang="zh-TW" dirty="0" smtClean="0"/>
              <a:t>y </a:t>
            </a:r>
            <a:r>
              <a:rPr kumimoji="0" lang="zh-TW" altLang="en-US" dirty="0" smtClean="0"/>
              <a:t>是 </a:t>
            </a:r>
            <a:r>
              <a:rPr kumimoji="0" lang="en-US" altLang="zh-TW" dirty="0" smtClean="0"/>
              <a:t>outlier, </a:t>
            </a:r>
            <a:r>
              <a:rPr kumimoji="0" lang="zh-TW" altLang="en-US" dirty="0" smtClean="0"/>
              <a:t>用 </a:t>
            </a:r>
            <a:r>
              <a:rPr kumimoji="0" lang="en-US" altLang="zh-TW" dirty="0" smtClean="0"/>
              <a:t>u hat </a:t>
            </a:r>
            <a:r>
              <a:rPr kumimoji="0" lang="zh-TW" altLang="en-US" dirty="0" smtClean="0"/>
              <a:t>取代之</a:t>
            </a:r>
            <a:endParaRPr kumimoji="0" lang="en-US" altLang="zh-TW" dirty="0" smtClean="0"/>
          </a:p>
          <a:p>
            <a:pPr eaLnBrk="1" hangingPunct="1"/>
            <a:endParaRPr kumimoji="0" lang="en-US" altLang="zh-TW" dirty="0" smtClean="0"/>
          </a:p>
          <a:p>
            <a:pPr eaLnBrk="1" hangingPunct="1"/>
            <a:r>
              <a:rPr kumimoji="0" lang="en-US" altLang="zh-TW" dirty="0" smtClean="0"/>
              <a:t>Theta </a:t>
            </a:r>
            <a:r>
              <a:rPr kumimoji="0" lang="zh-TW" altLang="en-US" dirty="0" smtClean="0"/>
              <a:t>取的小，表示條件嚴格，連一點小小的變化都當成 </a:t>
            </a:r>
            <a:r>
              <a:rPr kumimoji="0" lang="en-US" altLang="zh-TW" dirty="0" smtClean="0"/>
              <a:t>outlier, </a:t>
            </a:r>
            <a:r>
              <a:rPr kumimoji="0" lang="zh-TW" altLang="en-US" dirty="0" smtClean="0"/>
              <a:t>那麼像是 邊線上的 </a:t>
            </a:r>
            <a:r>
              <a:rPr kumimoji="0" lang="en-US" altLang="zh-TW" dirty="0" smtClean="0"/>
              <a:t>pixel </a:t>
            </a:r>
            <a:r>
              <a:rPr kumimoji="0" lang="zh-TW" altLang="en-US" dirty="0" smtClean="0"/>
              <a:t>就會被平均值取代，影像變得模糊</a:t>
            </a:r>
            <a:endParaRPr kumimoji="0" lang="en-US" altLang="zh-TW" dirty="0" smtClean="0"/>
          </a:p>
          <a:p>
            <a:pPr eaLnBrk="1" hangingPunct="1"/>
            <a:r>
              <a:rPr kumimoji="0" lang="en-US" altLang="zh-TW" dirty="0" smtClean="0"/>
              <a:t>Theta </a:t>
            </a:r>
            <a:r>
              <a:rPr kumimoji="0" lang="zh-TW" altLang="en-US" dirty="0" smtClean="0"/>
              <a:t>取太大，表示條件很寬鬆，大道雜訊都沒有被過濾到，沒有得到太大的去除雜訊效果</a:t>
            </a:r>
            <a:endParaRPr kumimoji="0" lang="en-US" altLang="zh-TW" dirty="0" smtClean="0"/>
          </a:p>
        </p:txBody>
      </p:sp>
    </p:spTree>
    <p:extLst>
      <p:ext uri="{BB962C8B-B14F-4D97-AF65-F5344CB8AC3E}">
        <p14:creationId xmlns:p14="http://schemas.microsoft.com/office/powerpoint/2010/main" val="1045557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調節、潤飾：去除無用的資訊，白話的說，就是去除雜訊</a:t>
            </a:r>
            <a:endParaRPr lang="en-US" altLang="zh-TW" dirty="0" smtClean="0"/>
          </a:p>
          <a:p>
            <a:r>
              <a:rPr lang="zh-TW" altLang="en-US" dirty="0" smtClean="0"/>
              <a:t>下標籤：針對有意義的</a:t>
            </a:r>
            <a:r>
              <a:rPr lang="en-US" altLang="zh-TW" dirty="0" smtClean="0"/>
              <a:t>pattern</a:t>
            </a:r>
            <a:r>
              <a:rPr lang="zh-TW" altLang="en-US" dirty="0" smtClean="0"/>
              <a:t> 做標記</a:t>
            </a:r>
            <a:endParaRPr lang="en-US" altLang="zh-TW" dirty="0" smtClean="0"/>
          </a:p>
          <a:p>
            <a:r>
              <a:rPr lang="zh-TW" altLang="en-US" dirty="0" smtClean="0"/>
              <a:t>群組化：把標籤值相同或相近的區塊圈選出來</a:t>
            </a:r>
            <a:endParaRPr lang="en-US" altLang="zh-TW" dirty="0" smtClean="0"/>
          </a:p>
          <a:p>
            <a:r>
              <a:rPr lang="zh-TW" altLang="en-US" dirty="0" smtClean="0"/>
              <a:t>解析：算出一些能代表群組特性的數值，像是 標準差 或是 平均值</a:t>
            </a:r>
            <a:endParaRPr lang="en-US" altLang="zh-TW" dirty="0" smtClean="0"/>
          </a:p>
          <a:p>
            <a:r>
              <a:rPr lang="zh-TW" altLang="en-US" dirty="0" smtClean="0"/>
              <a:t>比對：和已知的物品進行分析 比對</a:t>
            </a:r>
            <a:endParaRPr lang="zh-TW" altLang="en-US" dirty="0"/>
          </a:p>
        </p:txBody>
      </p:sp>
      <p:sp>
        <p:nvSpPr>
          <p:cNvPr id="4" name="投影片編號版面配置區 3"/>
          <p:cNvSpPr>
            <a:spLocks noGrp="1"/>
          </p:cNvSpPr>
          <p:nvPr>
            <p:ph type="sldNum" sz="quarter" idx="10"/>
          </p:nvPr>
        </p:nvSpPr>
        <p:spPr/>
        <p:txBody>
          <a:bodyPr/>
          <a:lstStyle/>
          <a:p>
            <a:fld id="{282B4BA9-BB76-45C3-8586-7C3DFE6AF820}" type="slidenum">
              <a:rPr lang="en-US" altLang="zh-TW" smtClean="0"/>
              <a:pPr/>
              <a:t>2</a:t>
            </a:fld>
            <a:endParaRPr lang="en-US" altLang="zh-TW"/>
          </a:p>
        </p:txBody>
      </p:sp>
    </p:spTree>
    <p:extLst>
      <p:ext uri="{BB962C8B-B14F-4D97-AF65-F5344CB8AC3E}">
        <p14:creationId xmlns:p14="http://schemas.microsoft.com/office/powerpoint/2010/main" val="2413934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投影片圖像版面配置區 1"/>
          <p:cNvSpPr>
            <a:spLocks noGrp="1" noRot="1" noChangeAspect="1" noTextEdit="1"/>
          </p:cNvSpPr>
          <p:nvPr>
            <p:ph type="sldImg"/>
          </p:nvPr>
        </p:nvSpPr>
        <p:spPr>
          <a:ln/>
        </p:spPr>
      </p:sp>
      <p:sp>
        <p:nvSpPr>
          <p:cNvPr id="5120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dirty="0" smtClean="0"/>
              <a:t>對比相依的 偏差值</a:t>
            </a:r>
            <a:r>
              <a:rPr lang="en-US" altLang="zh-TW" dirty="0" smtClean="0"/>
              <a:t>(</a:t>
            </a:r>
            <a:r>
              <a:rPr lang="zh-TW" altLang="en-US" dirty="0" smtClean="0"/>
              <a:t>離群值</a:t>
            </a:r>
            <a:r>
              <a:rPr lang="en-US" altLang="zh-TW" dirty="0" smtClean="0"/>
              <a:t>)</a:t>
            </a:r>
            <a:r>
              <a:rPr lang="zh-TW" altLang="en-US" dirty="0" smtClean="0"/>
              <a:t>移除 的方法</a:t>
            </a:r>
            <a:endParaRPr lang="en-US" altLang="zh-TW" dirty="0" smtClean="0"/>
          </a:p>
          <a:p>
            <a:pPr eaLnBrk="1" hangingPunct="1"/>
            <a:endParaRPr lang="en-US" altLang="zh-TW" dirty="0" smtClean="0"/>
          </a:p>
          <a:p>
            <a:pPr eaLnBrk="1" hangingPunct="1"/>
            <a:r>
              <a:rPr lang="zh-TW" altLang="en-US" dirty="0" smtClean="0"/>
              <a:t>統計上的</a:t>
            </a:r>
            <a:r>
              <a:rPr lang="en-US" altLang="zh-TW" dirty="0" smtClean="0"/>
              <a:t>Z</a:t>
            </a:r>
            <a:r>
              <a:rPr lang="zh-TW" altLang="en-US" dirty="0" smtClean="0"/>
              <a:t>值計算，轉換到圖型領域上，就是計算一個</a:t>
            </a:r>
            <a:r>
              <a:rPr lang="en-US" altLang="zh-TW" dirty="0" smtClean="0"/>
              <a:t>pixel</a:t>
            </a:r>
            <a:r>
              <a:rPr lang="zh-TW" altLang="en-US" dirty="0" smtClean="0"/>
              <a:t> 離平均值</a:t>
            </a:r>
            <a:r>
              <a:rPr lang="en-US" altLang="zh-TW" dirty="0" smtClean="0"/>
              <a:t>u hat </a:t>
            </a:r>
            <a:r>
              <a:rPr lang="zh-TW" altLang="en-US" dirty="0" smtClean="0"/>
              <a:t>相差多少個標準差。</a:t>
            </a:r>
            <a:endParaRPr lang="en-US" altLang="zh-TW" dirty="0" smtClean="0"/>
          </a:p>
          <a:p>
            <a:pPr eaLnBrk="1" hangingPunct="1"/>
            <a:r>
              <a:rPr lang="zh-TW" altLang="en-US" dirty="0" smtClean="0"/>
              <a:t>當某個</a:t>
            </a:r>
            <a:r>
              <a:rPr lang="en-US" altLang="zh-TW" dirty="0" smtClean="0"/>
              <a:t>pixel</a:t>
            </a:r>
            <a:r>
              <a:rPr lang="zh-TW" altLang="en-US" dirty="0" smtClean="0"/>
              <a:t> 減去 </a:t>
            </a:r>
            <a:r>
              <a:rPr lang="en-US" altLang="zh-TW" dirty="0" smtClean="0"/>
              <a:t>u hat </a:t>
            </a:r>
            <a:r>
              <a:rPr lang="zh-TW" altLang="en-US" dirty="0" smtClean="0"/>
              <a:t>再除以 </a:t>
            </a:r>
            <a:r>
              <a:rPr lang="en-US" altLang="zh-TW" dirty="0" smtClean="0"/>
              <a:t>sigma hat</a:t>
            </a:r>
            <a:r>
              <a:rPr lang="zh-TW" altLang="en-US" dirty="0" smtClean="0"/>
              <a:t>相差 </a:t>
            </a:r>
            <a:r>
              <a:rPr lang="en-US" altLang="zh-TW" dirty="0" smtClean="0"/>
              <a:t>theta </a:t>
            </a:r>
            <a:r>
              <a:rPr lang="zh-TW" altLang="en-US" dirty="0" smtClean="0"/>
              <a:t>個標準差以上時，我們把它視為顯著差異，也就是偏差值。</a:t>
            </a:r>
            <a:endParaRPr lang="en-US" altLang="zh-TW" dirty="0" smtClean="0"/>
          </a:p>
          <a:p>
            <a:pPr eaLnBrk="1" hangingPunct="1"/>
            <a:endParaRPr lang="en-US" altLang="zh-TW" dirty="0" smtClean="0"/>
          </a:p>
        </p:txBody>
      </p:sp>
      <p:sp>
        <p:nvSpPr>
          <p:cNvPr id="51204"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AA21AE18-43FC-4FCA-B572-F7E7CA3DBC82}" type="slidenum">
              <a:rPr lang="en-US" altLang="zh-TW"/>
              <a:pPr>
                <a:spcBef>
                  <a:spcPct val="0"/>
                </a:spcBef>
              </a:pPr>
              <a:t>38</a:t>
            </a:fld>
            <a:endParaRPr lang="en-US" altLang="zh-TW"/>
          </a:p>
        </p:txBody>
      </p:sp>
    </p:spTree>
    <p:extLst>
      <p:ext uri="{BB962C8B-B14F-4D97-AF65-F5344CB8AC3E}">
        <p14:creationId xmlns:p14="http://schemas.microsoft.com/office/powerpoint/2010/main" val="11183882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投影片圖像版面配置區 1"/>
          <p:cNvSpPr>
            <a:spLocks noGrp="1" noRot="1" noChangeAspect="1" noTextEdit="1"/>
          </p:cNvSpPr>
          <p:nvPr>
            <p:ph type="sldImg"/>
          </p:nvPr>
        </p:nvSpPr>
        <p:spPr>
          <a:ln/>
        </p:spPr>
      </p:sp>
      <p:sp>
        <p:nvSpPr>
          <p:cNvPr id="53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smtClean="0"/>
              <a:t>若我們取 </a:t>
            </a:r>
            <a:r>
              <a:rPr lang="en-US" altLang="zh-TW" dirty="0" smtClean="0"/>
              <a:t>theta</a:t>
            </a:r>
            <a:r>
              <a:rPr lang="zh-TW" altLang="en-US" dirty="0" smtClean="0"/>
              <a:t> </a:t>
            </a:r>
            <a:r>
              <a:rPr lang="en-US" altLang="zh-TW" dirty="0" smtClean="0"/>
              <a:t>=</a:t>
            </a:r>
            <a:r>
              <a:rPr lang="zh-TW" altLang="en-US" dirty="0" smtClean="0"/>
              <a:t> </a:t>
            </a:r>
            <a:r>
              <a:rPr lang="en-US" altLang="zh-TW" dirty="0" smtClean="0"/>
              <a:t>1;</a:t>
            </a:r>
          </a:p>
          <a:p>
            <a:r>
              <a:rPr lang="zh-TW" altLang="en-US" dirty="0" smtClean="0"/>
              <a:t>相當於我們只保留與 平均值距離</a:t>
            </a:r>
            <a:r>
              <a:rPr lang="en-US" altLang="zh-TW" dirty="0" smtClean="0"/>
              <a:t>1</a:t>
            </a:r>
            <a:r>
              <a:rPr lang="zh-TW" altLang="en-US" dirty="0" smtClean="0"/>
              <a:t> 個</a:t>
            </a:r>
            <a:r>
              <a:rPr lang="en-US" altLang="zh-TW" dirty="0" smtClean="0"/>
              <a:t>sigma</a:t>
            </a:r>
            <a:r>
              <a:rPr lang="zh-TW" altLang="en-US" dirty="0" smtClean="0"/>
              <a:t>以內的 </a:t>
            </a:r>
            <a:r>
              <a:rPr lang="en-US" altLang="zh-TW" dirty="0" smtClean="0"/>
              <a:t>pixel, </a:t>
            </a:r>
            <a:r>
              <a:rPr lang="zh-TW" altLang="en-US" dirty="0" smtClean="0"/>
              <a:t>超過一個 </a:t>
            </a:r>
            <a:r>
              <a:rPr lang="en-US" altLang="zh-TW" dirty="0" smtClean="0"/>
              <a:t>sigma</a:t>
            </a:r>
            <a:r>
              <a:rPr lang="zh-TW" altLang="en-US" dirty="0" smtClean="0"/>
              <a:t>的 </a:t>
            </a:r>
            <a:r>
              <a:rPr lang="en-US" altLang="zh-TW" dirty="0" smtClean="0"/>
              <a:t>pixel </a:t>
            </a:r>
            <a:r>
              <a:rPr lang="zh-TW" altLang="en-US" dirty="0" smtClean="0"/>
              <a:t>都會被視為是</a:t>
            </a:r>
            <a:r>
              <a:rPr lang="en-US" altLang="zh-TW" dirty="0" smtClean="0"/>
              <a:t>outlier,</a:t>
            </a:r>
            <a:r>
              <a:rPr lang="zh-TW" altLang="en-US" dirty="0" smtClean="0"/>
              <a:t> 被 </a:t>
            </a:r>
            <a:r>
              <a:rPr lang="en-US" altLang="zh-TW" dirty="0" smtClean="0"/>
              <a:t>u hat </a:t>
            </a:r>
            <a:r>
              <a:rPr lang="zh-TW" altLang="en-US" dirty="0" smtClean="0"/>
              <a:t>取代。</a:t>
            </a:r>
            <a:endParaRPr lang="en-US" altLang="zh-TW" dirty="0" smtClean="0"/>
          </a:p>
          <a:p>
            <a:endParaRPr lang="en-US" altLang="zh-TW" dirty="0" smtClean="0"/>
          </a:p>
          <a:p>
            <a:r>
              <a:rPr lang="zh-TW" altLang="en-US" dirty="0" smtClean="0"/>
              <a:t>保留深藍色部分，取代淺藍色部分的</a:t>
            </a:r>
            <a:r>
              <a:rPr lang="en-US" altLang="zh-TW" dirty="0" smtClean="0"/>
              <a:t>pixel</a:t>
            </a:r>
            <a:endParaRPr lang="zh-TW" altLang="en-US" dirty="0" smtClean="0"/>
          </a:p>
        </p:txBody>
      </p:sp>
      <p:sp>
        <p:nvSpPr>
          <p:cNvPr id="53252"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charset="0"/>
                <a:ea typeface="新細明體" pitchFamily="18" charset="-120"/>
              </a:defRPr>
            </a:lvl1pPr>
            <a:lvl2pPr marL="742950" indent="-285750">
              <a:defRPr kumimoji="1">
                <a:solidFill>
                  <a:schemeClr val="tx1"/>
                </a:solidFill>
                <a:latin typeface="Arial" charset="0"/>
                <a:ea typeface="新細明體" pitchFamily="18" charset="-120"/>
              </a:defRPr>
            </a:lvl2pPr>
            <a:lvl3pPr marL="1143000" indent="-228600">
              <a:defRPr kumimoji="1">
                <a:solidFill>
                  <a:schemeClr val="tx1"/>
                </a:solidFill>
                <a:latin typeface="Arial" charset="0"/>
                <a:ea typeface="新細明體" pitchFamily="18" charset="-120"/>
              </a:defRPr>
            </a:lvl3pPr>
            <a:lvl4pPr marL="1600200" indent="-228600">
              <a:defRPr kumimoji="1">
                <a:solidFill>
                  <a:schemeClr val="tx1"/>
                </a:solidFill>
                <a:latin typeface="Arial" charset="0"/>
                <a:ea typeface="新細明體" pitchFamily="18" charset="-120"/>
              </a:defRPr>
            </a:lvl4pPr>
            <a:lvl5pPr marL="2057400" indent="-22860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fld id="{FFF72AC3-5E77-4C49-8AFA-34DA7F913E2F}" type="slidenum">
              <a:rPr lang="en-US" altLang="zh-TW"/>
              <a:pPr/>
              <a:t>39</a:t>
            </a:fld>
            <a:endParaRPr lang="en-US" altLang="zh-TW"/>
          </a:p>
        </p:txBody>
      </p:sp>
    </p:spTree>
    <p:extLst>
      <p:ext uri="{BB962C8B-B14F-4D97-AF65-F5344CB8AC3E}">
        <p14:creationId xmlns:p14="http://schemas.microsoft.com/office/powerpoint/2010/main" val="40946427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投影片圖像版面配置區 1"/>
          <p:cNvSpPr>
            <a:spLocks noGrp="1" noRot="1" noChangeAspect="1" noTextEdit="1"/>
          </p:cNvSpPr>
          <p:nvPr>
            <p:ph type="sldImg"/>
          </p:nvPr>
        </p:nvSpPr>
        <p:spPr>
          <a:ln/>
        </p:spPr>
      </p:sp>
      <p:sp>
        <p:nvSpPr>
          <p:cNvPr id="5529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smtClean="0"/>
              <a:t>除了使用二分法的小於門檻值就保留，大於門肯直就取代之外，我們也可以用一個平滑的 </a:t>
            </a:r>
            <a:r>
              <a:rPr lang="en-US" altLang="zh-TW" dirty="0" smtClean="0"/>
              <a:t>convex combination</a:t>
            </a:r>
            <a:r>
              <a:rPr lang="zh-TW" altLang="en-US" dirty="0" smtClean="0"/>
              <a:t>來當作輸出結果</a:t>
            </a:r>
            <a:r>
              <a:rPr lang="en-US" altLang="zh-TW" dirty="0" smtClean="0"/>
              <a:t>.</a:t>
            </a:r>
          </a:p>
          <a:p>
            <a:endParaRPr lang="en-US" altLang="zh-TW" dirty="0" smtClean="0"/>
          </a:p>
          <a:p>
            <a:r>
              <a:rPr lang="zh-TW" altLang="en-US" dirty="0" smtClean="0"/>
              <a:t>何謂 </a:t>
            </a:r>
            <a:r>
              <a:rPr lang="en-US" altLang="zh-TW" dirty="0" smtClean="0"/>
              <a:t>convex combination, </a:t>
            </a:r>
            <a:r>
              <a:rPr lang="zh-TW" altLang="en-US" dirty="0" smtClean="0"/>
              <a:t>凸組合，簡單講就是一種有條件的線性內插：</a:t>
            </a:r>
            <a:endParaRPr lang="en-US" altLang="zh-TW" dirty="0" smtClean="0"/>
          </a:p>
          <a:p>
            <a:endParaRPr lang="en-US" altLang="zh-TW" dirty="0" smtClean="0"/>
          </a:p>
          <a:p>
            <a:r>
              <a:rPr lang="en-US" altLang="zh-TW" dirty="0" smtClean="0"/>
              <a:t>X = a1</a:t>
            </a:r>
            <a:r>
              <a:rPr lang="zh-TW" altLang="en-US" dirty="0" smtClean="0"/>
              <a:t> * </a:t>
            </a:r>
            <a:r>
              <a:rPr lang="en-US" altLang="zh-TW" dirty="0" smtClean="0"/>
              <a:t>x1+ a2 * x2 + a3</a:t>
            </a:r>
            <a:r>
              <a:rPr lang="zh-TW" altLang="en-US" dirty="0" smtClean="0"/>
              <a:t> * </a:t>
            </a:r>
            <a:r>
              <a:rPr lang="en-US" altLang="zh-TW" dirty="0" smtClean="0"/>
              <a:t>x3 + </a:t>
            </a:r>
            <a:r>
              <a:rPr lang="en-US" altLang="zh-TW" dirty="0" err="1" smtClean="0"/>
              <a:t>ak</a:t>
            </a:r>
            <a:r>
              <a:rPr lang="en-US" altLang="zh-TW" dirty="0" smtClean="0"/>
              <a:t> * </a:t>
            </a:r>
            <a:r>
              <a:rPr lang="en-US" altLang="zh-TW" dirty="0" err="1" smtClean="0"/>
              <a:t>xk</a:t>
            </a:r>
            <a:endParaRPr lang="en-US" altLang="zh-TW" dirty="0" smtClean="0"/>
          </a:p>
          <a:p>
            <a:endParaRPr lang="en-US" altLang="zh-TW" dirty="0" smtClean="0"/>
          </a:p>
          <a:p>
            <a:r>
              <a:rPr lang="zh-TW" altLang="en-US" dirty="0" smtClean="0"/>
              <a:t>所有的係數 </a:t>
            </a:r>
            <a:r>
              <a:rPr lang="en-US" altLang="zh-TW" dirty="0" err="1" smtClean="0"/>
              <a:t>ai</a:t>
            </a:r>
            <a:r>
              <a:rPr lang="en-US" altLang="zh-TW" dirty="0" smtClean="0"/>
              <a:t> &gt;= 0 , where </a:t>
            </a:r>
            <a:r>
              <a:rPr lang="en-US" altLang="zh-TW" dirty="0" err="1" smtClean="0"/>
              <a:t>i</a:t>
            </a:r>
            <a:r>
              <a:rPr lang="en-US" altLang="zh-TW" dirty="0" smtClean="0"/>
              <a:t> = 1 , 2 , … , k</a:t>
            </a:r>
          </a:p>
          <a:p>
            <a:r>
              <a:rPr lang="zh-TW" altLang="en-US" dirty="0" smtClean="0"/>
              <a:t>所有的係數和 </a:t>
            </a:r>
            <a:r>
              <a:rPr lang="en-US" altLang="zh-TW" dirty="0" smtClean="0"/>
              <a:t>=</a:t>
            </a:r>
            <a:r>
              <a:rPr lang="zh-TW" altLang="en-US" dirty="0" smtClean="0"/>
              <a:t> </a:t>
            </a:r>
            <a:r>
              <a:rPr lang="en-US" altLang="zh-TW" dirty="0" smtClean="0"/>
              <a:t>1</a:t>
            </a:r>
            <a:r>
              <a:rPr lang="zh-TW" altLang="en-US" dirty="0" smtClean="0"/>
              <a:t> </a:t>
            </a:r>
            <a:r>
              <a:rPr lang="en-US" altLang="zh-TW" dirty="0" smtClean="0"/>
              <a:t>,</a:t>
            </a:r>
            <a:r>
              <a:rPr lang="zh-TW" altLang="en-US" dirty="0" smtClean="0"/>
              <a:t> </a:t>
            </a:r>
            <a:r>
              <a:rPr lang="en-US" altLang="zh-TW" dirty="0" smtClean="0"/>
              <a:t>i.e.</a:t>
            </a:r>
            <a:r>
              <a:rPr lang="zh-TW" altLang="en-US" dirty="0" smtClean="0"/>
              <a:t> </a:t>
            </a:r>
            <a:r>
              <a:rPr lang="en-US" altLang="zh-TW" dirty="0" smtClean="0"/>
              <a:t>,</a:t>
            </a:r>
            <a:r>
              <a:rPr lang="zh-TW" altLang="en-US" dirty="0" smtClean="0"/>
              <a:t> </a:t>
            </a:r>
            <a:r>
              <a:rPr lang="en-US" altLang="zh-TW" dirty="0" smtClean="0"/>
              <a:t>a1</a:t>
            </a:r>
            <a:r>
              <a:rPr lang="zh-TW" altLang="en-US" dirty="0" smtClean="0"/>
              <a:t> </a:t>
            </a:r>
            <a:r>
              <a:rPr lang="en-US" altLang="zh-TW" dirty="0" smtClean="0"/>
              <a:t>+</a:t>
            </a:r>
            <a:r>
              <a:rPr lang="zh-TW" altLang="en-US" dirty="0" smtClean="0"/>
              <a:t> </a:t>
            </a:r>
            <a:r>
              <a:rPr lang="en-US" altLang="zh-TW" dirty="0" smtClean="0"/>
              <a:t>a2</a:t>
            </a:r>
            <a:r>
              <a:rPr lang="zh-TW" altLang="en-US" dirty="0" smtClean="0"/>
              <a:t> </a:t>
            </a:r>
            <a:r>
              <a:rPr lang="en-US" altLang="zh-TW" dirty="0" smtClean="0"/>
              <a:t>+</a:t>
            </a:r>
            <a:r>
              <a:rPr lang="zh-TW" altLang="en-US" dirty="0" smtClean="0"/>
              <a:t> </a:t>
            </a:r>
            <a:r>
              <a:rPr lang="en-US" altLang="zh-TW" dirty="0" smtClean="0"/>
              <a:t>a3</a:t>
            </a:r>
            <a:r>
              <a:rPr lang="zh-TW" altLang="en-US" dirty="0" smtClean="0"/>
              <a:t> </a:t>
            </a:r>
            <a:r>
              <a:rPr lang="en-US" altLang="zh-TW" dirty="0" smtClean="0"/>
              <a:t>+</a:t>
            </a:r>
            <a:r>
              <a:rPr lang="zh-TW" altLang="en-US" dirty="0" smtClean="0"/>
              <a:t> </a:t>
            </a:r>
            <a:r>
              <a:rPr lang="en-US" altLang="zh-TW" dirty="0" smtClean="0"/>
              <a:t>… + </a:t>
            </a:r>
            <a:r>
              <a:rPr lang="en-US" altLang="zh-TW" dirty="0" err="1" smtClean="0"/>
              <a:t>ak</a:t>
            </a:r>
            <a:r>
              <a:rPr lang="en-US" altLang="zh-TW" dirty="0" smtClean="0"/>
              <a:t> = 1</a:t>
            </a:r>
            <a:endParaRPr lang="zh-TW" altLang="en-US" dirty="0" smtClean="0"/>
          </a:p>
        </p:txBody>
      </p:sp>
      <p:sp>
        <p:nvSpPr>
          <p:cNvPr id="5530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5FA8CAF8-E65D-4939-B910-1CBBB10ABBF2}" type="slidenum">
              <a:rPr lang="en-US" altLang="zh-TW"/>
              <a:pPr>
                <a:spcBef>
                  <a:spcPct val="0"/>
                </a:spcBef>
              </a:pPr>
              <a:t>40</a:t>
            </a:fld>
            <a:endParaRPr lang="en-US" altLang="zh-TW"/>
          </a:p>
        </p:txBody>
      </p:sp>
    </p:spTree>
    <p:extLst>
      <p:ext uri="{BB962C8B-B14F-4D97-AF65-F5344CB8AC3E}">
        <p14:creationId xmlns:p14="http://schemas.microsoft.com/office/powerpoint/2010/main" val="25082310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64165AA9-3792-4827-8710-65C7E1FE0B70}" type="slidenum">
              <a:rPr lang="en-US" altLang="zh-TW"/>
              <a:pPr>
                <a:spcBef>
                  <a:spcPct val="0"/>
                </a:spcBef>
              </a:pPr>
              <a:t>42</a:t>
            </a:fld>
            <a:endParaRPr lang="en-US" altLang="zh-TW"/>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dirty="0" smtClean="0"/>
              <a:t>在鄰居中找</a:t>
            </a:r>
            <a:r>
              <a:rPr lang="en-US" altLang="zh-TW" i="1" dirty="0" smtClean="0"/>
              <a:t>K</a:t>
            </a:r>
            <a:r>
              <a:rPr lang="zh-TW" altLang="en-US" dirty="0" smtClean="0"/>
              <a:t>個跟</a:t>
            </a:r>
            <a:r>
              <a:rPr lang="en-US" altLang="zh-TW" dirty="0" smtClean="0"/>
              <a:t>center-value</a:t>
            </a:r>
            <a:r>
              <a:rPr lang="zh-TW" altLang="en-US" dirty="0" smtClean="0"/>
              <a:t>接近的，然後作平均。</a:t>
            </a:r>
            <a:endParaRPr lang="en-US" altLang="zh-TW" dirty="0" smtClean="0"/>
          </a:p>
          <a:p>
            <a:pPr eaLnBrk="1" hangingPunct="1"/>
            <a:r>
              <a:rPr lang="zh-TW" altLang="en-US" dirty="0" smtClean="0"/>
              <a:t>和中心點相近權重相同</a:t>
            </a:r>
          </a:p>
          <a:p>
            <a:pPr eaLnBrk="1" hangingPunct="1"/>
            <a:endParaRPr lang="en-US" altLang="zh-TW" dirty="0" smtClean="0"/>
          </a:p>
          <a:p>
            <a:pPr eaLnBrk="1" hangingPunct="1"/>
            <a:endParaRPr lang="en-US" altLang="zh-TW" dirty="0" smtClean="0"/>
          </a:p>
          <a:p>
            <a:pPr eaLnBrk="1" hangingPunct="1"/>
            <a:r>
              <a:rPr lang="zh-TW" altLang="en-US" dirty="0" smtClean="0"/>
              <a:t>課本的建議，</a:t>
            </a:r>
            <a:endParaRPr lang="en-US" altLang="zh-TW" dirty="0" smtClean="0"/>
          </a:p>
          <a:p>
            <a:pPr eaLnBrk="1" hangingPunct="1"/>
            <a:r>
              <a:rPr lang="zh-TW" altLang="en-US" dirty="0" smtClean="0"/>
              <a:t>取鄰域中前</a:t>
            </a:r>
            <a:r>
              <a:rPr lang="en-US" altLang="zh-TW" dirty="0" smtClean="0"/>
              <a:t>6</a:t>
            </a:r>
            <a:r>
              <a:rPr lang="zh-TW" altLang="en-US" dirty="0" smtClean="0"/>
              <a:t>個靠近的</a:t>
            </a:r>
            <a:r>
              <a:rPr lang="en-US" altLang="zh-TW" dirty="0" err="1" smtClean="0"/>
              <a:t>pixel,</a:t>
            </a:r>
            <a:r>
              <a:rPr lang="en-US" altLang="zh-TW" i="1" dirty="0" err="1" smtClean="0"/>
              <a:t>K</a:t>
            </a:r>
            <a:r>
              <a:rPr lang="en-US" altLang="zh-TW" i="1" dirty="0" smtClean="0"/>
              <a:t>=6</a:t>
            </a:r>
            <a:r>
              <a:rPr lang="en-US" altLang="zh-TW" dirty="0" smtClean="0"/>
              <a:t>, </a:t>
            </a:r>
          </a:p>
          <a:p>
            <a:pPr eaLnBrk="1" hangingPunct="1"/>
            <a:r>
              <a:rPr lang="zh-TW" altLang="en-US" dirty="0" smtClean="0"/>
              <a:t>重複</a:t>
            </a:r>
            <a:r>
              <a:rPr lang="en-US" altLang="zh-TW" dirty="0" smtClean="0"/>
              <a:t>3~4</a:t>
            </a:r>
            <a:r>
              <a:rPr lang="zh-TW" altLang="en-US" dirty="0" smtClean="0"/>
              <a:t>次比只做一次好。</a:t>
            </a:r>
            <a:endParaRPr lang="en-US" altLang="zh-TW" dirty="0" smtClean="0"/>
          </a:p>
          <a:p>
            <a:pPr eaLnBrk="1" hangingPunct="1"/>
            <a:r>
              <a:rPr lang="zh-TW" altLang="en-US" dirty="0" smtClean="0"/>
              <a:t>會得到比較好的結果</a:t>
            </a:r>
          </a:p>
        </p:txBody>
      </p:sp>
    </p:spTree>
    <p:extLst>
      <p:ext uri="{BB962C8B-B14F-4D97-AF65-F5344CB8AC3E}">
        <p14:creationId xmlns:p14="http://schemas.microsoft.com/office/powerpoint/2010/main" val="33731644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1BA177B2-0C1A-4E80-AE23-8E219E4846C6}" type="slidenum">
              <a:rPr lang="en-US" altLang="zh-TW"/>
              <a:pPr>
                <a:spcBef>
                  <a:spcPct val="0"/>
                </a:spcBef>
              </a:pPr>
              <a:t>44</a:t>
            </a:fld>
            <a:endParaRPr lang="en-US" altLang="zh-TW"/>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dirty="0" smtClean="0"/>
              <a:t>與</a:t>
            </a:r>
            <a:r>
              <a:rPr lang="en-US" altLang="zh-TW" i="1" dirty="0" smtClean="0"/>
              <a:t>K</a:t>
            </a:r>
            <a:r>
              <a:rPr lang="en-US" altLang="zh-TW" dirty="0" smtClean="0"/>
              <a:t>-nearest</a:t>
            </a:r>
            <a:r>
              <a:rPr lang="zh-TW" altLang="en-US" dirty="0" smtClean="0"/>
              <a:t>不同，他是將</a:t>
            </a:r>
            <a:r>
              <a:rPr lang="en-US" altLang="zh-TW" dirty="0" smtClean="0"/>
              <a:t>neighbor</a:t>
            </a:r>
            <a:r>
              <a:rPr lang="zh-TW" altLang="en-US" dirty="0" smtClean="0"/>
              <a:t>距離參考點的灰階值倒數來當作</a:t>
            </a:r>
            <a:r>
              <a:rPr lang="en-US" altLang="zh-TW" dirty="0" smtClean="0"/>
              <a:t>weight</a:t>
            </a:r>
          </a:p>
          <a:p>
            <a:pPr eaLnBrk="1" hangingPunct="1"/>
            <a:endParaRPr lang="en-US" altLang="zh-TW" dirty="0" smtClean="0"/>
          </a:p>
          <a:p>
            <a:pPr eaLnBrk="1" hangingPunct="1"/>
            <a:endParaRPr lang="en-US" altLang="zh-TW" dirty="0" smtClean="0"/>
          </a:p>
          <a:p>
            <a:pPr eaLnBrk="1" hangingPunct="1"/>
            <a:r>
              <a:rPr lang="zh-TW" altLang="en-US" dirty="0" smtClean="0"/>
              <a:t>和中心點的像素差距越小，權重越大。</a:t>
            </a:r>
            <a:endParaRPr lang="en-US" altLang="zh-TW"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smtClean="0"/>
              <a:t>相反的，和中心點的像素差距越大，權重越小。</a:t>
            </a:r>
            <a:endParaRPr lang="en-US" altLang="zh-TW" dirty="0" smtClean="0"/>
          </a:p>
          <a:p>
            <a:pPr eaLnBrk="1" hangingPunct="1"/>
            <a:endParaRPr lang="en-US" altLang="zh-TW" dirty="0" smtClean="0"/>
          </a:p>
          <a:p>
            <a:pPr eaLnBrk="1" hangingPunct="1"/>
            <a:r>
              <a:rPr lang="en-US" altLang="zh-TW" i="1" dirty="0" smtClean="0"/>
              <a:t>K</a:t>
            </a:r>
            <a:r>
              <a:rPr lang="zh-TW" altLang="en-US" dirty="0" smtClean="0"/>
              <a:t>為何要在前面補上</a:t>
            </a:r>
            <a:r>
              <a:rPr lang="en-US" altLang="zh-TW" dirty="0" smtClean="0"/>
              <a:t>1/2</a:t>
            </a:r>
          </a:p>
        </p:txBody>
      </p:sp>
    </p:spTree>
    <p:extLst>
      <p:ext uri="{BB962C8B-B14F-4D97-AF65-F5344CB8AC3E}">
        <p14:creationId xmlns:p14="http://schemas.microsoft.com/office/powerpoint/2010/main" val="38391542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投影片圖像版面配置區 1"/>
          <p:cNvSpPr>
            <a:spLocks noGrp="1" noRot="1" noChangeAspect="1" noTextEdit="1"/>
          </p:cNvSpPr>
          <p:nvPr>
            <p:ph type="sldImg"/>
          </p:nvPr>
        </p:nvSpPr>
        <p:spPr>
          <a:ln/>
        </p:spPr>
      </p:sp>
      <p:sp>
        <p:nvSpPr>
          <p:cNvPr id="634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smtClean="0"/>
              <a:t>排序統計輛</a:t>
            </a:r>
            <a:endParaRPr lang="en-US" altLang="zh-TW" smtClean="0"/>
          </a:p>
          <a:p>
            <a:endParaRPr lang="en-US" altLang="zh-TW" smtClean="0"/>
          </a:p>
          <a:p>
            <a:r>
              <a:rPr lang="zh-TW" altLang="en-US" smtClean="0"/>
              <a:t>排序後的數值的線性組合</a:t>
            </a:r>
            <a:endParaRPr lang="en-US" altLang="zh-TW" smtClean="0"/>
          </a:p>
          <a:p>
            <a:endParaRPr lang="en-US" altLang="zh-TW" smtClean="0"/>
          </a:p>
          <a:p>
            <a:r>
              <a:rPr lang="en-US" altLang="zh-TW" smtClean="0"/>
              <a:t>X1, … , Xn : </a:t>
            </a:r>
            <a:r>
              <a:rPr lang="zh-TW" altLang="en-US" smtClean="0"/>
              <a:t>鄰域的</a:t>
            </a:r>
            <a:r>
              <a:rPr lang="en-US" altLang="zh-TW" smtClean="0"/>
              <a:t>pixel value</a:t>
            </a:r>
          </a:p>
          <a:p>
            <a:r>
              <a:rPr lang="en-US" altLang="zh-TW" smtClean="0"/>
              <a:t>X(1), … , Xn : </a:t>
            </a:r>
            <a:r>
              <a:rPr lang="zh-TW" altLang="en-US" smtClean="0"/>
              <a:t>排序後的</a:t>
            </a:r>
            <a:r>
              <a:rPr lang="en-US" altLang="zh-TW" smtClean="0"/>
              <a:t>pixel value</a:t>
            </a:r>
            <a:endParaRPr lang="zh-TW" altLang="en-US" smtClean="0"/>
          </a:p>
        </p:txBody>
      </p:sp>
      <p:sp>
        <p:nvSpPr>
          <p:cNvPr id="63492"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5CA6A8C9-1AF8-4105-9640-DEDE94DA033D}" type="slidenum">
              <a:rPr lang="en-US" altLang="zh-TW"/>
              <a:pPr>
                <a:spcBef>
                  <a:spcPct val="0"/>
                </a:spcBef>
              </a:pPr>
              <a:t>45</a:t>
            </a:fld>
            <a:endParaRPr lang="en-US" altLang="zh-TW"/>
          </a:p>
        </p:txBody>
      </p:sp>
    </p:spTree>
    <p:extLst>
      <p:ext uri="{BB962C8B-B14F-4D97-AF65-F5344CB8AC3E}">
        <p14:creationId xmlns:p14="http://schemas.microsoft.com/office/powerpoint/2010/main" val="2189203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一個隨便排</a:t>
            </a:r>
            <a:endParaRPr lang="en-US" altLang="zh-TW" dirty="0" smtClean="0"/>
          </a:p>
          <a:p>
            <a:r>
              <a:rPr lang="zh-TW" altLang="en-US" dirty="0" smtClean="0"/>
              <a:t>一個是從最小到最大</a:t>
            </a:r>
            <a:endParaRPr lang="zh-TW" altLang="en-US" dirty="0"/>
          </a:p>
        </p:txBody>
      </p:sp>
      <p:sp>
        <p:nvSpPr>
          <p:cNvPr id="4" name="投影片編號版面配置區 3"/>
          <p:cNvSpPr>
            <a:spLocks noGrp="1"/>
          </p:cNvSpPr>
          <p:nvPr>
            <p:ph type="sldNum" sz="quarter" idx="10"/>
          </p:nvPr>
        </p:nvSpPr>
        <p:spPr/>
        <p:txBody>
          <a:bodyPr/>
          <a:lstStyle/>
          <a:p>
            <a:fld id="{282B4BA9-BB76-45C3-8586-7C3DFE6AF820}" type="slidenum">
              <a:rPr lang="en-US" altLang="zh-TW" smtClean="0"/>
              <a:pPr/>
              <a:t>46</a:t>
            </a:fld>
            <a:endParaRPr lang="en-US" altLang="zh-TW"/>
          </a:p>
        </p:txBody>
      </p:sp>
    </p:spTree>
    <p:extLst>
      <p:ext uri="{BB962C8B-B14F-4D97-AF65-F5344CB8AC3E}">
        <p14:creationId xmlns:p14="http://schemas.microsoft.com/office/powerpoint/2010/main" val="34497233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047B70AA-B359-42A4-B370-FF15973A4966}" type="slidenum">
              <a:rPr lang="en-US" altLang="zh-TW"/>
              <a:pPr>
                <a:spcBef>
                  <a:spcPct val="0"/>
                </a:spcBef>
              </a:pPr>
              <a:t>47</a:t>
            </a:fld>
            <a:endParaRPr lang="en-US" altLang="zh-TW"/>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dirty="0" smtClean="0"/>
              <a:t>最常見的統計排序運算子</a:t>
            </a:r>
            <a:endParaRPr lang="en-US" altLang="zh-TW" dirty="0" smtClean="0"/>
          </a:p>
          <a:p>
            <a:pPr eaLnBrk="1" hangingPunct="1"/>
            <a:endParaRPr lang="en-US" altLang="zh-TW" dirty="0" smtClean="0"/>
          </a:p>
          <a:p>
            <a:pPr eaLnBrk="1" hangingPunct="1"/>
            <a:r>
              <a:rPr lang="zh-TW" altLang="en-US" dirty="0" smtClean="0"/>
              <a:t>一直重複做</a:t>
            </a:r>
            <a:r>
              <a:rPr lang="en-US" altLang="zh-TW" dirty="0" smtClean="0"/>
              <a:t>median filter</a:t>
            </a:r>
            <a:r>
              <a:rPr lang="zh-TW" altLang="en-US" dirty="0" smtClean="0"/>
              <a:t>會得到一個最後不會再改變的結果稱為 </a:t>
            </a:r>
            <a:r>
              <a:rPr lang="en-US" altLang="zh-TW" dirty="0" smtClean="0"/>
              <a:t>median root</a:t>
            </a:r>
          </a:p>
          <a:p>
            <a:pPr eaLnBrk="1" hangingPunct="1"/>
            <a:endParaRPr lang="en-US" altLang="zh-TW" dirty="0" smtClean="0"/>
          </a:p>
          <a:p>
            <a:pPr eaLnBrk="1" hangingPunct="1"/>
            <a:r>
              <a:rPr lang="en-US" altLang="zh-TW" dirty="0" smtClean="0"/>
              <a:t>Median roots : </a:t>
            </a:r>
            <a:r>
              <a:rPr lang="zh-TW" altLang="en-US" dirty="0" smtClean="0"/>
              <a:t>只有常數值的鄰域</a:t>
            </a:r>
            <a:r>
              <a:rPr lang="en-US" altLang="zh-TW" dirty="0" smtClean="0"/>
              <a:t>pixel(</a:t>
            </a:r>
            <a:r>
              <a:rPr lang="zh-TW" altLang="en-US" dirty="0" smtClean="0"/>
              <a:t>一片平坦的區域</a:t>
            </a:r>
            <a:r>
              <a:rPr lang="en-US" altLang="zh-TW" dirty="0" smtClean="0"/>
              <a:t>) </a:t>
            </a:r>
            <a:r>
              <a:rPr lang="zh-TW" altLang="en-US" dirty="0" smtClean="0"/>
              <a:t>和 斜邊</a:t>
            </a:r>
            <a:endParaRPr lang="en-US" altLang="zh-TW" dirty="0" smtClean="0"/>
          </a:p>
        </p:txBody>
      </p:sp>
    </p:spTree>
    <p:extLst>
      <p:ext uri="{BB962C8B-B14F-4D97-AF65-F5344CB8AC3E}">
        <p14:creationId xmlns:p14="http://schemas.microsoft.com/office/powerpoint/2010/main" val="34285033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投影片圖像版面配置區 1"/>
          <p:cNvSpPr>
            <a:spLocks noGrp="1" noRot="1" noChangeAspect="1" noTextEdit="1"/>
          </p:cNvSpPr>
          <p:nvPr>
            <p:ph type="sldImg"/>
          </p:nvPr>
        </p:nvSpPr>
        <p:spPr>
          <a:ln/>
        </p:spPr>
      </p:sp>
      <p:sp>
        <p:nvSpPr>
          <p:cNvPr id="6861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68612"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0401B5A2-A0D3-4F66-9005-FFA8CBA30933}" type="slidenum">
              <a:rPr lang="en-US" altLang="zh-TW"/>
              <a:pPr>
                <a:spcBef>
                  <a:spcPct val="0"/>
                </a:spcBef>
              </a:pPr>
              <a:t>48</a:t>
            </a:fld>
            <a:endParaRPr lang="en-US" altLang="zh-TW"/>
          </a:p>
        </p:txBody>
      </p:sp>
    </p:spTree>
    <p:extLst>
      <p:ext uri="{BB962C8B-B14F-4D97-AF65-F5344CB8AC3E}">
        <p14:creationId xmlns:p14="http://schemas.microsoft.com/office/powerpoint/2010/main" val="25626364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5CAE13B3-31CF-45E3-8F33-24C43DA549FC}" type="slidenum">
              <a:rPr lang="en-US" altLang="zh-TW"/>
              <a:pPr>
                <a:spcBef>
                  <a:spcPct val="0"/>
                </a:spcBef>
              </a:pPr>
              <a:t>49</a:t>
            </a:fld>
            <a:endParaRPr lang="en-US" altLang="zh-TW"/>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dirty="0" smtClean="0"/>
              <a:t>專門針對 脈衝式的雜訊</a:t>
            </a:r>
            <a:r>
              <a:rPr lang="en-US" altLang="zh-TW" dirty="0" smtClean="0"/>
              <a:t>(</a:t>
            </a:r>
            <a:r>
              <a:rPr lang="zh-TW" altLang="en-US" dirty="0" smtClean="0"/>
              <a:t>像是椒鹽雜訊</a:t>
            </a:r>
            <a:r>
              <a:rPr lang="en-US" altLang="zh-TW" dirty="0" smtClean="0"/>
              <a:t>)</a:t>
            </a:r>
          </a:p>
          <a:p>
            <a:pPr eaLnBrk="1" hangingPunct="1"/>
            <a:endParaRPr lang="en-US" altLang="zh-TW" dirty="0" smtClean="0"/>
          </a:p>
          <a:p>
            <a:pPr eaLnBrk="1" hangingPunct="1"/>
            <a:r>
              <a:rPr lang="zh-TW" altLang="en-US" dirty="0" smtClean="0"/>
              <a:t>缺點：使影像失真，損失細節，像是影像中細微的線條</a:t>
            </a:r>
            <a:endParaRPr lang="en-US" altLang="zh-TW" dirty="0" smtClean="0"/>
          </a:p>
          <a:p>
            <a:pPr eaLnBrk="1" hangingPunct="1"/>
            <a:endParaRPr lang="en-US" altLang="zh-TW" dirty="0" smtClean="0"/>
          </a:p>
          <a:p>
            <a:pPr eaLnBrk="1" hangingPunct="1"/>
            <a:r>
              <a:rPr lang="en-US" altLang="zh-TW" dirty="0" smtClean="0"/>
              <a:t>Quartile: 4</a:t>
            </a:r>
            <a:r>
              <a:rPr lang="zh-TW" altLang="en-US" dirty="0" smtClean="0"/>
              <a:t>分位數</a:t>
            </a:r>
          </a:p>
          <a:p>
            <a:pPr eaLnBrk="1" hangingPunct="1"/>
            <a:r>
              <a:rPr lang="en-US" altLang="zh-TW" dirty="0" smtClean="0"/>
              <a:t>inter-</a:t>
            </a:r>
          </a:p>
          <a:p>
            <a:pPr eaLnBrk="1" hangingPunct="1"/>
            <a:r>
              <a:rPr lang="en-US" altLang="zh-TW" dirty="0" smtClean="0"/>
              <a:t>prep.</a:t>
            </a:r>
          </a:p>
          <a:p>
            <a:pPr eaLnBrk="1" hangingPunct="1"/>
            <a:r>
              <a:rPr lang="en-US" altLang="zh-TW" dirty="0" smtClean="0"/>
              <a:t>1. </a:t>
            </a:r>
            <a:r>
              <a:rPr lang="zh-TW" altLang="en-US" dirty="0" smtClean="0"/>
              <a:t>表示</a:t>
            </a:r>
            <a:r>
              <a:rPr lang="en-US" altLang="zh-TW" dirty="0" smtClean="0"/>
              <a:t>"</a:t>
            </a:r>
            <a:r>
              <a:rPr lang="zh-TW" altLang="en-US" dirty="0" smtClean="0"/>
              <a:t>互相</a:t>
            </a:r>
            <a:r>
              <a:rPr lang="en-US" altLang="zh-TW" dirty="0" smtClean="0"/>
              <a:t>"</a:t>
            </a:r>
          </a:p>
          <a:p>
            <a:pPr eaLnBrk="1" hangingPunct="1"/>
            <a:r>
              <a:rPr lang="en-US" altLang="zh-TW" dirty="0" smtClean="0"/>
              <a:t>2. </a:t>
            </a:r>
            <a:r>
              <a:rPr lang="zh-TW" altLang="en-US" dirty="0" smtClean="0"/>
              <a:t>表示</a:t>
            </a:r>
            <a:r>
              <a:rPr lang="en-US" altLang="zh-TW" dirty="0" smtClean="0"/>
              <a:t>"</a:t>
            </a:r>
            <a:r>
              <a:rPr lang="zh-TW" altLang="en-US" dirty="0" smtClean="0"/>
              <a:t>在</a:t>
            </a:r>
            <a:r>
              <a:rPr lang="en-US" altLang="zh-TW" dirty="0" smtClean="0"/>
              <a:t>...</a:t>
            </a:r>
            <a:r>
              <a:rPr lang="zh-TW" altLang="en-US" dirty="0" smtClean="0"/>
              <a:t>中間</a:t>
            </a:r>
            <a:r>
              <a:rPr lang="en-US" altLang="zh-TW" dirty="0" smtClean="0"/>
              <a:t>","</a:t>
            </a:r>
            <a:r>
              <a:rPr lang="zh-TW" altLang="en-US" dirty="0" smtClean="0"/>
              <a:t>在</a:t>
            </a:r>
            <a:r>
              <a:rPr lang="en-US" altLang="zh-TW" dirty="0" smtClean="0"/>
              <a:t>...</a:t>
            </a:r>
            <a:r>
              <a:rPr lang="zh-TW" altLang="en-US" dirty="0" smtClean="0"/>
              <a:t>之間</a:t>
            </a:r>
            <a:r>
              <a:rPr lang="en-US" altLang="zh-TW" dirty="0" smtClean="0"/>
              <a:t>","</a:t>
            </a:r>
            <a:r>
              <a:rPr lang="zh-TW" altLang="en-US" dirty="0" smtClean="0"/>
              <a:t>在</a:t>
            </a:r>
            <a:r>
              <a:rPr lang="en-US" altLang="zh-TW" dirty="0" smtClean="0"/>
              <a:t>...</a:t>
            </a:r>
            <a:r>
              <a:rPr lang="zh-TW" altLang="en-US" dirty="0" smtClean="0"/>
              <a:t>內</a:t>
            </a:r>
          </a:p>
        </p:txBody>
      </p:sp>
    </p:spTree>
    <p:extLst>
      <p:ext uri="{BB962C8B-B14F-4D97-AF65-F5344CB8AC3E}">
        <p14:creationId xmlns:p14="http://schemas.microsoft.com/office/powerpoint/2010/main" val="1455307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F218082B-E5D0-4B37-88D5-0E5873796B0A}" type="slidenum">
              <a:rPr lang="en-US" altLang="zh-TW"/>
              <a:pPr>
                <a:spcBef>
                  <a:spcPct val="0"/>
                </a:spcBef>
              </a:pPr>
              <a:t>3</a:t>
            </a:fld>
            <a:endParaRPr lang="en-US" altLang="zh-TW"/>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dirty="0" smtClean="0"/>
              <a:t>Conditioning</a:t>
            </a:r>
            <a:r>
              <a:rPr lang="en-US" altLang="zh-TW" baseline="0" dirty="0" smtClean="0"/>
              <a:t> : </a:t>
            </a:r>
            <a:r>
              <a:rPr lang="zh-TW" altLang="en-US" baseline="0" dirty="0" smtClean="0"/>
              <a:t>雜訊移除，背景正規化</a:t>
            </a:r>
            <a:endParaRPr lang="en-US" altLang="zh-TW"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kumimoji="1" lang="zh-TW" altLang="en-US" sz="1200" b="1" i="0" kern="1200" dirty="0" smtClean="0">
                <a:solidFill>
                  <a:schemeClr val="tx1"/>
                </a:solidFill>
                <a:effectLst/>
                <a:latin typeface="Arial" charset="0"/>
                <a:ea typeface="新細明體" pitchFamily="18" charset="-120"/>
                <a:cs typeface="+mn-cs"/>
              </a:rPr>
              <a:t>固定輸出銳化（</a:t>
            </a:r>
            <a:r>
              <a:rPr kumimoji="1" lang="en-US" altLang="zh-TW" sz="1200" b="1" i="0" kern="1200" dirty="0" smtClean="0">
                <a:solidFill>
                  <a:schemeClr val="tx1"/>
                </a:solidFill>
                <a:effectLst/>
                <a:latin typeface="Arial" charset="0"/>
                <a:ea typeface="新細明體" pitchFamily="18" charset="-120"/>
                <a:cs typeface="+mn-cs"/>
              </a:rPr>
              <a:t>Fixed Output Sharpening</a:t>
            </a:r>
            <a:r>
              <a:rPr kumimoji="1" lang="zh-TW" altLang="en-US" sz="1200" b="1" i="0" kern="1200" dirty="0" smtClean="0">
                <a:solidFill>
                  <a:schemeClr val="tx1"/>
                </a:solidFill>
                <a:effectLst/>
                <a:latin typeface="Arial" charset="0"/>
                <a:ea typeface="新細明體" pitchFamily="18" charset="-120"/>
                <a:cs typeface="+mn-cs"/>
              </a:rPr>
              <a:t>）</a:t>
            </a:r>
          </a:p>
          <a:p>
            <a:pPr eaLnBrk="1" hangingPunct="1"/>
            <a:endParaRPr lang="en-US" altLang="zh-TW" baseline="0" dirty="0" smtClean="0"/>
          </a:p>
          <a:p>
            <a:pPr eaLnBrk="1" hangingPunct="1"/>
            <a:r>
              <a:rPr lang="en-US" altLang="zh-TW" baseline="0" dirty="0" smtClean="0"/>
              <a:t>Labeling : </a:t>
            </a:r>
            <a:r>
              <a:rPr lang="zh-TW" altLang="en-US" baseline="0" dirty="0" smtClean="0"/>
              <a:t>門檻值處理，邊緣偵</a:t>
            </a:r>
            <a:endParaRPr lang="en-US" altLang="zh-TW" baseline="0" dirty="0" smtClean="0"/>
          </a:p>
          <a:p>
            <a:pPr eaLnBrk="1" hangingPunct="1"/>
            <a:endParaRPr lang="en-US" altLang="zh-TW" baseline="0" dirty="0" smtClean="0"/>
          </a:p>
          <a:p>
            <a:pPr eaLnBrk="1" hangingPunct="1"/>
            <a:r>
              <a:rPr lang="zh-TW" altLang="en-US" baseline="0" dirty="0" smtClean="0"/>
              <a:t>測，角落偵測</a:t>
            </a:r>
            <a:endParaRPr lang="en-US" altLang="zh-TW" dirty="0" smtClean="0"/>
          </a:p>
        </p:txBody>
      </p:sp>
    </p:spTree>
    <p:extLst>
      <p:ext uri="{BB962C8B-B14F-4D97-AF65-F5344CB8AC3E}">
        <p14:creationId xmlns:p14="http://schemas.microsoft.com/office/powerpoint/2010/main" val="30198160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還有一種</a:t>
            </a:r>
            <a:r>
              <a:rPr lang="en-US" altLang="zh-TW" dirty="0" smtClean="0"/>
              <a:t>mean filter </a:t>
            </a:r>
            <a:r>
              <a:rPr lang="zh-TW" altLang="en-US" dirty="0" smtClean="0"/>
              <a:t>但此處</a:t>
            </a:r>
            <a:r>
              <a:rPr lang="en-US" altLang="zh-TW" dirty="0" smtClean="0"/>
              <a:t>median filter</a:t>
            </a:r>
            <a:r>
              <a:rPr lang="zh-TW" altLang="en-US" dirty="0" smtClean="0"/>
              <a:t>指的是中位數濾波器</a:t>
            </a:r>
            <a:endParaRPr lang="zh-TW" altLang="en-US" dirty="0"/>
          </a:p>
        </p:txBody>
      </p:sp>
      <p:sp>
        <p:nvSpPr>
          <p:cNvPr id="4" name="投影片編號版面配置區 3"/>
          <p:cNvSpPr>
            <a:spLocks noGrp="1"/>
          </p:cNvSpPr>
          <p:nvPr>
            <p:ph type="sldNum" sz="quarter" idx="10"/>
          </p:nvPr>
        </p:nvSpPr>
        <p:spPr/>
        <p:txBody>
          <a:bodyPr/>
          <a:lstStyle/>
          <a:p>
            <a:fld id="{282B4BA9-BB76-45C3-8586-7C3DFE6AF820}" type="slidenum">
              <a:rPr lang="en-US" altLang="zh-TW" smtClean="0"/>
              <a:pPr/>
              <a:t>50</a:t>
            </a:fld>
            <a:endParaRPr lang="en-US" altLang="zh-TW"/>
          </a:p>
        </p:txBody>
      </p:sp>
    </p:spTree>
    <p:extLst>
      <p:ext uri="{BB962C8B-B14F-4D97-AF65-F5344CB8AC3E}">
        <p14:creationId xmlns:p14="http://schemas.microsoft.com/office/powerpoint/2010/main" val="3896280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B0914D25-9C7F-4DA6-A3B9-B83A83C7C455}" type="slidenum">
              <a:rPr lang="en-US" altLang="zh-TW"/>
              <a:pPr>
                <a:spcBef>
                  <a:spcPct val="0"/>
                </a:spcBef>
              </a:pPr>
              <a:t>53</a:t>
            </a:fld>
            <a:endParaRPr lang="en-US" altLang="zh-TW"/>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dirty="0" smtClean="0"/>
              <a:t>Inter-quartile distance </a:t>
            </a:r>
            <a:r>
              <a:rPr lang="zh-TW" altLang="en-US" dirty="0" smtClean="0"/>
              <a:t>四分位差距</a:t>
            </a:r>
            <a:r>
              <a:rPr lang="en-US" altLang="zh-TW" dirty="0" smtClean="0"/>
              <a:t>(3rd</a:t>
            </a:r>
            <a:r>
              <a:rPr lang="zh-TW" altLang="en-US" dirty="0" smtClean="0"/>
              <a:t>四分位數 </a:t>
            </a:r>
            <a:r>
              <a:rPr lang="en-US" altLang="zh-TW" dirty="0" smtClean="0"/>
              <a:t>– 1</a:t>
            </a:r>
            <a:r>
              <a:rPr lang="en-US" altLang="zh-TW" baseline="30000" dirty="0" smtClean="0"/>
              <a:t>st</a:t>
            </a:r>
            <a:r>
              <a:rPr lang="zh-TW" altLang="en-US" dirty="0" smtClean="0"/>
              <a:t>四分位數</a:t>
            </a:r>
            <a:r>
              <a:rPr lang="en-US" altLang="zh-TW" dirty="0" smtClean="0"/>
              <a:t>), </a:t>
            </a:r>
            <a:r>
              <a:rPr lang="zh-TW" altLang="en-US" dirty="0" smtClean="0"/>
              <a:t>和 變異數 和 標準差一樣，都代表資料的分散程度</a:t>
            </a:r>
            <a:endParaRPr lang="en-US" altLang="zh-TW" dirty="0" smtClean="0"/>
          </a:p>
          <a:p>
            <a:pPr eaLnBrk="1" hangingPunct="1"/>
            <a:endParaRPr lang="en-US" altLang="zh-TW"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TW" dirty="0" smtClean="0"/>
              <a:t>Contrast-dependent outlier removal</a:t>
            </a:r>
            <a:r>
              <a:rPr lang="en-US" altLang="zh-TW" baseline="0" dirty="0" smtClean="0"/>
              <a:t> </a:t>
            </a:r>
            <a:r>
              <a:rPr lang="zh-TW" altLang="en-US" baseline="0" dirty="0" smtClean="0"/>
              <a:t>做比較</a:t>
            </a:r>
            <a:endParaRPr lang="zh-TW" altLang="en-US" dirty="0" smtClean="0"/>
          </a:p>
          <a:p>
            <a:pPr eaLnBrk="1" hangingPunct="1"/>
            <a:endParaRPr lang="en-US" altLang="zh-TW" dirty="0" smtClean="0"/>
          </a:p>
          <a:p>
            <a:pPr eaLnBrk="1" hangingPunct="1"/>
            <a:r>
              <a:rPr lang="zh-TW" altLang="en-US" dirty="0" smtClean="0"/>
              <a:t>前面是 </a:t>
            </a:r>
            <a:r>
              <a:rPr lang="en-US" altLang="zh-TW" dirty="0" smtClean="0"/>
              <a:t>y - u</a:t>
            </a:r>
          </a:p>
          <a:p>
            <a:pPr eaLnBrk="1" hangingPunct="1"/>
            <a:r>
              <a:rPr lang="zh-TW" altLang="en-US" dirty="0" smtClean="0"/>
              <a:t>可以和</a:t>
            </a:r>
            <a:endParaRPr lang="en-US" altLang="zh-TW" dirty="0" smtClean="0"/>
          </a:p>
          <a:p>
            <a:pPr eaLnBrk="1" hangingPunct="1"/>
            <a:endParaRPr lang="en-US" altLang="zh-TW" dirty="0" smtClean="0"/>
          </a:p>
          <a:p>
            <a:pPr eaLnBrk="1" hangingPunct="1"/>
            <a:endParaRPr lang="en-US" altLang="zh-TW" dirty="0" smtClean="0"/>
          </a:p>
          <a:p>
            <a:pPr eaLnBrk="1" hangingPunct="1"/>
            <a:r>
              <a:rPr lang="zh-TW" altLang="en-US" dirty="0" smtClean="0"/>
              <a:t>無條件捨去</a:t>
            </a:r>
          </a:p>
          <a:p>
            <a:pPr eaLnBrk="1" hangingPunct="1"/>
            <a:r>
              <a:rPr kumimoji="0" lang="en-US" altLang="zh-TW" i="1" dirty="0" smtClean="0"/>
              <a:t>Theta</a:t>
            </a:r>
            <a:r>
              <a:rPr kumimoji="0" lang="zh-TW" altLang="en-US" dirty="0" smtClean="0"/>
              <a:t>太大 </a:t>
            </a:r>
            <a:r>
              <a:rPr kumimoji="0" lang="en-US" altLang="zh-TW" dirty="0" smtClean="0"/>
              <a:t>=&gt; </a:t>
            </a:r>
            <a:r>
              <a:rPr kumimoji="0" lang="zh-TW" altLang="en-US" dirty="0" smtClean="0"/>
              <a:t>原圖</a:t>
            </a:r>
          </a:p>
          <a:p>
            <a:pPr eaLnBrk="1" hangingPunct="1"/>
            <a:r>
              <a:rPr kumimoji="0" lang="en-US" altLang="zh-TW" i="1" dirty="0" smtClean="0"/>
              <a:t>Theta</a:t>
            </a:r>
            <a:r>
              <a:rPr kumimoji="0" lang="zh-TW" altLang="en-US" dirty="0" smtClean="0"/>
              <a:t>太小 </a:t>
            </a:r>
            <a:r>
              <a:rPr kumimoji="0" lang="en-US" altLang="zh-TW" dirty="0" smtClean="0"/>
              <a:t>=&gt; median filter</a:t>
            </a:r>
          </a:p>
        </p:txBody>
      </p:sp>
    </p:spTree>
    <p:extLst>
      <p:ext uri="{BB962C8B-B14F-4D97-AF65-F5344CB8AC3E}">
        <p14:creationId xmlns:p14="http://schemas.microsoft.com/office/powerpoint/2010/main" val="33579464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65D62A47-DA4C-44AF-9E50-FE900185A75F}" type="slidenum">
              <a:rPr lang="en-US" altLang="zh-TW"/>
              <a:pPr>
                <a:spcBef>
                  <a:spcPct val="0"/>
                </a:spcBef>
              </a:pPr>
              <a:t>54</a:t>
            </a:fld>
            <a:endParaRPr lang="en-US" altLang="zh-TW"/>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dirty="0" smtClean="0"/>
              <a:t>When alpha = </a:t>
            </a:r>
            <a:r>
              <a:rPr lang="en-US" altLang="zh-TW" i="1" dirty="0" err="1" smtClean="0"/>
              <a:t>kN</a:t>
            </a:r>
            <a:r>
              <a:rPr lang="en-US" altLang="zh-TW" dirty="0" smtClean="0"/>
              <a:t> called alpha trimmed mean</a:t>
            </a:r>
          </a:p>
          <a:p>
            <a:pPr eaLnBrk="1" hangingPunct="1"/>
            <a:endParaRPr lang="en-US" altLang="zh-TW"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smtClean="0"/>
              <a:t>去掉前</a:t>
            </a:r>
            <a:r>
              <a:rPr lang="en-US" altLang="zh-TW" dirty="0" smtClean="0"/>
              <a:t>N</a:t>
            </a:r>
            <a:r>
              <a:rPr lang="zh-TW" altLang="en-US" dirty="0" smtClean="0"/>
              <a:t>個最大的和後</a:t>
            </a:r>
            <a:r>
              <a:rPr lang="en-US" altLang="zh-TW" dirty="0" smtClean="0"/>
              <a:t>N</a:t>
            </a:r>
            <a:r>
              <a:rPr lang="zh-TW" altLang="en-US" dirty="0" smtClean="0"/>
              <a:t>個最小的</a:t>
            </a:r>
            <a:r>
              <a:rPr lang="en-US" altLang="zh-TW" dirty="0" smtClean="0"/>
              <a:t>pixel</a:t>
            </a:r>
          </a:p>
          <a:p>
            <a:pPr eaLnBrk="1" hangingPunct="1"/>
            <a:endParaRPr lang="en-US" altLang="zh-TW" dirty="0" smtClean="0"/>
          </a:p>
        </p:txBody>
      </p:sp>
    </p:spTree>
    <p:extLst>
      <p:ext uri="{BB962C8B-B14F-4D97-AF65-F5344CB8AC3E}">
        <p14:creationId xmlns:p14="http://schemas.microsoft.com/office/powerpoint/2010/main" val="17117313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投影片圖像版面配置區 1"/>
          <p:cNvSpPr>
            <a:spLocks noGrp="1" noRot="1" noChangeAspect="1" noTextEdit="1"/>
          </p:cNvSpPr>
          <p:nvPr>
            <p:ph type="sldImg"/>
          </p:nvPr>
        </p:nvSpPr>
        <p:spPr>
          <a:ln/>
        </p:spPr>
      </p:sp>
      <p:sp>
        <p:nvSpPr>
          <p:cNvPr id="7680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dirty="0" smtClean="0"/>
          </a:p>
          <a:p>
            <a:endParaRPr lang="en-US" altLang="zh-TW" dirty="0" smtClean="0"/>
          </a:p>
          <a:p>
            <a:r>
              <a:rPr lang="zh-TW" altLang="en-US" dirty="0" smtClean="0"/>
              <a:t>取排序後數值最小的</a:t>
            </a:r>
            <a:r>
              <a:rPr lang="en-US" altLang="zh-TW" dirty="0" smtClean="0"/>
              <a:t>pixel </a:t>
            </a:r>
            <a:r>
              <a:rPr lang="zh-TW" altLang="en-US" dirty="0" smtClean="0"/>
              <a:t>和 數值最大的</a:t>
            </a:r>
            <a:r>
              <a:rPr lang="en-US" altLang="zh-TW" dirty="0" smtClean="0"/>
              <a:t>pixel </a:t>
            </a:r>
            <a:r>
              <a:rPr lang="zh-TW" altLang="en-US" dirty="0" smtClean="0"/>
              <a:t>相加取平均</a:t>
            </a:r>
          </a:p>
        </p:txBody>
      </p:sp>
      <p:sp>
        <p:nvSpPr>
          <p:cNvPr id="76804"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1DC63768-19D3-4120-88BC-3AC47DC23999}" type="slidenum">
              <a:rPr lang="en-US" altLang="zh-TW"/>
              <a:pPr>
                <a:spcBef>
                  <a:spcPct val="0"/>
                </a:spcBef>
              </a:pPr>
              <a:t>55</a:t>
            </a:fld>
            <a:endParaRPr lang="en-US" altLang="zh-TW"/>
          </a:p>
        </p:txBody>
      </p:sp>
    </p:spTree>
    <p:extLst>
      <p:ext uri="{BB962C8B-B14F-4D97-AF65-F5344CB8AC3E}">
        <p14:creationId xmlns:p14="http://schemas.microsoft.com/office/powerpoint/2010/main" val="35528721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5CF3968D-F4FA-45F0-BD3B-5D3C750E22C7}" type="slidenum">
              <a:rPr lang="en-US" altLang="zh-TW"/>
              <a:pPr>
                <a:spcBef>
                  <a:spcPct val="0"/>
                </a:spcBef>
              </a:pPr>
              <a:t>56</a:t>
            </a:fld>
            <a:endParaRPr lang="en-US" altLang="zh-TW"/>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dirty="0" smtClean="0"/>
              <a:t>滯後作用 平滑</a:t>
            </a:r>
            <a:endParaRPr lang="en-US" altLang="zh-TW" dirty="0" smtClean="0"/>
          </a:p>
          <a:p>
            <a:pPr eaLnBrk="1" hangingPunct="1"/>
            <a:endParaRPr lang="en-US" altLang="zh-TW" dirty="0" smtClean="0"/>
          </a:p>
          <a:p>
            <a:pPr eaLnBrk="1" hangingPunct="1"/>
            <a:r>
              <a:rPr lang="zh-TW" altLang="en-US" dirty="0" smtClean="0"/>
              <a:t>移除影像中的，保留主要變化</a:t>
            </a:r>
            <a:r>
              <a:rPr kumimoji="1" lang="en-US" altLang="zh-TW" sz="1200" b="0" i="0" kern="1200" dirty="0" smtClean="0">
                <a:solidFill>
                  <a:schemeClr val="tx1"/>
                </a:solidFill>
                <a:effectLst/>
                <a:latin typeface="Arial" charset="0"/>
                <a:ea typeface="新細明體" pitchFamily="18" charset="-120"/>
                <a:cs typeface="+mn-cs"/>
              </a:rPr>
              <a:t>ˋ</a:t>
            </a:r>
            <a:r>
              <a:rPr kumimoji="1" lang="en-US" altLang="zh-TW" sz="1200" b="0" i="0" kern="1200" dirty="0" err="1" smtClean="0">
                <a:solidFill>
                  <a:schemeClr val="tx1"/>
                </a:solidFill>
                <a:effectLst/>
                <a:latin typeface="Arial" charset="0"/>
                <a:ea typeface="新細明體" pitchFamily="18" charset="-120"/>
                <a:cs typeface="+mn-cs"/>
              </a:rPr>
              <a:t>trænʃənt</a:t>
            </a:r>
            <a:endParaRPr lang="en-US" altLang="zh-TW" dirty="0" smtClean="0"/>
          </a:p>
          <a:p>
            <a:pPr eaLnBrk="1" hangingPunct="1"/>
            <a:endParaRPr lang="en-US" altLang="zh-TW" dirty="0" smtClean="0"/>
          </a:p>
          <a:p>
            <a:pPr eaLnBrk="1" hangingPunct="1"/>
            <a:r>
              <a:rPr lang="zh-TW" altLang="en-US" dirty="0" smtClean="0"/>
              <a:t>有兩個狀態的有現狀態機</a:t>
            </a:r>
            <a:endParaRPr lang="en-US" altLang="zh-TW" dirty="0" smtClean="0"/>
          </a:p>
          <a:p>
            <a:pPr eaLnBrk="1" hangingPunct="1"/>
            <a:r>
              <a:rPr lang="zh-TW" altLang="en-US" dirty="0" smtClean="0"/>
              <a:t>定義兩個</a:t>
            </a:r>
            <a:r>
              <a:rPr lang="en-US" altLang="zh-TW" dirty="0" smtClean="0"/>
              <a:t>thresholds, Thigh and </a:t>
            </a:r>
            <a:r>
              <a:rPr lang="en-US" altLang="zh-TW" dirty="0" err="1" smtClean="0"/>
              <a:t>Tlow</a:t>
            </a:r>
            <a:r>
              <a:rPr lang="zh-TW" altLang="en-US" dirty="0" smtClean="0"/>
              <a:t>，像素</a:t>
            </a:r>
            <a:r>
              <a:rPr lang="en-US" altLang="zh-TW" dirty="0" smtClean="0"/>
              <a:t>(x; y) </a:t>
            </a:r>
            <a:r>
              <a:rPr lang="zh-TW" altLang="en-US" dirty="0" smtClean="0"/>
              <a:t>如果 </a:t>
            </a:r>
            <a:r>
              <a:rPr lang="en-US" altLang="zh-TW" dirty="0" smtClean="0"/>
              <a:t>MNMS (x; y) &gt; Thigh</a:t>
            </a:r>
            <a:r>
              <a:rPr lang="zh-TW" altLang="en-US" dirty="0" smtClean="0"/>
              <a:t>，該像素就稱為</a:t>
            </a:r>
            <a:r>
              <a:rPr lang="en-US" altLang="zh-TW" dirty="0" smtClean="0"/>
              <a:t>strong</a:t>
            </a:r>
            <a:r>
              <a:rPr lang="zh-TW" altLang="en-US" dirty="0" smtClean="0"/>
              <a:t>，像素</a:t>
            </a:r>
            <a:r>
              <a:rPr lang="en-US" altLang="zh-TW" dirty="0" smtClean="0"/>
              <a:t>(x; y) </a:t>
            </a:r>
            <a:r>
              <a:rPr lang="zh-TW" altLang="en-US" dirty="0" smtClean="0"/>
              <a:t>如果 </a:t>
            </a:r>
            <a:r>
              <a:rPr lang="en-US" altLang="zh-TW" dirty="0" smtClean="0"/>
              <a:t>MNMS (x; y) ≦ </a:t>
            </a:r>
            <a:r>
              <a:rPr lang="en-US" altLang="zh-TW" dirty="0" err="1" smtClean="0"/>
              <a:t>Tlow</a:t>
            </a:r>
            <a:r>
              <a:rPr lang="zh-TW" altLang="en-US" dirty="0" smtClean="0"/>
              <a:t>，該像素就稱為</a:t>
            </a:r>
            <a:r>
              <a:rPr lang="en-US" altLang="zh-TW" dirty="0" smtClean="0"/>
              <a:t>weak</a:t>
            </a:r>
            <a:r>
              <a:rPr lang="zh-TW" altLang="en-US" dirty="0" smtClean="0"/>
              <a:t>，所有其他的像素稱為 </a:t>
            </a:r>
            <a:r>
              <a:rPr lang="en-US" altLang="zh-TW" dirty="0" smtClean="0"/>
              <a:t>candidate  </a:t>
            </a:r>
            <a:r>
              <a:rPr lang="zh-TW" altLang="en-US" dirty="0" smtClean="0"/>
              <a:t>如果像素</a:t>
            </a:r>
            <a:r>
              <a:rPr lang="en-US" altLang="zh-TW" dirty="0" smtClean="0"/>
              <a:t>(x; y) </a:t>
            </a:r>
            <a:r>
              <a:rPr lang="zh-TW" altLang="en-US" dirty="0" smtClean="0"/>
              <a:t>是</a:t>
            </a:r>
            <a:r>
              <a:rPr lang="en-US" altLang="zh-TW" dirty="0" smtClean="0"/>
              <a:t>weak</a:t>
            </a:r>
            <a:r>
              <a:rPr lang="zh-TW" altLang="en-US" dirty="0" smtClean="0"/>
              <a:t>，則略去；如果是</a:t>
            </a:r>
            <a:r>
              <a:rPr lang="en-US" altLang="zh-TW" dirty="0" smtClean="0"/>
              <a:t>strong</a:t>
            </a:r>
            <a:r>
              <a:rPr lang="zh-TW" altLang="en-US" dirty="0" smtClean="0"/>
              <a:t>，則輸出 為</a:t>
            </a:r>
            <a:r>
              <a:rPr lang="en-US" altLang="zh-TW" dirty="0" smtClean="0"/>
              <a:t>edge</a:t>
            </a:r>
            <a:r>
              <a:rPr lang="zh-TW" altLang="en-US" dirty="0" smtClean="0"/>
              <a:t>像素；如果像素</a:t>
            </a:r>
            <a:r>
              <a:rPr lang="en-US" altLang="zh-TW" dirty="0" smtClean="0"/>
              <a:t>(x; y) </a:t>
            </a:r>
            <a:r>
              <a:rPr lang="zh-TW" altLang="en-US" dirty="0" smtClean="0"/>
              <a:t>是</a:t>
            </a:r>
            <a:r>
              <a:rPr lang="en-US" altLang="zh-TW" dirty="0" smtClean="0"/>
              <a:t>candidate</a:t>
            </a:r>
            <a:r>
              <a:rPr lang="zh-TW" altLang="en-US" dirty="0" smtClean="0"/>
              <a:t>，而且 </a:t>
            </a:r>
            <a:r>
              <a:rPr lang="en-US" altLang="zh-TW" dirty="0" smtClean="0"/>
              <a:t>MNMS &gt; </a:t>
            </a:r>
            <a:r>
              <a:rPr lang="en-US" altLang="zh-TW" dirty="0" err="1" smtClean="0"/>
              <a:t>Tlow</a:t>
            </a:r>
            <a:r>
              <a:rPr lang="zh-TW" altLang="en-US" dirty="0" smtClean="0"/>
              <a:t>，則判斷是否沿著</a:t>
            </a:r>
            <a:r>
              <a:rPr lang="en-US" altLang="zh-TW" dirty="0" smtClean="0"/>
              <a:t>local maxima</a:t>
            </a:r>
            <a:r>
              <a:rPr lang="zh-TW" altLang="en-US" dirty="0" smtClean="0"/>
              <a:t>相連的</a:t>
            </a:r>
            <a:r>
              <a:rPr lang="en-US" altLang="zh-TW" dirty="0" smtClean="0"/>
              <a:t>edge</a:t>
            </a:r>
            <a:r>
              <a:rPr lang="zh-TW" altLang="en-US" dirty="0" smtClean="0"/>
              <a:t>方向有穿 過</a:t>
            </a:r>
            <a:r>
              <a:rPr lang="en-US" altLang="zh-TW" dirty="0" smtClean="0"/>
              <a:t>(</a:t>
            </a:r>
            <a:r>
              <a:rPr lang="en-US" altLang="zh-TW" dirty="0" err="1" smtClean="0"/>
              <a:t>x,y</a:t>
            </a:r>
            <a:r>
              <a:rPr lang="en-US" altLang="zh-TW" dirty="0" smtClean="0"/>
              <a:t>)</a:t>
            </a:r>
            <a:r>
              <a:rPr lang="zh-TW" altLang="en-US" dirty="0" smtClean="0"/>
              <a:t>，若是，則輸出為</a:t>
            </a:r>
            <a:r>
              <a:rPr lang="en-US" altLang="zh-TW" dirty="0" smtClean="0"/>
              <a:t>edge  </a:t>
            </a:r>
            <a:r>
              <a:rPr lang="zh-TW" altLang="en-US" dirty="0" smtClean="0"/>
              <a:t>如果</a:t>
            </a:r>
            <a:r>
              <a:rPr lang="en-US" altLang="zh-TW" dirty="0" smtClean="0"/>
              <a:t>candidate</a:t>
            </a:r>
            <a:r>
              <a:rPr lang="zh-TW" altLang="en-US" dirty="0" smtClean="0"/>
              <a:t>像素</a:t>
            </a:r>
            <a:r>
              <a:rPr lang="en-US" altLang="zh-TW" dirty="0" smtClean="0"/>
              <a:t>(x; y)</a:t>
            </a:r>
            <a:r>
              <a:rPr lang="zh-TW" altLang="en-US" dirty="0" smtClean="0"/>
              <a:t>與一</a:t>
            </a:r>
            <a:r>
              <a:rPr lang="en-US" altLang="zh-TW" dirty="0" smtClean="0"/>
              <a:t>strong</a:t>
            </a:r>
            <a:r>
              <a:rPr lang="zh-TW" altLang="en-US" dirty="0" smtClean="0"/>
              <a:t>像素，則輸出該 </a:t>
            </a:r>
            <a:r>
              <a:rPr lang="en-US" altLang="zh-TW" dirty="0" smtClean="0"/>
              <a:t>candidate </a:t>
            </a:r>
            <a:r>
              <a:rPr lang="zh-TW" altLang="en-US" dirty="0" smtClean="0"/>
              <a:t>為</a:t>
            </a:r>
            <a:r>
              <a:rPr lang="en-US" altLang="zh-TW" dirty="0" smtClean="0"/>
              <a:t>edge </a:t>
            </a:r>
            <a:r>
              <a:rPr lang="zh-TW" altLang="en-US" dirty="0" smtClean="0"/>
              <a:t>。 </a:t>
            </a:r>
            <a:endParaRPr lang="zh-TW" altLang="zh-TW" dirty="0" smtClean="0"/>
          </a:p>
        </p:txBody>
      </p:sp>
    </p:spTree>
    <p:extLst>
      <p:ext uri="{BB962C8B-B14F-4D97-AF65-F5344CB8AC3E}">
        <p14:creationId xmlns:p14="http://schemas.microsoft.com/office/powerpoint/2010/main" val="4507957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投影片圖像版面配置區 1"/>
          <p:cNvSpPr>
            <a:spLocks noGrp="1" noRot="1" noChangeAspect="1" noTextEdit="1"/>
          </p:cNvSpPr>
          <p:nvPr>
            <p:ph type="sldImg"/>
          </p:nvPr>
        </p:nvSpPr>
        <p:spPr>
          <a:ln/>
        </p:spPr>
      </p:sp>
      <p:sp>
        <p:nvSpPr>
          <p:cNvPr id="8089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smtClean="0"/>
              <a:t>消除小突出部</a:t>
            </a:r>
            <a:endParaRPr lang="en-US" altLang="zh-TW" dirty="0" smtClean="0"/>
          </a:p>
          <a:p>
            <a:r>
              <a:rPr lang="zh-TW" altLang="en-US" dirty="0" smtClean="0"/>
              <a:t>保留巨大變動</a:t>
            </a:r>
            <a:endParaRPr lang="en-US" altLang="zh-TW" dirty="0" smtClean="0"/>
          </a:p>
          <a:p>
            <a:endParaRPr lang="en-US" altLang="zh-TW" dirty="0" smtClean="0"/>
          </a:p>
          <a:p>
            <a:r>
              <a:rPr lang="zh-TW" altLang="en-US" dirty="0" smtClean="0"/>
              <a:t>假如現在狀態是</a:t>
            </a:r>
            <a:r>
              <a:rPr lang="en-US" altLang="zh-TW" dirty="0" smtClean="0"/>
              <a:t>DOWN</a:t>
            </a:r>
            <a:r>
              <a:rPr lang="zh-TW" altLang="en-US" dirty="0" smtClean="0"/>
              <a:t>，也就是</a:t>
            </a:r>
            <a:r>
              <a:rPr lang="en-US" altLang="zh-TW" dirty="0" smtClean="0"/>
              <a:t>”</a:t>
            </a:r>
            <a:r>
              <a:rPr lang="zh-TW" altLang="en-US" dirty="0" smtClean="0"/>
              <a:t>向下</a:t>
            </a:r>
            <a:r>
              <a:rPr lang="en-US" altLang="zh-TW" dirty="0" smtClean="0"/>
              <a:t>”</a:t>
            </a:r>
          </a:p>
          <a:p>
            <a:r>
              <a:rPr lang="zh-TW" altLang="en-US" dirty="0" smtClean="0"/>
              <a:t>若相對最高值 </a:t>
            </a:r>
            <a:r>
              <a:rPr lang="en-US" altLang="zh-TW" dirty="0" smtClean="0"/>
              <a:t>&lt;</a:t>
            </a:r>
            <a:r>
              <a:rPr lang="zh-TW" altLang="en-US" dirty="0" smtClean="0"/>
              <a:t> 門檻值 </a:t>
            </a:r>
            <a:r>
              <a:rPr lang="en-US" altLang="zh-TW" dirty="0" smtClean="0"/>
              <a:t>h,</a:t>
            </a:r>
            <a:r>
              <a:rPr lang="zh-TW" altLang="en-US" dirty="0" smtClean="0"/>
              <a:t> 則視為小波動，以紅色虛線的地方砍平</a:t>
            </a:r>
            <a:endParaRPr lang="en-US" altLang="zh-TW"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smtClean="0"/>
              <a:t>若相對最高值 </a:t>
            </a:r>
            <a:r>
              <a:rPr lang="en-US" altLang="zh-TW" dirty="0" smtClean="0"/>
              <a:t>&gt;</a:t>
            </a:r>
            <a:r>
              <a:rPr lang="zh-TW" altLang="en-US" dirty="0" smtClean="0"/>
              <a:t> 門檻值 </a:t>
            </a:r>
            <a:r>
              <a:rPr lang="en-US" altLang="zh-TW" dirty="0" smtClean="0"/>
              <a:t>h,</a:t>
            </a:r>
            <a:r>
              <a:rPr lang="zh-TW" altLang="en-US" dirty="0" smtClean="0"/>
              <a:t> 則視為方向改變，保留原有的數值，切換到 </a:t>
            </a:r>
            <a:r>
              <a:rPr lang="en-US" altLang="zh-TW" dirty="0" smtClean="0"/>
              <a:t>UP(</a:t>
            </a:r>
            <a:r>
              <a:rPr lang="zh-TW" altLang="en-US" dirty="0" smtClean="0"/>
              <a:t>向上</a:t>
            </a:r>
            <a:r>
              <a:rPr lang="en-US" altLang="zh-TW" dirty="0" smtClean="0"/>
              <a:t>)</a:t>
            </a:r>
          </a:p>
          <a:p>
            <a:endParaRPr lang="zh-TW" altLang="en-US" dirty="0" smtClean="0"/>
          </a:p>
        </p:txBody>
      </p:sp>
      <p:sp>
        <p:nvSpPr>
          <p:cNvPr id="8090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2B0257D3-7FE4-4B35-B9E5-3A4FE6793BE3}" type="slidenum">
              <a:rPr lang="en-US" altLang="zh-TW"/>
              <a:pPr>
                <a:spcBef>
                  <a:spcPct val="0"/>
                </a:spcBef>
              </a:pPr>
              <a:t>57</a:t>
            </a:fld>
            <a:endParaRPr lang="en-US" altLang="zh-TW"/>
          </a:p>
        </p:txBody>
      </p:sp>
    </p:spTree>
    <p:extLst>
      <p:ext uri="{BB962C8B-B14F-4D97-AF65-F5344CB8AC3E}">
        <p14:creationId xmlns:p14="http://schemas.microsoft.com/office/powerpoint/2010/main" val="27173755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a:ln/>
        </p:spPr>
      </p:sp>
      <p:sp>
        <p:nvSpPr>
          <p:cNvPr id="8294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smtClean="0"/>
              <a:t>消除小突出部</a:t>
            </a:r>
            <a:endParaRPr lang="en-US" altLang="zh-TW" dirty="0" smtClean="0"/>
          </a:p>
          <a:p>
            <a:r>
              <a:rPr lang="zh-TW" altLang="en-US" dirty="0" smtClean="0"/>
              <a:t>保留巨大變動</a:t>
            </a:r>
            <a:endParaRPr lang="en-US" altLang="zh-TW" dirty="0" smtClean="0"/>
          </a:p>
          <a:p>
            <a:endParaRPr lang="en-US" altLang="zh-TW" dirty="0" smtClean="0"/>
          </a:p>
          <a:p>
            <a:r>
              <a:rPr lang="zh-TW" altLang="en-US" dirty="0" smtClean="0"/>
              <a:t>假如現在狀態是</a:t>
            </a:r>
            <a:r>
              <a:rPr lang="en-US" altLang="zh-TW" dirty="0" smtClean="0"/>
              <a:t>UP</a:t>
            </a:r>
            <a:r>
              <a:rPr lang="zh-TW" altLang="en-US" dirty="0" smtClean="0"/>
              <a:t>，也就是</a:t>
            </a:r>
            <a:r>
              <a:rPr lang="en-US" altLang="zh-TW" dirty="0" smtClean="0"/>
              <a:t>”</a:t>
            </a:r>
            <a:r>
              <a:rPr lang="zh-TW" altLang="en-US" dirty="0" smtClean="0"/>
              <a:t>向上</a:t>
            </a:r>
            <a:r>
              <a:rPr lang="en-US" altLang="zh-TW" dirty="0" smtClean="0"/>
              <a:t>”</a:t>
            </a:r>
          </a:p>
          <a:p>
            <a:r>
              <a:rPr lang="zh-TW" altLang="en-US" dirty="0" smtClean="0"/>
              <a:t>若相對最小值 </a:t>
            </a:r>
            <a:r>
              <a:rPr lang="en-US" altLang="zh-TW" dirty="0" smtClean="0"/>
              <a:t>&lt;</a:t>
            </a:r>
            <a:r>
              <a:rPr lang="zh-TW" altLang="en-US" dirty="0" smtClean="0"/>
              <a:t> 門檻值 </a:t>
            </a:r>
            <a:r>
              <a:rPr lang="en-US" altLang="zh-TW" dirty="0" smtClean="0"/>
              <a:t>h,</a:t>
            </a:r>
            <a:r>
              <a:rPr lang="zh-TW" altLang="en-US" dirty="0" smtClean="0"/>
              <a:t> 則視為小波動，以紅色虛線的地方填滿</a:t>
            </a:r>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smtClean="0"/>
              <a:t>若相對最小值 </a:t>
            </a:r>
            <a:r>
              <a:rPr lang="en-US" altLang="zh-TW" dirty="0" smtClean="0"/>
              <a:t>&gt;</a:t>
            </a:r>
            <a:r>
              <a:rPr lang="zh-TW" altLang="en-US" dirty="0" smtClean="0"/>
              <a:t> 門檻值 </a:t>
            </a:r>
            <a:r>
              <a:rPr lang="en-US" altLang="zh-TW" dirty="0" smtClean="0"/>
              <a:t>h,</a:t>
            </a:r>
            <a:r>
              <a:rPr lang="zh-TW" altLang="en-US" dirty="0" smtClean="0"/>
              <a:t> 則視為方向改變，保留原有的數值，切換到 </a:t>
            </a:r>
            <a:r>
              <a:rPr lang="en-US" altLang="zh-TW" dirty="0" smtClean="0"/>
              <a:t>DOWN(</a:t>
            </a:r>
            <a:r>
              <a:rPr lang="zh-TW" altLang="en-US" dirty="0" smtClean="0"/>
              <a:t>向下</a:t>
            </a:r>
            <a:r>
              <a:rPr lang="en-US" altLang="zh-TW" dirty="0" smtClean="0"/>
              <a:t>)</a:t>
            </a:r>
          </a:p>
          <a:p>
            <a:endParaRPr lang="zh-TW" altLang="en-US" dirty="0" smtClean="0"/>
          </a:p>
        </p:txBody>
      </p:sp>
      <p:sp>
        <p:nvSpPr>
          <p:cNvPr id="82948"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1884EB2A-3EF3-4C95-BDC3-EAC7A41ED5DF}" type="slidenum">
              <a:rPr lang="en-US" altLang="zh-TW"/>
              <a:pPr>
                <a:spcBef>
                  <a:spcPct val="0"/>
                </a:spcBef>
              </a:pPr>
              <a:t>58</a:t>
            </a:fld>
            <a:endParaRPr lang="en-US" altLang="zh-TW"/>
          </a:p>
        </p:txBody>
      </p:sp>
    </p:spTree>
    <p:extLst>
      <p:ext uri="{BB962C8B-B14F-4D97-AF65-F5344CB8AC3E}">
        <p14:creationId xmlns:p14="http://schemas.microsoft.com/office/powerpoint/2010/main" val="35730234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投影片圖像版面配置區 1"/>
          <p:cNvSpPr>
            <a:spLocks noGrp="1" noRot="1" noChangeAspect="1" noTextEdit="1"/>
          </p:cNvSpPr>
          <p:nvPr>
            <p:ph type="sldImg"/>
          </p:nvPr>
        </p:nvSpPr>
        <p:spPr>
          <a:ln/>
        </p:spPr>
      </p:sp>
      <p:sp>
        <p:nvSpPr>
          <p:cNvPr id="849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smtClean="0"/>
              <a:t>在一個</a:t>
            </a:r>
            <a:r>
              <a:rPr lang="en-US" altLang="zh-TW" dirty="0" smtClean="0"/>
              <a:t>row</a:t>
            </a:r>
            <a:r>
              <a:rPr lang="zh-TW" altLang="en-US" dirty="0" smtClean="0"/>
              <a:t>中，本來</a:t>
            </a:r>
            <a:r>
              <a:rPr lang="en-US" altLang="zh-TW" dirty="0" smtClean="0"/>
              <a:t>pixel</a:t>
            </a:r>
            <a:r>
              <a:rPr lang="en-US" altLang="zh-TW" baseline="0" dirty="0" smtClean="0"/>
              <a:t> value </a:t>
            </a:r>
            <a:r>
              <a:rPr lang="zh-TW" altLang="en-US" baseline="0" dirty="0" smtClean="0"/>
              <a:t>越變越小，遇到轉折點的</a:t>
            </a:r>
            <a:r>
              <a:rPr lang="en-US" altLang="zh-TW" baseline="0" dirty="0" smtClean="0"/>
              <a:t>pixel</a:t>
            </a:r>
            <a:r>
              <a:rPr lang="zh-TW" altLang="en-US" baseline="0" dirty="0" smtClean="0"/>
              <a:t>時候，</a:t>
            </a:r>
            <a:r>
              <a:rPr lang="zh-TW" altLang="en-US" dirty="0" smtClean="0"/>
              <a:t>的時候偵測變化頂點的相對最大值，假如相對最大值超過門檻，則視為</a:t>
            </a:r>
            <a:endParaRPr lang="en-US" altLang="zh-TW" dirty="0" smtClean="0"/>
          </a:p>
          <a:p>
            <a:endParaRPr lang="en-US" altLang="zh-TW" dirty="0" smtClean="0"/>
          </a:p>
          <a:p>
            <a:r>
              <a:rPr lang="zh-TW" altLang="en-US" dirty="0" smtClean="0"/>
              <a:t>在上坡的時候偵測相對最大值</a:t>
            </a:r>
          </a:p>
        </p:txBody>
      </p:sp>
      <p:sp>
        <p:nvSpPr>
          <p:cNvPr id="84996"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6E910BBB-405E-461B-9AAE-7361DD86D046}" type="slidenum">
              <a:rPr lang="en-US" altLang="zh-TW"/>
              <a:pPr>
                <a:spcBef>
                  <a:spcPct val="0"/>
                </a:spcBef>
              </a:pPr>
              <a:t>59</a:t>
            </a:fld>
            <a:endParaRPr lang="en-US" altLang="zh-TW"/>
          </a:p>
        </p:txBody>
      </p:sp>
    </p:spTree>
    <p:extLst>
      <p:ext uri="{BB962C8B-B14F-4D97-AF65-F5344CB8AC3E}">
        <p14:creationId xmlns:p14="http://schemas.microsoft.com/office/powerpoint/2010/main" val="21146586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A728A698-66B6-4FF8-8C21-591047B9818E}" type="slidenum">
              <a:rPr lang="en-US" altLang="zh-TW"/>
              <a:pPr>
                <a:spcBef>
                  <a:spcPct val="0"/>
                </a:spcBef>
              </a:pPr>
              <a:t>61</a:t>
            </a:fld>
            <a:endParaRPr lang="en-US" altLang="zh-TW"/>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smtClean="0"/>
              <a:t>How sigma be counted? </a:t>
            </a:r>
            <a:r>
              <a:rPr lang="zh-TW" altLang="en-US" smtClean="0"/>
              <a:t>是否為此</a:t>
            </a:r>
            <a:r>
              <a:rPr lang="en-US" altLang="zh-TW" smtClean="0"/>
              <a:t>mask</a:t>
            </a:r>
            <a:r>
              <a:rPr lang="zh-TW" altLang="en-US" smtClean="0"/>
              <a:t>中的值的</a:t>
            </a:r>
            <a:r>
              <a:rPr lang="en-US" altLang="zh-TW" smtClean="0"/>
              <a:t>sigma</a:t>
            </a:r>
          </a:p>
          <a:p>
            <a:pPr eaLnBrk="1" hangingPunct="1"/>
            <a:r>
              <a:rPr lang="en-US" altLang="zh-TW" smtClean="0"/>
              <a:t>Trick:</a:t>
            </a:r>
            <a:r>
              <a:rPr lang="zh-TW" altLang="en-US" smtClean="0"/>
              <a:t>當</a:t>
            </a:r>
            <a:r>
              <a:rPr lang="en-US" altLang="zh-TW" i="1" smtClean="0"/>
              <a:t>#M</a:t>
            </a:r>
            <a:r>
              <a:rPr lang="zh-TW" altLang="en-US" smtClean="0"/>
              <a:t>太小，則直接取</a:t>
            </a:r>
            <a:r>
              <a:rPr lang="en-US" altLang="zh-TW" smtClean="0"/>
              <a:t>neighbors</a:t>
            </a:r>
            <a:r>
              <a:rPr lang="zh-TW" altLang="en-US" smtClean="0"/>
              <a:t>的平均</a:t>
            </a:r>
          </a:p>
        </p:txBody>
      </p:sp>
    </p:spTree>
    <p:extLst>
      <p:ext uri="{BB962C8B-B14F-4D97-AF65-F5344CB8AC3E}">
        <p14:creationId xmlns:p14="http://schemas.microsoft.com/office/powerpoint/2010/main" val="38689089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F4D144B9-CF7B-46B8-BD89-D1C8E34CAB9D}" type="slidenum">
              <a:rPr lang="en-US" altLang="zh-TW"/>
              <a:pPr>
                <a:spcBef>
                  <a:spcPct val="0"/>
                </a:spcBef>
              </a:pPr>
              <a:t>62</a:t>
            </a:fld>
            <a:endParaRPr lang="en-US" altLang="zh-TW"/>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dirty="0" smtClean="0"/>
              <a:t>觀點不同，先前都以參考點為中心，這個則以包含參考點的數個鄰域為參考區域候選人</a:t>
            </a:r>
          </a:p>
          <a:p>
            <a:pPr eaLnBrk="1" hangingPunct="1"/>
            <a:r>
              <a:rPr lang="zh-TW" altLang="en-US" dirty="0" smtClean="0"/>
              <a:t>取 </a:t>
            </a:r>
            <a:r>
              <a:rPr lang="en-US" altLang="zh-TW" dirty="0" smtClean="0"/>
              <a:t>variance </a:t>
            </a:r>
            <a:r>
              <a:rPr lang="zh-TW" altLang="en-US" dirty="0" smtClean="0"/>
              <a:t>最小的鄰域為參考區域，算出</a:t>
            </a:r>
            <a:r>
              <a:rPr lang="en-US" altLang="zh-TW" dirty="0" smtClean="0"/>
              <a:t>mean value</a:t>
            </a:r>
            <a:r>
              <a:rPr lang="zh-TW" altLang="en-US" dirty="0" smtClean="0"/>
              <a:t>當作 </a:t>
            </a:r>
            <a:r>
              <a:rPr lang="en-US" altLang="zh-TW" dirty="0" smtClean="0"/>
              <a:t>filter</a:t>
            </a:r>
            <a:r>
              <a:rPr lang="zh-TW" altLang="en-US" dirty="0" smtClean="0"/>
              <a:t>的輸出。</a:t>
            </a:r>
            <a:endParaRPr lang="en-US" altLang="zh-TW" dirty="0" smtClean="0"/>
          </a:p>
          <a:p>
            <a:pPr eaLnBrk="1" hangingPunct="1"/>
            <a:r>
              <a:rPr lang="en-US" altLang="zh-TW" dirty="0" smtClean="0"/>
              <a:t>Advantage: </a:t>
            </a:r>
            <a:r>
              <a:rPr lang="zh-TW" altLang="en-US" dirty="0" smtClean="0"/>
              <a:t>包含邊的鄰域</a:t>
            </a:r>
            <a:r>
              <a:rPr lang="en-US" altLang="zh-TW" dirty="0" smtClean="0"/>
              <a:t>variance</a:t>
            </a:r>
            <a:r>
              <a:rPr lang="zh-TW" altLang="en-US" dirty="0" smtClean="0"/>
              <a:t>會很大，所以不會被選為參考區域  也就是說，此方法不會</a:t>
            </a:r>
            <a:r>
              <a:rPr lang="en-US" altLang="zh-TW" dirty="0" smtClean="0"/>
              <a:t>cross edge boundary</a:t>
            </a:r>
            <a:r>
              <a:rPr lang="zh-TW" altLang="en-US" dirty="0" smtClean="0"/>
              <a:t>，可以保持邊的性質</a:t>
            </a:r>
            <a:endParaRPr lang="en-US" altLang="zh-TW" dirty="0" smtClean="0"/>
          </a:p>
        </p:txBody>
      </p:sp>
    </p:spTree>
    <p:extLst>
      <p:ext uri="{BB962C8B-B14F-4D97-AF65-F5344CB8AC3E}">
        <p14:creationId xmlns:p14="http://schemas.microsoft.com/office/powerpoint/2010/main" val="558192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將相連的像素加上同一個編號 叫做</a:t>
            </a:r>
            <a:endParaRPr lang="en-US" altLang="zh-TW" dirty="0" smtClean="0"/>
          </a:p>
          <a:p>
            <a:r>
              <a:rPr lang="zh-TW" altLang="en-US" dirty="0" smtClean="0"/>
              <a:t>標籤化</a:t>
            </a:r>
            <a:endParaRPr lang="zh-TW" altLang="en-US" dirty="0"/>
          </a:p>
        </p:txBody>
      </p:sp>
      <p:sp>
        <p:nvSpPr>
          <p:cNvPr id="4" name="投影片編號版面配置區 3"/>
          <p:cNvSpPr>
            <a:spLocks noGrp="1"/>
          </p:cNvSpPr>
          <p:nvPr>
            <p:ph type="sldNum" sz="quarter" idx="10"/>
          </p:nvPr>
        </p:nvSpPr>
        <p:spPr/>
        <p:txBody>
          <a:bodyPr/>
          <a:lstStyle/>
          <a:p>
            <a:fld id="{282B4BA9-BB76-45C3-8586-7C3DFE6AF820}" type="slidenum">
              <a:rPr lang="en-US" altLang="zh-TW" smtClean="0"/>
              <a:pPr/>
              <a:t>4</a:t>
            </a:fld>
            <a:endParaRPr lang="en-US" altLang="zh-TW"/>
          </a:p>
        </p:txBody>
      </p:sp>
    </p:spTree>
    <p:extLst>
      <p:ext uri="{BB962C8B-B14F-4D97-AF65-F5344CB8AC3E}">
        <p14:creationId xmlns:p14="http://schemas.microsoft.com/office/powerpoint/2010/main" val="18467482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8C51A646-E6E7-4F37-A2C2-D6565042FE6A}" type="slidenum">
              <a:rPr lang="en-US" altLang="zh-TW"/>
              <a:pPr>
                <a:spcBef>
                  <a:spcPct val="0"/>
                </a:spcBef>
              </a:pPr>
              <a:t>63</a:t>
            </a:fld>
            <a:endParaRPr lang="en-US" altLang="zh-TW"/>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dirty="0" smtClean="0"/>
              <a:t>將每個</a:t>
            </a:r>
            <a:r>
              <a:rPr lang="en-US" altLang="zh-TW" dirty="0" smtClean="0"/>
              <a:t>pixel</a:t>
            </a:r>
            <a:r>
              <a:rPr lang="zh-TW" altLang="en-US" dirty="0" smtClean="0"/>
              <a:t>視為</a:t>
            </a:r>
            <a:r>
              <a:rPr lang="en-US" altLang="zh-TW" dirty="0" smtClean="0"/>
              <a:t>random variable : Y</a:t>
            </a:r>
          </a:p>
          <a:p>
            <a:pPr eaLnBrk="1" hangingPunct="1"/>
            <a:r>
              <a:rPr lang="zh-TW" altLang="en-US" dirty="0" smtClean="0"/>
              <a:t>再假定</a:t>
            </a:r>
            <a:r>
              <a:rPr lang="en-US" altLang="zh-TW" dirty="0" smtClean="0"/>
              <a:t>noise</a:t>
            </a:r>
            <a:r>
              <a:rPr lang="zh-TW" altLang="en-US" dirty="0" smtClean="0"/>
              <a:t>亦為</a:t>
            </a:r>
            <a:r>
              <a:rPr lang="en-US" altLang="zh-TW" dirty="0" smtClean="0"/>
              <a:t>random variable : e</a:t>
            </a:r>
          </a:p>
          <a:p>
            <a:pPr eaLnBrk="1" hangingPunct="1"/>
            <a:r>
              <a:rPr lang="zh-TW" altLang="en-US" dirty="0" smtClean="0"/>
              <a:t>則每個點 </a:t>
            </a:r>
            <a:r>
              <a:rPr lang="en-US" altLang="zh-TW" dirty="0" smtClean="0"/>
              <a:t>Z = Y + e;</a:t>
            </a:r>
          </a:p>
          <a:p>
            <a:pPr eaLnBrk="1" hangingPunct="1"/>
            <a:r>
              <a:rPr lang="zh-TW" altLang="en-US" dirty="0" smtClean="0"/>
              <a:t>我們的目摽則是由</a:t>
            </a:r>
            <a:r>
              <a:rPr lang="en-US" altLang="zh-TW" dirty="0" smtClean="0"/>
              <a:t>Z</a:t>
            </a:r>
            <a:r>
              <a:rPr lang="zh-TW" altLang="en-US" dirty="0" smtClean="0"/>
              <a:t>去預測</a:t>
            </a:r>
            <a:r>
              <a:rPr lang="en-US" altLang="zh-TW" dirty="0" smtClean="0"/>
              <a:t>Y’ =&gt; Y’ = </a:t>
            </a:r>
            <a:r>
              <a:rPr lang="en-US" altLang="zh-TW" dirty="0" err="1" smtClean="0"/>
              <a:t>aZ</a:t>
            </a:r>
            <a:r>
              <a:rPr lang="en-US" altLang="zh-TW" dirty="0" smtClean="0"/>
              <a:t> + b;</a:t>
            </a:r>
          </a:p>
          <a:p>
            <a:pPr eaLnBrk="1" hangingPunct="1"/>
            <a:r>
              <a:rPr lang="zh-TW" altLang="en-US" dirty="0" smtClean="0"/>
              <a:t>為了使</a:t>
            </a:r>
            <a:r>
              <a:rPr lang="en-US" altLang="zh-TW" dirty="0" smtClean="0"/>
              <a:t>a , b </a:t>
            </a:r>
            <a:r>
              <a:rPr lang="zh-TW" altLang="en-US" dirty="0" smtClean="0"/>
              <a:t>最小，則利用 </a:t>
            </a:r>
            <a:r>
              <a:rPr lang="en-US" altLang="zh-TW" dirty="0" smtClean="0"/>
              <a:t>E[ (Y-Y’)^2 ]</a:t>
            </a:r>
          </a:p>
          <a:p>
            <a:pPr eaLnBrk="1" hangingPunct="1"/>
            <a:r>
              <a:rPr lang="zh-TW" altLang="en-US" dirty="0" smtClean="0"/>
              <a:t>其中  </a:t>
            </a:r>
            <a:r>
              <a:rPr lang="en-US" altLang="zh-TW" dirty="0" smtClean="0"/>
              <a:t>Y’ = </a:t>
            </a:r>
            <a:r>
              <a:rPr lang="en-US" altLang="zh-TW" dirty="0" err="1" smtClean="0"/>
              <a:t>aZ</a:t>
            </a:r>
            <a:r>
              <a:rPr lang="en-US" altLang="zh-TW" dirty="0" smtClean="0"/>
              <a:t> + b;</a:t>
            </a:r>
          </a:p>
        </p:txBody>
      </p:sp>
    </p:spTree>
    <p:extLst>
      <p:ext uri="{BB962C8B-B14F-4D97-AF65-F5344CB8AC3E}">
        <p14:creationId xmlns:p14="http://schemas.microsoft.com/office/powerpoint/2010/main" val="1953638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投影片圖像版面配置區 1"/>
          <p:cNvSpPr>
            <a:spLocks noGrp="1" noRot="1" noChangeAspect="1" noTextEdit="1"/>
          </p:cNvSpPr>
          <p:nvPr>
            <p:ph type="sldImg"/>
          </p:nvPr>
        </p:nvSpPr>
        <p:spPr>
          <a:ln/>
        </p:spPr>
      </p:sp>
      <p:sp>
        <p:nvSpPr>
          <p:cNvPr id="9318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dirty="0" smtClean="0"/>
              <a:t>Z</a:t>
            </a:r>
            <a:r>
              <a:rPr lang="en-US" altLang="zh-TW" baseline="0" dirty="0" smtClean="0"/>
              <a:t> : </a:t>
            </a:r>
            <a:r>
              <a:rPr lang="zh-TW" altLang="en-US" baseline="0" dirty="0" smtClean="0"/>
              <a:t>觀察到的像素值</a:t>
            </a:r>
            <a:endParaRPr lang="en-US" altLang="zh-TW" baseline="0" dirty="0" smtClean="0"/>
          </a:p>
          <a:p>
            <a:r>
              <a:rPr lang="en-US" altLang="zh-TW" baseline="0" dirty="0" smtClean="0"/>
              <a:t>Y</a:t>
            </a:r>
            <a:r>
              <a:rPr lang="zh-TW" altLang="en-US" baseline="0" dirty="0" smtClean="0"/>
              <a:t> </a:t>
            </a:r>
            <a:r>
              <a:rPr lang="en-US" altLang="zh-TW" baseline="0" dirty="0" smtClean="0"/>
              <a:t>:</a:t>
            </a:r>
            <a:r>
              <a:rPr lang="zh-TW" altLang="en-US" baseline="0" dirty="0" smtClean="0"/>
              <a:t> 原始影像應該擁有的像素值</a:t>
            </a:r>
            <a:endParaRPr lang="en-US" altLang="zh-TW" baseline="0" dirty="0" smtClean="0"/>
          </a:p>
          <a:p>
            <a:r>
              <a:rPr lang="en-US" altLang="zh-TW" baseline="0" dirty="0" err="1" smtClean="0"/>
              <a:t>Ksi</a:t>
            </a:r>
            <a:r>
              <a:rPr lang="en-US" altLang="zh-TW" baseline="0" dirty="0" smtClean="0"/>
              <a:t> : </a:t>
            </a:r>
            <a:r>
              <a:rPr lang="zh-TW" altLang="en-US" baseline="0" dirty="0" smtClean="0"/>
              <a:t>雜訊</a:t>
            </a:r>
            <a:endParaRPr lang="en-US" altLang="zh-TW" baseline="0" dirty="0" smtClean="0"/>
          </a:p>
          <a:p>
            <a:endParaRPr lang="en-US" altLang="zh-TW" baseline="0" dirty="0" smtClean="0"/>
          </a:p>
          <a:p>
            <a:r>
              <a:rPr lang="en-US" altLang="zh-TW" baseline="0" dirty="0" smtClean="0"/>
              <a:t>Y</a:t>
            </a:r>
            <a:r>
              <a:rPr lang="zh-TW" altLang="en-US" baseline="0" dirty="0" smtClean="0"/>
              <a:t> </a:t>
            </a:r>
            <a:r>
              <a:rPr lang="en-US" altLang="zh-TW" baseline="0" dirty="0" smtClean="0"/>
              <a:t>:</a:t>
            </a:r>
            <a:r>
              <a:rPr lang="zh-TW" altLang="en-US" baseline="0" dirty="0" smtClean="0"/>
              <a:t> 估計的像素值</a:t>
            </a:r>
            <a:r>
              <a:rPr lang="en-US" altLang="zh-TW" baseline="0" dirty="0" smtClean="0"/>
              <a:t>, </a:t>
            </a:r>
            <a:r>
              <a:rPr lang="zh-TW" altLang="en-US" baseline="0" dirty="0" smtClean="0"/>
              <a:t>我們透過數學方法還原所得到的值，可以用 </a:t>
            </a:r>
            <a:r>
              <a:rPr lang="en-US" altLang="zh-TW" baseline="0" dirty="0" smtClean="0"/>
              <a:t>Y</a:t>
            </a:r>
            <a:r>
              <a:rPr lang="zh-TW" altLang="en-US" baseline="0" dirty="0" smtClean="0"/>
              <a:t> </a:t>
            </a:r>
            <a:r>
              <a:rPr lang="en-US" altLang="zh-TW" baseline="0" dirty="0" smtClean="0"/>
              <a:t>hat = a Z + b </a:t>
            </a:r>
            <a:r>
              <a:rPr lang="zh-TW" altLang="en-US" baseline="0" dirty="0" smtClean="0"/>
              <a:t>來表達</a:t>
            </a:r>
            <a:endParaRPr lang="en-US" altLang="zh-TW" baseline="0" dirty="0" smtClean="0"/>
          </a:p>
          <a:p>
            <a:endParaRPr lang="en-US" altLang="zh-TW" baseline="0" dirty="0" smtClean="0"/>
          </a:p>
          <a:p>
            <a:r>
              <a:rPr lang="zh-TW" altLang="en-US" baseline="0" dirty="0" smtClean="0"/>
              <a:t>目標是 選擇適當的 </a:t>
            </a:r>
            <a:r>
              <a:rPr lang="en-US" altLang="zh-TW" baseline="0" dirty="0" smtClean="0"/>
              <a:t>alpha</a:t>
            </a:r>
            <a:r>
              <a:rPr lang="zh-TW" altLang="en-US" baseline="0" dirty="0" smtClean="0"/>
              <a:t>  和 </a:t>
            </a:r>
            <a:r>
              <a:rPr lang="en-US" altLang="zh-TW" baseline="0" dirty="0" smtClean="0"/>
              <a:t>beta </a:t>
            </a:r>
            <a:r>
              <a:rPr lang="zh-TW" altLang="en-US" baseline="0" dirty="0" smtClean="0"/>
              <a:t>使得 均方差為最小，也就是我們透過數學方法還原所得到的值和原始影像的像素值越近越好</a:t>
            </a:r>
            <a:endParaRPr lang="en-US" altLang="zh-TW" baseline="0" dirty="0" smtClean="0"/>
          </a:p>
          <a:p>
            <a:endParaRPr lang="zh-TW" altLang="en-US" dirty="0" smtClean="0"/>
          </a:p>
        </p:txBody>
      </p:sp>
      <p:sp>
        <p:nvSpPr>
          <p:cNvPr id="93188"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EAAF85F0-AB3E-4F46-9D66-113967EB29CA}" type="slidenum">
              <a:rPr lang="en-US" altLang="zh-TW"/>
              <a:pPr>
                <a:spcBef>
                  <a:spcPct val="0"/>
                </a:spcBef>
              </a:pPr>
              <a:t>64</a:t>
            </a:fld>
            <a:endParaRPr lang="en-US" altLang="zh-TW"/>
          </a:p>
        </p:txBody>
      </p:sp>
    </p:spTree>
    <p:extLst>
      <p:ext uri="{BB962C8B-B14F-4D97-AF65-F5344CB8AC3E}">
        <p14:creationId xmlns:p14="http://schemas.microsoft.com/office/powerpoint/2010/main" val="19950433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投影片圖像版面配置區 1"/>
          <p:cNvSpPr>
            <a:spLocks noGrp="1" noRot="1" noChangeAspect="1" noTextEdit="1"/>
          </p:cNvSpPr>
          <p:nvPr>
            <p:ph type="sldImg"/>
          </p:nvPr>
        </p:nvSpPr>
        <p:spPr>
          <a:ln/>
        </p:spPr>
      </p:sp>
      <p:sp>
        <p:nvSpPr>
          <p:cNvPr id="952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95236"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0A1C1834-DFFF-40E6-80EE-31A2086DD238}" type="slidenum">
              <a:rPr lang="en-US" altLang="zh-TW"/>
              <a:pPr>
                <a:spcBef>
                  <a:spcPct val="0"/>
                </a:spcBef>
              </a:pPr>
              <a:t>65</a:t>
            </a:fld>
            <a:endParaRPr lang="en-US" altLang="zh-TW"/>
          </a:p>
        </p:txBody>
      </p:sp>
    </p:spTree>
    <p:extLst>
      <p:ext uri="{BB962C8B-B14F-4D97-AF65-F5344CB8AC3E}">
        <p14:creationId xmlns:p14="http://schemas.microsoft.com/office/powerpoint/2010/main" val="26212903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投影片圖像版面配置區 1"/>
          <p:cNvSpPr>
            <a:spLocks noGrp="1" noRot="1" noChangeAspect="1" noTextEdit="1"/>
          </p:cNvSpPr>
          <p:nvPr>
            <p:ph type="sldImg"/>
          </p:nvPr>
        </p:nvSpPr>
        <p:spPr>
          <a:ln/>
        </p:spPr>
      </p:sp>
      <p:sp>
        <p:nvSpPr>
          <p:cNvPr id="972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dirty="0" smtClean="0"/>
              <a:t>Uniform :</a:t>
            </a:r>
            <a:r>
              <a:rPr lang="zh-TW" altLang="en-US" dirty="0" smtClean="0"/>
              <a:t> 雜訊值分布遵守均勻分布</a:t>
            </a:r>
            <a:r>
              <a:rPr lang="en-US" altLang="zh-TW" dirty="0" smtClean="0"/>
              <a:t>,</a:t>
            </a:r>
            <a:r>
              <a:rPr lang="zh-TW" altLang="en-US" dirty="0" smtClean="0"/>
              <a:t>每個</a:t>
            </a:r>
            <a:r>
              <a:rPr lang="en-US" altLang="zh-TW" dirty="0" smtClean="0"/>
              <a:t>gray</a:t>
            </a:r>
            <a:r>
              <a:rPr lang="zh-TW" altLang="en-US" dirty="0" smtClean="0"/>
              <a:t> </a:t>
            </a:r>
            <a:r>
              <a:rPr lang="en-US" altLang="zh-TW" dirty="0" smtClean="0"/>
              <a:t>level</a:t>
            </a:r>
            <a:r>
              <a:rPr lang="zh-TW" altLang="en-US" dirty="0" smtClean="0"/>
              <a:t>都有可能出現</a:t>
            </a:r>
            <a:r>
              <a:rPr lang="en-US" altLang="zh-TW" dirty="0" smtClean="0"/>
              <a:t>,</a:t>
            </a:r>
            <a:r>
              <a:rPr lang="zh-TW" altLang="en-US" dirty="0" smtClean="0"/>
              <a:t>且機率相等 </a:t>
            </a:r>
            <a:r>
              <a:rPr lang="en-US" altLang="zh-TW" dirty="0" smtClean="0"/>
              <a:t>, </a:t>
            </a:r>
            <a:r>
              <a:rPr lang="zh-TW" altLang="en-US" dirty="0" smtClean="0"/>
              <a:t>又稱為 </a:t>
            </a:r>
            <a:r>
              <a:rPr lang="en-US" altLang="zh-TW" dirty="0" smtClean="0"/>
              <a:t>Quantization noise</a:t>
            </a:r>
          </a:p>
          <a:p>
            <a:r>
              <a:rPr lang="en-US" altLang="zh-TW" dirty="0" smtClean="0"/>
              <a:t>Gaussian</a:t>
            </a:r>
            <a:r>
              <a:rPr lang="en-US" altLang="zh-TW" baseline="0" dirty="0" smtClean="0"/>
              <a:t> :</a:t>
            </a:r>
            <a:r>
              <a:rPr lang="zh-TW" altLang="en-US" dirty="0" smtClean="0"/>
              <a:t>雜訊值分布遵守</a:t>
            </a:r>
            <a:r>
              <a:rPr lang="zh-TW" altLang="en-US" baseline="0" dirty="0" smtClean="0"/>
              <a:t>高斯分布的雜訊</a:t>
            </a:r>
            <a:r>
              <a:rPr lang="en-US" altLang="zh-TW" baseline="0" dirty="0" smtClean="0"/>
              <a:t>,</a:t>
            </a:r>
            <a:r>
              <a:rPr lang="zh-TW" altLang="en-US" baseline="0" dirty="0" smtClean="0"/>
              <a:t>會聚集在常態分布的兩端</a:t>
            </a:r>
            <a:endParaRPr lang="en-US" altLang="zh-TW"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baseline="0" dirty="0" smtClean="0"/>
              <a:t>Salt and pepper : </a:t>
            </a:r>
            <a:r>
              <a:rPr lang="zh-TW" altLang="en-US" baseline="0" dirty="0" smtClean="0"/>
              <a:t>雜訊根據特定的比率參數出現在影像中</a:t>
            </a:r>
            <a:r>
              <a:rPr lang="en-US" altLang="zh-TW" baseline="0" dirty="0" smtClean="0"/>
              <a:t>,</a:t>
            </a:r>
            <a:r>
              <a:rPr lang="zh-TW" altLang="en-US" baseline="0" dirty="0" smtClean="0"/>
              <a:t>雜訊值只有兩種白雜點</a:t>
            </a:r>
            <a:r>
              <a:rPr lang="en-US" altLang="zh-TW" baseline="0" dirty="0" smtClean="0"/>
              <a:t>(Salt)pixel value </a:t>
            </a:r>
            <a:r>
              <a:rPr lang="zh-TW" altLang="en-US" baseline="0" dirty="0" smtClean="0"/>
              <a:t>為 </a:t>
            </a:r>
            <a:r>
              <a:rPr lang="en-US" altLang="zh-TW" baseline="0" dirty="0" smtClean="0"/>
              <a:t>0</a:t>
            </a:r>
            <a:r>
              <a:rPr lang="zh-TW" altLang="en-US" baseline="0" dirty="0" smtClean="0"/>
              <a:t> 或 黑雜點</a:t>
            </a:r>
            <a:r>
              <a:rPr lang="en-US" altLang="zh-TW" baseline="0" dirty="0" smtClean="0"/>
              <a:t>(Pepper) pixel value </a:t>
            </a:r>
            <a:r>
              <a:rPr lang="zh-TW" altLang="en-US" baseline="0" dirty="0" smtClean="0"/>
              <a:t>為</a:t>
            </a:r>
            <a:r>
              <a:rPr lang="en-US" altLang="zh-TW" baseline="0" dirty="0" smtClean="0"/>
              <a:t>255</a:t>
            </a:r>
            <a:r>
              <a:rPr lang="zh-TW" altLang="en-US" baseline="0" dirty="0" smtClean="0"/>
              <a:t> </a:t>
            </a:r>
            <a:endParaRPr lang="en-US" altLang="zh-TW" baseline="0" dirty="0" smtClean="0"/>
          </a:p>
          <a:p>
            <a:r>
              <a:rPr lang="en-US" altLang="zh-TW" baseline="0" dirty="0" smtClean="0"/>
              <a:t>Varying noise : </a:t>
            </a:r>
            <a:r>
              <a:rPr lang="zh-TW" altLang="en-US" baseline="0" dirty="0" smtClean="0"/>
              <a:t>沒有固定分布模式</a:t>
            </a:r>
            <a:r>
              <a:rPr lang="en-US" altLang="zh-TW" baseline="0" dirty="0" smtClean="0"/>
              <a:t>, </a:t>
            </a:r>
            <a:r>
              <a:rPr lang="zh-TW" altLang="en-US" baseline="0" dirty="0" smtClean="0"/>
              <a:t>整張影像的雜訊分布沒有固定的 </a:t>
            </a:r>
            <a:r>
              <a:rPr lang="en-US" altLang="zh-TW" baseline="0" dirty="0" smtClean="0"/>
              <a:t>pattern</a:t>
            </a:r>
          </a:p>
        </p:txBody>
      </p:sp>
      <p:sp>
        <p:nvSpPr>
          <p:cNvPr id="97284"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0A2575DE-BD61-436C-A3A9-FD357C55A823}" type="slidenum">
              <a:rPr lang="en-US" altLang="zh-TW"/>
              <a:pPr>
                <a:spcBef>
                  <a:spcPct val="0"/>
                </a:spcBef>
              </a:pPr>
              <a:t>66</a:t>
            </a:fld>
            <a:endParaRPr lang="en-US" altLang="zh-TW"/>
          </a:p>
        </p:txBody>
      </p:sp>
    </p:spTree>
    <p:extLst>
      <p:ext uri="{BB962C8B-B14F-4D97-AF65-F5344CB8AC3E}">
        <p14:creationId xmlns:p14="http://schemas.microsoft.com/office/powerpoint/2010/main" val="35128658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98945C91-D14C-4B25-93D5-6B9A725867F2}" type="slidenum">
              <a:rPr lang="en-US" altLang="zh-TW"/>
              <a:pPr>
                <a:spcBef>
                  <a:spcPct val="0"/>
                </a:spcBef>
              </a:pPr>
              <a:t>67</a:t>
            </a:fld>
            <a:endParaRPr lang="en-US" altLang="zh-TW"/>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dirty="0" smtClean="0"/>
              <a:t>如果 </a:t>
            </a:r>
            <a:r>
              <a:rPr lang="en-US" altLang="zh-TW" dirty="0" smtClean="0"/>
              <a:t>random variable u</a:t>
            </a:r>
            <a:r>
              <a:rPr lang="zh-TW" altLang="en-US" dirty="0" smtClean="0"/>
              <a:t>大於 </a:t>
            </a:r>
            <a:r>
              <a:rPr lang="en-US" altLang="zh-TW" dirty="0" smtClean="0"/>
              <a:t>p, </a:t>
            </a:r>
            <a:r>
              <a:rPr lang="zh-TW" altLang="en-US" dirty="0" smtClean="0"/>
              <a:t>就維持不變</a:t>
            </a:r>
            <a:endParaRPr lang="en-US" altLang="zh-TW" dirty="0" smtClean="0"/>
          </a:p>
          <a:p>
            <a:pPr eaLnBrk="1" hangingPunct="1"/>
            <a:r>
              <a:rPr lang="zh-TW" altLang="en-US" dirty="0" smtClean="0"/>
              <a:t>如果 </a:t>
            </a:r>
            <a:r>
              <a:rPr lang="en-US" altLang="zh-TW" dirty="0" smtClean="0"/>
              <a:t>random variable u</a:t>
            </a:r>
            <a:r>
              <a:rPr lang="zh-TW" altLang="en-US" dirty="0" smtClean="0"/>
              <a:t>小於等於 </a:t>
            </a:r>
            <a:r>
              <a:rPr lang="en-US" altLang="zh-TW" dirty="0" smtClean="0"/>
              <a:t>p,</a:t>
            </a:r>
            <a:r>
              <a:rPr lang="zh-TW" altLang="en-US" dirty="0" smtClean="0"/>
              <a:t> 就輸出 </a:t>
            </a:r>
            <a:r>
              <a:rPr lang="en-US" altLang="zh-TW" dirty="0" smtClean="0"/>
              <a:t>( </a:t>
            </a:r>
            <a:r>
              <a:rPr lang="en-US" altLang="zh-TW" dirty="0" err="1" smtClean="0"/>
              <a:t>Imin</a:t>
            </a:r>
            <a:r>
              <a:rPr lang="en-US" altLang="zh-TW" dirty="0" smtClean="0"/>
              <a:t> + I max – I min )* u</a:t>
            </a:r>
          </a:p>
          <a:p>
            <a:pPr eaLnBrk="1" hangingPunct="1"/>
            <a:endParaRPr lang="en-US" altLang="zh-TW" dirty="0" smtClean="0"/>
          </a:p>
          <a:p>
            <a:pPr eaLnBrk="1" hangingPunct="1"/>
            <a:r>
              <a:rPr lang="en-US" altLang="zh-TW" dirty="0" smtClean="0"/>
              <a:t>P</a:t>
            </a:r>
            <a:r>
              <a:rPr lang="en-US" altLang="zh-TW" baseline="0" dirty="0" smtClean="0"/>
              <a:t> : </a:t>
            </a:r>
            <a:r>
              <a:rPr lang="zh-TW" altLang="en-US" baseline="0" dirty="0" smtClean="0"/>
              <a:t>是要參雜雜訊的比例參數</a:t>
            </a:r>
            <a:endParaRPr lang="en-US" altLang="zh-TW" dirty="0" smtClean="0"/>
          </a:p>
          <a:p>
            <a:pPr eaLnBrk="1" hangingPunct="1"/>
            <a:r>
              <a:rPr lang="en-US" altLang="zh-TW" dirty="0" smtClean="0"/>
              <a:t>U : </a:t>
            </a:r>
            <a:r>
              <a:rPr lang="zh-TW" altLang="en-US" dirty="0" smtClean="0"/>
              <a:t>均勻分布的隨機變數，大小在 </a:t>
            </a:r>
            <a:r>
              <a:rPr lang="en-US" altLang="zh-TW" dirty="0" smtClean="0"/>
              <a:t>0</a:t>
            </a:r>
            <a:r>
              <a:rPr lang="zh-TW" altLang="en-US" dirty="0" smtClean="0"/>
              <a:t> </a:t>
            </a:r>
            <a:r>
              <a:rPr lang="en-US" altLang="zh-TW" dirty="0" smtClean="0"/>
              <a:t>,</a:t>
            </a:r>
            <a:r>
              <a:rPr lang="zh-TW" altLang="en-US" dirty="0" smtClean="0"/>
              <a:t> </a:t>
            </a:r>
            <a:r>
              <a:rPr lang="en-US" altLang="zh-TW" dirty="0" smtClean="0"/>
              <a:t>1</a:t>
            </a:r>
            <a:r>
              <a:rPr lang="zh-TW" altLang="en-US" dirty="0" smtClean="0"/>
              <a:t> 區間之間</a:t>
            </a:r>
          </a:p>
        </p:txBody>
      </p:sp>
    </p:spTree>
    <p:extLst>
      <p:ext uri="{BB962C8B-B14F-4D97-AF65-F5344CB8AC3E}">
        <p14:creationId xmlns:p14="http://schemas.microsoft.com/office/powerpoint/2010/main" val="38860069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投影片圖像版面配置區 1"/>
          <p:cNvSpPr>
            <a:spLocks noGrp="1" noRot="1" noChangeAspect="1" noTextEdit="1"/>
          </p:cNvSpPr>
          <p:nvPr>
            <p:ph type="sldImg"/>
          </p:nvPr>
        </p:nvSpPr>
        <p:spPr>
          <a:ln/>
        </p:spPr>
      </p:sp>
      <p:sp>
        <p:nvSpPr>
          <p:cNvPr id="1013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smtClean="0"/>
          </a:p>
        </p:txBody>
      </p:sp>
      <p:sp>
        <p:nvSpPr>
          <p:cNvPr id="10138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DAB3FA06-8E26-41FF-A3DC-19AF8A6BC674}" type="slidenum">
              <a:rPr lang="en-US" altLang="zh-TW"/>
              <a:pPr>
                <a:spcBef>
                  <a:spcPct val="0"/>
                </a:spcBef>
              </a:pPr>
              <a:t>68</a:t>
            </a:fld>
            <a:endParaRPr lang="en-US" altLang="zh-TW"/>
          </a:p>
        </p:txBody>
      </p:sp>
    </p:spTree>
    <p:extLst>
      <p:ext uri="{BB962C8B-B14F-4D97-AF65-F5344CB8AC3E}">
        <p14:creationId xmlns:p14="http://schemas.microsoft.com/office/powerpoint/2010/main" val="25930486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4978CE6C-D99D-404A-9016-96DDE50C71AE}" type="slidenum">
              <a:rPr lang="en-US" altLang="zh-TW"/>
              <a:pPr>
                <a:spcBef>
                  <a:spcPct val="0"/>
                </a:spcBef>
              </a:pPr>
              <a:t>69</a:t>
            </a:fld>
            <a:endParaRPr lang="en-US" altLang="zh-TW"/>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dirty="0" smtClean="0"/>
              <a:t>VN: </a:t>
            </a:r>
            <a:r>
              <a:rPr lang="zh-TW" altLang="en-US" dirty="0" smtClean="0"/>
              <a:t>結果 </a:t>
            </a:r>
            <a:r>
              <a:rPr lang="en-US" altLang="zh-TW" dirty="0" smtClean="0"/>
              <a:t>– </a:t>
            </a:r>
            <a:r>
              <a:rPr lang="zh-TW" altLang="en-US" dirty="0" smtClean="0"/>
              <a:t>帶有雜訊的圖 </a:t>
            </a:r>
            <a:r>
              <a:rPr lang="en-US" altLang="zh-TW" dirty="0" smtClean="0"/>
              <a:t>= </a:t>
            </a:r>
            <a:r>
              <a:rPr lang="zh-TW" altLang="en-US" dirty="0" smtClean="0"/>
              <a:t>雜訊</a:t>
            </a:r>
          </a:p>
        </p:txBody>
      </p:sp>
    </p:spTree>
    <p:extLst>
      <p:ext uri="{BB962C8B-B14F-4D97-AF65-F5344CB8AC3E}">
        <p14:creationId xmlns:p14="http://schemas.microsoft.com/office/powerpoint/2010/main" val="11820982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282B4BA9-BB76-45C3-8586-7C3DFE6AF820}" type="slidenum">
              <a:rPr lang="en-US" altLang="zh-TW" smtClean="0"/>
              <a:pPr/>
              <a:t>70</a:t>
            </a:fld>
            <a:endParaRPr lang="en-US" altLang="zh-TW"/>
          </a:p>
        </p:txBody>
      </p:sp>
    </p:spTree>
    <p:extLst>
      <p:ext uri="{BB962C8B-B14F-4D97-AF65-F5344CB8AC3E}">
        <p14:creationId xmlns:p14="http://schemas.microsoft.com/office/powerpoint/2010/main" val="35120232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投影片圖像版面配置區 1"/>
          <p:cNvSpPr>
            <a:spLocks noGrp="1" noRot="1" noChangeAspect="1" noTextEdit="1"/>
          </p:cNvSpPr>
          <p:nvPr>
            <p:ph type="sldImg"/>
          </p:nvPr>
        </p:nvSpPr>
        <p:spPr>
          <a:ln/>
        </p:spPr>
      </p:sp>
      <p:sp>
        <p:nvSpPr>
          <p:cNvPr id="10752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107524"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DCC11246-6A2B-4139-BE1C-A7916F0999ED}" type="slidenum">
              <a:rPr lang="en-US" altLang="zh-TW"/>
              <a:pPr>
                <a:spcBef>
                  <a:spcPct val="0"/>
                </a:spcBef>
              </a:pPr>
              <a:t>71</a:t>
            </a:fld>
            <a:endParaRPr lang="en-US" altLang="zh-TW"/>
          </a:p>
        </p:txBody>
      </p:sp>
    </p:spTree>
    <p:extLst>
      <p:ext uri="{BB962C8B-B14F-4D97-AF65-F5344CB8AC3E}">
        <p14:creationId xmlns:p14="http://schemas.microsoft.com/office/powerpoint/2010/main" val="16364070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投影片圖像版面配置區 1"/>
          <p:cNvSpPr>
            <a:spLocks noGrp="1" noRot="1" noChangeAspect="1" noTextEdit="1"/>
          </p:cNvSpPr>
          <p:nvPr>
            <p:ph type="sldImg"/>
          </p:nvPr>
        </p:nvSpPr>
        <p:spPr>
          <a:ln/>
        </p:spPr>
      </p:sp>
      <p:sp>
        <p:nvSpPr>
          <p:cNvPr id="1116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11162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E9A71146-96F7-4AB5-B876-12D3DA0629BC}" type="slidenum">
              <a:rPr lang="en-US" altLang="zh-TW"/>
              <a:pPr>
                <a:spcBef>
                  <a:spcPct val="0"/>
                </a:spcBef>
              </a:pPr>
              <a:t>72</a:t>
            </a:fld>
            <a:endParaRPr lang="en-US" altLang="zh-TW"/>
          </a:p>
        </p:txBody>
      </p:sp>
    </p:spTree>
    <p:extLst>
      <p:ext uri="{BB962C8B-B14F-4D97-AF65-F5344CB8AC3E}">
        <p14:creationId xmlns:p14="http://schemas.microsoft.com/office/powerpoint/2010/main" val="2277847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投影片圖像版面配置區 1"/>
          <p:cNvSpPr>
            <a:spLocks noGrp="1" noRot="1" noChangeAspect="1" noTextEdit="1"/>
          </p:cNvSpPr>
          <p:nvPr>
            <p:ph type="sldImg"/>
          </p:nvPr>
        </p:nvSpPr>
        <p:spPr>
          <a:ln/>
        </p:spPr>
      </p:sp>
      <p:sp>
        <p:nvSpPr>
          <p:cNvPr id="1095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109572"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390368FB-D4B6-482A-B388-F29EEC9807D2}" type="slidenum">
              <a:rPr lang="en-US" altLang="zh-TW"/>
              <a:pPr>
                <a:spcBef>
                  <a:spcPct val="0"/>
                </a:spcBef>
              </a:pPr>
              <a:t>5</a:t>
            </a:fld>
            <a:endParaRPr lang="en-US" altLang="zh-TW"/>
          </a:p>
        </p:txBody>
      </p:sp>
    </p:spTree>
    <p:extLst>
      <p:ext uri="{BB962C8B-B14F-4D97-AF65-F5344CB8AC3E}">
        <p14:creationId xmlns:p14="http://schemas.microsoft.com/office/powerpoint/2010/main" val="42893990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投影片圖像版面配置區 1"/>
          <p:cNvSpPr>
            <a:spLocks noGrp="1" noRot="1" noChangeAspect="1" noTextEdit="1"/>
          </p:cNvSpPr>
          <p:nvPr>
            <p:ph type="sldImg"/>
          </p:nvPr>
        </p:nvSpPr>
        <p:spPr>
          <a:ln/>
        </p:spPr>
      </p:sp>
      <p:sp>
        <p:nvSpPr>
          <p:cNvPr id="11366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smtClean="0"/>
              <a:t>效果並不好，影像失去焦點，邊緣模糊</a:t>
            </a:r>
          </a:p>
        </p:txBody>
      </p:sp>
      <p:sp>
        <p:nvSpPr>
          <p:cNvPr id="113668"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2F1FDD31-EC2D-44C3-A028-300EE592DABA}" type="slidenum">
              <a:rPr lang="en-US" altLang="zh-TW"/>
              <a:pPr>
                <a:spcBef>
                  <a:spcPct val="0"/>
                </a:spcBef>
              </a:pPr>
              <a:t>73</a:t>
            </a:fld>
            <a:endParaRPr lang="en-US" altLang="zh-TW"/>
          </a:p>
        </p:txBody>
      </p:sp>
    </p:spTree>
    <p:extLst>
      <p:ext uri="{BB962C8B-B14F-4D97-AF65-F5344CB8AC3E}">
        <p14:creationId xmlns:p14="http://schemas.microsoft.com/office/powerpoint/2010/main" val="42473037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投影片圖像版面配置區 1"/>
          <p:cNvSpPr>
            <a:spLocks noGrp="1" noRot="1" noChangeAspect="1" noTextEdit="1"/>
          </p:cNvSpPr>
          <p:nvPr>
            <p:ph type="sldImg"/>
          </p:nvPr>
        </p:nvSpPr>
        <p:spPr>
          <a:ln/>
        </p:spPr>
      </p:sp>
      <p:sp>
        <p:nvSpPr>
          <p:cNvPr id="1157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115716"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3807E458-C263-4F94-A088-3946EE618019}" type="slidenum">
              <a:rPr lang="en-US" altLang="zh-TW"/>
              <a:pPr>
                <a:spcBef>
                  <a:spcPct val="0"/>
                </a:spcBef>
              </a:pPr>
              <a:t>74</a:t>
            </a:fld>
            <a:endParaRPr lang="en-US" altLang="zh-TW"/>
          </a:p>
        </p:txBody>
      </p:sp>
    </p:spTree>
    <p:extLst>
      <p:ext uri="{BB962C8B-B14F-4D97-AF65-F5344CB8AC3E}">
        <p14:creationId xmlns:p14="http://schemas.microsoft.com/office/powerpoint/2010/main" val="16627327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投影片圖像版面配置區 1"/>
          <p:cNvSpPr>
            <a:spLocks noGrp="1" noRot="1" noChangeAspect="1" noTextEdit="1"/>
          </p:cNvSpPr>
          <p:nvPr>
            <p:ph type="sldImg"/>
          </p:nvPr>
        </p:nvSpPr>
        <p:spPr>
          <a:ln/>
        </p:spPr>
      </p:sp>
      <p:sp>
        <p:nvSpPr>
          <p:cNvPr id="11776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117764"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62ECCD88-14BC-4A6C-8B13-E3C8EE602C65}" type="slidenum">
              <a:rPr lang="en-US" altLang="zh-TW"/>
              <a:pPr>
                <a:spcBef>
                  <a:spcPct val="0"/>
                </a:spcBef>
              </a:pPr>
              <a:t>75</a:t>
            </a:fld>
            <a:endParaRPr lang="en-US" altLang="zh-TW"/>
          </a:p>
        </p:txBody>
      </p:sp>
    </p:spTree>
    <p:extLst>
      <p:ext uri="{BB962C8B-B14F-4D97-AF65-F5344CB8AC3E}">
        <p14:creationId xmlns:p14="http://schemas.microsoft.com/office/powerpoint/2010/main" val="8091906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ACCBD4FE-98CD-4237-85AD-13B43E6C6B73}" type="slidenum">
              <a:rPr lang="en-US" altLang="zh-TW"/>
              <a:pPr>
                <a:spcBef>
                  <a:spcPct val="0"/>
                </a:spcBef>
              </a:pPr>
              <a:t>76</a:t>
            </a:fld>
            <a:endParaRPr lang="en-US" altLang="zh-TW"/>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smtClean="0"/>
              <a:t>Why need theta</a:t>
            </a:r>
          </a:p>
        </p:txBody>
      </p:sp>
    </p:spTree>
    <p:extLst>
      <p:ext uri="{BB962C8B-B14F-4D97-AF65-F5344CB8AC3E}">
        <p14:creationId xmlns:p14="http://schemas.microsoft.com/office/powerpoint/2010/main" val="10408416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投影片圖像版面配置區 1"/>
          <p:cNvSpPr>
            <a:spLocks noGrp="1" noRot="1" noChangeAspect="1" noTextEdit="1"/>
          </p:cNvSpPr>
          <p:nvPr>
            <p:ph type="sldImg"/>
          </p:nvPr>
        </p:nvSpPr>
        <p:spPr>
          <a:ln/>
        </p:spPr>
      </p:sp>
      <p:sp>
        <p:nvSpPr>
          <p:cNvPr id="1218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12186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18726651-13AC-456B-BA1B-0E08BB1D076A}" type="slidenum">
              <a:rPr lang="en-US" altLang="zh-TW"/>
              <a:pPr>
                <a:spcBef>
                  <a:spcPct val="0"/>
                </a:spcBef>
              </a:pPr>
              <a:t>77</a:t>
            </a:fld>
            <a:endParaRPr lang="en-US" altLang="zh-TW"/>
          </a:p>
        </p:txBody>
      </p:sp>
    </p:spTree>
    <p:extLst>
      <p:ext uri="{BB962C8B-B14F-4D97-AF65-F5344CB8AC3E}">
        <p14:creationId xmlns:p14="http://schemas.microsoft.com/office/powerpoint/2010/main" val="5532964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投影片圖像版面配置區 1"/>
          <p:cNvSpPr>
            <a:spLocks noGrp="1" noRot="1" noChangeAspect="1" noTextEdit="1"/>
          </p:cNvSpPr>
          <p:nvPr>
            <p:ph type="sldImg"/>
          </p:nvPr>
        </p:nvSpPr>
        <p:spPr>
          <a:ln/>
        </p:spPr>
      </p:sp>
      <p:sp>
        <p:nvSpPr>
          <p:cNvPr id="1239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123908"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BA386C5D-5B1A-482A-81E2-0968890673A0}" type="slidenum">
              <a:rPr lang="en-US" altLang="zh-TW"/>
              <a:pPr>
                <a:spcBef>
                  <a:spcPct val="0"/>
                </a:spcBef>
              </a:pPr>
              <a:t>78</a:t>
            </a:fld>
            <a:endParaRPr lang="en-US" altLang="zh-TW"/>
          </a:p>
        </p:txBody>
      </p:sp>
    </p:spTree>
    <p:extLst>
      <p:ext uri="{BB962C8B-B14F-4D97-AF65-F5344CB8AC3E}">
        <p14:creationId xmlns:p14="http://schemas.microsoft.com/office/powerpoint/2010/main" val="34549551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投影片圖像版面配置區 1"/>
          <p:cNvSpPr>
            <a:spLocks noGrp="1" noRot="1" noChangeAspect="1" noTextEdit="1"/>
          </p:cNvSpPr>
          <p:nvPr>
            <p:ph type="sldImg"/>
          </p:nvPr>
        </p:nvSpPr>
        <p:spPr>
          <a:ln/>
        </p:spPr>
      </p:sp>
      <p:sp>
        <p:nvSpPr>
          <p:cNvPr id="12595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smtClean="0"/>
              <a:t>對於 </a:t>
            </a:r>
            <a:r>
              <a:rPr lang="en-US" altLang="zh-TW" dirty="0" smtClean="0"/>
              <a:t>pepper</a:t>
            </a:r>
            <a:r>
              <a:rPr lang="zh-TW" altLang="en-US" dirty="0" smtClean="0"/>
              <a:t> </a:t>
            </a:r>
            <a:r>
              <a:rPr lang="en-US" altLang="zh-TW" dirty="0" smtClean="0"/>
              <a:t>and</a:t>
            </a:r>
            <a:r>
              <a:rPr lang="zh-TW" altLang="en-US" dirty="0" smtClean="0"/>
              <a:t> </a:t>
            </a:r>
            <a:r>
              <a:rPr lang="en-US" altLang="zh-TW" dirty="0" smtClean="0"/>
              <a:t>salt</a:t>
            </a:r>
            <a:r>
              <a:rPr lang="zh-TW" altLang="en-US" dirty="0" smtClean="0"/>
              <a:t> 的雜訊影像並不適用，因為 黑點 和 白點 和中心</a:t>
            </a:r>
            <a:r>
              <a:rPr lang="en-US" altLang="zh-TW" dirty="0" smtClean="0"/>
              <a:t>pixel</a:t>
            </a:r>
            <a:r>
              <a:rPr lang="zh-TW" altLang="en-US" dirty="0" smtClean="0"/>
              <a:t> 差距太大，會被當成主要波動</a:t>
            </a:r>
          </a:p>
        </p:txBody>
      </p:sp>
      <p:sp>
        <p:nvSpPr>
          <p:cNvPr id="125956"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DB8B13ED-820D-48FA-9A8A-29AC36D35E3B}" type="slidenum">
              <a:rPr lang="en-US" altLang="zh-TW"/>
              <a:pPr>
                <a:spcBef>
                  <a:spcPct val="0"/>
                </a:spcBef>
              </a:pPr>
              <a:t>79</a:t>
            </a:fld>
            <a:endParaRPr lang="en-US" altLang="zh-TW"/>
          </a:p>
        </p:txBody>
      </p:sp>
    </p:spTree>
    <p:extLst>
      <p:ext uri="{BB962C8B-B14F-4D97-AF65-F5344CB8AC3E}">
        <p14:creationId xmlns:p14="http://schemas.microsoft.com/office/powerpoint/2010/main" val="19288167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投影片圖像版面配置區 1"/>
          <p:cNvSpPr>
            <a:spLocks noGrp="1" noRot="1" noChangeAspect="1" noTextEdit="1"/>
          </p:cNvSpPr>
          <p:nvPr>
            <p:ph type="sldImg"/>
          </p:nvPr>
        </p:nvSpPr>
        <p:spPr>
          <a:ln/>
        </p:spPr>
      </p:sp>
      <p:sp>
        <p:nvSpPr>
          <p:cNvPr id="12800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128004"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8037D5F6-7989-40E6-BB7B-7A580A5C1E4F}" type="slidenum">
              <a:rPr lang="en-US" altLang="zh-TW"/>
              <a:pPr>
                <a:spcBef>
                  <a:spcPct val="0"/>
                </a:spcBef>
              </a:pPr>
              <a:t>80</a:t>
            </a:fld>
            <a:endParaRPr lang="en-US" altLang="zh-TW"/>
          </a:p>
        </p:txBody>
      </p:sp>
    </p:spTree>
    <p:extLst>
      <p:ext uri="{BB962C8B-B14F-4D97-AF65-F5344CB8AC3E}">
        <p14:creationId xmlns:p14="http://schemas.microsoft.com/office/powerpoint/2010/main" val="5916127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投影片圖像版面配置區 1"/>
          <p:cNvSpPr>
            <a:spLocks noGrp="1" noRot="1" noChangeAspect="1" noTextEdit="1"/>
          </p:cNvSpPr>
          <p:nvPr>
            <p:ph type="sldImg"/>
          </p:nvPr>
        </p:nvSpPr>
        <p:spPr>
          <a:ln/>
        </p:spPr>
      </p:sp>
      <p:sp>
        <p:nvSpPr>
          <p:cNvPr id="1300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130052"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A6C59E39-1984-44C5-8F82-3229C37D660E}" type="slidenum">
              <a:rPr lang="en-US" altLang="zh-TW"/>
              <a:pPr>
                <a:spcBef>
                  <a:spcPct val="0"/>
                </a:spcBef>
              </a:pPr>
              <a:t>81</a:t>
            </a:fld>
            <a:endParaRPr lang="en-US" altLang="zh-TW"/>
          </a:p>
        </p:txBody>
      </p:sp>
    </p:spTree>
    <p:extLst>
      <p:ext uri="{BB962C8B-B14F-4D97-AF65-F5344CB8AC3E}">
        <p14:creationId xmlns:p14="http://schemas.microsoft.com/office/powerpoint/2010/main" val="12629582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投影片圖像版面配置區 1"/>
          <p:cNvSpPr>
            <a:spLocks noGrp="1" noRot="1" noChangeAspect="1" noTextEdit="1"/>
          </p:cNvSpPr>
          <p:nvPr>
            <p:ph type="sldImg"/>
          </p:nvPr>
        </p:nvSpPr>
        <p:spPr>
          <a:ln/>
        </p:spPr>
      </p:sp>
      <p:sp>
        <p:nvSpPr>
          <p:cNvPr id="13209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13210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09FAB99F-C1DA-445E-83B9-0E8CBAC74450}" type="slidenum">
              <a:rPr lang="en-US" altLang="zh-TW"/>
              <a:pPr>
                <a:spcBef>
                  <a:spcPct val="0"/>
                </a:spcBef>
              </a:pPr>
              <a:t>82</a:t>
            </a:fld>
            <a:endParaRPr lang="en-US" altLang="zh-TW"/>
          </a:p>
        </p:txBody>
      </p:sp>
    </p:spTree>
    <p:extLst>
      <p:ext uri="{BB962C8B-B14F-4D97-AF65-F5344CB8AC3E}">
        <p14:creationId xmlns:p14="http://schemas.microsoft.com/office/powerpoint/2010/main" val="2547638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67F8CCCD-B499-4188-9340-6EB08F63809B}" type="slidenum">
              <a:rPr lang="en-US" altLang="zh-TW"/>
              <a:pPr>
                <a:spcBef>
                  <a:spcPct val="0"/>
                </a:spcBef>
              </a:pPr>
              <a:t>7</a:t>
            </a:fld>
            <a:endParaRPr lang="en-US" altLang="zh-TW"/>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dirty="0" smtClean="0"/>
              <a:t>Coherence: </a:t>
            </a:r>
            <a:r>
              <a:rPr lang="zh-TW" altLang="en-US" dirty="0" smtClean="0"/>
              <a:t>連慣性，一致性</a:t>
            </a:r>
          </a:p>
          <a:p>
            <a:pPr eaLnBrk="1" hangingPunct="1"/>
            <a:r>
              <a:rPr kumimoji="0" lang="en-US" altLang="zh-TW" dirty="0" smtClean="0"/>
              <a:t>Homogeneity: </a:t>
            </a:r>
            <a:r>
              <a:rPr kumimoji="0" lang="zh-TW" altLang="en-US" dirty="0" smtClean="0"/>
              <a:t>同質性</a:t>
            </a:r>
            <a:endParaRPr kumimoji="0" lang="en-US" altLang="zh-TW" dirty="0" smtClean="0"/>
          </a:p>
          <a:p>
            <a:pPr eaLnBrk="1" hangingPunct="1"/>
            <a:endParaRPr kumimoji="0" lang="en-US" altLang="zh-TW" dirty="0" smtClean="0"/>
          </a:p>
          <a:p>
            <a:pPr eaLnBrk="1" hangingPunct="1"/>
            <a:r>
              <a:rPr kumimoji="0" lang="zh-TW" altLang="en-US" dirty="0" smtClean="0"/>
              <a:t>利用相同局部區域內的</a:t>
            </a:r>
            <a:r>
              <a:rPr kumimoji="0" lang="en-US" altLang="zh-TW" dirty="0" smtClean="0"/>
              <a:t>pixel</a:t>
            </a:r>
            <a:r>
              <a:rPr kumimoji="0" lang="zh-TW" altLang="en-US" dirty="0" smtClean="0"/>
              <a:t> 空間連貫性 和 同質性來去除雜詢</a:t>
            </a:r>
            <a:endParaRPr kumimoji="0" lang="en-US" altLang="zh-TW" dirty="0" smtClean="0"/>
          </a:p>
          <a:p>
            <a:pPr eaLnBrk="1" hangingPunct="1"/>
            <a:r>
              <a:rPr kumimoji="0" lang="zh-TW" altLang="en-US" dirty="0" smtClean="0"/>
              <a:t>之所以稱為雜訊，就是他的 </a:t>
            </a:r>
            <a:r>
              <a:rPr kumimoji="0" lang="en-US" altLang="zh-TW" dirty="0" smtClean="0"/>
              <a:t>pixel</a:t>
            </a:r>
            <a:r>
              <a:rPr kumimoji="0" lang="zh-TW" altLang="en-US" dirty="0" smtClean="0"/>
              <a:t> </a:t>
            </a:r>
            <a:r>
              <a:rPr kumimoji="0" lang="en-US" altLang="zh-TW" dirty="0" smtClean="0"/>
              <a:t>value</a:t>
            </a:r>
            <a:r>
              <a:rPr kumimoji="0" lang="zh-TW" altLang="en-US" dirty="0" smtClean="0"/>
              <a:t> 和別人顯著的不同</a:t>
            </a:r>
            <a:endParaRPr kumimoji="0" lang="en-US" altLang="zh-TW" dirty="0" smtClean="0"/>
          </a:p>
          <a:p>
            <a:pPr eaLnBrk="1" hangingPunct="1"/>
            <a:r>
              <a:rPr kumimoji="1" lang="zh-TW" altLang="en-US" dirty="0" smtClean="0"/>
              <a:t> 空間域</a:t>
            </a:r>
            <a:r>
              <a:rPr kumimoji="1" lang="en-US" altLang="zh-TW" dirty="0" smtClean="0"/>
              <a:t>(spatial domain) </a:t>
            </a:r>
            <a:r>
              <a:rPr kumimoji="1" lang="zh-TW" altLang="en-US" dirty="0" smtClean="0"/>
              <a:t>：直接對影像上的 </a:t>
            </a:r>
            <a:r>
              <a:rPr kumimoji="1" lang="en-US" altLang="zh-TW" b="1" dirty="0" smtClean="0">
                <a:solidFill>
                  <a:srgbClr val="FFFF00"/>
                </a:solidFill>
              </a:rPr>
              <a:t>pixel value</a:t>
            </a:r>
            <a:r>
              <a:rPr kumimoji="1" lang="en-US" altLang="zh-TW" dirty="0" smtClean="0"/>
              <a:t> </a:t>
            </a:r>
            <a:r>
              <a:rPr kumimoji="1" lang="zh-TW" altLang="en-US" dirty="0" smtClean="0"/>
              <a:t>做處理</a:t>
            </a:r>
            <a:endParaRPr kumimoji="0" lang="en-US" altLang="zh-TW" dirty="0" smtClean="0"/>
          </a:p>
        </p:txBody>
      </p:sp>
    </p:spTree>
    <p:extLst>
      <p:ext uri="{BB962C8B-B14F-4D97-AF65-F5344CB8AC3E}">
        <p14:creationId xmlns:p14="http://schemas.microsoft.com/office/powerpoint/2010/main" val="25755930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投影片圖像版面配置區 1"/>
          <p:cNvSpPr>
            <a:spLocks noGrp="1" noRot="1" noChangeAspect="1" noTextEdit="1"/>
          </p:cNvSpPr>
          <p:nvPr>
            <p:ph type="sldImg"/>
          </p:nvPr>
        </p:nvSpPr>
        <p:spPr>
          <a:ln/>
        </p:spPr>
      </p:sp>
      <p:sp>
        <p:nvSpPr>
          <p:cNvPr id="13414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134148"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F0BA3C8D-42BA-4E27-98B7-9DFCA5F5CFFB}" type="slidenum">
              <a:rPr lang="en-US" altLang="zh-TW"/>
              <a:pPr>
                <a:spcBef>
                  <a:spcPct val="0"/>
                </a:spcBef>
              </a:pPr>
              <a:t>83</a:t>
            </a:fld>
            <a:endParaRPr lang="en-US" altLang="zh-TW"/>
          </a:p>
        </p:txBody>
      </p:sp>
    </p:spTree>
    <p:extLst>
      <p:ext uri="{BB962C8B-B14F-4D97-AF65-F5344CB8AC3E}">
        <p14:creationId xmlns:p14="http://schemas.microsoft.com/office/powerpoint/2010/main" val="20860376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投影片圖像版面配置區 1"/>
          <p:cNvSpPr>
            <a:spLocks noGrp="1" noRot="1" noChangeAspect="1" noTextEdit="1"/>
          </p:cNvSpPr>
          <p:nvPr>
            <p:ph type="sldImg"/>
          </p:nvPr>
        </p:nvSpPr>
        <p:spPr>
          <a:ln/>
        </p:spPr>
      </p:sp>
      <p:sp>
        <p:nvSpPr>
          <p:cNvPr id="1361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136196"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5CBB6695-AD26-4F29-8E78-CCFE74EC2351}" type="slidenum">
              <a:rPr lang="en-US" altLang="zh-TW"/>
              <a:pPr>
                <a:spcBef>
                  <a:spcPct val="0"/>
                </a:spcBef>
              </a:pPr>
              <a:t>84</a:t>
            </a:fld>
            <a:endParaRPr lang="en-US" altLang="zh-TW"/>
          </a:p>
        </p:txBody>
      </p:sp>
    </p:spTree>
    <p:extLst>
      <p:ext uri="{BB962C8B-B14F-4D97-AF65-F5344CB8AC3E}">
        <p14:creationId xmlns:p14="http://schemas.microsoft.com/office/powerpoint/2010/main" val="465281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投影片圖像版面配置區 1"/>
          <p:cNvSpPr>
            <a:spLocks noGrp="1" noRot="1" noChangeAspect="1" noTextEdit="1"/>
          </p:cNvSpPr>
          <p:nvPr>
            <p:ph type="sldImg"/>
          </p:nvPr>
        </p:nvSpPr>
        <p:spPr>
          <a:ln/>
        </p:spPr>
      </p:sp>
      <p:sp>
        <p:nvSpPr>
          <p:cNvPr id="13824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138244"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710242D8-E186-498B-A0D6-F734B92C2F5F}" type="slidenum">
              <a:rPr lang="en-US" altLang="zh-TW"/>
              <a:pPr>
                <a:spcBef>
                  <a:spcPct val="0"/>
                </a:spcBef>
              </a:pPr>
              <a:t>85</a:t>
            </a:fld>
            <a:endParaRPr lang="en-US" altLang="zh-TW"/>
          </a:p>
        </p:txBody>
      </p:sp>
    </p:spTree>
    <p:extLst>
      <p:ext uri="{BB962C8B-B14F-4D97-AF65-F5344CB8AC3E}">
        <p14:creationId xmlns:p14="http://schemas.microsoft.com/office/powerpoint/2010/main" val="23563835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投影片圖像版面配置區 1"/>
          <p:cNvSpPr>
            <a:spLocks noGrp="1" noRot="1" noChangeAspect="1" noTextEdit="1"/>
          </p:cNvSpPr>
          <p:nvPr>
            <p:ph type="sldImg"/>
          </p:nvPr>
        </p:nvSpPr>
        <p:spPr>
          <a:ln/>
        </p:spPr>
      </p:sp>
      <p:sp>
        <p:nvSpPr>
          <p:cNvPr id="1402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140292"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798470F6-D9D8-41EC-8355-406F579C5BFC}" type="slidenum">
              <a:rPr lang="en-US" altLang="zh-TW"/>
              <a:pPr>
                <a:spcBef>
                  <a:spcPct val="0"/>
                </a:spcBef>
              </a:pPr>
              <a:t>86</a:t>
            </a:fld>
            <a:endParaRPr lang="en-US" altLang="zh-TW"/>
          </a:p>
        </p:txBody>
      </p:sp>
    </p:spTree>
    <p:extLst>
      <p:ext uri="{BB962C8B-B14F-4D97-AF65-F5344CB8AC3E}">
        <p14:creationId xmlns:p14="http://schemas.microsoft.com/office/powerpoint/2010/main" val="31200859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投影片圖像版面配置區 1"/>
          <p:cNvSpPr>
            <a:spLocks noGrp="1" noRot="1" noChangeAspect="1" noTextEdit="1"/>
          </p:cNvSpPr>
          <p:nvPr>
            <p:ph type="sldImg"/>
          </p:nvPr>
        </p:nvSpPr>
        <p:spPr>
          <a:ln/>
        </p:spPr>
      </p:sp>
      <p:sp>
        <p:nvSpPr>
          <p:cNvPr id="14233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14234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06DE747F-B454-417D-8217-0C332253BFA9}" type="slidenum">
              <a:rPr lang="en-US" altLang="zh-TW"/>
              <a:pPr>
                <a:spcBef>
                  <a:spcPct val="0"/>
                </a:spcBef>
              </a:pPr>
              <a:t>87</a:t>
            </a:fld>
            <a:endParaRPr lang="en-US" altLang="zh-TW"/>
          </a:p>
        </p:txBody>
      </p:sp>
    </p:spTree>
    <p:extLst>
      <p:ext uri="{BB962C8B-B14F-4D97-AF65-F5344CB8AC3E}">
        <p14:creationId xmlns:p14="http://schemas.microsoft.com/office/powerpoint/2010/main" val="29283197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投影片圖像版面配置區 1"/>
          <p:cNvSpPr>
            <a:spLocks noGrp="1" noRot="1" noChangeAspect="1" noTextEdit="1"/>
          </p:cNvSpPr>
          <p:nvPr>
            <p:ph type="sldImg"/>
          </p:nvPr>
        </p:nvSpPr>
        <p:spPr>
          <a:ln/>
        </p:spPr>
      </p:sp>
      <p:sp>
        <p:nvSpPr>
          <p:cNvPr id="14438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144388"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81D65F84-11A1-41A5-93F7-DDA050D1D9DC}" type="slidenum">
              <a:rPr lang="en-US" altLang="zh-TW"/>
              <a:pPr>
                <a:spcBef>
                  <a:spcPct val="0"/>
                </a:spcBef>
              </a:pPr>
              <a:t>88</a:t>
            </a:fld>
            <a:endParaRPr lang="en-US" altLang="zh-TW"/>
          </a:p>
        </p:txBody>
      </p:sp>
    </p:spTree>
    <p:extLst>
      <p:ext uri="{BB962C8B-B14F-4D97-AF65-F5344CB8AC3E}">
        <p14:creationId xmlns:p14="http://schemas.microsoft.com/office/powerpoint/2010/main" val="19923919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投影片圖像版面配置區 1"/>
          <p:cNvSpPr>
            <a:spLocks noGrp="1" noRot="1" noChangeAspect="1" noTextEdit="1"/>
          </p:cNvSpPr>
          <p:nvPr>
            <p:ph type="sldImg"/>
          </p:nvPr>
        </p:nvSpPr>
        <p:spPr>
          <a:ln/>
        </p:spPr>
      </p:sp>
      <p:sp>
        <p:nvSpPr>
          <p:cNvPr id="1464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146436"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439F07BA-8742-47D8-BFA1-F83CBF6E2B6E}" type="slidenum">
              <a:rPr lang="en-US" altLang="zh-TW"/>
              <a:pPr>
                <a:spcBef>
                  <a:spcPct val="0"/>
                </a:spcBef>
              </a:pPr>
              <a:t>89</a:t>
            </a:fld>
            <a:endParaRPr lang="en-US" altLang="zh-TW"/>
          </a:p>
        </p:txBody>
      </p:sp>
    </p:spTree>
    <p:extLst>
      <p:ext uri="{BB962C8B-B14F-4D97-AF65-F5344CB8AC3E}">
        <p14:creationId xmlns:p14="http://schemas.microsoft.com/office/powerpoint/2010/main" val="16476277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F07F7BE7-562F-4C0F-9982-A3F83AE1E36B}" type="slidenum">
              <a:rPr lang="en-US" altLang="zh-TW"/>
              <a:pPr>
                <a:spcBef>
                  <a:spcPct val="0"/>
                </a:spcBef>
              </a:pPr>
              <a:t>90</a:t>
            </a:fld>
            <a:endParaRPr lang="en-US" altLang="zh-TW"/>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dirty="0" smtClean="0"/>
          </a:p>
        </p:txBody>
      </p:sp>
    </p:spTree>
    <p:extLst>
      <p:ext uri="{BB962C8B-B14F-4D97-AF65-F5344CB8AC3E}">
        <p14:creationId xmlns:p14="http://schemas.microsoft.com/office/powerpoint/2010/main" val="12694048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2B617B95-B0E4-4F84-93F5-B2B698C02AE8}" type="slidenum">
              <a:rPr lang="en-US" altLang="zh-TW"/>
              <a:pPr>
                <a:spcBef>
                  <a:spcPct val="0"/>
                </a:spcBef>
              </a:pPr>
              <a:t>91</a:t>
            </a:fld>
            <a:endParaRPr lang="en-US" altLang="zh-TW"/>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kumimoji="0" lang="en-US" altLang="zh-TW" i="1" smtClean="0"/>
              <a:t>K</a:t>
            </a:r>
            <a:r>
              <a:rPr kumimoji="0" lang="zh-TW" altLang="en-US" smtClean="0"/>
              <a:t>越大 </a:t>
            </a:r>
            <a:r>
              <a:rPr kumimoji="0" lang="en-US" altLang="zh-TW" smtClean="0"/>
              <a:t>=&gt; </a:t>
            </a:r>
            <a:r>
              <a:rPr kumimoji="0" lang="zh-TW" altLang="en-US" smtClean="0"/>
              <a:t>越 </a:t>
            </a:r>
            <a:r>
              <a:rPr kumimoji="0" lang="en-US" altLang="zh-TW" smtClean="0"/>
              <a:t>sharp</a:t>
            </a:r>
          </a:p>
        </p:txBody>
      </p:sp>
    </p:spTree>
    <p:extLst>
      <p:ext uri="{BB962C8B-B14F-4D97-AF65-F5344CB8AC3E}">
        <p14:creationId xmlns:p14="http://schemas.microsoft.com/office/powerpoint/2010/main" val="31159528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22E014F0-87DA-4FB3-A6C0-66C7F1439744}" type="slidenum">
              <a:rPr lang="en-US" altLang="zh-TW"/>
              <a:pPr>
                <a:spcBef>
                  <a:spcPct val="0"/>
                </a:spcBef>
              </a:pPr>
              <a:t>92</a:t>
            </a:fld>
            <a:endParaRPr lang="en-US" altLang="zh-TW"/>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dirty="0" smtClean="0"/>
              <a:t>看離極大值或極小值這兩種極值，哪個極值較近。選比較靠近中心</a:t>
            </a:r>
            <a:r>
              <a:rPr lang="en-US" altLang="zh-TW" dirty="0" smtClean="0"/>
              <a:t>pixel</a:t>
            </a:r>
            <a:r>
              <a:rPr lang="zh-TW" altLang="en-US" dirty="0" smtClean="0"/>
              <a:t> 的 極值當作輸出</a:t>
            </a:r>
            <a:endParaRPr lang="en-US" altLang="zh-TW" dirty="0" smtClean="0"/>
          </a:p>
          <a:p>
            <a:pPr eaLnBrk="1" hangingPunct="1"/>
            <a:endParaRPr lang="en-US" altLang="zh-TW" dirty="0" smtClean="0"/>
          </a:p>
          <a:p>
            <a:pPr eaLnBrk="1" hangingPunct="1"/>
            <a:r>
              <a:rPr lang="zh-TW" altLang="en-US" dirty="0" smtClean="0"/>
              <a:t>讓</a:t>
            </a:r>
            <a:r>
              <a:rPr lang="en-US" altLang="zh-TW" dirty="0" smtClean="0"/>
              <a:t>intensity</a:t>
            </a:r>
            <a:r>
              <a:rPr lang="zh-TW" altLang="en-US" dirty="0" smtClean="0"/>
              <a:t>強的</a:t>
            </a:r>
            <a:r>
              <a:rPr lang="en-US" altLang="zh-TW" dirty="0" smtClean="0"/>
              <a:t>pixel</a:t>
            </a:r>
            <a:r>
              <a:rPr lang="zh-TW" altLang="en-US" dirty="0" smtClean="0"/>
              <a:t> 更強</a:t>
            </a:r>
            <a:endParaRPr lang="en-US" altLang="zh-TW" dirty="0" smtClean="0"/>
          </a:p>
          <a:p>
            <a:pPr eaLnBrk="1" hangingPunct="1"/>
            <a:r>
              <a:rPr lang="zh-TW" altLang="en-US" dirty="0" smtClean="0"/>
              <a:t>讓</a:t>
            </a:r>
            <a:r>
              <a:rPr lang="en-US" altLang="zh-TW" dirty="0" smtClean="0"/>
              <a:t>intensity</a:t>
            </a:r>
            <a:r>
              <a:rPr lang="zh-TW" altLang="en-US" dirty="0" smtClean="0"/>
              <a:t>弱的</a:t>
            </a:r>
            <a:r>
              <a:rPr lang="en-US" altLang="zh-TW" dirty="0" smtClean="0"/>
              <a:t>pixel </a:t>
            </a:r>
            <a:r>
              <a:rPr lang="zh-TW" altLang="en-US" dirty="0" smtClean="0"/>
              <a:t>更弱</a:t>
            </a:r>
            <a:endParaRPr lang="en-US" altLang="zh-TW" dirty="0" smtClean="0"/>
          </a:p>
          <a:p>
            <a:pPr eaLnBrk="1" hangingPunct="1"/>
            <a:endParaRPr lang="en-US" altLang="zh-TW" dirty="0" smtClean="0"/>
          </a:p>
          <a:p>
            <a:pPr eaLnBrk="1" hangingPunct="1"/>
            <a:endParaRPr lang="en-US" altLang="zh-TW" dirty="0" smtClean="0"/>
          </a:p>
          <a:p>
            <a:pPr eaLnBrk="1" hangingPunct="1"/>
            <a:endParaRPr lang="en-US" altLang="zh-TW" dirty="0" smtClean="0"/>
          </a:p>
          <a:p>
            <a:pPr eaLnBrk="1" hangingPunct="1"/>
            <a:r>
              <a:rPr lang="en-US" altLang="zh-TW" dirty="0" smtClean="0"/>
              <a:t>Z =</a:t>
            </a:r>
            <a:r>
              <a:rPr lang="zh-TW" altLang="en-US" dirty="0" smtClean="0"/>
              <a:t> </a:t>
            </a:r>
            <a:r>
              <a:rPr lang="en-US" altLang="zh-TW" dirty="0" err="1" smtClean="0"/>
              <a:t>Zmin</a:t>
            </a:r>
            <a:r>
              <a:rPr lang="zh-TW" altLang="en-US" dirty="0" smtClean="0"/>
              <a:t>，假如中心項訴離鄰域中的 最小值比較近</a:t>
            </a:r>
            <a:r>
              <a:rPr lang="en-US" altLang="zh-TW" dirty="0" smtClean="0"/>
              <a:t>, </a:t>
            </a:r>
            <a:r>
              <a:rPr lang="zh-TW" altLang="en-US" dirty="0" smtClean="0"/>
              <a:t>就輸出</a:t>
            </a:r>
            <a:r>
              <a:rPr lang="en-US" altLang="zh-TW" dirty="0" err="1" smtClean="0"/>
              <a:t>Zmin</a:t>
            </a:r>
            <a:endParaRPr lang="en-US" altLang="zh-TW"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TW" dirty="0" smtClean="0"/>
              <a:t>Z =</a:t>
            </a:r>
            <a:r>
              <a:rPr lang="zh-TW" altLang="en-US" dirty="0" smtClean="0"/>
              <a:t> </a:t>
            </a:r>
            <a:r>
              <a:rPr lang="en-US" altLang="zh-TW" dirty="0" err="1" smtClean="0"/>
              <a:t>Zmax</a:t>
            </a:r>
            <a:r>
              <a:rPr lang="zh-TW" altLang="en-US" dirty="0" smtClean="0"/>
              <a:t>，假如中心項訴離鄰域中的 最大值比較近</a:t>
            </a:r>
            <a:r>
              <a:rPr lang="en-US" altLang="zh-TW" dirty="0" smtClean="0"/>
              <a:t>, </a:t>
            </a:r>
            <a:r>
              <a:rPr lang="zh-TW" altLang="en-US" dirty="0" smtClean="0"/>
              <a:t>就輸出</a:t>
            </a:r>
            <a:r>
              <a:rPr lang="en-US" altLang="zh-TW" dirty="0" err="1" smtClean="0"/>
              <a:t>Zmax</a:t>
            </a:r>
            <a:endParaRPr lang="zh-TW" altLang="en-US" dirty="0" smtClean="0"/>
          </a:p>
          <a:p>
            <a:pPr eaLnBrk="1" hangingPunct="1"/>
            <a:endParaRPr lang="zh-TW" altLang="en-US" dirty="0" smtClean="0"/>
          </a:p>
        </p:txBody>
      </p:sp>
    </p:spTree>
    <p:extLst>
      <p:ext uri="{BB962C8B-B14F-4D97-AF65-F5344CB8AC3E}">
        <p14:creationId xmlns:p14="http://schemas.microsoft.com/office/powerpoint/2010/main" val="3816724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投影片圖像版面配置區 1"/>
          <p:cNvSpPr>
            <a:spLocks noGrp="1" noRot="1" noChangeAspect="1" noTextEdit="1"/>
          </p:cNvSpPr>
          <p:nvPr>
            <p:ph type="sldImg"/>
          </p:nvPr>
        </p:nvSpPr>
        <p:spPr>
          <a:ln/>
        </p:spPr>
      </p:sp>
      <p:sp>
        <p:nvSpPr>
          <p:cNvPr id="276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27652"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3C1FECE2-481C-49CE-8C15-4BB5ADCB1E6A}" type="slidenum">
              <a:rPr lang="en-US" altLang="zh-TW"/>
              <a:pPr>
                <a:spcBef>
                  <a:spcPct val="0"/>
                </a:spcBef>
              </a:pPr>
              <a:t>8</a:t>
            </a:fld>
            <a:endParaRPr lang="en-US" altLang="zh-TW"/>
          </a:p>
        </p:txBody>
      </p:sp>
    </p:spTree>
    <p:extLst>
      <p:ext uri="{BB962C8B-B14F-4D97-AF65-F5344CB8AC3E}">
        <p14:creationId xmlns:p14="http://schemas.microsoft.com/office/powerpoint/2010/main" val="425601525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投影片圖像版面配置區 1"/>
          <p:cNvSpPr>
            <a:spLocks noGrp="1" noRot="1" noChangeAspect="1" noTextEdit="1"/>
          </p:cNvSpPr>
          <p:nvPr>
            <p:ph type="sldImg"/>
          </p:nvPr>
        </p:nvSpPr>
        <p:spPr>
          <a:ln/>
        </p:spPr>
      </p:sp>
      <p:sp>
        <p:nvSpPr>
          <p:cNvPr id="15667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dirty="0" smtClean="0"/>
              <a:t>Digital edge : </a:t>
            </a:r>
            <a:r>
              <a:rPr lang="zh-TW" altLang="en-US" dirty="0" smtClean="0"/>
              <a:t>一條影像上的邊界，左右兩側的</a:t>
            </a:r>
            <a:r>
              <a:rPr lang="en-US" altLang="zh-TW" dirty="0" smtClean="0"/>
              <a:t>pixel value</a:t>
            </a:r>
            <a:r>
              <a:rPr lang="en-US" altLang="zh-TW" baseline="0" dirty="0" smtClean="0"/>
              <a:t> </a:t>
            </a:r>
            <a:r>
              <a:rPr lang="zh-TW" altLang="en-US" baseline="0" dirty="0" smtClean="0"/>
              <a:t>明顯不同</a:t>
            </a:r>
            <a:endParaRPr lang="en-US" altLang="zh-TW" baseline="0" dirty="0" smtClean="0"/>
          </a:p>
          <a:p>
            <a:r>
              <a:rPr lang="en-US" altLang="zh-TW" baseline="0" dirty="0" smtClean="0"/>
              <a:t>Edge : </a:t>
            </a:r>
            <a:r>
              <a:rPr lang="zh-TW" altLang="en-US" baseline="0" dirty="0" smtClean="0"/>
              <a:t>明亮度有突然的抬升或下降，</a:t>
            </a:r>
            <a:endParaRPr lang="zh-TW" altLang="en-US" dirty="0" smtClean="0"/>
          </a:p>
        </p:txBody>
      </p:sp>
      <p:sp>
        <p:nvSpPr>
          <p:cNvPr id="156676"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3688CF7E-F223-46F9-ABF1-D26C4FFDF5E9}" type="slidenum">
              <a:rPr lang="en-US" altLang="zh-TW"/>
              <a:pPr>
                <a:spcBef>
                  <a:spcPct val="0"/>
                </a:spcBef>
              </a:pPr>
              <a:t>93</a:t>
            </a:fld>
            <a:endParaRPr lang="en-US" altLang="zh-TW"/>
          </a:p>
        </p:txBody>
      </p:sp>
    </p:spTree>
    <p:extLst>
      <p:ext uri="{BB962C8B-B14F-4D97-AF65-F5344CB8AC3E}">
        <p14:creationId xmlns:p14="http://schemas.microsoft.com/office/powerpoint/2010/main" val="31009752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投影片圖像版面配置區 1"/>
          <p:cNvSpPr>
            <a:spLocks noGrp="1" noRot="1" noChangeAspect="1" noTextEdit="1"/>
          </p:cNvSpPr>
          <p:nvPr>
            <p:ph type="sldImg"/>
          </p:nvPr>
        </p:nvSpPr>
        <p:spPr>
          <a:ln/>
        </p:spPr>
      </p:sp>
      <p:sp>
        <p:nvSpPr>
          <p:cNvPr id="17101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dirty="0" smtClean="0"/>
              <a:t>Prewitt</a:t>
            </a:r>
            <a:r>
              <a:rPr lang="zh-TW" altLang="en-US" dirty="0" smtClean="0"/>
              <a:t>邊緣運算子可以想成是連續兩個點的差分運算子之和</a:t>
            </a:r>
          </a:p>
        </p:txBody>
      </p:sp>
      <p:sp>
        <p:nvSpPr>
          <p:cNvPr id="171012"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97F46E95-6A14-4ADE-9C99-55706875D558}" type="slidenum">
              <a:rPr lang="en-US" altLang="zh-TW"/>
              <a:pPr>
                <a:spcBef>
                  <a:spcPct val="0"/>
                </a:spcBef>
              </a:pPr>
              <a:t>95</a:t>
            </a:fld>
            <a:endParaRPr lang="en-US" altLang="zh-TW"/>
          </a:p>
        </p:txBody>
      </p:sp>
    </p:spTree>
    <p:extLst>
      <p:ext uri="{BB962C8B-B14F-4D97-AF65-F5344CB8AC3E}">
        <p14:creationId xmlns:p14="http://schemas.microsoft.com/office/powerpoint/2010/main" val="37886859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BD0800CA-961E-43AD-95CD-1A30B9842881}" type="slidenum">
              <a:rPr lang="en-US" altLang="zh-TW"/>
              <a:pPr>
                <a:spcBef>
                  <a:spcPct val="0"/>
                </a:spcBef>
              </a:pPr>
              <a:t>97</a:t>
            </a:fld>
            <a:endParaRPr lang="en-US" altLang="zh-TW"/>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dirty="0" smtClean="0"/>
              <a:t>Sculpture: </a:t>
            </a:r>
            <a:r>
              <a:rPr lang="zh-TW" altLang="en-US" dirty="0" smtClean="0"/>
              <a:t>雕刻品</a:t>
            </a:r>
          </a:p>
          <a:p>
            <a:pPr eaLnBrk="1" hangingPunct="1"/>
            <a:r>
              <a:rPr lang="en-US" altLang="zh-TW" dirty="0" smtClean="0"/>
              <a:t>Salient:</a:t>
            </a:r>
            <a:r>
              <a:rPr lang="zh-TW" altLang="en-US" dirty="0" smtClean="0"/>
              <a:t>顯著的</a:t>
            </a:r>
          </a:p>
          <a:p>
            <a:pPr eaLnBrk="1" hangingPunct="1"/>
            <a:r>
              <a:rPr kumimoji="0" lang="en-US" altLang="zh-TW" dirty="0" smtClean="0"/>
              <a:t>Abruptly:  </a:t>
            </a:r>
            <a:r>
              <a:rPr kumimoji="0" lang="zh-TW" altLang="en-US" dirty="0" smtClean="0"/>
              <a:t>突然地</a:t>
            </a:r>
          </a:p>
          <a:p>
            <a:pPr eaLnBrk="1" hangingPunct="1"/>
            <a:r>
              <a:rPr kumimoji="0" lang="zh-TW" altLang="en-US" b="1" dirty="0" smtClean="0"/>
              <a:t>一般影像所謂的邊其實不見得會對應到實際物體的邊會因為打光 使我們在套</a:t>
            </a:r>
            <a:r>
              <a:rPr kumimoji="0" lang="en-US" altLang="zh-TW" b="1" dirty="0" smtClean="0"/>
              <a:t>mask</a:t>
            </a:r>
            <a:r>
              <a:rPr kumimoji="0" lang="zh-TW" altLang="en-US" b="1" dirty="0" smtClean="0"/>
              <a:t>找邊的時候 也會找到</a:t>
            </a:r>
          </a:p>
          <a:p>
            <a:pPr eaLnBrk="1" hangingPunct="1"/>
            <a:endParaRPr kumimoji="0" lang="zh-TW" altLang="en-US" dirty="0" smtClean="0"/>
          </a:p>
          <a:p>
            <a:pPr eaLnBrk="1" hangingPunct="1"/>
            <a:endParaRPr kumimoji="0" lang="zh-TW" altLang="en-US" b="1" dirty="0" smtClean="0"/>
          </a:p>
          <a:p>
            <a:pPr eaLnBrk="1" hangingPunct="1"/>
            <a:endParaRPr kumimoji="0" lang="en-US" altLang="zh-TW" dirty="0" smtClean="0"/>
          </a:p>
        </p:txBody>
      </p:sp>
    </p:spTree>
    <p:extLst>
      <p:ext uri="{BB962C8B-B14F-4D97-AF65-F5344CB8AC3E}">
        <p14:creationId xmlns:p14="http://schemas.microsoft.com/office/powerpoint/2010/main" val="39069475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投影片圖像版面配置區 1"/>
          <p:cNvSpPr>
            <a:spLocks noGrp="1" noRot="1" noChangeAspect="1" noTextEdit="1"/>
          </p:cNvSpPr>
          <p:nvPr>
            <p:ph type="sldImg"/>
          </p:nvPr>
        </p:nvSpPr>
        <p:spPr>
          <a:ln/>
        </p:spPr>
      </p:sp>
      <p:sp>
        <p:nvSpPr>
          <p:cNvPr id="1607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dirty="0" smtClean="0"/>
          </a:p>
          <a:p>
            <a:endParaRPr lang="en-US" altLang="zh-TW" dirty="0" smtClean="0"/>
          </a:p>
          <a:p>
            <a:r>
              <a:rPr lang="en-US" altLang="zh-TW" dirty="0" smtClean="0"/>
              <a:t>Roof Edge :</a:t>
            </a:r>
            <a:r>
              <a:rPr lang="zh-TW" altLang="en-US" dirty="0" smtClean="0"/>
              <a:t>　紋理或邊緣的漸層變化</a:t>
            </a:r>
            <a:endParaRPr lang="en-US" altLang="zh-TW"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dirty="0" smtClean="0"/>
              <a:t>Step</a:t>
            </a:r>
            <a:r>
              <a:rPr lang="en-US" altLang="zh-TW" baseline="0" dirty="0" smtClean="0"/>
              <a:t> Edge :</a:t>
            </a:r>
            <a:r>
              <a:rPr lang="zh-TW" altLang="en-US" dirty="0" smtClean="0"/>
              <a:t>紋理或邊緣的強烈變化，影像強度不連續的地方</a:t>
            </a:r>
            <a:endParaRPr lang="en-US" altLang="zh-TW"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dirty="0" smtClean="0"/>
              <a:t>Line Edge : </a:t>
            </a:r>
            <a:r>
              <a:rPr lang="zh-TW" altLang="en-US" dirty="0" smtClean="0"/>
              <a:t>可以想成是兩個</a:t>
            </a:r>
            <a:r>
              <a:rPr lang="en-US" altLang="zh-TW" dirty="0" smtClean="0"/>
              <a:t>Step Edge </a:t>
            </a:r>
            <a:r>
              <a:rPr lang="zh-TW" altLang="en-US" dirty="0" smtClean="0"/>
              <a:t>的組合，圖型中一條明顯的線段</a:t>
            </a:r>
            <a:endParaRPr lang="en-US" altLang="zh-TW" dirty="0" smtClean="0"/>
          </a:p>
          <a:p>
            <a:endParaRPr lang="zh-TW" altLang="en-US" dirty="0" smtClean="0"/>
          </a:p>
        </p:txBody>
      </p:sp>
      <p:sp>
        <p:nvSpPr>
          <p:cNvPr id="160772"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355EB74B-1A5A-4DB2-89C6-ABB6FFE906A4}" type="slidenum">
              <a:rPr lang="en-US" altLang="zh-TW"/>
              <a:pPr>
                <a:spcBef>
                  <a:spcPct val="0"/>
                </a:spcBef>
              </a:pPr>
              <a:t>98</a:t>
            </a:fld>
            <a:endParaRPr lang="en-US" altLang="zh-TW"/>
          </a:p>
        </p:txBody>
      </p:sp>
    </p:spTree>
    <p:extLst>
      <p:ext uri="{BB962C8B-B14F-4D97-AF65-F5344CB8AC3E}">
        <p14:creationId xmlns:p14="http://schemas.microsoft.com/office/powerpoint/2010/main" val="198061906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6E9E92F6-8B15-488D-B064-83D1FDCDB745}" type="slidenum">
              <a:rPr lang="en-US" altLang="zh-TW"/>
              <a:pPr>
                <a:spcBef>
                  <a:spcPct val="0"/>
                </a:spcBef>
              </a:pPr>
              <a:t>100</a:t>
            </a:fld>
            <a:endParaRPr lang="en-US" altLang="zh-TW"/>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dirty="0" smtClean="0"/>
              <a:t>場景中的物理屬性的變化會產生</a:t>
            </a:r>
            <a:r>
              <a:rPr lang="en-US" altLang="zh-TW" dirty="0" smtClean="0"/>
              <a:t>”</a:t>
            </a:r>
            <a:r>
              <a:rPr lang="zh-TW" altLang="en-US" dirty="0" smtClean="0"/>
              <a:t>邊緣</a:t>
            </a:r>
            <a:r>
              <a:rPr lang="en-US" altLang="zh-TW" dirty="0" smtClean="0"/>
              <a:t>”</a:t>
            </a:r>
          </a:p>
          <a:p>
            <a:pPr eaLnBrk="1" hangingPunct="1"/>
            <a:endParaRPr lang="en-US" altLang="zh-TW" dirty="0" smtClean="0"/>
          </a:p>
          <a:p>
            <a:pPr eaLnBrk="1" hangingPunct="1"/>
            <a:r>
              <a:rPr lang="en-US" altLang="zh-TW" dirty="0" smtClean="0"/>
              <a:t>Surface-normal: </a:t>
            </a:r>
            <a:r>
              <a:rPr lang="zh-TW" altLang="en-US" dirty="0" smtClean="0"/>
              <a:t>法向量 </a:t>
            </a:r>
            <a:r>
              <a:rPr lang="en-US" altLang="zh-TW" dirty="0" smtClean="0"/>
              <a:t>=&gt; </a:t>
            </a:r>
            <a:r>
              <a:rPr lang="zh-TW" altLang="en-US" dirty="0" smtClean="0"/>
              <a:t>對瓶蓋而言，由於法向量不連續，所以會造成邊</a:t>
            </a:r>
            <a:r>
              <a:rPr lang="en-US" altLang="zh-TW" dirty="0" smtClean="0"/>
              <a:t>(</a:t>
            </a:r>
            <a:r>
              <a:rPr lang="zh-TW" altLang="en-US" dirty="0" smtClean="0"/>
              <a:t>原本往上 突然變成向自己</a:t>
            </a:r>
            <a:r>
              <a:rPr lang="en-US" altLang="zh-TW" dirty="0" smtClean="0"/>
              <a:t>)</a:t>
            </a:r>
          </a:p>
          <a:p>
            <a:pPr eaLnBrk="1" hangingPunct="1"/>
            <a:r>
              <a:rPr kumimoji="0" lang="en-US" altLang="zh-TW" dirty="0" smtClean="0"/>
              <a:t>Depth: </a:t>
            </a:r>
            <a:r>
              <a:rPr kumimoji="0" lang="zh-TW" altLang="en-US" dirty="0" smtClean="0"/>
              <a:t>後半部顯示不出來，造成不連續</a:t>
            </a:r>
          </a:p>
          <a:p>
            <a:pPr eaLnBrk="1" hangingPunct="1"/>
            <a:r>
              <a:rPr kumimoji="0" lang="en-US" altLang="zh-TW" dirty="0" smtClean="0"/>
              <a:t>Illumination:</a:t>
            </a:r>
            <a:r>
              <a:rPr kumimoji="0" lang="zh-TW" altLang="en-US" dirty="0" smtClean="0"/>
              <a:t>光照射不連續，由於光照不到影子覆蓋的地方，造成有邊</a:t>
            </a:r>
          </a:p>
          <a:p>
            <a:pPr eaLnBrk="1" hangingPunct="1"/>
            <a:r>
              <a:rPr kumimoji="0" lang="en-US" altLang="zh-TW" dirty="0" smtClean="0"/>
              <a:t>Surface reflectance:</a:t>
            </a:r>
            <a:r>
              <a:rPr kumimoji="0" lang="zh-TW" altLang="en-US" b="1" dirty="0" smtClean="0"/>
              <a:t>表面反射不連續</a:t>
            </a:r>
            <a:r>
              <a:rPr kumimoji="0" lang="en-US" altLang="zh-TW" b="1" dirty="0" smtClean="0"/>
              <a:t>,</a:t>
            </a:r>
            <a:r>
              <a:rPr kumimoji="0" lang="zh-TW" altLang="en-US" b="1" dirty="0" smtClean="0"/>
              <a:t>紙上面有黑色塗料</a:t>
            </a:r>
            <a:r>
              <a:rPr kumimoji="0" lang="en-US" altLang="zh-TW" b="1" dirty="0" smtClean="0"/>
              <a:t>,</a:t>
            </a:r>
            <a:r>
              <a:rPr kumimoji="0" lang="zh-TW" altLang="en-US" b="1" dirty="0" smtClean="0"/>
              <a:t>這兩個東西反射係數不同</a:t>
            </a:r>
          </a:p>
          <a:p>
            <a:pPr eaLnBrk="1" hangingPunct="1"/>
            <a:endParaRPr kumimoji="0" lang="en-US" altLang="zh-TW" dirty="0" smtClean="0"/>
          </a:p>
        </p:txBody>
      </p:sp>
    </p:spTree>
    <p:extLst>
      <p:ext uri="{BB962C8B-B14F-4D97-AF65-F5344CB8AC3E}">
        <p14:creationId xmlns:p14="http://schemas.microsoft.com/office/powerpoint/2010/main" val="367168983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08680D56-BEAE-4F44-B431-09C34154C131}" type="slidenum">
              <a:rPr lang="en-US" altLang="zh-TW"/>
              <a:pPr>
                <a:spcBef>
                  <a:spcPct val="0"/>
                </a:spcBef>
              </a:pPr>
              <a:t>101</a:t>
            </a:fld>
            <a:endParaRPr lang="en-US" altLang="zh-TW"/>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dirty="0" smtClean="0"/>
              <a:t>由於做</a:t>
            </a:r>
            <a:r>
              <a:rPr lang="en-US" altLang="zh-TW" dirty="0" smtClean="0"/>
              <a:t>first-order</a:t>
            </a:r>
            <a:r>
              <a:rPr lang="zh-TW" altLang="en-US" dirty="0" smtClean="0"/>
              <a:t>微分可以凸顯高頻的地方，而邊正好是高頻的地方</a:t>
            </a:r>
            <a:endParaRPr lang="en-US" altLang="zh-TW" dirty="0" smtClean="0"/>
          </a:p>
          <a:p>
            <a:pPr eaLnBrk="1" hangingPunct="1"/>
            <a:r>
              <a:rPr lang="zh-TW" altLang="en-US" dirty="0" smtClean="0"/>
              <a:t>考慮一個點的差分</a:t>
            </a:r>
          </a:p>
          <a:p>
            <a:pPr eaLnBrk="1" hangingPunct="1"/>
            <a:r>
              <a:rPr lang="zh-TW" altLang="en-US" dirty="0" smtClean="0"/>
              <a:t>此兩</a:t>
            </a:r>
            <a:r>
              <a:rPr lang="en-US" altLang="zh-TW" dirty="0" smtClean="0"/>
              <a:t>mask</a:t>
            </a:r>
            <a:r>
              <a:rPr lang="zh-TW" altLang="en-US" dirty="0" smtClean="0"/>
              <a:t>微分得來 </a:t>
            </a:r>
            <a:r>
              <a:rPr lang="en-US" altLang="zh-TW" dirty="0" smtClean="0"/>
              <a:t>=&gt; </a:t>
            </a:r>
            <a:r>
              <a:rPr lang="en-US" altLang="zh-TW" i="1" dirty="0" smtClean="0"/>
              <a:t>f’(x) = f(x+1) – f(x)</a:t>
            </a:r>
          </a:p>
          <a:p>
            <a:pPr eaLnBrk="1" hangingPunct="1"/>
            <a:r>
              <a:rPr lang="en-US" altLang="zh-TW" i="1" dirty="0" smtClean="0"/>
              <a:t>f</a:t>
            </a:r>
            <a:r>
              <a:rPr lang="en-US" altLang="zh-TW" dirty="0" smtClean="0"/>
              <a:t>’(x)=f(x+△x)/△x  , △x</a:t>
            </a:r>
            <a:r>
              <a:rPr lang="zh-TW" altLang="en-US" dirty="0" smtClean="0"/>
              <a:t>趨近於</a:t>
            </a:r>
            <a:r>
              <a:rPr lang="en-US" altLang="zh-TW" dirty="0" smtClean="0"/>
              <a:t>0</a:t>
            </a:r>
            <a:r>
              <a:rPr lang="zh-TW" altLang="en-US" dirty="0" smtClean="0"/>
              <a:t>但電腦上單位為</a:t>
            </a:r>
            <a:r>
              <a:rPr lang="en-US" altLang="zh-TW" dirty="0" smtClean="0"/>
              <a:t>pixel </a:t>
            </a:r>
            <a:r>
              <a:rPr lang="zh-TW" altLang="en-US" dirty="0" smtClean="0"/>
              <a:t>所以△</a:t>
            </a:r>
            <a:r>
              <a:rPr lang="en-US" altLang="zh-TW" dirty="0" smtClean="0"/>
              <a:t>x</a:t>
            </a:r>
            <a:r>
              <a:rPr lang="zh-TW" altLang="en-US" dirty="0" smtClean="0"/>
              <a:t>會是</a:t>
            </a:r>
            <a:r>
              <a:rPr lang="en-US" altLang="zh-TW" dirty="0" smtClean="0"/>
              <a:t>1</a:t>
            </a:r>
            <a:r>
              <a:rPr lang="zh-TW" altLang="en-US" dirty="0" smtClean="0"/>
              <a:t>則 </a:t>
            </a:r>
            <a:r>
              <a:rPr lang="en-US" altLang="zh-TW" i="1" dirty="0" smtClean="0"/>
              <a:t>f’(x) = f(x+1) – f(x)</a:t>
            </a:r>
          </a:p>
          <a:p>
            <a:pPr eaLnBrk="1" hangingPunct="1"/>
            <a:endParaRPr lang="en-US" altLang="zh-TW" dirty="0" smtClean="0"/>
          </a:p>
        </p:txBody>
      </p:sp>
    </p:spTree>
    <p:extLst>
      <p:ext uri="{BB962C8B-B14F-4D97-AF65-F5344CB8AC3E}">
        <p14:creationId xmlns:p14="http://schemas.microsoft.com/office/powerpoint/2010/main" val="189410334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投影片圖像版面配置區 1"/>
          <p:cNvSpPr>
            <a:spLocks noGrp="1" noRot="1" noChangeAspect="1" noTextEdit="1"/>
          </p:cNvSpPr>
          <p:nvPr>
            <p:ph type="sldImg"/>
          </p:nvPr>
        </p:nvSpPr>
        <p:spPr>
          <a:ln/>
        </p:spPr>
      </p:sp>
      <p:sp>
        <p:nvSpPr>
          <p:cNvPr id="1669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166916"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26DE4BC4-AF21-4838-86C5-CC80458465FD}" type="slidenum">
              <a:rPr lang="en-US" altLang="zh-TW"/>
              <a:pPr>
                <a:spcBef>
                  <a:spcPct val="0"/>
                </a:spcBef>
              </a:pPr>
              <a:t>102</a:t>
            </a:fld>
            <a:endParaRPr lang="en-US" altLang="zh-TW"/>
          </a:p>
        </p:txBody>
      </p:sp>
    </p:spTree>
    <p:extLst>
      <p:ext uri="{BB962C8B-B14F-4D97-AF65-F5344CB8AC3E}">
        <p14:creationId xmlns:p14="http://schemas.microsoft.com/office/powerpoint/2010/main" val="13113260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2A15D159-8A43-4E1B-ABEA-54084A1E0971}" type="slidenum">
              <a:rPr lang="en-US" altLang="zh-TW"/>
              <a:pPr>
                <a:spcBef>
                  <a:spcPct val="0"/>
                </a:spcBef>
              </a:pPr>
              <a:t>103</a:t>
            </a:fld>
            <a:endParaRPr lang="en-US" altLang="zh-TW"/>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kumimoji="0" lang="zh-TW" altLang="en-US" dirty="0" smtClean="0"/>
              <a:t>考慮兩個點？</a:t>
            </a:r>
          </a:p>
          <a:p>
            <a:pPr eaLnBrk="1" hangingPunct="1"/>
            <a:r>
              <a:rPr lang="en-US" altLang="zh-TW" i="1" dirty="0" smtClean="0"/>
              <a:t>f’(x) = f(x+1) – f(x)</a:t>
            </a:r>
          </a:p>
          <a:p>
            <a:pPr eaLnBrk="1" hangingPunct="1"/>
            <a:r>
              <a:rPr lang="en-US" altLang="zh-TW" i="1" dirty="0" smtClean="0"/>
              <a:t>f’(x-1) = f(x) – f(x-1) </a:t>
            </a:r>
          </a:p>
          <a:p>
            <a:pPr eaLnBrk="1" hangingPunct="1"/>
            <a:r>
              <a:rPr lang="en-US" altLang="zh-TW" i="1" dirty="0" smtClean="0"/>
              <a:t>=&gt; f’(x) + f’(x-1) = f(x+1) – f(x-1)</a:t>
            </a:r>
          </a:p>
        </p:txBody>
      </p:sp>
    </p:spTree>
    <p:extLst>
      <p:ext uri="{BB962C8B-B14F-4D97-AF65-F5344CB8AC3E}">
        <p14:creationId xmlns:p14="http://schemas.microsoft.com/office/powerpoint/2010/main" val="54639128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投影片圖像版面配置區 1"/>
          <p:cNvSpPr>
            <a:spLocks noGrp="1" noRot="1" noChangeAspect="1" noTextEdit="1"/>
          </p:cNvSpPr>
          <p:nvPr>
            <p:ph type="sldImg"/>
          </p:nvPr>
        </p:nvSpPr>
        <p:spPr>
          <a:ln/>
        </p:spPr>
      </p:sp>
      <p:sp>
        <p:nvSpPr>
          <p:cNvPr id="1730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17306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831C7EF2-4646-4FB1-9742-5E90AC5C4438}" type="slidenum">
              <a:rPr lang="en-US" altLang="zh-TW"/>
              <a:pPr>
                <a:spcBef>
                  <a:spcPct val="0"/>
                </a:spcBef>
              </a:pPr>
              <a:t>104</a:t>
            </a:fld>
            <a:endParaRPr lang="en-US" altLang="zh-TW"/>
          </a:p>
        </p:txBody>
      </p:sp>
    </p:spTree>
    <p:extLst>
      <p:ext uri="{BB962C8B-B14F-4D97-AF65-F5344CB8AC3E}">
        <p14:creationId xmlns:p14="http://schemas.microsoft.com/office/powerpoint/2010/main" val="209387588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175108"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E88C58D0-4FA5-432F-9943-A14E148FFEDC}" type="slidenum">
              <a:rPr lang="en-US" altLang="zh-TW"/>
              <a:pPr>
                <a:spcBef>
                  <a:spcPct val="0"/>
                </a:spcBef>
              </a:pPr>
              <a:t>106</a:t>
            </a:fld>
            <a:endParaRPr lang="en-US" altLang="zh-TW"/>
          </a:p>
        </p:txBody>
      </p:sp>
    </p:spTree>
    <p:extLst>
      <p:ext uri="{BB962C8B-B14F-4D97-AF65-F5344CB8AC3E}">
        <p14:creationId xmlns:p14="http://schemas.microsoft.com/office/powerpoint/2010/main" val="1800893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171D48EE-173C-4A84-8807-A36D091761D6}" type="slidenum">
              <a:rPr lang="en-US" altLang="zh-TW"/>
              <a:pPr>
                <a:spcBef>
                  <a:spcPct val="0"/>
                </a:spcBef>
              </a:pPr>
              <a:t>11</a:t>
            </a:fld>
            <a:endParaRPr lang="en-US" altLang="zh-TW"/>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dirty="0" smtClean="0"/>
              <a:t>Explain what is box filter and why </a:t>
            </a:r>
            <a:r>
              <a:rPr lang="en-US" altLang="zh-TW" i="1" dirty="0" smtClean="0"/>
              <a:t>2+ 2- 1/</a:t>
            </a:r>
          </a:p>
          <a:p>
            <a:pPr eaLnBrk="1" hangingPunct="1"/>
            <a:endParaRPr lang="en-US" altLang="zh-TW" dirty="0" smtClean="0"/>
          </a:p>
          <a:p>
            <a:pPr eaLnBrk="1" hangingPunct="1"/>
            <a:r>
              <a:rPr lang="en-US" altLang="zh-TW" dirty="0" smtClean="0"/>
              <a:t>Box filter : </a:t>
            </a:r>
            <a:r>
              <a:rPr lang="zh-TW" altLang="en-US" dirty="0" smtClean="0"/>
              <a:t>定義：鄰域內的</a:t>
            </a:r>
            <a:r>
              <a:rPr lang="en-US" altLang="zh-TW" dirty="0" smtClean="0"/>
              <a:t>pixel </a:t>
            </a:r>
            <a:r>
              <a:rPr lang="zh-TW" altLang="en-US" dirty="0" smtClean="0"/>
              <a:t>權重相等</a:t>
            </a:r>
            <a:endParaRPr lang="en-US" altLang="zh-TW" dirty="0" smtClean="0"/>
          </a:p>
          <a:p>
            <a:pPr eaLnBrk="1" hangingPunct="1"/>
            <a:r>
              <a:rPr lang="en-US" altLang="zh-TW" dirty="0" smtClean="0"/>
              <a:t>Box filter : </a:t>
            </a:r>
            <a:r>
              <a:rPr lang="zh-TW" altLang="en-US" dirty="0" smtClean="0"/>
              <a:t>可分離，</a:t>
            </a:r>
            <a:r>
              <a:rPr lang="en-US" altLang="zh-TW" dirty="0" smtClean="0"/>
              <a:t>mask</a:t>
            </a:r>
            <a:r>
              <a:rPr lang="zh-TW" altLang="en-US" dirty="0" smtClean="0"/>
              <a:t>矩陣可以分拆成 一個列向量*行向量</a:t>
            </a:r>
            <a:endParaRPr lang="en-US" altLang="zh-TW" dirty="0" smtClean="0"/>
          </a:p>
          <a:p>
            <a:pPr eaLnBrk="1" hangingPunct="1"/>
            <a:r>
              <a:rPr lang="en-US" altLang="zh-TW" dirty="0" smtClean="0"/>
              <a:t>Box filter : </a:t>
            </a:r>
            <a:r>
              <a:rPr lang="zh-TW" altLang="en-US" dirty="0" smtClean="0"/>
              <a:t>可以遞迴實作，只需要兩個加法、兩個減法，一個除法</a:t>
            </a:r>
            <a:endParaRPr lang="en-US" altLang="zh-TW" dirty="0" smtClean="0"/>
          </a:p>
        </p:txBody>
      </p:sp>
    </p:spTree>
    <p:extLst>
      <p:ext uri="{BB962C8B-B14F-4D97-AF65-F5344CB8AC3E}">
        <p14:creationId xmlns:p14="http://schemas.microsoft.com/office/powerpoint/2010/main" val="218130886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投影片圖像版面配置區 1"/>
          <p:cNvSpPr>
            <a:spLocks noGrp="1" noRot="1" noChangeAspect="1" noTextEdit="1"/>
          </p:cNvSpPr>
          <p:nvPr>
            <p:ph type="sldImg"/>
          </p:nvPr>
        </p:nvSpPr>
        <p:spPr>
          <a:ln/>
        </p:spPr>
      </p:sp>
      <p:sp>
        <p:nvSpPr>
          <p:cNvPr id="17920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179204"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D28AB2BC-8A51-483A-8328-292D7705B792}" type="slidenum">
              <a:rPr lang="en-US" altLang="zh-TW"/>
              <a:pPr>
                <a:spcBef>
                  <a:spcPct val="0"/>
                </a:spcBef>
              </a:pPr>
              <a:t>107</a:t>
            </a:fld>
            <a:endParaRPr lang="en-US" altLang="zh-TW"/>
          </a:p>
        </p:txBody>
      </p:sp>
    </p:spTree>
    <p:extLst>
      <p:ext uri="{BB962C8B-B14F-4D97-AF65-F5344CB8AC3E}">
        <p14:creationId xmlns:p14="http://schemas.microsoft.com/office/powerpoint/2010/main" val="72820293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CAAF4679-74F7-4F44-B06A-D28C0EB51777}" type="slidenum">
              <a:rPr lang="en-US" altLang="zh-TW"/>
              <a:pPr>
                <a:spcBef>
                  <a:spcPct val="0"/>
                </a:spcBef>
              </a:pPr>
              <a:t>108</a:t>
            </a:fld>
            <a:endParaRPr lang="en-US" altLang="zh-TW"/>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smtClean="0"/>
              <a:t>兩</a:t>
            </a:r>
            <a:r>
              <a:rPr lang="en-US" altLang="zh-TW" smtClean="0"/>
              <a:t>mask</a:t>
            </a:r>
            <a:r>
              <a:rPr lang="zh-TW" altLang="en-US" smtClean="0"/>
              <a:t>做</a:t>
            </a:r>
            <a:r>
              <a:rPr lang="en-US" altLang="zh-TW" smtClean="0"/>
              <a:t>convolution</a:t>
            </a:r>
            <a:r>
              <a:rPr lang="zh-TW" altLang="en-US" smtClean="0"/>
              <a:t>即可得到</a:t>
            </a:r>
          </a:p>
        </p:txBody>
      </p:sp>
    </p:spTree>
    <p:extLst>
      <p:ext uri="{BB962C8B-B14F-4D97-AF65-F5344CB8AC3E}">
        <p14:creationId xmlns:p14="http://schemas.microsoft.com/office/powerpoint/2010/main" val="40448864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181252"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63DFBE4D-9C6E-4BCD-BBC9-03C92213C6D2}" type="slidenum">
              <a:rPr lang="en-US" altLang="zh-TW"/>
              <a:pPr>
                <a:spcBef>
                  <a:spcPct val="0"/>
                </a:spcBef>
              </a:pPr>
              <a:t>109</a:t>
            </a:fld>
            <a:endParaRPr lang="en-US" altLang="zh-TW"/>
          </a:p>
        </p:txBody>
      </p:sp>
    </p:spTree>
    <p:extLst>
      <p:ext uri="{BB962C8B-B14F-4D97-AF65-F5344CB8AC3E}">
        <p14:creationId xmlns:p14="http://schemas.microsoft.com/office/powerpoint/2010/main" val="314725141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3DFF0A32-2995-4C3A-8737-5A47B6F54654}" type="slidenum">
              <a:rPr lang="en-US" altLang="zh-TW"/>
              <a:pPr>
                <a:spcBef>
                  <a:spcPct val="0"/>
                </a:spcBef>
              </a:pPr>
              <a:t>110</a:t>
            </a:fld>
            <a:endParaRPr lang="en-US" altLang="zh-TW"/>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i="1" dirty="0" smtClean="0"/>
              <a:t>W^T * W = O</a:t>
            </a:r>
            <a:r>
              <a:rPr lang="en-US" altLang="zh-TW" dirty="0" smtClean="0"/>
              <a:t> =&gt;</a:t>
            </a:r>
            <a:r>
              <a:rPr lang="zh-TW" altLang="en-US" dirty="0" smtClean="0"/>
              <a:t>稱之為</a:t>
            </a:r>
            <a:r>
              <a:rPr lang="en-US" altLang="zh-TW" dirty="0" smtClean="0"/>
              <a:t>orthogonal</a:t>
            </a:r>
          </a:p>
          <a:p>
            <a:pPr eaLnBrk="1" hangingPunct="1"/>
            <a:endParaRPr lang="en-US" altLang="zh-TW" dirty="0" smtClean="0"/>
          </a:p>
          <a:p>
            <a:pPr eaLnBrk="1" hangingPunct="1"/>
            <a:r>
              <a:rPr lang="zh-TW" altLang="en-US" dirty="0" smtClean="0"/>
              <a:t>總共有</a:t>
            </a:r>
            <a:r>
              <a:rPr lang="en-US" altLang="zh-TW" dirty="0" smtClean="0"/>
              <a:t>9</a:t>
            </a:r>
            <a:r>
              <a:rPr lang="zh-TW" altLang="en-US" dirty="0" smtClean="0"/>
              <a:t>個 </a:t>
            </a:r>
            <a:r>
              <a:rPr lang="en-US" altLang="zh-TW" dirty="0" smtClean="0"/>
              <a:t>orthogonal mask,</a:t>
            </a:r>
            <a:r>
              <a:rPr lang="zh-TW" altLang="en-US" dirty="0" smtClean="0"/>
              <a:t> 其中</a:t>
            </a:r>
            <a:r>
              <a:rPr lang="en-US" altLang="zh-TW" dirty="0" smtClean="0"/>
              <a:t>2</a:t>
            </a:r>
            <a:r>
              <a:rPr lang="zh-TW" altLang="en-US" dirty="0" smtClean="0"/>
              <a:t>個用來做 </a:t>
            </a:r>
            <a:r>
              <a:rPr lang="en-US" altLang="zh-TW" dirty="0" smtClean="0"/>
              <a:t>edge detection</a:t>
            </a:r>
          </a:p>
        </p:txBody>
      </p:sp>
    </p:spTree>
    <p:extLst>
      <p:ext uri="{BB962C8B-B14F-4D97-AF65-F5344CB8AC3E}">
        <p14:creationId xmlns:p14="http://schemas.microsoft.com/office/powerpoint/2010/main" val="63648531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把兩個矩陣分別轉為列向量和行向量，兩向量內積 </a:t>
            </a:r>
            <a:r>
              <a:rPr lang="en-US" altLang="zh-TW" dirty="0" smtClean="0"/>
              <a:t>=</a:t>
            </a:r>
            <a:r>
              <a:rPr lang="zh-TW" altLang="en-US" dirty="0" smtClean="0"/>
              <a:t> </a:t>
            </a:r>
            <a:r>
              <a:rPr lang="en-US" altLang="zh-TW" dirty="0" smtClean="0"/>
              <a:t>0</a:t>
            </a:r>
            <a:r>
              <a:rPr lang="zh-TW" altLang="en-US" dirty="0" smtClean="0"/>
              <a:t>，稱為 </a:t>
            </a:r>
            <a:r>
              <a:rPr lang="en-US" altLang="zh-TW" dirty="0" smtClean="0"/>
              <a:t>Orthogonal</a:t>
            </a:r>
            <a:endParaRPr lang="zh-TW" altLang="en-US" dirty="0"/>
          </a:p>
        </p:txBody>
      </p:sp>
      <p:sp>
        <p:nvSpPr>
          <p:cNvPr id="4" name="投影片編號版面配置區 3"/>
          <p:cNvSpPr>
            <a:spLocks noGrp="1"/>
          </p:cNvSpPr>
          <p:nvPr>
            <p:ph type="sldNum" sz="quarter" idx="10"/>
          </p:nvPr>
        </p:nvSpPr>
        <p:spPr/>
        <p:txBody>
          <a:bodyPr/>
          <a:lstStyle/>
          <a:p>
            <a:fld id="{282B4BA9-BB76-45C3-8586-7C3DFE6AF820}" type="slidenum">
              <a:rPr lang="en-US" altLang="zh-TW" smtClean="0"/>
              <a:pPr/>
              <a:t>111</a:t>
            </a:fld>
            <a:endParaRPr lang="en-US" altLang="zh-TW"/>
          </a:p>
        </p:txBody>
      </p:sp>
    </p:spTree>
    <p:extLst>
      <p:ext uri="{BB962C8B-B14F-4D97-AF65-F5344CB8AC3E}">
        <p14:creationId xmlns:p14="http://schemas.microsoft.com/office/powerpoint/2010/main" val="289222601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p:cNvSpPr>
            <a:spLocks noGrp="1" noRot="1" noChangeAspect="1" noTextEdit="1"/>
          </p:cNvSpPr>
          <p:nvPr>
            <p:ph type="sldImg"/>
          </p:nvPr>
        </p:nvSpPr>
        <p:spPr>
          <a:ln/>
        </p:spPr>
      </p:sp>
      <p:sp>
        <p:nvSpPr>
          <p:cNvPr id="18534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185348"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78AE4733-B6C7-4DB9-A144-C915FC6796BA}" type="slidenum">
              <a:rPr lang="en-US" altLang="zh-TW"/>
              <a:pPr>
                <a:spcBef>
                  <a:spcPct val="0"/>
                </a:spcBef>
              </a:pPr>
              <a:t>112</a:t>
            </a:fld>
            <a:endParaRPr lang="en-US" altLang="zh-TW"/>
          </a:p>
        </p:txBody>
      </p:sp>
    </p:spTree>
    <p:extLst>
      <p:ext uri="{BB962C8B-B14F-4D97-AF65-F5344CB8AC3E}">
        <p14:creationId xmlns:p14="http://schemas.microsoft.com/office/powerpoint/2010/main" val="25609798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投影片圖像版面配置區 1"/>
          <p:cNvSpPr>
            <a:spLocks noGrp="1" noRot="1" noChangeAspect="1" noTextEdit="1"/>
          </p:cNvSpPr>
          <p:nvPr>
            <p:ph type="sldImg"/>
          </p:nvPr>
        </p:nvSpPr>
        <p:spPr>
          <a:ln/>
        </p:spPr>
      </p:sp>
      <p:sp>
        <p:nvSpPr>
          <p:cNvPr id="1873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187396"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42886507-53D7-44D9-8EBD-C16F90060B74}" type="slidenum">
              <a:rPr lang="en-US" altLang="zh-TW"/>
              <a:pPr>
                <a:spcBef>
                  <a:spcPct val="0"/>
                </a:spcBef>
              </a:pPr>
              <a:t>115</a:t>
            </a:fld>
            <a:endParaRPr lang="en-US" altLang="zh-TW"/>
          </a:p>
        </p:txBody>
      </p:sp>
    </p:spTree>
    <p:extLst>
      <p:ext uri="{BB962C8B-B14F-4D97-AF65-F5344CB8AC3E}">
        <p14:creationId xmlns:p14="http://schemas.microsoft.com/office/powerpoint/2010/main" val="288819035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2DCD86E3-EA0F-4B84-8974-FBC7E8B961EB}" type="slidenum">
              <a:rPr lang="en-US" altLang="zh-TW"/>
              <a:pPr>
                <a:spcBef>
                  <a:spcPct val="0"/>
                </a:spcBef>
              </a:pPr>
              <a:t>116</a:t>
            </a:fld>
            <a:endParaRPr lang="en-US" altLang="zh-TW"/>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dirty="0" smtClean="0"/>
              <a:t>會是</a:t>
            </a:r>
            <a:r>
              <a:rPr lang="en-US" altLang="zh-TW" dirty="0" smtClean="0"/>
              <a:t>45*</a:t>
            </a:r>
            <a:r>
              <a:rPr lang="en-US" altLang="zh-TW" i="1" dirty="0" smtClean="0"/>
              <a:t>n</a:t>
            </a:r>
            <a:r>
              <a:rPr lang="en-US" altLang="zh-TW" dirty="0" smtClean="0"/>
              <a:t>?</a:t>
            </a:r>
          </a:p>
        </p:txBody>
      </p:sp>
    </p:spTree>
    <p:extLst>
      <p:ext uri="{BB962C8B-B14F-4D97-AF65-F5344CB8AC3E}">
        <p14:creationId xmlns:p14="http://schemas.microsoft.com/office/powerpoint/2010/main" val="385970534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p:cNvSpPr>
            <a:spLocks noGrp="1" noRot="1" noChangeAspect="1" noTextEdit="1"/>
          </p:cNvSpPr>
          <p:nvPr>
            <p:ph type="sldImg"/>
          </p:nvPr>
        </p:nvSpPr>
        <p:spPr>
          <a:ln/>
        </p:spPr>
      </p:sp>
      <p:sp>
        <p:nvSpPr>
          <p:cNvPr id="1914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191492"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073F0EE1-2FF5-47BF-ABEC-CACB9E02BFE1}" type="slidenum">
              <a:rPr lang="en-US" altLang="zh-TW"/>
              <a:pPr>
                <a:spcBef>
                  <a:spcPct val="0"/>
                </a:spcBef>
              </a:pPr>
              <a:t>117</a:t>
            </a:fld>
            <a:endParaRPr lang="en-US" altLang="zh-TW"/>
          </a:p>
        </p:txBody>
      </p:sp>
    </p:spTree>
    <p:extLst>
      <p:ext uri="{BB962C8B-B14F-4D97-AF65-F5344CB8AC3E}">
        <p14:creationId xmlns:p14="http://schemas.microsoft.com/office/powerpoint/2010/main" val="400417340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投影片圖像版面配置區 1"/>
          <p:cNvSpPr>
            <a:spLocks noGrp="1" noRot="1" noChangeAspect="1" noTextEdit="1"/>
          </p:cNvSpPr>
          <p:nvPr>
            <p:ph type="sldImg"/>
          </p:nvPr>
        </p:nvSpPr>
        <p:spPr>
          <a:ln/>
        </p:spPr>
      </p:sp>
      <p:sp>
        <p:nvSpPr>
          <p:cNvPr id="19353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19354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C2BD390A-0B4C-4C9C-95D3-E4B0011F6220}" type="slidenum">
              <a:rPr lang="en-US" altLang="zh-TW"/>
              <a:pPr>
                <a:spcBef>
                  <a:spcPct val="0"/>
                </a:spcBef>
              </a:pPr>
              <a:t>118</a:t>
            </a:fld>
            <a:endParaRPr lang="en-US" altLang="zh-TW"/>
          </a:p>
        </p:txBody>
      </p:sp>
    </p:spTree>
    <p:extLst>
      <p:ext uri="{BB962C8B-B14F-4D97-AF65-F5344CB8AC3E}">
        <p14:creationId xmlns:p14="http://schemas.microsoft.com/office/powerpoint/2010/main" val="738942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282B4BA9-BB76-45C3-8586-7C3DFE6AF820}" type="slidenum">
              <a:rPr lang="en-US" altLang="zh-TW" smtClean="0"/>
              <a:pPr/>
              <a:t>16</a:t>
            </a:fld>
            <a:endParaRPr lang="en-US" altLang="zh-TW"/>
          </a:p>
        </p:txBody>
      </p:sp>
    </p:spTree>
    <p:extLst>
      <p:ext uri="{BB962C8B-B14F-4D97-AF65-F5344CB8AC3E}">
        <p14:creationId xmlns:p14="http://schemas.microsoft.com/office/powerpoint/2010/main" val="122831972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投影片圖像版面配置區 1"/>
          <p:cNvSpPr>
            <a:spLocks noGrp="1" noRot="1" noChangeAspect="1" noTextEdit="1"/>
          </p:cNvSpPr>
          <p:nvPr>
            <p:ph type="sldImg"/>
          </p:nvPr>
        </p:nvSpPr>
        <p:spPr>
          <a:ln/>
        </p:spPr>
      </p:sp>
      <p:sp>
        <p:nvSpPr>
          <p:cNvPr id="19558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195588"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75EF5171-C79E-4629-A183-34CB11381BC9}" type="slidenum">
              <a:rPr lang="en-US" altLang="zh-TW"/>
              <a:pPr>
                <a:spcBef>
                  <a:spcPct val="0"/>
                </a:spcBef>
              </a:pPr>
              <a:t>119</a:t>
            </a:fld>
            <a:endParaRPr lang="en-US" altLang="zh-TW"/>
          </a:p>
        </p:txBody>
      </p:sp>
    </p:spTree>
    <p:extLst>
      <p:ext uri="{BB962C8B-B14F-4D97-AF65-F5344CB8AC3E}">
        <p14:creationId xmlns:p14="http://schemas.microsoft.com/office/powerpoint/2010/main" val="276342227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投影片圖像版面配置區 1"/>
          <p:cNvSpPr>
            <a:spLocks noGrp="1" noRot="1" noChangeAspect="1" noTextEdit="1"/>
          </p:cNvSpPr>
          <p:nvPr>
            <p:ph type="sldImg"/>
          </p:nvPr>
        </p:nvSpPr>
        <p:spPr>
          <a:ln/>
        </p:spPr>
      </p:sp>
      <p:sp>
        <p:nvSpPr>
          <p:cNvPr id="1976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197636"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048A2A65-49DA-4227-9F82-F56FE45C4050}" type="slidenum">
              <a:rPr lang="en-US" altLang="zh-TW"/>
              <a:pPr>
                <a:spcBef>
                  <a:spcPct val="0"/>
                </a:spcBef>
              </a:pPr>
              <a:t>120</a:t>
            </a:fld>
            <a:endParaRPr lang="en-US" altLang="zh-TW"/>
          </a:p>
        </p:txBody>
      </p:sp>
    </p:spTree>
    <p:extLst>
      <p:ext uri="{BB962C8B-B14F-4D97-AF65-F5344CB8AC3E}">
        <p14:creationId xmlns:p14="http://schemas.microsoft.com/office/powerpoint/2010/main" val="262517545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投影片圖像版面配置區 1"/>
          <p:cNvSpPr>
            <a:spLocks noGrp="1" noRot="1" noChangeAspect="1" noTextEdit="1"/>
          </p:cNvSpPr>
          <p:nvPr>
            <p:ph type="sldImg"/>
          </p:nvPr>
        </p:nvSpPr>
        <p:spPr>
          <a:ln/>
        </p:spPr>
      </p:sp>
      <p:sp>
        <p:nvSpPr>
          <p:cNvPr id="1996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smtClean="0"/>
          </a:p>
        </p:txBody>
      </p:sp>
      <p:sp>
        <p:nvSpPr>
          <p:cNvPr id="199684"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4735E402-A2DF-442B-8B73-CF0765522429}" type="slidenum">
              <a:rPr lang="en-US" altLang="zh-TW"/>
              <a:pPr>
                <a:spcBef>
                  <a:spcPct val="0"/>
                </a:spcBef>
              </a:pPr>
              <a:t>121</a:t>
            </a:fld>
            <a:endParaRPr lang="en-US" altLang="zh-TW"/>
          </a:p>
        </p:txBody>
      </p:sp>
    </p:spTree>
    <p:extLst>
      <p:ext uri="{BB962C8B-B14F-4D97-AF65-F5344CB8AC3E}">
        <p14:creationId xmlns:p14="http://schemas.microsoft.com/office/powerpoint/2010/main" val="94989006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投影片圖像版面配置區 1"/>
          <p:cNvSpPr>
            <a:spLocks noGrp="1" noRot="1" noChangeAspect="1" noTextEdit="1"/>
          </p:cNvSpPr>
          <p:nvPr>
            <p:ph type="sldImg"/>
          </p:nvPr>
        </p:nvSpPr>
        <p:spPr>
          <a:ln/>
        </p:spPr>
      </p:sp>
      <p:sp>
        <p:nvSpPr>
          <p:cNvPr id="20173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smtClean="0"/>
          </a:p>
        </p:txBody>
      </p:sp>
      <p:sp>
        <p:nvSpPr>
          <p:cNvPr id="201732"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0F6B71CF-0ADD-4A17-A2CE-11125ABAAE20}" type="slidenum">
              <a:rPr lang="en-US" altLang="zh-TW"/>
              <a:pPr>
                <a:spcBef>
                  <a:spcPct val="0"/>
                </a:spcBef>
              </a:pPr>
              <a:t>122</a:t>
            </a:fld>
            <a:endParaRPr lang="en-US" altLang="zh-TW"/>
          </a:p>
        </p:txBody>
      </p:sp>
    </p:spTree>
    <p:extLst>
      <p:ext uri="{BB962C8B-B14F-4D97-AF65-F5344CB8AC3E}">
        <p14:creationId xmlns:p14="http://schemas.microsoft.com/office/powerpoint/2010/main" val="137744571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投影片圖像版面配置區 1"/>
          <p:cNvSpPr>
            <a:spLocks noGrp="1" noRot="1" noChangeAspect="1" noTextEdit="1"/>
          </p:cNvSpPr>
          <p:nvPr>
            <p:ph type="sldImg"/>
          </p:nvPr>
        </p:nvSpPr>
        <p:spPr>
          <a:ln/>
        </p:spPr>
      </p:sp>
      <p:sp>
        <p:nvSpPr>
          <p:cNvPr id="2037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smtClean="0"/>
              <a:t>梯度 的 方向角 </a:t>
            </a:r>
            <a:r>
              <a:rPr lang="en-US" altLang="zh-TW" dirty="0" smtClean="0"/>
              <a:t>+</a:t>
            </a:r>
            <a:r>
              <a:rPr lang="zh-TW" altLang="en-US" dirty="0" smtClean="0"/>
              <a:t> </a:t>
            </a:r>
            <a:r>
              <a:rPr lang="en-US" altLang="zh-TW" dirty="0" smtClean="0"/>
              <a:t>90</a:t>
            </a:r>
            <a:r>
              <a:rPr lang="zh-TW" altLang="en-US" dirty="0" smtClean="0"/>
              <a:t> 度  </a:t>
            </a:r>
            <a:r>
              <a:rPr lang="en-US" altLang="zh-TW" dirty="0" smtClean="0"/>
              <a:t>=</a:t>
            </a:r>
            <a:r>
              <a:rPr lang="zh-TW" altLang="en-US" dirty="0" smtClean="0"/>
              <a:t> </a:t>
            </a:r>
            <a:r>
              <a:rPr lang="en-US" altLang="zh-TW" dirty="0" smtClean="0"/>
              <a:t>Edge </a:t>
            </a:r>
            <a:r>
              <a:rPr lang="zh-TW" altLang="en-US" dirty="0" smtClean="0"/>
              <a:t>的方向角</a:t>
            </a:r>
          </a:p>
        </p:txBody>
      </p:sp>
      <p:sp>
        <p:nvSpPr>
          <p:cNvPr id="20378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5BE3A23F-CEFD-4EFB-975D-5F0D4049D75D}" type="slidenum">
              <a:rPr lang="en-US" altLang="zh-TW"/>
              <a:pPr>
                <a:spcBef>
                  <a:spcPct val="0"/>
                </a:spcBef>
              </a:pPr>
              <a:t>123</a:t>
            </a:fld>
            <a:endParaRPr lang="en-US" altLang="zh-TW"/>
          </a:p>
        </p:txBody>
      </p:sp>
    </p:spTree>
    <p:extLst>
      <p:ext uri="{BB962C8B-B14F-4D97-AF65-F5344CB8AC3E}">
        <p14:creationId xmlns:p14="http://schemas.microsoft.com/office/powerpoint/2010/main" val="262717324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圖像版面配置區 1"/>
          <p:cNvSpPr>
            <a:spLocks noGrp="1" noRot="1" noChangeAspect="1" noTextEdit="1"/>
          </p:cNvSpPr>
          <p:nvPr>
            <p:ph type="sldImg"/>
          </p:nvPr>
        </p:nvSpPr>
        <p:spPr>
          <a:ln/>
        </p:spPr>
      </p:sp>
      <p:sp>
        <p:nvSpPr>
          <p:cNvPr id="20582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smtClean="0"/>
          </a:p>
        </p:txBody>
      </p:sp>
      <p:sp>
        <p:nvSpPr>
          <p:cNvPr id="205828"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E3440C27-9E9F-440B-9205-7B5AA0696B93}" type="slidenum">
              <a:rPr lang="en-US" altLang="zh-TW"/>
              <a:pPr>
                <a:spcBef>
                  <a:spcPct val="0"/>
                </a:spcBef>
              </a:pPr>
              <a:t>124</a:t>
            </a:fld>
            <a:endParaRPr lang="en-US" altLang="zh-TW"/>
          </a:p>
        </p:txBody>
      </p:sp>
    </p:spTree>
    <p:extLst>
      <p:ext uri="{BB962C8B-B14F-4D97-AF65-F5344CB8AC3E}">
        <p14:creationId xmlns:p14="http://schemas.microsoft.com/office/powerpoint/2010/main" val="80447405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投影片圖像版面配置區 1"/>
          <p:cNvSpPr>
            <a:spLocks noGrp="1" noRot="1" noChangeAspect="1" noTextEdit="1"/>
          </p:cNvSpPr>
          <p:nvPr>
            <p:ph type="sldImg"/>
          </p:nvPr>
        </p:nvSpPr>
        <p:spPr>
          <a:ln/>
        </p:spPr>
      </p:sp>
      <p:sp>
        <p:nvSpPr>
          <p:cNvPr id="20787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dirty="0" smtClean="0"/>
              <a:t>Edge operator </a:t>
            </a:r>
            <a:r>
              <a:rPr lang="zh-TW" altLang="en-US" dirty="0" smtClean="0"/>
              <a:t>要有的性質</a:t>
            </a:r>
            <a:endParaRPr lang="en-US" altLang="zh-TW" dirty="0" smtClean="0"/>
          </a:p>
          <a:p>
            <a:r>
              <a:rPr lang="zh-TW" altLang="en-US" dirty="0" smtClean="0"/>
              <a:t>準確估計 梯度的強度</a:t>
            </a:r>
            <a:endParaRPr lang="en-US" altLang="zh-TW" dirty="0" smtClean="0"/>
          </a:p>
          <a:p>
            <a:r>
              <a:rPr lang="zh-TW" altLang="en-US" dirty="0" smtClean="0"/>
              <a:t>準確估計 梯度的方向</a:t>
            </a:r>
            <a:endParaRPr lang="en-US" altLang="zh-TW" dirty="0" smtClean="0"/>
          </a:p>
          <a:p>
            <a:r>
              <a:rPr lang="zh-TW" altLang="en-US" dirty="0" smtClean="0"/>
              <a:t>準確估計 </a:t>
            </a:r>
            <a:r>
              <a:rPr lang="en-US" altLang="zh-TW" dirty="0" smtClean="0"/>
              <a:t>step</a:t>
            </a:r>
            <a:r>
              <a:rPr lang="zh-TW" altLang="en-US" dirty="0" smtClean="0"/>
              <a:t> </a:t>
            </a:r>
            <a:r>
              <a:rPr lang="en-US" altLang="zh-TW" dirty="0" smtClean="0"/>
              <a:t>edge</a:t>
            </a:r>
            <a:r>
              <a:rPr lang="zh-TW" altLang="en-US" dirty="0" smtClean="0"/>
              <a:t> 的對比性</a:t>
            </a:r>
            <a:endParaRPr lang="en-US" altLang="zh-TW" dirty="0" smtClean="0"/>
          </a:p>
          <a:p>
            <a:r>
              <a:rPr lang="zh-TW" altLang="en-US" dirty="0" smtClean="0"/>
              <a:t>準確估計 </a:t>
            </a:r>
            <a:r>
              <a:rPr lang="en-US" altLang="zh-TW" dirty="0" smtClean="0"/>
              <a:t>step</a:t>
            </a:r>
            <a:r>
              <a:rPr lang="en-US" altLang="zh-TW" baseline="0" dirty="0" smtClean="0"/>
              <a:t> edge </a:t>
            </a:r>
            <a:r>
              <a:rPr lang="zh-TW" altLang="en-US" baseline="0" dirty="0" smtClean="0"/>
              <a:t>的方向性</a:t>
            </a:r>
            <a:endParaRPr lang="en-US" altLang="zh-TW" baseline="0" dirty="0" smtClean="0"/>
          </a:p>
          <a:p>
            <a:endParaRPr lang="en-US" altLang="zh-TW" baseline="0" dirty="0" smtClean="0"/>
          </a:p>
          <a:p>
            <a:r>
              <a:rPr lang="en-US" altLang="zh-TW" baseline="0" dirty="0" smtClean="0"/>
              <a:t>Gradient direction : </a:t>
            </a:r>
            <a:r>
              <a:rPr lang="zh-TW" altLang="en-US" baseline="0" dirty="0" smtClean="0"/>
              <a:t>用來做邊的組織，選擇，和連結。</a:t>
            </a:r>
            <a:endParaRPr lang="zh-TW" altLang="en-US" dirty="0" smtClean="0"/>
          </a:p>
        </p:txBody>
      </p:sp>
      <p:sp>
        <p:nvSpPr>
          <p:cNvPr id="207876"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23ED2D6D-756F-4697-B32D-DFD1AC877388}" type="slidenum">
              <a:rPr lang="en-US" altLang="zh-TW"/>
              <a:pPr>
                <a:spcBef>
                  <a:spcPct val="0"/>
                </a:spcBef>
              </a:pPr>
              <a:t>125</a:t>
            </a:fld>
            <a:endParaRPr lang="en-US" altLang="zh-TW"/>
          </a:p>
        </p:txBody>
      </p:sp>
    </p:spTree>
    <p:extLst>
      <p:ext uri="{BB962C8B-B14F-4D97-AF65-F5344CB8AC3E}">
        <p14:creationId xmlns:p14="http://schemas.microsoft.com/office/powerpoint/2010/main" val="90246055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4C2A576C-D629-4475-B92C-08F62FDE5B11}" type="slidenum">
              <a:rPr lang="en-US" altLang="zh-TW"/>
              <a:pPr>
                <a:spcBef>
                  <a:spcPct val="0"/>
                </a:spcBef>
              </a:pPr>
              <a:t>126</a:t>
            </a:fld>
            <a:endParaRPr lang="en-US" altLang="zh-TW"/>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dirty="0" smtClean="0"/>
              <a:t>Polyhedral: </a:t>
            </a:r>
            <a:r>
              <a:rPr lang="zh-TW" altLang="en-US" dirty="0" smtClean="0"/>
              <a:t>多面體</a:t>
            </a:r>
            <a:endParaRPr lang="en-US" altLang="zh-TW" dirty="0" smtClean="0"/>
          </a:p>
          <a:p>
            <a:pPr eaLnBrk="1" hangingPunct="1"/>
            <a:endParaRPr lang="en-US" altLang="zh-TW" dirty="0" smtClean="0"/>
          </a:p>
          <a:p>
            <a:pPr eaLnBrk="1" hangingPunct="1"/>
            <a:r>
              <a:rPr lang="zh-TW" altLang="en-US" dirty="0" smtClean="0"/>
              <a:t>左上角：多面體物體</a:t>
            </a:r>
            <a:endParaRPr lang="en-US" altLang="zh-TW" dirty="0" smtClean="0"/>
          </a:p>
          <a:p>
            <a:pPr eaLnBrk="1" hangingPunct="1"/>
            <a:r>
              <a:rPr lang="zh-TW" altLang="en-US" dirty="0" smtClean="0"/>
              <a:t>右上角：梯度強度影像</a:t>
            </a:r>
            <a:endParaRPr lang="en-US" altLang="zh-TW" dirty="0" smtClean="0"/>
          </a:p>
          <a:p>
            <a:pPr eaLnBrk="1" hangingPunct="1"/>
            <a:r>
              <a:rPr lang="zh-TW" altLang="en-US" dirty="0" smtClean="0"/>
              <a:t>左下角：梯度強度二值化影像</a:t>
            </a:r>
            <a:r>
              <a:rPr lang="en-US" altLang="zh-TW" dirty="0" smtClean="0"/>
              <a:t>(</a:t>
            </a:r>
            <a:r>
              <a:rPr lang="zh-TW" altLang="en-US" dirty="0" smtClean="0"/>
              <a:t>門檻值為</a:t>
            </a:r>
            <a:r>
              <a:rPr lang="en-US" altLang="zh-TW" dirty="0" smtClean="0"/>
              <a:t>12)</a:t>
            </a:r>
          </a:p>
          <a:p>
            <a:pPr eaLnBrk="1" hangingPunct="1"/>
            <a:r>
              <a:rPr lang="zh-TW" altLang="en-US" dirty="0" smtClean="0"/>
              <a:t>右下角：右邊白左邊黑，選</a:t>
            </a:r>
            <a:r>
              <a:rPr lang="en-US" altLang="zh-TW" dirty="0" smtClean="0"/>
              <a:t>theta</a:t>
            </a:r>
            <a:r>
              <a:rPr lang="zh-TW" altLang="en-US" dirty="0" smtClean="0"/>
              <a:t>值在</a:t>
            </a:r>
            <a:r>
              <a:rPr lang="en-US" altLang="zh-TW" dirty="0" smtClean="0"/>
              <a:t>0~22</a:t>
            </a:r>
            <a:r>
              <a:rPr lang="zh-TW" altLang="en-US" dirty="0" smtClean="0"/>
              <a:t>度之間的。</a:t>
            </a:r>
          </a:p>
        </p:txBody>
      </p:sp>
    </p:spTree>
    <p:extLst>
      <p:ext uri="{BB962C8B-B14F-4D97-AF65-F5344CB8AC3E}">
        <p14:creationId xmlns:p14="http://schemas.microsoft.com/office/powerpoint/2010/main" val="64605711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75C1A39A-B27B-4EB8-A632-905E2BE48F45}" type="slidenum">
              <a:rPr lang="en-US" altLang="zh-TW"/>
              <a:pPr>
                <a:spcBef>
                  <a:spcPct val="0"/>
                </a:spcBef>
              </a:pPr>
              <a:t>128</a:t>
            </a:fld>
            <a:endParaRPr lang="en-US" altLang="zh-TW"/>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TW" dirty="0" smtClean="0"/>
          </a:p>
          <a:p>
            <a:pPr eaLnBrk="1" hangingPunct="1"/>
            <a:r>
              <a:rPr lang="zh-TW" altLang="en-US" dirty="0" smtClean="0"/>
              <a:t>圖</a:t>
            </a:r>
            <a:r>
              <a:rPr lang="en-US" altLang="zh-TW" dirty="0" smtClean="0"/>
              <a:t>a)</a:t>
            </a:r>
            <a:r>
              <a:rPr lang="zh-TW" altLang="en-US" dirty="0" smtClean="0"/>
              <a:t> 影像橫剖面</a:t>
            </a:r>
            <a:r>
              <a:rPr lang="en-US" altLang="zh-TW" dirty="0" smtClean="0"/>
              <a:t>pixel</a:t>
            </a:r>
            <a:r>
              <a:rPr lang="zh-TW" altLang="en-US" dirty="0" smtClean="0"/>
              <a:t>亮度變化</a:t>
            </a:r>
            <a:endParaRPr lang="en-US" altLang="zh-TW" dirty="0" smtClean="0"/>
          </a:p>
          <a:p>
            <a:pPr eaLnBrk="1" hangingPunct="1"/>
            <a:r>
              <a:rPr lang="zh-TW" altLang="en-US" dirty="0" smtClean="0"/>
              <a:t>圖</a:t>
            </a:r>
            <a:r>
              <a:rPr lang="en-US" altLang="zh-TW" dirty="0" smtClean="0"/>
              <a:t>b) </a:t>
            </a:r>
            <a:r>
              <a:rPr lang="zh-TW" altLang="en-US" dirty="0" smtClean="0"/>
              <a:t>影像橫剖面</a:t>
            </a:r>
            <a:r>
              <a:rPr lang="en-US" altLang="zh-TW" dirty="0" smtClean="0"/>
              <a:t>pixel</a:t>
            </a:r>
            <a:r>
              <a:rPr lang="en-US" altLang="zh-TW" baseline="0" dirty="0" smtClean="0"/>
              <a:t> </a:t>
            </a:r>
            <a:r>
              <a:rPr lang="zh-TW" altLang="en-US" baseline="0" dirty="0" smtClean="0"/>
              <a:t>一階導數變化</a:t>
            </a:r>
            <a:endParaRPr lang="en-US" altLang="zh-TW" baseline="0" dirty="0" smtClean="0"/>
          </a:p>
          <a:p>
            <a:pPr eaLnBrk="1" hangingPunct="1"/>
            <a:r>
              <a:rPr lang="zh-TW" altLang="en-US" baseline="0" dirty="0" smtClean="0"/>
              <a:t>圖</a:t>
            </a:r>
            <a:r>
              <a:rPr lang="en-US" altLang="zh-TW" baseline="0" dirty="0" smtClean="0"/>
              <a:t>c) </a:t>
            </a:r>
            <a:r>
              <a:rPr lang="zh-TW" altLang="en-US" baseline="0" dirty="0" smtClean="0"/>
              <a:t>影像橫剖面</a:t>
            </a:r>
            <a:r>
              <a:rPr lang="en-US" altLang="zh-TW" baseline="0" dirty="0" smtClean="0"/>
              <a:t>pixel</a:t>
            </a:r>
            <a:r>
              <a:rPr lang="zh-TW" altLang="en-US" baseline="0" dirty="0" smtClean="0"/>
              <a:t> 二階導數變化</a:t>
            </a:r>
            <a:endParaRPr lang="en-US" altLang="zh-TW" dirty="0" smtClean="0"/>
          </a:p>
          <a:p>
            <a:pPr eaLnBrk="1" hangingPunct="1"/>
            <a:r>
              <a:rPr lang="zh-TW" altLang="en-US" dirty="0" smtClean="0"/>
              <a:t>跟課本上的比較</a:t>
            </a:r>
          </a:p>
        </p:txBody>
      </p:sp>
    </p:spTree>
    <p:extLst>
      <p:ext uri="{BB962C8B-B14F-4D97-AF65-F5344CB8AC3E}">
        <p14:creationId xmlns:p14="http://schemas.microsoft.com/office/powerpoint/2010/main" val="132839564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投影片圖像版面配置區 1"/>
          <p:cNvSpPr>
            <a:spLocks noGrp="1" noRot="1" noChangeAspect="1" noTextEdit="1"/>
          </p:cNvSpPr>
          <p:nvPr>
            <p:ph type="sldImg"/>
          </p:nvPr>
        </p:nvSpPr>
        <p:spPr>
          <a:ln/>
        </p:spPr>
      </p:sp>
      <p:sp>
        <p:nvSpPr>
          <p:cNvPr id="21606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216068"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BA7DF7AE-127D-46EB-A278-2225142DBA29}" type="slidenum">
              <a:rPr lang="en-US" altLang="zh-TW"/>
              <a:pPr>
                <a:spcBef>
                  <a:spcPct val="0"/>
                </a:spcBef>
              </a:pPr>
              <a:t>129</a:t>
            </a:fld>
            <a:endParaRPr lang="en-US" altLang="zh-TW"/>
          </a:p>
        </p:txBody>
      </p:sp>
    </p:spTree>
    <p:extLst>
      <p:ext uri="{BB962C8B-B14F-4D97-AF65-F5344CB8AC3E}">
        <p14:creationId xmlns:p14="http://schemas.microsoft.com/office/powerpoint/2010/main" val="35296641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4" name="Picture 44" descr="kilochart_900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3163" y="549275"/>
            <a:ext cx="1620837"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3" descr="bar2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08275"/>
            <a:ext cx="9144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type="ctrTitle"/>
          </p:nvPr>
        </p:nvSpPr>
        <p:spPr>
          <a:xfrm>
            <a:off x="827088" y="620713"/>
            <a:ext cx="6781800" cy="2133600"/>
          </a:xfrm>
        </p:spPr>
        <p:txBody>
          <a:bodyPr/>
          <a:lstStyle>
            <a:lvl1pPr algn="ctr">
              <a:defRPr sz="4800">
                <a:latin typeface="Comic Sans MS" pitchFamily="66" charset="0"/>
              </a:defRPr>
            </a:lvl1pPr>
          </a:lstStyle>
          <a:p>
            <a:pPr lvl="0"/>
            <a:r>
              <a:rPr lang="zh-TW" altLang="en-US" noProof="0" smtClean="0"/>
              <a:t>按一下以編輯母片標題樣式</a:t>
            </a:r>
          </a:p>
        </p:txBody>
      </p:sp>
      <p:sp>
        <p:nvSpPr>
          <p:cNvPr id="11268" name="Rectangle 4"/>
          <p:cNvSpPr>
            <a:spLocks noGrp="1" noChangeArrowheads="1"/>
          </p:cNvSpPr>
          <p:nvPr>
            <p:ph type="subTitle" idx="1"/>
          </p:nvPr>
        </p:nvSpPr>
        <p:spPr>
          <a:xfrm>
            <a:off x="849313" y="3049588"/>
            <a:ext cx="6248400" cy="2362200"/>
          </a:xfrm>
        </p:spPr>
        <p:txBody>
          <a:bodyPr/>
          <a:lstStyle>
            <a:lvl1pPr marL="0" indent="0" algn="ctr">
              <a:buFont typeface="Wingdings" pitchFamily="2" charset="2"/>
              <a:buNone/>
              <a:defRPr sz="3200">
                <a:solidFill>
                  <a:srgbClr val="336600"/>
                </a:solidFill>
                <a:latin typeface="Comic Sans MS" pitchFamily="66" charset="0"/>
              </a:defRPr>
            </a:lvl1pPr>
          </a:lstStyle>
          <a:p>
            <a:pPr lvl="0"/>
            <a:r>
              <a:rPr lang="zh-TW" altLang="en-US" noProof="0" smtClean="0"/>
              <a:t>按一下以編輯母片副標題樣式</a:t>
            </a:r>
          </a:p>
        </p:txBody>
      </p:sp>
      <p:sp>
        <p:nvSpPr>
          <p:cNvPr id="6" name="Rectangle 6"/>
          <p:cNvSpPr>
            <a:spLocks noGrp="1" noChangeArrowheads="1"/>
          </p:cNvSpPr>
          <p:nvPr>
            <p:ph type="ftr" sz="quarter" idx="10"/>
          </p:nvPr>
        </p:nvSpPr>
        <p:spPr>
          <a:xfrm>
            <a:off x="2124075" y="6165850"/>
            <a:ext cx="4679950" cy="692150"/>
          </a:xfrm>
        </p:spPr>
        <p:txBody>
          <a:bodyPr/>
          <a:lstStyle>
            <a:lvl1pPr>
              <a:defRPr b="1" i="0">
                <a:effectLst/>
                <a:latin typeface="Comic Sans MS" pitchFamily="66" charset="0"/>
              </a:defRPr>
            </a:lvl1pPr>
          </a:lstStyle>
          <a:p>
            <a:pPr>
              <a:defRPr/>
            </a:pPr>
            <a:r>
              <a:rPr lang="pl-PL" altLang="zh-TW" smtClean="0"/>
              <a:t>DC &amp; CV Lab. CSIE  NTU</a:t>
            </a:r>
            <a:endParaRPr lang="en-US" altLang="zh-TW"/>
          </a:p>
        </p:txBody>
      </p:sp>
    </p:spTree>
    <p:extLst>
      <p:ext uri="{BB962C8B-B14F-4D97-AF65-F5344CB8AC3E}">
        <p14:creationId xmlns:p14="http://schemas.microsoft.com/office/powerpoint/2010/main" val="157271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6"/>
          <p:cNvSpPr>
            <a:spLocks noGrp="1" noChangeArrowheads="1"/>
          </p:cNvSpPr>
          <p:nvPr>
            <p:ph type="ftr" sz="quarter" idx="10"/>
          </p:nvPr>
        </p:nvSpPr>
        <p:spPr/>
        <p:txBody>
          <a:bodyPr/>
          <a:lstStyle>
            <a:lvl1pPr>
              <a:defRPr b="1">
                <a:effectLst>
                  <a:outerShdw blurRad="38100" dist="38100" dir="2700000" algn="tl">
                    <a:srgbClr val="C0C0C0"/>
                  </a:outerShdw>
                </a:effectLst>
                <a:latin typeface="Comic Sans MS" pitchFamily="66" charset="0"/>
              </a:defRPr>
            </a:lvl1pPr>
          </a:lstStyle>
          <a:p>
            <a:pPr>
              <a:defRPr/>
            </a:pPr>
            <a:r>
              <a:rPr lang="en-US" altLang="zh-TW"/>
              <a:t>DC &amp; CV Lab.</a:t>
            </a:r>
          </a:p>
          <a:p>
            <a:pPr>
              <a:defRPr/>
            </a:pPr>
            <a:r>
              <a:rPr lang="en-US" altLang="zh-TW"/>
              <a:t>CSIE  NTU</a:t>
            </a:r>
          </a:p>
        </p:txBody>
      </p:sp>
      <p:sp>
        <p:nvSpPr>
          <p:cNvPr id="5" name="Rectangle 44"/>
          <p:cNvSpPr>
            <a:spLocks noGrp="1" noChangeArrowheads="1"/>
          </p:cNvSpPr>
          <p:nvPr>
            <p:ph type="sldNum" sz="quarter" idx="11"/>
          </p:nvPr>
        </p:nvSpPr>
        <p:spPr/>
        <p:txBody>
          <a:bodyPr/>
          <a:lstStyle>
            <a:lvl1pPr>
              <a:defRPr/>
            </a:lvl1pPr>
          </a:lstStyle>
          <a:p>
            <a:fld id="{33CF3F73-BBA0-46D8-9BF0-A1E833EA6060}" type="slidenum">
              <a:rPr lang="en-US" altLang="zh-TW"/>
              <a:pPr/>
              <a:t>‹#›</a:t>
            </a:fld>
            <a:r>
              <a:rPr lang="en-US" altLang="zh-TW"/>
              <a:t>/118</a:t>
            </a:r>
          </a:p>
        </p:txBody>
      </p:sp>
    </p:spTree>
    <p:extLst>
      <p:ext uri="{BB962C8B-B14F-4D97-AF65-F5344CB8AC3E}">
        <p14:creationId xmlns:p14="http://schemas.microsoft.com/office/powerpoint/2010/main" val="1771128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029450" y="333375"/>
            <a:ext cx="2114550" cy="6119813"/>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84213" y="333375"/>
            <a:ext cx="6192837" cy="6119813"/>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6"/>
          <p:cNvSpPr>
            <a:spLocks noGrp="1" noChangeArrowheads="1"/>
          </p:cNvSpPr>
          <p:nvPr>
            <p:ph type="ftr" sz="quarter" idx="10"/>
          </p:nvPr>
        </p:nvSpPr>
        <p:spPr/>
        <p:txBody>
          <a:bodyPr/>
          <a:lstStyle>
            <a:lvl1pPr>
              <a:defRPr b="1">
                <a:effectLst>
                  <a:outerShdw blurRad="38100" dist="38100" dir="2700000" algn="tl">
                    <a:srgbClr val="C0C0C0"/>
                  </a:outerShdw>
                </a:effectLst>
                <a:latin typeface="Comic Sans MS" pitchFamily="66" charset="0"/>
              </a:defRPr>
            </a:lvl1pPr>
          </a:lstStyle>
          <a:p>
            <a:pPr>
              <a:defRPr/>
            </a:pPr>
            <a:r>
              <a:rPr lang="en-US" altLang="zh-TW"/>
              <a:t>DC &amp; CV Lab.</a:t>
            </a:r>
          </a:p>
          <a:p>
            <a:pPr>
              <a:defRPr/>
            </a:pPr>
            <a:r>
              <a:rPr lang="en-US" altLang="zh-TW"/>
              <a:t>CSIE  NTU</a:t>
            </a:r>
          </a:p>
        </p:txBody>
      </p:sp>
      <p:sp>
        <p:nvSpPr>
          <p:cNvPr id="5" name="Rectangle 44"/>
          <p:cNvSpPr>
            <a:spLocks noGrp="1" noChangeArrowheads="1"/>
          </p:cNvSpPr>
          <p:nvPr>
            <p:ph type="sldNum" sz="quarter" idx="11"/>
          </p:nvPr>
        </p:nvSpPr>
        <p:spPr/>
        <p:txBody>
          <a:bodyPr/>
          <a:lstStyle>
            <a:lvl1pPr>
              <a:defRPr/>
            </a:lvl1pPr>
          </a:lstStyle>
          <a:p>
            <a:fld id="{0A3948A5-D47C-49BA-934A-7886F5A01C2D}" type="slidenum">
              <a:rPr lang="en-US" altLang="zh-TW"/>
              <a:pPr/>
              <a:t>‹#›</a:t>
            </a:fld>
            <a:r>
              <a:rPr lang="en-US" altLang="zh-TW"/>
              <a:t>/118</a:t>
            </a:r>
          </a:p>
        </p:txBody>
      </p:sp>
    </p:spTree>
    <p:extLst>
      <p:ext uri="{BB962C8B-B14F-4D97-AF65-F5344CB8AC3E}">
        <p14:creationId xmlns:p14="http://schemas.microsoft.com/office/powerpoint/2010/main" val="3033941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1042988" y="333375"/>
            <a:ext cx="8101012" cy="12954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684213" y="2041525"/>
            <a:ext cx="4038600" cy="44116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875213" y="2041525"/>
            <a:ext cx="4038600" cy="21288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875213" y="4322763"/>
            <a:ext cx="4038600" cy="21304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Rectangle 6"/>
          <p:cNvSpPr>
            <a:spLocks noGrp="1" noChangeArrowheads="1"/>
          </p:cNvSpPr>
          <p:nvPr>
            <p:ph type="ftr" sz="quarter" idx="10"/>
          </p:nvPr>
        </p:nvSpPr>
        <p:spPr/>
        <p:txBody>
          <a:bodyPr/>
          <a:lstStyle>
            <a:lvl1pPr>
              <a:defRPr b="1">
                <a:effectLst>
                  <a:outerShdw blurRad="38100" dist="38100" dir="2700000" algn="tl">
                    <a:srgbClr val="C0C0C0"/>
                  </a:outerShdw>
                </a:effectLst>
                <a:latin typeface="Comic Sans MS" pitchFamily="66" charset="0"/>
              </a:defRPr>
            </a:lvl1pPr>
          </a:lstStyle>
          <a:p>
            <a:pPr>
              <a:defRPr/>
            </a:pPr>
            <a:r>
              <a:rPr lang="en-US" altLang="zh-TW"/>
              <a:t>DC &amp; CV Lab.</a:t>
            </a:r>
          </a:p>
          <a:p>
            <a:pPr>
              <a:defRPr/>
            </a:pPr>
            <a:r>
              <a:rPr lang="en-US" altLang="zh-TW"/>
              <a:t>CSIE  NTU</a:t>
            </a:r>
          </a:p>
        </p:txBody>
      </p:sp>
      <p:sp>
        <p:nvSpPr>
          <p:cNvPr id="7" name="Rectangle 44"/>
          <p:cNvSpPr>
            <a:spLocks noGrp="1" noChangeArrowheads="1"/>
          </p:cNvSpPr>
          <p:nvPr>
            <p:ph type="sldNum" sz="quarter" idx="11"/>
          </p:nvPr>
        </p:nvSpPr>
        <p:spPr/>
        <p:txBody>
          <a:bodyPr/>
          <a:lstStyle>
            <a:lvl1pPr>
              <a:defRPr/>
            </a:lvl1pPr>
          </a:lstStyle>
          <a:p>
            <a:fld id="{04437DB6-FB63-4E98-9B8D-2FA0E18B3DDD}" type="slidenum">
              <a:rPr lang="en-US" altLang="zh-TW"/>
              <a:pPr/>
              <a:t>‹#›</a:t>
            </a:fld>
            <a:r>
              <a:rPr lang="en-US" altLang="zh-TW"/>
              <a:t>/118</a:t>
            </a:r>
          </a:p>
        </p:txBody>
      </p:sp>
    </p:spTree>
    <p:extLst>
      <p:ext uri="{BB962C8B-B14F-4D97-AF65-F5344CB8AC3E}">
        <p14:creationId xmlns:p14="http://schemas.microsoft.com/office/powerpoint/2010/main" val="4146552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1042988" y="333375"/>
            <a:ext cx="8101012" cy="1295400"/>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684213" y="2041525"/>
            <a:ext cx="4038600" cy="21288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875213" y="2041525"/>
            <a:ext cx="4038600" cy="21288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684213" y="4322763"/>
            <a:ext cx="4038600" cy="21304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4875213" y="4322763"/>
            <a:ext cx="4038600" cy="21304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6"/>
          <p:cNvSpPr>
            <a:spLocks noGrp="1" noChangeArrowheads="1"/>
          </p:cNvSpPr>
          <p:nvPr>
            <p:ph type="ftr" sz="quarter" idx="10"/>
          </p:nvPr>
        </p:nvSpPr>
        <p:spPr/>
        <p:txBody>
          <a:bodyPr/>
          <a:lstStyle>
            <a:lvl1pPr>
              <a:defRPr b="1">
                <a:effectLst>
                  <a:outerShdw blurRad="38100" dist="38100" dir="2700000" algn="tl">
                    <a:srgbClr val="C0C0C0"/>
                  </a:outerShdw>
                </a:effectLst>
                <a:latin typeface="Comic Sans MS" pitchFamily="66" charset="0"/>
              </a:defRPr>
            </a:lvl1pPr>
          </a:lstStyle>
          <a:p>
            <a:pPr>
              <a:defRPr/>
            </a:pPr>
            <a:r>
              <a:rPr lang="en-US" altLang="zh-TW"/>
              <a:t>DC &amp; CV Lab.</a:t>
            </a:r>
          </a:p>
          <a:p>
            <a:pPr>
              <a:defRPr/>
            </a:pPr>
            <a:r>
              <a:rPr lang="en-US" altLang="zh-TW"/>
              <a:t>CSIE  NTU</a:t>
            </a:r>
          </a:p>
        </p:txBody>
      </p:sp>
      <p:sp>
        <p:nvSpPr>
          <p:cNvPr id="8" name="Rectangle 44"/>
          <p:cNvSpPr>
            <a:spLocks noGrp="1" noChangeArrowheads="1"/>
          </p:cNvSpPr>
          <p:nvPr>
            <p:ph type="sldNum" sz="quarter" idx="11"/>
          </p:nvPr>
        </p:nvSpPr>
        <p:spPr/>
        <p:txBody>
          <a:bodyPr/>
          <a:lstStyle>
            <a:lvl1pPr>
              <a:defRPr/>
            </a:lvl1pPr>
          </a:lstStyle>
          <a:p>
            <a:fld id="{FD200A6B-118F-437E-858C-9814838D1C0B}" type="slidenum">
              <a:rPr lang="en-US" altLang="zh-TW"/>
              <a:pPr/>
              <a:t>‹#›</a:t>
            </a:fld>
            <a:r>
              <a:rPr lang="en-US" altLang="zh-TW"/>
              <a:t>/118</a:t>
            </a:r>
          </a:p>
        </p:txBody>
      </p:sp>
    </p:spTree>
    <p:extLst>
      <p:ext uri="{BB962C8B-B14F-4D97-AF65-F5344CB8AC3E}">
        <p14:creationId xmlns:p14="http://schemas.microsoft.com/office/powerpoint/2010/main" val="1055706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1042988" y="333375"/>
            <a:ext cx="8101012" cy="12954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684213" y="2041525"/>
            <a:ext cx="4038600" cy="44116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875213" y="2041525"/>
            <a:ext cx="4038600" cy="44116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6"/>
          <p:cNvSpPr>
            <a:spLocks noGrp="1" noChangeArrowheads="1"/>
          </p:cNvSpPr>
          <p:nvPr>
            <p:ph type="ftr" sz="quarter" idx="10"/>
          </p:nvPr>
        </p:nvSpPr>
        <p:spPr/>
        <p:txBody>
          <a:bodyPr/>
          <a:lstStyle>
            <a:lvl1pPr>
              <a:defRPr b="1">
                <a:effectLst>
                  <a:outerShdw blurRad="38100" dist="38100" dir="2700000" algn="tl">
                    <a:srgbClr val="C0C0C0"/>
                  </a:outerShdw>
                </a:effectLst>
                <a:latin typeface="Comic Sans MS" pitchFamily="66" charset="0"/>
              </a:defRPr>
            </a:lvl1pPr>
          </a:lstStyle>
          <a:p>
            <a:pPr>
              <a:defRPr/>
            </a:pPr>
            <a:r>
              <a:rPr lang="en-US" altLang="zh-TW"/>
              <a:t>DC &amp; CV Lab.</a:t>
            </a:r>
          </a:p>
          <a:p>
            <a:pPr>
              <a:defRPr/>
            </a:pPr>
            <a:r>
              <a:rPr lang="en-US" altLang="zh-TW"/>
              <a:t>CSIE  NTU</a:t>
            </a:r>
          </a:p>
        </p:txBody>
      </p:sp>
      <p:sp>
        <p:nvSpPr>
          <p:cNvPr id="6" name="Rectangle 44"/>
          <p:cNvSpPr>
            <a:spLocks noGrp="1" noChangeArrowheads="1"/>
          </p:cNvSpPr>
          <p:nvPr>
            <p:ph type="sldNum" sz="quarter" idx="11"/>
          </p:nvPr>
        </p:nvSpPr>
        <p:spPr/>
        <p:txBody>
          <a:bodyPr/>
          <a:lstStyle>
            <a:lvl1pPr>
              <a:defRPr/>
            </a:lvl1pPr>
          </a:lstStyle>
          <a:p>
            <a:fld id="{17E476D1-59AA-446B-8ECC-D33A9F1C9420}" type="slidenum">
              <a:rPr lang="en-US" altLang="zh-TW"/>
              <a:pPr/>
              <a:t>‹#›</a:t>
            </a:fld>
            <a:r>
              <a:rPr lang="en-US" altLang="zh-TW"/>
              <a:t>/118</a:t>
            </a:r>
          </a:p>
        </p:txBody>
      </p:sp>
    </p:spTree>
    <p:extLst>
      <p:ext uri="{BB962C8B-B14F-4D97-AF65-F5344CB8AC3E}">
        <p14:creationId xmlns:p14="http://schemas.microsoft.com/office/powerpoint/2010/main" val="1311992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684213" y="333375"/>
            <a:ext cx="8459787" cy="611981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Rectangle 6"/>
          <p:cNvSpPr>
            <a:spLocks noGrp="1" noChangeArrowheads="1"/>
          </p:cNvSpPr>
          <p:nvPr>
            <p:ph type="ftr" sz="quarter" idx="10"/>
          </p:nvPr>
        </p:nvSpPr>
        <p:spPr/>
        <p:txBody>
          <a:bodyPr/>
          <a:lstStyle>
            <a:lvl1pPr>
              <a:defRPr b="1">
                <a:effectLst>
                  <a:outerShdw blurRad="38100" dist="38100" dir="2700000" algn="tl">
                    <a:srgbClr val="C0C0C0"/>
                  </a:outerShdw>
                </a:effectLst>
                <a:latin typeface="Comic Sans MS" pitchFamily="66" charset="0"/>
              </a:defRPr>
            </a:lvl1pPr>
          </a:lstStyle>
          <a:p>
            <a:pPr>
              <a:defRPr/>
            </a:pPr>
            <a:r>
              <a:rPr lang="en-US" altLang="zh-TW"/>
              <a:t>DC &amp; CV Lab.</a:t>
            </a:r>
          </a:p>
          <a:p>
            <a:pPr>
              <a:defRPr/>
            </a:pPr>
            <a:r>
              <a:rPr lang="en-US" altLang="zh-TW"/>
              <a:t>CSIE  NTU</a:t>
            </a:r>
          </a:p>
        </p:txBody>
      </p:sp>
      <p:sp>
        <p:nvSpPr>
          <p:cNvPr id="4" name="Rectangle 44"/>
          <p:cNvSpPr>
            <a:spLocks noGrp="1" noChangeArrowheads="1"/>
          </p:cNvSpPr>
          <p:nvPr>
            <p:ph type="sldNum" sz="quarter" idx="11"/>
          </p:nvPr>
        </p:nvSpPr>
        <p:spPr/>
        <p:txBody>
          <a:bodyPr/>
          <a:lstStyle>
            <a:lvl1pPr>
              <a:defRPr/>
            </a:lvl1pPr>
          </a:lstStyle>
          <a:p>
            <a:fld id="{B91E3AED-B0A0-4C04-9402-E5E630A4CDE0}" type="slidenum">
              <a:rPr lang="en-US" altLang="zh-TW"/>
              <a:pPr/>
              <a:t>‹#›</a:t>
            </a:fld>
            <a:r>
              <a:rPr lang="en-US" altLang="zh-TW"/>
              <a:t>/118</a:t>
            </a:r>
          </a:p>
        </p:txBody>
      </p:sp>
    </p:spTree>
    <p:extLst>
      <p:ext uri="{BB962C8B-B14F-4D97-AF65-F5344CB8AC3E}">
        <p14:creationId xmlns:p14="http://schemas.microsoft.com/office/powerpoint/2010/main" val="17907385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reserve="1">
  <p:cSld name="標題，1 個大物件與 2 個小物件">
    <p:spTree>
      <p:nvGrpSpPr>
        <p:cNvPr id="1" name=""/>
        <p:cNvGrpSpPr/>
        <p:nvPr/>
      </p:nvGrpSpPr>
      <p:grpSpPr>
        <a:xfrm>
          <a:off x="0" y="0"/>
          <a:ext cx="0" cy="0"/>
          <a:chOff x="0" y="0"/>
          <a:chExt cx="0" cy="0"/>
        </a:xfrm>
      </p:grpSpPr>
      <p:sp>
        <p:nvSpPr>
          <p:cNvPr id="2" name="標題 1"/>
          <p:cNvSpPr>
            <a:spLocks noGrp="1"/>
          </p:cNvSpPr>
          <p:nvPr>
            <p:ph type="title"/>
          </p:nvPr>
        </p:nvSpPr>
        <p:spPr>
          <a:xfrm>
            <a:off x="1042988" y="333375"/>
            <a:ext cx="8101012" cy="1295400"/>
          </a:xfr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84213" y="2041525"/>
            <a:ext cx="4038600" cy="44116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875213" y="2041525"/>
            <a:ext cx="4038600" cy="21288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875213" y="4322763"/>
            <a:ext cx="4038600" cy="21304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Rectangle 6"/>
          <p:cNvSpPr>
            <a:spLocks noGrp="1" noChangeArrowheads="1"/>
          </p:cNvSpPr>
          <p:nvPr>
            <p:ph type="ftr" sz="quarter" idx="10"/>
          </p:nvPr>
        </p:nvSpPr>
        <p:spPr/>
        <p:txBody>
          <a:bodyPr/>
          <a:lstStyle>
            <a:lvl1pPr>
              <a:defRPr b="1">
                <a:effectLst>
                  <a:outerShdw blurRad="38100" dist="38100" dir="2700000" algn="tl">
                    <a:srgbClr val="C0C0C0"/>
                  </a:outerShdw>
                </a:effectLst>
                <a:latin typeface="Comic Sans MS" pitchFamily="66" charset="0"/>
              </a:defRPr>
            </a:lvl1pPr>
          </a:lstStyle>
          <a:p>
            <a:pPr>
              <a:defRPr/>
            </a:pPr>
            <a:r>
              <a:rPr lang="en-US" altLang="zh-TW"/>
              <a:t>DC &amp; CV Lab.</a:t>
            </a:r>
          </a:p>
          <a:p>
            <a:pPr>
              <a:defRPr/>
            </a:pPr>
            <a:r>
              <a:rPr lang="en-US" altLang="zh-TW"/>
              <a:t>CSIE  NTU</a:t>
            </a:r>
          </a:p>
        </p:txBody>
      </p:sp>
      <p:sp>
        <p:nvSpPr>
          <p:cNvPr id="7" name="Rectangle 44"/>
          <p:cNvSpPr>
            <a:spLocks noGrp="1" noChangeArrowheads="1"/>
          </p:cNvSpPr>
          <p:nvPr>
            <p:ph type="sldNum" sz="quarter" idx="11"/>
          </p:nvPr>
        </p:nvSpPr>
        <p:spPr/>
        <p:txBody>
          <a:bodyPr/>
          <a:lstStyle>
            <a:lvl1pPr>
              <a:defRPr/>
            </a:lvl1pPr>
          </a:lstStyle>
          <a:p>
            <a:fld id="{9635C385-AC15-45A5-B3F0-A2A4AA0C80B6}" type="slidenum">
              <a:rPr lang="en-US" altLang="zh-TW"/>
              <a:pPr/>
              <a:t>‹#›</a:t>
            </a:fld>
            <a:r>
              <a:rPr lang="en-US" altLang="zh-TW"/>
              <a:t>/118</a:t>
            </a:r>
          </a:p>
        </p:txBody>
      </p:sp>
    </p:spTree>
    <p:extLst>
      <p:ext uri="{BB962C8B-B14F-4D97-AF65-F5344CB8AC3E}">
        <p14:creationId xmlns:p14="http://schemas.microsoft.com/office/powerpoint/2010/main" val="3229164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9" name="Rectangle 8"/>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866440" y="2226503"/>
            <a:ext cx="5917679" cy="2550877"/>
          </a:xfrm>
        </p:spPr>
        <p:txBody>
          <a:bodyPr anchor="b"/>
          <a:lstStyle>
            <a:lvl1pPr>
              <a:defRPr sz="480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866440" y="4777380"/>
            <a:ext cx="5917679"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bwMode="gray">
          <a:xfrm rot="5400000">
            <a:off x="7498080" y="1828800"/>
            <a:ext cx="990599" cy="228659"/>
          </a:xfrm>
        </p:spPr>
        <p:txBody>
          <a:bodyPr anchor="t"/>
          <a:lstStyle>
            <a:lvl1pPr algn="l">
              <a:defRPr b="0" i="0">
                <a:solidFill>
                  <a:schemeClr val="bg1">
                    <a:alpha val="60000"/>
                  </a:schemeClr>
                </a:solidFill>
              </a:defRPr>
            </a:lvl1pPr>
          </a:lstStyle>
          <a:p>
            <a:fld id="{E6E10B09-1515-4766-BD4E-C2582E2EBA85}" type="datetime1">
              <a:rPr lang="en-US" altLang="zh-TW" smtClean="0"/>
              <a:t>12/1/2015</a:t>
            </a:fld>
            <a:endParaRPr lang="en-US" dirty="0"/>
          </a:p>
        </p:txBody>
      </p:sp>
      <p:sp>
        <p:nvSpPr>
          <p:cNvPr id="5" name="Footer Placeholder 4"/>
          <p:cNvSpPr>
            <a:spLocks noGrp="1"/>
          </p:cNvSpPr>
          <p:nvPr>
            <p:ph type="ftr" sz="quarter" idx="11"/>
          </p:nvPr>
        </p:nvSpPr>
        <p:spPr bwMode="gray">
          <a:xfrm rot="5400000">
            <a:off x="6236208" y="3264408"/>
            <a:ext cx="3859795" cy="228660"/>
          </a:xfrm>
        </p:spPr>
        <p:txBody>
          <a:bodyPr/>
          <a:lstStyle>
            <a:lvl1pPr>
              <a:defRPr b="0" i="0">
                <a:solidFill>
                  <a:schemeClr val="bg1">
                    <a:alpha val="60000"/>
                  </a:schemeClr>
                </a:solidFill>
              </a:defRPr>
            </a:lvl1pPr>
          </a:lstStyle>
          <a:p>
            <a:pPr>
              <a:defRPr/>
            </a:pPr>
            <a:r>
              <a:rPr lang="pl-PL" altLang="zh-TW" smtClean="0"/>
              <a:t>DC &amp; CV Lab. CSIE  NTU</a:t>
            </a:r>
            <a:endParaRPr lang="en-US" altLang="zh-TW"/>
          </a:p>
        </p:txBody>
      </p:sp>
      <p:sp>
        <p:nvSpPr>
          <p:cNvPr id="11" name="Rectangle 10"/>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99600096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865970" y="927098"/>
            <a:ext cx="6343672" cy="709865"/>
          </a:xfrm>
        </p:spPr>
        <p:txBody>
          <a:bodyPr anchor="ctr"/>
          <a:lstStyle>
            <a:lvl1pPr>
              <a:defRPr sz="3200"/>
            </a:lvl1p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6484AFB4-D2A7-4C8F-BA49-2E1E0F0E4E36}" type="datetime1">
              <a:rPr lang="en-US" altLang="zh-TW" smtClean="0"/>
              <a:t>12/1/2015</a:t>
            </a:fld>
            <a:endParaRPr lang="en-US" dirty="0"/>
          </a:p>
        </p:txBody>
      </p:sp>
      <p:sp>
        <p:nvSpPr>
          <p:cNvPr id="5" name="Footer Placeholder 4"/>
          <p:cNvSpPr>
            <a:spLocks noGrp="1"/>
          </p:cNvSpPr>
          <p:nvPr>
            <p:ph type="ftr" sz="quarter" idx="11"/>
          </p:nvPr>
        </p:nvSpPr>
        <p:spPr/>
        <p:txBody>
          <a:bodyPr/>
          <a:lstStyle/>
          <a:p>
            <a:pPr>
              <a:defRPr/>
            </a:pPr>
            <a:r>
              <a:rPr lang="en-US" altLang="zh-TW" smtClean="0"/>
              <a:t>DC &amp; CV Lab.</a:t>
            </a:r>
          </a:p>
          <a:p>
            <a:pPr>
              <a:defRPr/>
            </a:pPr>
            <a:r>
              <a:rPr lang="en-US" altLang="zh-TW" smtClean="0"/>
              <a:t>CSIE  NTU</a:t>
            </a:r>
            <a:endParaRPr lang="en-US" altLang="zh-TW"/>
          </a:p>
        </p:txBody>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BFAA3A1A-A6EE-45C7-8D17-B91E289A84DA}" type="slidenum">
              <a:rPr lang="en-US" altLang="zh-TW" smtClean="0"/>
              <a:pPr/>
              <a:t>‹#›</a:t>
            </a:fld>
            <a:r>
              <a:rPr lang="en-US" altLang="zh-TW" smtClean="0"/>
              <a:t>/118</a:t>
            </a:r>
            <a:endParaRPr lang="en-US" altLang="zh-TW"/>
          </a:p>
        </p:txBody>
      </p:sp>
    </p:spTree>
    <p:extLst>
      <p:ext uri="{BB962C8B-B14F-4D97-AF65-F5344CB8AC3E}">
        <p14:creationId xmlns:p14="http://schemas.microsoft.com/office/powerpoint/2010/main" val="108757397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grpSp>
        <p:nvGrpSpPr>
          <p:cNvPr id="7" name="Group 6"/>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77534" y="2257588"/>
            <a:ext cx="3090672" cy="3020344"/>
          </a:xfrm>
        </p:spPr>
        <p:txBody>
          <a:bodyPr anchor="ctr"/>
          <a:lstStyle>
            <a:lvl1pPr algn="l">
              <a:defRPr sz="32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5119261" y="2257588"/>
            <a:ext cx="3082516" cy="302034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A45AE11D-CA0C-4DAE-90A1-FAAFC0B59709}" type="datetime1">
              <a:rPr lang="en-US" altLang="zh-TW" smtClean="0"/>
              <a:t>12/1/2015</a:t>
            </a:fld>
            <a:endParaRPr lang="en-US" dirty="0"/>
          </a:p>
        </p:txBody>
      </p:sp>
      <p:sp>
        <p:nvSpPr>
          <p:cNvPr id="5" name="Footer Placeholder 4"/>
          <p:cNvSpPr>
            <a:spLocks noGrp="1"/>
          </p:cNvSpPr>
          <p:nvPr>
            <p:ph type="ftr" sz="quarter" idx="11"/>
          </p:nvPr>
        </p:nvSpPr>
        <p:spPr/>
        <p:txBody>
          <a:bodyPr/>
          <a:lstStyle/>
          <a:p>
            <a:pPr>
              <a:defRPr/>
            </a:pPr>
            <a:r>
              <a:rPr lang="en-US" altLang="zh-TW" smtClean="0"/>
              <a:t>DC &amp; CV Lab.</a:t>
            </a:r>
          </a:p>
          <a:p>
            <a:pPr>
              <a:defRPr/>
            </a:pPr>
            <a:r>
              <a:rPr lang="en-US" altLang="zh-TW" smtClean="0"/>
              <a:t>CSIE  NTU</a:t>
            </a:r>
            <a:endParaRPr lang="en-US" altLang="zh-TW"/>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99AFB01B-BB50-4C4D-A764-2FBA1F01F51F}" type="slidenum">
              <a:rPr lang="en-US" altLang="zh-TW" smtClean="0"/>
              <a:pPr/>
              <a:t>‹#›</a:t>
            </a:fld>
            <a:r>
              <a:rPr lang="en-US" altLang="zh-TW" smtClean="0"/>
              <a:t>/118</a:t>
            </a:r>
            <a:endParaRPr lang="en-US" altLang="zh-TW"/>
          </a:p>
        </p:txBody>
      </p:sp>
    </p:spTree>
    <p:extLst>
      <p:ext uri="{BB962C8B-B14F-4D97-AF65-F5344CB8AC3E}">
        <p14:creationId xmlns:p14="http://schemas.microsoft.com/office/powerpoint/2010/main" val="283094956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6"/>
          <p:cNvSpPr>
            <a:spLocks noGrp="1" noChangeArrowheads="1"/>
          </p:cNvSpPr>
          <p:nvPr>
            <p:ph type="ftr" sz="quarter" idx="10"/>
          </p:nvPr>
        </p:nvSpPr>
        <p:spPr/>
        <p:txBody>
          <a:bodyPr/>
          <a:lstStyle>
            <a:lvl1pPr>
              <a:defRPr b="1">
                <a:effectLst>
                  <a:outerShdw blurRad="38100" dist="38100" dir="2700000" algn="tl">
                    <a:srgbClr val="C0C0C0"/>
                  </a:outerShdw>
                </a:effectLst>
                <a:latin typeface="Comic Sans MS" pitchFamily="66" charset="0"/>
              </a:defRPr>
            </a:lvl1pPr>
          </a:lstStyle>
          <a:p>
            <a:pPr>
              <a:defRPr/>
            </a:pPr>
            <a:r>
              <a:rPr lang="en-US" altLang="zh-TW"/>
              <a:t>DC &amp; CV Lab.</a:t>
            </a:r>
          </a:p>
          <a:p>
            <a:pPr>
              <a:defRPr/>
            </a:pPr>
            <a:r>
              <a:rPr lang="en-US" altLang="zh-TW"/>
              <a:t>CSIE  NTU</a:t>
            </a:r>
          </a:p>
        </p:txBody>
      </p:sp>
      <p:sp>
        <p:nvSpPr>
          <p:cNvPr id="5" name="Rectangle 44"/>
          <p:cNvSpPr>
            <a:spLocks noGrp="1" noChangeArrowheads="1"/>
          </p:cNvSpPr>
          <p:nvPr>
            <p:ph type="sldNum" sz="quarter" idx="11"/>
          </p:nvPr>
        </p:nvSpPr>
        <p:spPr/>
        <p:txBody>
          <a:bodyPr/>
          <a:lstStyle>
            <a:lvl1pPr>
              <a:defRPr/>
            </a:lvl1pPr>
          </a:lstStyle>
          <a:p>
            <a:fld id="{BFAA3A1A-A6EE-45C7-8D17-B91E289A84DA}" type="slidenum">
              <a:rPr lang="en-US" altLang="zh-TW"/>
              <a:pPr/>
              <a:t>‹#›</a:t>
            </a:fld>
            <a:r>
              <a:rPr lang="en-US" altLang="zh-TW"/>
              <a:t>/118</a:t>
            </a:r>
          </a:p>
        </p:txBody>
      </p:sp>
    </p:spTree>
    <p:extLst>
      <p:ext uri="{BB962C8B-B14F-4D97-AF65-F5344CB8AC3E}">
        <p14:creationId xmlns:p14="http://schemas.microsoft.com/office/powerpoint/2010/main" val="13110792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zh-TW" altLang="en-US" smtClean="0"/>
              <a:t>按一下以編輯母片標題樣式</a:t>
            </a:r>
            <a:endParaRPr lang="en-US" dirty="0"/>
          </a:p>
        </p:txBody>
      </p:sp>
      <p:sp>
        <p:nvSpPr>
          <p:cNvPr id="3" name="Content Placeholder 2"/>
          <p:cNvSpPr>
            <a:spLocks noGrp="1"/>
          </p:cNvSpPr>
          <p:nvPr>
            <p:ph sz="half" idx="1"/>
          </p:nvPr>
        </p:nvSpPr>
        <p:spPr>
          <a:xfrm>
            <a:off x="866440" y="2489200"/>
            <a:ext cx="3636980" cy="3530603"/>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4640581" y="2489203"/>
            <a:ext cx="3636980" cy="3530600"/>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D1114D16-9015-4B6F-9AA1-E344B8F20926}" type="datetime1">
              <a:rPr lang="en-US" altLang="zh-TW" smtClean="0"/>
              <a:t>12/1/2015</a:t>
            </a:fld>
            <a:endParaRPr lang="en-US" dirty="0"/>
          </a:p>
        </p:txBody>
      </p:sp>
      <p:sp>
        <p:nvSpPr>
          <p:cNvPr id="6" name="Footer Placeholder 5"/>
          <p:cNvSpPr>
            <a:spLocks noGrp="1"/>
          </p:cNvSpPr>
          <p:nvPr>
            <p:ph type="ftr" sz="quarter" idx="11"/>
          </p:nvPr>
        </p:nvSpPr>
        <p:spPr/>
        <p:txBody>
          <a:bodyPr/>
          <a:lstStyle/>
          <a:p>
            <a:pPr>
              <a:defRPr/>
            </a:pPr>
            <a:r>
              <a:rPr lang="en-US" altLang="zh-TW" smtClean="0"/>
              <a:t>DC &amp; CV Lab.</a:t>
            </a:r>
          </a:p>
          <a:p>
            <a:pPr>
              <a:defRPr/>
            </a:pPr>
            <a:r>
              <a:rPr lang="en-US" altLang="zh-TW" smtClean="0"/>
              <a:t>CSIE  NTU</a:t>
            </a:r>
            <a:endParaRPr lang="en-US" altLang="zh-TW"/>
          </a:p>
        </p:txBody>
      </p:sp>
      <p:sp>
        <p:nvSpPr>
          <p:cNvPr id="7" name="Slide Number Placeholder 6"/>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BC412CE5-0214-4E7A-98C0-4624036B9593}" type="slidenum">
              <a:rPr lang="en-US" altLang="zh-TW" smtClean="0"/>
              <a:pPr/>
              <a:t>‹#›</a:t>
            </a:fld>
            <a:r>
              <a:rPr lang="en-US" altLang="zh-TW" smtClean="0"/>
              <a:t>/118</a:t>
            </a:r>
            <a:endParaRPr lang="en-US" altLang="zh-TW"/>
          </a:p>
        </p:txBody>
      </p:sp>
    </p:spTree>
    <p:extLst>
      <p:ext uri="{BB962C8B-B14F-4D97-AF65-F5344CB8AC3E}">
        <p14:creationId xmlns:p14="http://schemas.microsoft.com/office/powerpoint/2010/main" val="424517202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869918" y="2489200"/>
            <a:ext cx="3633502" cy="759290"/>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866440" y="3248490"/>
            <a:ext cx="3636980" cy="2771311"/>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640581" y="2489200"/>
            <a:ext cx="3636979" cy="756635"/>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4640581" y="3245835"/>
            <a:ext cx="3636980" cy="2773967"/>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0AA080F2-5A16-4D68-AB60-B68C5E3F2AE0}" type="datetime1">
              <a:rPr lang="en-US" altLang="zh-TW" smtClean="0"/>
              <a:t>12/1/2015</a:t>
            </a:fld>
            <a:endParaRPr lang="en-US" dirty="0"/>
          </a:p>
        </p:txBody>
      </p:sp>
      <p:sp>
        <p:nvSpPr>
          <p:cNvPr id="8" name="Footer Placeholder 7"/>
          <p:cNvSpPr>
            <a:spLocks noGrp="1"/>
          </p:cNvSpPr>
          <p:nvPr>
            <p:ph type="ftr" sz="quarter" idx="11"/>
          </p:nvPr>
        </p:nvSpPr>
        <p:spPr/>
        <p:txBody>
          <a:bodyPr/>
          <a:lstStyle/>
          <a:p>
            <a:pPr>
              <a:defRPr/>
            </a:pPr>
            <a:r>
              <a:rPr lang="en-US" altLang="zh-TW" smtClean="0"/>
              <a:t>DC &amp; CV Lab.</a:t>
            </a:r>
          </a:p>
          <a:p>
            <a:pPr>
              <a:defRPr/>
            </a:pPr>
            <a:r>
              <a:rPr lang="en-US" altLang="zh-TW" smtClean="0"/>
              <a:t>CSIE  NTU</a:t>
            </a:r>
            <a:endParaRPr lang="en-US" altLang="zh-TW"/>
          </a:p>
        </p:txBody>
      </p:sp>
      <p:sp>
        <p:nvSpPr>
          <p:cNvPr id="9" name="Slide Number Placeholder 8"/>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CD5203FA-942D-472B-948C-09CCA0C107F0}" type="slidenum">
              <a:rPr lang="en-US" altLang="zh-TW" smtClean="0"/>
              <a:pPr/>
              <a:t>‹#›</a:t>
            </a:fld>
            <a:r>
              <a:rPr lang="en-US" altLang="zh-TW" smtClean="0"/>
              <a:t>/118</a:t>
            </a:r>
            <a:endParaRPr lang="en-US" altLang="zh-TW"/>
          </a:p>
        </p:txBody>
      </p:sp>
    </p:spTree>
    <p:extLst>
      <p:ext uri="{BB962C8B-B14F-4D97-AF65-F5344CB8AC3E}">
        <p14:creationId xmlns:p14="http://schemas.microsoft.com/office/powerpoint/2010/main" val="74342405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902C1C5F-BA76-45CD-9CD6-A70F3C14CB10}" type="datetime1">
              <a:rPr lang="en-US" altLang="zh-TW" smtClean="0"/>
              <a:t>12/1/2015</a:t>
            </a:fld>
            <a:endParaRPr lang="en-US" dirty="0"/>
          </a:p>
        </p:txBody>
      </p:sp>
      <p:sp>
        <p:nvSpPr>
          <p:cNvPr id="4" name="Footer Placeholder 3"/>
          <p:cNvSpPr>
            <a:spLocks noGrp="1"/>
          </p:cNvSpPr>
          <p:nvPr>
            <p:ph type="ftr" sz="quarter" idx="11"/>
          </p:nvPr>
        </p:nvSpPr>
        <p:spPr/>
        <p:txBody>
          <a:bodyPr/>
          <a:lstStyle/>
          <a:p>
            <a:pPr>
              <a:defRPr/>
            </a:pPr>
            <a:r>
              <a:rPr lang="en-US" altLang="zh-TW" smtClean="0"/>
              <a:t>DC &amp; CV Lab.</a:t>
            </a:r>
          </a:p>
          <a:p>
            <a:pPr>
              <a:defRPr/>
            </a:pPr>
            <a:r>
              <a:rPr lang="en-US" altLang="zh-TW" smtClean="0"/>
              <a:t>CSIE  NTU</a:t>
            </a:r>
            <a:endParaRPr lang="en-US" altLang="zh-TW"/>
          </a:p>
        </p:txBody>
      </p:sp>
      <p:sp>
        <p:nvSpPr>
          <p:cNvPr id="5" name="Slide Number Placeholder 4"/>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D425F761-6643-4BA2-BFCB-07ABEF52798B}" type="slidenum">
              <a:rPr lang="en-US" altLang="zh-TW" smtClean="0"/>
              <a:pPr/>
              <a:t>‹#›</a:t>
            </a:fld>
            <a:r>
              <a:rPr lang="en-US" altLang="zh-TW" smtClean="0"/>
              <a:t>/118</a:t>
            </a:r>
            <a:endParaRPr lang="en-US" altLang="zh-TW"/>
          </a:p>
        </p:txBody>
      </p:sp>
    </p:spTree>
    <p:extLst>
      <p:ext uri="{BB962C8B-B14F-4D97-AF65-F5344CB8AC3E}">
        <p14:creationId xmlns:p14="http://schemas.microsoft.com/office/powerpoint/2010/main" val="108570544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4"/>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Date Placeholder 1"/>
          <p:cNvSpPr>
            <a:spLocks noGrp="1"/>
          </p:cNvSpPr>
          <p:nvPr>
            <p:ph type="dt" sz="half" idx="10"/>
          </p:nvPr>
        </p:nvSpPr>
        <p:spPr/>
        <p:txBody>
          <a:bodyPr/>
          <a:lstStyle/>
          <a:p>
            <a:fld id="{30A6D26B-C56D-4348-8F9C-357F4FC2AAA8}" type="datetime1">
              <a:rPr lang="en-US" altLang="zh-TW" smtClean="0"/>
              <a:t>12/1/2015</a:t>
            </a:fld>
            <a:endParaRPr lang="en-US" dirty="0"/>
          </a:p>
        </p:txBody>
      </p:sp>
      <p:sp>
        <p:nvSpPr>
          <p:cNvPr id="3" name="Footer Placeholder 2"/>
          <p:cNvSpPr>
            <a:spLocks noGrp="1"/>
          </p:cNvSpPr>
          <p:nvPr>
            <p:ph type="ftr" sz="quarter" idx="11"/>
          </p:nvPr>
        </p:nvSpPr>
        <p:spPr/>
        <p:txBody>
          <a:bodyPr/>
          <a:lstStyle/>
          <a:p>
            <a:pPr>
              <a:defRPr/>
            </a:pPr>
            <a:r>
              <a:rPr lang="en-US" altLang="zh-TW" smtClean="0"/>
              <a:t>DC &amp; CV Lab.</a:t>
            </a:r>
          </a:p>
          <a:p>
            <a:pPr>
              <a:defRPr/>
            </a:pPr>
            <a:r>
              <a:rPr lang="en-US" altLang="zh-TW" smtClean="0"/>
              <a:t>CSIE  NTU</a:t>
            </a:r>
            <a:endParaRPr lang="en-US" altLang="zh-TW"/>
          </a:p>
        </p:txBody>
      </p:sp>
      <p:sp>
        <p:nvSpPr>
          <p:cNvPr id="4" name="Slide Number Placeholder 3"/>
          <p:cNvSpPr>
            <a:spLocks noGrp="1"/>
          </p:cNvSpPr>
          <p:nvPr>
            <p:ph type="sldNum" sz="quarter" idx="12"/>
          </p:nvPr>
        </p:nvSpPr>
        <p:spPr>
          <a:xfrm>
            <a:off x="7678616" y="295730"/>
            <a:ext cx="791308" cy="767687"/>
          </a:xfrm>
          <a:prstGeom prst="rect">
            <a:avLst/>
          </a:prstGeom>
        </p:spPr>
        <p:txBody>
          <a:bodyPr/>
          <a:lstStyle>
            <a:lvl1pPr algn="ctr">
              <a:defRPr sz="2800"/>
            </a:lvl1pPr>
          </a:lstStyle>
          <a:p>
            <a:fld id="{12D82170-5D4A-4A64-8611-C48474C4868F}" type="slidenum">
              <a:rPr lang="en-US" altLang="zh-TW" smtClean="0"/>
              <a:pPr/>
              <a:t>‹#›</a:t>
            </a:fld>
            <a:r>
              <a:rPr lang="en-US" altLang="zh-TW" smtClean="0"/>
              <a:t>/118</a:t>
            </a:r>
            <a:endParaRPr lang="en-US" altLang="zh-TW"/>
          </a:p>
        </p:txBody>
      </p:sp>
    </p:spTree>
    <p:extLst>
      <p:ext uri="{BB962C8B-B14F-4D97-AF65-F5344CB8AC3E}">
        <p14:creationId xmlns:p14="http://schemas.microsoft.com/office/powerpoint/2010/main" val="42560962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2"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1447800"/>
            <a:ext cx="2712590" cy="1495588"/>
          </a:xfrm>
        </p:spPr>
        <p:txBody>
          <a:bodyPr anchor="b"/>
          <a:lstStyle>
            <a:lvl1pPr algn="l">
              <a:defRPr sz="2400" b="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4568927" y="1447800"/>
            <a:ext cx="3632850" cy="4572000"/>
          </a:xfrm>
        </p:spPr>
        <p:txBody>
          <a:bodyPr anchor="ct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bwMode="gray">
          <a:xfrm>
            <a:off x="866441" y="3086845"/>
            <a:ext cx="2712589" cy="2933701"/>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5D51825F-00B1-441D-85D6-1C7E7926315A}" type="datetime1">
              <a:rPr lang="en-US" altLang="zh-TW" smtClean="0"/>
              <a:t>12/1/2015</a:t>
            </a:fld>
            <a:endParaRPr lang="en-US" dirty="0"/>
          </a:p>
        </p:txBody>
      </p:sp>
      <p:sp>
        <p:nvSpPr>
          <p:cNvPr id="6" name="Footer Placeholder 5"/>
          <p:cNvSpPr>
            <a:spLocks noGrp="1"/>
          </p:cNvSpPr>
          <p:nvPr>
            <p:ph type="ftr" sz="quarter" idx="11"/>
          </p:nvPr>
        </p:nvSpPr>
        <p:spPr/>
        <p:txBody>
          <a:bodyPr/>
          <a:lstStyle/>
          <a:p>
            <a:pPr>
              <a:defRPr/>
            </a:pPr>
            <a:r>
              <a:rPr lang="en-US" altLang="zh-TW" smtClean="0"/>
              <a:t>DC &amp; CV Lab.</a:t>
            </a:r>
          </a:p>
          <a:p>
            <a:pPr>
              <a:defRPr/>
            </a:pPr>
            <a:r>
              <a:rPr lang="en-US" altLang="zh-TW" smtClean="0"/>
              <a:t>CSIE  NTU</a:t>
            </a:r>
            <a:endParaRPr lang="en-US" altLang="zh-TW"/>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28EB3A02-17B4-4E18-9A8B-95C4B7C026C6}" type="slidenum">
              <a:rPr lang="en-US" altLang="zh-TW" smtClean="0"/>
              <a:pPr/>
              <a:t>‹#›</a:t>
            </a:fld>
            <a:r>
              <a:rPr lang="en-US" altLang="zh-TW" smtClean="0"/>
              <a:t>/118</a:t>
            </a:r>
            <a:endParaRPr lang="en-US" altLang="zh-TW"/>
          </a:p>
        </p:txBody>
      </p:sp>
    </p:spTree>
    <p:extLst>
      <p:ext uri="{BB962C8B-B14F-4D97-AF65-F5344CB8AC3E}">
        <p14:creationId xmlns:p14="http://schemas.microsoft.com/office/powerpoint/2010/main" val="92242929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4"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1381390"/>
            <a:ext cx="2987089" cy="1574808"/>
          </a:xfrm>
        </p:spPr>
        <p:txBody>
          <a:bodyPr anchor="b">
            <a:normAutofit/>
          </a:bodyPr>
          <a:lstStyle>
            <a:lvl1pPr algn="l">
              <a:defRPr sz="2400" b="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866440" y="3086100"/>
            <a:ext cx="2987089" cy="24511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A3360681-D0B4-414D-9C9B-FDC602199BB1}" type="datetime1">
              <a:rPr lang="en-US" altLang="zh-TW" smtClean="0"/>
              <a:t>12/1/2015</a:t>
            </a:fld>
            <a:endParaRPr lang="en-US" dirty="0"/>
          </a:p>
        </p:txBody>
      </p:sp>
      <p:sp>
        <p:nvSpPr>
          <p:cNvPr id="6" name="Footer Placeholder 5"/>
          <p:cNvSpPr>
            <a:spLocks noGrp="1"/>
          </p:cNvSpPr>
          <p:nvPr>
            <p:ph type="ftr" sz="quarter" idx="11"/>
          </p:nvPr>
        </p:nvSpPr>
        <p:spPr/>
        <p:txBody>
          <a:bodyPr/>
          <a:lstStyle/>
          <a:p>
            <a:pPr>
              <a:defRPr/>
            </a:pPr>
            <a:r>
              <a:rPr lang="en-US" altLang="zh-TW" smtClean="0"/>
              <a:t>DC &amp; CV Lab.</a:t>
            </a:r>
          </a:p>
          <a:p>
            <a:pPr>
              <a:defRPr/>
            </a:pPr>
            <a:r>
              <a:rPr lang="en-US" altLang="zh-TW" smtClean="0"/>
              <a:t>CSIE  NTU</a:t>
            </a:r>
            <a:endParaRPr lang="en-US" altLang="zh-TW"/>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6C73FF2A-D2A5-4ADB-A3C9-CC74DA1DA4DB}" type="slidenum">
              <a:rPr lang="en-US" altLang="zh-TW" smtClean="0"/>
              <a:pPr/>
              <a:t>‹#›</a:t>
            </a:fld>
            <a:r>
              <a:rPr lang="en-US" altLang="zh-TW" smtClean="0"/>
              <a:t>/118</a:t>
            </a:r>
            <a:endParaRPr lang="en-US" altLang="zh-TW"/>
          </a:p>
        </p:txBody>
      </p:sp>
    </p:spTree>
    <p:extLst>
      <p:ext uri="{BB962C8B-B14F-4D97-AF65-F5344CB8AC3E}">
        <p14:creationId xmlns:p14="http://schemas.microsoft.com/office/powerpoint/2010/main" val="367410810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全景圖片 (含標題)">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Rectangle 15"/>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1" y="4961454"/>
            <a:ext cx="6422004" cy="566738"/>
          </a:xfrm>
        </p:spPr>
        <p:txBody>
          <a:bodyPr anchor="b">
            <a:normAutofit/>
          </a:bodyPr>
          <a:lstStyle>
            <a:lvl1pPr algn="l">
              <a:defRPr sz="2400" b="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smtClean="0"/>
              <a:t>按一下圖示以新增圖片</a:t>
            </a:r>
            <a:endParaRPr lang="en-US" dirty="0"/>
          </a:p>
        </p:txBody>
      </p:sp>
      <p:sp>
        <p:nvSpPr>
          <p:cNvPr id="4" name="Text Placeholder 3"/>
          <p:cNvSpPr>
            <a:spLocks noGrp="1"/>
          </p:cNvSpPr>
          <p:nvPr>
            <p:ph type="body" sz="half" idx="2"/>
          </p:nvPr>
        </p:nvSpPr>
        <p:spPr bwMode="gray">
          <a:xfrm>
            <a:off x="866440" y="5528192"/>
            <a:ext cx="6422004"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D3C109DC-8E11-4E87-A958-272283114E3D}" type="datetime1">
              <a:rPr lang="en-US" altLang="zh-TW" smtClean="0"/>
              <a:t>12/1/2015</a:t>
            </a:fld>
            <a:endParaRPr lang="en-US" dirty="0"/>
          </a:p>
        </p:txBody>
      </p:sp>
      <p:sp>
        <p:nvSpPr>
          <p:cNvPr id="6" name="Footer Placeholder 5"/>
          <p:cNvSpPr>
            <a:spLocks noGrp="1"/>
          </p:cNvSpPr>
          <p:nvPr>
            <p:ph type="ftr" sz="quarter" idx="11"/>
          </p:nvPr>
        </p:nvSpPr>
        <p:spPr/>
        <p:txBody>
          <a:bodyPr/>
          <a:lstStyle/>
          <a:p>
            <a:pPr>
              <a:defRPr/>
            </a:pPr>
            <a:r>
              <a:rPr lang="en-US" altLang="zh-TW" smtClean="0"/>
              <a:t>DC &amp; CV Lab.</a:t>
            </a:r>
          </a:p>
          <a:p>
            <a:pPr>
              <a:defRPr/>
            </a:pPr>
            <a:r>
              <a:rPr lang="en-US" altLang="zh-TW" smtClean="0"/>
              <a:t>CSIE  NTU</a:t>
            </a:r>
            <a:endParaRPr lang="en-US" altLang="zh-TW"/>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B9C72F86-669A-470F-AF31-4E1605EC90E3}" type="slidenum">
              <a:rPr lang="en-US" altLang="zh-TW" smtClean="0"/>
              <a:pPr/>
              <a:t>‹#›</a:t>
            </a:fld>
            <a:r>
              <a:rPr lang="en-US" altLang="zh-TW" smtClean="0"/>
              <a:t>/118</a:t>
            </a:r>
            <a:endParaRPr lang="en-US" altLang="zh-TW"/>
          </a:p>
        </p:txBody>
      </p:sp>
    </p:spTree>
    <p:extLst>
      <p:ext uri="{BB962C8B-B14F-4D97-AF65-F5344CB8AC3E}">
        <p14:creationId xmlns:p14="http://schemas.microsoft.com/office/powerpoint/2010/main" val="28570860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標題與說明文字">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Rectangle 8"/>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927100"/>
            <a:ext cx="6422005" cy="1692720"/>
          </a:xfrm>
        </p:spPr>
        <p:txBody>
          <a:bodyPr/>
          <a:lstStyle>
            <a:lvl1pPr>
              <a:defRPr sz="3600"/>
            </a:lvl1pPr>
          </a:lstStyle>
          <a:p>
            <a:r>
              <a:rPr lang="zh-TW" altLang="en-US" smtClean="0"/>
              <a:t>按一下以編輯母片標題樣式</a:t>
            </a:r>
            <a:endParaRPr lang="en-US" dirty="0"/>
          </a:p>
        </p:txBody>
      </p:sp>
      <p:sp>
        <p:nvSpPr>
          <p:cNvPr id="13" name="Text Placeholder 3"/>
          <p:cNvSpPr>
            <a:spLocks noGrp="1"/>
          </p:cNvSpPr>
          <p:nvPr>
            <p:ph type="body" sz="half" idx="2"/>
          </p:nvPr>
        </p:nvSpPr>
        <p:spPr>
          <a:xfrm>
            <a:off x="866440" y="3488023"/>
            <a:ext cx="6422005" cy="253685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F1FC1861-91F6-4534-BB3F-2001C36BC2A3}" type="datetime1">
              <a:rPr lang="en-US" altLang="zh-TW" smtClean="0"/>
              <a:t>12/1/2015</a:t>
            </a:fld>
            <a:endParaRPr lang="en-US" dirty="0"/>
          </a:p>
        </p:txBody>
      </p:sp>
      <p:sp>
        <p:nvSpPr>
          <p:cNvPr id="5" name="Footer Placeholder 4"/>
          <p:cNvSpPr>
            <a:spLocks noGrp="1"/>
          </p:cNvSpPr>
          <p:nvPr>
            <p:ph type="ftr" sz="quarter" idx="11"/>
          </p:nvPr>
        </p:nvSpPr>
        <p:spPr/>
        <p:txBody>
          <a:bodyPr/>
          <a:lstStyle/>
          <a:p>
            <a:pPr>
              <a:defRPr/>
            </a:pPr>
            <a:r>
              <a:rPr lang="en-US" altLang="zh-TW" smtClean="0"/>
              <a:t>DC &amp; CV Lab.</a:t>
            </a:r>
          </a:p>
          <a:p>
            <a:pPr>
              <a:defRPr/>
            </a:pPr>
            <a:r>
              <a:rPr lang="en-US" altLang="zh-TW" smtClean="0"/>
              <a:t>CSIE  NTU</a:t>
            </a:r>
            <a:endParaRPr lang="en-US" altLang="zh-TW"/>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B9C72F86-669A-470F-AF31-4E1605EC90E3}" type="slidenum">
              <a:rPr lang="en-US" altLang="zh-TW" smtClean="0"/>
              <a:pPr/>
              <a:t>‹#›</a:t>
            </a:fld>
            <a:r>
              <a:rPr lang="en-US" altLang="zh-TW" smtClean="0"/>
              <a:t>/118</a:t>
            </a:r>
            <a:endParaRPr lang="en-US" altLang="zh-TW"/>
          </a:p>
        </p:txBody>
      </p:sp>
    </p:spTree>
    <p:extLst>
      <p:ext uri="{BB962C8B-B14F-4D97-AF65-F5344CB8AC3E}">
        <p14:creationId xmlns:p14="http://schemas.microsoft.com/office/powerpoint/2010/main" val="27456322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引述 (含標題)">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10"/>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4"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3" name="TextBox 22"/>
          <p:cNvSpPr txBox="1"/>
          <p:nvPr/>
        </p:nvSpPr>
        <p:spPr bwMode="gray">
          <a:xfrm>
            <a:off x="647430" y="651690"/>
            <a:ext cx="601591"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14" name="TextBox 13"/>
          <p:cNvSpPr txBox="1"/>
          <p:nvPr/>
        </p:nvSpPr>
        <p:spPr bwMode="gray">
          <a:xfrm>
            <a:off x="7069418" y="2900292"/>
            <a:ext cx="619063"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128060" y="927099"/>
            <a:ext cx="6160385" cy="2882179"/>
          </a:xfrm>
        </p:spPr>
        <p:txBody>
          <a:bodyPr anchor="ctr"/>
          <a:lstStyle>
            <a:lvl1pPr>
              <a:defRPr sz="3600"/>
            </a:lvl1pPr>
          </a:lstStyle>
          <a:p>
            <a:r>
              <a:rPr lang="zh-TW" altLang="en-US" smtClean="0"/>
              <a:t>按一下以編輯母片標題樣式</a:t>
            </a:r>
            <a:endParaRPr lang="en-US" dirty="0"/>
          </a:p>
        </p:txBody>
      </p:sp>
      <p:sp>
        <p:nvSpPr>
          <p:cNvPr id="17" name="Text Placeholder 3"/>
          <p:cNvSpPr>
            <a:spLocks noGrp="1"/>
          </p:cNvSpPr>
          <p:nvPr>
            <p:ph type="body" sz="half" idx="13"/>
          </p:nvPr>
        </p:nvSpPr>
        <p:spPr bwMode="gray">
          <a:xfrm>
            <a:off x="1387278" y="3809278"/>
            <a:ext cx="5646143" cy="333113"/>
          </a:xfrm>
        </p:spPr>
        <p:txBody>
          <a:bodyPr>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16" name="Text Placeholder 3"/>
          <p:cNvSpPr>
            <a:spLocks noGrp="1"/>
          </p:cNvSpPr>
          <p:nvPr>
            <p:ph type="body" sz="half" idx="2"/>
          </p:nvPr>
        </p:nvSpPr>
        <p:spPr>
          <a:xfrm>
            <a:off x="866440" y="5000816"/>
            <a:ext cx="6343673" cy="1010619"/>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192C6416-DD72-4821-91B2-AA8410415085}" type="datetime1">
              <a:rPr lang="en-US" altLang="zh-TW" smtClean="0"/>
              <a:t>12/1/2015</a:t>
            </a:fld>
            <a:endParaRPr lang="en-US" dirty="0"/>
          </a:p>
        </p:txBody>
      </p:sp>
      <p:sp>
        <p:nvSpPr>
          <p:cNvPr id="5" name="Footer Placeholder 4"/>
          <p:cNvSpPr>
            <a:spLocks noGrp="1"/>
          </p:cNvSpPr>
          <p:nvPr>
            <p:ph type="ftr" sz="quarter" idx="11"/>
          </p:nvPr>
        </p:nvSpPr>
        <p:spPr/>
        <p:txBody>
          <a:bodyPr/>
          <a:lstStyle/>
          <a:p>
            <a:pPr>
              <a:defRPr/>
            </a:pPr>
            <a:r>
              <a:rPr lang="en-US" altLang="zh-TW" smtClean="0"/>
              <a:t>DC &amp; CV Lab.</a:t>
            </a:r>
          </a:p>
          <a:p>
            <a:pPr>
              <a:defRPr/>
            </a:pPr>
            <a:r>
              <a:rPr lang="en-US" altLang="zh-TW" smtClean="0"/>
              <a:t>CSIE  NTU</a:t>
            </a:r>
            <a:endParaRPr lang="en-US" altLang="zh-TW"/>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B9C72F86-669A-470F-AF31-4E1605EC90E3}" type="slidenum">
              <a:rPr lang="en-US" altLang="zh-TW" smtClean="0"/>
              <a:pPr/>
              <a:t>‹#›</a:t>
            </a:fld>
            <a:r>
              <a:rPr lang="en-US" altLang="zh-TW" smtClean="0"/>
              <a:t>/118</a:t>
            </a:r>
            <a:endParaRPr lang="en-US" altLang="zh-TW"/>
          </a:p>
        </p:txBody>
      </p:sp>
    </p:spTree>
    <p:extLst>
      <p:ext uri="{BB962C8B-B14F-4D97-AF65-F5344CB8AC3E}">
        <p14:creationId xmlns:p14="http://schemas.microsoft.com/office/powerpoint/2010/main" val="25394750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名片">
    <p:spTree>
      <p:nvGrpSpPr>
        <p:cNvPr id="1" name=""/>
        <p:cNvGrpSpPr/>
        <p:nvPr/>
      </p:nvGrpSpPr>
      <p:grpSpPr>
        <a:xfrm>
          <a:off x="0" y="0"/>
          <a:ext cx="0" cy="0"/>
          <a:chOff x="0" y="0"/>
          <a:chExt cx="0" cy="0"/>
        </a:xfrm>
      </p:grpSpPr>
      <p:grpSp>
        <p:nvGrpSpPr>
          <p:cNvPr id="9" name="Group 8"/>
          <p:cNvGrpSpPr/>
          <p:nvPr/>
        </p:nvGrpSpPr>
        <p:grpSpPr>
          <a:xfrm>
            <a:off x="-1588" y="0"/>
            <a:ext cx="9145588" cy="6860798"/>
            <a:chOff x="-1588" y="0"/>
            <a:chExt cx="9145588" cy="6860798"/>
          </a:xfrm>
        </p:grpSpPr>
        <p:sp>
          <p:nvSpPr>
            <p:cNvPr id="10" name="Rectangle 9"/>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2057400"/>
            <a:ext cx="6422005" cy="2095500"/>
          </a:xfrm>
        </p:spPr>
        <p:txBody>
          <a:bodyPr anchor="b"/>
          <a:lstStyle>
            <a:lvl1pPr algn="l">
              <a:defRPr sz="40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866441" y="5024908"/>
            <a:ext cx="6422004" cy="994891"/>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F992FC96-22F7-40B3-988E-601C1A1DA8BA}" type="datetime1">
              <a:rPr lang="en-US" altLang="zh-TW" smtClean="0"/>
              <a:t>12/1/2015</a:t>
            </a:fld>
            <a:endParaRPr lang="en-US" dirty="0"/>
          </a:p>
        </p:txBody>
      </p:sp>
      <p:sp>
        <p:nvSpPr>
          <p:cNvPr id="5" name="Footer Placeholder 4"/>
          <p:cNvSpPr>
            <a:spLocks noGrp="1"/>
          </p:cNvSpPr>
          <p:nvPr>
            <p:ph type="ftr" sz="quarter" idx="11"/>
          </p:nvPr>
        </p:nvSpPr>
        <p:spPr/>
        <p:txBody>
          <a:bodyPr/>
          <a:lstStyle/>
          <a:p>
            <a:pPr>
              <a:defRPr/>
            </a:pPr>
            <a:r>
              <a:rPr lang="en-US" altLang="zh-TW" smtClean="0"/>
              <a:t>DC &amp; CV Lab.</a:t>
            </a:r>
          </a:p>
          <a:p>
            <a:pPr>
              <a:defRPr/>
            </a:pPr>
            <a:r>
              <a:rPr lang="en-US" altLang="zh-TW" smtClean="0"/>
              <a:t>CSIE  NTU</a:t>
            </a:r>
            <a:endParaRPr lang="en-US" altLang="zh-TW"/>
          </a:p>
        </p:txBody>
      </p:sp>
      <p:sp>
        <p:nvSpPr>
          <p:cNvPr id="7" name="Rectangle 6"/>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B9C72F86-669A-470F-AF31-4E1605EC90E3}" type="slidenum">
              <a:rPr lang="en-US" altLang="zh-TW" smtClean="0"/>
              <a:pPr/>
              <a:t>‹#›</a:t>
            </a:fld>
            <a:r>
              <a:rPr lang="en-US" altLang="zh-TW" smtClean="0"/>
              <a:t>/118</a:t>
            </a:r>
            <a:endParaRPr lang="en-US" altLang="zh-TW"/>
          </a:p>
        </p:txBody>
      </p:sp>
    </p:spTree>
    <p:extLst>
      <p:ext uri="{BB962C8B-B14F-4D97-AF65-F5344CB8AC3E}">
        <p14:creationId xmlns:p14="http://schemas.microsoft.com/office/powerpoint/2010/main" val="606093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6"/>
          <p:cNvSpPr>
            <a:spLocks noGrp="1" noChangeArrowheads="1"/>
          </p:cNvSpPr>
          <p:nvPr>
            <p:ph type="ftr" sz="quarter" idx="10"/>
          </p:nvPr>
        </p:nvSpPr>
        <p:spPr/>
        <p:txBody>
          <a:bodyPr/>
          <a:lstStyle>
            <a:lvl1pPr>
              <a:defRPr b="1">
                <a:effectLst>
                  <a:outerShdw blurRad="38100" dist="38100" dir="2700000" algn="tl">
                    <a:srgbClr val="C0C0C0"/>
                  </a:outerShdw>
                </a:effectLst>
                <a:latin typeface="Comic Sans MS" pitchFamily="66" charset="0"/>
              </a:defRPr>
            </a:lvl1pPr>
          </a:lstStyle>
          <a:p>
            <a:pPr>
              <a:defRPr/>
            </a:pPr>
            <a:r>
              <a:rPr lang="en-US" altLang="zh-TW"/>
              <a:t>DC &amp; CV Lab.</a:t>
            </a:r>
          </a:p>
          <a:p>
            <a:pPr>
              <a:defRPr/>
            </a:pPr>
            <a:r>
              <a:rPr lang="en-US" altLang="zh-TW"/>
              <a:t>CSIE  NTU</a:t>
            </a:r>
          </a:p>
        </p:txBody>
      </p:sp>
      <p:sp>
        <p:nvSpPr>
          <p:cNvPr id="5" name="Rectangle 44"/>
          <p:cNvSpPr>
            <a:spLocks noGrp="1" noChangeArrowheads="1"/>
          </p:cNvSpPr>
          <p:nvPr>
            <p:ph type="sldNum" sz="quarter" idx="11"/>
          </p:nvPr>
        </p:nvSpPr>
        <p:spPr/>
        <p:txBody>
          <a:bodyPr/>
          <a:lstStyle>
            <a:lvl1pPr>
              <a:defRPr/>
            </a:lvl1pPr>
          </a:lstStyle>
          <a:p>
            <a:fld id="{99AFB01B-BB50-4C4D-A764-2FBA1F01F51F}" type="slidenum">
              <a:rPr lang="en-US" altLang="zh-TW"/>
              <a:pPr/>
              <a:t>‹#›</a:t>
            </a:fld>
            <a:r>
              <a:rPr lang="en-US" altLang="zh-TW"/>
              <a:t>/118</a:t>
            </a:r>
          </a:p>
        </p:txBody>
      </p:sp>
    </p:spTree>
    <p:extLst>
      <p:ext uri="{BB962C8B-B14F-4D97-AF65-F5344CB8AC3E}">
        <p14:creationId xmlns:p14="http://schemas.microsoft.com/office/powerpoint/2010/main" val="26246893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 欄">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423593" cy="709864"/>
          </a:xfrm>
        </p:spPr>
        <p:txBody>
          <a:bodyPr/>
          <a:lstStyle>
            <a:lvl1pPr>
              <a:defRPr sz="3200"/>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866440" y="2489200"/>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22" name="Text Placeholder 3"/>
          <p:cNvSpPr>
            <a:spLocks noGrp="1"/>
          </p:cNvSpPr>
          <p:nvPr>
            <p:ph type="body" sz="half" idx="15"/>
          </p:nvPr>
        </p:nvSpPr>
        <p:spPr>
          <a:xfrm>
            <a:off x="866440" y="3147164"/>
            <a:ext cx="2313432"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Text Placeholder 4"/>
          <p:cNvSpPr>
            <a:spLocks noGrp="1"/>
          </p:cNvSpPr>
          <p:nvPr>
            <p:ph type="body" sz="quarter" idx="3"/>
          </p:nvPr>
        </p:nvSpPr>
        <p:spPr>
          <a:xfrm>
            <a:off x="3405614"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23" name="Text Placeholder 3"/>
          <p:cNvSpPr>
            <a:spLocks noGrp="1"/>
          </p:cNvSpPr>
          <p:nvPr>
            <p:ph type="body" sz="half" idx="16"/>
          </p:nvPr>
        </p:nvSpPr>
        <p:spPr>
          <a:xfrm>
            <a:off x="3408471" y="3147164"/>
            <a:ext cx="2318918"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14" name="Text Placeholder 4"/>
          <p:cNvSpPr>
            <a:spLocks noGrp="1"/>
          </p:cNvSpPr>
          <p:nvPr>
            <p:ph type="body" sz="quarter" idx="13"/>
          </p:nvPr>
        </p:nvSpPr>
        <p:spPr>
          <a:xfrm>
            <a:off x="5958642"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24" name="Text Placeholder 3"/>
          <p:cNvSpPr>
            <a:spLocks noGrp="1"/>
          </p:cNvSpPr>
          <p:nvPr>
            <p:ph type="body" sz="half" idx="17"/>
          </p:nvPr>
        </p:nvSpPr>
        <p:spPr>
          <a:xfrm>
            <a:off x="5960935" y="3147164"/>
            <a:ext cx="2316625"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cxnSp>
        <p:nvCxnSpPr>
          <p:cNvPr id="17" name="Straight Connector 16"/>
          <p:cNvCxnSpPr/>
          <p:nvPr/>
        </p:nvCxnSpPr>
        <p:spPr>
          <a:xfrm>
            <a:off x="3294530"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78B4F9CA-FCEB-49D3-8BFA-2FBBE323DB65}" type="datetime1">
              <a:rPr lang="en-US" altLang="zh-TW" smtClean="0"/>
              <a:t>12/1/2015</a:t>
            </a:fld>
            <a:endParaRPr lang="en-US" dirty="0"/>
          </a:p>
        </p:txBody>
      </p:sp>
      <p:sp>
        <p:nvSpPr>
          <p:cNvPr id="8" name="Footer Placeholder 7"/>
          <p:cNvSpPr>
            <a:spLocks noGrp="1"/>
          </p:cNvSpPr>
          <p:nvPr>
            <p:ph type="ftr" sz="quarter" idx="11"/>
          </p:nvPr>
        </p:nvSpPr>
        <p:spPr/>
        <p:txBody>
          <a:bodyPr/>
          <a:lstStyle/>
          <a:p>
            <a:pPr>
              <a:defRPr/>
            </a:pPr>
            <a:r>
              <a:rPr lang="en-US" altLang="zh-TW" smtClean="0"/>
              <a:t>DC &amp; CV Lab.</a:t>
            </a:r>
          </a:p>
          <a:p>
            <a:pPr>
              <a:defRPr/>
            </a:pPr>
            <a:r>
              <a:rPr lang="en-US" altLang="zh-TW" smtClean="0"/>
              <a:t>CSIE  NTU</a:t>
            </a:r>
            <a:endParaRPr lang="en-US" altLang="zh-TW"/>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fld id="{B9C72F86-669A-470F-AF31-4E1605EC90E3}" type="slidenum">
              <a:rPr lang="en-US" altLang="zh-TW" smtClean="0"/>
              <a:pPr/>
              <a:t>‹#›</a:t>
            </a:fld>
            <a:r>
              <a:rPr lang="en-US" altLang="zh-TW" smtClean="0"/>
              <a:t>/118</a:t>
            </a:r>
            <a:endParaRPr lang="en-US" altLang="zh-TW"/>
          </a:p>
        </p:txBody>
      </p:sp>
    </p:spTree>
    <p:extLst>
      <p:ext uri="{BB962C8B-B14F-4D97-AF65-F5344CB8AC3E}">
        <p14:creationId xmlns:p14="http://schemas.microsoft.com/office/powerpoint/2010/main" val="26421759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圖片欄">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345260" cy="709864"/>
          </a:xfrm>
        </p:spPr>
        <p:txBody>
          <a:bodyPr/>
          <a:lstStyle>
            <a:lvl1pPr>
              <a:defRPr sz="3200"/>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866440" y="4179596"/>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22" name="Picture Placeholder 2"/>
          <p:cNvSpPr>
            <a:spLocks noGrp="1" noChangeAspect="1"/>
          </p:cNvSpPr>
          <p:nvPr>
            <p:ph type="pic" idx="15"/>
          </p:nvPr>
        </p:nvSpPr>
        <p:spPr>
          <a:xfrm>
            <a:off x="1019055"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smtClean="0"/>
              <a:t>按一下圖示以新增圖片</a:t>
            </a:r>
            <a:endParaRPr lang="en-US" dirty="0"/>
          </a:p>
        </p:txBody>
      </p:sp>
      <p:sp>
        <p:nvSpPr>
          <p:cNvPr id="23" name="Text Placeholder 3"/>
          <p:cNvSpPr>
            <a:spLocks noGrp="1"/>
          </p:cNvSpPr>
          <p:nvPr>
            <p:ph type="body" sz="half" idx="18"/>
          </p:nvPr>
        </p:nvSpPr>
        <p:spPr>
          <a:xfrm>
            <a:off x="866439" y="4837558"/>
            <a:ext cx="2313432"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Text Placeholder 4"/>
          <p:cNvSpPr>
            <a:spLocks noGrp="1"/>
          </p:cNvSpPr>
          <p:nvPr>
            <p:ph type="body" sz="quarter" idx="3"/>
          </p:nvPr>
        </p:nvSpPr>
        <p:spPr>
          <a:xfrm>
            <a:off x="3411125" y="4179595"/>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38" name="Picture Placeholder 2"/>
          <p:cNvSpPr>
            <a:spLocks noGrp="1" noChangeAspect="1"/>
          </p:cNvSpPr>
          <p:nvPr>
            <p:ph type="pic" idx="21"/>
          </p:nvPr>
        </p:nvSpPr>
        <p:spPr>
          <a:xfrm>
            <a:off x="3553189"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smtClean="0"/>
              <a:t>按一下圖示以新增圖片</a:t>
            </a:r>
            <a:endParaRPr lang="en-US" dirty="0"/>
          </a:p>
        </p:txBody>
      </p:sp>
      <p:sp>
        <p:nvSpPr>
          <p:cNvPr id="24" name="Text Placeholder 3"/>
          <p:cNvSpPr>
            <a:spLocks noGrp="1"/>
          </p:cNvSpPr>
          <p:nvPr>
            <p:ph type="body" sz="half" idx="19"/>
          </p:nvPr>
        </p:nvSpPr>
        <p:spPr>
          <a:xfrm>
            <a:off x="3411125" y="484820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14" name="Text Placeholder 4"/>
          <p:cNvSpPr>
            <a:spLocks noGrp="1"/>
          </p:cNvSpPr>
          <p:nvPr>
            <p:ph type="body" sz="quarter" idx="13"/>
          </p:nvPr>
        </p:nvSpPr>
        <p:spPr>
          <a:xfrm>
            <a:off x="5958642" y="4179596"/>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39" name="Picture Placeholder 2"/>
          <p:cNvSpPr>
            <a:spLocks noGrp="1" noChangeAspect="1"/>
          </p:cNvSpPr>
          <p:nvPr>
            <p:ph type="pic" idx="22"/>
          </p:nvPr>
        </p:nvSpPr>
        <p:spPr>
          <a:xfrm>
            <a:off x="6108641"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smtClean="0"/>
              <a:t>按一下圖示以新增圖片</a:t>
            </a:r>
            <a:endParaRPr lang="en-US" dirty="0"/>
          </a:p>
        </p:txBody>
      </p:sp>
      <p:sp>
        <p:nvSpPr>
          <p:cNvPr id="27" name="Text Placeholder 3"/>
          <p:cNvSpPr>
            <a:spLocks noGrp="1"/>
          </p:cNvSpPr>
          <p:nvPr>
            <p:ph type="body" sz="half" idx="20"/>
          </p:nvPr>
        </p:nvSpPr>
        <p:spPr>
          <a:xfrm>
            <a:off x="5958642" y="483755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cxnSp>
        <p:nvCxnSpPr>
          <p:cNvPr id="40" name="Straight Connector 39"/>
          <p:cNvCxnSpPr/>
          <p:nvPr/>
        </p:nvCxnSpPr>
        <p:spPr>
          <a:xfrm>
            <a:off x="3290019"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8215AD9-7A5A-4B1F-AA1D-92E1E06BBE02}" type="datetime1">
              <a:rPr lang="en-US" altLang="zh-TW" smtClean="0"/>
              <a:t>12/1/2015</a:t>
            </a:fld>
            <a:endParaRPr lang="en-US" dirty="0"/>
          </a:p>
        </p:txBody>
      </p:sp>
      <p:sp>
        <p:nvSpPr>
          <p:cNvPr id="8" name="Footer Placeholder 7"/>
          <p:cNvSpPr>
            <a:spLocks noGrp="1"/>
          </p:cNvSpPr>
          <p:nvPr>
            <p:ph type="ftr" sz="quarter" idx="11"/>
          </p:nvPr>
        </p:nvSpPr>
        <p:spPr/>
        <p:txBody>
          <a:bodyPr/>
          <a:lstStyle/>
          <a:p>
            <a:pPr>
              <a:defRPr/>
            </a:pPr>
            <a:r>
              <a:rPr lang="en-US" altLang="zh-TW" smtClean="0"/>
              <a:t>DC &amp; CV Lab.</a:t>
            </a:r>
          </a:p>
          <a:p>
            <a:pPr>
              <a:defRPr/>
            </a:pPr>
            <a:r>
              <a:rPr lang="en-US" altLang="zh-TW" smtClean="0"/>
              <a:t>CSIE  NTU</a:t>
            </a:r>
            <a:endParaRPr lang="en-US" altLang="zh-TW"/>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fld id="{B9C72F86-669A-470F-AF31-4E1605EC90E3}" type="slidenum">
              <a:rPr lang="en-US" altLang="zh-TW" smtClean="0"/>
              <a:pPr/>
              <a:t>‹#›</a:t>
            </a:fld>
            <a:r>
              <a:rPr lang="en-US" altLang="zh-TW" smtClean="0"/>
              <a:t>/118</a:t>
            </a:r>
            <a:endParaRPr lang="en-US" altLang="zh-TW"/>
          </a:p>
        </p:txBody>
      </p:sp>
    </p:spTree>
    <p:extLst>
      <p:ext uri="{BB962C8B-B14F-4D97-AF65-F5344CB8AC3E}">
        <p14:creationId xmlns:p14="http://schemas.microsoft.com/office/powerpoint/2010/main" val="7653417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nchor="t" anchorCtr="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a:xfrm>
            <a:off x="7621301" y="6387910"/>
            <a:ext cx="990599" cy="228659"/>
          </a:xfrm>
        </p:spPr>
        <p:txBody>
          <a:bodyPr/>
          <a:lstStyle/>
          <a:p>
            <a:fld id="{12B0C64C-32F3-4F9F-A11D-CB1F2B1A0DBA}" type="datetime1">
              <a:rPr lang="en-US" altLang="zh-TW" smtClean="0"/>
              <a:t>12/1/2015</a:t>
            </a:fld>
            <a:endParaRPr lang="en-US" dirty="0"/>
          </a:p>
        </p:txBody>
      </p:sp>
      <p:sp>
        <p:nvSpPr>
          <p:cNvPr id="5" name="Footer Placeholder 4"/>
          <p:cNvSpPr>
            <a:spLocks noGrp="1"/>
          </p:cNvSpPr>
          <p:nvPr>
            <p:ph type="ftr" sz="quarter" idx="11"/>
          </p:nvPr>
        </p:nvSpPr>
        <p:spPr>
          <a:xfrm>
            <a:off x="516133" y="6387910"/>
            <a:ext cx="3859795" cy="228660"/>
          </a:xfrm>
        </p:spPr>
        <p:txBody>
          <a:bodyPr/>
          <a:lstStyle/>
          <a:p>
            <a:pPr>
              <a:defRPr/>
            </a:pPr>
            <a:r>
              <a:rPr lang="en-US" altLang="zh-TW" smtClean="0"/>
              <a:t>DC &amp; CV Lab.</a:t>
            </a:r>
          </a:p>
          <a:p>
            <a:pPr>
              <a:defRPr/>
            </a:pPr>
            <a:r>
              <a:rPr lang="en-US" altLang="zh-TW" smtClean="0"/>
              <a:t>CSIE  NTU</a:t>
            </a:r>
            <a:endParaRPr lang="en-US" altLang="zh-TW"/>
          </a:p>
        </p:txBody>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33CF3F73-BBA0-46D8-9BF0-A1E833EA6060}" type="slidenum">
              <a:rPr lang="en-US" altLang="zh-TW" smtClean="0"/>
              <a:pPr/>
              <a:t>‹#›</a:t>
            </a:fld>
            <a:r>
              <a:rPr lang="en-US" altLang="zh-TW" smtClean="0"/>
              <a:t>/118</a:t>
            </a:r>
            <a:endParaRPr lang="en-US" altLang="zh-TW"/>
          </a:p>
        </p:txBody>
      </p:sp>
    </p:spTree>
    <p:extLst>
      <p:ext uri="{BB962C8B-B14F-4D97-AF65-F5344CB8AC3E}">
        <p14:creationId xmlns:p14="http://schemas.microsoft.com/office/powerpoint/2010/main" val="240022701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grpSp>
        <p:nvGrpSpPr>
          <p:cNvPr id="7" name="Group 6"/>
          <p:cNvGrpSpPr/>
          <p:nvPr/>
        </p:nvGrpSpPr>
        <p:grpSpPr>
          <a:xfrm>
            <a:off x="-1588" y="0"/>
            <a:ext cx="9120420" cy="6860798"/>
            <a:chOff x="-1588" y="0"/>
            <a:chExt cx="9120420" cy="6860798"/>
          </a:xfrm>
        </p:grpSpPr>
        <p:sp>
          <p:nvSpPr>
            <p:cNvPr id="11" name="Rectangle 10"/>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17" name="Rectangle 16"/>
          <p:cNvSpPr/>
          <p:nvPr/>
        </p:nvSpPr>
        <p:spPr>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 name="Vertical Title 1"/>
          <p:cNvSpPr>
            <a:spLocks noGrp="1"/>
          </p:cNvSpPr>
          <p:nvPr>
            <p:ph type="title" orient="vert"/>
          </p:nvPr>
        </p:nvSpPr>
        <p:spPr>
          <a:xfrm>
            <a:off x="6174928" y="1447799"/>
            <a:ext cx="1113516" cy="4572001"/>
          </a:xfrm>
        </p:spPr>
        <p:txBody>
          <a:bodyPr vert="eaVert" anchor="ctr" anchorCtr="0"/>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866738" y="1447799"/>
            <a:ext cx="4416936" cy="4572001"/>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7694F82F-5E8D-42CE-9E7D-2910E2AC3C67}" type="datetime1">
              <a:rPr lang="en-US" altLang="zh-TW" smtClean="0"/>
              <a:t>12/1/2015</a:t>
            </a:fld>
            <a:endParaRPr lang="en-US" dirty="0"/>
          </a:p>
        </p:txBody>
      </p:sp>
      <p:sp>
        <p:nvSpPr>
          <p:cNvPr id="5" name="Footer Placeholder 4"/>
          <p:cNvSpPr>
            <a:spLocks noGrp="1"/>
          </p:cNvSpPr>
          <p:nvPr>
            <p:ph type="ftr" sz="quarter" idx="11"/>
          </p:nvPr>
        </p:nvSpPr>
        <p:spPr>
          <a:xfrm>
            <a:off x="538546" y="6365498"/>
            <a:ext cx="3859795" cy="228660"/>
          </a:xfrm>
        </p:spPr>
        <p:txBody>
          <a:bodyPr/>
          <a:lstStyle/>
          <a:p>
            <a:pPr>
              <a:defRPr/>
            </a:pPr>
            <a:r>
              <a:rPr lang="en-US" altLang="zh-TW" smtClean="0"/>
              <a:t>DC &amp; CV Lab.</a:t>
            </a:r>
          </a:p>
          <a:p>
            <a:pPr>
              <a:defRPr/>
            </a:pPr>
            <a:r>
              <a:rPr lang="en-US" altLang="zh-TW" smtClean="0"/>
              <a:t>CSIE  NTU</a:t>
            </a:r>
            <a:endParaRPr lang="en-US" altLang="zh-TW"/>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0A3948A5-D47C-49BA-934A-7886F5A01C2D}" type="slidenum">
              <a:rPr lang="en-US" altLang="zh-TW" smtClean="0"/>
              <a:pPr/>
              <a:t>‹#›</a:t>
            </a:fld>
            <a:r>
              <a:rPr lang="en-US" altLang="zh-TW" smtClean="0"/>
              <a:t>/118</a:t>
            </a:r>
            <a:endParaRPr lang="en-US" altLang="zh-TW"/>
          </a:p>
        </p:txBody>
      </p:sp>
    </p:spTree>
    <p:extLst>
      <p:ext uri="{BB962C8B-B14F-4D97-AF65-F5344CB8AC3E}">
        <p14:creationId xmlns:p14="http://schemas.microsoft.com/office/powerpoint/2010/main" val="212683673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684213" y="333375"/>
            <a:ext cx="8459787" cy="611981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Rectangle 6"/>
          <p:cNvSpPr>
            <a:spLocks noGrp="1" noChangeArrowheads="1"/>
          </p:cNvSpPr>
          <p:nvPr>
            <p:ph type="ftr" sz="quarter" idx="10"/>
          </p:nvPr>
        </p:nvSpPr>
        <p:spPr/>
        <p:txBody>
          <a:bodyPr/>
          <a:lstStyle>
            <a:lvl1pPr>
              <a:defRPr b="1">
                <a:effectLst>
                  <a:outerShdw blurRad="38100" dist="38100" dir="2700000" algn="tl">
                    <a:srgbClr val="C0C0C0"/>
                  </a:outerShdw>
                </a:effectLst>
                <a:latin typeface="Comic Sans MS" pitchFamily="66" charset="0"/>
              </a:defRPr>
            </a:lvl1pPr>
          </a:lstStyle>
          <a:p>
            <a:pPr>
              <a:defRPr/>
            </a:pPr>
            <a:r>
              <a:rPr lang="en-US" altLang="zh-TW"/>
              <a:t>DC &amp; CV Lab.</a:t>
            </a:r>
          </a:p>
          <a:p>
            <a:pPr>
              <a:defRPr/>
            </a:pPr>
            <a:r>
              <a:rPr lang="en-US" altLang="zh-TW"/>
              <a:t>CSIE  NTU</a:t>
            </a:r>
          </a:p>
        </p:txBody>
      </p:sp>
      <p:sp>
        <p:nvSpPr>
          <p:cNvPr id="4" name="Rectangle 44"/>
          <p:cNvSpPr>
            <a:spLocks noGrp="1" noChangeArrowheads="1"/>
          </p:cNvSpPr>
          <p:nvPr>
            <p:ph type="sldNum" sz="quarter" idx="11"/>
          </p:nvPr>
        </p:nvSpPr>
        <p:spPr/>
        <p:txBody>
          <a:bodyPr/>
          <a:lstStyle>
            <a:lvl1pPr>
              <a:defRPr/>
            </a:lvl1pPr>
          </a:lstStyle>
          <a:p>
            <a:fld id="{B91E3AED-B0A0-4C04-9402-E5E630A4CDE0}" type="slidenum">
              <a:rPr lang="en-US" altLang="zh-TW"/>
              <a:pPr/>
              <a:t>‹#›</a:t>
            </a:fld>
            <a:r>
              <a:rPr lang="en-US" altLang="zh-TW"/>
              <a:t>/118</a:t>
            </a:r>
          </a:p>
        </p:txBody>
      </p:sp>
    </p:spTree>
    <p:extLst>
      <p:ext uri="{BB962C8B-B14F-4D97-AF65-F5344CB8AC3E}">
        <p14:creationId xmlns:p14="http://schemas.microsoft.com/office/powerpoint/2010/main" val="241353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TwoObj">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1042988" y="333375"/>
            <a:ext cx="8101012" cy="12954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684213" y="2041525"/>
            <a:ext cx="4038600" cy="44116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875213" y="2041525"/>
            <a:ext cx="4038600" cy="21288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875213" y="4322763"/>
            <a:ext cx="4038600" cy="21304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Rectangle 6"/>
          <p:cNvSpPr>
            <a:spLocks noGrp="1" noChangeArrowheads="1"/>
          </p:cNvSpPr>
          <p:nvPr>
            <p:ph type="ftr" sz="quarter" idx="10"/>
          </p:nvPr>
        </p:nvSpPr>
        <p:spPr/>
        <p:txBody>
          <a:bodyPr/>
          <a:lstStyle>
            <a:lvl1pPr>
              <a:defRPr b="1">
                <a:effectLst>
                  <a:outerShdw blurRad="38100" dist="38100" dir="2700000" algn="tl">
                    <a:srgbClr val="C0C0C0"/>
                  </a:outerShdw>
                </a:effectLst>
                <a:latin typeface="Comic Sans MS" pitchFamily="66" charset="0"/>
              </a:defRPr>
            </a:lvl1pPr>
          </a:lstStyle>
          <a:p>
            <a:pPr>
              <a:defRPr/>
            </a:pPr>
            <a:r>
              <a:rPr lang="en-US" altLang="zh-TW"/>
              <a:t>DC &amp; CV Lab.</a:t>
            </a:r>
          </a:p>
          <a:p>
            <a:pPr>
              <a:defRPr/>
            </a:pPr>
            <a:r>
              <a:rPr lang="en-US" altLang="zh-TW"/>
              <a:t>CSIE  NTU</a:t>
            </a:r>
          </a:p>
        </p:txBody>
      </p:sp>
      <p:sp>
        <p:nvSpPr>
          <p:cNvPr id="7" name="Rectangle 44"/>
          <p:cNvSpPr>
            <a:spLocks noGrp="1" noChangeArrowheads="1"/>
          </p:cNvSpPr>
          <p:nvPr>
            <p:ph type="sldNum" sz="quarter" idx="11"/>
          </p:nvPr>
        </p:nvSpPr>
        <p:spPr/>
        <p:txBody>
          <a:bodyPr/>
          <a:lstStyle>
            <a:lvl1pPr>
              <a:defRPr/>
            </a:lvl1pPr>
          </a:lstStyle>
          <a:p>
            <a:fld id="{04437DB6-FB63-4E98-9B8D-2FA0E18B3DDD}" type="slidenum">
              <a:rPr lang="en-US" altLang="zh-TW"/>
              <a:pPr/>
              <a:t>‹#›</a:t>
            </a:fld>
            <a:r>
              <a:rPr lang="en-US" altLang="zh-TW"/>
              <a:t>/118</a:t>
            </a:r>
          </a:p>
        </p:txBody>
      </p:sp>
    </p:spTree>
    <p:extLst>
      <p:ext uri="{BB962C8B-B14F-4D97-AF65-F5344CB8AC3E}">
        <p14:creationId xmlns:p14="http://schemas.microsoft.com/office/powerpoint/2010/main" val="17792706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1042988" y="333375"/>
            <a:ext cx="8101012" cy="1295400"/>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684213" y="2041525"/>
            <a:ext cx="4038600" cy="21288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875213" y="2041525"/>
            <a:ext cx="4038600" cy="21288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684213" y="4322763"/>
            <a:ext cx="4038600" cy="21304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4875213" y="4322763"/>
            <a:ext cx="4038600" cy="21304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6"/>
          <p:cNvSpPr>
            <a:spLocks noGrp="1" noChangeArrowheads="1"/>
          </p:cNvSpPr>
          <p:nvPr>
            <p:ph type="ftr" sz="quarter" idx="10"/>
          </p:nvPr>
        </p:nvSpPr>
        <p:spPr/>
        <p:txBody>
          <a:bodyPr/>
          <a:lstStyle>
            <a:lvl1pPr>
              <a:defRPr b="1">
                <a:effectLst>
                  <a:outerShdw blurRad="38100" dist="38100" dir="2700000" algn="tl">
                    <a:srgbClr val="C0C0C0"/>
                  </a:outerShdw>
                </a:effectLst>
                <a:latin typeface="Comic Sans MS" pitchFamily="66" charset="0"/>
              </a:defRPr>
            </a:lvl1pPr>
          </a:lstStyle>
          <a:p>
            <a:pPr>
              <a:defRPr/>
            </a:pPr>
            <a:r>
              <a:rPr lang="en-US" altLang="zh-TW"/>
              <a:t>DC &amp; CV Lab.</a:t>
            </a:r>
          </a:p>
          <a:p>
            <a:pPr>
              <a:defRPr/>
            </a:pPr>
            <a:r>
              <a:rPr lang="en-US" altLang="zh-TW"/>
              <a:t>CSIE  NTU</a:t>
            </a:r>
          </a:p>
        </p:txBody>
      </p:sp>
      <p:sp>
        <p:nvSpPr>
          <p:cNvPr id="8" name="Rectangle 44"/>
          <p:cNvSpPr>
            <a:spLocks noGrp="1" noChangeArrowheads="1"/>
          </p:cNvSpPr>
          <p:nvPr>
            <p:ph type="sldNum" sz="quarter" idx="11"/>
          </p:nvPr>
        </p:nvSpPr>
        <p:spPr/>
        <p:txBody>
          <a:bodyPr/>
          <a:lstStyle>
            <a:lvl1pPr>
              <a:defRPr/>
            </a:lvl1pPr>
          </a:lstStyle>
          <a:p>
            <a:fld id="{FD200A6B-118F-437E-858C-9814838D1C0B}" type="slidenum">
              <a:rPr lang="en-US" altLang="zh-TW"/>
              <a:pPr/>
              <a:t>‹#›</a:t>
            </a:fld>
            <a:r>
              <a:rPr lang="en-US" altLang="zh-TW"/>
              <a:t>/118</a:t>
            </a:r>
          </a:p>
        </p:txBody>
      </p:sp>
    </p:spTree>
    <p:extLst>
      <p:ext uri="{BB962C8B-B14F-4D97-AF65-F5344CB8AC3E}">
        <p14:creationId xmlns:p14="http://schemas.microsoft.com/office/powerpoint/2010/main" val="8737490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1042988" y="333375"/>
            <a:ext cx="8101012" cy="12954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684213" y="2041525"/>
            <a:ext cx="4038600" cy="44116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875213" y="2041525"/>
            <a:ext cx="4038600" cy="44116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6"/>
          <p:cNvSpPr>
            <a:spLocks noGrp="1" noChangeArrowheads="1"/>
          </p:cNvSpPr>
          <p:nvPr>
            <p:ph type="ftr" sz="quarter" idx="10"/>
          </p:nvPr>
        </p:nvSpPr>
        <p:spPr/>
        <p:txBody>
          <a:bodyPr/>
          <a:lstStyle>
            <a:lvl1pPr>
              <a:defRPr b="1">
                <a:effectLst>
                  <a:outerShdw blurRad="38100" dist="38100" dir="2700000" algn="tl">
                    <a:srgbClr val="C0C0C0"/>
                  </a:outerShdw>
                </a:effectLst>
                <a:latin typeface="Comic Sans MS" pitchFamily="66" charset="0"/>
              </a:defRPr>
            </a:lvl1pPr>
          </a:lstStyle>
          <a:p>
            <a:pPr>
              <a:defRPr/>
            </a:pPr>
            <a:r>
              <a:rPr lang="en-US" altLang="zh-TW"/>
              <a:t>DC &amp; CV Lab.</a:t>
            </a:r>
          </a:p>
          <a:p>
            <a:pPr>
              <a:defRPr/>
            </a:pPr>
            <a:r>
              <a:rPr lang="en-US" altLang="zh-TW"/>
              <a:t>CSIE  NTU</a:t>
            </a:r>
          </a:p>
        </p:txBody>
      </p:sp>
      <p:sp>
        <p:nvSpPr>
          <p:cNvPr id="6" name="Rectangle 44"/>
          <p:cNvSpPr>
            <a:spLocks noGrp="1" noChangeArrowheads="1"/>
          </p:cNvSpPr>
          <p:nvPr>
            <p:ph type="sldNum" sz="quarter" idx="11"/>
          </p:nvPr>
        </p:nvSpPr>
        <p:spPr/>
        <p:txBody>
          <a:bodyPr/>
          <a:lstStyle>
            <a:lvl1pPr>
              <a:defRPr/>
            </a:lvl1pPr>
          </a:lstStyle>
          <a:p>
            <a:fld id="{17E476D1-59AA-446B-8ECC-D33A9F1C9420}" type="slidenum">
              <a:rPr lang="en-US" altLang="zh-TW"/>
              <a:pPr/>
              <a:t>‹#›</a:t>
            </a:fld>
            <a:r>
              <a:rPr lang="en-US" altLang="zh-TW"/>
              <a:t>/118</a:t>
            </a:r>
          </a:p>
        </p:txBody>
      </p:sp>
    </p:spTree>
    <p:extLst>
      <p:ext uri="{BB962C8B-B14F-4D97-AF65-F5344CB8AC3E}">
        <p14:creationId xmlns:p14="http://schemas.microsoft.com/office/powerpoint/2010/main" val="39111960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woObj">
  <p:cSld name="標題，1 個大物件與 2 個小物件">
    <p:spTree>
      <p:nvGrpSpPr>
        <p:cNvPr id="1" name=""/>
        <p:cNvGrpSpPr/>
        <p:nvPr/>
      </p:nvGrpSpPr>
      <p:grpSpPr>
        <a:xfrm>
          <a:off x="0" y="0"/>
          <a:ext cx="0" cy="0"/>
          <a:chOff x="0" y="0"/>
          <a:chExt cx="0" cy="0"/>
        </a:xfrm>
      </p:grpSpPr>
      <p:sp>
        <p:nvSpPr>
          <p:cNvPr id="2" name="標題 1"/>
          <p:cNvSpPr>
            <a:spLocks noGrp="1"/>
          </p:cNvSpPr>
          <p:nvPr>
            <p:ph type="title"/>
          </p:nvPr>
        </p:nvSpPr>
        <p:spPr>
          <a:xfrm>
            <a:off x="1042988" y="333375"/>
            <a:ext cx="8101012" cy="1295400"/>
          </a:xfr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84213" y="2041525"/>
            <a:ext cx="4038600" cy="44116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875213" y="2041525"/>
            <a:ext cx="4038600" cy="21288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875213" y="4322763"/>
            <a:ext cx="4038600" cy="21304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Rectangle 6"/>
          <p:cNvSpPr>
            <a:spLocks noGrp="1" noChangeArrowheads="1"/>
          </p:cNvSpPr>
          <p:nvPr>
            <p:ph type="ftr" sz="quarter" idx="10"/>
          </p:nvPr>
        </p:nvSpPr>
        <p:spPr/>
        <p:txBody>
          <a:bodyPr/>
          <a:lstStyle>
            <a:lvl1pPr>
              <a:defRPr b="1">
                <a:effectLst>
                  <a:outerShdw blurRad="38100" dist="38100" dir="2700000" algn="tl">
                    <a:srgbClr val="C0C0C0"/>
                  </a:outerShdw>
                </a:effectLst>
                <a:latin typeface="Comic Sans MS" pitchFamily="66" charset="0"/>
              </a:defRPr>
            </a:lvl1pPr>
          </a:lstStyle>
          <a:p>
            <a:pPr>
              <a:defRPr/>
            </a:pPr>
            <a:r>
              <a:rPr lang="en-US" altLang="zh-TW"/>
              <a:t>DC &amp; CV Lab.</a:t>
            </a:r>
          </a:p>
          <a:p>
            <a:pPr>
              <a:defRPr/>
            </a:pPr>
            <a:r>
              <a:rPr lang="en-US" altLang="zh-TW"/>
              <a:t>CSIE  NTU</a:t>
            </a:r>
          </a:p>
        </p:txBody>
      </p:sp>
      <p:sp>
        <p:nvSpPr>
          <p:cNvPr id="7" name="Rectangle 44"/>
          <p:cNvSpPr>
            <a:spLocks noGrp="1" noChangeArrowheads="1"/>
          </p:cNvSpPr>
          <p:nvPr>
            <p:ph type="sldNum" sz="quarter" idx="11"/>
          </p:nvPr>
        </p:nvSpPr>
        <p:spPr/>
        <p:txBody>
          <a:bodyPr/>
          <a:lstStyle>
            <a:lvl1pPr>
              <a:defRPr/>
            </a:lvl1pPr>
          </a:lstStyle>
          <a:p>
            <a:fld id="{9635C385-AC15-45A5-B3F0-A2A4AA0C80B6}" type="slidenum">
              <a:rPr lang="en-US" altLang="zh-TW"/>
              <a:pPr/>
              <a:t>‹#›</a:t>
            </a:fld>
            <a:r>
              <a:rPr lang="en-US" altLang="zh-TW"/>
              <a:t>/118</a:t>
            </a:r>
          </a:p>
        </p:txBody>
      </p:sp>
    </p:spTree>
    <p:extLst>
      <p:ext uri="{BB962C8B-B14F-4D97-AF65-F5344CB8AC3E}">
        <p14:creationId xmlns:p14="http://schemas.microsoft.com/office/powerpoint/2010/main" val="2767003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84213" y="2041525"/>
            <a:ext cx="4038600" cy="4411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875213" y="2041525"/>
            <a:ext cx="4038600" cy="4411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6"/>
          <p:cNvSpPr>
            <a:spLocks noGrp="1" noChangeArrowheads="1"/>
          </p:cNvSpPr>
          <p:nvPr>
            <p:ph type="ftr" sz="quarter" idx="10"/>
          </p:nvPr>
        </p:nvSpPr>
        <p:spPr/>
        <p:txBody>
          <a:bodyPr/>
          <a:lstStyle>
            <a:lvl1pPr>
              <a:defRPr b="1">
                <a:effectLst>
                  <a:outerShdw blurRad="38100" dist="38100" dir="2700000" algn="tl">
                    <a:srgbClr val="C0C0C0"/>
                  </a:outerShdw>
                </a:effectLst>
                <a:latin typeface="Comic Sans MS" pitchFamily="66" charset="0"/>
              </a:defRPr>
            </a:lvl1pPr>
          </a:lstStyle>
          <a:p>
            <a:pPr>
              <a:defRPr/>
            </a:pPr>
            <a:r>
              <a:rPr lang="en-US" altLang="zh-TW"/>
              <a:t>DC &amp; CV Lab.</a:t>
            </a:r>
          </a:p>
          <a:p>
            <a:pPr>
              <a:defRPr/>
            </a:pPr>
            <a:r>
              <a:rPr lang="en-US" altLang="zh-TW"/>
              <a:t>CSIE  NTU</a:t>
            </a:r>
          </a:p>
        </p:txBody>
      </p:sp>
      <p:sp>
        <p:nvSpPr>
          <p:cNvPr id="6" name="Rectangle 44"/>
          <p:cNvSpPr>
            <a:spLocks noGrp="1" noChangeArrowheads="1"/>
          </p:cNvSpPr>
          <p:nvPr>
            <p:ph type="sldNum" sz="quarter" idx="11"/>
          </p:nvPr>
        </p:nvSpPr>
        <p:spPr/>
        <p:txBody>
          <a:bodyPr/>
          <a:lstStyle>
            <a:lvl1pPr>
              <a:defRPr/>
            </a:lvl1pPr>
          </a:lstStyle>
          <a:p>
            <a:fld id="{BC412CE5-0214-4E7A-98C0-4624036B9593}" type="slidenum">
              <a:rPr lang="en-US" altLang="zh-TW"/>
              <a:pPr/>
              <a:t>‹#›</a:t>
            </a:fld>
            <a:r>
              <a:rPr lang="en-US" altLang="zh-TW"/>
              <a:t>/118</a:t>
            </a:r>
          </a:p>
        </p:txBody>
      </p:sp>
    </p:spTree>
    <p:extLst>
      <p:ext uri="{BB962C8B-B14F-4D97-AF65-F5344CB8AC3E}">
        <p14:creationId xmlns:p14="http://schemas.microsoft.com/office/powerpoint/2010/main" val="3143819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6"/>
          <p:cNvSpPr>
            <a:spLocks noGrp="1" noChangeArrowheads="1"/>
          </p:cNvSpPr>
          <p:nvPr>
            <p:ph type="ftr" sz="quarter" idx="10"/>
          </p:nvPr>
        </p:nvSpPr>
        <p:spPr/>
        <p:txBody>
          <a:bodyPr/>
          <a:lstStyle>
            <a:lvl1pPr>
              <a:defRPr b="1">
                <a:effectLst>
                  <a:outerShdw blurRad="38100" dist="38100" dir="2700000" algn="tl">
                    <a:srgbClr val="C0C0C0"/>
                  </a:outerShdw>
                </a:effectLst>
                <a:latin typeface="Comic Sans MS" pitchFamily="66" charset="0"/>
              </a:defRPr>
            </a:lvl1pPr>
          </a:lstStyle>
          <a:p>
            <a:pPr>
              <a:defRPr/>
            </a:pPr>
            <a:r>
              <a:rPr lang="en-US" altLang="zh-TW"/>
              <a:t>DC &amp; CV Lab.</a:t>
            </a:r>
          </a:p>
          <a:p>
            <a:pPr>
              <a:defRPr/>
            </a:pPr>
            <a:r>
              <a:rPr lang="en-US" altLang="zh-TW"/>
              <a:t>CSIE  NTU</a:t>
            </a:r>
          </a:p>
        </p:txBody>
      </p:sp>
      <p:sp>
        <p:nvSpPr>
          <p:cNvPr id="8" name="Rectangle 44"/>
          <p:cNvSpPr>
            <a:spLocks noGrp="1" noChangeArrowheads="1"/>
          </p:cNvSpPr>
          <p:nvPr>
            <p:ph type="sldNum" sz="quarter" idx="11"/>
          </p:nvPr>
        </p:nvSpPr>
        <p:spPr/>
        <p:txBody>
          <a:bodyPr/>
          <a:lstStyle>
            <a:lvl1pPr>
              <a:defRPr/>
            </a:lvl1pPr>
          </a:lstStyle>
          <a:p>
            <a:fld id="{CD5203FA-942D-472B-948C-09CCA0C107F0}" type="slidenum">
              <a:rPr lang="en-US" altLang="zh-TW"/>
              <a:pPr/>
              <a:t>‹#›</a:t>
            </a:fld>
            <a:r>
              <a:rPr lang="en-US" altLang="zh-TW"/>
              <a:t>/118</a:t>
            </a:r>
          </a:p>
        </p:txBody>
      </p:sp>
    </p:spTree>
    <p:extLst>
      <p:ext uri="{BB962C8B-B14F-4D97-AF65-F5344CB8AC3E}">
        <p14:creationId xmlns:p14="http://schemas.microsoft.com/office/powerpoint/2010/main" val="3106032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6"/>
          <p:cNvSpPr>
            <a:spLocks noGrp="1" noChangeArrowheads="1"/>
          </p:cNvSpPr>
          <p:nvPr>
            <p:ph type="ftr" sz="quarter" idx="10"/>
          </p:nvPr>
        </p:nvSpPr>
        <p:spPr/>
        <p:txBody>
          <a:bodyPr/>
          <a:lstStyle>
            <a:lvl1pPr>
              <a:defRPr b="1">
                <a:effectLst>
                  <a:outerShdw blurRad="38100" dist="38100" dir="2700000" algn="tl">
                    <a:srgbClr val="C0C0C0"/>
                  </a:outerShdw>
                </a:effectLst>
                <a:latin typeface="Comic Sans MS" pitchFamily="66" charset="0"/>
              </a:defRPr>
            </a:lvl1pPr>
          </a:lstStyle>
          <a:p>
            <a:pPr>
              <a:defRPr/>
            </a:pPr>
            <a:r>
              <a:rPr lang="en-US" altLang="zh-TW"/>
              <a:t>DC &amp; CV Lab.</a:t>
            </a:r>
          </a:p>
          <a:p>
            <a:pPr>
              <a:defRPr/>
            </a:pPr>
            <a:r>
              <a:rPr lang="en-US" altLang="zh-TW"/>
              <a:t>CSIE  NTU</a:t>
            </a:r>
          </a:p>
        </p:txBody>
      </p:sp>
      <p:sp>
        <p:nvSpPr>
          <p:cNvPr id="4" name="Rectangle 44"/>
          <p:cNvSpPr>
            <a:spLocks noGrp="1" noChangeArrowheads="1"/>
          </p:cNvSpPr>
          <p:nvPr>
            <p:ph type="sldNum" sz="quarter" idx="11"/>
          </p:nvPr>
        </p:nvSpPr>
        <p:spPr/>
        <p:txBody>
          <a:bodyPr/>
          <a:lstStyle>
            <a:lvl1pPr>
              <a:defRPr/>
            </a:lvl1pPr>
          </a:lstStyle>
          <a:p>
            <a:fld id="{D425F761-6643-4BA2-BFCB-07ABEF52798B}" type="slidenum">
              <a:rPr lang="en-US" altLang="zh-TW"/>
              <a:pPr/>
              <a:t>‹#›</a:t>
            </a:fld>
            <a:r>
              <a:rPr lang="en-US" altLang="zh-TW"/>
              <a:t>/118</a:t>
            </a:r>
          </a:p>
        </p:txBody>
      </p:sp>
    </p:spTree>
    <p:extLst>
      <p:ext uri="{BB962C8B-B14F-4D97-AF65-F5344CB8AC3E}">
        <p14:creationId xmlns:p14="http://schemas.microsoft.com/office/powerpoint/2010/main" val="2800648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p:txBody>
          <a:bodyPr/>
          <a:lstStyle>
            <a:lvl1pPr>
              <a:defRPr b="1">
                <a:effectLst>
                  <a:outerShdw blurRad="38100" dist="38100" dir="2700000" algn="tl">
                    <a:srgbClr val="C0C0C0"/>
                  </a:outerShdw>
                </a:effectLst>
                <a:latin typeface="Comic Sans MS" pitchFamily="66" charset="0"/>
              </a:defRPr>
            </a:lvl1pPr>
          </a:lstStyle>
          <a:p>
            <a:pPr>
              <a:defRPr/>
            </a:pPr>
            <a:r>
              <a:rPr lang="en-US" altLang="zh-TW"/>
              <a:t>DC &amp; CV Lab.</a:t>
            </a:r>
          </a:p>
          <a:p>
            <a:pPr>
              <a:defRPr/>
            </a:pPr>
            <a:r>
              <a:rPr lang="en-US" altLang="zh-TW"/>
              <a:t>CSIE  NTU</a:t>
            </a:r>
          </a:p>
        </p:txBody>
      </p:sp>
      <p:sp>
        <p:nvSpPr>
          <p:cNvPr id="3" name="Rectangle 44"/>
          <p:cNvSpPr>
            <a:spLocks noGrp="1" noChangeArrowheads="1"/>
          </p:cNvSpPr>
          <p:nvPr>
            <p:ph type="sldNum" sz="quarter" idx="11"/>
          </p:nvPr>
        </p:nvSpPr>
        <p:spPr/>
        <p:txBody>
          <a:bodyPr/>
          <a:lstStyle>
            <a:lvl1pPr>
              <a:defRPr/>
            </a:lvl1pPr>
          </a:lstStyle>
          <a:p>
            <a:fld id="{12D82170-5D4A-4A64-8611-C48474C4868F}" type="slidenum">
              <a:rPr lang="en-US" altLang="zh-TW"/>
              <a:pPr/>
              <a:t>‹#›</a:t>
            </a:fld>
            <a:r>
              <a:rPr lang="en-US" altLang="zh-TW"/>
              <a:t>/118</a:t>
            </a:r>
          </a:p>
        </p:txBody>
      </p:sp>
    </p:spTree>
    <p:extLst>
      <p:ext uri="{BB962C8B-B14F-4D97-AF65-F5344CB8AC3E}">
        <p14:creationId xmlns:p14="http://schemas.microsoft.com/office/powerpoint/2010/main" val="1784119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6"/>
          <p:cNvSpPr>
            <a:spLocks noGrp="1" noChangeArrowheads="1"/>
          </p:cNvSpPr>
          <p:nvPr>
            <p:ph type="ftr" sz="quarter" idx="10"/>
          </p:nvPr>
        </p:nvSpPr>
        <p:spPr/>
        <p:txBody>
          <a:bodyPr/>
          <a:lstStyle>
            <a:lvl1pPr>
              <a:defRPr b="1">
                <a:effectLst>
                  <a:outerShdw blurRad="38100" dist="38100" dir="2700000" algn="tl">
                    <a:srgbClr val="C0C0C0"/>
                  </a:outerShdw>
                </a:effectLst>
                <a:latin typeface="Comic Sans MS" pitchFamily="66" charset="0"/>
              </a:defRPr>
            </a:lvl1pPr>
          </a:lstStyle>
          <a:p>
            <a:pPr>
              <a:defRPr/>
            </a:pPr>
            <a:r>
              <a:rPr lang="en-US" altLang="zh-TW"/>
              <a:t>DC &amp; CV Lab.</a:t>
            </a:r>
          </a:p>
          <a:p>
            <a:pPr>
              <a:defRPr/>
            </a:pPr>
            <a:r>
              <a:rPr lang="en-US" altLang="zh-TW"/>
              <a:t>CSIE  NTU</a:t>
            </a:r>
          </a:p>
        </p:txBody>
      </p:sp>
      <p:sp>
        <p:nvSpPr>
          <p:cNvPr id="6" name="Rectangle 44"/>
          <p:cNvSpPr>
            <a:spLocks noGrp="1" noChangeArrowheads="1"/>
          </p:cNvSpPr>
          <p:nvPr>
            <p:ph type="sldNum" sz="quarter" idx="11"/>
          </p:nvPr>
        </p:nvSpPr>
        <p:spPr/>
        <p:txBody>
          <a:bodyPr/>
          <a:lstStyle>
            <a:lvl1pPr>
              <a:defRPr/>
            </a:lvl1pPr>
          </a:lstStyle>
          <a:p>
            <a:fld id="{28EB3A02-17B4-4E18-9A8B-95C4B7C026C6}" type="slidenum">
              <a:rPr lang="en-US" altLang="zh-TW"/>
              <a:pPr/>
              <a:t>‹#›</a:t>
            </a:fld>
            <a:r>
              <a:rPr lang="en-US" altLang="zh-TW"/>
              <a:t>/118</a:t>
            </a:r>
          </a:p>
        </p:txBody>
      </p:sp>
    </p:spTree>
    <p:extLst>
      <p:ext uri="{BB962C8B-B14F-4D97-AF65-F5344CB8AC3E}">
        <p14:creationId xmlns:p14="http://schemas.microsoft.com/office/powerpoint/2010/main" val="3634210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6"/>
          <p:cNvSpPr>
            <a:spLocks noGrp="1" noChangeArrowheads="1"/>
          </p:cNvSpPr>
          <p:nvPr>
            <p:ph type="ftr" sz="quarter" idx="10"/>
          </p:nvPr>
        </p:nvSpPr>
        <p:spPr/>
        <p:txBody>
          <a:bodyPr/>
          <a:lstStyle>
            <a:lvl1pPr>
              <a:defRPr b="1">
                <a:effectLst>
                  <a:outerShdw blurRad="38100" dist="38100" dir="2700000" algn="tl">
                    <a:srgbClr val="C0C0C0"/>
                  </a:outerShdw>
                </a:effectLst>
                <a:latin typeface="Comic Sans MS" pitchFamily="66" charset="0"/>
              </a:defRPr>
            </a:lvl1pPr>
          </a:lstStyle>
          <a:p>
            <a:pPr>
              <a:defRPr/>
            </a:pPr>
            <a:r>
              <a:rPr lang="en-US" altLang="zh-TW"/>
              <a:t>DC &amp; CV Lab.</a:t>
            </a:r>
          </a:p>
          <a:p>
            <a:pPr>
              <a:defRPr/>
            </a:pPr>
            <a:r>
              <a:rPr lang="en-US" altLang="zh-TW"/>
              <a:t>CSIE  NTU</a:t>
            </a:r>
          </a:p>
        </p:txBody>
      </p:sp>
      <p:sp>
        <p:nvSpPr>
          <p:cNvPr id="6" name="Rectangle 44"/>
          <p:cNvSpPr>
            <a:spLocks noGrp="1" noChangeArrowheads="1"/>
          </p:cNvSpPr>
          <p:nvPr>
            <p:ph type="sldNum" sz="quarter" idx="11"/>
          </p:nvPr>
        </p:nvSpPr>
        <p:spPr/>
        <p:txBody>
          <a:bodyPr/>
          <a:lstStyle>
            <a:lvl1pPr>
              <a:defRPr/>
            </a:lvl1pPr>
          </a:lstStyle>
          <a:p>
            <a:fld id="{6C73FF2A-D2A5-4ADB-A3C9-CC74DA1DA4DB}" type="slidenum">
              <a:rPr lang="en-US" altLang="zh-TW"/>
              <a:pPr/>
              <a:t>‹#›</a:t>
            </a:fld>
            <a:r>
              <a:rPr lang="en-US" altLang="zh-TW"/>
              <a:t>/118</a:t>
            </a:r>
          </a:p>
        </p:txBody>
      </p:sp>
    </p:spTree>
    <p:extLst>
      <p:ext uri="{BB962C8B-B14F-4D97-AF65-F5344CB8AC3E}">
        <p14:creationId xmlns:p14="http://schemas.microsoft.com/office/powerpoint/2010/main" val="533593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image" Target="../media/image4.jpeg"/><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theme" Target="../theme/theme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0" name="Picture 40" descr="color_wheel"/>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0" y="260350"/>
            <a:ext cx="1655763"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42988" y="333375"/>
            <a:ext cx="81010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zh-TW" altLang="en-US" smtClean="0"/>
              <a:t>按一下以編輯母片標題樣式</a:t>
            </a:r>
          </a:p>
        </p:txBody>
      </p:sp>
      <p:sp>
        <p:nvSpPr>
          <p:cNvPr id="1028" name="Rectangle 4"/>
          <p:cNvSpPr>
            <a:spLocks noGrp="1" noChangeArrowheads="1"/>
          </p:cNvSpPr>
          <p:nvPr>
            <p:ph type="body" idx="1"/>
          </p:nvPr>
        </p:nvSpPr>
        <p:spPr bwMode="auto">
          <a:xfrm>
            <a:off x="684213" y="2041525"/>
            <a:ext cx="8229600"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46" name="Rectangle 6"/>
          <p:cNvSpPr>
            <a:spLocks noGrp="1" noChangeArrowheads="1"/>
          </p:cNvSpPr>
          <p:nvPr>
            <p:ph type="ftr" sz="quarter" idx="3"/>
          </p:nvPr>
        </p:nvSpPr>
        <p:spPr bwMode="auto">
          <a:xfrm>
            <a:off x="3116263" y="6500813"/>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kumimoji="0" sz="1000" b="0">
                <a:effectLst/>
                <a:latin typeface="Times New Roman" pitchFamily="18" charset="0"/>
                <a:ea typeface="新細明體" pitchFamily="18" charset="-120"/>
              </a:defRPr>
            </a:lvl1pPr>
          </a:lstStyle>
          <a:p>
            <a:pPr>
              <a:defRPr/>
            </a:pPr>
            <a:r>
              <a:rPr lang="en-US" altLang="zh-TW"/>
              <a:t>DC &amp; CV Lab.</a:t>
            </a:r>
          </a:p>
          <a:p>
            <a:pPr>
              <a:defRPr/>
            </a:pPr>
            <a:r>
              <a:rPr lang="en-US" altLang="zh-TW"/>
              <a:t>CSIE  NTU</a:t>
            </a:r>
          </a:p>
        </p:txBody>
      </p:sp>
      <p:sp>
        <p:nvSpPr>
          <p:cNvPr id="1030" name="Line 43"/>
          <p:cNvSpPr>
            <a:spLocks noChangeShapeType="1"/>
          </p:cNvSpPr>
          <p:nvPr/>
        </p:nvSpPr>
        <p:spPr bwMode="auto">
          <a:xfrm>
            <a:off x="971550" y="1844675"/>
            <a:ext cx="7667625" cy="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284" name="Rectangle 44"/>
          <p:cNvSpPr>
            <a:spLocks noGrp="1" noChangeArrowheads="1"/>
          </p:cNvSpPr>
          <p:nvPr>
            <p:ph type="sldNum" sz="quarter" idx="4"/>
          </p:nvPr>
        </p:nvSpPr>
        <p:spPr bwMode="auto">
          <a:xfrm>
            <a:off x="7010400" y="6381750"/>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fld id="{B9C72F86-669A-470F-AF31-4E1605EC90E3}" type="slidenum">
              <a:rPr lang="en-US" altLang="zh-TW"/>
              <a:pPr/>
              <a:t>‹#›</a:t>
            </a:fld>
            <a:r>
              <a:rPr lang="en-US" altLang="zh-TW"/>
              <a:t>/118</a:t>
            </a:r>
          </a:p>
        </p:txBody>
      </p:sp>
    </p:spTree>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10280"/>
                                        </p:tgtEl>
                                        <p:attrNameLst>
                                          <p:attrName>style.visibility</p:attrName>
                                        </p:attrNameLst>
                                      </p:cBhvr>
                                      <p:to>
                                        <p:strVal val="visible"/>
                                      </p:to>
                                    </p:set>
                                    <p:anim calcmode="lin" valueType="num">
                                      <p:cBhvr additive="base">
                                        <p:cTn id="7" dur="500" fill="hold"/>
                                        <p:tgtEl>
                                          <p:spTgt spid="10280"/>
                                        </p:tgtEl>
                                        <p:attrNameLst>
                                          <p:attrName>ppt_x</p:attrName>
                                        </p:attrNameLst>
                                      </p:cBhvr>
                                      <p:tavLst>
                                        <p:tav tm="0">
                                          <p:val>
                                            <p:strVal val="1+#ppt_w/2"/>
                                          </p:val>
                                        </p:tav>
                                        <p:tav tm="100000">
                                          <p:val>
                                            <p:strVal val="#ppt_x"/>
                                          </p:val>
                                        </p:tav>
                                      </p:tavLst>
                                    </p:anim>
                                    <p:anim calcmode="lin" valueType="num">
                                      <p:cBhvr additive="base">
                                        <p:cTn id="8" dur="500" fill="hold"/>
                                        <p:tgtEl>
                                          <p:spTgt spid="102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8" presetClass="emph" presetSubtype="0" fill="hold" nodeType="afterEffect">
                                  <p:stCondLst>
                                    <p:cond delay="0"/>
                                  </p:stCondLst>
                                  <p:childTnLst>
                                    <p:animRot by="21600000">
                                      <p:cBhvr>
                                        <p:cTn id="11" dur="2000" fill="hold"/>
                                        <p:tgtEl>
                                          <p:spTgt spid="102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p:txStyles>
    <p:title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charset="0"/>
          <a:ea typeface="新細明體" pitchFamily="18" charset="-120"/>
        </a:defRPr>
      </a:lvl2pPr>
      <a:lvl3pPr algn="l" rtl="0" eaLnBrk="0" fontAlgn="base" hangingPunct="0">
        <a:spcBef>
          <a:spcPct val="0"/>
        </a:spcBef>
        <a:spcAft>
          <a:spcPct val="0"/>
        </a:spcAft>
        <a:defRPr kumimoji="1" sz="3900" b="1">
          <a:solidFill>
            <a:schemeClr val="tx2"/>
          </a:solidFill>
          <a:latin typeface="Arial" charset="0"/>
          <a:ea typeface="新細明體" pitchFamily="18" charset="-120"/>
        </a:defRPr>
      </a:lvl3pPr>
      <a:lvl4pPr algn="l" rtl="0" eaLnBrk="0" fontAlgn="base" hangingPunct="0">
        <a:spcBef>
          <a:spcPct val="0"/>
        </a:spcBef>
        <a:spcAft>
          <a:spcPct val="0"/>
        </a:spcAft>
        <a:defRPr kumimoji="1" sz="3900" b="1">
          <a:solidFill>
            <a:schemeClr val="tx2"/>
          </a:solidFill>
          <a:latin typeface="Arial" charset="0"/>
          <a:ea typeface="新細明體" pitchFamily="18" charset="-120"/>
        </a:defRPr>
      </a:lvl4pPr>
      <a:lvl5pPr algn="l" rtl="0" eaLnBrk="0" fontAlgn="base" hangingPunct="0">
        <a:spcBef>
          <a:spcPct val="0"/>
        </a:spcBef>
        <a:spcAft>
          <a:spcPct val="0"/>
        </a:spcAft>
        <a:defRPr kumimoji="1" sz="3900" b="1">
          <a:solidFill>
            <a:schemeClr val="tx2"/>
          </a:solidFill>
          <a:latin typeface="Arial" charset="0"/>
          <a:ea typeface="新細明體" pitchFamily="18" charset="-120"/>
        </a:defRPr>
      </a:lvl5pPr>
      <a:lvl6pPr marL="457200" algn="l" rtl="0" fontAlgn="base">
        <a:spcBef>
          <a:spcPct val="0"/>
        </a:spcBef>
        <a:spcAft>
          <a:spcPct val="0"/>
        </a:spcAft>
        <a:defRPr kumimoji="1" sz="3900" b="1">
          <a:solidFill>
            <a:schemeClr val="tx2"/>
          </a:solidFill>
          <a:latin typeface="Arial" charset="0"/>
          <a:ea typeface="新細明體" pitchFamily="18" charset="-120"/>
        </a:defRPr>
      </a:lvl6pPr>
      <a:lvl7pPr marL="914400" algn="l" rtl="0" fontAlgn="base">
        <a:spcBef>
          <a:spcPct val="0"/>
        </a:spcBef>
        <a:spcAft>
          <a:spcPct val="0"/>
        </a:spcAft>
        <a:defRPr kumimoji="1" sz="3900" b="1">
          <a:solidFill>
            <a:schemeClr val="tx2"/>
          </a:solidFill>
          <a:latin typeface="Arial" charset="0"/>
          <a:ea typeface="新細明體" pitchFamily="18" charset="-120"/>
        </a:defRPr>
      </a:lvl7pPr>
      <a:lvl8pPr marL="1371600" algn="l" rtl="0" fontAlgn="base">
        <a:spcBef>
          <a:spcPct val="0"/>
        </a:spcBef>
        <a:spcAft>
          <a:spcPct val="0"/>
        </a:spcAft>
        <a:defRPr kumimoji="1" sz="3900" b="1">
          <a:solidFill>
            <a:schemeClr val="tx2"/>
          </a:solidFill>
          <a:latin typeface="Arial" charset="0"/>
          <a:ea typeface="新細明體" pitchFamily="18" charset="-120"/>
        </a:defRPr>
      </a:lvl8pPr>
      <a:lvl9pPr marL="1828800" algn="l" rtl="0" fontAlgn="base">
        <a:spcBef>
          <a:spcPct val="0"/>
        </a:spcBef>
        <a:spcAft>
          <a:spcPct val="0"/>
        </a:spcAft>
        <a:defRPr kumimoji="1" sz="3900" b="1">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buChar char="l"/>
        <a:defRPr kumimoji="1"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kumimoji="1" sz="2600">
          <a:solidFill>
            <a:schemeClr val="tx1"/>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kumimoji="1" sz="2300">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kumimoji="1" sz="2000">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14" name="Rectangle 13"/>
            <p:cNvSpPr/>
            <p:nvPr/>
          </p:nvSpPr>
          <p:spPr>
            <a:xfrm>
              <a:off x="0" y="0"/>
              <a:ext cx="9118832" cy="6858000"/>
            </a:xfrm>
            <a:prstGeom prst="rect">
              <a:avLst/>
            </a:prstGeom>
            <a:blipFill>
              <a:blip r:embed="rId24">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5" name="Freeform 24"/>
            <p:cNvSpPr/>
            <p:nvPr/>
          </p:nvSpPr>
          <p:spPr bwMode="gray">
            <a:xfrm>
              <a:off x="485023" y="1856450"/>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Placeholder 1"/>
          <p:cNvSpPr>
            <a:spLocks noGrp="1"/>
          </p:cNvSpPr>
          <p:nvPr>
            <p:ph type="title"/>
          </p:nvPr>
        </p:nvSpPr>
        <p:spPr bwMode="gray">
          <a:xfrm>
            <a:off x="866440" y="927099"/>
            <a:ext cx="6345260" cy="709865"/>
          </a:xfrm>
          <a:prstGeom prst="rect">
            <a:avLst/>
          </a:prstGeom>
        </p:spPr>
        <p:txBody>
          <a:bodyPr vert="horz" lIns="91440" tIns="45720" rIns="91440" bIns="45720" rtlCol="0" anchor="ctr">
            <a:no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864382" y="2489200"/>
            <a:ext cx="6345260" cy="3530600"/>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7574443" y="6365498"/>
            <a:ext cx="990599" cy="228659"/>
          </a:xfrm>
          <a:prstGeom prst="rect">
            <a:avLst/>
          </a:prstGeom>
        </p:spPr>
        <p:txBody>
          <a:bodyPr vert="horz" lIns="91440" tIns="45720" rIns="91440" bIns="45720" rtlCol="0" anchor="b"/>
          <a:lstStyle>
            <a:lvl1pPr algn="r">
              <a:defRPr sz="900" b="1" i="0">
                <a:solidFill>
                  <a:schemeClr val="accent1"/>
                </a:solidFill>
              </a:defRPr>
            </a:lvl1pPr>
          </a:lstStyle>
          <a:p>
            <a:fld id="{26992D7D-39BA-461F-8E76-010C19D0CC6A}" type="datetime1">
              <a:rPr lang="en-US" altLang="zh-TW" smtClean="0"/>
              <a:t>12/1/2015</a:t>
            </a:fld>
            <a:endParaRPr lang="en-US" dirty="0"/>
          </a:p>
        </p:txBody>
      </p:sp>
      <p:sp>
        <p:nvSpPr>
          <p:cNvPr id="5" name="Footer Placeholder 4"/>
          <p:cNvSpPr>
            <a:spLocks noGrp="1"/>
          </p:cNvSpPr>
          <p:nvPr>
            <p:ph type="ftr" sz="quarter" idx="3"/>
          </p:nvPr>
        </p:nvSpPr>
        <p:spPr>
          <a:xfrm>
            <a:off x="590843" y="6365497"/>
            <a:ext cx="3859795" cy="228660"/>
          </a:xfrm>
          <a:prstGeom prst="rect">
            <a:avLst/>
          </a:prstGeom>
        </p:spPr>
        <p:txBody>
          <a:bodyPr vert="horz" lIns="91440" tIns="45720" rIns="91440" bIns="45720" rtlCol="0" anchor="b"/>
          <a:lstStyle>
            <a:lvl1pPr algn="l">
              <a:defRPr sz="900" b="1" i="0">
                <a:solidFill>
                  <a:schemeClr val="accent1"/>
                </a:solidFill>
              </a:defRPr>
            </a:lvl1pPr>
          </a:lstStyle>
          <a:p>
            <a:pPr>
              <a:defRPr/>
            </a:pPr>
            <a:r>
              <a:rPr lang="en-US" altLang="zh-TW" smtClean="0"/>
              <a:t>DC &amp; CV Lab.</a:t>
            </a:r>
          </a:p>
          <a:p>
            <a:pPr>
              <a:defRPr/>
            </a:pPr>
            <a:r>
              <a:rPr lang="en-US" altLang="zh-TW" smtClean="0"/>
              <a:t>CSIE  NTU</a:t>
            </a:r>
            <a:endParaRPr lang="en-US" altLang="zh-TW"/>
          </a:p>
        </p:txBody>
      </p:sp>
      <p:sp>
        <p:nvSpPr>
          <p:cNvPr id="26" name="Rectangle 25"/>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Slide Number Placeholder 5"/>
          <p:cNvSpPr>
            <a:spLocks noGrp="1"/>
          </p:cNvSpPr>
          <p:nvPr>
            <p:ph type="sldNum" sz="quarter" idx="4"/>
          </p:nvPr>
        </p:nvSpPr>
        <p:spPr bwMode="gray">
          <a:xfrm>
            <a:off x="7678616" y="295730"/>
            <a:ext cx="791308" cy="767687"/>
          </a:xfrm>
          <a:prstGeom prst="rect">
            <a:avLst/>
          </a:prstGeom>
        </p:spPr>
        <p:txBody>
          <a:bodyPr anchor="b"/>
          <a:lstStyle>
            <a:lvl1pPr algn="ctr">
              <a:defRPr sz="2800">
                <a:solidFill>
                  <a:schemeClr val="bg1"/>
                </a:solidFill>
              </a:defRPr>
            </a:lvl1pPr>
          </a:lstStyle>
          <a:p>
            <a:fld id="{B9C72F86-669A-470F-AF31-4E1605EC90E3}" type="slidenum">
              <a:rPr lang="en-US" altLang="zh-TW" smtClean="0"/>
              <a:pPr/>
              <a:t>‹#›</a:t>
            </a:fld>
            <a:r>
              <a:rPr lang="en-US" altLang="zh-TW" smtClean="0"/>
              <a:t>/118</a:t>
            </a:r>
            <a:endParaRPr lang="en-US" altLang="zh-TW"/>
          </a:p>
        </p:txBody>
      </p:sp>
    </p:spTree>
    <p:extLst>
      <p:ext uri="{BB962C8B-B14F-4D97-AF65-F5344CB8AC3E}">
        <p14:creationId xmlns:p14="http://schemas.microsoft.com/office/powerpoint/2010/main" val="3686977756"/>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 id="2147483895" r:id="rId15"/>
    <p:sldLayoutId id="2147483896" r:id="rId16"/>
    <p:sldLayoutId id="2147483897" r:id="rId17"/>
    <p:sldLayoutId id="2147483898" r:id="rId18"/>
    <p:sldLayoutId id="2147483899" r:id="rId19"/>
    <p:sldLayoutId id="2147483900" r:id="rId20"/>
    <p:sldLayoutId id="2147483901" r:id="rId21"/>
    <p:sldLayoutId id="2147483902" r:id="rId22"/>
  </p:sldLayoutIdLst>
  <p:timing>
    <p:tnLst>
      <p:par>
        <p:cTn id="1" dur="indefinite" restart="never" nodeType="tmRoot"/>
      </p:par>
    </p:tnLst>
  </p:timing>
  <p:hf hdr="0" ftr="0"/>
  <p:txStyles>
    <p:titleStyle>
      <a:lvl1pPr algn="l" defTabSz="457200" rtl="0" eaLnBrk="1" latinLnBrk="0" hangingPunct="1">
        <a:spcBef>
          <a:spcPct val="0"/>
        </a:spcBef>
        <a:buNone/>
        <a:defRPr sz="32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03921006@ntu.edu.tw" TargetMode="External"/><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 Id="rId5" Type="http://schemas.openxmlformats.org/officeDocument/2006/relationships/image" Target="../media/image15.png"/><Relationship Id="rId4" Type="http://schemas.openxmlformats.org/officeDocument/2006/relationships/image" Target="../media/image14.png"/></Relationships>
</file>

<file path=ppt/slides/_rels/slide10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74.xml"/><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notesSlide" Target="../notesSlides/notesSlide75.xml"/><Relationship Id="rId7" Type="http://schemas.openxmlformats.org/officeDocument/2006/relationships/image" Target="../media/image149.wmf"/><Relationship Id="rId2" Type="http://schemas.openxmlformats.org/officeDocument/2006/relationships/slideLayout" Target="../slideLayouts/slideLayout35.xml"/><Relationship Id="rId1" Type="http://schemas.openxmlformats.org/officeDocument/2006/relationships/vmlDrawing" Target="../drawings/vmlDrawing28.vml"/><Relationship Id="rId6" Type="http://schemas.openxmlformats.org/officeDocument/2006/relationships/oleObject" Target="../embeddings/oleObject79.bin"/><Relationship Id="rId5" Type="http://schemas.openxmlformats.org/officeDocument/2006/relationships/image" Target="../media/image148.wmf"/><Relationship Id="rId4" Type="http://schemas.openxmlformats.org/officeDocument/2006/relationships/oleObject" Target="../embeddings/oleObject78.bin"/></Relationships>
</file>

<file path=ppt/slides/_rels/slide10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76.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103.xml.rels><?xml version="1.0" encoding="UTF-8" standalone="yes"?>
<Relationships xmlns="http://schemas.openxmlformats.org/package/2006/relationships"><Relationship Id="rId8" Type="http://schemas.openxmlformats.org/officeDocument/2006/relationships/oleObject" Target="../embeddings/oleObject82.bin"/><Relationship Id="rId3" Type="http://schemas.openxmlformats.org/officeDocument/2006/relationships/notesSlide" Target="../notesSlides/notesSlide77.xml"/><Relationship Id="rId7" Type="http://schemas.openxmlformats.org/officeDocument/2006/relationships/image" Target="../media/image153.wmf"/><Relationship Id="rId12" Type="http://schemas.openxmlformats.org/officeDocument/2006/relationships/image" Target="../media/image155.wmf"/><Relationship Id="rId2" Type="http://schemas.openxmlformats.org/officeDocument/2006/relationships/slideLayout" Target="../slideLayouts/slideLayout36.xml"/><Relationship Id="rId1" Type="http://schemas.openxmlformats.org/officeDocument/2006/relationships/vmlDrawing" Target="../drawings/vmlDrawing29.vml"/><Relationship Id="rId6" Type="http://schemas.openxmlformats.org/officeDocument/2006/relationships/oleObject" Target="../embeddings/oleObject81.bin"/><Relationship Id="rId11" Type="http://schemas.openxmlformats.org/officeDocument/2006/relationships/oleObject" Target="../embeddings/oleObject83.bin"/><Relationship Id="rId5" Type="http://schemas.openxmlformats.org/officeDocument/2006/relationships/image" Target="../media/image152.wmf"/><Relationship Id="rId10" Type="http://schemas.openxmlformats.org/officeDocument/2006/relationships/image" Target="../media/image156.jpeg"/><Relationship Id="rId4" Type="http://schemas.openxmlformats.org/officeDocument/2006/relationships/oleObject" Target="../embeddings/oleObject80.bin"/><Relationship Id="rId9" Type="http://schemas.openxmlformats.org/officeDocument/2006/relationships/image" Target="../media/image154.wmf"/></Relationships>
</file>

<file path=ppt/slides/_rels/slide10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78.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105.xml.rels><?xml version="1.0" encoding="UTF-8" standalone="yes"?>
<Relationships xmlns="http://schemas.openxmlformats.org/package/2006/relationships"><Relationship Id="rId2" Type="http://schemas.openxmlformats.org/officeDocument/2006/relationships/hyperlink" Target="&#31505;&#35441;/&#35242;&#24859;&#30340;&#25105;&#36889;&#40636;&#22196;&#26684;&#25105;&#37117;&#26159;&#28858;&#20320;&#22909;.MP4" TargetMode="External"/><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8" Type="http://schemas.openxmlformats.org/officeDocument/2006/relationships/oleObject" Target="../embeddings/oleObject86.bin"/><Relationship Id="rId3" Type="http://schemas.openxmlformats.org/officeDocument/2006/relationships/notesSlide" Target="../notesSlides/notesSlide79.xml"/><Relationship Id="rId7" Type="http://schemas.openxmlformats.org/officeDocument/2006/relationships/image" Target="../media/image159.wmf"/><Relationship Id="rId2" Type="http://schemas.openxmlformats.org/officeDocument/2006/relationships/slideLayout" Target="../slideLayouts/slideLayout18.xml"/><Relationship Id="rId1" Type="http://schemas.openxmlformats.org/officeDocument/2006/relationships/vmlDrawing" Target="../drawings/vmlDrawing30.vml"/><Relationship Id="rId6" Type="http://schemas.openxmlformats.org/officeDocument/2006/relationships/oleObject" Target="../embeddings/oleObject85.bin"/><Relationship Id="rId5" Type="http://schemas.openxmlformats.org/officeDocument/2006/relationships/image" Target="../media/image158.wmf"/><Relationship Id="rId10" Type="http://schemas.openxmlformats.org/officeDocument/2006/relationships/image" Target="../media/image161.jpeg"/><Relationship Id="rId4" Type="http://schemas.openxmlformats.org/officeDocument/2006/relationships/oleObject" Target="../embeddings/oleObject84.bin"/><Relationship Id="rId9" Type="http://schemas.openxmlformats.org/officeDocument/2006/relationships/image" Target="../media/image160.wmf"/></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36.xml"/><Relationship Id="rId1" Type="http://schemas.openxmlformats.org/officeDocument/2006/relationships/vmlDrawing" Target="../drawings/vmlDrawing31.vml"/><Relationship Id="rId5" Type="http://schemas.openxmlformats.org/officeDocument/2006/relationships/image" Target="../media/image162.wmf"/><Relationship Id="rId4" Type="http://schemas.openxmlformats.org/officeDocument/2006/relationships/oleObject" Target="../embeddings/oleObject87.bin"/></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8.xml"/><Relationship Id="rId1" Type="http://schemas.openxmlformats.org/officeDocument/2006/relationships/vmlDrawing" Target="../drawings/vmlDrawing32.vml"/><Relationship Id="rId5" Type="http://schemas.openxmlformats.org/officeDocument/2006/relationships/image" Target="../media/image163.wmf"/><Relationship Id="rId4" Type="http://schemas.openxmlformats.org/officeDocument/2006/relationships/oleObject" Target="../embeddings/oleObject88.bin"/></Relationships>
</file>

<file path=ppt/slides/_rels/slide10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2.xml"/><Relationship Id="rId1" Type="http://schemas.openxmlformats.org/officeDocument/2006/relationships/slideLayout" Target="../slideLayouts/slideLayout18.xml"/><Relationship Id="rId4" Type="http://schemas.openxmlformats.org/officeDocument/2006/relationships/image" Target="../media/image16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xml"/><Relationship Id="rId1" Type="http://schemas.openxmlformats.org/officeDocument/2006/relationships/tags" Target="../tags/tag1.xml"/><Relationship Id="rId6" Type="http://schemas.openxmlformats.org/officeDocument/2006/relationships/image" Target="../media/image5.emf"/><Relationship Id="rId5" Type="http://schemas.openxmlformats.org/officeDocument/2006/relationships/customXml" Target="../ink/ink1.xml"/><Relationship Id="rId4" Type="http://schemas.openxmlformats.org/officeDocument/2006/relationships/image" Target="../media/image12.jpeg"/></Relationships>
</file>

<file path=ppt/slides/_rels/slide110.xml.rels><?xml version="1.0" encoding="UTF-8" standalone="yes"?>
<Relationships xmlns="http://schemas.openxmlformats.org/package/2006/relationships"><Relationship Id="rId8" Type="http://schemas.openxmlformats.org/officeDocument/2006/relationships/oleObject" Target="../embeddings/oleObject91.bin"/><Relationship Id="rId3" Type="http://schemas.openxmlformats.org/officeDocument/2006/relationships/notesSlide" Target="../notesSlides/notesSlide83.xml"/><Relationship Id="rId7" Type="http://schemas.openxmlformats.org/officeDocument/2006/relationships/image" Target="../media/image166.wmf"/><Relationship Id="rId2" Type="http://schemas.openxmlformats.org/officeDocument/2006/relationships/slideLayout" Target="../slideLayouts/slideLayout18.xml"/><Relationship Id="rId1" Type="http://schemas.openxmlformats.org/officeDocument/2006/relationships/vmlDrawing" Target="../drawings/vmlDrawing33.vml"/><Relationship Id="rId6" Type="http://schemas.openxmlformats.org/officeDocument/2006/relationships/oleObject" Target="../embeddings/oleObject90.bin"/><Relationship Id="rId5" Type="http://schemas.openxmlformats.org/officeDocument/2006/relationships/image" Target="../media/image165.wmf"/><Relationship Id="rId10" Type="http://schemas.openxmlformats.org/officeDocument/2006/relationships/image" Target="../media/image168.jpeg"/><Relationship Id="rId4" Type="http://schemas.openxmlformats.org/officeDocument/2006/relationships/oleObject" Target="../embeddings/oleObject89.bin"/><Relationship Id="rId9" Type="http://schemas.openxmlformats.org/officeDocument/2006/relationships/image" Target="../media/image167.wmf"/></Relationships>
</file>

<file path=ppt/slides/_rels/slide111.xml.rels><?xml version="1.0" encoding="UTF-8" standalone="yes"?>
<Relationships xmlns="http://schemas.openxmlformats.org/package/2006/relationships"><Relationship Id="rId8" Type="http://schemas.openxmlformats.org/officeDocument/2006/relationships/oleObject" Target="../embeddings/oleObject94.bin"/><Relationship Id="rId3" Type="http://schemas.openxmlformats.org/officeDocument/2006/relationships/notesSlide" Target="../notesSlides/notesSlide84.xml"/><Relationship Id="rId7" Type="http://schemas.openxmlformats.org/officeDocument/2006/relationships/image" Target="../media/image170.wmf"/><Relationship Id="rId2" Type="http://schemas.openxmlformats.org/officeDocument/2006/relationships/slideLayout" Target="../slideLayouts/slideLayout18.xml"/><Relationship Id="rId1" Type="http://schemas.openxmlformats.org/officeDocument/2006/relationships/vmlDrawing" Target="../drawings/vmlDrawing34.vml"/><Relationship Id="rId6" Type="http://schemas.openxmlformats.org/officeDocument/2006/relationships/oleObject" Target="../embeddings/oleObject93.bin"/><Relationship Id="rId5" Type="http://schemas.openxmlformats.org/officeDocument/2006/relationships/image" Target="../media/image169.wmf"/><Relationship Id="rId10" Type="http://schemas.openxmlformats.org/officeDocument/2006/relationships/image" Target="../media/image168.jpeg"/><Relationship Id="rId4" Type="http://schemas.openxmlformats.org/officeDocument/2006/relationships/oleObject" Target="../embeddings/oleObject92.bin"/><Relationship Id="rId9" Type="http://schemas.openxmlformats.org/officeDocument/2006/relationships/image" Target="../media/image171.wmf"/></Relationships>
</file>

<file path=ppt/slides/_rels/slide112.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85.xml"/><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2" Type="http://schemas.openxmlformats.org/officeDocument/2006/relationships/hyperlink" Target="&#31505;&#35441;/&#25630;&#31505;&#24189;&#40664;%20&#35731;&#20154;&#31505;&#22132;&#30340;&#26085;&#26412;&#28577;&#22530;&#36935;&#35211;&#40657;&#31038;&#26371;&#32769;&#22823;.mp4" TargetMode="External"/><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6.xml"/><Relationship Id="rId1" Type="http://schemas.openxmlformats.org/officeDocument/2006/relationships/slideLayout" Target="../slideLayouts/slideLayout18.xml"/><Relationship Id="rId4" Type="http://schemas.openxmlformats.org/officeDocument/2006/relationships/image" Target="../media/image173.png"/></Relationships>
</file>

<file path=ppt/slides/_rels/slide116.xml.rels><?xml version="1.0" encoding="UTF-8" standalone="yes"?>
<Relationships xmlns="http://schemas.openxmlformats.org/package/2006/relationships"><Relationship Id="rId8" Type="http://schemas.openxmlformats.org/officeDocument/2006/relationships/image" Target="../media/image176.jpeg"/><Relationship Id="rId3" Type="http://schemas.openxmlformats.org/officeDocument/2006/relationships/notesSlide" Target="../notesSlides/notesSlide87.xml"/><Relationship Id="rId7" Type="http://schemas.openxmlformats.org/officeDocument/2006/relationships/image" Target="../media/image175.wmf"/><Relationship Id="rId2" Type="http://schemas.openxmlformats.org/officeDocument/2006/relationships/slideLayout" Target="../slideLayouts/slideLayout20.xml"/><Relationship Id="rId1" Type="http://schemas.openxmlformats.org/officeDocument/2006/relationships/vmlDrawing" Target="../drawings/vmlDrawing35.vml"/><Relationship Id="rId6" Type="http://schemas.openxmlformats.org/officeDocument/2006/relationships/oleObject" Target="../embeddings/oleObject96.bin"/><Relationship Id="rId5" Type="http://schemas.openxmlformats.org/officeDocument/2006/relationships/image" Target="../media/image174.wmf"/><Relationship Id="rId10" Type="http://schemas.openxmlformats.org/officeDocument/2006/relationships/image" Target="../media/image177.jpg"/><Relationship Id="rId4" Type="http://schemas.openxmlformats.org/officeDocument/2006/relationships/oleObject" Target="../embeddings/oleObject95.bin"/><Relationship Id="rId9" Type="http://schemas.openxmlformats.org/officeDocument/2006/relationships/oleObject" Target="../embeddings/oleObject97.bin"/></Relationships>
</file>

<file path=ppt/slides/_rels/slide1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8.xml"/><Relationship Id="rId1" Type="http://schemas.openxmlformats.org/officeDocument/2006/relationships/slideLayout" Target="../slideLayouts/slideLayout18.xml"/><Relationship Id="rId4" Type="http://schemas.openxmlformats.org/officeDocument/2006/relationships/image" Target="../media/image178.png"/></Relationships>
</file>

<file path=ppt/slides/_rels/slide118.xml.rels><?xml version="1.0" encoding="UTF-8" standalone="yes"?>
<Relationships xmlns="http://schemas.openxmlformats.org/package/2006/relationships"><Relationship Id="rId8" Type="http://schemas.openxmlformats.org/officeDocument/2006/relationships/image" Target="../media/image180.wmf"/><Relationship Id="rId3" Type="http://schemas.openxmlformats.org/officeDocument/2006/relationships/notesSlide" Target="../notesSlides/notesSlide89.xml"/><Relationship Id="rId7" Type="http://schemas.openxmlformats.org/officeDocument/2006/relationships/oleObject" Target="../embeddings/oleObject99.bin"/><Relationship Id="rId2" Type="http://schemas.openxmlformats.org/officeDocument/2006/relationships/slideLayout" Target="../slideLayouts/slideLayout18.xml"/><Relationship Id="rId1" Type="http://schemas.openxmlformats.org/officeDocument/2006/relationships/vmlDrawing" Target="../drawings/vmlDrawing36.vml"/><Relationship Id="rId6" Type="http://schemas.openxmlformats.org/officeDocument/2006/relationships/image" Target="../media/image182.jpeg"/><Relationship Id="rId5" Type="http://schemas.openxmlformats.org/officeDocument/2006/relationships/image" Target="../media/image179.wmf"/><Relationship Id="rId10" Type="http://schemas.openxmlformats.org/officeDocument/2006/relationships/image" Target="../media/image181.wmf"/><Relationship Id="rId4" Type="http://schemas.openxmlformats.org/officeDocument/2006/relationships/oleObject" Target="../embeddings/oleObject98.bin"/><Relationship Id="rId9" Type="http://schemas.openxmlformats.org/officeDocument/2006/relationships/oleObject" Target="../embeddings/oleObject100.bin"/></Relationships>
</file>

<file path=ppt/slides/_rels/slide1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0.xml"/><Relationship Id="rId1" Type="http://schemas.openxmlformats.org/officeDocument/2006/relationships/slideLayout" Target="../slideLayouts/slideLayout18.xml"/><Relationship Id="rId4" Type="http://schemas.openxmlformats.org/officeDocument/2006/relationships/image" Target="../media/image183.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91.xml"/><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2.xml"/><Relationship Id="rId1" Type="http://schemas.openxmlformats.org/officeDocument/2006/relationships/slideLayout" Target="../slideLayouts/slideLayout18.xml"/><Relationship Id="rId4" Type="http://schemas.openxmlformats.org/officeDocument/2006/relationships/image" Target="../media/image185.pn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93.xml"/><Relationship Id="rId7" Type="http://schemas.openxmlformats.org/officeDocument/2006/relationships/image" Target="../media/image187.wmf"/><Relationship Id="rId2" Type="http://schemas.openxmlformats.org/officeDocument/2006/relationships/slideLayout" Target="../slideLayouts/slideLayout37.xml"/><Relationship Id="rId1" Type="http://schemas.openxmlformats.org/officeDocument/2006/relationships/vmlDrawing" Target="../drawings/vmlDrawing37.vml"/><Relationship Id="rId6" Type="http://schemas.openxmlformats.org/officeDocument/2006/relationships/oleObject" Target="../embeddings/oleObject102.bin"/><Relationship Id="rId5" Type="http://schemas.openxmlformats.org/officeDocument/2006/relationships/image" Target="../media/image186.wmf"/><Relationship Id="rId4" Type="http://schemas.openxmlformats.org/officeDocument/2006/relationships/oleObject" Target="../embeddings/oleObject101.bin"/></Relationships>
</file>

<file path=ppt/slides/_rels/slide123.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94.xml"/><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8" Type="http://schemas.openxmlformats.org/officeDocument/2006/relationships/oleObject" Target="../embeddings/oleObject105.bin"/><Relationship Id="rId13" Type="http://schemas.openxmlformats.org/officeDocument/2006/relationships/oleObject" Target="../embeddings/oleObject110.bin"/><Relationship Id="rId3" Type="http://schemas.openxmlformats.org/officeDocument/2006/relationships/notesSlide" Target="../notesSlides/notesSlide95.xml"/><Relationship Id="rId7" Type="http://schemas.openxmlformats.org/officeDocument/2006/relationships/oleObject" Target="../embeddings/oleObject104.bin"/><Relationship Id="rId12" Type="http://schemas.openxmlformats.org/officeDocument/2006/relationships/oleObject" Target="../embeddings/oleObject109.bin"/><Relationship Id="rId2" Type="http://schemas.openxmlformats.org/officeDocument/2006/relationships/slideLayout" Target="../slideLayouts/slideLayout36.xml"/><Relationship Id="rId1" Type="http://schemas.openxmlformats.org/officeDocument/2006/relationships/vmlDrawing" Target="../drawings/vmlDrawing38.vml"/><Relationship Id="rId6" Type="http://schemas.openxmlformats.org/officeDocument/2006/relationships/image" Target="../media/image187.wmf"/><Relationship Id="rId11" Type="http://schemas.openxmlformats.org/officeDocument/2006/relationships/oleObject" Target="../embeddings/oleObject108.bin"/><Relationship Id="rId5" Type="http://schemas.openxmlformats.org/officeDocument/2006/relationships/oleObject" Target="../embeddings/oleObject103.bin"/><Relationship Id="rId10" Type="http://schemas.openxmlformats.org/officeDocument/2006/relationships/oleObject" Target="../embeddings/oleObject107.bin"/><Relationship Id="rId4" Type="http://schemas.openxmlformats.org/officeDocument/2006/relationships/image" Target="../media/image189.jpeg"/><Relationship Id="rId9" Type="http://schemas.openxmlformats.org/officeDocument/2006/relationships/oleObject" Target="../embeddings/oleObject106.bin"/></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8" Type="http://schemas.openxmlformats.org/officeDocument/2006/relationships/customXml" Target="../ink/ink6.xml"/><Relationship Id="rId3" Type="http://schemas.openxmlformats.org/officeDocument/2006/relationships/image" Target="../media/image190.jpeg"/><Relationship Id="rId7" Type="http://schemas.openxmlformats.org/officeDocument/2006/relationships/image" Target="../media/image177.emf"/><Relationship Id="rId2" Type="http://schemas.openxmlformats.org/officeDocument/2006/relationships/notesSlide" Target="../notesSlides/notesSlide97.xml"/><Relationship Id="rId1" Type="http://schemas.openxmlformats.org/officeDocument/2006/relationships/slideLayout" Target="../slideLayouts/slideLayout18.xml"/><Relationship Id="rId6" Type="http://schemas.openxmlformats.org/officeDocument/2006/relationships/customXml" Target="../ink/ink5.xml"/><Relationship Id="rId5" Type="http://schemas.openxmlformats.org/officeDocument/2006/relationships/image" Target="../media/image176.emf"/><Relationship Id="rId4" Type="http://schemas.openxmlformats.org/officeDocument/2006/relationships/customXml" Target="../ink/ink4.xml"/><Relationship Id="rId9" Type="http://schemas.openxmlformats.org/officeDocument/2006/relationships/image" Target="../media/image178.emf"/></Relationships>
</file>

<file path=ppt/slides/_rels/slide127.xml.rels><?xml version="1.0" encoding="UTF-8" standalone="yes"?>
<Relationships xmlns="http://schemas.openxmlformats.org/package/2006/relationships"><Relationship Id="rId2" Type="http://schemas.openxmlformats.org/officeDocument/2006/relationships/hyperlink" Target="&#31505;&#35441;/&#32654;&#22899;&#19982;&#29467;&#30007;&#30340;&#28020;&#23460;&#20043;&#25112;.mp4" TargetMode="External"/><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98.xml"/><Relationship Id="rId1" Type="http://schemas.openxmlformats.org/officeDocument/2006/relationships/slideLayout" Target="../slideLayouts/slideLayout18.xml"/><Relationship Id="rId4" Type="http://schemas.openxmlformats.org/officeDocument/2006/relationships/image" Target="../media/image192.pn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99.xml"/><Relationship Id="rId7" Type="http://schemas.openxmlformats.org/officeDocument/2006/relationships/image" Target="../media/image194.wmf"/><Relationship Id="rId2" Type="http://schemas.openxmlformats.org/officeDocument/2006/relationships/slideLayout" Target="../slideLayouts/slideLayout20.xml"/><Relationship Id="rId1" Type="http://schemas.openxmlformats.org/officeDocument/2006/relationships/vmlDrawing" Target="../drawings/vmlDrawing39.vml"/><Relationship Id="rId6" Type="http://schemas.openxmlformats.org/officeDocument/2006/relationships/oleObject" Target="../embeddings/oleObject112.bin"/><Relationship Id="rId5" Type="http://schemas.openxmlformats.org/officeDocument/2006/relationships/image" Target="../media/image193.wmf"/><Relationship Id="rId4" Type="http://schemas.openxmlformats.org/officeDocument/2006/relationships/oleObject" Target="../embeddings/oleObject111.bin"/></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00.xml"/><Relationship Id="rId1" Type="http://schemas.openxmlformats.org/officeDocument/2006/relationships/slideLayout" Target="../slideLayouts/slideLayout37.xml"/></Relationships>
</file>

<file path=ppt/slides/_rels/slide131.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01.xml"/><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8" Type="http://schemas.openxmlformats.org/officeDocument/2006/relationships/oleObject" Target="../embeddings/oleObject115.bin"/><Relationship Id="rId13" Type="http://schemas.openxmlformats.org/officeDocument/2006/relationships/image" Target="../media/image201.wmf"/><Relationship Id="rId18" Type="http://schemas.openxmlformats.org/officeDocument/2006/relationships/oleObject" Target="../embeddings/oleObject120.bin"/><Relationship Id="rId26" Type="http://schemas.openxmlformats.org/officeDocument/2006/relationships/oleObject" Target="../embeddings/oleObject126.bin"/><Relationship Id="rId3" Type="http://schemas.openxmlformats.org/officeDocument/2006/relationships/notesSlide" Target="../notesSlides/notesSlide102.xml"/><Relationship Id="rId21" Type="http://schemas.openxmlformats.org/officeDocument/2006/relationships/image" Target="../media/image205.wmf"/><Relationship Id="rId7" Type="http://schemas.openxmlformats.org/officeDocument/2006/relationships/image" Target="../media/image198.wmf"/><Relationship Id="rId12" Type="http://schemas.openxmlformats.org/officeDocument/2006/relationships/oleObject" Target="../embeddings/oleObject117.bin"/><Relationship Id="rId17" Type="http://schemas.openxmlformats.org/officeDocument/2006/relationships/image" Target="../media/image203.wmf"/><Relationship Id="rId25" Type="http://schemas.openxmlformats.org/officeDocument/2006/relationships/oleObject" Target="../embeddings/oleObject125.bin"/><Relationship Id="rId2" Type="http://schemas.openxmlformats.org/officeDocument/2006/relationships/slideLayout" Target="../slideLayouts/slideLayout36.xml"/><Relationship Id="rId16" Type="http://schemas.openxmlformats.org/officeDocument/2006/relationships/oleObject" Target="../embeddings/oleObject119.bin"/><Relationship Id="rId20" Type="http://schemas.openxmlformats.org/officeDocument/2006/relationships/oleObject" Target="../embeddings/oleObject121.bin"/><Relationship Id="rId29" Type="http://schemas.openxmlformats.org/officeDocument/2006/relationships/oleObject" Target="../embeddings/oleObject129.bin"/><Relationship Id="rId1" Type="http://schemas.openxmlformats.org/officeDocument/2006/relationships/vmlDrawing" Target="../drawings/vmlDrawing40.vml"/><Relationship Id="rId6" Type="http://schemas.openxmlformats.org/officeDocument/2006/relationships/oleObject" Target="../embeddings/oleObject114.bin"/><Relationship Id="rId11" Type="http://schemas.openxmlformats.org/officeDocument/2006/relationships/image" Target="../media/image200.wmf"/><Relationship Id="rId24" Type="http://schemas.openxmlformats.org/officeDocument/2006/relationships/oleObject" Target="../embeddings/oleObject124.bin"/><Relationship Id="rId5" Type="http://schemas.openxmlformats.org/officeDocument/2006/relationships/image" Target="../media/image197.wmf"/><Relationship Id="rId15" Type="http://schemas.openxmlformats.org/officeDocument/2006/relationships/image" Target="../media/image202.wmf"/><Relationship Id="rId23" Type="http://schemas.openxmlformats.org/officeDocument/2006/relationships/oleObject" Target="../embeddings/oleObject123.bin"/><Relationship Id="rId28" Type="http://schemas.openxmlformats.org/officeDocument/2006/relationships/oleObject" Target="../embeddings/oleObject128.bin"/><Relationship Id="rId10" Type="http://schemas.openxmlformats.org/officeDocument/2006/relationships/oleObject" Target="../embeddings/oleObject116.bin"/><Relationship Id="rId19" Type="http://schemas.openxmlformats.org/officeDocument/2006/relationships/image" Target="../media/image204.wmf"/><Relationship Id="rId4" Type="http://schemas.openxmlformats.org/officeDocument/2006/relationships/oleObject" Target="../embeddings/oleObject113.bin"/><Relationship Id="rId9" Type="http://schemas.openxmlformats.org/officeDocument/2006/relationships/image" Target="../media/image199.wmf"/><Relationship Id="rId14" Type="http://schemas.openxmlformats.org/officeDocument/2006/relationships/oleObject" Target="../embeddings/oleObject118.bin"/><Relationship Id="rId22" Type="http://schemas.openxmlformats.org/officeDocument/2006/relationships/oleObject" Target="../embeddings/oleObject122.bin"/><Relationship Id="rId27" Type="http://schemas.openxmlformats.org/officeDocument/2006/relationships/oleObject" Target="../embeddings/oleObject127.bin"/><Relationship Id="rId30" Type="http://schemas.openxmlformats.org/officeDocument/2006/relationships/oleObject" Target="../embeddings/oleObject130.bin"/></Relationships>
</file>

<file path=ppt/slides/_rels/slide133.xml.rels><?xml version="1.0" encoding="UTF-8" standalone="yes"?>
<Relationships xmlns="http://schemas.openxmlformats.org/package/2006/relationships"><Relationship Id="rId8" Type="http://schemas.openxmlformats.org/officeDocument/2006/relationships/image" Target="../media/image208.wmf"/><Relationship Id="rId3" Type="http://schemas.openxmlformats.org/officeDocument/2006/relationships/oleObject" Target="../embeddings/oleObject131.bin"/><Relationship Id="rId7" Type="http://schemas.openxmlformats.org/officeDocument/2006/relationships/oleObject" Target="../embeddings/oleObject133.bin"/><Relationship Id="rId12" Type="http://schemas.openxmlformats.org/officeDocument/2006/relationships/image" Target="../media/image210.wmf"/><Relationship Id="rId2" Type="http://schemas.openxmlformats.org/officeDocument/2006/relationships/slideLayout" Target="../slideLayouts/slideLayout36.xml"/><Relationship Id="rId1" Type="http://schemas.openxmlformats.org/officeDocument/2006/relationships/vmlDrawing" Target="../drawings/vmlDrawing41.vml"/><Relationship Id="rId6" Type="http://schemas.openxmlformats.org/officeDocument/2006/relationships/image" Target="../media/image207.wmf"/><Relationship Id="rId11" Type="http://schemas.openxmlformats.org/officeDocument/2006/relationships/oleObject" Target="../embeddings/oleObject135.bin"/><Relationship Id="rId5" Type="http://schemas.openxmlformats.org/officeDocument/2006/relationships/oleObject" Target="../embeddings/oleObject132.bin"/><Relationship Id="rId10" Type="http://schemas.openxmlformats.org/officeDocument/2006/relationships/image" Target="../media/image209.wmf"/><Relationship Id="rId4" Type="http://schemas.openxmlformats.org/officeDocument/2006/relationships/image" Target="../media/image206.wmf"/><Relationship Id="rId9" Type="http://schemas.openxmlformats.org/officeDocument/2006/relationships/oleObject" Target="../embeddings/oleObject134.bin"/></Relationships>
</file>

<file path=ppt/slides/_rels/slide134.xml.rels><?xml version="1.0" encoding="UTF-8" standalone="yes"?>
<Relationships xmlns="http://schemas.openxmlformats.org/package/2006/relationships"><Relationship Id="rId8" Type="http://schemas.openxmlformats.org/officeDocument/2006/relationships/oleObject" Target="../embeddings/oleObject138.bin"/><Relationship Id="rId13" Type="http://schemas.openxmlformats.org/officeDocument/2006/relationships/image" Target="../media/image214.wmf"/><Relationship Id="rId3" Type="http://schemas.openxmlformats.org/officeDocument/2006/relationships/notesSlide" Target="../notesSlides/notesSlide103.xml"/><Relationship Id="rId7" Type="http://schemas.openxmlformats.org/officeDocument/2006/relationships/image" Target="../media/image211.wmf"/><Relationship Id="rId12" Type="http://schemas.openxmlformats.org/officeDocument/2006/relationships/oleObject" Target="../embeddings/oleObject140.bin"/><Relationship Id="rId17" Type="http://schemas.openxmlformats.org/officeDocument/2006/relationships/image" Target="../media/image216.wmf"/><Relationship Id="rId2" Type="http://schemas.openxmlformats.org/officeDocument/2006/relationships/slideLayout" Target="../slideLayouts/slideLayout36.xml"/><Relationship Id="rId16" Type="http://schemas.openxmlformats.org/officeDocument/2006/relationships/oleObject" Target="../embeddings/oleObject142.bin"/><Relationship Id="rId1" Type="http://schemas.openxmlformats.org/officeDocument/2006/relationships/vmlDrawing" Target="../drawings/vmlDrawing42.vml"/><Relationship Id="rId6" Type="http://schemas.openxmlformats.org/officeDocument/2006/relationships/oleObject" Target="../embeddings/oleObject137.bin"/><Relationship Id="rId11" Type="http://schemas.openxmlformats.org/officeDocument/2006/relationships/image" Target="../media/image213.wmf"/><Relationship Id="rId5" Type="http://schemas.openxmlformats.org/officeDocument/2006/relationships/image" Target="../media/image193.wmf"/><Relationship Id="rId15" Type="http://schemas.openxmlformats.org/officeDocument/2006/relationships/image" Target="../media/image215.wmf"/><Relationship Id="rId10" Type="http://schemas.openxmlformats.org/officeDocument/2006/relationships/oleObject" Target="../embeddings/oleObject139.bin"/><Relationship Id="rId4" Type="http://schemas.openxmlformats.org/officeDocument/2006/relationships/oleObject" Target="../embeddings/oleObject136.bin"/><Relationship Id="rId9" Type="http://schemas.openxmlformats.org/officeDocument/2006/relationships/image" Target="../media/image212.wmf"/><Relationship Id="rId14" Type="http://schemas.openxmlformats.org/officeDocument/2006/relationships/oleObject" Target="../embeddings/oleObject141.bin"/></Relationships>
</file>

<file path=ppt/slides/_rels/slide135.xml.rels><?xml version="1.0" encoding="UTF-8" standalone="yes"?>
<Relationships xmlns="http://schemas.openxmlformats.org/package/2006/relationships"><Relationship Id="rId8" Type="http://schemas.openxmlformats.org/officeDocument/2006/relationships/oleObject" Target="../embeddings/oleObject145.bin"/><Relationship Id="rId13" Type="http://schemas.openxmlformats.org/officeDocument/2006/relationships/image" Target="../media/image222.png"/><Relationship Id="rId3" Type="http://schemas.openxmlformats.org/officeDocument/2006/relationships/notesSlide" Target="../notesSlides/notesSlide104.xml"/><Relationship Id="rId7" Type="http://schemas.openxmlformats.org/officeDocument/2006/relationships/image" Target="../media/image218.wmf"/><Relationship Id="rId12" Type="http://schemas.openxmlformats.org/officeDocument/2006/relationships/image" Target="../media/image221.png"/><Relationship Id="rId2" Type="http://schemas.openxmlformats.org/officeDocument/2006/relationships/slideLayout" Target="../slideLayouts/slideLayout36.xml"/><Relationship Id="rId1" Type="http://schemas.openxmlformats.org/officeDocument/2006/relationships/vmlDrawing" Target="../drawings/vmlDrawing43.vml"/><Relationship Id="rId6" Type="http://schemas.openxmlformats.org/officeDocument/2006/relationships/oleObject" Target="../embeddings/oleObject144.bin"/><Relationship Id="rId11" Type="http://schemas.openxmlformats.org/officeDocument/2006/relationships/image" Target="../media/image220.wmf"/><Relationship Id="rId5" Type="http://schemas.openxmlformats.org/officeDocument/2006/relationships/image" Target="../media/image217.wmf"/><Relationship Id="rId10" Type="http://schemas.openxmlformats.org/officeDocument/2006/relationships/oleObject" Target="../embeddings/oleObject146.bin"/><Relationship Id="rId4" Type="http://schemas.openxmlformats.org/officeDocument/2006/relationships/oleObject" Target="../embeddings/oleObject143.bin"/><Relationship Id="rId9" Type="http://schemas.openxmlformats.org/officeDocument/2006/relationships/image" Target="../media/image219.wmf"/></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37.xml"/><Relationship Id="rId1" Type="http://schemas.openxmlformats.org/officeDocument/2006/relationships/vmlDrawing" Target="../drawings/vmlDrawing44.vml"/><Relationship Id="rId6" Type="http://schemas.openxmlformats.org/officeDocument/2006/relationships/image" Target="../media/image224.jpeg"/><Relationship Id="rId5" Type="http://schemas.openxmlformats.org/officeDocument/2006/relationships/image" Target="../media/image223.wmf"/><Relationship Id="rId4" Type="http://schemas.openxmlformats.org/officeDocument/2006/relationships/oleObject" Target="../embeddings/oleObject147.bin"/></Relationships>
</file>

<file path=ppt/slides/_rels/slide137.xml.rels><?xml version="1.0" encoding="UTF-8" standalone="yes"?>
<Relationships xmlns="http://schemas.openxmlformats.org/package/2006/relationships"><Relationship Id="rId8" Type="http://schemas.openxmlformats.org/officeDocument/2006/relationships/oleObject" Target="../embeddings/oleObject150.bin"/><Relationship Id="rId3" Type="http://schemas.openxmlformats.org/officeDocument/2006/relationships/notesSlide" Target="../notesSlides/notesSlide106.xml"/><Relationship Id="rId7" Type="http://schemas.openxmlformats.org/officeDocument/2006/relationships/image" Target="../media/image226.wmf"/><Relationship Id="rId2" Type="http://schemas.openxmlformats.org/officeDocument/2006/relationships/slideLayout" Target="../slideLayouts/slideLayout38.xml"/><Relationship Id="rId1" Type="http://schemas.openxmlformats.org/officeDocument/2006/relationships/vmlDrawing" Target="../drawings/vmlDrawing45.vml"/><Relationship Id="rId6" Type="http://schemas.openxmlformats.org/officeDocument/2006/relationships/oleObject" Target="../embeddings/oleObject149.bin"/><Relationship Id="rId11" Type="http://schemas.openxmlformats.org/officeDocument/2006/relationships/image" Target="../media/image228.png"/><Relationship Id="rId5" Type="http://schemas.openxmlformats.org/officeDocument/2006/relationships/image" Target="../media/image225.wmf"/><Relationship Id="rId10" Type="http://schemas.openxmlformats.org/officeDocument/2006/relationships/image" Target="../media/image222.png"/><Relationship Id="rId4" Type="http://schemas.openxmlformats.org/officeDocument/2006/relationships/oleObject" Target="../embeddings/oleObject148.bin"/><Relationship Id="rId9" Type="http://schemas.openxmlformats.org/officeDocument/2006/relationships/image" Target="../media/image227.wmf"/></Relationships>
</file>

<file path=ppt/slides/_rels/slide138.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07.xml"/><Relationship Id="rId1" Type="http://schemas.openxmlformats.org/officeDocument/2006/relationships/slideLayout" Target="../slideLayouts/slideLayout18.xml"/><Relationship Id="rId4" Type="http://schemas.openxmlformats.org/officeDocument/2006/relationships/image" Target="../media/image230.png"/></Relationships>
</file>

<file path=ppt/slides/_rels/slide139.xml.rels><?xml version="1.0" encoding="UTF-8" standalone="yes"?>
<Relationships xmlns="http://schemas.openxmlformats.org/package/2006/relationships"><Relationship Id="rId2" Type="http://schemas.openxmlformats.org/officeDocument/2006/relationships/hyperlink" Target="&#31505;&#35441;/&#33287;&#21733;&#20818;&#20497;&#21917;&#37202;&#20316;&#32631;&#31687;.MP4" TargetMode="Externa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8" Type="http://schemas.openxmlformats.org/officeDocument/2006/relationships/oleObject" Target="../embeddings/oleObject153.bin"/><Relationship Id="rId13" Type="http://schemas.openxmlformats.org/officeDocument/2006/relationships/image" Target="../media/image234.wmf"/><Relationship Id="rId3" Type="http://schemas.openxmlformats.org/officeDocument/2006/relationships/notesSlide" Target="../notesSlides/notesSlide108.xml"/><Relationship Id="rId7" Type="http://schemas.openxmlformats.org/officeDocument/2006/relationships/image" Target="../media/image170.wmf"/><Relationship Id="rId12" Type="http://schemas.openxmlformats.org/officeDocument/2006/relationships/oleObject" Target="../embeddings/oleObject155.bin"/><Relationship Id="rId2" Type="http://schemas.openxmlformats.org/officeDocument/2006/relationships/slideLayout" Target="../slideLayouts/slideLayout36.xml"/><Relationship Id="rId1" Type="http://schemas.openxmlformats.org/officeDocument/2006/relationships/vmlDrawing" Target="../drawings/vmlDrawing46.vml"/><Relationship Id="rId6" Type="http://schemas.openxmlformats.org/officeDocument/2006/relationships/oleObject" Target="../embeddings/oleObject152.bin"/><Relationship Id="rId11" Type="http://schemas.openxmlformats.org/officeDocument/2006/relationships/image" Target="../media/image233.wmf"/><Relationship Id="rId5" Type="http://schemas.openxmlformats.org/officeDocument/2006/relationships/image" Target="../media/image231.wmf"/><Relationship Id="rId15" Type="http://schemas.openxmlformats.org/officeDocument/2006/relationships/image" Target="../media/image235.wmf"/><Relationship Id="rId10" Type="http://schemas.openxmlformats.org/officeDocument/2006/relationships/oleObject" Target="../embeddings/oleObject154.bin"/><Relationship Id="rId4" Type="http://schemas.openxmlformats.org/officeDocument/2006/relationships/oleObject" Target="../embeddings/oleObject151.bin"/><Relationship Id="rId9" Type="http://schemas.openxmlformats.org/officeDocument/2006/relationships/image" Target="../media/image232.wmf"/><Relationship Id="rId14" Type="http://schemas.openxmlformats.org/officeDocument/2006/relationships/oleObject" Target="../embeddings/oleObject156.bin"/></Relationships>
</file>

<file path=ppt/slides/_rels/slide141.xml.rels><?xml version="1.0" encoding="UTF-8" standalone="yes"?>
<Relationships xmlns="http://schemas.openxmlformats.org/package/2006/relationships"><Relationship Id="rId3" Type="http://schemas.openxmlformats.org/officeDocument/2006/relationships/oleObject" Target="../embeddings/oleObject157.bin"/><Relationship Id="rId2" Type="http://schemas.openxmlformats.org/officeDocument/2006/relationships/slideLayout" Target="../slideLayouts/slideLayout36.xml"/><Relationship Id="rId1" Type="http://schemas.openxmlformats.org/officeDocument/2006/relationships/vmlDrawing" Target="../drawings/vmlDrawing47.vml"/><Relationship Id="rId4" Type="http://schemas.openxmlformats.org/officeDocument/2006/relationships/image" Target="../media/image236.wmf"/></Relationships>
</file>

<file path=ppt/slides/_rels/slide142.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109.xml"/><Relationship Id="rId1" Type="http://schemas.openxmlformats.org/officeDocument/2006/relationships/slideLayout" Target="../slideLayouts/slideLayout18.xml"/><Relationship Id="rId4" Type="http://schemas.openxmlformats.org/officeDocument/2006/relationships/image" Target="../media/image238.jpeg"/></Relationships>
</file>

<file path=ppt/slides/_rels/slide143.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110.xml"/><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111.xml"/><Relationship Id="rId1" Type="http://schemas.openxmlformats.org/officeDocument/2006/relationships/slideLayout" Target="../slideLayouts/slideLayout18.xml"/></Relationships>
</file>

<file path=ppt/slides/_rels/slide145.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12.xml"/><Relationship Id="rId1" Type="http://schemas.openxmlformats.org/officeDocument/2006/relationships/slideLayout" Target="../slideLayouts/slideLayout18.xml"/></Relationships>
</file>

<file path=ppt/slides/_rels/slide146.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13.xml"/><Relationship Id="rId1" Type="http://schemas.openxmlformats.org/officeDocument/2006/relationships/slideLayout" Target="../slideLayouts/slideLayout18.xml"/></Relationships>
</file>

<file path=ppt/slides/_rels/slide147.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114.xml"/><Relationship Id="rId1" Type="http://schemas.openxmlformats.org/officeDocument/2006/relationships/slideLayout" Target="../slideLayouts/slideLayout18.xml"/><Relationship Id="rId5" Type="http://schemas.openxmlformats.org/officeDocument/2006/relationships/image" Target="../media/image245.png"/><Relationship Id="rId4" Type="http://schemas.openxmlformats.org/officeDocument/2006/relationships/image" Target="../media/image244.png"/></Relationships>
</file>

<file path=ppt/slides/_rels/slide148.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115.xml"/><Relationship Id="rId1" Type="http://schemas.openxmlformats.org/officeDocument/2006/relationships/slideLayout" Target="../slideLayouts/slideLayout18.xml"/><Relationship Id="rId5" Type="http://schemas.openxmlformats.org/officeDocument/2006/relationships/image" Target="../media/image245.png"/><Relationship Id="rId4" Type="http://schemas.openxmlformats.org/officeDocument/2006/relationships/image" Target="../media/image244.png"/></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0.png"/><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3" Type="http://schemas.openxmlformats.org/officeDocument/2006/relationships/hyperlink" Target="&#31505;&#35441;/&#29190;&#31505;&#31354;&#22992;.avi" TargetMode="External"/><Relationship Id="rId2" Type="http://schemas.openxmlformats.org/officeDocument/2006/relationships/notesSlide" Target="../notesSlides/notesSlide117.xml"/><Relationship Id="rId1" Type="http://schemas.openxmlformats.org/officeDocument/2006/relationships/slideLayout" Target="../slideLayouts/slideLayout18.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8.xml"/></Relationships>
</file>

<file path=ppt/slides/_rels/slide152.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119.xml"/><Relationship Id="rId1" Type="http://schemas.openxmlformats.org/officeDocument/2006/relationships/slideLayout" Target="../slideLayouts/slideLayout18.xml"/></Relationships>
</file>

<file path=ppt/slides/_rels/slide153.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120.xml"/><Relationship Id="rId1" Type="http://schemas.openxmlformats.org/officeDocument/2006/relationships/slideLayout" Target="../slideLayouts/slideLayout18.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8.xml"/></Relationships>
</file>

<file path=ppt/slides/_rels/slide155.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122.xml"/><Relationship Id="rId1" Type="http://schemas.openxmlformats.org/officeDocument/2006/relationships/slideLayout" Target="../slideLayouts/slideLayout18.xml"/></Relationships>
</file>

<file path=ppt/slides/_rels/slide156.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123.xml"/><Relationship Id="rId1" Type="http://schemas.openxmlformats.org/officeDocument/2006/relationships/slideLayout" Target="../slideLayouts/slideLayout18.xml"/></Relationships>
</file>

<file path=ppt/slides/_rels/slide157.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124.xml"/><Relationship Id="rId1" Type="http://schemas.openxmlformats.org/officeDocument/2006/relationships/slideLayout" Target="../slideLayouts/slideLayout18.xml"/><Relationship Id="rId5" Type="http://schemas.openxmlformats.org/officeDocument/2006/relationships/image" Target="../media/image236.png"/><Relationship Id="rId4" Type="http://schemas.openxmlformats.org/officeDocument/2006/relationships/image" Target="../media/image235.png"/></Relationships>
</file>

<file path=ppt/slides/_rels/slide158.xml.rels><?xml version="1.0" encoding="UTF-8" standalone="yes"?>
<Relationships xmlns="http://schemas.openxmlformats.org/package/2006/relationships"><Relationship Id="rId2" Type="http://schemas.openxmlformats.org/officeDocument/2006/relationships/hyperlink" Target="&#31505;&#35441;/&#22914;&#26524;&#27599;&#20491;&#20154;&#37117;&#32769;&#32769;&#23526;&#23526;&#22320;&#25645;&#39131;&#27231;&#30340;&#35441;&#65292;&#21040;&#24213;&#26371;&#26377;&#22810;&#29190;&#31505;&#65311;.avi" TargetMode="External"/><Relationship Id="rId1" Type="http://schemas.openxmlformats.org/officeDocument/2006/relationships/slideLayout" Target="../slideLayouts/slideLayout18.xml"/></Relationships>
</file>

<file path=ppt/slides/_rels/slide159.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12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60.png"/></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37.xml"/><Relationship Id="rId1" Type="http://schemas.openxmlformats.org/officeDocument/2006/relationships/vmlDrawing" Target="../drawings/vmlDrawing48.vml"/><Relationship Id="rId5" Type="http://schemas.openxmlformats.org/officeDocument/2006/relationships/image" Target="../media/image251.wmf"/><Relationship Id="rId4" Type="http://schemas.openxmlformats.org/officeDocument/2006/relationships/oleObject" Target="../embeddings/oleObject158.bin"/></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2.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37.xml"/></Relationships>
</file>

<file path=ppt/slides/_rels/slide163.xml.rels><?xml version="1.0" encoding="UTF-8" standalone="yes"?>
<Relationships xmlns="http://schemas.openxmlformats.org/package/2006/relationships"><Relationship Id="rId8" Type="http://schemas.openxmlformats.org/officeDocument/2006/relationships/oleObject" Target="../embeddings/oleObject159.bin"/><Relationship Id="rId3" Type="http://schemas.openxmlformats.org/officeDocument/2006/relationships/notesSlide" Target="../notesSlides/notesSlide127.xml"/><Relationship Id="rId7" Type="http://schemas.openxmlformats.org/officeDocument/2006/relationships/image" Target="../media/image2590.png"/><Relationship Id="rId2" Type="http://schemas.openxmlformats.org/officeDocument/2006/relationships/slideLayout" Target="../slideLayouts/slideLayout37.xml"/><Relationship Id="rId1" Type="http://schemas.openxmlformats.org/officeDocument/2006/relationships/vmlDrawing" Target="../drawings/vmlDrawing49.vml"/><Relationship Id="rId6" Type="http://schemas.openxmlformats.org/officeDocument/2006/relationships/image" Target="../media/image2580.png"/><Relationship Id="rId5" Type="http://schemas.openxmlformats.org/officeDocument/2006/relationships/image" Target="../media/image2570.png"/><Relationship Id="rId4" Type="http://schemas.openxmlformats.org/officeDocument/2006/relationships/image" Target="../media/image2560.png"/><Relationship Id="rId9" Type="http://schemas.openxmlformats.org/officeDocument/2006/relationships/image" Target="../media/image253.wmf"/></Relationships>
</file>

<file path=ppt/slides/_rels/slide164.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128.xml"/><Relationship Id="rId1" Type="http://schemas.openxmlformats.org/officeDocument/2006/relationships/slideLayout" Target="../slideLayouts/slideLayout18.xml"/><Relationship Id="rId5" Type="http://schemas.openxmlformats.org/officeDocument/2006/relationships/image" Target="../media/image256.png"/><Relationship Id="rId4" Type="http://schemas.openxmlformats.org/officeDocument/2006/relationships/image" Target="../media/image255.png"/></Relationships>
</file>

<file path=ppt/slides/_rels/slide165.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129.xml"/><Relationship Id="rId1" Type="http://schemas.openxmlformats.org/officeDocument/2006/relationships/slideLayout" Target="../slideLayouts/slideLayout18.xml"/><Relationship Id="rId5" Type="http://schemas.openxmlformats.org/officeDocument/2006/relationships/image" Target="../media/image259.png"/><Relationship Id="rId4" Type="http://schemas.openxmlformats.org/officeDocument/2006/relationships/image" Target="../media/image258.png"/></Relationships>
</file>

<file path=ppt/slides/_rels/slide166.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130.xml"/><Relationship Id="rId1" Type="http://schemas.openxmlformats.org/officeDocument/2006/relationships/slideLayout" Target="../slideLayouts/slideLayout18.xml"/><Relationship Id="rId5" Type="http://schemas.openxmlformats.org/officeDocument/2006/relationships/image" Target="../media/image261.png"/><Relationship Id="rId4" Type="http://schemas.openxmlformats.org/officeDocument/2006/relationships/image" Target="../media/image260.png"/></Relationships>
</file>

<file path=ppt/slides/_rels/slide167.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131.xml"/><Relationship Id="rId1" Type="http://schemas.openxmlformats.org/officeDocument/2006/relationships/slideLayout" Target="../slideLayouts/slideLayout18.xml"/><Relationship Id="rId5" Type="http://schemas.openxmlformats.org/officeDocument/2006/relationships/image" Target="../media/image257.png"/><Relationship Id="rId4" Type="http://schemas.openxmlformats.org/officeDocument/2006/relationships/image" Target="../media/image263.png"/></Relationships>
</file>

<file path=ppt/slides/_rels/slide168.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132.xml"/><Relationship Id="rId1" Type="http://schemas.openxmlformats.org/officeDocument/2006/relationships/slideLayout" Target="../slideLayouts/slideLayout18.xml"/><Relationship Id="rId4" Type="http://schemas.openxmlformats.org/officeDocument/2006/relationships/image" Target="../media/image254.png"/></Relationships>
</file>

<file path=ppt/slides/_rels/slide169.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133.xml"/><Relationship Id="rId1" Type="http://schemas.openxmlformats.org/officeDocument/2006/relationships/slideLayout" Target="../slideLayouts/slideLayout18.xml"/><Relationship Id="rId4" Type="http://schemas.openxmlformats.org/officeDocument/2006/relationships/image" Target="../media/image265.png"/></Relationships>
</file>

<file path=ppt/slides/_rels/slide1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70.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134.xml"/><Relationship Id="rId1" Type="http://schemas.openxmlformats.org/officeDocument/2006/relationships/slideLayout" Target="../slideLayouts/slideLayout18.xml"/><Relationship Id="rId4" Type="http://schemas.openxmlformats.org/officeDocument/2006/relationships/image" Target="../media/image257.png"/></Relationships>
</file>

<file path=ppt/slides/_rels/slide171.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135.xml"/><Relationship Id="rId1" Type="http://schemas.openxmlformats.org/officeDocument/2006/relationships/slideLayout" Target="../slideLayouts/slideLayout18.xml"/><Relationship Id="rId4" Type="http://schemas.openxmlformats.org/officeDocument/2006/relationships/image" Target="../media/image266.png"/></Relationships>
</file>

<file path=ppt/slides/_rels/slide172.xml.rels><?xml version="1.0" encoding="UTF-8" standalone="yes"?>
<Relationships xmlns="http://schemas.openxmlformats.org/package/2006/relationships"><Relationship Id="rId3" Type="http://schemas.openxmlformats.org/officeDocument/2006/relationships/slide" Target="slide101.xml"/><Relationship Id="rId2" Type="http://schemas.openxmlformats.org/officeDocument/2006/relationships/notesSlide" Target="../notesSlides/notesSlide136.xml"/><Relationship Id="rId1" Type="http://schemas.openxmlformats.org/officeDocument/2006/relationships/slideLayout" Target="../slideLayouts/slideLayout18.xml"/></Relationships>
</file>

<file path=ppt/slides/_rels/slide17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37.xml"/><Relationship Id="rId1" Type="http://schemas.openxmlformats.org/officeDocument/2006/relationships/slideLayout" Target="../slideLayouts/slideLayout18.xml"/><Relationship Id="rId4" Type="http://schemas.openxmlformats.org/officeDocument/2006/relationships/image" Target="../media/image264.png"/></Relationships>
</file>

<file path=ppt/slides/_rels/slide174.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138.xml"/><Relationship Id="rId1" Type="http://schemas.openxmlformats.org/officeDocument/2006/relationships/slideLayout" Target="../slideLayouts/slideLayout18.xml"/><Relationship Id="rId4" Type="http://schemas.openxmlformats.org/officeDocument/2006/relationships/image" Target="../media/image157.png"/></Relationships>
</file>

<file path=ppt/slides/_rels/slide175.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139.xml"/><Relationship Id="rId1" Type="http://schemas.openxmlformats.org/officeDocument/2006/relationships/slideLayout" Target="../slideLayouts/slideLayout18.xml"/><Relationship Id="rId4" Type="http://schemas.openxmlformats.org/officeDocument/2006/relationships/image" Target="../media/image164.png"/></Relationships>
</file>

<file path=ppt/slides/_rels/slide176.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140.xml"/><Relationship Id="rId1" Type="http://schemas.openxmlformats.org/officeDocument/2006/relationships/slideLayout" Target="../slideLayouts/slideLayout18.xml"/><Relationship Id="rId4" Type="http://schemas.openxmlformats.org/officeDocument/2006/relationships/image" Target="../media/image173.png"/></Relationships>
</file>

<file path=ppt/slides/_rels/slide177.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141.xml"/><Relationship Id="rId1" Type="http://schemas.openxmlformats.org/officeDocument/2006/relationships/slideLayout" Target="../slideLayouts/slideLayout18.xml"/><Relationship Id="rId4" Type="http://schemas.openxmlformats.org/officeDocument/2006/relationships/image" Target="../media/image178.png"/></Relationships>
</file>

<file path=ppt/slides/_rels/slide178.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142.xml"/><Relationship Id="rId1" Type="http://schemas.openxmlformats.org/officeDocument/2006/relationships/slideLayout" Target="../slideLayouts/slideLayout18.xml"/><Relationship Id="rId4" Type="http://schemas.openxmlformats.org/officeDocument/2006/relationships/image" Target="../media/image183.png"/></Relationships>
</file>

<file path=ppt/slides/_rels/slide179.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143.xml"/><Relationship Id="rId1" Type="http://schemas.openxmlformats.org/officeDocument/2006/relationships/slideLayout" Target="../slideLayouts/slideLayout18.xml"/><Relationship Id="rId4" Type="http://schemas.openxmlformats.org/officeDocument/2006/relationships/image" Target="../media/image185.png"/></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80.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144.xml"/><Relationship Id="rId1" Type="http://schemas.openxmlformats.org/officeDocument/2006/relationships/slideLayout" Target="../slideLayouts/slideLayout18.xml"/><Relationship Id="rId4" Type="http://schemas.openxmlformats.org/officeDocument/2006/relationships/image" Target="../media/image268.png"/></Relationships>
</file>

<file path=ppt/slides/_rels/slide181.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notesSlide" Target="../notesSlides/notesSlide145.xml"/><Relationship Id="rId1" Type="http://schemas.openxmlformats.org/officeDocument/2006/relationships/slideLayout" Target="../slideLayouts/slideLayout18.xml"/></Relationships>
</file>

<file path=ppt/slides/_rels/slide182.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146.xml"/><Relationship Id="rId1" Type="http://schemas.openxmlformats.org/officeDocument/2006/relationships/slideLayout" Target="../slideLayouts/slideLayout18.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8.xml"/></Relationships>
</file>

<file path=ppt/slides/_rels/slide184.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148.xml"/><Relationship Id="rId1" Type="http://schemas.openxmlformats.org/officeDocument/2006/relationships/slideLayout" Target="../slideLayouts/slideLayout18.xml"/><Relationship Id="rId5" Type="http://schemas.openxmlformats.org/officeDocument/2006/relationships/image" Target="../media/image273.png"/><Relationship Id="rId4" Type="http://schemas.openxmlformats.org/officeDocument/2006/relationships/image" Target="../media/image272.png"/></Relationships>
</file>

<file path=ppt/slides/_rels/slide185.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149.xml"/><Relationship Id="rId1" Type="http://schemas.openxmlformats.org/officeDocument/2006/relationships/slideLayout" Target="../slideLayouts/slideLayout18.xml"/><Relationship Id="rId4" Type="http://schemas.openxmlformats.org/officeDocument/2006/relationships/image" Target="../media/image275.png"/></Relationships>
</file>

<file path=ppt/slides/_rels/slide186.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150.xml"/><Relationship Id="rId1" Type="http://schemas.openxmlformats.org/officeDocument/2006/relationships/slideLayout" Target="../slideLayouts/slideLayout18.xml"/><Relationship Id="rId4" Type="http://schemas.openxmlformats.org/officeDocument/2006/relationships/image" Target="../media/image277.png"/></Relationships>
</file>

<file path=ppt/slides/_rels/slide187.xml.rels><?xml version="1.0" encoding="UTF-8" standalone="yes"?>
<Relationships xmlns="http://schemas.openxmlformats.org/package/2006/relationships"><Relationship Id="rId8" Type="http://schemas.openxmlformats.org/officeDocument/2006/relationships/image" Target="../media/image267.emf"/><Relationship Id="rId3" Type="http://schemas.openxmlformats.org/officeDocument/2006/relationships/image" Target="../media/image267.png"/><Relationship Id="rId7" Type="http://schemas.openxmlformats.org/officeDocument/2006/relationships/customXml" Target="../ink/ink7.xml"/><Relationship Id="rId2" Type="http://schemas.openxmlformats.org/officeDocument/2006/relationships/notesSlide" Target="../notesSlides/notesSlide151.xml"/><Relationship Id="rId1" Type="http://schemas.openxmlformats.org/officeDocument/2006/relationships/slideLayout" Target="../slideLayouts/slideLayout18.xml"/><Relationship Id="rId6" Type="http://schemas.openxmlformats.org/officeDocument/2006/relationships/image" Target="../media/image279.png"/><Relationship Id="rId5" Type="http://schemas.openxmlformats.org/officeDocument/2006/relationships/image" Target="../media/image278.png"/><Relationship Id="rId4" Type="http://schemas.openxmlformats.org/officeDocument/2006/relationships/image" Target="../media/image268.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slide" Target="slide159.xml"/><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hyperlink" Target="&#31505;&#35441;/&#36229;&#29190;&#31505;&#65281;&#65281;&#65281;&#23458;&#26381;&#38651;&#35441;.avi" TargetMode="Externa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slideLayout" Target="../slideLayouts/slideLayout35.xml"/><Relationship Id="rId7" Type="http://schemas.openxmlformats.org/officeDocument/2006/relationships/oleObject" Target="../embeddings/oleObject2.bin"/><Relationship Id="rId12" Type="http://schemas.openxmlformats.org/officeDocument/2006/relationships/image" Target="../media/image28.wmf"/><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25.wmf"/><Relationship Id="rId11" Type="http://schemas.openxmlformats.org/officeDocument/2006/relationships/oleObject" Target="../embeddings/oleObject4.bin"/><Relationship Id="rId5" Type="http://schemas.openxmlformats.org/officeDocument/2006/relationships/oleObject" Target="../embeddings/oleObject1.bin"/><Relationship Id="rId10" Type="http://schemas.openxmlformats.org/officeDocument/2006/relationships/image" Target="../media/image27.wmf"/><Relationship Id="rId4" Type="http://schemas.openxmlformats.org/officeDocument/2006/relationships/notesSlide" Target="../notesSlides/notesSlide11.xml"/><Relationship Id="rId9" Type="http://schemas.openxmlformats.org/officeDocument/2006/relationships/oleObject" Target="../embeddings/oleObject3.bin"/></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30.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hyperlink" Target="&#31505;&#35441;/&#26085;&#26412;&#19978;&#29677;&#26063;~&#36229;&#24555;&#36895;5&#20998;&#37912;&#20986;&#38272;!!.avi" TargetMode="Externa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17.xml"/><Relationship Id="rId7" Type="http://schemas.openxmlformats.org/officeDocument/2006/relationships/image" Target="../media/image45.wmf"/><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oleObject" Target="../embeddings/oleObject6.bin"/><Relationship Id="rId5" Type="http://schemas.openxmlformats.org/officeDocument/2006/relationships/image" Target="../media/image44.wmf"/><Relationship Id="rId4" Type="http://schemas.openxmlformats.org/officeDocument/2006/relationships/oleObject" Target="../embeddings/oleObject5.bin"/><Relationship Id="rId9" Type="http://schemas.openxmlformats.org/officeDocument/2006/relationships/image" Target="../media/image46.wmf"/></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48.wmf"/><Relationship Id="rId3" Type="http://schemas.openxmlformats.org/officeDocument/2006/relationships/notesSlide" Target="../notesSlides/notesSlide18.xml"/><Relationship Id="rId7" Type="http://schemas.openxmlformats.org/officeDocument/2006/relationships/image" Target="../media/image44.wmf"/><Relationship Id="rId12" Type="http://schemas.openxmlformats.org/officeDocument/2006/relationships/oleObject" Target="../embeddings/oleObject12.bin"/><Relationship Id="rId2" Type="http://schemas.openxmlformats.org/officeDocument/2006/relationships/slideLayout" Target="../slideLayouts/slideLayout36.xml"/><Relationship Id="rId1" Type="http://schemas.openxmlformats.org/officeDocument/2006/relationships/vmlDrawing" Target="../drawings/vmlDrawing3.vml"/><Relationship Id="rId6" Type="http://schemas.openxmlformats.org/officeDocument/2006/relationships/oleObject" Target="../embeddings/oleObject9.bin"/><Relationship Id="rId11" Type="http://schemas.openxmlformats.org/officeDocument/2006/relationships/image" Target="../media/image45.wmf"/><Relationship Id="rId5" Type="http://schemas.openxmlformats.org/officeDocument/2006/relationships/image" Target="../media/image46.wmf"/><Relationship Id="rId15" Type="http://schemas.openxmlformats.org/officeDocument/2006/relationships/image" Target="../media/image49.wmf"/><Relationship Id="rId10" Type="http://schemas.openxmlformats.org/officeDocument/2006/relationships/oleObject" Target="../embeddings/oleObject11.bin"/><Relationship Id="rId4" Type="http://schemas.openxmlformats.org/officeDocument/2006/relationships/oleObject" Target="../embeddings/oleObject8.bin"/><Relationship Id="rId9" Type="http://schemas.openxmlformats.org/officeDocument/2006/relationships/image" Target="../media/image47.wmf"/><Relationship Id="rId14" Type="http://schemas.openxmlformats.org/officeDocument/2006/relationships/oleObject" Target="../embeddings/oleObject13.bin"/></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16.bin"/><Relationship Id="rId13" Type="http://schemas.openxmlformats.org/officeDocument/2006/relationships/image" Target="../media/image54.wmf"/><Relationship Id="rId18" Type="http://schemas.openxmlformats.org/officeDocument/2006/relationships/oleObject" Target="../embeddings/oleObject21.bin"/><Relationship Id="rId3" Type="http://schemas.openxmlformats.org/officeDocument/2006/relationships/notesSlide" Target="../notesSlides/notesSlide19.xml"/><Relationship Id="rId21" Type="http://schemas.openxmlformats.org/officeDocument/2006/relationships/image" Target="../media/image58.wmf"/><Relationship Id="rId7" Type="http://schemas.openxmlformats.org/officeDocument/2006/relationships/image" Target="../media/image51.wmf"/><Relationship Id="rId12" Type="http://schemas.openxmlformats.org/officeDocument/2006/relationships/oleObject" Target="../embeddings/oleObject18.bin"/><Relationship Id="rId17" Type="http://schemas.openxmlformats.org/officeDocument/2006/relationships/image" Target="../media/image56.wmf"/><Relationship Id="rId2" Type="http://schemas.openxmlformats.org/officeDocument/2006/relationships/slideLayout" Target="../slideLayouts/slideLayout36.xml"/><Relationship Id="rId16" Type="http://schemas.openxmlformats.org/officeDocument/2006/relationships/oleObject" Target="../embeddings/oleObject20.bin"/><Relationship Id="rId20" Type="http://schemas.openxmlformats.org/officeDocument/2006/relationships/oleObject" Target="../embeddings/oleObject22.bin"/><Relationship Id="rId1" Type="http://schemas.openxmlformats.org/officeDocument/2006/relationships/vmlDrawing" Target="../drawings/vmlDrawing4.vml"/><Relationship Id="rId6" Type="http://schemas.openxmlformats.org/officeDocument/2006/relationships/oleObject" Target="../embeddings/oleObject15.bin"/><Relationship Id="rId11" Type="http://schemas.openxmlformats.org/officeDocument/2006/relationships/image" Target="../media/image53.wmf"/><Relationship Id="rId5" Type="http://schemas.openxmlformats.org/officeDocument/2006/relationships/image" Target="../media/image50.wmf"/><Relationship Id="rId15" Type="http://schemas.openxmlformats.org/officeDocument/2006/relationships/image" Target="../media/image55.wmf"/><Relationship Id="rId10" Type="http://schemas.openxmlformats.org/officeDocument/2006/relationships/oleObject" Target="../embeddings/oleObject17.bin"/><Relationship Id="rId19" Type="http://schemas.openxmlformats.org/officeDocument/2006/relationships/image" Target="../media/image57.wmf"/><Relationship Id="rId4" Type="http://schemas.openxmlformats.org/officeDocument/2006/relationships/oleObject" Target="../embeddings/oleObject14.bin"/><Relationship Id="rId9" Type="http://schemas.openxmlformats.org/officeDocument/2006/relationships/image" Target="../media/image52.wmf"/><Relationship Id="rId14" Type="http://schemas.openxmlformats.org/officeDocument/2006/relationships/oleObject" Target="../embeddings/oleObject19.bin"/></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25.bin"/><Relationship Id="rId3" Type="http://schemas.openxmlformats.org/officeDocument/2006/relationships/notesSlide" Target="../notesSlides/notesSlide20.xml"/><Relationship Id="rId7" Type="http://schemas.openxmlformats.org/officeDocument/2006/relationships/image" Target="../media/image60.wmf"/><Relationship Id="rId2" Type="http://schemas.openxmlformats.org/officeDocument/2006/relationships/slideLayout" Target="../slideLayouts/slideLayout36.xml"/><Relationship Id="rId1" Type="http://schemas.openxmlformats.org/officeDocument/2006/relationships/vmlDrawing" Target="../drawings/vmlDrawing5.vml"/><Relationship Id="rId6" Type="http://schemas.openxmlformats.org/officeDocument/2006/relationships/oleObject" Target="../embeddings/oleObject24.bin"/><Relationship Id="rId11" Type="http://schemas.openxmlformats.org/officeDocument/2006/relationships/image" Target="../media/image53.wmf"/><Relationship Id="rId5" Type="http://schemas.openxmlformats.org/officeDocument/2006/relationships/image" Target="../media/image59.wmf"/><Relationship Id="rId10" Type="http://schemas.openxmlformats.org/officeDocument/2006/relationships/oleObject" Target="../embeddings/oleObject26.bin"/><Relationship Id="rId4" Type="http://schemas.openxmlformats.org/officeDocument/2006/relationships/oleObject" Target="../embeddings/oleObject23.bin"/><Relationship Id="rId9" Type="http://schemas.openxmlformats.org/officeDocument/2006/relationships/image" Target="../media/image61.wmf"/></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29.bin"/><Relationship Id="rId13" Type="http://schemas.openxmlformats.org/officeDocument/2006/relationships/image" Target="../media/image67.wmf"/><Relationship Id="rId3" Type="http://schemas.openxmlformats.org/officeDocument/2006/relationships/notesSlide" Target="../notesSlides/notesSlide22.xml"/><Relationship Id="rId7" Type="http://schemas.openxmlformats.org/officeDocument/2006/relationships/image" Target="../media/image64.wmf"/><Relationship Id="rId12" Type="http://schemas.openxmlformats.org/officeDocument/2006/relationships/oleObject" Target="../embeddings/oleObject31.bin"/><Relationship Id="rId17" Type="http://schemas.openxmlformats.org/officeDocument/2006/relationships/image" Target="../media/image69.wmf"/><Relationship Id="rId2" Type="http://schemas.openxmlformats.org/officeDocument/2006/relationships/slideLayout" Target="../slideLayouts/slideLayout35.xml"/><Relationship Id="rId16" Type="http://schemas.openxmlformats.org/officeDocument/2006/relationships/oleObject" Target="../embeddings/oleObject33.bin"/><Relationship Id="rId1" Type="http://schemas.openxmlformats.org/officeDocument/2006/relationships/vmlDrawing" Target="../drawings/vmlDrawing6.vml"/><Relationship Id="rId6" Type="http://schemas.openxmlformats.org/officeDocument/2006/relationships/oleObject" Target="../embeddings/oleObject28.bin"/><Relationship Id="rId11" Type="http://schemas.openxmlformats.org/officeDocument/2006/relationships/image" Target="../media/image66.wmf"/><Relationship Id="rId5" Type="http://schemas.openxmlformats.org/officeDocument/2006/relationships/image" Target="../media/image63.wmf"/><Relationship Id="rId15" Type="http://schemas.openxmlformats.org/officeDocument/2006/relationships/image" Target="../media/image68.wmf"/><Relationship Id="rId10" Type="http://schemas.openxmlformats.org/officeDocument/2006/relationships/oleObject" Target="../embeddings/oleObject30.bin"/><Relationship Id="rId4" Type="http://schemas.openxmlformats.org/officeDocument/2006/relationships/oleObject" Target="../embeddings/oleObject27.bin"/><Relationship Id="rId9" Type="http://schemas.openxmlformats.org/officeDocument/2006/relationships/image" Target="../media/image65.wmf"/><Relationship Id="rId14" Type="http://schemas.openxmlformats.org/officeDocument/2006/relationships/oleObject" Target="../embeddings/oleObject32.bin"/></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hyperlink" Target="&#31505;&#35441;/&#12298;&#23089;&#20048;&#30334;&#20998;&#30334;&#12299;&#32599;&#24535;&#31077;&#32893;&#35657;&#26371;%20%20&#32599;&#24535;&#31077;&#39280;&#28436;&#19977;&#20010;&#32769;&#29240;&#65292;&#65292;&#22909;&#25630;&#31505;&#65281;&#65281;%20-%20YouTube%20(360p).mp4" TargetMode="Externa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7.xml"/><Relationship Id="rId1" Type="http://schemas.openxmlformats.org/officeDocument/2006/relationships/vmlDrawing" Target="../drawings/vmlDrawing7.vml"/><Relationship Id="rId5" Type="http://schemas.openxmlformats.org/officeDocument/2006/relationships/image" Target="../media/image70.wmf"/><Relationship Id="rId4" Type="http://schemas.openxmlformats.org/officeDocument/2006/relationships/oleObject" Target="../embeddings/oleObject34.bin"/></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2.wmf"/><Relationship Id="rId2" Type="http://schemas.openxmlformats.org/officeDocument/2006/relationships/slideLayout" Target="../slideLayouts/slideLayout35.xml"/><Relationship Id="rId1" Type="http://schemas.openxmlformats.org/officeDocument/2006/relationships/vmlDrawing" Target="../drawings/vmlDrawing8.vml"/><Relationship Id="rId6" Type="http://schemas.openxmlformats.org/officeDocument/2006/relationships/oleObject" Target="../embeddings/oleObject36.bin"/><Relationship Id="rId5" Type="http://schemas.openxmlformats.org/officeDocument/2006/relationships/image" Target="../media/image71.wmf"/><Relationship Id="rId4" Type="http://schemas.openxmlformats.org/officeDocument/2006/relationships/oleObject" Target="../embeddings/oleObject35.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74.wmf"/><Relationship Id="rId2" Type="http://schemas.openxmlformats.org/officeDocument/2006/relationships/slideLayout" Target="../slideLayouts/slideLayout32.xml"/><Relationship Id="rId1" Type="http://schemas.openxmlformats.org/officeDocument/2006/relationships/vmlDrawing" Target="../drawings/vmlDrawing9.vml"/><Relationship Id="rId6" Type="http://schemas.openxmlformats.org/officeDocument/2006/relationships/oleObject" Target="../embeddings/oleObject38.bin"/><Relationship Id="rId5" Type="http://schemas.openxmlformats.org/officeDocument/2006/relationships/image" Target="../media/image73.wmf"/><Relationship Id="rId4" Type="http://schemas.openxmlformats.org/officeDocument/2006/relationships/oleObject" Target="../embeddings/oleObject37.bin"/></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5.xml"/><Relationship Id="rId1" Type="http://schemas.openxmlformats.org/officeDocument/2006/relationships/vmlDrawing" Target="../drawings/vmlDrawing10.vml"/><Relationship Id="rId5" Type="http://schemas.openxmlformats.org/officeDocument/2006/relationships/image" Target="../media/image76.wmf"/><Relationship Id="rId4" Type="http://schemas.openxmlformats.org/officeDocument/2006/relationships/oleObject" Target="../embeddings/oleObject39.bin"/></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9.png"/><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42.bin"/><Relationship Id="rId3" Type="http://schemas.openxmlformats.org/officeDocument/2006/relationships/notesSlide" Target="../notesSlides/notesSlide31.xml"/><Relationship Id="rId7" Type="http://schemas.openxmlformats.org/officeDocument/2006/relationships/image" Target="../media/image81.wmf"/><Relationship Id="rId2" Type="http://schemas.openxmlformats.org/officeDocument/2006/relationships/slideLayout" Target="../slideLayouts/slideLayout20.xml"/><Relationship Id="rId1" Type="http://schemas.openxmlformats.org/officeDocument/2006/relationships/vmlDrawing" Target="../drawings/vmlDrawing11.vml"/><Relationship Id="rId6" Type="http://schemas.openxmlformats.org/officeDocument/2006/relationships/oleObject" Target="../embeddings/oleObject41.bin"/><Relationship Id="rId5" Type="http://schemas.openxmlformats.org/officeDocument/2006/relationships/image" Target="../media/image80.wmf"/><Relationship Id="rId4" Type="http://schemas.openxmlformats.org/officeDocument/2006/relationships/oleObject" Target="../embeddings/oleObject40.bin"/><Relationship Id="rId9" Type="http://schemas.openxmlformats.org/officeDocument/2006/relationships/image" Target="../media/image82.wmf"/></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7.xml"/><Relationship Id="rId1" Type="http://schemas.openxmlformats.org/officeDocument/2006/relationships/vmlDrawing" Target="../drawings/vmlDrawing12.vml"/><Relationship Id="rId5" Type="http://schemas.openxmlformats.org/officeDocument/2006/relationships/image" Target="../media/image83.wmf"/><Relationship Id="rId4" Type="http://schemas.openxmlformats.org/officeDocument/2006/relationships/oleObject" Target="../embeddings/oleObject43.bin"/></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7.xml"/><Relationship Id="rId1" Type="http://schemas.openxmlformats.org/officeDocument/2006/relationships/vmlDrawing" Target="../drawings/vmlDrawing13.vml"/><Relationship Id="rId5" Type="http://schemas.openxmlformats.org/officeDocument/2006/relationships/image" Target="../media/image84.wmf"/><Relationship Id="rId4" Type="http://schemas.openxmlformats.org/officeDocument/2006/relationships/oleObject" Target="../embeddings/oleObject44.bin"/></Relationships>
</file>

<file path=ppt/slides/_rels/slide5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5.xml"/><Relationship Id="rId1" Type="http://schemas.openxmlformats.org/officeDocument/2006/relationships/slideLayout" Target="../slideLayouts/slideLayout18.xml"/><Relationship Id="rId5" Type="http://schemas.openxmlformats.org/officeDocument/2006/relationships/image" Target="../media/image88.png"/><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8.xml"/><Relationship Id="rId5" Type="http://schemas.openxmlformats.org/officeDocument/2006/relationships/image" Target="../media/image11.jpg"/><Relationship Id="rId4" Type="http://schemas.openxmlformats.org/officeDocument/2006/relationships/image" Target="../media/image10.jpg"/></Relationships>
</file>

<file path=ppt/slides/_rels/slide60.xml.rels><?xml version="1.0" encoding="UTF-8" standalone="yes"?>
<Relationships xmlns="http://schemas.openxmlformats.org/package/2006/relationships"><Relationship Id="rId2" Type="http://schemas.openxmlformats.org/officeDocument/2006/relationships/hyperlink" Target="&#31505;&#35441;/&#20160;&#40636;&#21151;&#33021;&#37117;&#26377;&#30340;iphone%20%20&#31505;&#27515;&#25105;&#20102;.mp4" TargetMode="Externa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92.wmf"/><Relationship Id="rId2" Type="http://schemas.openxmlformats.org/officeDocument/2006/relationships/slideLayout" Target="../slideLayouts/slideLayout35.xml"/><Relationship Id="rId1" Type="http://schemas.openxmlformats.org/officeDocument/2006/relationships/vmlDrawing" Target="../drawings/vmlDrawing14.vml"/><Relationship Id="rId6" Type="http://schemas.openxmlformats.org/officeDocument/2006/relationships/oleObject" Target="../embeddings/oleObject46.bin"/><Relationship Id="rId5" Type="http://schemas.openxmlformats.org/officeDocument/2006/relationships/image" Target="../media/image91.wmf"/><Relationship Id="rId4" Type="http://schemas.openxmlformats.org/officeDocument/2006/relationships/oleObject" Target="../embeddings/oleObject45.bin"/></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8" Type="http://schemas.openxmlformats.org/officeDocument/2006/relationships/oleObject" Target="../embeddings/oleObject49.bin"/><Relationship Id="rId3" Type="http://schemas.openxmlformats.org/officeDocument/2006/relationships/notesSlide" Target="../notesSlides/notesSlide41.xml"/><Relationship Id="rId7" Type="http://schemas.openxmlformats.org/officeDocument/2006/relationships/image" Target="../media/image94.wmf"/><Relationship Id="rId2" Type="http://schemas.openxmlformats.org/officeDocument/2006/relationships/slideLayout" Target="../slideLayouts/slideLayout36.xml"/><Relationship Id="rId1" Type="http://schemas.openxmlformats.org/officeDocument/2006/relationships/vmlDrawing" Target="../drawings/vmlDrawing15.vml"/><Relationship Id="rId6" Type="http://schemas.openxmlformats.org/officeDocument/2006/relationships/oleObject" Target="../embeddings/oleObject48.bin"/><Relationship Id="rId11" Type="http://schemas.openxmlformats.org/officeDocument/2006/relationships/image" Target="../media/image96.wmf"/><Relationship Id="rId5" Type="http://schemas.openxmlformats.org/officeDocument/2006/relationships/image" Target="../media/image93.wmf"/><Relationship Id="rId10" Type="http://schemas.openxmlformats.org/officeDocument/2006/relationships/oleObject" Target="../embeddings/oleObject50.bin"/><Relationship Id="rId4" Type="http://schemas.openxmlformats.org/officeDocument/2006/relationships/oleObject" Target="../embeddings/oleObject47.bin"/><Relationship Id="rId9" Type="http://schemas.openxmlformats.org/officeDocument/2006/relationships/image" Target="../media/image95.wmf"/></Relationships>
</file>

<file path=ppt/slides/_rels/slide6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8" Type="http://schemas.openxmlformats.org/officeDocument/2006/relationships/oleObject" Target="../embeddings/oleObject53.bin"/><Relationship Id="rId13" Type="http://schemas.openxmlformats.org/officeDocument/2006/relationships/image" Target="../media/image102.wmf"/><Relationship Id="rId18" Type="http://schemas.openxmlformats.org/officeDocument/2006/relationships/oleObject" Target="../embeddings/oleObject58.bin"/><Relationship Id="rId3" Type="http://schemas.openxmlformats.org/officeDocument/2006/relationships/notesSlide" Target="../notesSlides/notesSlide44.xml"/><Relationship Id="rId7" Type="http://schemas.openxmlformats.org/officeDocument/2006/relationships/image" Target="../media/image99.wmf"/><Relationship Id="rId12" Type="http://schemas.openxmlformats.org/officeDocument/2006/relationships/oleObject" Target="../embeddings/oleObject55.bin"/><Relationship Id="rId17" Type="http://schemas.openxmlformats.org/officeDocument/2006/relationships/image" Target="../media/image104.wmf"/><Relationship Id="rId2" Type="http://schemas.openxmlformats.org/officeDocument/2006/relationships/slideLayout" Target="../slideLayouts/slideLayout35.xml"/><Relationship Id="rId16" Type="http://schemas.openxmlformats.org/officeDocument/2006/relationships/oleObject" Target="../embeddings/oleObject57.bin"/><Relationship Id="rId1" Type="http://schemas.openxmlformats.org/officeDocument/2006/relationships/vmlDrawing" Target="../drawings/vmlDrawing16.vml"/><Relationship Id="rId6" Type="http://schemas.openxmlformats.org/officeDocument/2006/relationships/oleObject" Target="../embeddings/oleObject52.bin"/><Relationship Id="rId11" Type="http://schemas.openxmlformats.org/officeDocument/2006/relationships/image" Target="../media/image101.wmf"/><Relationship Id="rId5" Type="http://schemas.openxmlformats.org/officeDocument/2006/relationships/image" Target="../media/image98.wmf"/><Relationship Id="rId15" Type="http://schemas.openxmlformats.org/officeDocument/2006/relationships/image" Target="../media/image103.wmf"/><Relationship Id="rId10" Type="http://schemas.openxmlformats.org/officeDocument/2006/relationships/oleObject" Target="../embeddings/oleObject54.bin"/><Relationship Id="rId4" Type="http://schemas.openxmlformats.org/officeDocument/2006/relationships/oleObject" Target="../embeddings/oleObject51.bin"/><Relationship Id="rId9" Type="http://schemas.openxmlformats.org/officeDocument/2006/relationships/image" Target="../media/image100.wmf"/><Relationship Id="rId14" Type="http://schemas.openxmlformats.org/officeDocument/2006/relationships/oleObject" Target="../embeddings/oleObject56.bin"/></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7.xml"/></Relationships>
</file>

<file path=ppt/slides/_rels/slide69.xml.rels><?xml version="1.0" encoding="UTF-8" standalone="yes"?>
<Relationships xmlns="http://schemas.openxmlformats.org/package/2006/relationships"><Relationship Id="rId3" Type="http://schemas.openxmlformats.org/officeDocument/2006/relationships/image" Target="../media/image800.png"/><Relationship Id="rId2" Type="http://schemas.openxmlformats.org/officeDocument/2006/relationships/notesSlide" Target="../notesSlides/notesSlide46.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810.png"/><Relationship Id="rId7" Type="http://schemas.openxmlformats.org/officeDocument/2006/relationships/image" Target="../media/image850.png"/><Relationship Id="rId2" Type="http://schemas.openxmlformats.org/officeDocument/2006/relationships/notesSlide" Target="../notesSlides/notesSlide47.xml"/><Relationship Id="rId1" Type="http://schemas.openxmlformats.org/officeDocument/2006/relationships/slideLayout" Target="../slideLayouts/slideLayout18.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0.png"/></Relationships>
</file>

<file path=ppt/slides/_rels/slide7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106.wmf"/><Relationship Id="rId2" Type="http://schemas.openxmlformats.org/officeDocument/2006/relationships/slideLayout" Target="../slideLayouts/slideLayout20.xml"/><Relationship Id="rId1" Type="http://schemas.openxmlformats.org/officeDocument/2006/relationships/vmlDrawing" Target="../drawings/vmlDrawing17.vml"/><Relationship Id="rId6" Type="http://schemas.openxmlformats.org/officeDocument/2006/relationships/oleObject" Target="../embeddings/oleObject59.bin"/><Relationship Id="rId5" Type="http://schemas.openxmlformats.org/officeDocument/2006/relationships/image" Target="../media/image108.png"/><Relationship Id="rId4" Type="http://schemas.openxmlformats.org/officeDocument/2006/relationships/image" Target="../media/image107.jpeg"/></Relationships>
</file>

<file path=ppt/slides/_rels/slide7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0.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110.wmf"/><Relationship Id="rId2" Type="http://schemas.openxmlformats.org/officeDocument/2006/relationships/slideLayout" Target="../slideLayouts/slideLayout20.xml"/><Relationship Id="rId1" Type="http://schemas.openxmlformats.org/officeDocument/2006/relationships/vmlDrawing" Target="../drawings/vmlDrawing18.vml"/><Relationship Id="rId6" Type="http://schemas.openxmlformats.org/officeDocument/2006/relationships/oleObject" Target="../embeddings/oleObject60.bin"/><Relationship Id="rId5" Type="http://schemas.openxmlformats.org/officeDocument/2006/relationships/image" Target="../media/image108.png"/><Relationship Id="rId4" Type="http://schemas.openxmlformats.org/officeDocument/2006/relationships/image" Target="../media/image111.jpeg"/></Relationships>
</file>

<file path=ppt/slides/_rels/slide7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2.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image" Target="../media/image114.jpeg"/><Relationship Id="rId2" Type="http://schemas.openxmlformats.org/officeDocument/2006/relationships/slideLayout" Target="../slideLayouts/slideLayout20.xml"/><Relationship Id="rId1" Type="http://schemas.openxmlformats.org/officeDocument/2006/relationships/vmlDrawing" Target="../drawings/vmlDrawing19.vml"/><Relationship Id="rId6" Type="http://schemas.openxmlformats.org/officeDocument/2006/relationships/image" Target="../media/image108.png"/><Relationship Id="rId5" Type="http://schemas.openxmlformats.org/officeDocument/2006/relationships/image" Target="../media/image113.wmf"/><Relationship Id="rId4" Type="http://schemas.openxmlformats.org/officeDocument/2006/relationships/oleObject" Target="../embeddings/oleObject61.bin"/></Relationships>
</file>

<file path=ppt/slides/_rels/slide7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4.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7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5.xml"/><Relationship Id="rId1" Type="http://schemas.openxmlformats.org/officeDocument/2006/relationships/slideLayout" Target="../slideLayouts/slideLayout18.xml"/><Relationship Id="rId4" Type="http://schemas.openxmlformats.org/officeDocument/2006/relationships/image" Target="../media/image108.png"/></Relationships>
</file>

<file path=ppt/slides/_rels/slide7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6.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8" Type="http://schemas.openxmlformats.org/officeDocument/2006/relationships/oleObject" Target="../embeddings/oleObject63.bin"/><Relationship Id="rId3" Type="http://schemas.openxmlformats.org/officeDocument/2006/relationships/notesSlide" Target="../notesSlides/notesSlide57.xml"/><Relationship Id="rId7" Type="http://schemas.openxmlformats.org/officeDocument/2006/relationships/image" Target="../media/image118.wmf"/><Relationship Id="rId2" Type="http://schemas.openxmlformats.org/officeDocument/2006/relationships/slideLayout" Target="../slideLayouts/slideLayout20.xml"/><Relationship Id="rId1" Type="http://schemas.openxmlformats.org/officeDocument/2006/relationships/vmlDrawing" Target="../drawings/vmlDrawing20.vml"/><Relationship Id="rId6" Type="http://schemas.openxmlformats.org/officeDocument/2006/relationships/oleObject" Target="../embeddings/oleObject62.bin"/><Relationship Id="rId5" Type="http://schemas.openxmlformats.org/officeDocument/2006/relationships/image" Target="../media/image119.jpeg"/><Relationship Id="rId4" Type="http://schemas.openxmlformats.org/officeDocument/2006/relationships/image" Target="../media/image108.png"/><Relationship Id="rId9" Type="http://schemas.openxmlformats.org/officeDocument/2006/relationships/image" Target="../media/image81.wmf"/></Relationships>
</file>

<file path=ppt/slides/_rels/slide8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8.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59.xml"/><Relationship Id="rId7" Type="http://schemas.openxmlformats.org/officeDocument/2006/relationships/image" Target="../media/image121.wmf"/><Relationship Id="rId2" Type="http://schemas.openxmlformats.org/officeDocument/2006/relationships/slideLayout" Target="../slideLayouts/slideLayout34.xml"/><Relationship Id="rId1" Type="http://schemas.openxmlformats.org/officeDocument/2006/relationships/vmlDrawing" Target="../drawings/vmlDrawing21.vml"/><Relationship Id="rId6" Type="http://schemas.openxmlformats.org/officeDocument/2006/relationships/oleObject" Target="../embeddings/oleObject64.bin"/><Relationship Id="rId5" Type="http://schemas.openxmlformats.org/officeDocument/2006/relationships/image" Target="../media/image122.jpeg"/><Relationship Id="rId4" Type="http://schemas.openxmlformats.org/officeDocument/2006/relationships/image" Target="../media/image108.png"/></Relationships>
</file>

<file path=ppt/slides/_rels/slide8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0.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61.xml"/><Relationship Id="rId7" Type="http://schemas.openxmlformats.org/officeDocument/2006/relationships/image" Target="../media/image125.jpeg"/><Relationship Id="rId2" Type="http://schemas.openxmlformats.org/officeDocument/2006/relationships/slideLayout" Target="../slideLayouts/slideLayout34.xml"/><Relationship Id="rId1" Type="http://schemas.openxmlformats.org/officeDocument/2006/relationships/vmlDrawing" Target="../drawings/vmlDrawing22.vml"/><Relationship Id="rId6" Type="http://schemas.openxmlformats.org/officeDocument/2006/relationships/image" Target="../media/image124.wmf"/><Relationship Id="rId5" Type="http://schemas.openxmlformats.org/officeDocument/2006/relationships/oleObject" Target="../embeddings/oleObject65.bin"/><Relationship Id="rId4" Type="http://schemas.openxmlformats.org/officeDocument/2006/relationships/image" Target="../media/image108.png"/></Relationships>
</file>

<file path=ppt/slides/_rels/slide8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2.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86.xml.rels><?xml version="1.0" encoding="UTF-8" standalone="yes"?>
<Relationships xmlns="http://schemas.openxmlformats.org/package/2006/relationships"><Relationship Id="rId8" Type="http://schemas.openxmlformats.org/officeDocument/2006/relationships/image" Target="../media/image127.wmf"/><Relationship Id="rId3" Type="http://schemas.openxmlformats.org/officeDocument/2006/relationships/notesSlide" Target="../notesSlides/notesSlide63.xml"/><Relationship Id="rId7" Type="http://schemas.openxmlformats.org/officeDocument/2006/relationships/oleObject" Target="../embeddings/oleObject67.bin"/><Relationship Id="rId2" Type="http://schemas.openxmlformats.org/officeDocument/2006/relationships/slideLayout" Target="../slideLayouts/slideLayout34.xml"/><Relationship Id="rId1" Type="http://schemas.openxmlformats.org/officeDocument/2006/relationships/vmlDrawing" Target="../drawings/vmlDrawing23.vml"/><Relationship Id="rId6" Type="http://schemas.openxmlformats.org/officeDocument/2006/relationships/image" Target="../media/image91.wmf"/><Relationship Id="rId5" Type="http://schemas.openxmlformats.org/officeDocument/2006/relationships/oleObject" Target="../embeddings/oleObject66.bin"/><Relationship Id="rId4" Type="http://schemas.openxmlformats.org/officeDocument/2006/relationships/image" Target="../media/image108.png"/><Relationship Id="rId9" Type="http://schemas.openxmlformats.org/officeDocument/2006/relationships/image" Target="../media/image128.jpeg"/></Relationships>
</file>

<file path=ppt/slides/_rels/slide8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4.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88.xml.rels><?xml version="1.0" encoding="UTF-8" standalone="yes"?>
<Relationships xmlns="http://schemas.openxmlformats.org/package/2006/relationships"><Relationship Id="rId8" Type="http://schemas.openxmlformats.org/officeDocument/2006/relationships/image" Target="../media/image131.wmf"/><Relationship Id="rId3" Type="http://schemas.openxmlformats.org/officeDocument/2006/relationships/notesSlide" Target="../notesSlides/notesSlide65.xml"/><Relationship Id="rId7" Type="http://schemas.openxmlformats.org/officeDocument/2006/relationships/oleObject" Target="../embeddings/oleObject69.bin"/><Relationship Id="rId2" Type="http://schemas.openxmlformats.org/officeDocument/2006/relationships/slideLayout" Target="../slideLayouts/slideLayout20.xml"/><Relationship Id="rId1" Type="http://schemas.openxmlformats.org/officeDocument/2006/relationships/vmlDrawing" Target="../drawings/vmlDrawing24.vml"/><Relationship Id="rId6" Type="http://schemas.openxmlformats.org/officeDocument/2006/relationships/image" Target="../media/image130.wmf"/><Relationship Id="rId5" Type="http://schemas.openxmlformats.org/officeDocument/2006/relationships/oleObject" Target="../embeddings/oleObject68.bin"/><Relationship Id="rId4" Type="http://schemas.openxmlformats.org/officeDocument/2006/relationships/image" Target="../media/image108.png"/><Relationship Id="rId9" Type="http://schemas.openxmlformats.org/officeDocument/2006/relationships/image" Target="../media/image132.jpeg"/></Relationships>
</file>

<file path=ppt/slides/_rels/slide8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6.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hyperlink" Target="&#31505;&#35441;/&#20840;&#29699;&#26368;&#26131;&#20196;&#20154;&#24819;&#27498;&#30340;10&#20491;&#24291;&#21578;.mp4" TargetMode="External"/><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0.xml"/></Relationships>
</file>

<file path=ppt/slides/_rels/slide91.xml.rels><?xml version="1.0" encoding="UTF-8" standalone="yes"?>
<Relationships xmlns="http://schemas.openxmlformats.org/package/2006/relationships"><Relationship Id="rId8" Type="http://schemas.openxmlformats.org/officeDocument/2006/relationships/oleObject" Target="../embeddings/oleObject72.bin"/><Relationship Id="rId3" Type="http://schemas.openxmlformats.org/officeDocument/2006/relationships/notesSlide" Target="../notesSlides/notesSlide68.xml"/><Relationship Id="rId7" Type="http://schemas.openxmlformats.org/officeDocument/2006/relationships/image" Target="../media/image135.wmf"/><Relationship Id="rId2" Type="http://schemas.openxmlformats.org/officeDocument/2006/relationships/slideLayout" Target="../slideLayouts/slideLayout35.xml"/><Relationship Id="rId1" Type="http://schemas.openxmlformats.org/officeDocument/2006/relationships/vmlDrawing" Target="../drawings/vmlDrawing25.vml"/><Relationship Id="rId6" Type="http://schemas.openxmlformats.org/officeDocument/2006/relationships/oleObject" Target="../embeddings/oleObject71.bin"/><Relationship Id="rId5" Type="http://schemas.openxmlformats.org/officeDocument/2006/relationships/image" Target="../media/image134.wmf"/><Relationship Id="rId4" Type="http://schemas.openxmlformats.org/officeDocument/2006/relationships/oleObject" Target="../embeddings/oleObject70.bin"/><Relationship Id="rId9" Type="http://schemas.openxmlformats.org/officeDocument/2006/relationships/image" Target="../media/image136.wmf"/></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35.xml"/><Relationship Id="rId1" Type="http://schemas.openxmlformats.org/officeDocument/2006/relationships/vmlDrawing" Target="../drawings/vmlDrawing26.vml"/><Relationship Id="rId5" Type="http://schemas.openxmlformats.org/officeDocument/2006/relationships/image" Target="../media/image137.wmf"/><Relationship Id="rId4" Type="http://schemas.openxmlformats.org/officeDocument/2006/relationships/oleObject" Target="../embeddings/oleObject73.bin"/></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8" Type="http://schemas.openxmlformats.org/officeDocument/2006/relationships/oleObject" Target="../embeddings/oleObject76.bin"/><Relationship Id="rId3" Type="http://schemas.openxmlformats.org/officeDocument/2006/relationships/notesSlide" Target="../notesSlides/notesSlide71.xml"/><Relationship Id="rId7" Type="http://schemas.openxmlformats.org/officeDocument/2006/relationships/image" Target="../media/image139.wmf"/><Relationship Id="rId12" Type="http://schemas.openxmlformats.org/officeDocument/2006/relationships/image" Target="../media/image141.wmf"/><Relationship Id="rId2" Type="http://schemas.openxmlformats.org/officeDocument/2006/relationships/slideLayout" Target="../slideLayouts/slideLayout36.xml"/><Relationship Id="rId1" Type="http://schemas.openxmlformats.org/officeDocument/2006/relationships/vmlDrawing" Target="../drawings/vmlDrawing27.vml"/><Relationship Id="rId6" Type="http://schemas.openxmlformats.org/officeDocument/2006/relationships/oleObject" Target="../embeddings/oleObject75.bin"/><Relationship Id="rId11" Type="http://schemas.openxmlformats.org/officeDocument/2006/relationships/oleObject" Target="../embeddings/oleObject77.bin"/><Relationship Id="rId5" Type="http://schemas.openxmlformats.org/officeDocument/2006/relationships/image" Target="../media/image138.wmf"/><Relationship Id="rId10" Type="http://schemas.openxmlformats.org/officeDocument/2006/relationships/image" Target="../media/image142.jpeg"/><Relationship Id="rId4" Type="http://schemas.openxmlformats.org/officeDocument/2006/relationships/oleObject" Target="../embeddings/oleObject74.bin"/><Relationship Id="rId9" Type="http://schemas.openxmlformats.org/officeDocument/2006/relationships/image" Target="../media/image140.wmf"/></Relationships>
</file>

<file path=ppt/slides/_rels/slide96.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36.xml"/></Relationships>
</file>

<file path=ppt/slides/_rels/slide9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72.xml"/><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3" Type="http://schemas.openxmlformats.org/officeDocument/2006/relationships/image" Target="../media/image145.jpeg"/><Relationship Id="rId7" Type="http://schemas.openxmlformats.org/officeDocument/2006/relationships/image" Target="../media/image124.emf"/><Relationship Id="rId2" Type="http://schemas.openxmlformats.org/officeDocument/2006/relationships/notesSlide" Target="../notesSlides/notesSlide73.xml"/><Relationship Id="rId1" Type="http://schemas.openxmlformats.org/officeDocument/2006/relationships/slideLayout" Target="../slideLayouts/slideLayout18.xml"/><Relationship Id="rId6" Type="http://schemas.openxmlformats.org/officeDocument/2006/relationships/customXml" Target="../ink/ink3.xml"/><Relationship Id="rId5" Type="http://schemas.openxmlformats.org/officeDocument/2006/relationships/image" Target="../media/image123.emf"/><Relationship Id="rId4" Type="http://schemas.openxmlformats.org/officeDocument/2006/relationships/customXml" Target="../ink/ink2.xml"/></Relationships>
</file>

<file path=ppt/slides/_rels/slide99.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971600" y="2636912"/>
            <a:ext cx="5917679" cy="1492396"/>
          </a:xfrm>
        </p:spPr>
        <p:txBody>
          <a:bodyPr/>
          <a:lstStyle/>
          <a:p>
            <a:pPr eaLnBrk="1" hangingPunct="1"/>
            <a:r>
              <a:rPr lang="en-US" altLang="zh-TW" dirty="0" smtClean="0"/>
              <a:t>Computer and Robot Vision I</a:t>
            </a:r>
          </a:p>
        </p:txBody>
      </p:sp>
      <p:sp>
        <p:nvSpPr>
          <p:cNvPr id="19459" name="Rectangle 3"/>
          <p:cNvSpPr>
            <a:spLocks noGrp="1" noChangeArrowheads="1"/>
          </p:cNvSpPr>
          <p:nvPr>
            <p:ph type="subTitle" idx="1"/>
          </p:nvPr>
        </p:nvSpPr>
        <p:spPr>
          <a:xfrm>
            <a:off x="1187624" y="1139741"/>
            <a:ext cx="6248400" cy="2362200"/>
          </a:xfrm>
        </p:spPr>
        <p:txBody>
          <a:bodyPr/>
          <a:lstStyle/>
          <a:p>
            <a:pPr eaLnBrk="1" hangingPunct="1"/>
            <a:r>
              <a:rPr lang="en-US" altLang="zh-TW" sz="3200" b="1" dirty="0" smtClean="0"/>
              <a:t>Chapter 7</a:t>
            </a:r>
          </a:p>
          <a:p>
            <a:pPr eaLnBrk="1" hangingPunct="1"/>
            <a:r>
              <a:rPr lang="en-US" altLang="zh-TW" sz="3200" b="1" dirty="0" smtClean="0"/>
              <a:t>Conditioning and Labeling</a:t>
            </a:r>
          </a:p>
          <a:p>
            <a:pPr eaLnBrk="1" hangingPunct="1"/>
            <a:endParaRPr lang="en-US" altLang="zh-TW" dirty="0" smtClean="0"/>
          </a:p>
          <a:p>
            <a:pPr eaLnBrk="1" hangingPunct="1"/>
            <a:endParaRPr lang="en-US" altLang="zh-TW" dirty="0" smtClean="0"/>
          </a:p>
        </p:txBody>
      </p:sp>
      <p:sp>
        <p:nvSpPr>
          <p:cNvPr id="19460" name="Text Box 4"/>
          <p:cNvSpPr txBox="1">
            <a:spLocks noChangeArrowheads="1"/>
          </p:cNvSpPr>
          <p:nvPr/>
        </p:nvSpPr>
        <p:spPr bwMode="auto">
          <a:xfrm>
            <a:off x="2987824" y="4221088"/>
            <a:ext cx="493236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0"/>
              </a:spcBef>
              <a:buClrTx/>
              <a:buSzTx/>
              <a:buFontTx/>
              <a:buNone/>
            </a:pPr>
            <a:r>
              <a:rPr lang="en-US" altLang="zh-TW" sz="1800" b="1" dirty="0">
                <a:solidFill>
                  <a:srgbClr val="FFC000"/>
                </a:solidFill>
              </a:rPr>
              <a:t>Presented by: </a:t>
            </a:r>
            <a:r>
              <a:rPr kumimoji="0" lang="zh-TW" altLang="en-US" sz="1800" b="1" dirty="0" smtClean="0">
                <a:solidFill>
                  <a:srgbClr val="FFC000"/>
                </a:solidFill>
              </a:rPr>
              <a:t>蕭雅云</a:t>
            </a:r>
            <a:endParaRPr kumimoji="0" lang="en-US" altLang="zh-TW" sz="1800" b="1" dirty="0" smtClean="0">
              <a:solidFill>
                <a:srgbClr val="FFC000"/>
              </a:solidFill>
            </a:endParaRPr>
          </a:p>
          <a:p>
            <a:pPr algn="ctr" eaLnBrk="1" hangingPunct="1">
              <a:spcBef>
                <a:spcPct val="0"/>
              </a:spcBef>
              <a:buClrTx/>
              <a:buSzTx/>
              <a:buFontTx/>
              <a:buNone/>
            </a:pPr>
            <a:r>
              <a:rPr kumimoji="0" lang="en-US" altLang="zh-TW" sz="1800" b="1" dirty="0" err="1" smtClean="0">
                <a:solidFill>
                  <a:srgbClr val="FFC000"/>
                </a:solidFill>
              </a:rPr>
              <a:t>E-mail:amy@shihtech.com.tw</a:t>
            </a:r>
            <a:r>
              <a:rPr lang="zh-TW" altLang="en-US" sz="1800" b="1" dirty="0" smtClean="0">
                <a:solidFill>
                  <a:srgbClr val="FFC000"/>
                </a:solidFill>
              </a:rPr>
              <a:t> </a:t>
            </a:r>
            <a:endParaRPr kumimoji="0" lang="en-US" altLang="zh-TW" sz="1800" b="1" dirty="0">
              <a:solidFill>
                <a:srgbClr val="FFC000"/>
              </a:solidFill>
            </a:endParaRPr>
          </a:p>
          <a:p>
            <a:pPr algn="ctr" eaLnBrk="1" hangingPunct="1">
              <a:spcBef>
                <a:spcPct val="0"/>
              </a:spcBef>
              <a:buClrTx/>
              <a:buSzTx/>
              <a:buFontTx/>
              <a:buNone/>
            </a:pPr>
            <a:r>
              <a:rPr kumimoji="0" lang="en-US" altLang="zh-TW" sz="1800" b="1" dirty="0" smtClean="0">
                <a:solidFill>
                  <a:srgbClr val="FFC000"/>
                </a:solidFill>
                <a:hlinkClick r:id="rId3"/>
              </a:rPr>
              <a:t>d03921006@ntu.edu.tw</a:t>
            </a:r>
            <a:endParaRPr kumimoji="0" lang="en-US" altLang="zh-TW" sz="1800" b="1" dirty="0" smtClean="0">
              <a:solidFill>
                <a:srgbClr val="FFC000"/>
              </a:solidFill>
            </a:endParaRPr>
          </a:p>
          <a:p>
            <a:pPr algn="ctr" eaLnBrk="1" hangingPunct="1">
              <a:spcBef>
                <a:spcPct val="0"/>
              </a:spcBef>
              <a:buClrTx/>
              <a:buSzTx/>
              <a:buFontTx/>
              <a:buNone/>
            </a:pPr>
            <a:r>
              <a:rPr kumimoji="0" lang="en-US" altLang="zh-TW" sz="1800" b="1" dirty="0" smtClean="0">
                <a:solidFill>
                  <a:srgbClr val="FFC000"/>
                </a:solidFill>
              </a:rPr>
              <a:t>LINEID:amyqq12</a:t>
            </a:r>
            <a:endParaRPr kumimoji="0" lang="en-US" altLang="zh-TW" sz="1800" b="1" dirty="0">
              <a:solidFill>
                <a:srgbClr val="FFC000"/>
              </a:solidFill>
            </a:endParaRPr>
          </a:p>
          <a:p>
            <a:pPr algn="ctr" eaLnBrk="1" hangingPunct="1">
              <a:spcBef>
                <a:spcPct val="0"/>
              </a:spcBef>
              <a:buClrTx/>
              <a:buSzTx/>
              <a:buFontTx/>
              <a:buNone/>
            </a:pPr>
            <a:r>
              <a:rPr kumimoji="0" lang="zh-TW" altLang="en-US" sz="1800" b="1" dirty="0" smtClean="0">
                <a:solidFill>
                  <a:srgbClr val="FFC000"/>
                </a:solidFill>
              </a:rPr>
              <a:t>開課教授</a:t>
            </a:r>
            <a:r>
              <a:rPr kumimoji="0" lang="en-US" altLang="zh-TW" sz="1800" b="1" dirty="0">
                <a:solidFill>
                  <a:srgbClr val="FFC000"/>
                </a:solidFill>
              </a:rPr>
              <a:t>: </a:t>
            </a:r>
            <a:r>
              <a:rPr kumimoji="0" lang="zh-TW" altLang="en-US" sz="1800" b="1" dirty="0">
                <a:solidFill>
                  <a:srgbClr val="FFC000"/>
                </a:solidFill>
              </a:rPr>
              <a:t>傅楸善 博士</a:t>
            </a:r>
          </a:p>
        </p:txBody>
      </p:sp>
      <p:sp>
        <p:nvSpPr>
          <p:cNvPr id="2" name="日期版面配置區 1"/>
          <p:cNvSpPr>
            <a:spLocks noGrp="1"/>
          </p:cNvSpPr>
          <p:nvPr>
            <p:ph type="dt" sz="half" idx="10"/>
          </p:nvPr>
        </p:nvSpPr>
        <p:spPr/>
        <p:txBody>
          <a:bodyPr/>
          <a:lstStyle/>
          <a:p>
            <a:fld id="{F0704DD4-6749-4925-87D6-0EBF8E203788}" type="datetime1">
              <a:rPr lang="en-US" altLang="zh-TW" smtClean="0"/>
              <a:t>12/1/2015</a:t>
            </a:fld>
            <a:endParaRPr lang="en-US" dirty="0"/>
          </a:p>
        </p:txBody>
      </p:sp>
      <p:sp>
        <p:nvSpPr>
          <p:cNvPr id="3" name="投影片編號版面配置區 2"/>
          <p:cNvSpPr>
            <a:spLocks noGrp="1"/>
          </p:cNvSpPr>
          <p:nvPr>
            <p:ph type="sldNum" sz="quarter" idx="12"/>
          </p:nvPr>
        </p:nvSpPr>
        <p:spPr/>
        <p:txBody>
          <a:bodyPr/>
          <a:lstStyle/>
          <a:p>
            <a:fld id="{D57F1E4F-1CFF-5643-939E-217C01CDF565}" type="slidenum">
              <a:rPr lang="en-US" smtClean="0"/>
              <a:pPr/>
              <a:t>1</a:t>
            </a:fld>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484AFB4-D2A7-4C8F-BA49-2E1E0F0E4E36}" type="datetime1">
              <a:rPr lang="en-US" altLang="zh-TW" smtClean="0"/>
              <a:t>12/1/2015</a:t>
            </a:fld>
            <a:endParaRPr lang="en-US" dirty="0"/>
          </a:p>
        </p:txBody>
      </p:sp>
      <p:sp>
        <p:nvSpPr>
          <p:cNvPr id="5" name="投影片編號版面配置區 4"/>
          <p:cNvSpPr>
            <a:spLocks noGrp="1"/>
          </p:cNvSpPr>
          <p:nvPr>
            <p:ph type="sldNum" sz="quarter" idx="12"/>
          </p:nvPr>
        </p:nvSpPr>
        <p:spPr/>
        <p:txBody>
          <a:bodyPr/>
          <a:lstStyle/>
          <a:p>
            <a:fld id="{BFAA3A1A-A6EE-45C7-8D17-B91E289A84DA}" type="slidenum">
              <a:rPr lang="en-US" altLang="zh-TW" smtClean="0"/>
              <a:pPr/>
              <a:t>10</a:t>
            </a:fld>
            <a:r>
              <a:rPr lang="en-US" altLang="zh-TW" smtClean="0"/>
              <a:t>/118</a:t>
            </a:r>
            <a:endParaRPr lang="en-US" altLang="zh-TW"/>
          </a:p>
        </p:txBody>
      </p:sp>
      <p:sp>
        <p:nvSpPr>
          <p:cNvPr id="6" name="Title 5"/>
          <p:cNvSpPr txBox="1">
            <a:spLocks noGrp="1"/>
          </p:cNvSpPr>
          <p:nvPr>
            <p:ph type="title"/>
          </p:nvPr>
        </p:nvSpPr>
        <p:spPr>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spcAft>
                <a:spcPts val="0"/>
              </a:spcAft>
            </a:pPr>
            <a:r>
              <a:rPr lang="en-US" altLang="zh-TW" sz="2000" cap="none" dirty="0">
                <a:solidFill>
                  <a:schemeClr val="bg1"/>
                </a:solidFill>
              </a:rPr>
              <a:t>7.2.1 Statistical Framework For Noise Removal – Mask Template (Cont.)</a:t>
            </a:r>
            <a:endParaRPr kumimoji="0" lang="zh-TW" altLang="en-US" sz="2000" cap="none" dirty="0">
              <a:solidFill>
                <a:schemeClr val="bg1"/>
              </a:solidFill>
            </a:endParaRPr>
          </a:p>
        </p:txBody>
      </p:sp>
      <mc:AlternateContent xmlns:mc="http://schemas.openxmlformats.org/markup-compatibility/2006" xmlns:a14="http://schemas.microsoft.com/office/drawing/2010/main">
        <mc:Choice Requires="a14">
          <p:sp>
            <p:nvSpPr>
              <p:cNvPr id="7" name="TextBox 6"/>
              <p:cNvSpPr txBox="1"/>
              <p:nvPr/>
            </p:nvSpPr>
            <p:spPr>
              <a:xfrm>
                <a:off x="900290" y="2215015"/>
                <a:ext cx="2135088" cy="128599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2400" i="1" smtClean="0">
                              <a:latin typeface="Cambria Math" panose="02040503050406030204" pitchFamily="18" charset="0"/>
                            </a:rPr>
                          </m:ctrlPr>
                        </m:dPr>
                        <m:e>
                          <m:m>
                            <m:mPr>
                              <m:mcs>
                                <m:mc>
                                  <m:mcPr>
                                    <m:count m:val="3"/>
                                    <m:mcJc m:val="center"/>
                                  </m:mcPr>
                                </m:mc>
                              </m:mcs>
                              <m:ctrlPr>
                                <a:rPr lang="en-US" altLang="zh-TW" sz="2400" i="1">
                                  <a:latin typeface="Cambria Math" panose="02040503050406030204" pitchFamily="18" charset="0"/>
                                </a:rPr>
                              </m:ctrlPr>
                            </m:mPr>
                            <m:m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i="1">
                                        <a:latin typeface="Cambria Math" panose="02040503050406030204" pitchFamily="18" charset="0"/>
                                      </a:rPr>
                                      <m:t>1</m:t>
                                    </m:r>
                                  </m:sub>
                                </m:sSub>
                              </m:e>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i="1">
                                        <a:latin typeface="Cambria Math" panose="02040503050406030204" pitchFamily="18" charset="0"/>
                                      </a:rPr>
                                      <m:t>2</m:t>
                                    </m:r>
                                  </m:sub>
                                </m:sSub>
                              </m:e>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i="1">
                                        <a:latin typeface="Cambria Math" panose="02040503050406030204" pitchFamily="18" charset="0"/>
                                      </a:rPr>
                                      <m:t>3</m:t>
                                    </m:r>
                                  </m:sub>
                                </m:sSub>
                              </m:e>
                            </m:mr>
                            <m:m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i="1">
                                        <a:latin typeface="Cambria Math" panose="02040503050406030204" pitchFamily="18" charset="0"/>
                                      </a:rPr>
                                      <m:t>4</m:t>
                                    </m:r>
                                  </m:sub>
                                </m:sSub>
                              </m:e>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i="1">
                                        <a:latin typeface="Cambria Math" panose="02040503050406030204" pitchFamily="18" charset="0"/>
                                      </a:rPr>
                                      <m:t>5</m:t>
                                    </m:r>
                                  </m:sub>
                                </m:sSub>
                              </m:e>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i="1">
                                        <a:latin typeface="Cambria Math" panose="02040503050406030204" pitchFamily="18" charset="0"/>
                                      </a:rPr>
                                      <m:t>6</m:t>
                                    </m:r>
                                  </m:sub>
                                </m:sSub>
                              </m:e>
                            </m:mr>
                            <m:m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i="1">
                                        <a:latin typeface="Cambria Math" panose="02040503050406030204" pitchFamily="18" charset="0"/>
                                      </a:rPr>
                                      <m:t>7</m:t>
                                    </m:r>
                                  </m:sub>
                                </m:sSub>
                              </m:e>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i="1">
                                        <a:latin typeface="Cambria Math" panose="02040503050406030204" pitchFamily="18" charset="0"/>
                                      </a:rPr>
                                      <m:t>8</m:t>
                                    </m:r>
                                  </m:sub>
                                </m:sSub>
                              </m:e>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i="1">
                                        <a:latin typeface="Cambria Math" panose="02040503050406030204" pitchFamily="18" charset="0"/>
                                      </a:rPr>
                                      <m:t>9</m:t>
                                    </m:r>
                                  </m:sub>
                                </m:sSub>
                              </m:e>
                            </m:mr>
                          </m:m>
                        </m:e>
                      </m:d>
                    </m:oMath>
                  </m:oMathPara>
                </a14:m>
                <a:endParaRPr lang="en-US" altLang="zh-TW" sz="2000" dirty="0" smtClean="0"/>
              </a:p>
              <a:p>
                <a:pPr algn="ctr"/>
                <a:r>
                  <a:rPr lang="en-US" altLang="zh-TW" sz="2000" dirty="0" smtClean="0"/>
                  <a:t>(a)</a:t>
                </a:r>
                <a:endParaRPr lang="zh-TW" altLang="en-US" sz="2000" dirty="0"/>
              </a:p>
            </p:txBody>
          </p:sp>
        </mc:Choice>
        <mc:Fallback xmlns="">
          <p:sp>
            <p:nvSpPr>
              <p:cNvPr id="7" name="TextBox 6"/>
              <p:cNvSpPr txBox="1">
                <a:spLocks noRot="1" noChangeAspect="1" noMove="1" noResize="1" noEditPoints="1" noAdjustHandles="1" noChangeArrowheads="1" noChangeShapeType="1" noTextEdit="1"/>
              </p:cNvSpPr>
              <p:nvPr/>
            </p:nvSpPr>
            <p:spPr>
              <a:xfrm>
                <a:off x="900290" y="2215015"/>
                <a:ext cx="2135088" cy="1285993"/>
              </a:xfrm>
              <a:prstGeom prst="rect">
                <a:avLst/>
              </a:prstGeom>
              <a:blipFill rotWithShape="0">
                <a:blip r:embed="rId2"/>
                <a:stretch>
                  <a:fillRect b="-1137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3273855" y="2295348"/>
                <a:ext cx="1800200" cy="125521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2000" i="1" smtClean="0">
                              <a:latin typeface="Cambria Math" panose="02040503050406030204" pitchFamily="18" charset="0"/>
                            </a:rPr>
                          </m:ctrlPr>
                        </m:dPr>
                        <m:e>
                          <m:m>
                            <m:mPr>
                              <m:mcs>
                                <m:mc>
                                  <m:mcPr>
                                    <m:count m:val="3"/>
                                    <m:mcJc m:val="center"/>
                                  </m:mcPr>
                                </m:mc>
                              </m:mcs>
                              <m:ctrlPr>
                                <a:rPr lang="en-US" altLang="zh-TW" sz="2000" i="1">
                                  <a:latin typeface="Cambria Math" panose="02040503050406030204" pitchFamily="18" charset="0"/>
                                </a:rPr>
                              </m:ctrlPr>
                            </m:mPr>
                            <m:mr>
                              <m:e>
                                <m:r>
                                  <m:rPr>
                                    <m:brk m:alnAt="7"/>
                                  </m:rPr>
                                  <a:rPr lang="zh-TW" altLang="en-US" sz="2000" i="1" smtClean="0">
                                    <a:latin typeface="Cambria Math" panose="02040503050406030204" pitchFamily="18" charset="0"/>
                                  </a:rPr>
                                  <m:t>𝛽</m:t>
                                </m:r>
                                <m:sSup>
                                  <m:sSupPr>
                                    <m:ctrlPr>
                                      <a:rPr lang="en-US" altLang="zh-TW" sz="2000" i="1" smtClean="0">
                                        <a:latin typeface="Cambria Math" panose="02040503050406030204" pitchFamily="18" charset="0"/>
                                      </a:rPr>
                                    </m:ctrlPr>
                                  </m:sSupPr>
                                  <m:e>
                                    <m:r>
                                      <m:rPr>
                                        <m:brk m:alnAt="7"/>
                                      </m:rPr>
                                      <a:rPr lang="zh-TW" altLang="en-US" sz="2000" i="1">
                                        <a:latin typeface="Cambria Math" panose="02040503050406030204" pitchFamily="18" charset="0"/>
                                      </a:rPr>
                                      <m:t>𝜎</m:t>
                                    </m:r>
                                  </m:e>
                                  <m:sup>
                                    <m:r>
                                      <a:rPr lang="en-US" altLang="zh-TW" sz="2000" b="0" i="1" smtClean="0">
                                        <a:latin typeface="Cambria Math" panose="02040503050406030204" pitchFamily="18" charset="0"/>
                                      </a:rPr>
                                      <m:t>2</m:t>
                                    </m:r>
                                  </m:sup>
                                </m:sSup>
                              </m:e>
                              <m:e>
                                <m:r>
                                  <a:rPr lang="zh-TW" altLang="en-US" sz="2000" i="1" smtClean="0">
                                    <a:latin typeface="Cambria Math" panose="02040503050406030204" pitchFamily="18" charset="0"/>
                                  </a:rPr>
                                  <m:t>𝛼</m:t>
                                </m:r>
                                <m:sSup>
                                  <m:sSupPr>
                                    <m:ctrlPr>
                                      <a:rPr lang="en-US" altLang="zh-TW" sz="2000" i="1">
                                        <a:latin typeface="Cambria Math" panose="02040503050406030204" pitchFamily="18" charset="0"/>
                                      </a:rPr>
                                    </m:ctrlPr>
                                  </m:sSupPr>
                                  <m:e>
                                    <m:r>
                                      <m:rPr>
                                        <m:brk m:alnAt="7"/>
                                      </m:rPr>
                                      <a:rPr lang="zh-TW" altLang="en-US" sz="2000" i="1">
                                        <a:latin typeface="Cambria Math" panose="02040503050406030204" pitchFamily="18" charset="0"/>
                                      </a:rPr>
                                      <m:t>𝜎</m:t>
                                    </m:r>
                                  </m:e>
                                  <m:sup>
                                    <m:r>
                                      <a:rPr lang="en-US" altLang="zh-TW" sz="2000" i="1">
                                        <a:latin typeface="Cambria Math" panose="02040503050406030204" pitchFamily="18" charset="0"/>
                                      </a:rPr>
                                      <m:t>2</m:t>
                                    </m:r>
                                  </m:sup>
                                </m:sSup>
                              </m:e>
                              <m:e>
                                <m:r>
                                  <m:rPr>
                                    <m:brk m:alnAt="7"/>
                                  </m:rPr>
                                  <a:rPr lang="zh-TW" altLang="en-US" sz="2000" i="1">
                                    <a:latin typeface="Cambria Math" panose="02040503050406030204" pitchFamily="18" charset="0"/>
                                  </a:rPr>
                                  <m:t>𝛽</m:t>
                                </m:r>
                                <m:sSup>
                                  <m:sSupPr>
                                    <m:ctrlPr>
                                      <a:rPr lang="en-US" altLang="zh-TW" sz="2000" i="1">
                                        <a:latin typeface="Cambria Math" panose="02040503050406030204" pitchFamily="18" charset="0"/>
                                      </a:rPr>
                                    </m:ctrlPr>
                                  </m:sSupPr>
                                  <m:e>
                                    <m:r>
                                      <m:rPr>
                                        <m:brk m:alnAt="7"/>
                                      </m:rPr>
                                      <a:rPr lang="zh-TW" altLang="en-US" sz="2000" i="1">
                                        <a:latin typeface="Cambria Math" panose="02040503050406030204" pitchFamily="18" charset="0"/>
                                      </a:rPr>
                                      <m:t>𝜎</m:t>
                                    </m:r>
                                  </m:e>
                                  <m:sup>
                                    <m:r>
                                      <a:rPr lang="en-US" altLang="zh-TW" sz="2000" i="1">
                                        <a:latin typeface="Cambria Math" panose="02040503050406030204" pitchFamily="18" charset="0"/>
                                      </a:rPr>
                                      <m:t>2</m:t>
                                    </m:r>
                                  </m:sup>
                                </m:sSup>
                              </m:e>
                            </m:mr>
                            <m:mr>
                              <m:e>
                                <m:r>
                                  <a:rPr lang="zh-TW" altLang="en-US" sz="2000" i="1">
                                    <a:latin typeface="Cambria Math" panose="02040503050406030204" pitchFamily="18" charset="0"/>
                                  </a:rPr>
                                  <m:t>𝛼</m:t>
                                </m:r>
                                <m:sSup>
                                  <m:sSupPr>
                                    <m:ctrlPr>
                                      <a:rPr lang="en-US" altLang="zh-TW" sz="2000" i="1">
                                        <a:latin typeface="Cambria Math" panose="02040503050406030204" pitchFamily="18" charset="0"/>
                                      </a:rPr>
                                    </m:ctrlPr>
                                  </m:sSupPr>
                                  <m:e>
                                    <m:r>
                                      <m:rPr>
                                        <m:brk m:alnAt="7"/>
                                      </m:rPr>
                                      <a:rPr lang="zh-TW" altLang="en-US" sz="2000" i="1">
                                        <a:latin typeface="Cambria Math" panose="02040503050406030204" pitchFamily="18" charset="0"/>
                                      </a:rPr>
                                      <m:t>𝜎</m:t>
                                    </m:r>
                                  </m:e>
                                  <m:sup>
                                    <m:r>
                                      <a:rPr lang="en-US" altLang="zh-TW" sz="2000" i="1">
                                        <a:latin typeface="Cambria Math" panose="02040503050406030204" pitchFamily="18" charset="0"/>
                                      </a:rPr>
                                      <m:t>2</m:t>
                                    </m:r>
                                  </m:sup>
                                </m:sSup>
                              </m:e>
                              <m:e>
                                <m:sSup>
                                  <m:sSupPr>
                                    <m:ctrlPr>
                                      <a:rPr lang="en-US" altLang="zh-TW" sz="2000" i="1">
                                        <a:latin typeface="Cambria Math" panose="02040503050406030204" pitchFamily="18" charset="0"/>
                                      </a:rPr>
                                    </m:ctrlPr>
                                  </m:sSupPr>
                                  <m:e>
                                    <m:r>
                                      <m:rPr>
                                        <m:brk m:alnAt="7"/>
                                      </m:rPr>
                                      <a:rPr lang="zh-TW" altLang="en-US" sz="2000" i="1">
                                        <a:latin typeface="Cambria Math" panose="02040503050406030204" pitchFamily="18" charset="0"/>
                                      </a:rPr>
                                      <m:t>𝜎</m:t>
                                    </m:r>
                                  </m:e>
                                  <m:sup>
                                    <m:r>
                                      <a:rPr lang="en-US" altLang="zh-TW" sz="2000" i="1">
                                        <a:latin typeface="Cambria Math" panose="02040503050406030204" pitchFamily="18" charset="0"/>
                                      </a:rPr>
                                      <m:t>2</m:t>
                                    </m:r>
                                  </m:sup>
                                </m:sSup>
                              </m:e>
                              <m:e>
                                <m:r>
                                  <a:rPr lang="zh-TW" altLang="en-US" sz="2000" i="1">
                                    <a:latin typeface="Cambria Math" panose="02040503050406030204" pitchFamily="18" charset="0"/>
                                  </a:rPr>
                                  <m:t>𝛼</m:t>
                                </m:r>
                                <m:sSup>
                                  <m:sSupPr>
                                    <m:ctrlPr>
                                      <a:rPr lang="en-US" altLang="zh-TW" sz="2000" i="1">
                                        <a:latin typeface="Cambria Math" panose="02040503050406030204" pitchFamily="18" charset="0"/>
                                      </a:rPr>
                                    </m:ctrlPr>
                                  </m:sSupPr>
                                  <m:e>
                                    <m:r>
                                      <m:rPr>
                                        <m:brk m:alnAt="7"/>
                                      </m:rPr>
                                      <a:rPr lang="zh-TW" altLang="en-US" sz="2000" i="1">
                                        <a:latin typeface="Cambria Math" panose="02040503050406030204" pitchFamily="18" charset="0"/>
                                      </a:rPr>
                                      <m:t>𝜎</m:t>
                                    </m:r>
                                  </m:e>
                                  <m:sup>
                                    <m:r>
                                      <a:rPr lang="en-US" altLang="zh-TW" sz="2000" i="1">
                                        <a:latin typeface="Cambria Math" panose="02040503050406030204" pitchFamily="18" charset="0"/>
                                      </a:rPr>
                                      <m:t>2</m:t>
                                    </m:r>
                                  </m:sup>
                                </m:sSup>
                              </m:e>
                            </m:mr>
                            <m:mr>
                              <m:e>
                                <m:r>
                                  <m:rPr>
                                    <m:brk m:alnAt="7"/>
                                  </m:rPr>
                                  <a:rPr lang="zh-TW" altLang="en-US" sz="2000" i="1">
                                    <a:latin typeface="Cambria Math" panose="02040503050406030204" pitchFamily="18" charset="0"/>
                                  </a:rPr>
                                  <m:t>𝛽</m:t>
                                </m:r>
                                <m:sSup>
                                  <m:sSupPr>
                                    <m:ctrlPr>
                                      <a:rPr lang="en-US" altLang="zh-TW" sz="2000" i="1">
                                        <a:latin typeface="Cambria Math" panose="02040503050406030204" pitchFamily="18" charset="0"/>
                                      </a:rPr>
                                    </m:ctrlPr>
                                  </m:sSupPr>
                                  <m:e>
                                    <m:r>
                                      <m:rPr>
                                        <m:brk m:alnAt="7"/>
                                      </m:rPr>
                                      <a:rPr lang="zh-TW" altLang="en-US" sz="2000" i="1">
                                        <a:latin typeface="Cambria Math" panose="02040503050406030204" pitchFamily="18" charset="0"/>
                                      </a:rPr>
                                      <m:t>𝜎</m:t>
                                    </m:r>
                                  </m:e>
                                  <m:sup>
                                    <m:r>
                                      <a:rPr lang="en-US" altLang="zh-TW" sz="2000" i="1">
                                        <a:latin typeface="Cambria Math" panose="02040503050406030204" pitchFamily="18" charset="0"/>
                                      </a:rPr>
                                      <m:t>2</m:t>
                                    </m:r>
                                  </m:sup>
                                </m:sSup>
                              </m:e>
                              <m:e>
                                <m:r>
                                  <a:rPr lang="zh-TW" altLang="en-US" sz="2000" i="1">
                                    <a:latin typeface="Cambria Math" panose="02040503050406030204" pitchFamily="18" charset="0"/>
                                  </a:rPr>
                                  <m:t>𝛼</m:t>
                                </m:r>
                                <m:sSup>
                                  <m:sSupPr>
                                    <m:ctrlPr>
                                      <a:rPr lang="en-US" altLang="zh-TW" sz="2000" i="1">
                                        <a:latin typeface="Cambria Math" panose="02040503050406030204" pitchFamily="18" charset="0"/>
                                      </a:rPr>
                                    </m:ctrlPr>
                                  </m:sSupPr>
                                  <m:e>
                                    <m:r>
                                      <m:rPr>
                                        <m:brk m:alnAt="7"/>
                                      </m:rPr>
                                      <a:rPr lang="zh-TW" altLang="en-US" sz="2000" i="1">
                                        <a:latin typeface="Cambria Math" panose="02040503050406030204" pitchFamily="18" charset="0"/>
                                      </a:rPr>
                                      <m:t>𝜎</m:t>
                                    </m:r>
                                  </m:e>
                                  <m:sup>
                                    <m:r>
                                      <a:rPr lang="en-US" altLang="zh-TW" sz="2000" i="1">
                                        <a:latin typeface="Cambria Math" panose="02040503050406030204" pitchFamily="18" charset="0"/>
                                      </a:rPr>
                                      <m:t>2</m:t>
                                    </m:r>
                                  </m:sup>
                                </m:sSup>
                              </m:e>
                              <m:e>
                                <m:r>
                                  <m:rPr>
                                    <m:brk m:alnAt="7"/>
                                  </m:rPr>
                                  <a:rPr lang="zh-TW" altLang="en-US" sz="2000" i="1">
                                    <a:latin typeface="Cambria Math" panose="02040503050406030204" pitchFamily="18" charset="0"/>
                                  </a:rPr>
                                  <m:t>𝛽</m:t>
                                </m:r>
                                <m:sSup>
                                  <m:sSupPr>
                                    <m:ctrlPr>
                                      <a:rPr lang="en-US" altLang="zh-TW" sz="2000" i="1">
                                        <a:latin typeface="Cambria Math" panose="02040503050406030204" pitchFamily="18" charset="0"/>
                                      </a:rPr>
                                    </m:ctrlPr>
                                  </m:sSupPr>
                                  <m:e>
                                    <m:r>
                                      <m:rPr>
                                        <m:brk m:alnAt="7"/>
                                      </m:rPr>
                                      <a:rPr lang="zh-TW" altLang="en-US" sz="2000" i="1">
                                        <a:latin typeface="Cambria Math" panose="02040503050406030204" pitchFamily="18" charset="0"/>
                                      </a:rPr>
                                      <m:t>𝜎</m:t>
                                    </m:r>
                                  </m:e>
                                  <m:sup>
                                    <m:r>
                                      <a:rPr lang="en-US" altLang="zh-TW" sz="2000" i="1">
                                        <a:latin typeface="Cambria Math" panose="02040503050406030204" pitchFamily="18" charset="0"/>
                                      </a:rPr>
                                      <m:t>2</m:t>
                                    </m:r>
                                  </m:sup>
                                </m:sSup>
                              </m:e>
                            </m:mr>
                          </m:m>
                        </m:e>
                      </m:d>
                    </m:oMath>
                  </m:oMathPara>
                </a14:m>
                <a:endParaRPr lang="en-US" altLang="zh-TW" dirty="0" smtClean="0"/>
              </a:p>
              <a:p>
                <a:pPr algn="ctr"/>
                <a:r>
                  <a:rPr lang="en-US" altLang="zh-TW" dirty="0" smtClean="0"/>
                  <a:t>(b)</a:t>
                </a:r>
                <a:endParaRPr lang="zh-TW" alt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3273855" y="2295348"/>
                <a:ext cx="1800200" cy="1255215"/>
              </a:xfrm>
              <a:prstGeom prst="rect">
                <a:avLst/>
              </a:prstGeom>
              <a:blipFill rotWithShape="0">
                <a:blip r:embed="rId3"/>
                <a:stretch>
                  <a:fillRect r="-12542" b="-10732"/>
                </a:stretch>
              </a:blipFill>
            </p:spPr>
            <p:txBody>
              <a:bodyPr/>
              <a:lstStyle/>
              <a:p>
                <a:r>
                  <a:rPr lang="zh-TW" altLang="en-US">
                    <a:noFill/>
                  </a:rPr>
                  <a:t> </a:t>
                </a:r>
              </a:p>
            </p:txBody>
          </p:sp>
        </mc:Fallback>
      </mc:AlternateContent>
      <p:sp>
        <p:nvSpPr>
          <p:cNvPr id="9" name="矩形 1"/>
          <p:cNvSpPr/>
          <p:nvPr/>
        </p:nvSpPr>
        <p:spPr bwMode="auto">
          <a:xfrm>
            <a:off x="5566137" y="2163935"/>
            <a:ext cx="2397597" cy="1386628"/>
          </a:xfrm>
          <a:prstGeom prst="rect">
            <a:avLst/>
          </a:prstGeom>
          <a:solidFill>
            <a:schemeClr val="folHlink">
              <a:alpha val="0"/>
            </a:schemeClr>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smtClean="0">
              <a:ln>
                <a:noFill/>
              </a:ln>
              <a:solidFill>
                <a:schemeClr val="bg1"/>
              </a:solidFill>
              <a:effectLst/>
              <a:latin typeface="Arial" charset="0"/>
              <a:ea typeface="新細明體" pitchFamily="18" charset="-120"/>
            </a:endParaRPr>
          </a:p>
        </p:txBody>
      </p:sp>
      <mc:AlternateContent xmlns:mc="http://schemas.openxmlformats.org/markup-compatibility/2006" xmlns:a14="http://schemas.microsoft.com/office/drawing/2010/main">
        <mc:Choice Requires="a14">
          <p:sp>
            <p:nvSpPr>
              <p:cNvPr id="10" name="TextBox 8"/>
              <p:cNvSpPr txBox="1"/>
              <p:nvPr/>
            </p:nvSpPr>
            <p:spPr>
              <a:xfrm>
                <a:off x="5847534" y="2265642"/>
                <a:ext cx="1800200" cy="125521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2000" i="1" smtClean="0">
                              <a:latin typeface="Cambria Math" panose="02040503050406030204" pitchFamily="18" charset="0"/>
                            </a:rPr>
                          </m:ctrlPr>
                        </m:dPr>
                        <m:e>
                          <m:m>
                            <m:mPr>
                              <m:mcs>
                                <m:mc>
                                  <m:mcPr>
                                    <m:count m:val="3"/>
                                    <m:mcJc m:val="center"/>
                                  </m:mcPr>
                                </m:mc>
                              </m:mcs>
                              <m:ctrlPr>
                                <a:rPr lang="en-US" altLang="zh-TW" sz="2000" i="1" smtClean="0">
                                  <a:latin typeface="Cambria Math" panose="02040503050406030204" pitchFamily="18" charset="0"/>
                                </a:rPr>
                              </m:ctrlPr>
                            </m:mPr>
                            <m:mr>
                              <m:e>
                                <m:sSup>
                                  <m:sSupPr>
                                    <m:ctrlPr>
                                      <a:rPr lang="en-US" altLang="zh-TW" sz="2000" i="1" smtClean="0">
                                        <a:latin typeface="Cambria Math" panose="02040503050406030204" pitchFamily="18" charset="0"/>
                                      </a:rPr>
                                    </m:ctrlPr>
                                  </m:sSupPr>
                                  <m:e>
                                    <m:r>
                                      <m:rPr>
                                        <m:brk m:alnAt="7"/>
                                      </m:rPr>
                                      <a:rPr lang="zh-TW" altLang="en-US" sz="2000" i="1">
                                        <a:latin typeface="Cambria Math" panose="02040503050406030204" pitchFamily="18" charset="0"/>
                                      </a:rPr>
                                      <m:t>𝛽</m:t>
                                    </m:r>
                                  </m:e>
                                  <m:sup>
                                    <m:r>
                                      <m:rPr>
                                        <m:brk m:alnAt="7"/>
                                      </m:rPr>
                                      <a:rPr lang="en-US" altLang="zh-TW" sz="2000" b="0" i="1" smtClean="0">
                                        <a:latin typeface="Cambria Math" panose="02040503050406030204" pitchFamily="18" charset="0"/>
                                      </a:rPr>
                                      <m:t>−</m:t>
                                    </m:r>
                                    <m:r>
                                      <a:rPr lang="en-US" altLang="zh-TW" sz="2000" b="0" i="1" smtClean="0">
                                        <a:latin typeface="Cambria Math" panose="02040503050406030204" pitchFamily="18" charset="0"/>
                                      </a:rPr>
                                      <m:t>1</m:t>
                                    </m:r>
                                  </m:sup>
                                </m:sSup>
                              </m:e>
                              <m:e>
                                <m:sSup>
                                  <m:sSupPr>
                                    <m:ctrlPr>
                                      <a:rPr lang="en-US" altLang="zh-TW" sz="2000" i="1">
                                        <a:latin typeface="Cambria Math" panose="02040503050406030204" pitchFamily="18" charset="0"/>
                                      </a:rPr>
                                    </m:ctrlPr>
                                  </m:sSupPr>
                                  <m:e>
                                    <m:r>
                                      <a:rPr lang="zh-TW" altLang="en-US" sz="2000" i="1">
                                        <a:latin typeface="Cambria Math" panose="02040503050406030204" pitchFamily="18" charset="0"/>
                                      </a:rPr>
                                      <m:t>𝛼</m:t>
                                    </m:r>
                                  </m:e>
                                  <m:sup>
                                    <m:r>
                                      <a:rPr lang="en-US" altLang="zh-TW" sz="2000" b="0" i="1" smtClean="0">
                                        <a:latin typeface="Cambria Math" panose="02040503050406030204" pitchFamily="18" charset="0"/>
                                      </a:rPr>
                                      <m:t>−1</m:t>
                                    </m:r>
                                  </m:sup>
                                </m:sSup>
                              </m:e>
                              <m:e>
                                <m:sSup>
                                  <m:sSupPr>
                                    <m:ctrlPr>
                                      <a:rPr lang="en-US" altLang="zh-TW" sz="2000" i="1">
                                        <a:latin typeface="Cambria Math" panose="02040503050406030204" pitchFamily="18" charset="0"/>
                                      </a:rPr>
                                    </m:ctrlPr>
                                  </m:sSupPr>
                                  <m:e>
                                    <m:r>
                                      <m:rPr>
                                        <m:brk m:alnAt="7"/>
                                      </m:rPr>
                                      <a:rPr lang="zh-TW" altLang="en-US" sz="2000" i="1">
                                        <a:latin typeface="Cambria Math" panose="02040503050406030204" pitchFamily="18" charset="0"/>
                                      </a:rPr>
                                      <m:t>𝛽</m:t>
                                    </m:r>
                                  </m:e>
                                  <m:sup>
                                    <m:r>
                                      <a:rPr lang="en-US" altLang="zh-TW" sz="2000" b="0" i="1" smtClean="0">
                                        <a:latin typeface="Cambria Math" panose="02040503050406030204" pitchFamily="18" charset="0"/>
                                      </a:rPr>
                                      <m:t>−1</m:t>
                                    </m:r>
                                  </m:sup>
                                </m:sSup>
                              </m:e>
                            </m:mr>
                            <m:mr>
                              <m:e>
                                <m:sSup>
                                  <m:sSupPr>
                                    <m:ctrlPr>
                                      <a:rPr lang="en-US" altLang="zh-TW" sz="2000" i="1">
                                        <a:latin typeface="Cambria Math" panose="02040503050406030204" pitchFamily="18" charset="0"/>
                                      </a:rPr>
                                    </m:ctrlPr>
                                  </m:sSupPr>
                                  <m:e>
                                    <m:r>
                                      <a:rPr lang="zh-TW" altLang="en-US" sz="2000" i="1">
                                        <a:latin typeface="Cambria Math" panose="02040503050406030204" pitchFamily="18" charset="0"/>
                                      </a:rPr>
                                      <m:t>𝛼</m:t>
                                    </m:r>
                                  </m:e>
                                  <m:sup>
                                    <m:r>
                                      <a:rPr lang="en-US" altLang="zh-TW" sz="2000" b="0" i="1" smtClean="0">
                                        <a:latin typeface="Cambria Math" panose="02040503050406030204" pitchFamily="18" charset="0"/>
                                      </a:rPr>
                                      <m:t>−1</m:t>
                                    </m:r>
                                  </m:sup>
                                </m:sSup>
                              </m:e>
                              <m:e>
                                <m:r>
                                  <a:rPr lang="en-US" altLang="zh-TW" sz="2000" b="0" i="1" smtClean="0">
                                    <a:latin typeface="Cambria Math" panose="02040503050406030204" pitchFamily="18" charset="0"/>
                                  </a:rPr>
                                  <m:t>1</m:t>
                                </m:r>
                              </m:e>
                              <m:e>
                                <m:sSup>
                                  <m:sSupPr>
                                    <m:ctrlPr>
                                      <a:rPr lang="en-US" altLang="zh-TW" sz="2000" i="1">
                                        <a:latin typeface="Cambria Math" panose="02040503050406030204" pitchFamily="18" charset="0"/>
                                      </a:rPr>
                                    </m:ctrlPr>
                                  </m:sSupPr>
                                  <m:e>
                                    <m:r>
                                      <a:rPr lang="zh-TW" altLang="en-US" sz="2000" i="1">
                                        <a:latin typeface="Cambria Math" panose="02040503050406030204" pitchFamily="18" charset="0"/>
                                      </a:rPr>
                                      <m:t>𝛼</m:t>
                                    </m:r>
                                  </m:e>
                                  <m:sup>
                                    <m:r>
                                      <a:rPr lang="en-US" altLang="zh-TW" sz="2000" b="0" i="1" smtClean="0">
                                        <a:latin typeface="Cambria Math" panose="02040503050406030204" pitchFamily="18" charset="0"/>
                                      </a:rPr>
                                      <m:t>−1</m:t>
                                    </m:r>
                                  </m:sup>
                                </m:sSup>
                              </m:e>
                            </m:mr>
                            <m:mr>
                              <m:e>
                                <m:sSup>
                                  <m:sSupPr>
                                    <m:ctrlPr>
                                      <a:rPr lang="en-US" altLang="zh-TW" sz="2000" i="1">
                                        <a:latin typeface="Cambria Math" panose="02040503050406030204" pitchFamily="18" charset="0"/>
                                      </a:rPr>
                                    </m:ctrlPr>
                                  </m:sSupPr>
                                  <m:e>
                                    <m:r>
                                      <m:rPr>
                                        <m:brk m:alnAt="7"/>
                                      </m:rPr>
                                      <a:rPr lang="zh-TW" altLang="en-US" sz="2000" i="1">
                                        <a:latin typeface="Cambria Math" panose="02040503050406030204" pitchFamily="18" charset="0"/>
                                      </a:rPr>
                                      <m:t>𝛽</m:t>
                                    </m:r>
                                  </m:e>
                                  <m:sup>
                                    <m:r>
                                      <a:rPr lang="en-US" altLang="zh-TW" sz="2000" b="0" i="1" smtClean="0">
                                        <a:latin typeface="Cambria Math" panose="02040503050406030204" pitchFamily="18" charset="0"/>
                                      </a:rPr>
                                      <m:t>−1</m:t>
                                    </m:r>
                                  </m:sup>
                                </m:sSup>
                              </m:e>
                              <m:e>
                                <m:sSup>
                                  <m:sSupPr>
                                    <m:ctrlPr>
                                      <a:rPr lang="en-US" altLang="zh-TW" sz="2000" i="1" smtClean="0">
                                        <a:latin typeface="Cambria Math" panose="02040503050406030204" pitchFamily="18" charset="0"/>
                                      </a:rPr>
                                    </m:ctrlPr>
                                  </m:sSupPr>
                                  <m:e>
                                    <m:r>
                                      <a:rPr lang="zh-TW" altLang="en-US" sz="2000" i="1">
                                        <a:latin typeface="Cambria Math" panose="02040503050406030204" pitchFamily="18" charset="0"/>
                                      </a:rPr>
                                      <m:t>𝛼</m:t>
                                    </m:r>
                                  </m:e>
                                  <m:sup>
                                    <m:r>
                                      <a:rPr lang="en-US" altLang="zh-TW" sz="2000" i="1">
                                        <a:latin typeface="Cambria Math" panose="02040503050406030204" pitchFamily="18" charset="0"/>
                                      </a:rPr>
                                      <m:t>−1</m:t>
                                    </m:r>
                                  </m:sup>
                                </m:sSup>
                              </m:e>
                              <m:e>
                                <m:sSup>
                                  <m:sSupPr>
                                    <m:ctrlPr>
                                      <a:rPr lang="en-US" altLang="zh-TW" sz="2000" i="1">
                                        <a:latin typeface="Cambria Math" panose="02040503050406030204" pitchFamily="18" charset="0"/>
                                      </a:rPr>
                                    </m:ctrlPr>
                                  </m:sSupPr>
                                  <m:e>
                                    <m:r>
                                      <m:rPr>
                                        <m:brk m:alnAt="7"/>
                                      </m:rPr>
                                      <a:rPr lang="zh-TW" altLang="en-US" sz="2000" i="1">
                                        <a:latin typeface="Cambria Math" panose="02040503050406030204" pitchFamily="18" charset="0"/>
                                      </a:rPr>
                                      <m:t>𝛽</m:t>
                                    </m:r>
                                  </m:e>
                                  <m:sup>
                                    <m:r>
                                      <a:rPr lang="en-US" altLang="zh-TW" sz="2000" i="1">
                                        <a:latin typeface="Cambria Math" panose="02040503050406030204" pitchFamily="18" charset="0"/>
                                      </a:rPr>
                                      <m:t>−1</m:t>
                                    </m:r>
                                  </m:sup>
                                </m:sSup>
                              </m:e>
                            </m:mr>
                          </m:m>
                        </m:e>
                      </m:d>
                    </m:oMath>
                  </m:oMathPara>
                </a14:m>
                <a:endParaRPr lang="en-US" altLang="zh-TW" dirty="0" smtClean="0"/>
              </a:p>
              <a:p>
                <a:pPr algn="ctr"/>
                <a:r>
                  <a:rPr lang="en-US" altLang="zh-TW" dirty="0" smtClean="0"/>
                  <a:t>(c)</a:t>
                </a:r>
                <a:endParaRPr lang="zh-TW" altLang="en-US" dirty="0"/>
              </a:p>
            </p:txBody>
          </p:sp>
        </mc:Choice>
        <mc:Fallback xmlns="">
          <p:sp>
            <p:nvSpPr>
              <p:cNvPr id="10" name="TextBox 8"/>
              <p:cNvSpPr txBox="1">
                <a:spLocks noRot="1" noChangeAspect="1" noMove="1" noResize="1" noEditPoints="1" noAdjustHandles="1" noChangeArrowheads="1" noChangeShapeType="1" noTextEdit="1"/>
              </p:cNvSpPr>
              <p:nvPr/>
            </p:nvSpPr>
            <p:spPr>
              <a:xfrm>
                <a:off x="5847534" y="2265642"/>
                <a:ext cx="1800200" cy="1255215"/>
              </a:xfrm>
              <a:prstGeom prst="rect">
                <a:avLst/>
              </a:prstGeom>
              <a:blipFill rotWithShape="0">
                <a:blip r:embed="rId4"/>
                <a:stretch>
                  <a:fillRect r="-8108" b="-1019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Content Placeholder 2"/>
              <p:cNvSpPr>
                <a:spLocks noGrp="1"/>
              </p:cNvSpPr>
              <p:nvPr>
                <p:ph idx="1"/>
              </p:nvPr>
            </p:nvSpPr>
            <p:spPr>
              <a:xfrm>
                <a:off x="611560" y="3212976"/>
                <a:ext cx="8759824" cy="5256583"/>
              </a:xfrm>
            </p:spPr>
            <p:txBody>
              <a:bodyPr/>
              <a:lstStyle/>
              <a:p>
                <a:pPr marL="0" indent="0">
                  <a:buNone/>
                </a:pPr>
                <a:r>
                  <a:rPr lang="en-US" altLang="zh-TW" dirty="0" err="1" smtClean="0">
                    <a:solidFill>
                      <a:schemeClr val="bg1"/>
                    </a:solidFill>
                  </a:rPr>
                  <a:t>gure</a:t>
                </a:r>
                <a:r>
                  <a:rPr lang="en-US" altLang="zh-TW" dirty="0" smtClean="0">
                    <a:solidFill>
                      <a:schemeClr val="bg1"/>
                    </a:solidFill>
                  </a:rPr>
                  <a:t> explanation:</a:t>
                </a:r>
                <a:endParaRPr lang="en-US" altLang="zh-TW" dirty="0">
                  <a:solidFill>
                    <a:schemeClr val="bg1"/>
                  </a:solidFill>
                </a:endParaRPr>
              </a:p>
              <a:p>
                <a:r>
                  <a:rPr lang="en-US" altLang="zh-TW" dirty="0" smtClean="0">
                    <a:solidFill>
                      <a:schemeClr val="tx1"/>
                    </a:solidFill>
                  </a:rPr>
                  <a:t>(a) Correspondences between the components </a:t>
                </a:r>
                <a:r>
                  <a:rPr lang="en-US" altLang="zh-TW" dirty="0">
                    <a:solidFill>
                      <a:schemeClr val="tx1"/>
                    </a:solidFill>
                  </a:rPr>
                  <a:t>of the vector </a:t>
                </a:r>
                <a:br>
                  <a:rPr lang="en-US" altLang="zh-TW" dirty="0">
                    <a:solidFill>
                      <a:schemeClr val="tx1"/>
                    </a:solidFill>
                  </a:rPr>
                </a:br>
                <a14:m>
                  <m:oMath xmlns:m="http://schemas.openxmlformats.org/officeDocument/2006/math">
                    <m:r>
                      <a:rPr lang="en-US" altLang="zh-TW" i="1" dirty="0" smtClean="0">
                        <a:solidFill>
                          <a:schemeClr val="tx1"/>
                        </a:solidFill>
                        <a:latin typeface="Cambria Math" panose="02040503050406030204" pitchFamily="18" charset="0"/>
                      </a:rPr>
                      <m:t>𝑥</m:t>
                    </m:r>
                  </m:oMath>
                </a14:m>
                <a:r>
                  <a:rPr lang="en-US" altLang="zh-TW" dirty="0" smtClean="0">
                    <a:solidFill>
                      <a:schemeClr val="tx1"/>
                    </a:solidFill>
                  </a:rPr>
                  <a:t> </a:t>
                </a:r>
                <a:r>
                  <a:rPr lang="en-US" altLang="zh-TW" dirty="0">
                    <a:solidFill>
                      <a:schemeClr val="tx1"/>
                    </a:solidFill>
                  </a:rPr>
                  <a:t>= </a:t>
                </a:r>
                <a:r>
                  <a:rPr lang="en-US" altLang="zh-TW" dirty="0" smtClean="0">
                    <a:solidFill>
                      <a:schemeClr val="tx1"/>
                    </a:solidFill>
                  </a:rPr>
                  <a:t>(</a:t>
                </a:r>
                <a14:m>
                  <m:oMath xmlns:m="http://schemas.openxmlformats.org/officeDocument/2006/math">
                    <m:sSub>
                      <m:sSubPr>
                        <m:ctrlPr>
                          <a:rPr lang="en-US" altLang="zh-TW" i="1" smtClean="0">
                            <a:solidFill>
                              <a:schemeClr val="tx1"/>
                            </a:solidFill>
                            <a:latin typeface="Cambria Math" panose="02040503050406030204" pitchFamily="18" charset="0"/>
                          </a:rPr>
                        </m:ctrlPr>
                      </m:sSubPr>
                      <m:e>
                        <m:r>
                          <a:rPr lang="en-US" altLang="zh-TW" b="0" i="1" smtClean="0">
                            <a:solidFill>
                              <a:schemeClr val="tx1"/>
                            </a:solidFill>
                            <a:latin typeface="Cambria Math" panose="02040503050406030204" pitchFamily="18" charset="0"/>
                          </a:rPr>
                          <m:t>𝑥</m:t>
                        </m:r>
                      </m:e>
                      <m:sub>
                        <m:r>
                          <a:rPr lang="en-US" altLang="zh-TW" b="0" i="1" smtClean="0">
                            <a:solidFill>
                              <a:schemeClr val="tx1"/>
                            </a:solidFill>
                            <a:latin typeface="Cambria Math" panose="02040503050406030204" pitchFamily="18" charset="0"/>
                          </a:rPr>
                          <m:t>1</m:t>
                        </m:r>
                      </m:sub>
                    </m:sSub>
                  </m:oMath>
                </a14:m>
                <a:r>
                  <a:rPr lang="en-US" altLang="zh-TW" dirty="0" smtClean="0">
                    <a:solidFill>
                      <a:schemeClr val="tx1"/>
                    </a:solidFill>
                  </a:rPr>
                  <a:t>,</a:t>
                </a:r>
                <a:r>
                  <a:rPr lang="en-US" altLang="zh-TW" dirty="0">
                    <a:solidFill>
                      <a:schemeClr val="tx1"/>
                    </a:solidFill>
                  </a:rPr>
                  <a:t> </a:t>
                </a:r>
                <a14:m>
                  <m:oMath xmlns:m="http://schemas.openxmlformats.org/officeDocument/2006/math">
                    <m:sSub>
                      <m:sSubPr>
                        <m:ctrlPr>
                          <a:rPr lang="en-US" altLang="zh-TW" i="1">
                            <a:solidFill>
                              <a:schemeClr val="tx1"/>
                            </a:solidFill>
                            <a:latin typeface="Cambria Math" panose="02040503050406030204" pitchFamily="18" charset="0"/>
                          </a:rPr>
                        </m:ctrlPr>
                      </m:sSubPr>
                      <m:e>
                        <m:r>
                          <a:rPr lang="en-US" altLang="zh-TW" i="1">
                            <a:solidFill>
                              <a:schemeClr val="tx1"/>
                            </a:solidFill>
                            <a:latin typeface="Cambria Math" panose="02040503050406030204" pitchFamily="18" charset="0"/>
                          </a:rPr>
                          <m:t>𝑥</m:t>
                        </m:r>
                      </m:e>
                      <m:sub>
                        <m:r>
                          <a:rPr lang="en-US" altLang="zh-TW" b="0" i="1" smtClean="0">
                            <a:solidFill>
                              <a:schemeClr val="tx1"/>
                            </a:solidFill>
                            <a:latin typeface="Cambria Math" panose="02040503050406030204" pitchFamily="18" charset="0"/>
                          </a:rPr>
                          <m:t>2</m:t>
                        </m:r>
                      </m:sub>
                    </m:sSub>
                  </m:oMath>
                </a14:m>
                <a:r>
                  <a:rPr lang="en-US" altLang="zh-TW" dirty="0" smtClean="0">
                    <a:solidFill>
                      <a:schemeClr val="tx1"/>
                    </a:solidFill>
                  </a:rPr>
                  <a:t>,...,</a:t>
                </a:r>
                <a:r>
                  <a:rPr lang="en-US" altLang="zh-TW" dirty="0">
                    <a:solidFill>
                      <a:schemeClr val="tx1"/>
                    </a:solidFill>
                  </a:rPr>
                  <a:t> </a:t>
                </a:r>
                <a14:m>
                  <m:oMath xmlns:m="http://schemas.openxmlformats.org/officeDocument/2006/math">
                    <m:sSub>
                      <m:sSubPr>
                        <m:ctrlPr>
                          <a:rPr lang="en-US" altLang="zh-TW" i="1">
                            <a:solidFill>
                              <a:schemeClr val="tx1"/>
                            </a:solidFill>
                            <a:latin typeface="Cambria Math" panose="02040503050406030204" pitchFamily="18" charset="0"/>
                          </a:rPr>
                        </m:ctrlPr>
                      </m:sSubPr>
                      <m:e>
                        <m:r>
                          <a:rPr lang="en-US" altLang="zh-TW" i="1">
                            <a:solidFill>
                              <a:schemeClr val="tx1"/>
                            </a:solidFill>
                            <a:latin typeface="Cambria Math" panose="02040503050406030204" pitchFamily="18" charset="0"/>
                          </a:rPr>
                          <m:t>𝑥</m:t>
                        </m:r>
                      </m:e>
                      <m:sub>
                        <m:r>
                          <a:rPr lang="en-US" altLang="zh-TW" b="0" i="1" smtClean="0">
                            <a:solidFill>
                              <a:schemeClr val="tx1"/>
                            </a:solidFill>
                            <a:latin typeface="Cambria Math" panose="02040503050406030204" pitchFamily="18" charset="0"/>
                          </a:rPr>
                          <m:t>9</m:t>
                        </m:r>
                      </m:sub>
                    </m:sSub>
                  </m:oMath>
                </a14:m>
                <a:r>
                  <a:rPr lang="en-US" altLang="zh-TW" dirty="0">
                    <a:solidFill>
                      <a:schemeClr val="tx1"/>
                    </a:solidFill>
                  </a:rPr>
                  <a:t>) and their spatial position in a 3 x 3 neighborhood</a:t>
                </a:r>
                <a:r>
                  <a:rPr lang="en-US" altLang="zh-TW" dirty="0" smtClean="0">
                    <a:solidFill>
                      <a:schemeClr val="tx1"/>
                    </a:solidFill>
                  </a:rPr>
                  <a:t>.</a:t>
                </a:r>
              </a:p>
              <a:p>
                <a:endParaRPr lang="en-US" altLang="zh-TW" dirty="0">
                  <a:solidFill>
                    <a:schemeClr val="tx1"/>
                  </a:solidFill>
                </a:endParaRPr>
              </a:p>
              <a:p>
                <a:r>
                  <a:rPr lang="en-US" altLang="zh-TW" dirty="0">
                    <a:solidFill>
                      <a:schemeClr val="tx1"/>
                    </a:solidFill>
                  </a:rPr>
                  <a:t>(b) Variances associated with each spatial position; </a:t>
                </a:r>
                <a:r>
                  <a:rPr lang="en-US" altLang="zh-TW" dirty="0" smtClean="0">
                    <a:solidFill>
                      <a:schemeClr val="tx1"/>
                    </a:solidFill>
                  </a:rPr>
                  <a:t/>
                </a:r>
                <a:br>
                  <a:rPr lang="en-US" altLang="zh-TW" dirty="0" smtClean="0">
                    <a:solidFill>
                      <a:schemeClr val="tx1"/>
                    </a:solidFill>
                  </a:rPr>
                </a:br>
                <a:r>
                  <a:rPr lang="en-US" altLang="zh-TW" dirty="0" smtClean="0">
                    <a:solidFill>
                      <a:schemeClr val="tx1"/>
                    </a:solidFill>
                  </a:rPr>
                  <a:t>in </a:t>
                </a:r>
                <a:r>
                  <a:rPr lang="en-US" altLang="zh-TW" dirty="0">
                    <a:solidFill>
                      <a:schemeClr val="tx1"/>
                    </a:solidFill>
                  </a:rPr>
                  <a:t>a typical circumstance, </a:t>
                </a:r>
                <a14:m>
                  <m:oMath xmlns:m="http://schemas.openxmlformats.org/officeDocument/2006/math">
                    <m:r>
                      <a:rPr lang="zh-TW" altLang="en-US" i="1" smtClean="0">
                        <a:solidFill>
                          <a:schemeClr val="tx1"/>
                        </a:solidFill>
                        <a:latin typeface="Cambria Math" panose="02040503050406030204" pitchFamily="18" charset="0"/>
                      </a:rPr>
                      <m:t>𝛼</m:t>
                    </m:r>
                  </m:oMath>
                </a14:m>
                <a:r>
                  <a:rPr lang="en-US" altLang="zh-TW" dirty="0" smtClean="0">
                    <a:solidFill>
                      <a:schemeClr val="tx1"/>
                    </a:solidFill>
                  </a:rPr>
                  <a:t> </a:t>
                </a:r>
                <a:r>
                  <a:rPr lang="en-US" altLang="zh-TW" dirty="0">
                    <a:solidFill>
                      <a:schemeClr val="tx1"/>
                    </a:solidFill>
                  </a:rPr>
                  <a:t>&lt; </a:t>
                </a:r>
                <a14:m>
                  <m:oMath xmlns:m="http://schemas.openxmlformats.org/officeDocument/2006/math">
                    <m:r>
                      <a:rPr lang="zh-TW" altLang="en-US" i="1" smtClean="0">
                        <a:solidFill>
                          <a:schemeClr val="tx1"/>
                        </a:solidFill>
                        <a:latin typeface="Cambria Math" panose="02040503050406030204" pitchFamily="18" charset="0"/>
                      </a:rPr>
                      <m:t>𝛽</m:t>
                    </m:r>
                  </m:oMath>
                </a14:m>
                <a:r>
                  <a:rPr lang="en-US" altLang="zh-TW" dirty="0" smtClean="0">
                    <a:solidFill>
                      <a:schemeClr val="tx1"/>
                    </a:solidFill>
                  </a:rPr>
                  <a:t>.</a:t>
                </a:r>
              </a:p>
              <a:p>
                <a:endParaRPr lang="en-US" altLang="zh-TW" dirty="0">
                  <a:solidFill>
                    <a:schemeClr val="tx1"/>
                  </a:solidFill>
                </a:endParaRPr>
              </a:p>
              <a:p>
                <a:r>
                  <a:rPr lang="en-US" altLang="zh-TW" dirty="0">
                    <a:solidFill>
                      <a:schemeClr val="tx1"/>
                    </a:solidFill>
                  </a:rPr>
                  <a:t>(c) </a:t>
                </a:r>
                <a:r>
                  <a:rPr lang="en-US" altLang="zh-TW" dirty="0" smtClean="0">
                    <a:solidFill>
                      <a:schemeClr val="tx1"/>
                    </a:solidFill>
                  </a:rPr>
                  <a:t>Un-normalized </a:t>
                </a:r>
                <a:r>
                  <a:rPr lang="en-US" altLang="zh-TW" dirty="0">
                    <a:solidFill>
                      <a:schemeClr val="tx1"/>
                    </a:solidFill>
                  </a:rPr>
                  <a:t>minimum variance weight </a:t>
                </a:r>
                <a:r>
                  <a:rPr lang="en-US" altLang="zh-TW" dirty="0" smtClean="0">
                    <a:solidFill>
                      <a:schemeClr val="tx1"/>
                    </a:solidFill>
                  </a:rPr>
                  <a:t>mask</a:t>
                </a:r>
                <a:r>
                  <a:rPr lang="en-US" altLang="zh-TW" dirty="0">
                    <a:solidFill>
                      <a:schemeClr val="tx1"/>
                    </a:solidFill>
                  </a:rPr>
                  <a:t>. </a:t>
                </a:r>
                <a:r>
                  <a:rPr lang="en-US" altLang="zh-TW" dirty="0" smtClean="0">
                    <a:solidFill>
                      <a:schemeClr val="tx1"/>
                    </a:solidFill>
                  </a:rPr>
                  <a:t/>
                </a:r>
                <a:br>
                  <a:rPr lang="en-US" altLang="zh-TW" dirty="0" smtClean="0">
                    <a:solidFill>
                      <a:schemeClr val="tx1"/>
                    </a:solidFill>
                  </a:rPr>
                </a:br>
                <a:r>
                  <a:rPr lang="en-US" altLang="zh-TW" dirty="0" smtClean="0">
                    <a:solidFill>
                      <a:schemeClr val="tx1"/>
                    </a:solidFill>
                  </a:rPr>
                  <a:t>The normalization </a:t>
                </a:r>
                <a:r>
                  <a:rPr lang="en-US" altLang="zh-TW" dirty="0">
                    <a:solidFill>
                      <a:schemeClr val="tx1"/>
                    </a:solidFill>
                  </a:rPr>
                  <a:t>constant divides each entry </a:t>
                </a:r>
                <a:r>
                  <a:rPr lang="en-US" altLang="zh-TW" dirty="0" smtClean="0">
                    <a:solidFill>
                      <a:schemeClr val="tx1"/>
                    </a:solidFill>
                  </a:rPr>
                  <a:t>by 1 </a:t>
                </a:r>
                <a:r>
                  <a:rPr lang="en-US" altLang="zh-TW" dirty="0">
                    <a:solidFill>
                      <a:schemeClr val="tx1"/>
                    </a:solidFill>
                  </a:rPr>
                  <a:t>+ </a:t>
                </a:r>
                <a:r>
                  <a:rPr lang="en-US" altLang="zh-TW" dirty="0" smtClean="0">
                    <a:solidFill>
                      <a:schemeClr val="tx1"/>
                    </a:solidFill>
                  </a:rPr>
                  <a:t>4</a:t>
                </a:r>
                <a14:m>
                  <m:oMath xmlns:m="http://schemas.openxmlformats.org/officeDocument/2006/math">
                    <m:sSup>
                      <m:sSupPr>
                        <m:ctrlPr>
                          <a:rPr lang="en-US" altLang="zh-TW" i="1" smtClean="0">
                            <a:solidFill>
                              <a:schemeClr val="tx1"/>
                            </a:solidFill>
                            <a:latin typeface="Cambria Math" panose="02040503050406030204" pitchFamily="18" charset="0"/>
                          </a:rPr>
                        </m:ctrlPr>
                      </m:sSupPr>
                      <m:e>
                        <m:r>
                          <a:rPr lang="zh-TW" altLang="en-US" i="1">
                            <a:solidFill>
                              <a:schemeClr val="tx1"/>
                            </a:solidFill>
                            <a:latin typeface="Cambria Math" panose="02040503050406030204" pitchFamily="18" charset="0"/>
                          </a:rPr>
                          <m:t>𝛼</m:t>
                        </m:r>
                      </m:e>
                      <m:sup>
                        <m:r>
                          <a:rPr lang="en-US" altLang="zh-TW" b="0" i="1" smtClean="0">
                            <a:solidFill>
                              <a:schemeClr val="tx1"/>
                            </a:solidFill>
                            <a:latin typeface="Cambria Math" panose="02040503050406030204" pitchFamily="18" charset="0"/>
                          </a:rPr>
                          <m:t>−1</m:t>
                        </m:r>
                      </m:sup>
                    </m:sSup>
                  </m:oMath>
                </a14:m>
                <a:r>
                  <a:rPr lang="en-US" altLang="zh-TW" dirty="0">
                    <a:solidFill>
                      <a:schemeClr val="tx1"/>
                    </a:solidFill>
                  </a:rPr>
                  <a:t> + 4</a:t>
                </a:r>
                <a14:m>
                  <m:oMath xmlns:m="http://schemas.openxmlformats.org/officeDocument/2006/math">
                    <m:sSup>
                      <m:sSupPr>
                        <m:ctrlPr>
                          <a:rPr lang="en-US" altLang="zh-TW" i="1">
                            <a:solidFill>
                              <a:schemeClr val="tx1"/>
                            </a:solidFill>
                            <a:latin typeface="Cambria Math" panose="02040503050406030204" pitchFamily="18" charset="0"/>
                          </a:rPr>
                        </m:ctrlPr>
                      </m:sSupPr>
                      <m:e>
                        <m:r>
                          <a:rPr lang="zh-TW" altLang="en-US" i="1" smtClean="0">
                            <a:solidFill>
                              <a:schemeClr val="tx1"/>
                            </a:solidFill>
                            <a:latin typeface="Cambria Math" panose="02040503050406030204" pitchFamily="18" charset="0"/>
                          </a:rPr>
                          <m:t>𝛽</m:t>
                        </m:r>
                      </m:e>
                      <m:sup>
                        <m:r>
                          <a:rPr lang="en-US" altLang="zh-TW" i="1">
                            <a:solidFill>
                              <a:schemeClr val="tx1"/>
                            </a:solidFill>
                            <a:latin typeface="Cambria Math" panose="02040503050406030204" pitchFamily="18" charset="0"/>
                          </a:rPr>
                          <m:t>−1</m:t>
                        </m:r>
                      </m:sup>
                    </m:sSup>
                    <m:r>
                      <a:rPr lang="en-US" altLang="zh-TW" b="0" i="1" smtClean="0">
                        <a:solidFill>
                          <a:schemeClr val="tx1"/>
                        </a:solidFill>
                        <a:latin typeface="Cambria Math" panose="02040503050406030204" pitchFamily="18" charset="0"/>
                      </a:rPr>
                      <m:t>.</m:t>
                    </m:r>
                  </m:oMath>
                </a14:m>
                <a:endParaRPr lang="zh-TW" altLang="en-US" dirty="0">
                  <a:solidFill>
                    <a:schemeClr val="tx1"/>
                  </a:solidFill>
                </a:endParaRPr>
              </a:p>
            </p:txBody>
          </p:sp>
        </mc:Choice>
        <mc:Fallback xmlns="">
          <p:sp>
            <p:nvSpPr>
              <p:cNvPr id="11" name="Content Placeholder 2"/>
              <p:cNvSpPr>
                <a:spLocks noGrp="1" noRot="1" noChangeAspect="1" noMove="1" noResize="1" noEditPoints="1" noAdjustHandles="1" noChangeArrowheads="1" noChangeShapeType="1" noTextEdit="1"/>
              </p:cNvSpPr>
              <p:nvPr>
                <p:ph idx="1"/>
              </p:nvPr>
            </p:nvSpPr>
            <p:spPr>
              <a:xfrm>
                <a:off x="611560" y="3212976"/>
                <a:ext cx="8759824" cy="5256583"/>
              </a:xfrm>
              <a:blipFill rotWithShape="0">
                <a:blip r:embed="rId5"/>
                <a:stretch>
                  <a:fillRect l="-557" t="-580"/>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28184205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09760899-A21C-4A0A-9F80-5C8F9761CCA6}" type="slidenum">
              <a:rPr lang="en-US" altLang="zh-TW" sz="1400"/>
              <a:pPr>
                <a:spcBef>
                  <a:spcPct val="0"/>
                </a:spcBef>
                <a:buClrTx/>
                <a:buSzTx/>
                <a:buFontTx/>
                <a:buNone/>
              </a:pPr>
              <a:t>100</a:t>
            </a:fld>
            <a:r>
              <a:rPr lang="en-US" altLang="zh-TW" sz="1400"/>
              <a:t>/118</a:t>
            </a:r>
          </a:p>
        </p:txBody>
      </p:sp>
      <p:pic>
        <p:nvPicPr>
          <p:cNvPr id="161795" name="Picture 4" descr="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版面配置區 1"/>
          <p:cNvSpPr>
            <a:spLocks noGrp="1"/>
          </p:cNvSpPr>
          <p:nvPr>
            <p:ph type="dt" sz="half" idx="10"/>
          </p:nvPr>
        </p:nvSpPr>
        <p:spPr/>
        <p:txBody>
          <a:bodyPr/>
          <a:lstStyle/>
          <a:p>
            <a:fld id="{BBBD8E5F-3935-4A71-8046-E23FF6F73E27}"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3" name="Rectangle 2"/>
          <p:cNvSpPr>
            <a:spLocks noGrp="1" noChangeArrowheads="1"/>
          </p:cNvSpPr>
          <p:nvPr>
            <p:ph type="title"/>
          </p:nvPr>
        </p:nvSpPr>
        <p:spPr/>
        <p:txBody>
          <a:bodyPr/>
          <a:lstStyle/>
          <a:p>
            <a:pPr eaLnBrk="1" hangingPunct="1"/>
            <a:r>
              <a:rPr lang="en-US" altLang="zh-TW" b="0" smtClean="0"/>
              <a:t>Gradient Edge Detectors</a:t>
            </a:r>
          </a:p>
        </p:txBody>
      </p:sp>
      <p:sp>
        <p:nvSpPr>
          <p:cNvPr id="163844" name="Rectangle 3"/>
          <p:cNvSpPr>
            <a:spLocks noGrp="1" noChangeArrowheads="1"/>
          </p:cNvSpPr>
          <p:nvPr>
            <p:ph type="body" sz="half" idx="1"/>
          </p:nvPr>
        </p:nvSpPr>
        <p:spPr>
          <a:xfrm>
            <a:off x="684213" y="5300663"/>
            <a:ext cx="6983412" cy="1152525"/>
          </a:xfrm>
        </p:spPr>
        <p:txBody>
          <a:bodyPr/>
          <a:lstStyle/>
          <a:p>
            <a:pPr eaLnBrk="1" hangingPunct="1">
              <a:lnSpc>
                <a:spcPct val="90000"/>
              </a:lnSpc>
            </a:pPr>
            <a:r>
              <a:rPr lang="en-US" altLang="zh-TW" sz="2000" smtClean="0"/>
              <a:t>gradient magnitude:</a:t>
            </a:r>
          </a:p>
          <a:p>
            <a:pPr eaLnBrk="1" hangingPunct="1">
              <a:lnSpc>
                <a:spcPct val="90000"/>
              </a:lnSpc>
            </a:pPr>
            <a:r>
              <a:rPr lang="en-US" altLang="zh-TW" sz="2000" smtClean="0"/>
              <a:t>where            are values from first, second masks respectively</a:t>
            </a:r>
          </a:p>
        </p:txBody>
      </p:sp>
      <p:graphicFrame>
        <p:nvGraphicFramePr>
          <p:cNvPr id="163845" name="Object 6"/>
          <p:cNvGraphicFramePr>
            <a:graphicFrameLocks noGrp="1" noChangeAspect="1"/>
          </p:cNvGraphicFramePr>
          <p:nvPr>
            <p:ph sz="quarter" idx="2"/>
            <p:extLst>
              <p:ext uri="{D42A27DB-BD31-4B8C-83A1-F6EECF244321}">
                <p14:modId xmlns:p14="http://schemas.microsoft.com/office/powerpoint/2010/main" val="649071568"/>
              </p:ext>
            </p:extLst>
          </p:nvPr>
        </p:nvGraphicFramePr>
        <p:xfrm>
          <a:off x="3794997" y="5054600"/>
          <a:ext cx="1006475" cy="492125"/>
        </p:xfrm>
        <a:graphic>
          <a:graphicData uri="http://schemas.openxmlformats.org/presentationml/2006/ole">
            <mc:AlternateContent xmlns:mc="http://schemas.openxmlformats.org/markup-compatibility/2006">
              <mc:Choice xmlns:v="urn:schemas-microsoft-com:vml" Requires="v">
                <p:oleObj spid="_x0000_s164477" name="方程式" r:id="rId4" imgW="571252" imgH="279279" progId="Equation.3">
                  <p:embed/>
                </p:oleObj>
              </mc:Choice>
              <mc:Fallback>
                <p:oleObj name="方程式" r:id="rId4" imgW="571252" imgH="279279" progId="Equation.3">
                  <p:embed/>
                  <p:pic>
                    <p:nvPicPr>
                      <p:cNvPr id="0" name="Picture 12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4997" y="5054600"/>
                        <a:ext cx="1006475" cy="492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3848" name="Object 8"/>
          <p:cNvGraphicFramePr>
            <a:graphicFrameLocks noGrp="1" noChangeAspect="1"/>
          </p:cNvGraphicFramePr>
          <p:nvPr>
            <p:ph sz="quarter" idx="3"/>
          </p:nvPr>
        </p:nvGraphicFramePr>
        <p:xfrm>
          <a:off x="1908175" y="5546725"/>
          <a:ext cx="646113" cy="477838"/>
        </p:xfrm>
        <a:graphic>
          <a:graphicData uri="http://schemas.openxmlformats.org/presentationml/2006/ole">
            <mc:AlternateContent xmlns:mc="http://schemas.openxmlformats.org/markup-compatibility/2006">
              <mc:Choice xmlns:v="urn:schemas-microsoft-com:vml" Requires="v">
                <p:oleObj spid="_x0000_s164478" name="方程式" r:id="rId6" imgW="291847" imgH="215713" progId="Equation.3">
                  <p:embed/>
                </p:oleObj>
              </mc:Choice>
              <mc:Fallback>
                <p:oleObj name="方程式" r:id="rId6" imgW="291847" imgH="215713" progId="Equation.3">
                  <p:embed/>
                  <p:pic>
                    <p:nvPicPr>
                      <p:cNvPr id="0" name="Picture 124"/>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8175" y="5546725"/>
                        <a:ext cx="646113" cy="477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3842" name="投影片編號版面配置區 6"/>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A3B72B9E-700A-46C3-81DC-6CDA81903117}" type="slidenum">
              <a:rPr lang="en-US" altLang="zh-TW" sz="1400"/>
              <a:pPr>
                <a:spcBef>
                  <a:spcPct val="0"/>
                </a:spcBef>
                <a:buClrTx/>
                <a:buSzTx/>
                <a:buFontTx/>
                <a:buNone/>
              </a:pPr>
              <a:t>101</a:t>
            </a:fld>
            <a:r>
              <a:rPr lang="en-US" altLang="zh-TW" sz="1400"/>
              <a:t>/118</a:t>
            </a:r>
          </a:p>
        </p:txBody>
      </p:sp>
      <p:pic>
        <p:nvPicPr>
          <p:cNvPr id="163846" name="Picture 4" descr="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47813" y="2924175"/>
            <a:ext cx="6048375"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7" name="Text Box 5"/>
          <p:cNvSpPr txBox="1">
            <a:spLocks noChangeArrowheads="1"/>
          </p:cNvSpPr>
          <p:nvPr/>
        </p:nvSpPr>
        <p:spPr bwMode="auto">
          <a:xfrm>
            <a:off x="158035" y="2346771"/>
            <a:ext cx="82804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r>
              <a:rPr lang="en-US" altLang="zh-TW" sz="2200"/>
              <a:t>  Roberts operators: two 2X2 masks to calculate gradient</a:t>
            </a:r>
          </a:p>
        </p:txBody>
      </p:sp>
      <p:cxnSp>
        <p:nvCxnSpPr>
          <p:cNvPr id="9" name="直線單箭頭接點 8"/>
          <p:cNvCxnSpPr/>
          <p:nvPr/>
        </p:nvCxnSpPr>
        <p:spPr bwMode="auto">
          <a:xfrm>
            <a:off x="1888118" y="3546574"/>
            <a:ext cx="648072" cy="648841"/>
          </a:xfrm>
          <a:prstGeom prst="straightConnector1">
            <a:avLst/>
          </a:prstGeom>
          <a:solidFill>
            <a:schemeClr val="folHlink">
              <a:alpha val="0"/>
            </a:schemeClr>
          </a:solidFill>
          <a:ln w="38100" cap="flat" cmpd="sng" algn="ctr">
            <a:solidFill>
              <a:srgbClr val="FF33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直線單箭頭接點 10"/>
          <p:cNvCxnSpPr/>
          <p:nvPr/>
        </p:nvCxnSpPr>
        <p:spPr bwMode="auto">
          <a:xfrm flipH="1">
            <a:off x="6588224" y="3481040"/>
            <a:ext cx="530188" cy="648841"/>
          </a:xfrm>
          <a:prstGeom prst="straightConnector1">
            <a:avLst/>
          </a:prstGeom>
          <a:solidFill>
            <a:schemeClr val="folHlink">
              <a:alpha val="0"/>
            </a:schemeClr>
          </a:solidFill>
          <a:ln w="38100" cap="flat" cmpd="sng" algn="ctr">
            <a:solidFill>
              <a:srgbClr val="FF33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1" name="Rectangle 2"/>
          <p:cNvSpPr>
            <a:spLocks noGrp="1" noChangeArrowheads="1"/>
          </p:cNvSpPr>
          <p:nvPr>
            <p:ph type="title"/>
          </p:nvPr>
        </p:nvSpPr>
        <p:spPr>
          <a:xfrm>
            <a:off x="827584" y="910756"/>
            <a:ext cx="8101012" cy="1295400"/>
          </a:xfrm>
        </p:spPr>
        <p:txBody>
          <a:bodyPr/>
          <a:lstStyle/>
          <a:p>
            <a:pPr eaLnBrk="1" hangingPunct="1"/>
            <a:r>
              <a:rPr lang="en-US" altLang="zh-TW" sz="3200" b="0" dirty="0" smtClean="0"/>
              <a:t>Roberts operators</a:t>
            </a:r>
            <a:r>
              <a:rPr lang="zh-TW" altLang="en-US" sz="3200" b="0" dirty="0" smtClean="0"/>
              <a:t> </a:t>
            </a:r>
            <a:r>
              <a:rPr lang="en-US" altLang="en-US" sz="3200" b="0" dirty="0"/>
              <a:t>with threshold = 30</a:t>
            </a:r>
            <a:r>
              <a:rPr lang="en-US" altLang="en-US" b="0" dirty="0"/>
              <a:t/>
            </a:r>
            <a:br>
              <a:rPr lang="en-US" altLang="en-US" b="0" dirty="0"/>
            </a:br>
            <a:endParaRPr lang="en-US" altLang="zh-TW" b="0" dirty="0" smtClean="0"/>
          </a:p>
        </p:txBody>
      </p:sp>
      <p:sp>
        <p:nvSpPr>
          <p:cNvPr id="165890"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037C7C1E-F728-4EB0-BDC2-58CC05850D3A}" type="slidenum">
              <a:rPr lang="en-US" altLang="zh-TW" sz="1400"/>
              <a:pPr>
                <a:spcBef>
                  <a:spcPct val="0"/>
                </a:spcBef>
                <a:buClrTx/>
                <a:buSzTx/>
                <a:buFontTx/>
                <a:buNone/>
              </a:pPr>
              <a:t>102</a:t>
            </a:fld>
            <a:r>
              <a:rPr lang="en-US" altLang="zh-TW" sz="1400"/>
              <a:t>/118</a:t>
            </a:r>
          </a:p>
        </p:txBody>
      </p:sp>
      <p:pic>
        <p:nvPicPr>
          <p:cNvPr id="165892" name="Picture 4" descr="robert(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286000"/>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2286000"/>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版面配置區 1"/>
          <p:cNvSpPr>
            <a:spLocks noGrp="1"/>
          </p:cNvSpPr>
          <p:nvPr>
            <p:ph type="dt" sz="half" idx="10"/>
          </p:nvPr>
        </p:nvSpPr>
        <p:spPr/>
        <p:txBody>
          <a:bodyPr/>
          <a:lstStyle/>
          <a:p>
            <a:fld id="{897B7B7D-9F35-405C-82F7-2F06871C51CF}"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9" name="Rectangle 2"/>
          <p:cNvSpPr>
            <a:spLocks noGrp="1" noChangeArrowheads="1"/>
          </p:cNvSpPr>
          <p:nvPr>
            <p:ph type="title" sz="quarter"/>
          </p:nvPr>
        </p:nvSpPr>
        <p:spPr/>
        <p:txBody>
          <a:bodyPr/>
          <a:lstStyle/>
          <a:p>
            <a:pPr eaLnBrk="1" hangingPunct="1"/>
            <a:r>
              <a:rPr lang="en-US" altLang="zh-TW" b="0" smtClean="0"/>
              <a:t>Gradient Edge Detectors</a:t>
            </a:r>
          </a:p>
        </p:txBody>
      </p:sp>
      <p:graphicFrame>
        <p:nvGraphicFramePr>
          <p:cNvPr id="167940" name="Object 12"/>
          <p:cNvGraphicFramePr>
            <a:graphicFrameLocks noGrp="1" noChangeAspect="1"/>
          </p:cNvGraphicFramePr>
          <p:nvPr>
            <p:ph sz="quarter" idx="1"/>
            <p:extLst>
              <p:ext uri="{D42A27DB-BD31-4B8C-83A1-F6EECF244321}">
                <p14:modId xmlns:p14="http://schemas.microsoft.com/office/powerpoint/2010/main" val="3761989926"/>
              </p:ext>
            </p:extLst>
          </p:nvPr>
        </p:nvGraphicFramePr>
        <p:xfrm>
          <a:off x="2940709" y="5740325"/>
          <a:ext cx="1423821" cy="453972"/>
        </p:xfrm>
        <a:graphic>
          <a:graphicData uri="http://schemas.openxmlformats.org/presentationml/2006/ole">
            <mc:AlternateContent xmlns:mc="http://schemas.openxmlformats.org/markup-compatibility/2006">
              <mc:Choice xmlns:v="urn:schemas-microsoft-com:vml" Requires="v">
                <p:oleObj spid="_x0000_s388350" name="方程式" r:id="rId4" imgW="876300" imgH="279400" progId="Equation.3">
                  <p:embed/>
                </p:oleObj>
              </mc:Choice>
              <mc:Fallback>
                <p:oleObj name="方程式" r:id="rId4" imgW="876300" imgH="279400" progId="Equation.3">
                  <p:embed/>
                  <p:pic>
                    <p:nvPicPr>
                      <p:cNvPr id="0" name="Picture 246"/>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0709" y="5740325"/>
                        <a:ext cx="1423821" cy="453972"/>
                      </a:xfrm>
                      <a:prstGeom prst="rect">
                        <a:avLst/>
                      </a:prstGeom>
                      <a:noFill/>
                      <a:extLst/>
                    </p:spPr>
                  </p:pic>
                </p:oleObj>
              </mc:Fallback>
            </mc:AlternateContent>
          </a:graphicData>
        </a:graphic>
      </p:graphicFrame>
      <p:graphicFrame>
        <p:nvGraphicFramePr>
          <p:cNvPr id="167941" name="Object 14"/>
          <p:cNvGraphicFramePr>
            <a:graphicFrameLocks noGrp="1" noChangeAspect="1"/>
          </p:cNvGraphicFramePr>
          <p:nvPr>
            <p:ph sz="quarter" idx="2"/>
            <p:extLst>
              <p:ext uri="{D42A27DB-BD31-4B8C-83A1-F6EECF244321}">
                <p14:modId xmlns:p14="http://schemas.microsoft.com/office/powerpoint/2010/main" val="2950404447"/>
              </p:ext>
            </p:extLst>
          </p:nvPr>
        </p:nvGraphicFramePr>
        <p:xfrm>
          <a:off x="495947" y="2069673"/>
          <a:ext cx="4243709" cy="460161"/>
        </p:xfrm>
        <a:graphic>
          <a:graphicData uri="http://schemas.openxmlformats.org/presentationml/2006/ole">
            <mc:AlternateContent xmlns:mc="http://schemas.openxmlformats.org/markup-compatibility/2006">
              <mc:Choice xmlns:v="urn:schemas-microsoft-com:vml" Requires="v">
                <p:oleObj spid="_x0000_s388351" name="方程式" r:id="rId6" imgW="1993680" imgH="215640" progId="Equation.3">
                  <p:embed/>
                </p:oleObj>
              </mc:Choice>
              <mc:Fallback>
                <p:oleObj name="方程式" r:id="rId6" imgW="1993680" imgH="215640" progId="Equation.3">
                  <p:embed/>
                  <p:pic>
                    <p:nvPicPr>
                      <p:cNvPr id="0" name="Picture 247"/>
                      <p:cNvPicPr>
                        <a:picLocks noGrp="1" noChangeAspect="1" noChangeArrowheads="1"/>
                      </p:cNvPicPr>
                      <p:nvPr/>
                    </p:nvPicPr>
                    <p:blipFill>
                      <a:blip r:embed="rId7"/>
                      <a:srcRect/>
                      <a:stretch>
                        <a:fillRect/>
                      </a:stretch>
                    </p:blipFill>
                    <p:spPr bwMode="auto">
                      <a:xfrm>
                        <a:off x="495947" y="2069673"/>
                        <a:ext cx="4243709" cy="460161"/>
                      </a:xfrm>
                      <a:prstGeom prst="rect">
                        <a:avLst/>
                      </a:prstGeom>
                      <a:noFill/>
                      <a:extLst/>
                    </p:spPr>
                  </p:pic>
                </p:oleObj>
              </mc:Fallback>
            </mc:AlternateContent>
          </a:graphicData>
        </a:graphic>
      </p:graphicFrame>
      <p:graphicFrame>
        <p:nvGraphicFramePr>
          <p:cNvPr id="167942" name="Object 16"/>
          <p:cNvGraphicFramePr>
            <a:graphicFrameLocks noGrp="1" noChangeAspect="1"/>
          </p:cNvGraphicFramePr>
          <p:nvPr>
            <p:ph sz="quarter" idx="3"/>
            <p:extLst>
              <p:ext uri="{D42A27DB-BD31-4B8C-83A1-F6EECF244321}">
                <p14:modId xmlns:p14="http://schemas.microsoft.com/office/powerpoint/2010/main" val="1310904684"/>
              </p:ext>
            </p:extLst>
          </p:nvPr>
        </p:nvGraphicFramePr>
        <p:xfrm>
          <a:off x="2627784" y="6194297"/>
          <a:ext cx="2305990" cy="398861"/>
        </p:xfrm>
        <a:graphic>
          <a:graphicData uri="http://schemas.openxmlformats.org/presentationml/2006/ole">
            <mc:AlternateContent xmlns:mc="http://schemas.openxmlformats.org/markup-compatibility/2006">
              <mc:Choice xmlns:v="urn:schemas-microsoft-com:vml" Requires="v">
                <p:oleObj spid="_x0000_s388352" name="方程式" r:id="rId8" imgW="1130040" imgH="215640" progId="Equation.3">
                  <p:embed/>
                </p:oleObj>
              </mc:Choice>
              <mc:Fallback>
                <p:oleObj name="方程式" r:id="rId8" imgW="1130040" imgH="215640" progId="Equation.3">
                  <p:embed/>
                  <p:pic>
                    <p:nvPicPr>
                      <p:cNvPr id="0" name="Picture 248"/>
                      <p:cNvPicPr>
                        <a:picLocks noGrp="1" noChangeAspect="1" noChangeArrowheads="1"/>
                      </p:cNvPicPr>
                      <p:nvPr/>
                    </p:nvPicPr>
                    <p:blipFill>
                      <a:blip r:embed="rId9"/>
                      <a:srcRect/>
                      <a:stretch>
                        <a:fillRect/>
                      </a:stretch>
                    </p:blipFill>
                    <p:spPr bwMode="auto">
                      <a:xfrm>
                        <a:off x="2627784" y="6194297"/>
                        <a:ext cx="2305990" cy="398861"/>
                      </a:xfrm>
                      <a:prstGeom prst="rect">
                        <a:avLst/>
                      </a:prstGeom>
                      <a:noFill/>
                      <a:extLst/>
                    </p:spPr>
                  </p:pic>
                </p:oleObj>
              </mc:Fallback>
            </mc:AlternateContent>
          </a:graphicData>
        </a:graphic>
      </p:graphicFrame>
      <p:sp>
        <p:nvSpPr>
          <p:cNvPr id="167938" name="投影片編號版面配置區 7"/>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39134147-5C04-48E4-8BEB-8FBC5C5B8AF3}" type="slidenum">
              <a:rPr lang="en-US" altLang="zh-TW" sz="1400"/>
              <a:pPr>
                <a:spcBef>
                  <a:spcPct val="0"/>
                </a:spcBef>
                <a:buClrTx/>
                <a:buSzTx/>
                <a:buFontTx/>
                <a:buNone/>
              </a:pPr>
              <a:t>103</a:t>
            </a:fld>
            <a:r>
              <a:rPr lang="en-US" altLang="zh-TW" sz="1400"/>
              <a:t>/118</a:t>
            </a:r>
          </a:p>
        </p:txBody>
      </p:sp>
      <p:pic>
        <p:nvPicPr>
          <p:cNvPr id="167943" name="Picture 7" descr="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45408" y="2669223"/>
            <a:ext cx="5761038"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4" name="Text Box 10"/>
          <p:cNvSpPr txBox="1">
            <a:spLocks noChangeArrowheads="1"/>
          </p:cNvSpPr>
          <p:nvPr/>
        </p:nvSpPr>
        <p:spPr bwMode="auto">
          <a:xfrm>
            <a:off x="495947" y="1430457"/>
            <a:ext cx="82804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r>
              <a:rPr lang="en-US" altLang="zh-TW" sz="2200" dirty="0">
                <a:solidFill>
                  <a:schemeClr val="bg1"/>
                </a:solidFill>
              </a:rPr>
              <a:t>  </a:t>
            </a:r>
            <a:r>
              <a:rPr lang="en-US" altLang="en-US" sz="2200" dirty="0">
                <a:solidFill>
                  <a:schemeClr val="bg1"/>
                </a:solidFill>
              </a:rPr>
              <a:t>Prewitt edge detector</a:t>
            </a:r>
            <a:r>
              <a:rPr lang="en-US" altLang="zh-TW" sz="2200" dirty="0">
                <a:solidFill>
                  <a:schemeClr val="bg1"/>
                </a:solidFill>
              </a:rPr>
              <a:t>:</a:t>
            </a:r>
            <a:r>
              <a:rPr lang="en-US" altLang="en-US" sz="2200" dirty="0">
                <a:solidFill>
                  <a:schemeClr val="bg1"/>
                </a:solidFill>
              </a:rPr>
              <a:t> two </a:t>
            </a:r>
            <a:r>
              <a:rPr lang="en-US" altLang="zh-TW" sz="2200" dirty="0">
                <a:solidFill>
                  <a:schemeClr val="bg1"/>
                </a:solidFill>
              </a:rPr>
              <a:t>3X3 </a:t>
            </a:r>
            <a:r>
              <a:rPr lang="en-US" altLang="en-US" sz="2200" dirty="0">
                <a:solidFill>
                  <a:schemeClr val="bg1"/>
                </a:solidFill>
              </a:rPr>
              <a:t>masks in row column direction</a:t>
            </a:r>
          </a:p>
        </p:txBody>
      </p:sp>
      <p:sp>
        <p:nvSpPr>
          <p:cNvPr id="167945" name="Rectangle 11"/>
          <p:cNvSpPr>
            <a:spLocks noChangeArrowheads="1"/>
          </p:cNvSpPr>
          <p:nvPr/>
        </p:nvSpPr>
        <p:spPr bwMode="auto">
          <a:xfrm>
            <a:off x="189524" y="5881162"/>
            <a:ext cx="82804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lnSpc>
                <a:spcPct val="90000"/>
              </a:lnSpc>
            </a:pPr>
            <a:r>
              <a:rPr lang="en-US" altLang="zh-TW" sz="2000" dirty="0"/>
              <a:t>gradient magnitude:</a:t>
            </a:r>
          </a:p>
          <a:p>
            <a:pPr eaLnBrk="1" hangingPunct="1">
              <a:lnSpc>
                <a:spcPct val="90000"/>
              </a:lnSpc>
            </a:pPr>
            <a:r>
              <a:rPr lang="en-US" altLang="zh-TW" sz="2000" dirty="0"/>
              <a:t>gradient direction:                                </a:t>
            </a:r>
            <a:r>
              <a:rPr lang="en-US" altLang="zh-TW" sz="2000" b="1" dirty="0">
                <a:solidFill>
                  <a:srgbClr val="FF0000"/>
                </a:solidFill>
              </a:rPr>
              <a:t> clockwise </a:t>
            </a:r>
            <a:r>
              <a:rPr lang="en-US" altLang="zh-TW" sz="2000" dirty="0"/>
              <a:t>w.r.t. column </a:t>
            </a:r>
            <a:r>
              <a:rPr lang="en-US" altLang="zh-TW" sz="2000" dirty="0" smtClean="0"/>
              <a:t>axis</a:t>
            </a:r>
            <a:endParaRPr lang="en-US" altLang="zh-TW" sz="2000" dirty="0"/>
          </a:p>
        </p:txBody>
      </p:sp>
      <p:grpSp>
        <p:nvGrpSpPr>
          <p:cNvPr id="3" name="群組 2"/>
          <p:cNvGrpSpPr/>
          <p:nvPr/>
        </p:nvGrpSpPr>
        <p:grpSpPr>
          <a:xfrm>
            <a:off x="297643" y="3015940"/>
            <a:ext cx="1764506" cy="2010395"/>
            <a:chOff x="288155" y="3025775"/>
            <a:chExt cx="1764506" cy="2010395"/>
          </a:xfrm>
        </p:grpSpPr>
        <p:sp>
          <p:nvSpPr>
            <p:cNvPr id="276519" name="AutoShape 39"/>
            <p:cNvSpPr>
              <a:spLocks noChangeArrowheads="1"/>
            </p:cNvSpPr>
            <p:nvPr/>
          </p:nvSpPr>
          <p:spPr bwMode="auto">
            <a:xfrm>
              <a:off x="1260499" y="3025775"/>
              <a:ext cx="792162" cy="1655762"/>
            </a:xfrm>
            <a:prstGeom prst="downArrow">
              <a:avLst>
                <a:gd name="adj1" fmla="val 50000"/>
                <a:gd name="adj2" fmla="val 52255"/>
              </a:avLst>
            </a:prstGeom>
            <a:solidFill>
              <a:srgbClr val="008000"/>
            </a:solidFill>
            <a:ln w="9525" algn="ctr">
              <a:solidFill>
                <a:schemeClr val="tx1"/>
              </a:solidFill>
              <a:miter lim="800000"/>
              <a:headEnd/>
              <a:tailEnd/>
            </a:ln>
          </p:spPr>
          <p:txBody>
            <a:bodyPr wrap="none" anchor="ct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0"/>
                </a:spcBef>
                <a:buClrTx/>
                <a:buSzTx/>
                <a:buFontTx/>
                <a:buNone/>
              </a:pPr>
              <a:r>
                <a:rPr lang="en-US" altLang="zh-TW" sz="1800" dirty="0">
                  <a:solidFill>
                    <a:schemeClr val="bg1"/>
                  </a:solidFill>
                </a:rPr>
                <a:t>P1</a:t>
              </a:r>
            </a:p>
          </p:txBody>
        </p:sp>
        <p:sp>
          <p:nvSpPr>
            <p:cNvPr id="276520" name="AutoShape 40"/>
            <p:cNvSpPr>
              <a:spLocks noChangeArrowheads="1"/>
            </p:cNvSpPr>
            <p:nvPr/>
          </p:nvSpPr>
          <p:spPr bwMode="auto">
            <a:xfrm>
              <a:off x="288155" y="4317032"/>
              <a:ext cx="1368425" cy="719138"/>
            </a:xfrm>
            <a:prstGeom prst="rightArrow">
              <a:avLst>
                <a:gd name="adj1" fmla="val 50000"/>
                <a:gd name="adj2" fmla="val 47572"/>
              </a:avLst>
            </a:prstGeom>
            <a:solidFill>
              <a:schemeClr val="tx2"/>
            </a:solidFill>
            <a:ln w="9525" algn="ctr">
              <a:solidFill>
                <a:schemeClr val="tx1"/>
              </a:solidFill>
              <a:miter lim="800000"/>
              <a:headEnd/>
              <a:tailEnd/>
            </a:ln>
          </p:spPr>
          <p:txBody>
            <a:bodyPr wrap="none" anchor="ct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0"/>
                </a:spcBef>
                <a:buClrTx/>
                <a:buSzTx/>
                <a:buFontTx/>
                <a:buNone/>
              </a:pPr>
              <a:r>
                <a:rPr lang="en-US" altLang="zh-TW" sz="1800" dirty="0">
                  <a:solidFill>
                    <a:schemeClr val="bg1"/>
                  </a:solidFill>
                </a:rPr>
                <a:t>P2</a:t>
              </a:r>
            </a:p>
          </p:txBody>
        </p:sp>
      </p:grpSp>
      <p:grpSp>
        <p:nvGrpSpPr>
          <p:cNvPr id="2" name="Group 48"/>
          <p:cNvGrpSpPr>
            <a:grpSpLocks/>
          </p:cNvGrpSpPr>
          <p:nvPr/>
        </p:nvGrpSpPr>
        <p:grpSpPr bwMode="auto">
          <a:xfrm>
            <a:off x="-258762" y="2494582"/>
            <a:ext cx="2643188" cy="2735263"/>
            <a:chOff x="13" y="2108"/>
            <a:chExt cx="1665" cy="1723"/>
          </a:xfrm>
        </p:grpSpPr>
        <p:sp>
          <p:nvSpPr>
            <p:cNvPr id="167949" name="Line 42"/>
            <p:cNvSpPr>
              <a:spLocks noChangeShapeType="1"/>
            </p:cNvSpPr>
            <p:nvPr/>
          </p:nvSpPr>
          <p:spPr bwMode="auto">
            <a:xfrm>
              <a:off x="13" y="3477"/>
              <a:ext cx="1665" cy="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167950" name="Line 43"/>
            <p:cNvSpPr>
              <a:spLocks noChangeShapeType="1"/>
            </p:cNvSpPr>
            <p:nvPr/>
          </p:nvSpPr>
          <p:spPr bwMode="auto">
            <a:xfrm flipV="1">
              <a:off x="383" y="2125"/>
              <a:ext cx="0" cy="170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167951" name="Line 44"/>
            <p:cNvSpPr>
              <a:spLocks noChangeShapeType="1"/>
            </p:cNvSpPr>
            <p:nvPr/>
          </p:nvSpPr>
          <p:spPr bwMode="auto">
            <a:xfrm flipH="1">
              <a:off x="358" y="2461"/>
              <a:ext cx="712" cy="91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167952" name="Arc 46"/>
            <p:cNvSpPr>
              <a:spLocks/>
            </p:cNvSpPr>
            <p:nvPr/>
          </p:nvSpPr>
          <p:spPr bwMode="auto">
            <a:xfrm>
              <a:off x="553" y="3117"/>
              <a:ext cx="292" cy="413"/>
            </a:xfrm>
            <a:custGeom>
              <a:avLst/>
              <a:gdLst>
                <a:gd name="T0" fmla="*/ 0 w 20406"/>
                <a:gd name="T1" fmla="*/ 0 h 21600"/>
                <a:gd name="T2" fmla="*/ 0 w 20406"/>
                <a:gd name="T3" fmla="*/ 0 h 21600"/>
                <a:gd name="T4" fmla="*/ 0 w 20406"/>
                <a:gd name="T5" fmla="*/ 0 h 21600"/>
                <a:gd name="T6" fmla="*/ 0 60000 65536"/>
                <a:gd name="T7" fmla="*/ 0 60000 65536"/>
                <a:gd name="T8" fmla="*/ 0 60000 65536"/>
                <a:gd name="T9" fmla="*/ 0 w 20406"/>
                <a:gd name="T10" fmla="*/ 0 h 21600"/>
                <a:gd name="T11" fmla="*/ 20406 w 20406"/>
                <a:gd name="T12" fmla="*/ 21600 h 21600"/>
              </a:gdLst>
              <a:ahLst/>
              <a:cxnLst>
                <a:cxn ang="T6">
                  <a:pos x="T0" y="T1"/>
                </a:cxn>
                <a:cxn ang="T7">
                  <a:pos x="T2" y="T3"/>
                </a:cxn>
                <a:cxn ang="T8">
                  <a:pos x="T4" y="T5"/>
                </a:cxn>
              </a:cxnLst>
              <a:rect l="T9" t="T10" r="T11" b="T12"/>
              <a:pathLst>
                <a:path w="20406" h="21600" fill="none" extrusionOk="0">
                  <a:moveTo>
                    <a:pt x="-1" y="0"/>
                  </a:moveTo>
                  <a:cubicBezTo>
                    <a:pt x="9199" y="0"/>
                    <a:pt x="17390" y="5827"/>
                    <a:pt x="20406" y="14518"/>
                  </a:cubicBezTo>
                </a:path>
                <a:path w="20406" h="21600" stroke="0" extrusionOk="0">
                  <a:moveTo>
                    <a:pt x="-1" y="0"/>
                  </a:moveTo>
                  <a:cubicBezTo>
                    <a:pt x="9199" y="0"/>
                    <a:pt x="17390" y="5827"/>
                    <a:pt x="20406" y="14518"/>
                  </a:cubicBezTo>
                  <a:lnTo>
                    <a:pt x="0" y="21600"/>
                  </a:lnTo>
                  <a:lnTo>
                    <a:pt x="-1" y="0"/>
                  </a:lnTo>
                  <a:close/>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a:p>
          </p:txBody>
        </p:sp>
        <p:graphicFrame>
          <p:nvGraphicFramePr>
            <p:cNvPr id="167953" name="Object 47"/>
            <p:cNvGraphicFramePr>
              <a:graphicFrameLocks noChangeAspect="1"/>
            </p:cNvGraphicFramePr>
            <p:nvPr>
              <p:extLst>
                <p:ext uri="{D42A27DB-BD31-4B8C-83A1-F6EECF244321}">
                  <p14:modId xmlns:p14="http://schemas.microsoft.com/office/powerpoint/2010/main" val="1752203868"/>
                </p:ext>
              </p:extLst>
            </p:nvPr>
          </p:nvGraphicFramePr>
          <p:xfrm>
            <a:off x="501" y="2108"/>
            <a:ext cx="1166" cy="215"/>
          </p:xfrm>
          <a:graphic>
            <a:graphicData uri="http://schemas.openxmlformats.org/presentationml/2006/ole">
              <mc:AlternateContent xmlns:mc="http://schemas.openxmlformats.org/markup-compatibility/2006">
                <mc:Choice xmlns:v="urn:schemas-microsoft-com:vml" Requires="v">
                  <p:oleObj spid="_x0000_s388353" name="方程式" r:id="rId11" imgW="1130040" imgH="215640" progId="Equation.3">
                    <p:embed/>
                  </p:oleObj>
                </mc:Choice>
                <mc:Fallback>
                  <p:oleObj name="方程式" r:id="rId11" imgW="1130040" imgH="215640" progId="Equation.3">
                    <p:embed/>
                    <p:pic>
                      <p:nvPicPr>
                        <p:cNvPr id="0" name="Picture 249"/>
                        <p:cNvPicPr>
                          <a:picLocks noChangeAspect="1" noChangeArrowheads="1"/>
                        </p:cNvPicPr>
                        <p:nvPr/>
                      </p:nvPicPr>
                      <p:blipFill>
                        <a:blip r:embed="rId12"/>
                        <a:srcRect/>
                        <a:stretch>
                          <a:fillRect/>
                        </a:stretch>
                      </p:blipFill>
                      <p:spPr bwMode="auto">
                        <a:xfrm>
                          <a:off x="501" y="2108"/>
                          <a:ext cx="1166" cy="2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cxnSp>
        <p:nvCxnSpPr>
          <p:cNvPr id="19" name="直線單箭頭接點 18"/>
          <p:cNvCxnSpPr/>
          <p:nvPr/>
        </p:nvCxnSpPr>
        <p:spPr bwMode="auto">
          <a:xfrm>
            <a:off x="2810776" y="2669223"/>
            <a:ext cx="0" cy="1512168"/>
          </a:xfrm>
          <a:prstGeom prst="straightConnector1">
            <a:avLst/>
          </a:prstGeom>
          <a:solidFill>
            <a:schemeClr val="folHlink">
              <a:alpha val="0"/>
            </a:schemeClr>
          </a:solidFill>
          <a:ln w="38100" cap="flat" cmpd="sng" algn="ctr">
            <a:solidFill>
              <a:srgbClr val="FF33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直線單箭頭接點 19"/>
          <p:cNvCxnSpPr/>
          <p:nvPr/>
        </p:nvCxnSpPr>
        <p:spPr bwMode="auto">
          <a:xfrm>
            <a:off x="6374198" y="2483608"/>
            <a:ext cx="2232248" cy="0"/>
          </a:xfrm>
          <a:prstGeom prst="straightConnector1">
            <a:avLst/>
          </a:prstGeom>
          <a:solidFill>
            <a:schemeClr val="folHlink">
              <a:alpha val="0"/>
            </a:schemeClr>
          </a:solidFill>
          <a:ln w="38100" cap="flat" cmpd="sng" algn="ctr">
            <a:solidFill>
              <a:srgbClr val="FF33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5" name="Rectangle 2"/>
          <p:cNvSpPr>
            <a:spLocks noGrp="1" noChangeArrowheads="1"/>
          </p:cNvSpPr>
          <p:nvPr>
            <p:ph type="title"/>
          </p:nvPr>
        </p:nvSpPr>
        <p:spPr>
          <a:xfrm>
            <a:off x="467544" y="448193"/>
            <a:ext cx="9865096" cy="1871464"/>
          </a:xfrm>
        </p:spPr>
        <p:txBody>
          <a:bodyPr/>
          <a:lstStyle/>
          <a:p>
            <a:pPr eaLnBrk="1" hangingPunct="1"/>
            <a:r>
              <a:rPr lang="en-US" altLang="en-US" b="0" dirty="0" smtClean="0"/>
              <a:t/>
            </a:r>
            <a:br>
              <a:rPr lang="en-US" altLang="en-US" b="0" dirty="0" smtClean="0"/>
            </a:br>
            <a:r>
              <a:rPr lang="en-US" altLang="en-US" sz="3200" b="0" dirty="0" smtClean="0"/>
              <a:t>Prewitt edge detector</a:t>
            </a:r>
            <a:r>
              <a:rPr lang="zh-TW" altLang="en-US" sz="3200" b="0" dirty="0" smtClean="0"/>
              <a:t> </a:t>
            </a:r>
            <a:r>
              <a:rPr lang="en-US" altLang="en-US" sz="3200" b="0" dirty="0" smtClean="0"/>
              <a:t>with </a:t>
            </a:r>
            <a:r>
              <a:rPr lang="en-US" altLang="en-US" sz="3200" b="0" dirty="0"/>
              <a:t>threshold = 30</a:t>
            </a:r>
            <a:r>
              <a:rPr lang="en-US" altLang="en-US" sz="4400" b="0" dirty="0"/>
              <a:t/>
            </a:r>
            <a:br>
              <a:rPr lang="en-US" altLang="en-US" sz="4400" b="0" dirty="0"/>
            </a:br>
            <a:endParaRPr lang="en-US" altLang="zh-TW" sz="4400" b="0" dirty="0" smtClean="0"/>
          </a:p>
        </p:txBody>
      </p:sp>
      <p:sp>
        <p:nvSpPr>
          <p:cNvPr id="172034"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8DB0E6C6-B3BC-483F-9DD9-C1CE04F3C5ED}" type="slidenum">
              <a:rPr lang="en-US" altLang="zh-TW" sz="1400"/>
              <a:pPr>
                <a:spcBef>
                  <a:spcPct val="0"/>
                </a:spcBef>
                <a:buClrTx/>
                <a:buSzTx/>
                <a:buFontTx/>
                <a:buNone/>
              </a:pPr>
              <a:t>104</a:t>
            </a:fld>
            <a:r>
              <a:rPr lang="en-US" altLang="zh-TW" sz="1400"/>
              <a:t>/118</a:t>
            </a:r>
          </a:p>
        </p:txBody>
      </p:sp>
      <p:pic>
        <p:nvPicPr>
          <p:cNvPr id="172036" name="Picture 4" descr="prewitt(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286000"/>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2286000"/>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版面配置區 1"/>
          <p:cNvSpPr>
            <a:spLocks noGrp="1"/>
          </p:cNvSpPr>
          <p:nvPr>
            <p:ph type="dt" sz="half" idx="10"/>
          </p:nvPr>
        </p:nvSpPr>
        <p:spPr/>
        <p:txBody>
          <a:bodyPr/>
          <a:lstStyle/>
          <a:p>
            <a:fld id="{D1BFBFAF-EFE4-40F9-8A19-E2D70E882DBD}"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Take a break</a:t>
            </a:r>
            <a:endParaRPr lang="zh-TW" altLang="en-US" dirty="0"/>
          </a:p>
        </p:txBody>
      </p:sp>
      <p:sp>
        <p:nvSpPr>
          <p:cNvPr id="3" name="內容版面配置區 2"/>
          <p:cNvSpPr>
            <a:spLocks noGrp="1"/>
          </p:cNvSpPr>
          <p:nvPr>
            <p:ph idx="1"/>
          </p:nvPr>
        </p:nvSpPr>
        <p:spPr/>
        <p:txBody>
          <a:bodyPr/>
          <a:lstStyle/>
          <a:p>
            <a:pPr marL="0" indent="0">
              <a:buNone/>
            </a:pPr>
            <a:r>
              <a:rPr lang="zh-TW" altLang="en-US" dirty="0">
                <a:hlinkClick r:id="rId2" action="ppaction://hlinkfile"/>
              </a:rPr>
              <a:t>親愛的我這麼嚴格我都是為你好</a:t>
            </a:r>
            <a:endParaRPr lang="zh-TW" altLang="en-US" dirty="0"/>
          </a:p>
        </p:txBody>
      </p:sp>
      <p:sp>
        <p:nvSpPr>
          <p:cNvPr id="4" name="日期版面配置區 3"/>
          <p:cNvSpPr>
            <a:spLocks noGrp="1"/>
          </p:cNvSpPr>
          <p:nvPr>
            <p:ph type="dt" sz="half" idx="10"/>
          </p:nvPr>
        </p:nvSpPr>
        <p:spPr/>
        <p:txBody>
          <a:bodyPr/>
          <a:lstStyle/>
          <a:p>
            <a:fld id="{6484AFB4-D2A7-4C8F-BA49-2E1E0F0E4E36}" type="datetime1">
              <a:rPr lang="en-US" altLang="zh-TW" smtClean="0"/>
              <a:t>12/1/2015</a:t>
            </a:fld>
            <a:endParaRPr lang="en-US" dirty="0"/>
          </a:p>
        </p:txBody>
      </p:sp>
      <p:sp>
        <p:nvSpPr>
          <p:cNvPr id="5" name="投影片編號版面配置區 4"/>
          <p:cNvSpPr>
            <a:spLocks noGrp="1"/>
          </p:cNvSpPr>
          <p:nvPr>
            <p:ph type="sldNum" sz="quarter" idx="12"/>
          </p:nvPr>
        </p:nvSpPr>
        <p:spPr/>
        <p:txBody>
          <a:bodyPr/>
          <a:lstStyle/>
          <a:p>
            <a:fld id="{BFAA3A1A-A6EE-45C7-8D17-B91E289A84DA}" type="slidenum">
              <a:rPr lang="en-US" altLang="zh-TW" smtClean="0"/>
              <a:pPr/>
              <a:t>105</a:t>
            </a:fld>
            <a:r>
              <a:rPr lang="en-US" altLang="zh-TW" smtClean="0"/>
              <a:t>/118</a:t>
            </a:r>
            <a:endParaRPr lang="en-US" altLang="zh-TW"/>
          </a:p>
        </p:txBody>
      </p:sp>
    </p:spTree>
    <p:extLst>
      <p:ext uri="{BB962C8B-B14F-4D97-AF65-F5344CB8AC3E}">
        <p14:creationId xmlns:p14="http://schemas.microsoft.com/office/powerpoint/2010/main" val="60623853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3" name="Rectangle 2"/>
          <p:cNvSpPr>
            <a:spLocks noGrp="1" noChangeArrowheads="1"/>
          </p:cNvSpPr>
          <p:nvPr>
            <p:ph type="title"/>
          </p:nvPr>
        </p:nvSpPr>
        <p:spPr/>
        <p:txBody>
          <a:bodyPr/>
          <a:lstStyle/>
          <a:p>
            <a:pPr eaLnBrk="1" hangingPunct="1"/>
            <a:r>
              <a:rPr lang="en-US" altLang="zh-TW" b="0" smtClean="0"/>
              <a:t>Gradient Edge Detectors</a:t>
            </a:r>
          </a:p>
        </p:txBody>
      </p:sp>
      <p:graphicFrame>
        <p:nvGraphicFramePr>
          <p:cNvPr id="174088" name="Object 8"/>
          <p:cNvGraphicFramePr>
            <a:graphicFrameLocks noGrp="1" noChangeAspect="1"/>
          </p:cNvGraphicFramePr>
          <p:nvPr>
            <p:ph idx="1"/>
            <p:extLst>
              <p:ext uri="{D42A27DB-BD31-4B8C-83A1-F6EECF244321}">
                <p14:modId xmlns:p14="http://schemas.microsoft.com/office/powerpoint/2010/main" val="1023572604"/>
              </p:ext>
            </p:extLst>
          </p:nvPr>
        </p:nvGraphicFramePr>
        <p:xfrm>
          <a:off x="536203" y="6139779"/>
          <a:ext cx="3403665" cy="380355"/>
        </p:xfrm>
        <a:graphic>
          <a:graphicData uri="http://schemas.openxmlformats.org/presentationml/2006/ole">
            <mc:AlternateContent xmlns:mc="http://schemas.openxmlformats.org/markup-compatibility/2006">
              <mc:Choice xmlns:v="urn:schemas-microsoft-com:vml" Requires="v">
                <p:oleObj spid="_x0000_s175026" name="方程式" r:id="rId4" imgW="1917360" imgH="215640" progId="Equation.3">
                  <p:embed/>
                </p:oleObj>
              </mc:Choice>
              <mc:Fallback>
                <p:oleObj name="方程式" r:id="rId4" imgW="1917360" imgH="215640" progId="Equation.3">
                  <p:embed/>
                  <p:pic>
                    <p:nvPicPr>
                      <p:cNvPr id="0" name="Picture 183"/>
                      <p:cNvPicPr>
                        <a:picLocks noGrp="1" noChangeAspect="1" noChangeArrowheads="1"/>
                      </p:cNvPicPr>
                      <p:nvPr/>
                    </p:nvPicPr>
                    <p:blipFill>
                      <a:blip r:embed="rId5"/>
                      <a:srcRect/>
                      <a:stretch>
                        <a:fillRect/>
                      </a:stretch>
                    </p:blipFill>
                    <p:spPr bwMode="auto">
                      <a:xfrm>
                        <a:off x="536203" y="6139779"/>
                        <a:ext cx="3403665" cy="380355"/>
                      </a:xfrm>
                      <a:prstGeom prst="rect">
                        <a:avLst/>
                      </a:prstGeom>
                      <a:noFill/>
                      <a:extLst/>
                    </p:spPr>
                  </p:pic>
                </p:oleObj>
              </mc:Fallback>
            </mc:AlternateContent>
          </a:graphicData>
        </a:graphic>
      </p:graphicFrame>
      <p:sp>
        <p:nvSpPr>
          <p:cNvPr id="174082"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59414C0B-6FB6-447A-83DE-B98086DEEA01}" type="slidenum">
              <a:rPr lang="en-US" altLang="zh-TW" sz="1400"/>
              <a:pPr>
                <a:spcBef>
                  <a:spcPct val="0"/>
                </a:spcBef>
                <a:buClrTx/>
                <a:buSzTx/>
                <a:buFontTx/>
                <a:buNone/>
              </a:pPr>
              <a:t>106</a:t>
            </a:fld>
            <a:r>
              <a:rPr lang="en-US" altLang="zh-TW" sz="1400"/>
              <a:t>/118</a:t>
            </a:r>
          </a:p>
        </p:txBody>
      </p:sp>
      <p:sp>
        <p:nvSpPr>
          <p:cNvPr id="174084" name="Text Box 4"/>
          <p:cNvSpPr txBox="1">
            <a:spLocks noChangeArrowheads="1"/>
          </p:cNvSpPr>
          <p:nvPr/>
        </p:nvSpPr>
        <p:spPr bwMode="auto">
          <a:xfrm>
            <a:off x="539552" y="2110562"/>
            <a:ext cx="82804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r>
              <a:rPr lang="en-US" altLang="zh-TW" sz="2200" dirty="0"/>
              <a:t>  </a:t>
            </a:r>
            <a:r>
              <a:rPr lang="en-US" altLang="en-US" sz="2200" dirty="0" err="1"/>
              <a:t>Sobel</a:t>
            </a:r>
            <a:r>
              <a:rPr lang="en-US" altLang="en-US" sz="2200" dirty="0"/>
              <a:t> edge detector</a:t>
            </a:r>
            <a:r>
              <a:rPr lang="en-US" altLang="zh-TW" sz="2200" dirty="0"/>
              <a:t>:</a:t>
            </a:r>
            <a:r>
              <a:rPr lang="en-US" altLang="en-US" sz="2200" dirty="0"/>
              <a:t> two </a:t>
            </a:r>
            <a:r>
              <a:rPr lang="en-US" altLang="zh-TW" sz="2200" dirty="0"/>
              <a:t>3X3 </a:t>
            </a:r>
            <a:r>
              <a:rPr lang="en-US" altLang="en-US" sz="2200" dirty="0"/>
              <a:t>masks in row column direction</a:t>
            </a:r>
          </a:p>
        </p:txBody>
      </p:sp>
      <p:sp>
        <p:nvSpPr>
          <p:cNvPr id="174085" name="Rectangle 5"/>
          <p:cNvSpPr>
            <a:spLocks noChangeArrowheads="1"/>
          </p:cNvSpPr>
          <p:nvPr/>
        </p:nvSpPr>
        <p:spPr bwMode="auto">
          <a:xfrm>
            <a:off x="84274" y="5327302"/>
            <a:ext cx="9864451"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lnSpc>
                <a:spcPct val="90000"/>
              </a:lnSpc>
            </a:pPr>
            <a:r>
              <a:rPr lang="en-US" altLang="zh-TW" sz="2000" dirty="0"/>
              <a:t>gradient magnitude:</a:t>
            </a:r>
          </a:p>
          <a:p>
            <a:pPr eaLnBrk="1" hangingPunct="1">
              <a:lnSpc>
                <a:spcPct val="90000"/>
              </a:lnSpc>
            </a:pPr>
            <a:r>
              <a:rPr lang="en-US" altLang="zh-TW" sz="2000" dirty="0"/>
              <a:t>gradient direction:                                 </a:t>
            </a:r>
            <a:r>
              <a:rPr lang="en-US" altLang="zh-TW" sz="2000" dirty="0" smtClean="0"/>
              <a:t>w.r.t</a:t>
            </a:r>
            <a:r>
              <a:rPr lang="en-US" altLang="zh-TW" sz="2000" dirty="0"/>
              <a:t>. column </a:t>
            </a:r>
            <a:r>
              <a:rPr lang="en-US" altLang="zh-TW" sz="2000" dirty="0" smtClean="0"/>
              <a:t>axis</a:t>
            </a:r>
            <a:r>
              <a:rPr lang="zh-TW" altLang="en-US" sz="2000" dirty="0" smtClean="0"/>
              <a:t> </a:t>
            </a:r>
            <a:r>
              <a:rPr lang="en-US" altLang="zh-TW" sz="2000" dirty="0" smtClean="0"/>
              <a:t>(counter-clockwise )</a:t>
            </a:r>
            <a:endParaRPr lang="en-US" altLang="zh-TW" sz="2000" dirty="0"/>
          </a:p>
        </p:txBody>
      </p:sp>
      <p:graphicFrame>
        <p:nvGraphicFramePr>
          <p:cNvPr id="174086" name="Object 6"/>
          <p:cNvGraphicFramePr>
            <a:graphicFrameLocks noChangeAspect="1"/>
          </p:cNvGraphicFramePr>
          <p:nvPr>
            <p:extLst>
              <p:ext uri="{D42A27DB-BD31-4B8C-83A1-F6EECF244321}">
                <p14:modId xmlns:p14="http://schemas.microsoft.com/office/powerpoint/2010/main" val="1008695555"/>
              </p:ext>
            </p:extLst>
          </p:nvPr>
        </p:nvGraphicFramePr>
        <p:xfrm>
          <a:off x="2786063" y="5201350"/>
          <a:ext cx="1536700" cy="528637"/>
        </p:xfrm>
        <a:graphic>
          <a:graphicData uri="http://schemas.openxmlformats.org/presentationml/2006/ole">
            <mc:AlternateContent xmlns:mc="http://schemas.openxmlformats.org/markup-compatibility/2006">
              <mc:Choice xmlns:v="urn:schemas-microsoft-com:vml" Requires="v">
                <p:oleObj spid="_x0000_s175027" name="方程式" r:id="rId6" imgW="812447" imgH="279279" progId="Equation.3">
                  <p:embed/>
                </p:oleObj>
              </mc:Choice>
              <mc:Fallback>
                <p:oleObj name="方程式" r:id="rId6" imgW="812447" imgH="279279" progId="Equation.3">
                  <p:embed/>
                  <p:pic>
                    <p:nvPicPr>
                      <p:cNvPr id="0" name="Picture 18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86063" y="5201350"/>
                        <a:ext cx="1536700" cy="528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4087" name="Object 7"/>
          <p:cNvGraphicFramePr>
            <a:graphicFrameLocks noChangeAspect="1"/>
          </p:cNvGraphicFramePr>
          <p:nvPr>
            <p:extLst>
              <p:ext uri="{D42A27DB-BD31-4B8C-83A1-F6EECF244321}">
                <p14:modId xmlns:p14="http://schemas.microsoft.com/office/powerpoint/2010/main" val="3670400020"/>
              </p:ext>
            </p:extLst>
          </p:nvPr>
        </p:nvGraphicFramePr>
        <p:xfrm>
          <a:off x="2522538" y="5664026"/>
          <a:ext cx="2063750" cy="419100"/>
        </p:xfrm>
        <a:graphic>
          <a:graphicData uri="http://schemas.openxmlformats.org/presentationml/2006/ole">
            <mc:AlternateContent xmlns:mc="http://schemas.openxmlformats.org/markup-compatibility/2006">
              <mc:Choice xmlns:v="urn:schemas-microsoft-com:vml" Requires="v">
                <p:oleObj spid="_x0000_s175028" name="方程式" r:id="rId8" imgW="1066337" imgH="215806" progId="Equation.3">
                  <p:embed/>
                </p:oleObj>
              </mc:Choice>
              <mc:Fallback>
                <p:oleObj name="方程式" r:id="rId8" imgW="1066337" imgH="215806" progId="Equation.3">
                  <p:embed/>
                  <p:pic>
                    <p:nvPicPr>
                      <p:cNvPr id="0" name="Picture 18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22538" y="5664026"/>
                        <a:ext cx="206375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74089" name="Picture 10" descr="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27873" y="2661350"/>
            <a:ext cx="5616575"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直線單箭頭接點 9"/>
          <p:cNvCxnSpPr/>
          <p:nvPr/>
        </p:nvCxnSpPr>
        <p:spPr bwMode="auto">
          <a:xfrm>
            <a:off x="1475656" y="2636912"/>
            <a:ext cx="0" cy="1512168"/>
          </a:xfrm>
          <a:prstGeom prst="straightConnector1">
            <a:avLst/>
          </a:prstGeom>
          <a:solidFill>
            <a:schemeClr val="folHlink">
              <a:alpha val="0"/>
            </a:schemeClr>
          </a:solidFill>
          <a:ln w="38100" cap="flat" cmpd="sng" algn="ctr">
            <a:solidFill>
              <a:srgbClr val="FF33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直線單箭頭接點 10"/>
          <p:cNvCxnSpPr/>
          <p:nvPr/>
        </p:nvCxnSpPr>
        <p:spPr bwMode="auto">
          <a:xfrm>
            <a:off x="5016500" y="2553400"/>
            <a:ext cx="2592288" cy="0"/>
          </a:xfrm>
          <a:prstGeom prst="straightConnector1">
            <a:avLst/>
          </a:prstGeom>
          <a:solidFill>
            <a:schemeClr val="folHlink">
              <a:alpha val="0"/>
            </a:schemeClr>
          </a:solidFill>
          <a:ln w="38100" cap="flat" cmpd="sng" algn="ctr">
            <a:solidFill>
              <a:srgbClr val="FF33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日期版面配置區 1"/>
          <p:cNvSpPr>
            <a:spLocks noGrp="1"/>
          </p:cNvSpPr>
          <p:nvPr>
            <p:ph type="dt" sz="half" idx="10"/>
          </p:nvPr>
        </p:nvSpPr>
        <p:spPr/>
        <p:txBody>
          <a:bodyPr/>
          <a:lstStyle/>
          <a:p>
            <a:fld id="{B6E27C64-C756-4410-B1B1-729562A44BB3}"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475656" y="3498865"/>
            <a:ext cx="5916862" cy="2215991"/>
          </a:xfrm>
          <a:prstGeom prst="rect">
            <a:avLst/>
          </a:prstGeom>
          <a:noFill/>
        </p:spPr>
        <p:txBody>
          <a:bodyPr wrap="square" rtlCol="0">
            <a:spAutoFit/>
          </a:bodyPr>
          <a:lstStyle/>
          <a:p>
            <a:r>
              <a:rPr lang="en-US" altLang="zh-TW" sz="13800" dirty="0" smtClean="0"/>
              <a:t>[      ]</a:t>
            </a:r>
            <a:endParaRPr lang="zh-TW" altLang="en-US" sz="1400" dirty="0"/>
          </a:p>
        </p:txBody>
      </p:sp>
      <p:sp>
        <p:nvSpPr>
          <p:cNvPr id="178179" name="Rectangle 5"/>
          <p:cNvSpPr>
            <a:spLocks noGrp="1" noChangeArrowheads="1"/>
          </p:cNvSpPr>
          <p:nvPr>
            <p:ph type="title" sz="quarter"/>
          </p:nvPr>
        </p:nvSpPr>
        <p:spPr/>
        <p:txBody>
          <a:bodyPr/>
          <a:lstStyle/>
          <a:p>
            <a:r>
              <a:rPr lang="en-US" altLang="zh-TW" b="0" smtClean="0"/>
              <a:t>Gradient Edge Detectors</a:t>
            </a:r>
          </a:p>
        </p:txBody>
      </p:sp>
      <p:graphicFrame>
        <p:nvGraphicFramePr>
          <p:cNvPr id="178180" name="Object 4"/>
          <p:cNvGraphicFramePr>
            <a:graphicFrameLocks noGrp="1" noChangeAspect="1"/>
          </p:cNvGraphicFramePr>
          <p:nvPr>
            <p:ph sz="quarter" idx="1"/>
            <p:extLst>
              <p:ext uri="{D42A27DB-BD31-4B8C-83A1-F6EECF244321}">
                <p14:modId xmlns:p14="http://schemas.microsoft.com/office/powerpoint/2010/main" val="3096222707"/>
              </p:ext>
            </p:extLst>
          </p:nvPr>
        </p:nvGraphicFramePr>
        <p:xfrm>
          <a:off x="1836738" y="2447925"/>
          <a:ext cx="2806700" cy="1062038"/>
        </p:xfrm>
        <a:graphic>
          <a:graphicData uri="http://schemas.openxmlformats.org/presentationml/2006/ole">
            <mc:AlternateContent xmlns:mc="http://schemas.openxmlformats.org/markup-compatibility/2006">
              <mc:Choice xmlns:v="urn:schemas-microsoft-com:vml" Requires="v">
                <p:oleObj spid="_x0000_s178974" name="方程式" r:id="rId4" imgW="1879600" imgH="711200" progId="Equation.3">
                  <p:embed/>
                </p:oleObj>
              </mc:Choice>
              <mc:Fallback>
                <p:oleObj name="方程式" r:id="rId4" imgW="1879600" imgH="711200" progId="Equation.3">
                  <p:embed/>
                  <p:pic>
                    <p:nvPicPr>
                      <p:cNvPr id="0" name="Picture 29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6738" y="2447925"/>
                        <a:ext cx="2806700" cy="1062038"/>
                      </a:xfrm>
                      <a:prstGeom prst="rect">
                        <a:avLst/>
                      </a:prstGeom>
                      <a:noFill/>
                      <a:extLst/>
                    </p:spPr>
                  </p:pic>
                </p:oleObj>
              </mc:Fallback>
            </mc:AlternateContent>
          </a:graphicData>
        </a:graphic>
      </p:graphicFrame>
      <p:sp>
        <p:nvSpPr>
          <p:cNvPr id="178178" name="投影片編號版面配置區 7"/>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F0FC8C50-2B57-4818-A46A-3FFC8D310C5F}" type="slidenum">
              <a:rPr lang="en-US" altLang="zh-TW" sz="1400"/>
              <a:pPr>
                <a:spcBef>
                  <a:spcPct val="0"/>
                </a:spcBef>
                <a:buClrTx/>
                <a:buSzTx/>
                <a:buFontTx/>
                <a:buNone/>
              </a:pPr>
              <a:t>107</a:t>
            </a:fld>
            <a:r>
              <a:rPr lang="en-US" altLang="zh-TW" sz="1400"/>
              <a:t>/118</a:t>
            </a:r>
          </a:p>
        </p:txBody>
      </p:sp>
      <p:sp>
        <p:nvSpPr>
          <p:cNvPr id="7" name="文字方塊 6"/>
          <p:cNvSpPr txBox="1"/>
          <p:nvPr/>
        </p:nvSpPr>
        <p:spPr>
          <a:xfrm>
            <a:off x="2982585" y="4174813"/>
            <a:ext cx="479850"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zh-TW"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-1</a:t>
            </a:r>
            <a:endParaRPr lang="zh-TW" altLang="en-US"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8" name="文字方塊 17"/>
          <p:cNvSpPr txBox="1"/>
          <p:nvPr/>
        </p:nvSpPr>
        <p:spPr>
          <a:xfrm>
            <a:off x="4285474" y="4224107"/>
            <a:ext cx="479850"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zh-TW"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1</a:t>
            </a:r>
            <a:endParaRPr lang="zh-TW" altLang="en-US"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9" name="文字方塊 18"/>
          <p:cNvSpPr txBox="1"/>
          <p:nvPr/>
        </p:nvSpPr>
        <p:spPr>
          <a:xfrm>
            <a:off x="4306889" y="4552251"/>
            <a:ext cx="479850"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zh-TW"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1</a:t>
            </a:r>
            <a:endParaRPr lang="zh-TW" altLang="en-US"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2" name="文字方塊 11"/>
          <p:cNvSpPr txBox="1"/>
          <p:nvPr/>
        </p:nvSpPr>
        <p:spPr>
          <a:xfrm>
            <a:off x="1989414" y="5055373"/>
            <a:ext cx="454409"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zh-TW" dirty="0" smtClean="0">
                <a:ln w="0"/>
                <a:solidFill>
                  <a:schemeClr val="accent1"/>
                </a:solidFill>
                <a:effectLst>
                  <a:outerShdw blurRad="38100" dist="25400" dir="5400000" algn="ctr" rotWithShape="0">
                    <a:srgbClr val="6E747A">
                      <a:alpha val="43000"/>
                    </a:srgbClr>
                  </a:outerShdw>
                </a:effectLst>
              </a:rPr>
              <a:t>-1</a:t>
            </a:r>
            <a:endParaRPr lang="zh-TW" altLang="en-US" dirty="0">
              <a:ln w="0"/>
              <a:solidFill>
                <a:schemeClr val="accent1"/>
              </a:solidFill>
              <a:effectLst>
                <a:outerShdw blurRad="38100" dist="25400" dir="5400000" algn="ctr" rotWithShape="0">
                  <a:srgbClr val="6E747A">
                    <a:alpha val="43000"/>
                  </a:srgbClr>
                </a:outerShdw>
              </a:effectLst>
            </a:endParaRPr>
          </a:p>
        </p:txBody>
      </p:sp>
      <p:sp>
        <p:nvSpPr>
          <p:cNvPr id="14" name="文字方塊 13"/>
          <p:cNvSpPr txBox="1"/>
          <p:nvPr/>
        </p:nvSpPr>
        <p:spPr>
          <a:xfrm>
            <a:off x="4297110" y="4976193"/>
            <a:ext cx="479850"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zh-TW" b="1" dirty="0" smtClean="0">
                <a:ln w="22225">
                  <a:solidFill>
                    <a:schemeClr val="accent2"/>
                  </a:solidFill>
                  <a:prstDash val="solid"/>
                </a:ln>
                <a:solidFill>
                  <a:schemeClr val="accent2">
                    <a:lumMod val="40000"/>
                    <a:lumOff val="60000"/>
                  </a:schemeClr>
                </a:solidFill>
              </a:rPr>
              <a:t>+1</a:t>
            </a:r>
            <a:endParaRPr lang="zh-TW" altLang="en-US" b="1" dirty="0">
              <a:ln w="22225">
                <a:solidFill>
                  <a:schemeClr val="accent2"/>
                </a:solidFill>
                <a:prstDash val="solid"/>
              </a:ln>
              <a:solidFill>
                <a:schemeClr val="accent2">
                  <a:lumMod val="40000"/>
                  <a:lumOff val="60000"/>
                </a:schemeClr>
              </a:solidFill>
            </a:endParaRPr>
          </a:p>
        </p:txBody>
      </p:sp>
      <p:sp>
        <p:nvSpPr>
          <p:cNvPr id="16" name="文字方塊 15"/>
          <p:cNvSpPr txBox="1"/>
          <p:nvPr/>
        </p:nvSpPr>
        <p:spPr>
          <a:xfrm>
            <a:off x="4645590" y="4589158"/>
            <a:ext cx="479850"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zh-TW" b="1" dirty="0" smtClean="0">
                <a:ln w="22225">
                  <a:solidFill>
                    <a:schemeClr val="accent2"/>
                  </a:solidFill>
                  <a:prstDash val="solid"/>
                </a:ln>
                <a:solidFill>
                  <a:schemeClr val="accent2">
                    <a:lumMod val="40000"/>
                    <a:lumOff val="60000"/>
                  </a:schemeClr>
                </a:solidFill>
              </a:rPr>
              <a:t>+1</a:t>
            </a:r>
            <a:endParaRPr lang="zh-TW" altLang="en-US" b="1" dirty="0">
              <a:ln w="22225">
                <a:solidFill>
                  <a:schemeClr val="accent2"/>
                </a:solidFill>
                <a:prstDash val="solid"/>
              </a:ln>
              <a:solidFill>
                <a:schemeClr val="accent2">
                  <a:lumMod val="40000"/>
                  <a:lumOff val="60000"/>
                </a:schemeClr>
              </a:solidFill>
            </a:endParaRPr>
          </a:p>
        </p:txBody>
      </p:sp>
      <p:sp>
        <p:nvSpPr>
          <p:cNvPr id="20" name="文字方塊 19"/>
          <p:cNvSpPr txBox="1"/>
          <p:nvPr/>
        </p:nvSpPr>
        <p:spPr>
          <a:xfrm>
            <a:off x="1991298" y="4199656"/>
            <a:ext cx="479850"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zh-TW" dirty="0" smtClean="0">
                <a:ln w="0"/>
                <a:solidFill>
                  <a:schemeClr val="tx1"/>
                </a:solidFill>
                <a:effectLst>
                  <a:outerShdw blurRad="38100" dist="19050" dir="2700000" algn="tl" rotWithShape="0">
                    <a:schemeClr val="dk1">
                      <a:alpha val="40000"/>
                    </a:schemeClr>
                  </a:outerShdw>
                </a:effectLst>
              </a:rPr>
              <a:t>-1</a:t>
            </a:r>
            <a:endParaRPr lang="zh-TW" altLang="en-US" dirty="0">
              <a:ln w="0"/>
              <a:solidFill>
                <a:schemeClr val="tx1"/>
              </a:solidFill>
              <a:effectLst>
                <a:outerShdw blurRad="38100" dist="19050" dir="2700000" algn="tl" rotWithShape="0">
                  <a:schemeClr val="dk1">
                    <a:alpha val="40000"/>
                  </a:schemeClr>
                </a:outerShdw>
              </a:effectLst>
            </a:endParaRPr>
          </a:p>
        </p:txBody>
      </p:sp>
      <p:sp>
        <p:nvSpPr>
          <p:cNvPr id="21" name="文字方塊 20"/>
          <p:cNvSpPr txBox="1"/>
          <p:nvPr/>
        </p:nvSpPr>
        <p:spPr>
          <a:xfrm>
            <a:off x="2028901" y="4684390"/>
            <a:ext cx="479850"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zh-TW" dirty="0" smtClean="0">
                <a:ln w="0"/>
                <a:solidFill>
                  <a:schemeClr val="tx1"/>
                </a:solidFill>
                <a:effectLst>
                  <a:outerShdw blurRad="38100" dist="19050" dir="2700000" algn="tl" rotWithShape="0">
                    <a:schemeClr val="dk1">
                      <a:alpha val="40000"/>
                    </a:schemeClr>
                  </a:outerShdw>
                </a:effectLst>
              </a:rPr>
              <a:t>-1</a:t>
            </a:r>
            <a:endParaRPr lang="zh-TW" altLang="en-US" dirty="0">
              <a:ln w="0"/>
              <a:solidFill>
                <a:schemeClr val="tx1"/>
              </a:solidFill>
              <a:effectLst>
                <a:outerShdw blurRad="38100" dist="19050" dir="2700000" algn="tl" rotWithShape="0">
                  <a:schemeClr val="dk1">
                    <a:alpha val="40000"/>
                  </a:schemeClr>
                </a:outerShdw>
              </a:effectLst>
            </a:endParaRPr>
          </a:p>
        </p:txBody>
      </p:sp>
      <p:sp>
        <p:nvSpPr>
          <p:cNvPr id="22" name="文字方塊 21"/>
          <p:cNvSpPr txBox="1"/>
          <p:nvPr/>
        </p:nvSpPr>
        <p:spPr>
          <a:xfrm>
            <a:off x="2702483" y="4155250"/>
            <a:ext cx="297547"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zh-TW" dirty="0" smtClean="0">
                <a:ln w="0"/>
                <a:solidFill>
                  <a:schemeClr val="tx1"/>
                </a:solidFill>
                <a:effectLst>
                  <a:outerShdw blurRad="38100" dist="19050" dir="2700000" algn="tl" rotWithShape="0">
                    <a:schemeClr val="dk1">
                      <a:alpha val="40000"/>
                    </a:schemeClr>
                  </a:outerShdw>
                </a:effectLst>
              </a:rPr>
              <a:t>1</a:t>
            </a:r>
            <a:endParaRPr lang="zh-TW" altLang="en-US" dirty="0">
              <a:ln w="0"/>
              <a:solidFill>
                <a:schemeClr val="tx1"/>
              </a:solidFill>
              <a:effectLst>
                <a:outerShdw blurRad="38100" dist="19050" dir="2700000" algn="tl" rotWithShape="0">
                  <a:schemeClr val="dk1">
                    <a:alpha val="40000"/>
                  </a:schemeClr>
                </a:outerShdw>
              </a:effectLst>
            </a:endParaRPr>
          </a:p>
        </p:txBody>
      </p:sp>
      <p:sp>
        <p:nvSpPr>
          <p:cNvPr id="10" name="文字方塊 9"/>
          <p:cNvSpPr txBox="1"/>
          <p:nvPr/>
        </p:nvSpPr>
        <p:spPr>
          <a:xfrm>
            <a:off x="2323861" y="4693105"/>
            <a:ext cx="479850"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zh-TW" dirty="0" smtClean="0">
                <a:ln w="0"/>
                <a:solidFill>
                  <a:schemeClr val="accent1"/>
                </a:solidFill>
                <a:effectLst>
                  <a:outerShdw blurRad="38100" dist="25400" dir="5400000" algn="ctr" rotWithShape="0">
                    <a:srgbClr val="6E747A">
                      <a:alpha val="43000"/>
                    </a:srgbClr>
                  </a:outerShdw>
                </a:effectLst>
              </a:rPr>
              <a:t>-1</a:t>
            </a:r>
            <a:endParaRPr lang="zh-TW" altLang="en-US" dirty="0">
              <a:ln w="0"/>
              <a:solidFill>
                <a:schemeClr val="accent1"/>
              </a:solidFill>
              <a:effectLst>
                <a:outerShdw blurRad="38100" dist="25400" dir="5400000" algn="ctr" rotWithShape="0">
                  <a:srgbClr val="6E747A">
                    <a:alpha val="43000"/>
                  </a:srgbClr>
                </a:outerShdw>
              </a:effectLst>
            </a:endParaRPr>
          </a:p>
        </p:txBody>
      </p:sp>
      <p:sp>
        <p:nvSpPr>
          <p:cNvPr id="24" name="文字方塊 23"/>
          <p:cNvSpPr txBox="1"/>
          <p:nvPr/>
        </p:nvSpPr>
        <p:spPr>
          <a:xfrm>
            <a:off x="2759800" y="5092346"/>
            <a:ext cx="454409"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zh-TW" dirty="0" smtClean="0">
                <a:ln w="0"/>
                <a:solidFill>
                  <a:schemeClr val="accent1"/>
                </a:solidFill>
                <a:effectLst>
                  <a:outerShdw blurRad="38100" dist="25400" dir="5400000" algn="ctr" rotWithShape="0">
                    <a:srgbClr val="6E747A">
                      <a:alpha val="43000"/>
                    </a:srgbClr>
                  </a:outerShdw>
                </a:effectLst>
              </a:rPr>
              <a:t>1</a:t>
            </a:r>
            <a:endParaRPr lang="zh-TW" altLang="en-US" dirty="0">
              <a:ln w="0"/>
              <a:solidFill>
                <a:schemeClr val="accent1"/>
              </a:solidFill>
              <a:effectLst>
                <a:outerShdw blurRad="38100" dist="25400" dir="5400000" algn="ctr" rotWithShape="0">
                  <a:srgbClr val="6E747A">
                    <a:alpha val="43000"/>
                  </a:srgbClr>
                </a:outerShdw>
              </a:effectLst>
            </a:endParaRPr>
          </a:p>
        </p:txBody>
      </p:sp>
      <p:sp>
        <p:nvSpPr>
          <p:cNvPr id="25" name="文字方塊 24"/>
          <p:cNvSpPr txBox="1"/>
          <p:nvPr/>
        </p:nvSpPr>
        <p:spPr>
          <a:xfrm>
            <a:off x="3288062" y="4611383"/>
            <a:ext cx="454409"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zh-TW" dirty="0" smtClean="0">
                <a:ln w="0"/>
                <a:solidFill>
                  <a:schemeClr val="accent1"/>
                </a:solidFill>
                <a:effectLst>
                  <a:outerShdw blurRad="38100" dist="25400" dir="5400000" algn="ctr" rotWithShape="0">
                    <a:srgbClr val="6E747A">
                      <a:alpha val="43000"/>
                    </a:srgbClr>
                  </a:outerShdw>
                </a:effectLst>
              </a:rPr>
              <a:t>+1</a:t>
            </a:r>
            <a:endParaRPr lang="zh-TW" altLang="en-US" dirty="0">
              <a:ln w="0"/>
              <a:solidFill>
                <a:schemeClr val="accent1"/>
              </a:solidFill>
              <a:effectLst>
                <a:outerShdw blurRad="38100" dist="25400" dir="5400000" algn="ctr" rotWithShape="0">
                  <a:srgbClr val="6E747A">
                    <a:alpha val="43000"/>
                  </a:srgbClr>
                </a:outerShdw>
              </a:effectLst>
            </a:endParaRPr>
          </a:p>
        </p:txBody>
      </p:sp>
      <p:sp>
        <p:nvSpPr>
          <p:cNvPr id="26" name="文字方塊 25"/>
          <p:cNvSpPr txBox="1"/>
          <p:nvPr/>
        </p:nvSpPr>
        <p:spPr>
          <a:xfrm>
            <a:off x="2944633" y="5069966"/>
            <a:ext cx="479850"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zh-TW" b="1" dirty="0" smtClean="0">
                <a:ln w="22225">
                  <a:solidFill>
                    <a:schemeClr val="accent2"/>
                  </a:solidFill>
                  <a:prstDash val="solid"/>
                </a:ln>
                <a:solidFill>
                  <a:schemeClr val="accent2">
                    <a:lumMod val="40000"/>
                    <a:lumOff val="60000"/>
                  </a:schemeClr>
                </a:solidFill>
              </a:rPr>
              <a:t>-1</a:t>
            </a:r>
            <a:endParaRPr lang="zh-TW" altLang="en-US" b="1" dirty="0">
              <a:ln w="22225">
                <a:solidFill>
                  <a:schemeClr val="accent2"/>
                </a:solidFill>
                <a:prstDash val="solid"/>
              </a:ln>
              <a:solidFill>
                <a:schemeClr val="accent2">
                  <a:lumMod val="40000"/>
                  <a:lumOff val="60000"/>
                </a:schemeClr>
              </a:solidFill>
            </a:endParaRPr>
          </a:p>
        </p:txBody>
      </p:sp>
      <p:sp>
        <p:nvSpPr>
          <p:cNvPr id="27" name="文字方塊 26"/>
          <p:cNvSpPr txBox="1"/>
          <p:nvPr/>
        </p:nvSpPr>
        <p:spPr>
          <a:xfrm>
            <a:off x="3601322" y="4606861"/>
            <a:ext cx="479850"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zh-TW" b="1" dirty="0" smtClean="0">
                <a:ln w="22225">
                  <a:solidFill>
                    <a:schemeClr val="accent2"/>
                  </a:solidFill>
                  <a:prstDash val="solid"/>
                </a:ln>
                <a:solidFill>
                  <a:schemeClr val="accent2">
                    <a:lumMod val="40000"/>
                    <a:lumOff val="60000"/>
                  </a:schemeClr>
                </a:solidFill>
              </a:rPr>
              <a:t>-1</a:t>
            </a:r>
            <a:endParaRPr lang="zh-TW" altLang="en-US" b="1" dirty="0">
              <a:ln w="22225">
                <a:solidFill>
                  <a:schemeClr val="accent2"/>
                </a:solidFill>
                <a:prstDash val="solid"/>
              </a:ln>
              <a:solidFill>
                <a:schemeClr val="accent2">
                  <a:lumMod val="40000"/>
                  <a:lumOff val="60000"/>
                </a:schemeClr>
              </a:solidFill>
            </a:endParaRPr>
          </a:p>
        </p:txBody>
      </p:sp>
      <p:sp>
        <p:nvSpPr>
          <p:cNvPr id="23" name="文字方塊 22"/>
          <p:cNvSpPr txBox="1"/>
          <p:nvPr/>
        </p:nvSpPr>
        <p:spPr>
          <a:xfrm>
            <a:off x="2659643" y="4691533"/>
            <a:ext cx="479850"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zh-TW" dirty="0" smtClean="0">
                <a:ln w="0"/>
                <a:solidFill>
                  <a:schemeClr val="tx1"/>
                </a:solidFill>
                <a:effectLst>
                  <a:outerShdw blurRad="38100" dist="19050" dir="2700000" algn="tl" rotWithShape="0">
                    <a:schemeClr val="dk1">
                      <a:alpha val="40000"/>
                    </a:schemeClr>
                  </a:outerShdw>
                </a:effectLst>
              </a:rPr>
              <a:t>1</a:t>
            </a:r>
            <a:endParaRPr lang="zh-TW" altLang="en-US" dirty="0">
              <a:ln w="0"/>
              <a:solidFill>
                <a:schemeClr val="tx1"/>
              </a:solidFill>
              <a:effectLst>
                <a:outerShdw blurRad="38100" dist="19050" dir="2700000" algn="tl" rotWithShape="0">
                  <a:schemeClr val="dk1">
                    <a:alpha val="40000"/>
                  </a:schemeClr>
                </a:outerShdw>
              </a:effectLst>
            </a:endParaRPr>
          </a:p>
        </p:txBody>
      </p:sp>
      <p:sp>
        <p:nvSpPr>
          <p:cNvPr id="17" name="文字方塊 16"/>
          <p:cNvSpPr txBox="1"/>
          <p:nvPr/>
        </p:nvSpPr>
        <p:spPr>
          <a:xfrm>
            <a:off x="2918036" y="4669153"/>
            <a:ext cx="479850"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zh-TW"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-1</a:t>
            </a:r>
            <a:endParaRPr lang="zh-TW" altLang="en-US"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3" name="文字方塊 2"/>
          <p:cNvSpPr txBox="1"/>
          <p:nvPr/>
        </p:nvSpPr>
        <p:spPr>
          <a:xfrm>
            <a:off x="1084885" y="4362080"/>
            <a:ext cx="792088" cy="707886"/>
          </a:xfrm>
          <a:prstGeom prst="rect">
            <a:avLst/>
          </a:prstGeom>
          <a:noFill/>
        </p:spPr>
        <p:txBody>
          <a:bodyPr wrap="square" rtlCol="0">
            <a:spAutoFit/>
          </a:bodyPr>
          <a:lstStyle/>
          <a:p>
            <a:r>
              <a:rPr lang="en-US" altLang="zh-TW" sz="4000" dirty="0" smtClean="0"/>
              <a:t>=</a:t>
            </a:r>
            <a:endParaRPr lang="zh-TW" alt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p:cTn id="49" dur="500" fill="hold"/>
                                        <p:tgtEl>
                                          <p:spTgt spid="27"/>
                                        </p:tgtEl>
                                        <p:attrNameLst>
                                          <p:attrName>ppt_w</p:attrName>
                                        </p:attrNameLst>
                                      </p:cBhvr>
                                      <p:tavLst>
                                        <p:tav tm="0">
                                          <p:val>
                                            <p:fltVal val="0"/>
                                          </p:val>
                                        </p:tav>
                                        <p:tav tm="100000">
                                          <p:val>
                                            <p:strVal val="#ppt_w"/>
                                          </p:val>
                                        </p:tav>
                                      </p:tavLst>
                                    </p:anim>
                                    <p:anim calcmode="lin" valueType="num">
                                      <p:cBhvr>
                                        <p:cTn id="50" dur="500" fill="hold"/>
                                        <p:tgtEl>
                                          <p:spTgt spid="27"/>
                                        </p:tgtEl>
                                        <p:attrNameLst>
                                          <p:attrName>ppt_h</p:attrName>
                                        </p:attrNameLst>
                                      </p:cBhvr>
                                      <p:tavLst>
                                        <p:tav tm="0">
                                          <p:val>
                                            <p:fltVal val="0"/>
                                          </p:val>
                                        </p:tav>
                                        <p:tav tm="100000">
                                          <p:val>
                                            <p:strVal val="#ppt_h"/>
                                          </p:val>
                                        </p:tav>
                                      </p:tavLst>
                                    </p:anim>
                                    <p:animEffect transition="in" filter="fade">
                                      <p:cBhvr>
                                        <p:cTn id="51" dur="500"/>
                                        <p:tgtEl>
                                          <p:spTgt spid="27"/>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p:cTn id="54" dur="500" fill="hold"/>
                                        <p:tgtEl>
                                          <p:spTgt spid="26"/>
                                        </p:tgtEl>
                                        <p:attrNameLst>
                                          <p:attrName>ppt_w</p:attrName>
                                        </p:attrNameLst>
                                      </p:cBhvr>
                                      <p:tavLst>
                                        <p:tav tm="0">
                                          <p:val>
                                            <p:fltVal val="0"/>
                                          </p:val>
                                        </p:tav>
                                        <p:tav tm="100000">
                                          <p:val>
                                            <p:strVal val="#ppt_w"/>
                                          </p:val>
                                        </p:tav>
                                      </p:tavLst>
                                    </p:anim>
                                    <p:anim calcmode="lin" valueType="num">
                                      <p:cBhvr>
                                        <p:cTn id="55" dur="500" fill="hold"/>
                                        <p:tgtEl>
                                          <p:spTgt spid="26"/>
                                        </p:tgtEl>
                                        <p:attrNameLst>
                                          <p:attrName>ppt_h</p:attrName>
                                        </p:attrNameLst>
                                      </p:cBhvr>
                                      <p:tavLst>
                                        <p:tav tm="0">
                                          <p:val>
                                            <p:fltVal val="0"/>
                                          </p:val>
                                        </p:tav>
                                        <p:tav tm="100000">
                                          <p:val>
                                            <p:strVal val="#ppt_h"/>
                                          </p:val>
                                        </p:tav>
                                      </p:tavLst>
                                    </p:anim>
                                    <p:animEffect transition="in" filter="fade">
                                      <p:cBhvr>
                                        <p:cTn id="56" dur="500"/>
                                        <p:tgtEl>
                                          <p:spTgt spid="26"/>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p:cTn id="59" dur="500" fill="hold"/>
                                        <p:tgtEl>
                                          <p:spTgt spid="16"/>
                                        </p:tgtEl>
                                        <p:attrNameLst>
                                          <p:attrName>ppt_w</p:attrName>
                                        </p:attrNameLst>
                                      </p:cBhvr>
                                      <p:tavLst>
                                        <p:tav tm="0">
                                          <p:val>
                                            <p:fltVal val="0"/>
                                          </p:val>
                                        </p:tav>
                                        <p:tav tm="100000">
                                          <p:val>
                                            <p:strVal val="#ppt_w"/>
                                          </p:val>
                                        </p:tav>
                                      </p:tavLst>
                                    </p:anim>
                                    <p:anim calcmode="lin" valueType="num">
                                      <p:cBhvr>
                                        <p:cTn id="60" dur="500" fill="hold"/>
                                        <p:tgtEl>
                                          <p:spTgt spid="16"/>
                                        </p:tgtEl>
                                        <p:attrNameLst>
                                          <p:attrName>ppt_h</p:attrName>
                                        </p:attrNameLst>
                                      </p:cBhvr>
                                      <p:tavLst>
                                        <p:tav tm="0">
                                          <p:val>
                                            <p:fltVal val="0"/>
                                          </p:val>
                                        </p:tav>
                                        <p:tav tm="100000">
                                          <p:val>
                                            <p:strVal val="#ppt_h"/>
                                          </p:val>
                                        </p:tav>
                                      </p:tavLst>
                                    </p:anim>
                                    <p:animEffect transition="in" filter="fade">
                                      <p:cBhvr>
                                        <p:cTn id="61" dur="500"/>
                                        <p:tgtEl>
                                          <p:spTgt spid="16"/>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500" fill="hold"/>
                                        <p:tgtEl>
                                          <p:spTgt spid="14"/>
                                        </p:tgtEl>
                                        <p:attrNameLst>
                                          <p:attrName>ppt_w</p:attrName>
                                        </p:attrNameLst>
                                      </p:cBhvr>
                                      <p:tavLst>
                                        <p:tav tm="0">
                                          <p:val>
                                            <p:fltVal val="0"/>
                                          </p:val>
                                        </p:tav>
                                        <p:tav tm="100000">
                                          <p:val>
                                            <p:strVal val="#ppt_w"/>
                                          </p:val>
                                        </p:tav>
                                      </p:tavLst>
                                    </p:anim>
                                    <p:anim calcmode="lin" valueType="num">
                                      <p:cBhvr>
                                        <p:cTn id="65" dur="500" fill="hold"/>
                                        <p:tgtEl>
                                          <p:spTgt spid="14"/>
                                        </p:tgtEl>
                                        <p:attrNameLst>
                                          <p:attrName>ppt_h</p:attrName>
                                        </p:attrNameLst>
                                      </p:cBhvr>
                                      <p:tavLst>
                                        <p:tav tm="0">
                                          <p:val>
                                            <p:fltVal val="0"/>
                                          </p:val>
                                        </p:tav>
                                        <p:tav tm="100000">
                                          <p:val>
                                            <p:strVal val="#ppt_h"/>
                                          </p:val>
                                        </p:tav>
                                      </p:tavLst>
                                    </p:anim>
                                    <p:animEffect transition="in" filter="fade">
                                      <p:cBhvr>
                                        <p:cTn id="6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19" grpId="0" animBg="1"/>
      <p:bldP spid="12" grpId="0" animBg="1"/>
      <p:bldP spid="14" grpId="0" animBg="1"/>
      <p:bldP spid="16" grpId="0" animBg="1"/>
      <p:bldP spid="20" grpId="0" animBg="1"/>
      <p:bldP spid="21" grpId="0" animBg="1"/>
      <p:bldP spid="22" grpId="0" animBg="1"/>
      <p:bldP spid="10" grpId="0" animBg="1"/>
      <p:bldP spid="24" grpId="0" animBg="1"/>
      <p:bldP spid="25" grpId="0" animBg="1"/>
      <p:bldP spid="26" grpId="0" animBg="1"/>
      <p:bldP spid="27" grpId="0" animBg="1"/>
      <p:bldP spid="23" grpId="0" animBg="1"/>
      <p:bldP spid="17"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1" name="Rectangle 2"/>
          <p:cNvSpPr>
            <a:spLocks noGrp="1" noChangeArrowheads="1"/>
          </p:cNvSpPr>
          <p:nvPr>
            <p:ph type="title"/>
          </p:nvPr>
        </p:nvSpPr>
        <p:spPr/>
        <p:txBody>
          <a:bodyPr/>
          <a:lstStyle/>
          <a:p>
            <a:pPr eaLnBrk="1" hangingPunct="1"/>
            <a:r>
              <a:rPr lang="en-US" altLang="zh-TW" b="0" smtClean="0"/>
              <a:t>Gradient Edge Detectors</a:t>
            </a:r>
          </a:p>
        </p:txBody>
      </p:sp>
      <p:graphicFrame>
        <p:nvGraphicFramePr>
          <p:cNvPr id="176133" name="Object 5"/>
          <p:cNvGraphicFramePr>
            <a:graphicFrameLocks noGrp="1" noChangeAspect="1"/>
          </p:cNvGraphicFramePr>
          <p:nvPr>
            <p:ph idx="1"/>
            <p:extLst>
              <p:ext uri="{D42A27DB-BD31-4B8C-83A1-F6EECF244321}">
                <p14:modId xmlns:p14="http://schemas.microsoft.com/office/powerpoint/2010/main" val="3722830411"/>
              </p:ext>
            </p:extLst>
          </p:nvPr>
        </p:nvGraphicFramePr>
        <p:xfrm>
          <a:off x="1763688" y="2785715"/>
          <a:ext cx="5145087" cy="3694112"/>
        </p:xfrm>
        <a:graphic>
          <a:graphicData uri="http://schemas.openxmlformats.org/presentationml/2006/ole">
            <mc:AlternateContent xmlns:mc="http://schemas.openxmlformats.org/markup-compatibility/2006">
              <mc:Choice xmlns:v="urn:schemas-microsoft-com:vml" Requires="v">
                <p:oleObj spid="_x0000_s176446" name="方程式" r:id="rId4" imgW="1981200" imgH="1422400" progId="Equation.3">
                  <p:embed/>
                </p:oleObj>
              </mc:Choice>
              <mc:Fallback>
                <p:oleObj name="方程式" r:id="rId4" imgW="1981200" imgH="1422400" progId="Equation.3">
                  <p:embed/>
                  <p:pic>
                    <p:nvPicPr>
                      <p:cNvPr id="0" name="Picture 6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688" y="2785715"/>
                        <a:ext cx="5145087" cy="3694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6130"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4AD03BB5-AFB1-48C0-895A-4E809361212C}" type="slidenum">
              <a:rPr lang="en-US" altLang="zh-TW" sz="1400"/>
              <a:pPr>
                <a:spcBef>
                  <a:spcPct val="0"/>
                </a:spcBef>
                <a:buClrTx/>
                <a:buSzTx/>
                <a:buFontTx/>
                <a:buNone/>
              </a:pPr>
              <a:t>108</a:t>
            </a:fld>
            <a:r>
              <a:rPr lang="en-US" altLang="zh-TW" sz="1400"/>
              <a:t>/118</a:t>
            </a:r>
          </a:p>
        </p:txBody>
      </p:sp>
      <p:sp>
        <p:nvSpPr>
          <p:cNvPr id="176132" name="Text Box 4"/>
          <p:cNvSpPr txBox="1">
            <a:spLocks noChangeArrowheads="1"/>
          </p:cNvSpPr>
          <p:nvPr/>
        </p:nvSpPr>
        <p:spPr bwMode="auto">
          <a:xfrm>
            <a:off x="189524" y="2226206"/>
            <a:ext cx="82804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r>
              <a:rPr lang="en-US" altLang="zh-TW" sz="2200" dirty="0"/>
              <a:t>  </a:t>
            </a:r>
            <a:r>
              <a:rPr lang="en-US" altLang="en-US" sz="2200" dirty="0" err="1"/>
              <a:t>Sobel</a:t>
            </a:r>
            <a:r>
              <a:rPr lang="en-US" altLang="en-US" sz="2200" dirty="0"/>
              <a:t> edge detector</a:t>
            </a:r>
            <a:r>
              <a:rPr lang="en-US" altLang="zh-TW" sz="2200" dirty="0"/>
              <a:t>:</a:t>
            </a:r>
            <a:r>
              <a:rPr lang="en-US" altLang="en-US" sz="2200" dirty="0"/>
              <a:t> </a:t>
            </a:r>
            <a:r>
              <a:rPr lang="en-US" altLang="zh-TW" sz="2200" dirty="0"/>
              <a:t>2X2 </a:t>
            </a:r>
            <a:r>
              <a:rPr lang="en-US" altLang="en-US" sz="2200" dirty="0"/>
              <a:t>smoothing followed by</a:t>
            </a:r>
            <a:r>
              <a:rPr lang="en-US" altLang="zh-TW" sz="2200" dirty="0"/>
              <a:t> 2X2 </a:t>
            </a:r>
            <a:r>
              <a:rPr lang="en-US" altLang="en-US" sz="2200" dirty="0"/>
              <a:t>gradient</a:t>
            </a:r>
          </a:p>
        </p:txBody>
      </p:sp>
      <p:sp>
        <p:nvSpPr>
          <p:cNvPr id="2" name="日期版面配置區 1"/>
          <p:cNvSpPr>
            <a:spLocks noGrp="1"/>
          </p:cNvSpPr>
          <p:nvPr>
            <p:ph type="dt" sz="half" idx="10"/>
          </p:nvPr>
        </p:nvSpPr>
        <p:spPr/>
        <p:txBody>
          <a:bodyPr/>
          <a:lstStyle/>
          <a:p>
            <a:fld id="{336E703B-4A2B-451F-915F-95104EE9F5EB}"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Rectangle 2"/>
          <p:cNvSpPr>
            <a:spLocks noGrp="1" noChangeArrowheads="1"/>
          </p:cNvSpPr>
          <p:nvPr>
            <p:ph type="title"/>
          </p:nvPr>
        </p:nvSpPr>
        <p:spPr>
          <a:xfrm>
            <a:off x="444461" y="1053480"/>
            <a:ext cx="8101012" cy="1295400"/>
          </a:xfrm>
        </p:spPr>
        <p:txBody>
          <a:bodyPr/>
          <a:lstStyle/>
          <a:p>
            <a:pPr eaLnBrk="1" hangingPunct="1"/>
            <a:r>
              <a:rPr lang="en-US" altLang="en-US" sz="3200" b="0" dirty="0" err="1" smtClean="0"/>
              <a:t>Sobel</a:t>
            </a:r>
            <a:r>
              <a:rPr lang="en-US" altLang="en-US" sz="3200" b="0" dirty="0" smtClean="0"/>
              <a:t> edge detector</a:t>
            </a:r>
            <a:r>
              <a:rPr lang="zh-TW" altLang="en-US" sz="3200" b="0" dirty="0" smtClean="0"/>
              <a:t> </a:t>
            </a:r>
            <a:r>
              <a:rPr lang="en-US" altLang="en-US" sz="3200" b="0" dirty="0"/>
              <a:t>with threshold = 30</a:t>
            </a:r>
            <a:r>
              <a:rPr lang="en-US" altLang="en-US" b="0" dirty="0"/>
              <a:t/>
            </a:r>
            <a:br>
              <a:rPr lang="en-US" altLang="en-US" b="0" dirty="0"/>
            </a:br>
            <a:endParaRPr lang="en-US" altLang="zh-TW" b="0" dirty="0" smtClean="0"/>
          </a:p>
        </p:txBody>
      </p:sp>
      <p:sp>
        <p:nvSpPr>
          <p:cNvPr id="180226"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9DD1FB25-60E8-4682-9C0F-EBB56B34E25C}" type="slidenum">
              <a:rPr lang="en-US" altLang="zh-TW" sz="1400"/>
              <a:pPr>
                <a:spcBef>
                  <a:spcPct val="0"/>
                </a:spcBef>
                <a:buClrTx/>
                <a:buSzTx/>
                <a:buFontTx/>
                <a:buNone/>
              </a:pPr>
              <a:t>109</a:t>
            </a:fld>
            <a:r>
              <a:rPr lang="en-US" altLang="zh-TW" sz="1400"/>
              <a:t>/118</a:t>
            </a:r>
          </a:p>
        </p:txBody>
      </p:sp>
      <p:pic>
        <p:nvPicPr>
          <p:cNvPr id="1802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286000"/>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29" name="Picture 5" descr="sobel(3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357438"/>
            <a:ext cx="4500563"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版面配置區 1"/>
          <p:cNvSpPr>
            <a:spLocks noGrp="1"/>
          </p:cNvSpPr>
          <p:nvPr>
            <p:ph type="dt" sz="half" idx="10"/>
          </p:nvPr>
        </p:nvSpPr>
        <p:spPr/>
        <p:txBody>
          <a:bodyPr/>
          <a:lstStyle/>
          <a:p>
            <a:fld id="{A39FD533-314E-48C7-8566-66703B683467}"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Rectangle 6"/>
          <p:cNvSpPr>
            <a:spLocks noGrp="1" noChangeArrowheads="1"/>
          </p:cNvSpPr>
          <p:nvPr>
            <p:ph type="title"/>
          </p:nvPr>
        </p:nvSpPr>
        <p:spPr>
          <a:noFill/>
        </p:spPr>
        <p:txBody>
          <a:bodyPr/>
          <a:lstStyle/>
          <a:p>
            <a:pPr eaLnBrk="1" hangingPunct="1"/>
            <a:r>
              <a:rPr lang="en-US" altLang="zh-TW" b="0" smtClean="0"/>
              <a:t>7.2 Noise Cleaning</a:t>
            </a:r>
          </a:p>
        </p:txBody>
      </p:sp>
      <p:sp>
        <p:nvSpPr>
          <p:cNvPr id="28674"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5262C723-6A95-4C71-8D44-58663C9992AC}" type="slidenum">
              <a:rPr lang="en-US" altLang="zh-TW" sz="1400"/>
              <a:pPr>
                <a:spcBef>
                  <a:spcPct val="0"/>
                </a:spcBef>
                <a:buClrTx/>
                <a:buSzTx/>
                <a:buFontTx/>
                <a:buNone/>
              </a:pPr>
              <a:t>11</a:t>
            </a:fld>
            <a:r>
              <a:rPr lang="en-US" altLang="zh-TW" sz="1400"/>
              <a:t>/118</a:t>
            </a:r>
          </a:p>
        </p:txBody>
      </p:sp>
      <p:pic>
        <p:nvPicPr>
          <p:cNvPr id="28675" name="Picture 4" descr="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4005263"/>
            <a:ext cx="8208963"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5"/>
          <p:cNvSpPr txBox="1">
            <a:spLocks noChangeArrowheads="1"/>
          </p:cNvSpPr>
          <p:nvPr/>
        </p:nvSpPr>
        <p:spPr bwMode="auto">
          <a:xfrm>
            <a:off x="395288" y="2060575"/>
            <a:ext cx="835342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r>
              <a:rPr lang="en-US" altLang="zh-TW" sz="2200" dirty="0"/>
              <a:t>box filter: computes equally weighted average</a:t>
            </a:r>
          </a:p>
          <a:p>
            <a:pPr eaLnBrk="1" hangingPunct="1">
              <a:spcBef>
                <a:spcPct val="0"/>
              </a:spcBef>
              <a:buClrTx/>
              <a:buSzTx/>
              <a:buFontTx/>
              <a:buNone/>
            </a:pPr>
            <a:r>
              <a:rPr lang="en-US" altLang="zh-TW" sz="2200" dirty="0"/>
              <a:t>box filter: separable</a:t>
            </a:r>
          </a:p>
          <a:p>
            <a:pPr eaLnBrk="1" hangingPunct="1">
              <a:spcBef>
                <a:spcPct val="0"/>
              </a:spcBef>
              <a:buClrTx/>
              <a:buSzTx/>
              <a:buFontTx/>
              <a:buNone/>
            </a:pPr>
            <a:r>
              <a:rPr lang="en-US" altLang="zh-TW" sz="2200" dirty="0"/>
              <a:t>b</a:t>
            </a:r>
            <a:r>
              <a:rPr lang="en-US" altLang="zh-TW" sz="2200" dirty="0" smtClean="0"/>
              <a:t>ox filter: </a:t>
            </a:r>
            <a:r>
              <a:rPr lang="en-US" altLang="zh-TW" sz="2200" dirty="0"/>
              <a:t>recursive implementation with </a:t>
            </a:r>
            <a:r>
              <a:rPr lang="en-US" altLang="zh-TW" sz="2200" i="1" dirty="0"/>
              <a:t>“two+”,  “two-”,  “one/”</a:t>
            </a:r>
            <a:r>
              <a:rPr lang="en-US" altLang="zh-TW" sz="2200" dirty="0"/>
              <a:t>  </a:t>
            </a:r>
          </a:p>
          <a:p>
            <a:pPr eaLnBrk="1" hangingPunct="1">
              <a:spcBef>
                <a:spcPct val="0"/>
              </a:spcBef>
              <a:buClrTx/>
              <a:buSzTx/>
              <a:buFontTx/>
              <a:buNone/>
            </a:pPr>
            <a:r>
              <a:rPr lang="en-US" altLang="zh-TW" sz="2200" dirty="0"/>
              <a:t>                per pixel</a:t>
            </a:r>
          </a:p>
        </p:txBody>
      </p:sp>
      <mc:AlternateContent xmlns:mc="http://schemas.openxmlformats.org/markup-compatibility/2006" xmlns:p14="http://schemas.microsoft.com/office/powerpoint/2010/main">
        <mc:Choice Requires="p14">
          <p:contentPart p14:bwMode="auto" r:id="rId5">
            <p14:nvContentPartPr>
              <p14:cNvPr id="93185" name="Ink 1"/>
              <p14:cNvContentPartPr>
                <a14:cpLocks xmlns:a14="http://schemas.microsoft.com/office/drawing/2010/main" noRot="1" noChangeAspect="1" noEditPoints="1" noChangeArrowheads="1" noChangeShapeType="1"/>
              </p14:cNvContentPartPr>
              <p14:nvPr/>
            </p14:nvContentPartPr>
            <p14:xfrm>
              <a:off x="1306513" y="3743325"/>
              <a:ext cx="2109787" cy="2163763"/>
            </p14:xfrm>
          </p:contentPart>
        </mc:Choice>
        <mc:Fallback xmlns="">
          <p:pic>
            <p:nvPicPr>
              <p:cNvPr id="93185" name="Ink 1"/>
              <p:cNvPicPr>
                <a:picLocks noRot="1" noChangeAspect="1" noEditPoints="1" noChangeArrowheads="1" noChangeShapeType="1"/>
              </p:cNvPicPr>
              <p:nvPr/>
            </p:nvPicPr>
            <p:blipFill>
              <a:blip r:embed="rId6"/>
              <a:stretch>
                <a:fillRect/>
              </a:stretch>
            </p:blipFill>
            <p:spPr>
              <a:xfrm>
                <a:off x="1297117" y="3733964"/>
                <a:ext cx="2128579" cy="2182484"/>
              </a:xfrm>
              <a:prstGeom prst="rect">
                <a:avLst/>
              </a:prstGeom>
            </p:spPr>
          </p:pic>
        </mc:Fallback>
      </mc:AlternateContent>
      <p:sp>
        <p:nvSpPr>
          <p:cNvPr id="2" name="日期版面配置區 1"/>
          <p:cNvSpPr>
            <a:spLocks noGrp="1"/>
          </p:cNvSpPr>
          <p:nvPr>
            <p:ph type="dt" sz="half" idx="10"/>
          </p:nvPr>
        </p:nvSpPr>
        <p:spPr/>
        <p:txBody>
          <a:bodyPr/>
          <a:lstStyle/>
          <a:p>
            <a:fld id="{525119D4-6828-4BE1-9C8C-D56A5DB0A663}" type="datetime1">
              <a:rPr lang="en-US" altLang="zh-TW" smtClean="0"/>
              <a:t>12/1/2015</a:t>
            </a:fld>
            <a:endParaRPr lang="en-US" dirty="0"/>
          </a:p>
        </p:txBody>
      </p:sp>
    </p:spTree>
    <p:custDataLst>
      <p:tags r:id="rId1"/>
    </p:custData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5" name="Rectangle 2"/>
          <p:cNvSpPr>
            <a:spLocks noGrp="1" noChangeArrowheads="1"/>
          </p:cNvSpPr>
          <p:nvPr>
            <p:ph type="title"/>
          </p:nvPr>
        </p:nvSpPr>
        <p:spPr/>
        <p:txBody>
          <a:bodyPr/>
          <a:lstStyle/>
          <a:p>
            <a:pPr eaLnBrk="1" hangingPunct="1"/>
            <a:r>
              <a:rPr lang="en-US" altLang="zh-TW" b="0" dirty="0" smtClean="0"/>
              <a:t>Gradient Edge Detectors</a:t>
            </a:r>
          </a:p>
        </p:txBody>
      </p:sp>
      <p:sp>
        <p:nvSpPr>
          <p:cNvPr id="182274"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3C8470A6-FDE8-47E4-9521-F270FEB2CF0D}" type="slidenum">
              <a:rPr lang="en-US" altLang="zh-TW" sz="1400"/>
              <a:pPr>
                <a:spcBef>
                  <a:spcPct val="0"/>
                </a:spcBef>
                <a:buClrTx/>
                <a:buSzTx/>
                <a:buFontTx/>
                <a:buNone/>
              </a:pPr>
              <a:t>110</a:t>
            </a:fld>
            <a:r>
              <a:rPr lang="en-US" altLang="zh-TW" sz="1400"/>
              <a:t>/118</a:t>
            </a:r>
          </a:p>
        </p:txBody>
      </p:sp>
      <p:sp>
        <p:nvSpPr>
          <p:cNvPr id="182276" name="Text Box 4"/>
          <p:cNvSpPr txBox="1">
            <a:spLocks noChangeArrowheads="1"/>
          </p:cNvSpPr>
          <p:nvPr/>
        </p:nvSpPr>
        <p:spPr bwMode="auto">
          <a:xfrm>
            <a:off x="791840" y="2041947"/>
            <a:ext cx="82804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r>
              <a:rPr lang="en-US" altLang="zh-TW" sz="2200" dirty="0"/>
              <a:t>  </a:t>
            </a:r>
            <a:r>
              <a:rPr lang="en-US" altLang="en-US" sz="2200" dirty="0" err="1"/>
              <a:t>Frei</a:t>
            </a:r>
            <a:r>
              <a:rPr lang="en-US" altLang="en-US" sz="2200" dirty="0"/>
              <a:t> and Chen edge detector</a:t>
            </a:r>
            <a:r>
              <a:rPr lang="en-US" altLang="zh-TW" sz="2200" dirty="0"/>
              <a:t>:</a:t>
            </a:r>
            <a:r>
              <a:rPr lang="en-US" altLang="en-US" sz="2200" dirty="0"/>
              <a:t> two in a set of nine orthogonal</a:t>
            </a:r>
            <a:endParaRPr lang="en-US" altLang="zh-TW" sz="2200" dirty="0"/>
          </a:p>
          <a:p>
            <a:pPr eaLnBrk="1" hangingPunct="1">
              <a:buFont typeface="Wingdings" pitchFamily="2" charset="2"/>
              <a:buNone/>
            </a:pPr>
            <a:r>
              <a:rPr lang="en-US" altLang="zh-TW" sz="2200" dirty="0"/>
              <a:t>   </a:t>
            </a:r>
            <a:r>
              <a:rPr lang="en-US" altLang="en-US" sz="2200" dirty="0"/>
              <a:t> </a:t>
            </a:r>
            <a:r>
              <a:rPr lang="en-US" altLang="zh-TW" sz="2200" dirty="0"/>
              <a:t>                                                </a:t>
            </a:r>
            <a:r>
              <a:rPr lang="en-US" altLang="en-US" sz="2200" dirty="0"/>
              <a:t>masks </a:t>
            </a:r>
            <a:r>
              <a:rPr lang="en-US" altLang="zh-TW" sz="2200" dirty="0"/>
              <a:t>(3X3)</a:t>
            </a:r>
            <a:r>
              <a:rPr lang="en-US" altLang="en-US" sz="2200" dirty="0"/>
              <a:t>  </a:t>
            </a:r>
          </a:p>
        </p:txBody>
      </p:sp>
      <p:sp>
        <p:nvSpPr>
          <p:cNvPr id="182277" name="Rectangle 5"/>
          <p:cNvSpPr>
            <a:spLocks noChangeArrowheads="1"/>
          </p:cNvSpPr>
          <p:nvPr/>
        </p:nvSpPr>
        <p:spPr bwMode="auto">
          <a:xfrm>
            <a:off x="684213" y="5300663"/>
            <a:ext cx="82804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lnSpc>
                <a:spcPct val="90000"/>
              </a:lnSpc>
            </a:pPr>
            <a:r>
              <a:rPr lang="en-US" altLang="zh-TW" sz="2000" dirty="0"/>
              <a:t>gradient magnitude:</a:t>
            </a:r>
          </a:p>
          <a:p>
            <a:pPr eaLnBrk="1" hangingPunct="1">
              <a:lnSpc>
                <a:spcPct val="90000"/>
              </a:lnSpc>
            </a:pPr>
            <a:r>
              <a:rPr lang="en-US" altLang="zh-TW" sz="2000" dirty="0"/>
              <a:t>gradient direction:                                 clockwise w.r.t. column axis</a:t>
            </a:r>
          </a:p>
          <a:p>
            <a:pPr eaLnBrk="1" hangingPunct="1">
              <a:lnSpc>
                <a:spcPct val="90000"/>
              </a:lnSpc>
            </a:pPr>
            <a:r>
              <a:rPr lang="en-US" altLang="zh-TW" sz="2000" dirty="0"/>
              <a:t>where            are values from first, second masks </a:t>
            </a:r>
            <a:r>
              <a:rPr lang="en-US" altLang="zh-TW" sz="2000" dirty="0" smtClean="0"/>
              <a:t>respectively</a:t>
            </a:r>
          </a:p>
          <a:p>
            <a:pPr eaLnBrk="1" hangingPunct="1">
              <a:lnSpc>
                <a:spcPct val="90000"/>
              </a:lnSpc>
            </a:pPr>
            <a:r>
              <a:rPr lang="zh-TW" altLang="en-US" sz="2000" b="1" dirty="0" smtClean="0">
                <a:solidFill>
                  <a:srgbClr val="FF0000"/>
                </a:solidFill>
              </a:rPr>
              <a:t>中間沒東西的地方其實是</a:t>
            </a:r>
            <a:r>
              <a:rPr lang="zh-TW" altLang="en-US" sz="2000" b="1" dirty="0">
                <a:solidFill>
                  <a:srgbClr val="FF0000"/>
                </a:solidFill>
              </a:rPr>
              <a:t>零</a:t>
            </a:r>
            <a:endParaRPr lang="en-US" altLang="zh-TW" sz="2000" b="1" dirty="0">
              <a:solidFill>
                <a:srgbClr val="FF0000"/>
              </a:solidFill>
            </a:endParaRPr>
          </a:p>
        </p:txBody>
      </p:sp>
      <p:graphicFrame>
        <p:nvGraphicFramePr>
          <p:cNvPr id="182278" name="Object 6"/>
          <p:cNvGraphicFramePr>
            <a:graphicFrameLocks noChangeAspect="1"/>
          </p:cNvGraphicFramePr>
          <p:nvPr/>
        </p:nvGraphicFramePr>
        <p:xfrm>
          <a:off x="3395663" y="5157788"/>
          <a:ext cx="1704975" cy="528637"/>
        </p:xfrm>
        <a:graphic>
          <a:graphicData uri="http://schemas.openxmlformats.org/presentationml/2006/ole">
            <mc:AlternateContent xmlns:mc="http://schemas.openxmlformats.org/markup-compatibility/2006">
              <mc:Choice xmlns:v="urn:schemas-microsoft-com:vml" Requires="v">
                <p:oleObj spid="_x0000_s183218" name="方程式" r:id="rId4" imgW="901309" imgH="279279" progId="Equation.3">
                  <p:embed/>
                </p:oleObj>
              </mc:Choice>
              <mc:Fallback>
                <p:oleObj name="方程式" r:id="rId4" imgW="901309" imgH="279279" progId="Equation.3">
                  <p:embed/>
                  <p:pic>
                    <p:nvPicPr>
                      <p:cNvPr id="0" name="Picture 1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5663" y="5157788"/>
                        <a:ext cx="1704975" cy="528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2279" name="Object 7"/>
          <p:cNvGraphicFramePr>
            <a:graphicFrameLocks noChangeAspect="1"/>
          </p:cNvGraphicFramePr>
          <p:nvPr/>
        </p:nvGraphicFramePr>
        <p:xfrm>
          <a:off x="3241675" y="5589588"/>
          <a:ext cx="2112963" cy="419100"/>
        </p:xfrm>
        <a:graphic>
          <a:graphicData uri="http://schemas.openxmlformats.org/presentationml/2006/ole">
            <mc:AlternateContent xmlns:mc="http://schemas.openxmlformats.org/markup-compatibility/2006">
              <mc:Choice xmlns:v="urn:schemas-microsoft-com:vml" Requires="v">
                <p:oleObj spid="_x0000_s183219" name="方程式" r:id="rId6" imgW="1091726" imgH="215806" progId="Equation.3">
                  <p:embed/>
                </p:oleObj>
              </mc:Choice>
              <mc:Fallback>
                <p:oleObj name="方程式" r:id="rId6" imgW="1091726" imgH="215806" progId="Equation.3">
                  <p:embed/>
                  <p:pic>
                    <p:nvPicPr>
                      <p:cNvPr id="0" name="Picture 18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41675" y="5589588"/>
                        <a:ext cx="2112963"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2280" name="Object 8"/>
          <p:cNvGraphicFramePr>
            <a:graphicFrameLocks noChangeAspect="1"/>
          </p:cNvGraphicFramePr>
          <p:nvPr/>
        </p:nvGraphicFramePr>
        <p:xfrm>
          <a:off x="1941513" y="5949950"/>
          <a:ext cx="650875" cy="395288"/>
        </p:xfrm>
        <a:graphic>
          <a:graphicData uri="http://schemas.openxmlformats.org/presentationml/2006/ole">
            <mc:AlternateContent xmlns:mc="http://schemas.openxmlformats.org/markup-compatibility/2006">
              <mc:Choice xmlns:v="urn:schemas-microsoft-com:vml" Requires="v">
                <p:oleObj spid="_x0000_s183220" name="方程式" r:id="rId8" imgW="355292" imgH="215713" progId="Equation.3">
                  <p:embed/>
                </p:oleObj>
              </mc:Choice>
              <mc:Fallback>
                <p:oleObj name="方程式" r:id="rId8" imgW="355292" imgH="215713" progId="Equation.3">
                  <p:embed/>
                  <p:pic>
                    <p:nvPicPr>
                      <p:cNvPr id="0" name="Picture 18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41513" y="5949950"/>
                        <a:ext cx="650875" cy="395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82281" name="Picture 9" descr="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08175" y="2789238"/>
            <a:ext cx="5068888" cy="238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直線單箭頭接點 9"/>
          <p:cNvCxnSpPr/>
          <p:nvPr/>
        </p:nvCxnSpPr>
        <p:spPr bwMode="auto">
          <a:xfrm>
            <a:off x="1763688" y="2780928"/>
            <a:ext cx="0" cy="1512168"/>
          </a:xfrm>
          <a:prstGeom prst="straightConnector1">
            <a:avLst/>
          </a:prstGeom>
          <a:solidFill>
            <a:schemeClr val="folHlink">
              <a:alpha val="0"/>
            </a:schemeClr>
          </a:solidFill>
          <a:ln w="38100" cap="flat" cmpd="sng" algn="ctr">
            <a:solidFill>
              <a:srgbClr val="FF33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直線單箭頭接點 10"/>
          <p:cNvCxnSpPr/>
          <p:nvPr/>
        </p:nvCxnSpPr>
        <p:spPr bwMode="auto">
          <a:xfrm>
            <a:off x="4932040" y="2780928"/>
            <a:ext cx="2016224" cy="0"/>
          </a:xfrm>
          <a:prstGeom prst="straightConnector1">
            <a:avLst/>
          </a:prstGeom>
          <a:solidFill>
            <a:schemeClr val="folHlink">
              <a:alpha val="0"/>
            </a:schemeClr>
          </a:solidFill>
          <a:ln w="38100" cap="flat" cmpd="sng" algn="ctr">
            <a:solidFill>
              <a:srgbClr val="FF33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日期版面配置區 1"/>
          <p:cNvSpPr>
            <a:spLocks noGrp="1"/>
          </p:cNvSpPr>
          <p:nvPr>
            <p:ph type="dt" sz="half" idx="10"/>
          </p:nvPr>
        </p:nvSpPr>
        <p:spPr/>
        <p:txBody>
          <a:bodyPr/>
          <a:lstStyle/>
          <a:p>
            <a:fld id="{BA2E2486-6896-4944-A4FA-71DBBC445782}"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0" dirty="0" smtClean="0"/>
              <a:t>Gradient Edge Detectors 		orthogonal</a:t>
            </a:r>
            <a:endParaRPr lang="zh-TW" altLang="en-US" b="0" dirty="0" smtClean="0"/>
          </a:p>
        </p:txBody>
      </p:sp>
      <p:graphicFrame>
        <p:nvGraphicFramePr>
          <p:cNvPr id="5" name="內容版面配置區 4"/>
          <p:cNvGraphicFramePr>
            <a:graphicFrameLocks noGrp="1" noChangeAspect="1"/>
          </p:cNvGraphicFramePr>
          <p:nvPr>
            <p:ph idx="1"/>
            <p:extLst>
              <p:ext uri="{D42A27DB-BD31-4B8C-83A1-F6EECF244321}">
                <p14:modId xmlns:p14="http://schemas.microsoft.com/office/powerpoint/2010/main" val="420667897"/>
              </p:ext>
            </p:extLst>
          </p:nvPr>
        </p:nvGraphicFramePr>
        <p:xfrm>
          <a:off x="1743075" y="2955925"/>
          <a:ext cx="4041775" cy="3670300"/>
        </p:xfrm>
        <a:graphic>
          <a:graphicData uri="http://schemas.openxmlformats.org/presentationml/2006/ole">
            <mc:AlternateContent xmlns:mc="http://schemas.openxmlformats.org/markup-compatibility/2006">
              <mc:Choice xmlns:v="urn:schemas-microsoft-com:vml" Requires="v">
                <p:oleObj spid="_x0000_s371455" name="方程式" r:id="rId4" imgW="2349360" imgH="2133360" progId="Equation.3">
                  <p:embed/>
                </p:oleObj>
              </mc:Choice>
              <mc:Fallback>
                <p:oleObj name="方程式" r:id="rId4" imgW="2349360" imgH="2133360" progId="Equation.3">
                  <p:embed/>
                  <p:pic>
                    <p:nvPicPr>
                      <p:cNvPr id="0" name="內容版面配置區 4"/>
                      <p:cNvPicPr>
                        <a:picLocks noChangeAspect="1" noChangeArrowheads="1"/>
                      </p:cNvPicPr>
                      <p:nvPr/>
                    </p:nvPicPr>
                    <p:blipFill>
                      <a:blip r:embed="rId5"/>
                      <a:srcRect/>
                      <a:stretch>
                        <a:fillRect/>
                      </a:stretch>
                    </p:blipFill>
                    <p:spPr bwMode="auto">
                      <a:xfrm>
                        <a:off x="1743075" y="2955925"/>
                        <a:ext cx="4041775" cy="3670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投影片編號版面配置區 3"/>
          <p:cNvSpPr>
            <a:spLocks noGrp="1"/>
          </p:cNvSpPr>
          <p:nvPr>
            <p:ph type="sldNum" sz="quarter" idx="12"/>
          </p:nvPr>
        </p:nvSpPr>
        <p:spPr/>
        <p:txBody>
          <a:bodyPr/>
          <a:lstStyle/>
          <a:p>
            <a:fld id="{BFAA3A1A-A6EE-45C7-8D17-B91E289A84DA}" type="slidenum">
              <a:rPr lang="en-US" altLang="zh-TW" smtClean="0"/>
              <a:pPr/>
              <a:t>111</a:t>
            </a:fld>
            <a:r>
              <a:rPr lang="en-US" altLang="zh-TW" smtClean="0"/>
              <a:t>/118</a:t>
            </a:r>
            <a:endParaRPr lang="en-US" altLang="zh-TW"/>
          </a:p>
        </p:txBody>
      </p:sp>
      <p:graphicFrame>
        <p:nvGraphicFramePr>
          <p:cNvPr id="6" name="物件 5"/>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371456" name="方程式" r:id="rId6" imgW="114120" imgH="215640" progId="Equation.3">
                  <p:embed/>
                </p:oleObj>
              </mc:Choice>
              <mc:Fallback>
                <p:oleObj name="方程式" r:id="rId6" imgW="114120" imgH="21564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物件 6"/>
          <p:cNvGraphicFramePr>
            <a:graphicFrameLocks noChangeAspect="1"/>
          </p:cNvGraphicFramePr>
          <p:nvPr/>
        </p:nvGraphicFramePr>
        <p:xfrm>
          <a:off x="687389" y="6021388"/>
          <a:ext cx="4028628" cy="576262"/>
        </p:xfrm>
        <a:graphic>
          <a:graphicData uri="http://schemas.openxmlformats.org/presentationml/2006/ole">
            <mc:AlternateContent xmlns:mc="http://schemas.openxmlformats.org/markup-compatibility/2006">
              <mc:Choice xmlns:v="urn:schemas-microsoft-com:vml" Requires="v">
                <p:oleObj spid="_x0000_s371457" name="方程式" r:id="rId8" imgW="2184120" imgH="406080" progId="Equation.3">
                  <p:embed/>
                </p:oleObj>
              </mc:Choice>
              <mc:Fallback>
                <p:oleObj name="方程式" r:id="rId8" imgW="2184120" imgH="406080" progId="Equation.3">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7389" y="6021388"/>
                        <a:ext cx="4028628" cy="576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Picture 9" descr="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9552" y="1933676"/>
            <a:ext cx="3816424" cy="1798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日期版面配置區 2"/>
          <p:cNvSpPr>
            <a:spLocks noGrp="1"/>
          </p:cNvSpPr>
          <p:nvPr>
            <p:ph type="dt" sz="half" idx="10"/>
          </p:nvPr>
        </p:nvSpPr>
        <p:spPr/>
        <p:txBody>
          <a:bodyPr/>
          <a:lstStyle/>
          <a:p>
            <a:fld id="{B88C5079-D255-4539-A63F-F0DF9F58724B}" type="datetime1">
              <a:rPr lang="en-US" altLang="zh-TW" smtClean="0"/>
              <a:t>12/1/2015</a:t>
            </a:fld>
            <a:endParaRPr lang="en-US" dirty="0"/>
          </a:p>
        </p:txBody>
      </p:sp>
      <p:sp>
        <p:nvSpPr>
          <p:cNvPr id="10" name="矩形 9"/>
          <p:cNvSpPr/>
          <p:nvPr/>
        </p:nvSpPr>
        <p:spPr>
          <a:xfrm>
            <a:off x="529517" y="1860315"/>
            <a:ext cx="1872208" cy="576064"/>
          </a:xfrm>
          <a:prstGeom prst="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zh-TW" altLang="en-US"/>
          </a:p>
        </p:txBody>
      </p:sp>
      <p:cxnSp>
        <p:nvCxnSpPr>
          <p:cNvPr id="12" name="肘形接點 11"/>
          <p:cNvCxnSpPr>
            <a:stCxn id="10" idx="1"/>
          </p:cNvCxnSpPr>
          <p:nvPr/>
        </p:nvCxnSpPr>
        <p:spPr>
          <a:xfrm rot="10800000" flipH="1" flipV="1">
            <a:off x="529517" y="2148347"/>
            <a:ext cx="2172186" cy="2342790"/>
          </a:xfrm>
          <a:prstGeom prst="bentConnector4">
            <a:avLst>
              <a:gd name="adj1" fmla="val -10524"/>
              <a:gd name="adj2" fmla="val 85254"/>
            </a:avLst>
          </a:prstGeom>
          <a:ln>
            <a:tailEnd type="triangle"/>
          </a:ln>
        </p:spPr>
        <p:style>
          <a:lnRef idx="3">
            <a:schemeClr val="accent1"/>
          </a:lnRef>
          <a:fillRef idx="0">
            <a:schemeClr val="accent1"/>
          </a:fillRef>
          <a:effectRef idx="2">
            <a:schemeClr val="accent1"/>
          </a:effectRef>
          <a:fontRef idx="minor">
            <a:schemeClr val="tx1"/>
          </a:fontRef>
        </p:style>
      </p:cxnSp>
      <p:sp>
        <p:nvSpPr>
          <p:cNvPr id="14" name="圓角矩形 13"/>
          <p:cNvSpPr/>
          <p:nvPr/>
        </p:nvSpPr>
        <p:spPr>
          <a:xfrm>
            <a:off x="1743075" y="1710324"/>
            <a:ext cx="704689" cy="1576013"/>
          </a:xfrm>
          <a:prstGeom prst="round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5" name="圓角矩形 14"/>
          <p:cNvSpPr/>
          <p:nvPr/>
        </p:nvSpPr>
        <p:spPr>
          <a:xfrm>
            <a:off x="1615610" y="4491137"/>
            <a:ext cx="1660246" cy="66605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7" name="肘形接點 16"/>
          <p:cNvCxnSpPr/>
          <p:nvPr/>
        </p:nvCxnSpPr>
        <p:spPr>
          <a:xfrm>
            <a:off x="2445733" y="3167214"/>
            <a:ext cx="2556834" cy="1017977"/>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圓角矩形 20"/>
          <p:cNvSpPr/>
          <p:nvPr/>
        </p:nvSpPr>
        <p:spPr>
          <a:xfrm>
            <a:off x="5002567" y="2955925"/>
            <a:ext cx="937585" cy="1229266"/>
          </a:xfrm>
          <a:prstGeom prst="roundRect">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zh-TW" altLang="en-US"/>
          </a:p>
        </p:txBody>
      </p:sp>
      <p:sp>
        <p:nvSpPr>
          <p:cNvPr id="22" name="文字方塊 21"/>
          <p:cNvSpPr txBox="1"/>
          <p:nvPr/>
        </p:nvSpPr>
        <p:spPr>
          <a:xfrm>
            <a:off x="5002567" y="2148347"/>
            <a:ext cx="4033929" cy="923330"/>
          </a:xfrm>
          <a:prstGeom prst="rect">
            <a:avLst/>
          </a:prstGeom>
          <a:noFill/>
        </p:spPr>
        <p:txBody>
          <a:bodyPr wrap="square" rtlCol="0">
            <a:spAutoFit/>
          </a:bodyPr>
          <a:lstStyle/>
          <a:p>
            <a:r>
              <a:rPr lang="zh-TW" altLang="en-US" b="1" dirty="0">
                <a:solidFill>
                  <a:srgbClr val="FF0000"/>
                </a:solidFill>
              </a:rPr>
              <a:t>把兩個矩陣分別轉為列向量和行向量，兩向量內積 </a:t>
            </a:r>
            <a:r>
              <a:rPr lang="en-US" altLang="zh-TW" b="1" dirty="0">
                <a:solidFill>
                  <a:srgbClr val="FF0000"/>
                </a:solidFill>
              </a:rPr>
              <a:t>=</a:t>
            </a:r>
            <a:r>
              <a:rPr lang="zh-TW" altLang="en-US" b="1" dirty="0">
                <a:solidFill>
                  <a:srgbClr val="FF0000"/>
                </a:solidFill>
              </a:rPr>
              <a:t> </a:t>
            </a:r>
            <a:r>
              <a:rPr lang="en-US" altLang="zh-TW" b="1" dirty="0">
                <a:solidFill>
                  <a:srgbClr val="FF0000"/>
                </a:solidFill>
              </a:rPr>
              <a:t>0</a:t>
            </a:r>
            <a:r>
              <a:rPr lang="zh-TW" altLang="en-US" b="1" dirty="0">
                <a:solidFill>
                  <a:srgbClr val="FF0000"/>
                </a:solidFill>
              </a:rPr>
              <a:t>，稱為 </a:t>
            </a:r>
            <a:r>
              <a:rPr lang="en-US" altLang="zh-TW" b="1" dirty="0">
                <a:solidFill>
                  <a:srgbClr val="FF0000"/>
                </a:solidFill>
              </a:rPr>
              <a:t>Orthogonal</a:t>
            </a:r>
            <a:endParaRPr lang="zh-TW" altLang="en-US" b="1" dirty="0">
              <a:solidFill>
                <a:srgbClr val="FF0000"/>
              </a:solidFill>
            </a:endParaRPr>
          </a:p>
          <a:p>
            <a:endParaRPr lang="zh-TW" altLang="en-US"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3" name="Rectangle 2"/>
          <p:cNvSpPr>
            <a:spLocks noGrp="1" noChangeArrowheads="1"/>
          </p:cNvSpPr>
          <p:nvPr>
            <p:ph type="title"/>
          </p:nvPr>
        </p:nvSpPr>
        <p:spPr>
          <a:xfrm>
            <a:off x="755576" y="772674"/>
            <a:ext cx="6343672" cy="709865"/>
          </a:xfrm>
        </p:spPr>
        <p:txBody>
          <a:bodyPr/>
          <a:lstStyle/>
          <a:p>
            <a:pPr eaLnBrk="1" hangingPunct="1"/>
            <a:r>
              <a:rPr lang="en-US" altLang="zh-TW" b="0" smtClean="0"/>
              <a:t>Gradient Edge Detectors</a:t>
            </a:r>
          </a:p>
        </p:txBody>
      </p:sp>
      <p:sp>
        <p:nvSpPr>
          <p:cNvPr id="184324" name="Rectangle 3"/>
          <p:cNvSpPr>
            <a:spLocks noGrp="1" noChangeArrowheads="1"/>
          </p:cNvSpPr>
          <p:nvPr>
            <p:ph idx="1"/>
          </p:nvPr>
        </p:nvSpPr>
        <p:spPr>
          <a:xfrm>
            <a:off x="8078" y="2234778"/>
            <a:ext cx="8229600" cy="450850"/>
          </a:xfrm>
        </p:spPr>
        <p:txBody>
          <a:bodyPr>
            <a:normAutofit fontScale="92500"/>
          </a:bodyPr>
          <a:lstStyle/>
          <a:p>
            <a:pPr eaLnBrk="1" hangingPunct="1"/>
            <a:r>
              <a:rPr lang="en-US" altLang="zh-TW" sz="2200" dirty="0" err="1" smtClean="0"/>
              <a:t>Frei</a:t>
            </a:r>
            <a:r>
              <a:rPr lang="en-US" altLang="zh-TW" sz="2200" dirty="0" smtClean="0"/>
              <a:t> and Chen edge detector: nine orthogonal masks (3X3)</a:t>
            </a:r>
          </a:p>
        </p:txBody>
      </p:sp>
      <p:sp>
        <p:nvSpPr>
          <p:cNvPr id="184322"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936AEC49-5143-4552-9A97-0444591E4C7D}" type="slidenum">
              <a:rPr lang="en-US" altLang="zh-TW" sz="1400"/>
              <a:pPr>
                <a:spcBef>
                  <a:spcPct val="0"/>
                </a:spcBef>
                <a:buClrTx/>
                <a:buSzTx/>
                <a:buFontTx/>
                <a:buNone/>
              </a:pPr>
              <a:t>112</a:t>
            </a:fld>
            <a:r>
              <a:rPr lang="en-US" altLang="zh-TW" sz="1400"/>
              <a:t>/118</a:t>
            </a:r>
          </a:p>
        </p:txBody>
      </p:sp>
      <p:pic>
        <p:nvPicPr>
          <p:cNvPr id="184325" name="Picture 5" descr="nine_masks_of_Frei and Chen  dege operat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48380"/>
            <a:ext cx="8469924" cy="411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版面配置區 1"/>
          <p:cNvSpPr>
            <a:spLocks noGrp="1"/>
          </p:cNvSpPr>
          <p:nvPr>
            <p:ph type="dt" sz="half" idx="10"/>
          </p:nvPr>
        </p:nvSpPr>
        <p:spPr/>
        <p:txBody>
          <a:bodyPr/>
          <a:lstStyle/>
          <a:p>
            <a:fld id="{78181998-8884-4E02-98CF-B32BB72DAF29}" type="datetime1">
              <a:rPr lang="en-US" altLang="zh-TW" smtClean="0"/>
              <a:t>12/1/2015</a:t>
            </a:fld>
            <a:endParaRPr lang="en-US" dirty="0"/>
          </a:p>
        </p:txBody>
      </p:sp>
      <p:sp>
        <p:nvSpPr>
          <p:cNvPr id="3" name="文字方塊 2"/>
          <p:cNvSpPr txBox="1"/>
          <p:nvPr/>
        </p:nvSpPr>
        <p:spPr>
          <a:xfrm>
            <a:off x="7678616" y="3212976"/>
            <a:ext cx="1465384" cy="369332"/>
          </a:xfrm>
          <a:prstGeom prst="rect">
            <a:avLst/>
          </a:prstGeom>
          <a:noFill/>
        </p:spPr>
        <p:txBody>
          <a:bodyPr wrap="square" rtlCol="0">
            <a:spAutoFit/>
          </a:bodyPr>
          <a:lstStyle/>
          <a:p>
            <a:r>
              <a:rPr lang="zh-TW" altLang="en-US" dirty="0" smtClean="0"/>
              <a:t>邊緣</a:t>
            </a:r>
            <a:endParaRPr lang="zh-TW" altLang="en-US" dirty="0"/>
          </a:p>
        </p:txBody>
      </p:sp>
      <p:sp>
        <p:nvSpPr>
          <p:cNvPr id="4" name="文字方塊 3"/>
          <p:cNvSpPr txBox="1"/>
          <p:nvPr/>
        </p:nvSpPr>
        <p:spPr>
          <a:xfrm>
            <a:off x="7099248" y="5153685"/>
            <a:ext cx="1256738" cy="369332"/>
          </a:xfrm>
          <a:prstGeom prst="rect">
            <a:avLst/>
          </a:prstGeom>
          <a:noFill/>
        </p:spPr>
        <p:txBody>
          <a:bodyPr wrap="square" rtlCol="0">
            <a:spAutoFit/>
          </a:bodyPr>
          <a:lstStyle/>
          <a:p>
            <a:r>
              <a:rPr lang="zh-TW" altLang="en-US" dirty="0" smtClean="0"/>
              <a:t>線</a:t>
            </a:r>
            <a:endParaRPr lang="zh-TW" altLang="en-US" dirty="0"/>
          </a:p>
        </p:txBody>
      </p:sp>
      <p:sp>
        <p:nvSpPr>
          <p:cNvPr id="10" name="文字方塊 9"/>
          <p:cNvSpPr txBox="1"/>
          <p:nvPr/>
        </p:nvSpPr>
        <p:spPr>
          <a:xfrm>
            <a:off x="7146586" y="5598017"/>
            <a:ext cx="1846312" cy="369332"/>
          </a:xfrm>
          <a:prstGeom prst="rect">
            <a:avLst/>
          </a:prstGeom>
          <a:noFill/>
        </p:spPr>
        <p:txBody>
          <a:bodyPr wrap="square" rtlCol="0">
            <a:spAutoFit/>
          </a:bodyPr>
          <a:lstStyle/>
          <a:p>
            <a:r>
              <a:rPr lang="zh-TW" altLang="en-US" dirty="0" smtClean="0"/>
              <a:t>平均畫直線空間</a:t>
            </a:r>
            <a:endParaRPr lang="zh-TW" altLang="en-US"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smtClean="0"/>
              <a:t>Comparion</a:t>
            </a:r>
            <a:r>
              <a:rPr lang="en-US" altLang="zh-TW" dirty="0" smtClean="0"/>
              <a:t> between </a:t>
            </a:r>
            <a:r>
              <a:rPr lang="en-US" altLang="zh-TW" dirty="0" err="1" smtClean="0"/>
              <a:t>Frei</a:t>
            </a:r>
            <a:r>
              <a:rPr lang="en-US" altLang="zh-TW" dirty="0" smtClean="0"/>
              <a:t>-Chen and </a:t>
            </a:r>
            <a:r>
              <a:rPr lang="en-US" altLang="zh-TW" dirty="0" err="1" smtClean="0"/>
              <a:t>Sobel</a:t>
            </a:r>
            <a:endParaRPr lang="zh-TW" altLang="en-US" dirty="0"/>
          </a:p>
        </p:txBody>
      </p:sp>
      <p:sp>
        <p:nvSpPr>
          <p:cNvPr id="3" name="內容版面配置區 2"/>
          <p:cNvSpPr>
            <a:spLocks noGrp="1"/>
          </p:cNvSpPr>
          <p:nvPr>
            <p:ph idx="1"/>
          </p:nvPr>
        </p:nvSpPr>
        <p:spPr/>
        <p:txBody>
          <a:bodyPr/>
          <a:lstStyle/>
          <a:p>
            <a:r>
              <a:rPr lang="zh-TW" altLang="en-US" dirty="0"/>
              <a:t>而在使用 </a:t>
            </a:r>
            <a:r>
              <a:rPr lang="en-US" altLang="zh-TW" dirty="0" err="1"/>
              <a:t>Frei</a:t>
            </a:r>
            <a:r>
              <a:rPr lang="en-US" altLang="zh-TW" dirty="0"/>
              <a:t>-Chen </a:t>
            </a:r>
            <a:r>
              <a:rPr lang="zh-TW" altLang="en-US" dirty="0"/>
              <a:t>的演算法時發現他比 </a:t>
            </a:r>
            <a:r>
              <a:rPr lang="en-US" altLang="zh-TW" dirty="0" err="1"/>
              <a:t>Sobel</a:t>
            </a:r>
            <a:r>
              <a:rPr lang="en-US" altLang="zh-TW" dirty="0"/>
              <a:t> </a:t>
            </a:r>
            <a:r>
              <a:rPr lang="zh-TW" altLang="en-US" dirty="0"/>
              <a:t>跟</a:t>
            </a:r>
            <a:r>
              <a:rPr lang="en-US" altLang="zh-TW" dirty="0"/>
              <a:t>Prewitt </a:t>
            </a:r>
            <a:r>
              <a:rPr lang="zh-TW" altLang="en-US" dirty="0"/>
              <a:t>的遮罩在做邊</a:t>
            </a:r>
          </a:p>
          <a:p>
            <a:r>
              <a:rPr lang="zh-TW" altLang="en-US" dirty="0"/>
              <a:t>緣檢測的時候有以下幾個優點：</a:t>
            </a:r>
          </a:p>
          <a:p>
            <a:pPr lvl="1"/>
            <a:r>
              <a:rPr lang="en-US" altLang="zh-TW" dirty="0"/>
              <a:t>(1) </a:t>
            </a:r>
            <a:r>
              <a:rPr lang="zh-TW" altLang="en-US" dirty="0"/>
              <a:t>有更多的邊緣的子區域被偵測出來。</a:t>
            </a:r>
          </a:p>
          <a:p>
            <a:pPr lvl="1"/>
            <a:r>
              <a:rPr lang="en-US" altLang="zh-TW" dirty="0"/>
              <a:t>(2) </a:t>
            </a:r>
            <a:r>
              <a:rPr lang="zh-TW" altLang="en-US" dirty="0"/>
              <a:t>較粗的邊緣會被當成細瘦的邊緣線條被檢測出來。</a:t>
            </a:r>
          </a:p>
          <a:p>
            <a:pPr lvl="1"/>
            <a:r>
              <a:rPr lang="en-US" altLang="zh-TW" dirty="0"/>
              <a:t>(3) </a:t>
            </a:r>
            <a:r>
              <a:rPr lang="zh-TW" altLang="en-US" dirty="0"/>
              <a:t>在黑暗中的邊緣此法比其他的方法更容易可以檢測出來。</a:t>
            </a:r>
          </a:p>
          <a:p>
            <a:pPr lvl="1"/>
            <a:r>
              <a:rPr lang="en-US" altLang="zh-TW" dirty="0"/>
              <a:t>(4) </a:t>
            </a:r>
            <a:r>
              <a:rPr lang="zh-TW" altLang="en-US" dirty="0"/>
              <a:t>但是此法對於影像的雜訊太過於靈敏。</a:t>
            </a:r>
          </a:p>
        </p:txBody>
      </p:sp>
      <p:sp>
        <p:nvSpPr>
          <p:cNvPr id="4" name="日期版面配置區 3"/>
          <p:cNvSpPr>
            <a:spLocks noGrp="1"/>
          </p:cNvSpPr>
          <p:nvPr>
            <p:ph type="dt" sz="half" idx="10"/>
          </p:nvPr>
        </p:nvSpPr>
        <p:spPr/>
        <p:txBody>
          <a:bodyPr/>
          <a:lstStyle/>
          <a:p>
            <a:fld id="{6484AFB4-D2A7-4C8F-BA49-2E1E0F0E4E36}" type="datetime1">
              <a:rPr lang="en-US" altLang="zh-TW" smtClean="0"/>
              <a:t>12/1/2015</a:t>
            </a:fld>
            <a:endParaRPr lang="en-US" dirty="0"/>
          </a:p>
        </p:txBody>
      </p:sp>
      <p:sp>
        <p:nvSpPr>
          <p:cNvPr id="5" name="投影片編號版面配置區 4"/>
          <p:cNvSpPr>
            <a:spLocks noGrp="1"/>
          </p:cNvSpPr>
          <p:nvPr>
            <p:ph type="sldNum" sz="quarter" idx="12"/>
          </p:nvPr>
        </p:nvSpPr>
        <p:spPr/>
        <p:txBody>
          <a:bodyPr/>
          <a:lstStyle/>
          <a:p>
            <a:fld id="{BFAA3A1A-A6EE-45C7-8D17-B91E289A84DA}" type="slidenum">
              <a:rPr lang="en-US" altLang="zh-TW" smtClean="0"/>
              <a:pPr/>
              <a:t>113</a:t>
            </a:fld>
            <a:r>
              <a:rPr lang="en-US" altLang="zh-TW" smtClean="0"/>
              <a:t>/118</a:t>
            </a:r>
            <a:endParaRPr lang="en-US" altLang="zh-TW"/>
          </a:p>
        </p:txBody>
      </p:sp>
    </p:spTree>
    <p:extLst>
      <p:ext uri="{BB962C8B-B14F-4D97-AF65-F5344CB8AC3E}">
        <p14:creationId xmlns:p14="http://schemas.microsoft.com/office/powerpoint/2010/main" val="406201831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Take a break</a:t>
            </a:r>
            <a:endParaRPr lang="zh-TW" altLang="en-US" dirty="0"/>
          </a:p>
        </p:txBody>
      </p:sp>
      <p:sp>
        <p:nvSpPr>
          <p:cNvPr id="3" name="內容版面配置區 2"/>
          <p:cNvSpPr>
            <a:spLocks noGrp="1"/>
          </p:cNvSpPr>
          <p:nvPr>
            <p:ph idx="1"/>
          </p:nvPr>
        </p:nvSpPr>
        <p:spPr/>
        <p:txBody>
          <a:bodyPr/>
          <a:lstStyle/>
          <a:p>
            <a:pPr marL="0" indent="0">
              <a:buNone/>
            </a:pPr>
            <a:r>
              <a:rPr lang="zh-TW" altLang="en-US" dirty="0">
                <a:hlinkClick r:id="rId2" action="ppaction://hlinkfile"/>
              </a:rPr>
              <a:t>搞笑幽默 讓人笑噴的日本澡堂遇見黑社會老大</a:t>
            </a:r>
            <a:endParaRPr lang="zh-TW" altLang="en-US" dirty="0"/>
          </a:p>
        </p:txBody>
      </p:sp>
      <p:sp>
        <p:nvSpPr>
          <p:cNvPr id="4" name="日期版面配置區 3"/>
          <p:cNvSpPr>
            <a:spLocks noGrp="1"/>
          </p:cNvSpPr>
          <p:nvPr>
            <p:ph type="dt" sz="half" idx="10"/>
          </p:nvPr>
        </p:nvSpPr>
        <p:spPr/>
        <p:txBody>
          <a:bodyPr/>
          <a:lstStyle/>
          <a:p>
            <a:fld id="{6484AFB4-D2A7-4C8F-BA49-2E1E0F0E4E36}" type="datetime1">
              <a:rPr lang="en-US" altLang="zh-TW" smtClean="0"/>
              <a:t>12/1/2015</a:t>
            </a:fld>
            <a:endParaRPr lang="en-US" dirty="0"/>
          </a:p>
        </p:txBody>
      </p:sp>
      <p:sp>
        <p:nvSpPr>
          <p:cNvPr id="5" name="投影片編號版面配置區 4"/>
          <p:cNvSpPr>
            <a:spLocks noGrp="1"/>
          </p:cNvSpPr>
          <p:nvPr>
            <p:ph type="sldNum" sz="quarter" idx="12"/>
          </p:nvPr>
        </p:nvSpPr>
        <p:spPr/>
        <p:txBody>
          <a:bodyPr/>
          <a:lstStyle/>
          <a:p>
            <a:fld id="{BFAA3A1A-A6EE-45C7-8D17-B91E289A84DA}" type="slidenum">
              <a:rPr lang="en-US" altLang="zh-TW" smtClean="0"/>
              <a:pPr/>
              <a:t>114</a:t>
            </a:fld>
            <a:r>
              <a:rPr lang="en-US" altLang="zh-TW" smtClean="0"/>
              <a:t>/118</a:t>
            </a:r>
            <a:endParaRPr lang="en-US" altLang="zh-TW"/>
          </a:p>
        </p:txBody>
      </p:sp>
    </p:spTree>
    <p:extLst>
      <p:ext uri="{BB962C8B-B14F-4D97-AF65-F5344CB8AC3E}">
        <p14:creationId xmlns:p14="http://schemas.microsoft.com/office/powerpoint/2010/main" val="158531004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1" name="Rectangle 2"/>
          <p:cNvSpPr>
            <a:spLocks noGrp="1" noChangeArrowheads="1"/>
          </p:cNvSpPr>
          <p:nvPr>
            <p:ph type="title"/>
          </p:nvPr>
        </p:nvSpPr>
        <p:spPr>
          <a:xfrm>
            <a:off x="827584" y="1075140"/>
            <a:ext cx="8101012" cy="1295400"/>
          </a:xfrm>
        </p:spPr>
        <p:txBody>
          <a:bodyPr/>
          <a:lstStyle/>
          <a:p>
            <a:pPr eaLnBrk="1" hangingPunct="1"/>
            <a:r>
              <a:rPr lang="en-US" altLang="en-US" sz="2400" b="0" dirty="0" err="1" smtClean="0"/>
              <a:t>Frei</a:t>
            </a:r>
            <a:r>
              <a:rPr lang="en-US" altLang="en-US" sz="2400" b="0" dirty="0" smtClean="0"/>
              <a:t> and Chen edge detector</a:t>
            </a:r>
            <a:r>
              <a:rPr lang="zh-TW" altLang="en-US" sz="2400" b="0" dirty="0" smtClean="0"/>
              <a:t> </a:t>
            </a:r>
            <a:r>
              <a:rPr lang="en-US" altLang="en-US" sz="2400" b="0" dirty="0" smtClean="0"/>
              <a:t>with </a:t>
            </a:r>
            <a:r>
              <a:rPr lang="en-US" altLang="en-US" sz="2400" b="0" dirty="0"/>
              <a:t>threshold = 30</a:t>
            </a:r>
            <a:r>
              <a:rPr lang="en-US" altLang="en-US" sz="3600" b="0" dirty="0">
                <a:solidFill>
                  <a:schemeClr val="tx1"/>
                </a:solidFill>
              </a:rPr>
              <a:t/>
            </a:r>
            <a:br>
              <a:rPr lang="en-US" altLang="en-US" sz="3600" b="0" dirty="0">
                <a:solidFill>
                  <a:schemeClr val="tx1"/>
                </a:solidFill>
              </a:rPr>
            </a:br>
            <a:endParaRPr lang="en-US" altLang="zh-TW" sz="3600" b="0" dirty="0" smtClean="0">
              <a:solidFill>
                <a:schemeClr val="tx1"/>
              </a:solidFill>
            </a:endParaRPr>
          </a:p>
        </p:txBody>
      </p:sp>
      <p:sp>
        <p:nvSpPr>
          <p:cNvPr id="186370"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54744683-67A8-45BA-8593-12342948EC81}" type="slidenum">
              <a:rPr lang="en-US" altLang="zh-TW" sz="1400"/>
              <a:pPr>
                <a:spcBef>
                  <a:spcPct val="0"/>
                </a:spcBef>
                <a:buClrTx/>
                <a:buSzTx/>
                <a:buFontTx/>
                <a:buNone/>
              </a:pPr>
              <a:t>115</a:t>
            </a:fld>
            <a:r>
              <a:rPr lang="en-US" altLang="zh-TW" sz="1400"/>
              <a:t>/118</a:t>
            </a:r>
          </a:p>
        </p:txBody>
      </p:sp>
      <p:pic>
        <p:nvPicPr>
          <p:cNvPr id="1863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286000"/>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3" name="Picture 5" descr="freiandchen(3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286000"/>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版面配置區 1"/>
          <p:cNvSpPr>
            <a:spLocks noGrp="1"/>
          </p:cNvSpPr>
          <p:nvPr>
            <p:ph type="dt" sz="half" idx="10"/>
          </p:nvPr>
        </p:nvSpPr>
        <p:spPr/>
        <p:txBody>
          <a:bodyPr/>
          <a:lstStyle/>
          <a:p>
            <a:fld id="{C87A2A7D-0FD2-448E-9CED-231B1944CFB2}"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9" name="Rectangle 2"/>
          <p:cNvSpPr>
            <a:spLocks noGrp="1" noChangeArrowheads="1"/>
          </p:cNvSpPr>
          <p:nvPr>
            <p:ph type="title"/>
          </p:nvPr>
        </p:nvSpPr>
        <p:spPr/>
        <p:txBody>
          <a:bodyPr/>
          <a:lstStyle/>
          <a:p>
            <a:pPr eaLnBrk="1" hangingPunct="1"/>
            <a:r>
              <a:rPr lang="en-US" altLang="zh-TW" b="0" smtClean="0"/>
              <a:t>Gradient Edge Detectors</a:t>
            </a:r>
          </a:p>
        </p:txBody>
      </p:sp>
      <p:graphicFrame>
        <p:nvGraphicFramePr>
          <p:cNvPr id="188420" name="Object 7"/>
          <p:cNvGraphicFramePr>
            <a:graphicFrameLocks noGrp="1" noChangeAspect="1"/>
          </p:cNvGraphicFramePr>
          <p:nvPr>
            <p:ph sz="half" idx="1"/>
          </p:nvPr>
        </p:nvGraphicFramePr>
        <p:xfrm>
          <a:off x="2271713" y="4108450"/>
          <a:ext cx="825500" cy="292100"/>
        </p:xfrm>
        <a:graphic>
          <a:graphicData uri="http://schemas.openxmlformats.org/presentationml/2006/ole">
            <mc:AlternateContent xmlns:mc="http://schemas.openxmlformats.org/markup-compatibility/2006">
              <mc:Choice xmlns:v="urn:schemas-microsoft-com:vml" Requires="v">
                <p:oleObj spid="_x0000_s189063" name="方程式" r:id="rId4" imgW="825500" imgH="292100" progId="Equation.3">
                  <p:embed/>
                </p:oleObj>
              </mc:Choice>
              <mc:Fallback>
                <p:oleObj name="方程式" r:id="rId4" imgW="825500" imgH="292100" progId="Equation.3">
                  <p:embed/>
                  <p:pic>
                    <p:nvPicPr>
                      <p:cNvPr id="0" name="Picture 12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1713" y="4108450"/>
                        <a:ext cx="825500" cy="292100"/>
                      </a:xfrm>
                      <a:prstGeom prst="rect">
                        <a:avLst/>
                      </a:prstGeom>
                      <a:noFill/>
                      <a:extLst/>
                    </p:spPr>
                  </p:pic>
                </p:oleObj>
              </mc:Fallback>
            </mc:AlternateContent>
          </a:graphicData>
        </a:graphic>
      </p:graphicFrame>
      <p:graphicFrame>
        <p:nvGraphicFramePr>
          <p:cNvPr id="188424" name="Object 9"/>
          <p:cNvGraphicFramePr>
            <a:graphicFrameLocks noGrp="1" noChangeAspect="1"/>
          </p:cNvGraphicFramePr>
          <p:nvPr>
            <p:ph sz="half" idx="2"/>
          </p:nvPr>
        </p:nvGraphicFramePr>
        <p:xfrm>
          <a:off x="3203575" y="5876925"/>
          <a:ext cx="2592388" cy="530225"/>
        </p:xfrm>
        <a:graphic>
          <a:graphicData uri="http://schemas.openxmlformats.org/presentationml/2006/ole">
            <mc:AlternateContent xmlns:mc="http://schemas.openxmlformats.org/markup-compatibility/2006">
              <mc:Choice xmlns:v="urn:schemas-microsoft-com:vml" Requires="v">
                <p:oleObj spid="_x0000_s189064" name="方程式" r:id="rId6" imgW="1180588" imgH="241195" progId="Equation.3">
                  <p:embed/>
                </p:oleObj>
              </mc:Choice>
              <mc:Fallback>
                <p:oleObj name="方程式" r:id="rId6" imgW="1180588" imgH="241195" progId="Equation.3">
                  <p:embed/>
                  <p:pic>
                    <p:nvPicPr>
                      <p:cNvPr id="0" name="Picture 124"/>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3575" y="5876925"/>
                        <a:ext cx="2592388" cy="530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8418" name="投影片編號版面配置區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898C8E0B-2F53-494F-AB18-CD03630077AA}" type="slidenum">
              <a:rPr lang="en-US" altLang="zh-TW" sz="1400"/>
              <a:pPr>
                <a:spcBef>
                  <a:spcPct val="0"/>
                </a:spcBef>
                <a:buClrTx/>
                <a:buSzTx/>
                <a:buFontTx/>
                <a:buNone/>
              </a:pPr>
              <a:t>116</a:t>
            </a:fld>
            <a:r>
              <a:rPr lang="en-US" altLang="zh-TW" sz="1400"/>
              <a:t>/118</a:t>
            </a:r>
          </a:p>
        </p:txBody>
      </p:sp>
      <p:sp>
        <p:nvSpPr>
          <p:cNvPr id="188421" name="Text Box 4"/>
          <p:cNvSpPr txBox="1">
            <a:spLocks noChangeArrowheads="1"/>
          </p:cNvSpPr>
          <p:nvPr/>
        </p:nvSpPr>
        <p:spPr bwMode="auto">
          <a:xfrm>
            <a:off x="0" y="1989138"/>
            <a:ext cx="82804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r>
              <a:rPr lang="en-US" altLang="zh-TW" sz="2200" dirty="0"/>
              <a:t>  Kirsch: set of eight compass template edge masks</a:t>
            </a:r>
          </a:p>
        </p:txBody>
      </p:sp>
      <p:pic>
        <p:nvPicPr>
          <p:cNvPr id="188422" name="Picture 5" descr="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19250" y="2492375"/>
            <a:ext cx="6016625" cy="264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3" name="Rectangle 6"/>
          <p:cNvSpPr>
            <a:spLocks noChangeArrowheads="1"/>
          </p:cNvSpPr>
          <p:nvPr/>
        </p:nvSpPr>
        <p:spPr bwMode="auto">
          <a:xfrm>
            <a:off x="684213" y="5300663"/>
            <a:ext cx="82804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lnSpc>
                <a:spcPct val="90000"/>
              </a:lnSpc>
            </a:pPr>
            <a:r>
              <a:rPr lang="en-US" altLang="zh-TW" sz="2000" dirty="0"/>
              <a:t>gradient magnitude:</a:t>
            </a:r>
          </a:p>
          <a:p>
            <a:pPr eaLnBrk="1" hangingPunct="1">
              <a:lnSpc>
                <a:spcPct val="90000"/>
              </a:lnSpc>
            </a:pPr>
            <a:endParaRPr lang="en-US" altLang="zh-TW" sz="2000" dirty="0"/>
          </a:p>
          <a:p>
            <a:pPr eaLnBrk="1" hangingPunct="1">
              <a:lnSpc>
                <a:spcPct val="90000"/>
              </a:lnSpc>
            </a:pPr>
            <a:r>
              <a:rPr lang="en-US" altLang="zh-TW" sz="2000" dirty="0"/>
              <a:t>gradient direction:</a:t>
            </a:r>
          </a:p>
        </p:txBody>
      </p:sp>
      <p:cxnSp>
        <p:nvCxnSpPr>
          <p:cNvPr id="9" name="直線單箭頭接點 8"/>
          <p:cNvCxnSpPr/>
          <p:nvPr/>
        </p:nvCxnSpPr>
        <p:spPr bwMode="auto">
          <a:xfrm>
            <a:off x="1619672" y="2420888"/>
            <a:ext cx="360040" cy="0"/>
          </a:xfrm>
          <a:prstGeom prst="straightConnector1">
            <a:avLst/>
          </a:prstGeom>
          <a:solidFill>
            <a:schemeClr val="folHlink">
              <a:alpha val="0"/>
            </a:schemeClr>
          </a:solidFill>
          <a:ln w="38100" cap="flat" cmpd="sng" algn="ctr">
            <a:solidFill>
              <a:srgbClr val="FF33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直線單箭頭接點 10"/>
          <p:cNvCxnSpPr/>
          <p:nvPr/>
        </p:nvCxnSpPr>
        <p:spPr bwMode="auto">
          <a:xfrm flipV="1">
            <a:off x="3203848" y="2276872"/>
            <a:ext cx="294578" cy="216024"/>
          </a:xfrm>
          <a:prstGeom prst="straightConnector1">
            <a:avLst/>
          </a:prstGeom>
          <a:solidFill>
            <a:schemeClr val="folHlink">
              <a:alpha val="0"/>
            </a:schemeClr>
          </a:solidFill>
          <a:ln w="38100" cap="flat" cmpd="sng" algn="ctr">
            <a:solidFill>
              <a:srgbClr val="FF33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直線單箭頭接點 14"/>
          <p:cNvCxnSpPr/>
          <p:nvPr/>
        </p:nvCxnSpPr>
        <p:spPr bwMode="auto">
          <a:xfrm flipV="1">
            <a:off x="4860032" y="2204864"/>
            <a:ext cx="0" cy="288032"/>
          </a:xfrm>
          <a:prstGeom prst="straightConnector1">
            <a:avLst/>
          </a:prstGeom>
          <a:solidFill>
            <a:schemeClr val="folHlink">
              <a:alpha val="0"/>
            </a:schemeClr>
          </a:solidFill>
          <a:ln w="38100" cap="flat" cmpd="sng" algn="ctr">
            <a:solidFill>
              <a:srgbClr val="FF33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直線單箭頭接點 16"/>
          <p:cNvCxnSpPr/>
          <p:nvPr/>
        </p:nvCxnSpPr>
        <p:spPr bwMode="auto">
          <a:xfrm flipH="1" flipV="1">
            <a:off x="6444208" y="2204864"/>
            <a:ext cx="360040" cy="216024"/>
          </a:xfrm>
          <a:prstGeom prst="straightConnector1">
            <a:avLst/>
          </a:prstGeom>
          <a:solidFill>
            <a:schemeClr val="folHlink">
              <a:alpha val="0"/>
            </a:schemeClr>
          </a:solidFill>
          <a:ln w="38100" cap="flat" cmpd="sng" algn="ctr">
            <a:solidFill>
              <a:srgbClr val="FF33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直線單箭頭接點 18"/>
          <p:cNvCxnSpPr/>
          <p:nvPr/>
        </p:nvCxnSpPr>
        <p:spPr bwMode="auto">
          <a:xfrm flipH="1">
            <a:off x="1619672" y="4653136"/>
            <a:ext cx="360040" cy="0"/>
          </a:xfrm>
          <a:prstGeom prst="straightConnector1">
            <a:avLst/>
          </a:prstGeom>
          <a:solidFill>
            <a:schemeClr val="folHlink">
              <a:alpha val="0"/>
            </a:schemeClr>
          </a:solidFill>
          <a:ln w="38100" cap="flat" cmpd="sng" algn="ctr">
            <a:solidFill>
              <a:srgbClr val="FF33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直線單箭頭接點 22"/>
          <p:cNvCxnSpPr/>
          <p:nvPr/>
        </p:nvCxnSpPr>
        <p:spPr bwMode="auto">
          <a:xfrm flipH="1">
            <a:off x="3203848" y="4653136"/>
            <a:ext cx="288032" cy="216024"/>
          </a:xfrm>
          <a:prstGeom prst="straightConnector1">
            <a:avLst/>
          </a:prstGeom>
          <a:solidFill>
            <a:schemeClr val="folHlink">
              <a:alpha val="0"/>
            </a:schemeClr>
          </a:solidFill>
          <a:ln w="38100" cap="flat" cmpd="sng" algn="ctr">
            <a:solidFill>
              <a:srgbClr val="FF33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線單箭頭接點 24"/>
          <p:cNvCxnSpPr/>
          <p:nvPr/>
        </p:nvCxnSpPr>
        <p:spPr bwMode="auto">
          <a:xfrm>
            <a:off x="4932040" y="4653136"/>
            <a:ext cx="0" cy="288032"/>
          </a:xfrm>
          <a:prstGeom prst="straightConnector1">
            <a:avLst/>
          </a:prstGeom>
          <a:solidFill>
            <a:schemeClr val="folHlink">
              <a:alpha val="0"/>
            </a:schemeClr>
          </a:solidFill>
          <a:ln w="38100" cap="flat" cmpd="sng" algn="ctr">
            <a:solidFill>
              <a:srgbClr val="FF33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直線單箭頭接點 26"/>
          <p:cNvCxnSpPr/>
          <p:nvPr/>
        </p:nvCxnSpPr>
        <p:spPr bwMode="auto">
          <a:xfrm>
            <a:off x="6588224" y="4653136"/>
            <a:ext cx="360040" cy="288032"/>
          </a:xfrm>
          <a:prstGeom prst="straightConnector1">
            <a:avLst/>
          </a:prstGeom>
          <a:solidFill>
            <a:schemeClr val="folHlink">
              <a:alpha val="0"/>
            </a:schemeClr>
          </a:solidFill>
          <a:ln w="38100" cap="flat" cmpd="sng" algn="ctr">
            <a:solidFill>
              <a:srgbClr val="FF33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日期版面配置區 1"/>
          <p:cNvSpPr>
            <a:spLocks noGrp="1"/>
          </p:cNvSpPr>
          <p:nvPr>
            <p:ph type="dt" sz="half" idx="10"/>
          </p:nvPr>
        </p:nvSpPr>
        <p:spPr/>
        <p:txBody>
          <a:bodyPr/>
          <a:lstStyle/>
          <a:p>
            <a:fld id="{4B4CA07B-244B-4536-B7E7-719316233A40}" type="datetime1">
              <a:rPr lang="en-US" altLang="zh-TW" smtClean="0"/>
              <a:t>12/1/2015</a:t>
            </a:fld>
            <a:endParaRPr lang="en-US" dirty="0"/>
          </a:p>
        </p:txBody>
      </p:sp>
      <p:graphicFrame>
        <p:nvGraphicFramePr>
          <p:cNvPr id="20" name="Object 7"/>
          <p:cNvGraphicFramePr>
            <a:graphicFrameLocks noChangeAspect="1"/>
          </p:cNvGraphicFramePr>
          <p:nvPr>
            <p:extLst>
              <p:ext uri="{D42A27DB-BD31-4B8C-83A1-F6EECF244321}">
                <p14:modId xmlns:p14="http://schemas.microsoft.com/office/powerpoint/2010/main" val="2398280788"/>
              </p:ext>
            </p:extLst>
          </p:nvPr>
        </p:nvGraphicFramePr>
        <p:xfrm>
          <a:off x="3578617" y="5262881"/>
          <a:ext cx="1939821" cy="686399"/>
        </p:xfrm>
        <a:graphic>
          <a:graphicData uri="http://schemas.openxmlformats.org/presentationml/2006/ole">
            <mc:AlternateContent xmlns:mc="http://schemas.openxmlformats.org/markup-compatibility/2006">
              <mc:Choice xmlns:v="urn:schemas-microsoft-com:vml" Requires="v">
                <p:oleObj spid="_x0000_s189065" name="方程式" r:id="rId9" imgW="825500" imgH="292100" progId="Equation.3">
                  <p:embed/>
                </p:oleObj>
              </mc:Choice>
              <mc:Fallback>
                <p:oleObj name="方程式" r:id="rId9" imgW="825500" imgH="292100" progId="Equation.3">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8617" y="5262881"/>
                        <a:ext cx="1939821" cy="686399"/>
                      </a:xfrm>
                      <a:prstGeom prst="rect">
                        <a:avLst/>
                      </a:prstGeom>
                      <a:noFill/>
                      <a:extLst/>
                    </p:spPr>
                  </p:pic>
                </p:oleObj>
              </mc:Fallback>
            </mc:AlternateContent>
          </a:graphicData>
        </a:graphic>
      </p:graphicFrame>
      <p:pic>
        <p:nvPicPr>
          <p:cNvPr id="4" name="圖片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59310" y="5107480"/>
            <a:ext cx="1263634" cy="12580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文字方塊 4"/>
          <p:cNvSpPr txBox="1"/>
          <p:nvPr/>
        </p:nvSpPr>
        <p:spPr>
          <a:xfrm>
            <a:off x="7863662" y="5869908"/>
            <a:ext cx="1326794" cy="369332"/>
          </a:xfrm>
          <a:prstGeom prst="rect">
            <a:avLst/>
          </a:prstGeom>
          <a:noFill/>
        </p:spPr>
        <p:txBody>
          <a:bodyPr wrap="square" rtlCol="0">
            <a:spAutoFit/>
          </a:bodyPr>
          <a:lstStyle/>
          <a:p>
            <a:r>
              <a:rPr lang="en-US" altLang="zh-TW" b="1" dirty="0" smtClean="0">
                <a:solidFill>
                  <a:srgbClr val="FF0000"/>
                </a:solidFill>
                <a:effectLst>
                  <a:outerShdw blurRad="38100" dist="38100" dir="2700000" algn="tl">
                    <a:srgbClr val="000000">
                      <a:alpha val="43137"/>
                    </a:srgbClr>
                  </a:outerShdw>
                </a:effectLst>
              </a:rPr>
              <a:t>compass</a:t>
            </a:r>
            <a:endParaRPr lang="zh-TW" altLang="en-US" b="1"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7" name="Rectangle 2"/>
          <p:cNvSpPr>
            <a:spLocks noGrp="1" noChangeArrowheads="1"/>
          </p:cNvSpPr>
          <p:nvPr>
            <p:ph type="title"/>
          </p:nvPr>
        </p:nvSpPr>
        <p:spPr>
          <a:xfrm>
            <a:off x="368912" y="990600"/>
            <a:ext cx="8101012" cy="1295400"/>
          </a:xfrm>
        </p:spPr>
        <p:txBody>
          <a:bodyPr/>
          <a:lstStyle/>
          <a:p>
            <a:pPr eaLnBrk="1" hangingPunct="1"/>
            <a:r>
              <a:rPr lang="en-US" altLang="zh-TW" sz="3200" b="0" dirty="0" smtClean="0"/>
              <a:t>Kirsch</a:t>
            </a:r>
            <a:r>
              <a:rPr lang="zh-TW" altLang="en-US" sz="3200" b="0" dirty="0" smtClean="0"/>
              <a:t> </a:t>
            </a:r>
            <a:r>
              <a:rPr lang="en-US" altLang="zh-TW" sz="3200" b="0" dirty="0" smtClean="0"/>
              <a:t>edge detector </a:t>
            </a:r>
            <a:r>
              <a:rPr lang="en-US" altLang="en-US" sz="3200" b="0" dirty="0"/>
              <a:t>with threshold = 30</a:t>
            </a:r>
            <a:r>
              <a:rPr lang="en-US" altLang="en-US" b="0" dirty="0"/>
              <a:t/>
            </a:r>
            <a:br>
              <a:rPr lang="en-US" altLang="en-US" b="0" dirty="0"/>
            </a:br>
            <a:endParaRPr lang="en-US" altLang="zh-TW" b="0" dirty="0" smtClean="0"/>
          </a:p>
        </p:txBody>
      </p:sp>
      <p:sp>
        <p:nvSpPr>
          <p:cNvPr id="190466"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E0196A3F-4EC3-42A0-B879-CFE66B5243C2}" type="slidenum">
              <a:rPr lang="en-US" altLang="zh-TW" sz="1400"/>
              <a:pPr>
                <a:spcBef>
                  <a:spcPct val="0"/>
                </a:spcBef>
                <a:buClrTx/>
                <a:buSzTx/>
                <a:buFontTx/>
                <a:buNone/>
              </a:pPr>
              <a:t>117</a:t>
            </a:fld>
            <a:r>
              <a:rPr lang="en-US" altLang="zh-TW" sz="1400"/>
              <a:t>/118</a:t>
            </a:r>
          </a:p>
        </p:txBody>
      </p:sp>
      <p:pic>
        <p:nvPicPr>
          <p:cNvPr id="19046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286000"/>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69" name="Picture 5" descr="kirsch(3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357438"/>
            <a:ext cx="4500563"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版面配置區 1"/>
          <p:cNvSpPr>
            <a:spLocks noGrp="1"/>
          </p:cNvSpPr>
          <p:nvPr>
            <p:ph type="dt" sz="half" idx="10"/>
          </p:nvPr>
        </p:nvSpPr>
        <p:spPr/>
        <p:txBody>
          <a:bodyPr/>
          <a:lstStyle/>
          <a:p>
            <a:fld id="{2B96DC79-7CED-4FE7-9264-6110AD871134}"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5" name="Rectangle 2"/>
          <p:cNvSpPr>
            <a:spLocks noGrp="1" noChangeArrowheads="1"/>
          </p:cNvSpPr>
          <p:nvPr>
            <p:ph type="title"/>
          </p:nvPr>
        </p:nvSpPr>
        <p:spPr/>
        <p:txBody>
          <a:bodyPr/>
          <a:lstStyle/>
          <a:p>
            <a:pPr eaLnBrk="1" hangingPunct="1"/>
            <a:r>
              <a:rPr lang="en-US" altLang="zh-TW" b="0" smtClean="0"/>
              <a:t>Gradient Edge Detectors</a:t>
            </a:r>
          </a:p>
        </p:txBody>
      </p:sp>
      <p:graphicFrame>
        <p:nvGraphicFramePr>
          <p:cNvPr id="192517" name="Object 5"/>
          <p:cNvGraphicFramePr>
            <a:graphicFrameLocks noGrp="1" noChangeAspect="1"/>
          </p:cNvGraphicFramePr>
          <p:nvPr>
            <p:ph idx="1"/>
            <p:extLst>
              <p:ext uri="{D42A27DB-BD31-4B8C-83A1-F6EECF244321}">
                <p14:modId xmlns:p14="http://schemas.microsoft.com/office/powerpoint/2010/main" val="3067439026"/>
              </p:ext>
            </p:extLst>
          </p:nvPr>
        </p:nvGraphicFramePr>
        <p:xfrm>
          <a:off x="6660232" y="2080109"/>
          <a:ext cx="1214437" cy="381000"/>
        </p:xfrm>
        <a:graphic>
          <a:graphicData uri="http://schemas.openxmlformats.org/presentationml/2006/ole">
            <mc:AlternateContent xmlns:mc="http://schemas.openxmlformats.org/markup-compatibility/2006">
              <mc:Choice xmlns:v="urn:schemas-microsoft-com:vml" Requires="v">
                <p:oleObj spid="_x0000_s193351" name="方程式" r:id="rId4" imgW="647640" imgH="203040" progId="Equation.3">
                  <p:embed/>
                </p:oleObj>
              </mc:Choice>
              <mc:Fallback>
                <p:oleObj name="方程式" r:id="rId4" imgW="647640" imgH="203040" progId="Equation.3">
                  <p:embed/>
                  <p:pic>
                    <p:nvPicPr>
                      <p:cNvPr id="0" name="Picture 65"/>
                      <p:cNvPicPr>
                        <a:picLocks noGrp="1" noChangeAspect="1" noChangeArrowheads="1"/>
                      </p:cNvPicPr>
                      <p:nvPr/>
                    </p:nvPicPr>
                    <p:blipFill>
                      <a:blip r:embed="rId5"/>
                      <a:srcRect/>
                      <a:stretch>
                        <a:fillRect/>
                      </a:stretch>
                    </p:blipFill>
                    <p:spPr bwMode="auto">
                      <a:xfrm>
                        <a:off x="6660232" y="2080109"/>
                        <a:ext cx="1214437" cy="381000"/>
                      </a:xfrm>
                      <a:prstGeom prst="rect">
                        <a:avLst/>
                      </a:prstGeom>
                      <a:noFill/>
                      <a:extLst/>
                    </p:spPr>
                  </p:pic>
                </p:oleObj>
              </mc:Fallback>
            </mc:AlternateContent>
          </a:graphicData>
        </a:graphic>
      </p:graphicFrame>
      <p:sp>
        <p:nvSpPr>
          <p:cNvPr id="192514"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3F4225EE-3A05-48E6-BF6B-5BEC63663063}" type="slidenum">
              <a:rPr lang="en-US" altLang="zh-TW" sz="1400"/>
              <a:pPr>
                <a:spcBef>
                  <a:spcPct val="0"/>
                </a:spcBef>
                <a:buClrTx/>
                <a:buSzTx/>
                <a:buFontTx/>
                <a:buNone/>
              </a:pPr>
              <a:t>118</a:t>
            </a:fld>
            <a:r>
              <a:rPr lang="en-US" altLang="zh-TW" sz="1400"/>
              <a:t>/118</a:t>
            </a:r>
          </a:p>
        </p:txBody>
      </p:sp>
      <p:sp>
        <p:nvSpPr>
          <p:cNvPr id="192516" name="Text Box 4"/>
          <p:cNvSpPr txBox="1">
            <a:spLocks noChangeArrowheads="1"/>
          </p:cNvSpPr>
          <p:nvPr/>
        </p:nvSpPr>
        <p:spPr bwMode="auto">
          <a:xfrm>
            <a:off x="0" y="1989138"/>
            <a:ext cx="6516688"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r>
              <a:rPr lang="en-US" altLang="zh-TW" sz="2200" dirty="0"/>
              <a:t>  Robinson: compass template mask set with only</a:t>
            </a:r>
          </a:p>
        </p:txBody>
      </p:sp>
      <p:sp>
        <p:nvSpPr>
          <p:cNvPr id="192518" name="Rectangle 7"/>
          <p:cNvSpPr>
            <a:spLocks noChangeArrowheads="1"/>
          </p:cNvSpPr>
          <p:nvPr/>
        </p:nvSpPr>
        <p:spPr bwMode="auto">
          <a:xfrm>
            <a:off x="179512" y="5084712"/>
            <a:ext cx="8280400" cy="15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r>
              <a:rPr lang="en-US" altLang="zh-TW" sz="2000" dirty="0"/>
              <a:t>done by only four masks since negation of each mask is also a mask</a:t>
            </a:r>
          </a:p>
          <a:p>
            <a:pPr eaLnBrk="1" hangingPunct="1"/>
            <a:r>
              <a:rPr lang="en-US" altLang="zh-TW" sz="2000" dirty="0"/>
              <a:t>gradient magnitude and direction same as Kirsch operator</a:t>
            </a:r>
          </a:p>
        </p:txBody>
      </p:sp>
      <p:pic>
        <p:nvPicPr>
          <p:cNvPr id="192519" name="Picture 8" descr="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9613" y="2565400"/>
            <a:ext cx="5494337"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直線單箭頭接點 7"/>
          <p:cNvCxnSpPr/>
          <p:nvPr/>
        </p:nvCxnSpPr>
        <p:spPr bwMode="auto">
          <a:xfrm>
            <a:off x="2051720" y="2420888"/>
            <a:ext cx="360040" cy="0"/>
          </a:xfrm>
          <a:prstGeom prst="straightConnector1">
            <a:avLst/>
          </a:prstGeom>
          <a:solidFill>
            <a:schemeClr val="folHlink">
              <a:alpha val="0"/>
            </a:schemeClr>
          </a:solidFill>
          <a:ln w="38100" cap="flat" cmpd="sng" algn="ctr">
            <a:solidFill>
              <a:srgbClr val="FF33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直線單箭頭接點 8"/>
          <p:cNvCxnSpPr/>
          <p:nvPr/>
        </p:nvCxnSpPr>
        <p:spPr bwMode="auto">
          <a:xfrm flipV="1">
            <a:off x="3491880" y="2276872"/>
            <a:ext cx="288032" cy="288032"/>
          </a:xfrm>
          <a:prstGeom prst="straightConnector1">
            <a:avLst/>
          </a:prstGeom>
          <a:solidFill>
            <a:schemeClr val="folHlink">
              <a:alpha val="0"/>
            </a:schemeClr>
          </a:solidFill>
          <a:ln w="38100" cap="flat" cmpd="sng" algn="ctr">
            <a:solidFill>
              <a:srgbClr val="FF33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192578" name="Object 66"/>
          <p:cNvGraphicFramePr>
            <a:graphicFrameLocks noGrp="1" noChangeAspect="1"/>
          </p:cNvGraphicFramePr>
          <p:nvPr>
            <p:extLst>
              <p:ext uri="{D42A27DB-BD31-4B8C-83A1-F6EECF244321}">
                <p14:modId xmlns:p14="http://schemas.microsoft.com/office/powerpoint/2010/main" val="84424968"/>
              </p:ext>
            </p:extLst>
          </p:nvPr>
        </p:nvGraphicFramePr>
        <p:xfrm>
          <a:off x="993650" y="5755898"/>
          <a:ext cx="1673225" cy="609600"/>
        </p:xfrm>
        <a:graphic>
          <a:graphicData uri="http://schemas.openxmlformats.org/presentationml/2006/ole">
            <mc:AlternateContent xmlns:mc="http://schemas.openxmlformats.org/markup-compatibility/2006">
              <mc:Choice xmlns:v="urn:schemas-microsoft-com:vml" Requires="v">
                <p:oleObj spid="_x0000_s193352" name="方程式" r:id="rId7" imgW="799920" imgH="291960" progId="Equation.3">
                  <p:embed/>
                </p:oleObj>
              </mc:Choice>
              <mc:Fallback>
                <p:oleObj name="方程式" r:id="rId7" imgW="799920" imgH="291960" progId="Equation.3">
                  <p:embed/>
                  <p:pic>
                    <p:nvPicPr>
                      <p:cNvPr id="0" name="Picture 66"/>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3650" y="5755898"/>
                        <a:ext cx="1673225"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2579" name="Object 67"/>
          <p:cNvGraphicFramePr>
            <a:graphicFrameLocks noGrp="1" noChangeAspect="1"/>
          </p:cNvGraphicFramePr>
          <p:nvPr>
            <p:extLst>
              <p:ext uri="{D42A27DB-BD31-4B8C-83A1-F6EECF244321}">
                <p14:modId xmlns:p14="http://schemas.microsoft.com/office/powerpoint/2010/main" val="1847795458"/>
              </p:ext>
            </p:extLst>
          </p:nvPr>
        </p:nvGraphicFramePr>
        <p:xfrm>
          <a:off x="3459956" y="5758420"/>
          <a:ext cx="2533650" cy="520700"/>
        </p:xfrm>
        <a:graphic>
          <a:graphicData uri="http://schemas.openxmlformats.org/presentationml/2006/ole">
            <mc:AlternateContent xmlns:mc="http://schemas.openxmlformats.org/markup-compatibility/2006">
              <mc:Choice xmlns:v="urn:schemas-microsoft-com:vml" Requires="v">
                <p:oleObj spid="_x0000_s193353" name="方程式" r:id="rId9" imgW="1155600" imgH="241200" progId="Equation.3">
                  <p:embed/>
                </p:oleObj>
              </mc:Choice>
              <mc:Fallback>
                <p:oleObj name="方程式" r:id="rId9" imgW="1155600" imgH="241200" progId="Equation.3">
                  <p:embed/>
                  <p:pic>
                    <p:nvPicPr>
                      <p:cNvPr id="0" name="Picture 67"/>
                      <p:cNvPicPr>
                        <a:picLocks noGrp="1"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59956" y="5758420"/>
                        <a:ext cx="2533650" cy="520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4" name="直線單箭頭接點 13"/>
          <p:cNvCxnSpPr/>
          <p:nvPr/>
        </p:nvCxnSpPr>
        <p:spPr bwMode="auto">
          <a:xfrm flipV="1">
            <a:off x="5076056" y="2276872"/>
            <a:ext cx="0" cy="360040"/>
          </a:xfrm>
          <a:prstGeom prst="straightConnector1">
            <a:avLst/>
          </a:prstGeom>
          <a:solidFill>
            <a:schemeClr val="folHlink">
              <a:alpha val="0"/>
            </a:schemeClr>
          </a:solidFill>
          <a:ln w="38100" cap="flat" cmpd="sng" algn="ctr">
            <a:solidFill>
              <a:srgbClr val="FF33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直線單箭頭接點 15"/>
          <p:cNvCxnSpPr/>
          <p:nvPr/>
        </p:nvCxnSpPr>
        <p:spPr bwMode="auto">
          <a:xfrm flipH="1" flipV="1">
            <a:off x="6372200" y="2276872"/>
            <a:ext cx="288032" cy="288032"/>
          </a:xfrm>
          <a:prstGeom prst="straightConnector1">
            <a:avLst/>
          </a:prstGeom>
          <a:solidFill>
            <a:schemeClr val="folHlink">
              <a:alpha val="0"/>
            </a:schemeClr>
          </a:solidFill>
          <a:ln w="38100" cap="flat" cmpd="sng" algn="ctr">
            <a:solidFill>
              <a:srgbClr val="FF33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直線單箭頭接點 17"/>
          <p:cNvCxnSpPr/>
          <p:nvPr/>
        </p:nvCxnSpPr>
        <p:spPr bwMode="auto">
          <a:xfrm flipH="1">
            <a:off x="1979712" y="4653136"/>
            <a:ext cx="360040" cy="0"/>
          </a:xfrm>
          <a:prstGeom prst="straightConnector1">
            <a:avLst/>
          </a:prstGeom>
          <a:solidFill>
            <a:schemeClr val="folHlink">
              <a:alpha val="0"/>
            </a:schemeClr>
          </a:solidFill>
          <a:ln w="38100" cap="flat" cmpd="sng" algn="ctr">
            <a:solidFill>
              <a:srgbClr val="FF33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直線單箭頭接點 19"/>
          <p:cNvCxnSpPr/>
          <p:nvPr/>
        </p:nvCxnSpPr>
        <p:spPr bwMode="auto">
          <a:xfrm flipH="1">
            <a:off x="3491880" y="4509120"/>
            <a:ext cx="288032" cy="288032"/>
          </a:xfrm>
          <a:prstGeom prst="straightConnector1">
            <a:avLst/>
          </a:prstGeom>
          <a:solidFill>
            <a:schemeClr val="folHlink">
              <a:alpha val="0"/>
            </a:schemeClr>
          </a:solidFill>
          <a:ln w="38100" cap="flat" cmpd="sng" algn="ctr">
            <a:solidFill>
              <a:srgbClr val="FF33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直線單箭頭接點 21"/>
          <p:cNvCxnSpPr/>
          <p:nvPr/>
        </p:nvCxnSpPr>
        <p:spPr bwMode="auto">
          <a:xfrm>
            <a:off x="5076056" y="4437112"/>
            <a:ext cx="0" cy="360040"/>
          </a:xfrm>
          <a:prstGeom prst="straightConnector1">
            <a:avLst/>
          </a:prstGeom>
          <a:solidFill>
            <a:schemeClr val="folHlink">
              <a:alpha val="0"/>
            </a:schemeClr>
          </a:solidFill>
          <a:ln w="38100" cap="flat" cmpd="sng" algn="ctr">
            <a:solidFill>
              <a:srgbClr val="FF33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直線單箭頭接點 23"/>
          <p:cNvCxnSpPr/>
          <p:nvPr/>
        </p:nvCxnSpPr>
        <p:spPr bwMode="auto">
          <a:xfrm>
            <a:off x="6588224" y="4509120"/>
            <a:ext cx="288032" cy="288032"/>
          </a:xfrm>
          <a:prstGeom prst="straightConnector1">
            <a:avLst/>
          </a:prstGeom>
          <a:solidFill>
            <a:schemeClr val="folHlink">
              <a:alpha val="0"/>
            </a:schemeClr>
          </a:solidFill>
          <a:ln w="38100" cap="flat" cmpd="sng" algn="ctr">
            <a:solidFill>
              <a:srgbClr val="FF33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 name="直線接點 2"/>
          <p:cNvCxnSpPr/>
          <p:nvPr/>
        </p:nvCxnSpPr>
        <p:spPr bwMode="auto">
          <a:xfrm>
            <a:off x="559640" y="5445224"/>
            <a:ext cx="7910284" cy="0"/>
          </a:xfrm>
          <a:prstGeom prst="line">
            <a:avLst/>
          </a:prstGeom>
          <a:solidFill>
            <a:schemeClr val="folHlink">
              <a:alpha val="0"/>
            </a:schemeClr>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日期版面配置區 1"/>
          <p:cNvSpPr>
            <a:spLocks noGrp="1"/>
          </p:cNvSpPr>
          <p:nvPr>
            <p:ph type="dt" sz="half" idx="10"/>
          </p:nvPr>
        </p:nvSpPr>
        <p:spPr/>
        <p:txBody>
          <a:bodyPr/>
          <a:lstStyle/>
          <a:p>
            <a:fld id="{26C125B9-28DE-497B-89A5-D270854DB4EE}" type="datetime1">
              <a:rPr lang="en-US" altLang="zh-TW" smtClean="0"/>
              <a:t>12/1/2015</a:t>
            </a:fld>
            <a:endParaRPr lang="en-US" dirty="0"/>
          </a:p>
        </p:txBody>
      </p:sp>
      <p:sp>
        <p:nvSpPr>
          <p:cNvPr id="4" name="文字方塊 3"/>
          <p:cNvSpPr txBox="1"/>
          <p:nvPr/>
        </p:nvSpPr>
        <p:spPr>
          <a:xfrm>
            <a:off x="30981" y="2615278"/>
            <a:ext cx="2520280" cy="923330"/>
          </a:xfrm>
          <a:prstGeom prst="rect">
            <a:avLst/>
          </a:prstGeom>
          <a:noFill/>
        </p:spPr>
        <p:txBody>
          <a:bodyPr wrap="square" rtlCol="0">
            <a:spAutoFit/>
          </a:bodyPr>
          <a:lstStyle/>
          <a:p>
            <a:r>
              <a:rPr lang="en-US" altLang="zh-TW" b="1" dirty="0" smtClean="0">
                <a:solidFill>
                  <a:srgbClr val="336600"/>
                </a:solidFill>
              </a:rPr>
              <a:t>Simplify </a:t>
            </a:r>
            <a:r>
              <a:rPr lang="en-US" altLang="zh-TW" b="1" dirty="0">
                <a:solidFill>
                  <a:schemeClr val="accent2"/>
                </a:solidFill>
              </a:rPr>
              <a:t>mask coefficients </a:t>
            </a:r>
            <a:endParaRPr lang="en-US" altLang="zh-TW" b="1" dirty="0" smtClean="0">
              <a:solidFill>
                <a:schemeClr val="accent2"/>
              </a:solidFill>
            </a:endParaRPr>
          </a:p>
          <a:p>
            <a:r>
              <a:rPr lang="en-US" altLang="zh-TW" b="1" dirty="0">
                <a:solidFill>
                  <a:srgbClr val="336600"/>
                </a:solidFill>
              </a:rPr>
              <a:t>(</a:t>
            </a:r>
            <a:r>
              <a:rPr lang="en-US" altLang="zh-TW" b="1" dirty="0" smtClean="0">
                <a:solidFill>
                  <a:srgbClr val="336600"/>
                </a:solidFill>
              </a:rPr>
              <a:t>Kirsch)</a:t>
            </a:r>
            <a:endParaRPr lang="zh-TW" altLang="en-US" b="1" dirty="0">
              <a:solidFill>
                <a:srgbClr val="336600"/>
              </a:solidFill>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3" name="Rectangle 2"/>
          <p:cNvSpPr>
            <a:spLocks noGrp="1" noChangeArrowheads="1"/>
          </p:cNvSpPr>
          <p:nvPr>
            <p:ph type="title"/>
          </p:nvPr>
        </p:nvSpPr>
        <p:spPr>
          <a:xfrm>
            <a:off x="510525" y="1053855"/>
            <a:ext cx="8101012" cy="1295400"/>
          </a:xfrm>
        </p:spPr>
        <p:txBody>
          <a:bodyPr/>
          <a:lstStyle/>
          <a:p>
            <a:pPr eaLnBrk="1" hangingPunct="1"/>
            <a:r>
              <a:rPr lang="en-US" altLang="zh-TW" sz="2800" b="0" dirty="0" smtClean="0"/>
              <a:t>Robinson edge detector </a:t>
            </a:r>
            <a:r>
              <a:rPr lang="en-US" altLang="en-US" sz="2800" b="0" dirty="0" smtClean="0"/>
              <a:t>with </a:t>
            </a:r>
            <a:r>
              <a:rPr lang="en-US" altLang="en-US" sz="2800" b="0" dirty="0"/>
              <a:t>threshold = 30</a:t>
            </a:r>
            <a:br>
              <a:rPr lang="en-US" altLang="en-US" sz="2800" b="0" dirty="0"/>
            </a:br>
            <a:endParaRPr lang="en-US" altLang="zh-TW" sz="2800" b="0" dirty="0" smtClean="0"/>
          </a:p>
        </p:txBody>
      </p:sp>
      <p:sp>
        <p:nvSpPr>
          <p:cNvPr id="194562"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4AAA28B4-4C3C-4D7F-A391-D0CB6C23066E}" type="slidenum">
              <a:rPr lang="en-US" altLang="zh-TW" sz="1400"/>
              <a:pPr>
                <a:spcBef>
                  <a:spcPct val="0"/>
                </a:spcBef>
                <a:buClrTx/>
                <a:buSzTx/>
                <a:buFontTx/>
                <a:buNone/>
              </a:pPr>
              <a:t>119</a:t>
            </a:fld>
            <a:r>
              <a:rPr lang="en-US" altLang="zh-TW" sz="1400"/>
              <a:t>/118</a:t>
            </a:r>
          </a:p>
        </p:txBody>
      </p:sp>
      <p:pic>
        <p:nvPicPr>
          <p:cNvPr id="19456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286000"/>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5" name="Picture 5" descr="robinson(3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286000"/>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版面配置區 1"/>
          <p:cNvSpPr>
            <a:spLocks noGrp="1"/>
          </p:cNvSpPr>
          <p:nvPr>
            <p:ph type="dt" sz="half" idx="10"/>
          </p:nvPr>
        </p:nvSpPr>
        <p:spPr/>
        <p:txBody>
          <a:bodyPr/>
          <a:lstStyle/>
          <a:p>
            <a:fld id="{8D3990CF-722B-46FD-A37E-A69B8C8C25B5}"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4" name="日期版面配置區 3"/>
          <p:cNvSpPr>
            <a:spLocks noGrp="1"/>
          </p:cNvSpPr>
          <p:nvPr>
            <p:ph type="dt" sz="half" idx="10"/>
          </p:nvPr>
        </p:nvSpPr>
        <p:spPr/>
        <p:txBody>
          <a:bodyPr/>
          <a:lstStyle/>
          <a:p>
            <a:fld id="{6484AFB4-D2A7-4C8F-BA49-2E1E0F0E4E36}" type="datetime1">
              <a:rPr lang="en-US" altLang="zh-TW" smtClean="0"/>
              <a:t>12/1/2015</a:t>
            </a:fld>
            <a:endParaRPr lang="en-US" dirty="0"/>
          </a:p>
        </p:txBody>
      </p:sp>
      <p:sp>
        <p:nvSpPr>
          <p:cNvPr id="5" name="投影片編號版面配置區 4"/>
          <p:cNvSpPr>
            <a:spLocks noGrp="1"/>
          </p:cNvSpPr>
          <p:nvPr>
            <p:ph type="sldNum" sz="quarter" idx="12"/>
          </p:nvPr>
        </p:nvSpPr>
        <p:spPr/>
        <p:txBody>
          <a:bodyPr/>
          <a:lstStyle/>
          <a:p>
            <a:fld id="{BFAA3A1A-A6EE-45C7-8D17-B91E289A84DA}" type="slidenum">
              <a:rPr lang="en-US" altLang="zh-TW" smtClean="0"/>
              <a:pPr/>
              <a:t>12</a:t>
            </a:fld>
            <a:r>
              <a:rPr lang="en-US" altLang="zh-TW" smtClean="0"/>
              <a:t>/118</a:t>
            </a:r>
            <a:endParaRPr lang="en-US" altLang="zh-TW"/>
          </a:p>
        </p:txBody>
      </p:sp>
      <p:sp>
        <p:nvSpPr>
          <p:cNvPr id="6" name="TextBox 1"/>
          <p:cNvSpPr txBox="1"/>
          <p:nvPr/>
        </p:nvSpPr>
        <p:spPr>
          <a:xfrm>
            <a:off x="1763688" y="1636963"/>
            <a:ext cx="4824536" cy="369332"/>
          </a:xfrm>
          <a:prstGeom prst="rect">
            <a:avLst/>
          </a:prstGeom>
          <a:noFill/>
        </p:spPr>
        <p:txBody>
          <a:bodyPr wrap="square" rtlCol="0">
            <a:spAutoFit/>
          </a:bodyPr>
          <a:lstStyle/>
          <a:p>
            <a:r>
              <a:rPr lang="en-US" altLang="zh-TW" dirty="0" smtClean="0">
                <a:solidFill>
                  <a:schemeClr val="bg1"/>
                </a:solidFill>
              </a:rPr>
              <a:t>Minimum Variance Weight Mask Template</a:t>
            </a:r>
            <a:endParaRPr lang="zh-TW" altLang="en-US" dirty="0"/>
          </a:p>
        </p:txBody>
      </p:sp>
      <p:pic>
        <p:nvPicPr>
          <p:cNvPr id="7" name="圖片 6"/>
          <p:cNvPicPr>
            <a:picLocks noChangeAspect="1"/>
          </p:cNvPicPr>
          <p:nvPr/>
        </p:nvPicPr>
        <p:blipFill>
          <a:blip r:embed="rId2" cstate="print"/>
          <a:stretch>
            <a:fillRect/>
          </a:stretch>
        </p:blipFill>
        <p:spPr>
          <a:xfrm>
            <a:off x="5995986" y="2269767"/>
            <a:ext cx="2606377" cy="1944216"/>
          </a:xfrm>
          <a:prstGeom prst="rect">
            <a:avLst/>
          </a:prstGeom>
        </p:spPr>
      </p:pic>
      <mc:AlternateContent xmlns:mc="http://schemas.openxmlformats.org/markup-compatibility/2006" xmlns:a14="http://schemas.microsoft.com/office/drawing/2010/main">
        <mc:Choice Requires="a14">
          <p:sp>
            <p:nvSpPr>
              <p:cNvPr id="8" name="矩形 7"/>
              <p:cNvSpPr/>
              <p:nvPr/>
            </p:nvSpPr>
            <p:spPr>
              <a:xfrm>
                <a:off x="854550" y="2313694"/>
                <a:ext cx="4823891" cy="422474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2000" i="1" smtClean="0">
                          <a:latin typeface="Cambria Math" panose="02040503050406030204" pitchFamily="18" charset="0"/>
                        </a:rPr>
                        <m:t>𝛼</m:t>
                      </m:r>
                      <m:r>
                        <a:rPr lang="en-US" altLang="zh-TW" sz="2000" i="1" smtClean="0">
                          <a:latin typeface="Cambria Math" panose="02040503050406030204" pitchFamily="18" charset="0"/>
                        </a:rPr>
                        <m:t>=2             </m:t>
                      </m:r>
                      <m:r>
                        <a:rPr lang="en-US" altLang="zh-TW" sz="2000" i="1" smtClean="0">
                          <a:latin typeface="Cambria Math" panose="02040503050406030204" pitchFamily="18" charset="0"/>
                        </a:rPr>
                        <m:t>𝛽</m:t>
                      </m:r>
                      <m:r>
                        <a:rPr lang="en-US" altLang="zh-TW" sz="2000" i="1" smtClean="0">
                          <a:latin typeface="Cambria Math" panose="02040503050406030204" pitchFamily="18" charset="0"/>
                        </a:rPr>
                        <m:t>=2</m:t>
                      </m:r>
                    </m:oMath>
                  </m:oMathPara>
                </a14:m>
                <a:endParaRPr lang="zh-TW" altLang="zh-TW" sz="2000" dirty="0"/>
              </a:p>
              <a:p>
                <a:pPr/>
                <a14:m>
                  <m:oMathPara xmlns:m="http://schemas.openxmlformats.org/officeDocument/2006/math">
                    <m:oMathParaPr>
                      <m:jc m:val="centerGroup"/>
                    </m:oMathParaPr>
                    <m:oMath xmlns:m="http://schemas.openxmlformats.org/officeDocument/2006/math">
                      <m:d>
                        <m:dPr>
                          <m:begChr m:val="["/>
                          <m:endChr m:val="]"/>
                          <m:ctrlPr>
                            <a:rPr lang="zh-TW" altLang="zh-TW" sz="2000" i="1">
                              <a:latin typeface="Cambria Math" panose="02040503050406030204" pitchFamily="18" charset="0"/>
                            </a:rPr>
                          </m:ctrlPr>
                        </m:dPr>
                        <m:e>
                          <m:m>
                            <m:mPr>
                              <m:mcs>
                                <m:mc>
                                  <m:mcPr>
                                    <m:count m:val="3"/>
                                    <m:mcJc m:val="center"/>
                                  </m:mcPr>
                                </m:mc>
                              </m:mcs>
                              <m:ctrlPr>
                                <a:rPr lang="zh-TW" altLang="zh-TW" sz="2000" i="1">
                                  <a:latin typeface="Cambria Math" panose="02040503050406030204" pitchFamily="18" charset="0"/>
                                </a:rPr>
                              </m:ctrlPr>
                            </m:mPr>
                            <m:mr>
                              <m:e>
                                <m:f>
                                  <m:fPr>
                                    <m:ctrlPr>
                                      <a:rPr lang="zh-TW" altLang="zh-TW" sz="2000" i="1">
                                        <a:latin typeface="Cambria Math" panose="02040503050406030204" pitchFamily="18" charset="0"/>
                                      </a:rPr>
                                    </m:ctrlPr>
                                  </m:fPr>
                                  <m:num>
                                    <m:r>
                                      <a:rPr lang="en-US" altLang="zh-TW" sz="2000" i="1">
                                        <a:latin typeface="Cambria Math" panose="02040503050406030204" pitchFamily="18" charset="0"/>
                                      </a:rPr>
                                      <m:t>1</m:t>
                                    </m:r>
                                  </m:num>
                                  <m:den>
                                    <m:r>
                                      <a:rPr lang="en-US" altLang="zh-TW" sz="2000" i="1">
                                        <a:latin typeface="Cambria Math" panose="02040503050406030204" pitchFamily="18" charset="0"/>
                                      </a:rPr>
                                      <m:t>2</m:t>
                                    </m:r>
                                  </m:den>
                                </m:f>
                              </m:e>
                              <m:e>
                                <m:f>
                                  <m:fPr>
                                    <m:ctrlPr>
                                      <a:rPr lang="zh-TW" altLang="zh-TW" sz="2000" i="1">
                                        <a:latin typeface="Cambria Math" panose="02040503050406030204" pitchFamily="18" charset="0"/>
                                      </a:rPr>
                                    </m:ctrlPr>
                                  </m:fPr>
                                  <m:num>
                                    <m:r>
                                      <a:rPr lang="en-US" altLang="zh-TW" sz="2000" i="1">
                                        <a:latin typeface="Cambria Math" panose="02040503050406030204" pitchFamily="18" charset="0"/>
                                      </a:rPr>
                                      <m:t>1</m:t>
                                    </m:r>
                                  </m:num>
                                  <m:den>
                                    <m:r>
                                      <a:rPr lang="en-US" altLang="zh-TW" sz="2000" i="1">
                                        <a:latin typeface="Cambria Math" panose="02040503050406030204" pitchFamily="18" charset="0"/>
                                      </a:rPr>
                                      <m:t>2</m:t>
                                    </m:r>
                                  </m:den>
                                </m:f>
                              </m:e>
                              <m:e>
                                <m:f>
                                  <m:fPr>
                                    <m:ctrlPr>
                                      <a:rPr lang="zh-TW" altLang="zh-TW" sz="2000" i="1">
                                        <a:latin typeface="Cambria Math" panose="02040503050406030204" pitchFamily="18" charset="0"/>
                                      </a:rPr>
                                    </m:ctrlPr>
                                  </m:fPr>
                                  <m:num>
                                    <m:r>
                                      <a:rPr lang="en-US" altLang="zh-TW" sz="2000" i="1">
                                        <a:latin typeface="Cambria Math" panose="02040503050406030204" pitchFamily="18" charset="0"/>
                                      </a:rPr>
                                      <m:t>1</m:t>
                                    </m:r>
                                  </m:num>
                                  <m:den>
                                    <m:r>
                                      <a:rPr lang="en-US" altLang="zh-TW" sz="2000" i="1">
                                        <a:latin typeface="Cambria Math" panose="02040503050406030204" pitchFamily="18" charset="0"/>
                                      </a:rPr>
                                      <m:t>2</m:t>
                                    </m:r>
                                  </m:den>
                                </m:f>
                              </m:e>
                            </m:mr>
                            <m:mr>
                              <m:e>
                                <m:f>
                                  <m:fPr>
                                    <m:ctrlPr>
                                      <a:rPr lang="zh-TW" altLang="zh-TW" sz="2000" i="1">
                                        <a:latin typeface="Cambria Math" panose="02040503050406030204" pitchFamily="18" charset="0"/>
                                      </a:rPr>
                                    </m:ctrlPr>
                                  </m:fPr>
                                  <m:num>
                                    <m:r>
                                      <a:rPr lang="en-US" altLang="zh-TW" sz="2000" i="1">
                                        <a:latin typeface="Cambria Math" panose="02040503050406030204" pitchFamily="18" charset="0"/>
                                      </a:rPr>
                                      <m:t>1</m:t>
                                    </m:r>
                                  </m:num>
                                  <m:den>
                                    <m:r>
                                      <a:rPr lang="en-US" altLang="zh-TW" sz="2000" i="1">
                                        <a:latin typeface="Cambria Math" panose="02040503050406030204" pitchFamily="18" charset="0"/>
                                      </a:rPr>
                                      <m:t>2</m:t>
                                    </m:r>
                                  </m:den>
                                </m:f>
                              </m:e>
                              <m:e>
                                <m:r>
                                  <a:rPr lang="en-US" altLang="zh-TW" sz="2000" i="1">
                                    <a:latin typeface="Cambria Math" panose="02040503050406030204" pitchFamily="18" charset="0"/>
                                  </a:rPr>
                                  <m:t>1</m:t>
                                </m:r>
                              </m:e>
                              <m:e>
                                <m:f>
                                  <m:fPr>
                                    <m:ctrlPr>
                                      <a:rPr lang="zh-TW" altLang="zh-TW" sz="2000" i="1">
                                        <a:latin typeface="Cambria Math" panose="02040503050406030204" pitchFamily="18" charset="0"/>
                                      </a:rPr>
                                    </m:ctrlPr>
                                  </m:fPr>
                                  <m:num>
                                    <m:r>
                                      <a:rPr lang="en-US" altLang="zh-TW" sz="2000" i="1">
                                        <a:latin typeface="Cambria Math" panose="02040503050406030204" pitchFamily="18" charset="0"/>
                                      </a:rPr>
                                      <m:t>1</m:t>
                                    </m:r>
                                  </m:num>
                                  <m:den>
                                    <m:r>
                                      <a:rPr lang="en-US" altLang="zh-TW" sz="2000" i="1">
                                        <a:latin typeface="Cambria Math" panose="02040503050406030204" pitchFamily="18" charset="0"/>
                                      </a:rPr>
                                      <m:t>2</m:t>
                                    </m:r>
                                  </m:den>
                                </m:f>
                              </m:e>
                            </m:mr>
                            <m:mr>
                              <m:e>
                                <m:f>
                                  <m:fPr>
                                    <m:ctrlPr>
                                      <a:rPr lang="zh-TW" altLang="zh-TW" sz="2000" i="1">
                                        <a:latin typeface="Cambria Math" panose="02040503050406030204" pitchFamily="18" charset="0"/>
                                      </a:rPr>
                                    </m:ctrlPr>
                                  </m:fPr>
                                  <m:num>
                                    <m:r>
                                      <a:rPr lang="en-US" altLang="zh-TW" sz="2000" i="1">
                                        <a:latin typeface="Cambria Math" panose="02040503050406030204" pitchFamily="18" charset="0"/>
                                      </a:rPr>
                                      <m:t>1</m:t>
                                    </m:r>
                                  </m:num>
                                  <m:den>
                                    <m:r>
                                      <a:rPr lang="en-US" altLang="zh-TW" sz="2000" i="1">
                                        <a:latin typeface="Cambria Math" panose="02040503050406030204" pitchFamily="18" charset="0"/>
                                      </a:rPr>
                                      <m:t>2</m:t>
                                    </m:r>
                                  </m:den>
                                </m:f>
                              </m:e>
                              <m:e>
                                <m:f>
                                  <m:fPr>
                                    <m:ctrlPr>
                                      <a:rPr lang="zh-TW" altLang="zh-TW" sz="2000" i="1">
                                        <a:latin typeface="Cambria Math" panose="02040503050406030204" pitchFamily="18" charset="0"/>
                                      </a:rPr>
                                    </m:ctrlPr>
                                  </m:fPr>
                                  <m:num>
                                    <m:r>
                                      <a:rPr lang="en-US" altLang="zh-TW" sz="2000" i="1">
                                        <a:latin typeface="Cambria Math" panose="02040503050406030204" pitchFamily="18" charset="0"/>
                                      </a:rPr>
                                      <m:t>1</m:t>
                                    </m:r>
                                  </m:num>
                                  <m:den>
                                    <m:r>
                                      <a:rPr lang="en-US" altLang="zh-TW" sz="2000" i="1">
                                        <a:latin typeface="Cambria Math" panose="02040503050406030204" pitchFamily="18" charset="0"/>
                                      </a:rPr>
                                      <m:t>2</m:t>
                                    </m:r>
                                  </m:den>
                                </m:f>
                              </m:e>
                              <m:e>
                                <m:f>
                                  <m:fPr>
                                    <m:ctrlPr>
                                      <a:rPr lang="zh-TW" altLang="zh-TW" sz="2000" i="1">
                                        <a:latin typeface="Cambria Math" panose="02040503050406030204" pitchFamily="18" charset="0"/>
                                      </a:rPr>
                                    </m:ctrlPr>
                                  </m:fPr>
                                  <m:num>
                                    <m:r>
                                      <a:rPr lang="en-US" altLang="zh-TW" sz="2000" i="1">
                                        <a:latin typeface="Cambria Math" panose="02040503050406030204" pitchFamily="18" charset="0"/>
                                      </a:rPr>
                                      <m:t>1</m:t>
                                    </m:r>
                                  </m:num>
                                  <m:den>
                                    <m:r>
                                      <a:rPr lang="en-US" altLang="zh-TW" sz="2000" i="1">
                                        <a:latin typeface="Cambria Math" panose="02040503050406030204" pitchFamily="18" charset="0"/>
                                      </a:rPr>
                                      <m:t>2</m:t>
                                    </m:r>
                                  </m:den>
                                </m:f>
                              </m:e>
                            </m:mr>
                          </m:m>
                        </m:e>
                      </m:d>
                      <m:r>
                        <a:rPr lang="en-US" altLang="zh-TW" sz="2000" i="1">
                          <a:latin typeface="Cambria Math" panose="02040503050406030204" pitchFamily="18" charset="0"/>
                        </a:rPr>
                        <m:t>∗</m:t>
                      </m:r>
                      <m:f>
                        <m:fPr>
                          <m:ctrlPr>
                            <a:rPr lang="zh-TW" altLang="zh-TW" sz="2000" i="1">
                              <a:latin typeface="Cambria Math" panose="02040503050406030204" pitchFamily="18" charset="0"/>
                            </a:rPr>
                          </m:ctrlPr>
                        </m:fPr>
                        <m:num>
                          <m:r>
                            <a:rPr lang="en-US" altLang="zh-TW" sz="2000" i="1">
                              <a:latin typeface="Cambria Math" panose="02040503050406030204" pitchFamily="18" charset="0"/>
                            </a:rPr>
                            <m:t>1</m:t>
                          </m:r>
                        </m:num>
                        <m:den>
                          <m:r>
                            <a:rPr lang="en-US" altLang="zh-TW" sz="2000">
                              <a:latin typeface="Cambria Math" panose="02040503050406030204" pitchFamily="18" charset="0"/>
                            </a:rPr>
                            <m:t>(1+4</m:t>
                          </m:r>
                          <m:r>
                            <a:rPr lang="en-US" altLang="zh-TW" sz="2000" i="1">
                              <a:latin typeface="Cambria Math" panose="02040503050406030204" pitchFamily="18" charset="0"/>
                            </a:rPr>
                            <m:t>∗</m:t>
                          </m:r>
                          <m:f>
                            <m:fPr>
                              <m:ctrlPr>
                                <a:rPr lang="zh-TW" altLang="zh-TW" sz="2000" i="1">
                                  <a:latin typeface="Cambria Math" panose="02040503050406030204" pitchFamily="18" charset="0"/>
                                </a:rPr>
                              </m:ctrlPr>
                            </m:fPr>
                            <m:num>
                              <m:r>
                                <a:rPr lang="en-US" altLang="zh-TW" sz="2000" i="1">
                                  <a:latin typeface="Cambria Math" panose="02040503050406030204" pitchFamily="18" charset="0"/>
                                </a:rPr>
                                <m:t>1</m:t>
                              </m:r>
                            </m:num>
                            <m:den>
                              <m:r>
                                <a:rPr lang="en-US" altLang="zh-TW" sz="2000" i="1">
                                  <a:latin typeface="Cambria Math" panose="02040503050406030204" pitchFamily="18" charset="0"/>
                                </a:rPr>
                                <m:t>2</m:t>
                              </m:r>
                            </m:den>
                          </m:f>
                          <m:r>
                            <a:rPr lang="en-US" altLang="zh-TW" sz="2000">
                              <a:latin typeface="Cambria Math" panose="02040503050406030204" pitchFamily="18" charset="0"/>
                            </a:rPr>
                            <m:t>+4</m:t>
                          </m:r>
                          <m:r>
                            <a:rPr lang="en-US" altLang="zh-TW" sz="2000" i="1">
                              <a:latin typeface="Cambria Math" panose="02040503050406030204" pitchFamily="18" charset="0"/>
                            </a:rPr>
                            <m:t>∗</m:t>
                          </m:r>
                          <m:f>
                            <m:fPr>
                              <m:ctrlPr>
                                <a:rPr lang="zh-TW" altLang="zh-TW" sz="2000" i="1">
                                  <a:latin typeface="Cambria Math" panose="02040503050406030204" pitchFamily="18" charset="0"/>
                                </a:rPr>
                              </m:ctrlPr>
                            </m:fPr>
                            <m:num>
                              <m:r>
                                <a:rPr lang="en-US" altLang="zh-TW" sz="2000" i="1">
                                  <a:latin typeface="Cambria Math" panose="02040503050406030204" pitchFamily="18" charset="0"/>
                                </a:rPr>
                                <m:t>1</m:t>
                              </m:r>
                            </m:num>
                            <m:den>
                              <m:r>
                                <a:rPr lang="en-US" altLang="zh-TW" sz="2000" i="1">
                                  <a:latin typeface="Cambria Math" panose="02040503050406030204" pitchFamily="18" charset="0"/>
                                </a:rPr>
                                <m:t>2</m:t>
                              </m:r>
                            </m:den>
                          </m:f>
                          <m:r>
                            <a:rPr lang="en-US" altLang="zh-TW" sz="2000">
                              <a:latin typeface="Cambria Math" panose="02040503050406030204" pitchFamily="18" charset="0"/>
                            </a:rPr>
                            <m:t>)</m:t>
                          </m:r>
                          <m:r>
                            <m:rPr>
                              <m:nor/>
                            </m:rPr>
                            <a:rPr lang="en-US" altLang="zh-TW" sz="2000" i="1"/>
                            <m:t> </m:t>
                          </m:r>
                        </m:den>
                      </m:f>
                    </m:oMath>
                  </m:oMathPara>
                </a14:m>
                <a:endParaRPr lang="zh-TW" altLang="zh-TW" sz="2000" dirty="0"/>
              </a:p>
              <a:p>
                <a:endParaRPr lang="en-US" altLang="zh-TW" sz="2000" dirty="0"/>
              </a:p>
              <a:p>
                <a:r>
                  <a:rPr lang="en-US" altLang="zh-TW" sz="2000" dirty="0" smtClean="0"/>
                  <a:t>       =</a:t>
                </a:r>
                <a14:m>
                  <m:oMath xmlns:m="http://schemas.openxmlformats.org/officeDocument/2006/math">
                    <m:d>
                      <m:dPr>
                        <m:begChr m:val="["/>
                        <m:endChr m:val="]"/>
                        <m:ctrlPr>
                          <a:rPr lang="zh-TW" altLang="zh-TW" sz="2000" i="1">
                            <a:latin typeface="Cambria Math" panose="02040503050406030204" pitchFamily="18" charset="0"/>
                          </a:rPr>
                        </m:ctrlPr>
                      </m:dPr>
                      <m:e>
                        <m:m>
                          <m:mPr>
                            <m:mcs>
                              <m:mc>
                                <m:mcPr>
                                  <m:count m:val="3"/>
                                  <m:mcJc m:val="center"/>
                                </m:mcPr>
                              </m:mc>
                            </m:mcs>
                            <m:ctrlPr>
                              <a:rPr lang="zh-TW" altLang="zh-TW" sz="2000" i="1">
                                <a:latin typeface="Cambria Math" panose="02040503050406030204" pitchFamily="18" charset="0"/>
                              </a:rPr>
                            </m:ctrlPr>
                          </m:mPr>
                          <m:mr>
                            <m:e>
                              <m:f>
                                <m:fPr>
                                  <m:ctrlPr>
                                    <a:rPr lang="zh-TW" altLang="zh-TW" sz="2000" i="1">
                                      <a:latin typeface="Cambria Math" panose="02040503050406030204" pitchFamily="18" charset="0"/>
                                    </a:rPr>
                                  </m:ctrlPr>
                                </m:fPr>
                                <m:num>
                                  <m:r>
                                    <a:rPr lang="en-US" altLang="zh-TW" sz="2000" i="1">
                                      <a:latin typeface="Cambria Math" panose="02040503050406030204" pitchFamily="18" charset="0"/>
                                    </a:rPr>
                                    <m:t>1</m:t>
                                  </m:r>
                                </m:num>
                                <m:den>
                                  <m:r>
                                    <a:rPr lang="en-US" altLang="zh-TW" sz="2000" i="1">
                                      <a:latin typeface="Cambria Math" panose="02040503050406030204" pitchFamily="18" charset="0"/>
                                    </a:rPr>
                                    <m:t>2</m:t>
                                  </m:r>
                                </m:den>
                              </m:f>
                            </m:e>
                            <m:e>
                              <m:f>
                                <m:fPr>
                                  <m:ctrlPr>
                                    <a:rPr lang="zh-TW" altLang="zh-TW" sz="2000" i="1">
                                      <a:latin typeface="Cambria Math" panose="02040503050406030204" pitchFamily="18" charset="0"/>
                                    </a:rPr>
                                  </m:ctrlPr>
                                </m:fPr>
                                <m:num>
                                  <m:r>
                                    <a:rPr lang="en-US" altLang="zh-TW" sz="2000" i="1">
                                      <a:latin typeface="Cambria Math" panose="02040503050406030204" pitchFamily="18" charset="0"/>
                                    </a:rPr>
                                    <m:t>1</m:t>
                                  </m:r>
                                </m:num>
                                <m:den>
                                  <m:r>
                                    <a:rPr lang="en-US" altLang="zh-TW" sz="2000" i="1">
                                      <a:latin typeface="Cambria Math" panose="02040503050406030204" pitchFamily="18" charset="0"/>
                                    </a:rPr>
                                    <m:t>2</m:t>
                                  </m:r>
                                </m:den>
                              </m:f>
                            </m:e>
                            <m:e>
                              <m:f>
                                <m:fPr>
                                  <m:ctrlPr>
                                    <a:rPr lang="zh-TW" altLang="zh-TW" sz="2000" i="1">
                                      <a:latin typeface="Cambria Math" panose="02040503050406030204" pitchFamily="18" charset="0"/>
                                    </a:rPr>
                                  </m:ctrlPr>
                                </m:fPr>
                                <m:num>
                                  <m:r>
                                    <a:rPr lang="en-US" altLang="zh-TW" sz="2000" i="1">
                                      <a:latin typeface="Cambria Math" panose="02040503050406030204" pitchFamily="18" charset="0"/>
                                    </a:rPr>
                                    <m:t>1</m:t>
                                  </m:r>
                                </m:num>
                                <m:den>
                                  <m:r>
                                    <a:rPr lang="en-US" altLang="zh-TW" sz="2000" i="1">
                                      <a:latin typeface="Cambria Math" panose="02040503050406030204" pitchFamily="18" charset="0"/>
                                    </a:rPr>
                                    <m:t>2</m:t>
                                  </m:r>
                                </m:den>
                              </m:f>
                            </m:e>
                          </m:mr>
                          <m:mr>
                            <m:e>
                              <m:f>
                                <m:fPr>
                                  <m:ctrlPr>
                                    <a:rPr lang="zh-TW" altLang="zh-TW" sz="2000" i="1">
                                      <a:latin typeface="Cambria Math" panose="02040503050406030204" pitchFamily="18" charset="0"/>
                                    </a:rPr>
                                  </m:ctrlPr>
                                </m:fPr>
                                <m:num>
                                  <m:r>
                                    <a:rPr lang="en-US" altLang="zh-TW" sz="2000" i="1">
                                      <a:latin typeface="Cambria Math" panose="02040503050406030204" pitchFamily="18" charset="0"/>
                                    </a:rPr>
                                    <m:t>1</m:t>
                                  </m:r>
                                </m:num>
                                <m:den>
                                  <m:r>
                                    <a:rPr lang="en-US" altLang="zh-TW" sz="2000" i="1">
                                      <a:latin typeface="Cambria Math" panose="02040503050406030204" pitchFamily="18" charset="0"/>
                                    </a:rPr>
                                    <m:t>2</m:t>
                                  </m:r>
                                </m:den>
                              </m:f>
                            </m:e>
                            <m:e>
                              <m:r>
                                <a:rPr lang="en-US" altLang="zh-TW" sz="2000" i="1">
                                  <a:latin typeface="Cambria Math" panose="02040503050406030204" pitchFamily="18" charset="0"/>
                                </a:rPr>
                                <m:t>1</m:t>
                              </m:r>
                            </m:e>
                            <m:e>
                              <m:f>
                                <m:fPr>
                                  <m:ctrlPr>
                                    <a:rPr lang="zh-TW" altLang="zh-TW" sz="2000" i="1">
                                      <a:latin typeface="Cambria Math" panose="02040503050406030204" pitchFamily="18" charset="0"/>
                                    </a:rPr>
                                  </m:ctrlPr>
                                </m:fPr>
                                <m:num>
                                  <m:r>
                                    <a:rPr lang="en-US" altLang="zh-TW" sz="2000" i="1">
                                      <a:latin typeface="Cambria Math" panose="02040503050406030204" pitchFamily="18" charset="0"/>
                                    </a:rPr>
                                    <m:t>1</m:t>
                                  </m:r>
                                </m:num>
                                <m:den>
                                  <m:r>
                                    <a:rPr lang="en-US" altLang="zh-TW" sz="2000" i="1">
                                      <a:latin typeface="Cambria Math" panose="02040503050406030204" pitchFamily="18" charset="0"/>
                                    </a:rPr>
                                    <m:t>2</m:t>
                                  </m:r>
                                </m:den>
                              </m:f>
                            </m:e>
                          </m:mr>
                          <m:mr>
                            <m:e>
                              <m:f>
                                <m:fPr>
                                  <m:ctrlPr>
                                    <a:rPr lang="zh-TW" altLang="zh-TW" sz="2000" i="1">
                                      <a:latin typeface="Cambria Math" panose="02040503050406030204" pitchFamily="18" charset="0"/>
                                    </a:rPr>
                                  </m:ctrlPr>
                                </m:fPr>
                                <m:num>
                                  <m:r>
                                    <a:rPr lang="en-US" altLang="zh-TW" sz="2000" i="1">
                                      <a:latin typeface="Cambria Math" panose="02040503050406030204" pitchFamily="18" charset="0"/>
                                    </a:rPr>
                                    <m:t>1</m:t>
                                  </m:r>
                                </m:num>
                                <m:den>
                                  <m:r>
                                    <a:rPr lang="en-US" altLang="zh-TW" sz="2000" i="1">
                                      <a:latin typeface="Cambria Math" panose="02040503050406030204" pitchFamily="18" charset="0"/>
                                    </a:rPr>
                                    <m:t>2</m:t>
                                  </m:r>
                                </m:den>
                              </m:f>
                            </m:e>
                            <m:e>
                              <m:f>
                                <m:fPr>
                                  <m:ctrlPr>
                                    <a:rPr lang="zh-TW" altLang="zh-TW" sz="2000" i="1">
                                      <a:latin typeface="Cambria Math" panose="02040503050406030204" pitchFamily="18" charset="0"/>
                                    </a:rPr>
                                  </m:ctrlPr>
                                </m:fPr>
                                <m:num>
                                  <m:r>
                                    <a:rPr lang="en-US" altLang="zh-TW" sz="2000" i="1">
                                      <a:latin typeface="Cambria Math" panose="02040503050406030204" pitchFamily="18" charset="0"/>
                                    </a:rPr>
                                    <m:t>1</m:t>
                                  </m:r>
                                </m:num>
                                <m:den>
                                  <m:r>
                                    <a:rPr lang="en-US" altLang="zh-TW" sz="2000" i="1">
                                      <a:latin typeface="Cambria Math" panose="02040503050406030204" pitchFamily="18" charset="0"/>
                                    </a:rPr>
                                    <m:t>2</m:t>
                                  </m:r>
                                </m:den>
                              </m:f>
                            </m:e>
                            <m:e>
                              <m:f>
                                <m:fPr>
                                  <m:ctrlPr>
                                    <a:rPr lang="zh-TW" altLang="zh-TW" sz="2000" i="1">
                                      <a:latin typeface="Cambria Math" panose="02040503050406030204" pitchFamily="18" charset="0"/>
                                    </a:rPr>
                                  </m:ctrlPr>
                                </m:fPr>
                                <m:num>
                                  <m:r>
                                    <a:rPr lang="en-US" altLang="zh-TW" sz="2000" i="1">
                                      <a:latin typeface="Cambria Math" panose="02040503050406030204" pitchFamily="18" charset="0"/>
                                    </a:rPr>
                                    <m:t>1</m:t>
                                  </m:r>
                                </m:num>
                                <m:den>
                                  <m:r>
                                    <a:rPr lang="en-US" altLang="zh-TW" sz="2000" i="1">
                                      <a:latin typeface="Cambria Math" panose="02040503050406030204" pitchFamily="18" charset="0"/>
                                    </a:rPr>
                                    <m:t>2</m:t>
                                  </m:r>
                                </m:den>
                              </m:f>
                            </m:e>
                          </m:mr>
                        </m:m>
                      </m:e>
                    </m:d>
                  </m:oMath>
                </a14:m>
                <a:r>
                  <a:rPr lang="en-US" altLang="zh-TW" sz="2000" dirty="0"/>
                  <a:t>* </a:t>
                </a:r>
                <a14:m>
                  <m:oMath xmlns:m="http://schemas.openxmlformats.org/officeDocument/2006/math">
                    <m:f>
                      <m:fPr>
                        <m:ctrlPr>
                          <a:rPr lang="zh-TW" altLang="zh-TW" sz="2000" i="1">
                            <a:latin typeface="Cambria Math" panose="02040503050406030204" pitchFamily="18" charset="0"/>
                          </a:rPr>
                        </m:ctrlPr>
                      </m:fPr>
                      <m:num>
                        <m:r>
                          <a:rPr lang="en-US" altLang="zh-TW" sz="2000" i="1">
                            <a:latin typeface="Cambria Math" panose="02040503050406030204" pitchFamily="18" charset="0"/>
                          </a:rPr>
                          <m:t>1</m:t>
                        </m:r>
                      </m:num>
                      <m:den>
                        <m:eqArr>
                          <m:eqArrPr>
                            <m:ctrlPr>
                              <a:rPr lang="zh-TW" altLang="zh-TW" sz="2000" i="1">
                                <a:latin typeface="Cambria Math" panose="02040503050406030204" pitchFamily="18" charset="0"/>
                              </a:rPr>
                            </m:ctrlPr>
                          </m:eqArrPr>
                          <m:e>
                            <m:r>
                              <a:rPr lang="en-US" altLang="zh-TW" sz="2000">
                                <a:latin typeface="Cambria Math" panose="02040503050406030204" pitchFamily="18" charset="0"/>
                              </a:rPr>
                              <m:t>5</m:t>
                            </m:r>
                          </m:e>
                          <m:e>
                            <m:r>
                              <m:rPr>
                                <m:nor/>
                              </m:rPr>
                              <a:rPr lang="en-US" altLang="zh-TW" sz="2000" i="1"/>
                              <m:t> </m:t>
                            </m:r>
                          </m:e>
                        </m:eqArr>
                      </m:den>
                    </m:f>
                  </m:oMath>
                </a14:m>
                <a:r>
                  <a:rPr lang="en-US" altLang="zh-TW" sz="2000" dirty="0"/>
                  <a:t> = </a:t>
                </a:r>
                <a14:m>
                  <m:oMath xmlns:m="http://schemas.openxmlformats.org/officeDocument/2006/math">
                    <m:d>
                      <m:dPr>
                        <m:begChr m:val="["/>
                        <m:endChr m:val="]"/>
                        <m:ctrlPr>
                          <a:rPr lang="zh-TW" altLang="zh-TW" sz="2000" i="1">
                            <a:latin typeface="Cambria Math" panose="02040503050406030204" pitchFamily="18" charset="0"/>
                          </a:rPr>
                        </m:ctrlPr>
                      </m:dPr>
                      <m:e>
                        <m:m>
                          <m:mPr>
                            <m:mcs>
                              <m:mc>
                                <m:mcPr>
                                  <m:count m:val="3"/>
                                  <m:mcJc m:val="center"/>
                                </m:mcPr>
                              </m:mc>
                            </m:mcs>
                            <m:ctrlPr>
                              <a:rPr lang="zh-TW" altLang="zh-TW" sz="2000" i="1">
                                <a:latin typeface="Cambria Math" panose="02040503050406030204" pitchFamily="18" charset="0"/>
                              </a:rPr>
                            </m:ctrlPr>
                          </m:mPr>
                          <m:mr>
                            <m:e>
                              <m:r>
                                <a:rPr lang="en-US" altLang="zh-TW" sz="2000" i="1">
                                  <a:latin typeface="Cambria Math" panose="02040503050406030204" pitchFamily="18" charset="0"/>
                                </a:rPr>
                                <m:t>1</m:t>
                              </m:r>
                            </m:e>
                            <m:e>
                              <m:r>
                                <a:rPr lang="en-US" altLang="zh-TW" sz="2000" i="1">
                                  <a:latin typeface="Cambria Math" panose="02040503050406030204" pitchFamily="18" charset="0"/>
                                </a:rPr>
                                <m:t>1</m:t>
                              </m:r>
                            </m:e>
                            <m:e>
                              <m:r>
                                <a:rPr lang="en-US" altLang="zh-TW" sz="2000" i="1">
                                  <a:latin typeface="Cambria Math" panose="02040503050406030204" pitchFamily="18" charset="0"/>
                                </a:rPr>
                                <m:t>1</m:t>
                              </m:r>
                            </m:e>
                          </m:mr>
                          <m:mr>
                            <m:e>
                              <m:r>
                                <a:rPr lang="en-US" altLang="zh-TW" sz="2000" i="1">
                                  <a:latin typeface="Cambria Math" panose="02040503050406030204" pitchFamily="18" charset="0"/>
                                </a:rPr>
                                <m:t>1</m:t>
                              </m:r>
                            </m:e>
                            <m:e>
                              <m:r>
                                <a:rPr lang="en-US" altLang="zh-TW" sz="2000" i="1">
                                  <a:latin typeface="Cambria Math" panose="02040503050406030204" pitchFamily="18" charset="0"/>
                                </a:rPr>
                                <m:t>2</m:t>
                              </m:r>
                            </m:e>
                            <m:e>
                              <m:r>
                                <a:rPr lang="en-US" altLang="zh-TW" sz="2000" i="1">
                                  <a:latin typeface="Cambria Math" panose="02040503050406030204" pitchFamily="18" charset="0"/>
                                </a:rPr>
                                <m:t>1</m:t>
                              </m:r>
                            </m:e>
                          </m:mr>
                          <m:mr>
                            <m:e>
                              <m:r>
                                <a:rPr lang="en-US" altLang="zh-TW" sz="2000" i="1">
                                  <a:latin typeface="Cambria Math" panose="02040503050406030204" pitchFamily="18" charset="0"/>
                                </a:rPr>
                                <m:t>1</m:t>
                              </m:r>
                            </m:e>
                            <m:e>
                              <m:r>
                                <a:rPr lang="en-US" altLang="zh-TW" sz="2000" i="1">
                                  <a:latin typeface="Cambria Math" panose="02040503050406030204" pitchFamily="18" charset="0"/>
                                </a:rPr>
                                <m:t>1</m:t>
                              </m:r>
                            </m:e>
                            <m:e>
                              <m:r>
                                <a:rPr lang="en-US" altLang="zh-TW" sz="2000" i="1">
                                  <a:latin typeface="Cambria Math" panose="02040503050406030204" pitchFamily="18" charset="0"/>
                                </a:rPr>
                                <m:t>1</m:t>
                              </m:r>
                            </m:e>
                          </m:mr>
                        </m:m>
                      </m:e>
                    </m:d>
                  </m:oMath>
                </a14:m>
                <a:r>
                  <a:rPr lang="en-US" altLang="zh-TW" sz="2000" dirty="0"/>
                  <a:t>* </a:t>
                </a:r>
                <a14:m>
                  <m:oMath xmlns:m="http://schemas.openxmlformats.org/officeDocument/2006/math">
                    <m:f>
                      <m:fPr>
                        <m:ctrlPr>
                          <a:rPr lang="zh-TW" altLang="zh-TW" sz="2000" i="1">
                            <a:latin typeface="Cambria Math" panose="02040503050406030204" pitchFamily="18" charset="0"/>
                          </a:rPr>
                        </m:ctrlPr>
                      </m:fPr>
                      <m:num>
                        <m:r>
                          <a:rPr lang="en-US" altLang="zh-TW" sz="2000" i="1">
                            <a:latin typeface="Cambria Math" panose="02040503050406030204" pitchFamily="18" charset="0"/>
                          </a:rPr>
                          <m:t>1</m:t>
                        </m:r>
                      </m:num>
                      <m:den>
                        <m:r>
                          <a:rPr lang="en-US" altLang="zh-TW" sz="2000" i="1">
                            <a:latin typeface="Cambria Math" panose="02040503050406030204" pitchFamily="18" charset="0"/>
                          </a:rPr>
                          <m:t>10</m:t>
                        </m:r>
                      </m:den>
                    </m:f>
                  </m:oMath>
                </a14:m>
                <a:endParaRPr lang="zh-TW" altLang="zh-TW" sz="2000" dirty="0"/>
              </a:p>
              <a:p>
                <a:pPr>
                  <a:spcAft>
                    <a:spcPts val="0"/>
                  </a:spcAft>
                </a:pPr>
                <a:endParaRPr lang="zh-TW" altLang="zh-TW" sz="2000" kern="100" dirty="0">
                  <a:effectLst/>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854550" y="2313694"/>
                <a:ext cx="4823891" cy="4224746"/>
              </a:xfrm>
              <a:prstGeom prst="rect">
                <a:avLst/>
              </a:prstGeom>
              <a:blipFill rotWithShape="0">
                <a:blip r:embed="rId3"/>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48829201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1" name="Rectangle 2"/>
          <p:cNvSpPr>
            <a:spLocks noGrp="1" noChangeArrowheads="1"/>
          </p:cNvSpPr>
          <p:nvPr>
            <p:ph type="title"/>
          </p:nvPr>
        </p:nvSpPr>
        <p:spPr/>
        <p:txBody>
          <a:bodyPr/>
          <a:lstStyle/>
          <a:p>
            <a:pPr eaLnBrk="1" hangingPunct="1"/>
            <a:r>
              <a:rPr lang="en-US" altLang="zh-TW" b="0" smtClean="0"/>
              <a:t>Gradient Edge Detectors</a:t>
            </a:r>
          </a:p>
        </p:txBody>
      </p:sp>
      <p:sp>
        <p:nvSpPr>
          <p:cNvPr id="196610"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7D329F8E-5BD0-4C04-B822-383EF068D195}" type="slidenum">
              <a:rPr lang="en-US" altLang="zh-TW" sz="1400"/>
              <a:pPr>
                <a:spcBef>
                  <a:spcPct val="0"/>
                </a:spcBef>
                <a:buClrTx/>
                <a:buSzTx/>
                <a:buFontTx/>
                <a:buNone/>
              </a:pPr>
              <a:t>120</a:t>
            </a:fld>
            <a:r>
              <a:rPr lang="en-US" altLang="zh-TW" sz="1400"/>
              <a:t>/118</a:t>
            </a:r>
          </a:p>
        </p:txBody>
      </p:sp>
      <p:sp>
        <p:nvSpPr>
          <p:cNvPr id="196612" name="Text Box 4"/>
          <p:cNvSpPr txBox="1">
            <a:spLocks noChangeArrowheads="1"/>
          </p:cNvSpPr>
          <p:nvPr/>
        </p:nvSpPr>
        <p:spPr bwMode="auto">
          <a:xfrm>
            <a:off x="0" y="1989138"/>
            <a:ext cx="7885113"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r>
              <a:rPr lang="en-US" altLang="zh-TW" sz="2200" dirty="0"/>
              <a:t>  </a:t>
            </a:r>
            <a:r>
              <a:rPr lang="en-US" altLang="zh-TW" sz="2200" dirty="0" err="1"/>
              <a:t>Nevatia</a:t>
            </a:r>
            <a:r>
              <a:rPr lang="en-US" altLang="zh-TW" sz="2200" dirty="0"/>
              <a:t> and </a:t>
            </a:r>
            <a:r>
              <a:rPr lang="en-US" altLang="zh-TW" sz="2200" dirty="0" err="1"/>
              <a:t>Babu</a:t>
            </a:r>
            <a:r>
              <a:rPr lang="en-US" altLang="zh-TW" sz="2200" dirty="0"/>
              <a:t>: set of six 5X5 compass template masks</a:t>
            </a:r>
          </a:p>
        </p:txBody>
      </p:sp>
      <p:pic>
        <p:nvPicPr>
          <p:cNvPr id="196613" name="Picture 8" descr="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492375"/>
            <a:ext cx="9144000"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直線單箭頭接點 11"/>
          <p:cNvCxnSpPr/>
          <p:nvPr/>
        </p:nvCxnSpPr>
        <p:spPr bwMode="auto">
          <a:xfrm flipV="1">
            <a:off x="2483768" y="2636912"/>
            <a:ext cx="0" cy="792088"/>
          </a:xfrm>
          <a:prstGeom prst="straightConnector1">
            <a:avLst/>
          </a:prstGeom>
          <a:solidFill>
            <a:schemeClr val="folHlink">
              <a:alpha val="0"/>
            </a:schemeClr>
          </a:solidFill>
          <a:ln w="38100" cap="flat" cmpd="sng" algn="ctr">
            <a:solidFill>
              <a:srgbClr val="FF33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直線單箭頭接點 15"/>
          <p:cNvCxnSpPr/>
          <p:nvPr/>
        </p:nvCxnSpPr>
        <p:spPr bwMode="auto">
          <a:xfrm flipH="1" flipV="1">
            <a:off x="6516216" y="2565966"/>
            <a:ext cx="720080" cy="720080"/>
          </a:xfrm>
          <a:prstGeom prst="straightConnector1">
            <a:avLst/>
          </a:prstGeom>
          <a:solidFill>
            <a:schemeClr val="folHlink">
              <a:alpha val="0"/>
            </a:schemeClr>
          </a:solidFill>
          <a:ln w="38100" cap="flat" cmpd="sng" algn="ctr">
            <a:solidFill>
              <a:srgbClr val="FF33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直線單箭頭接點 17"/>
          <p:cNvCxnSpPr/>
          <p:nvPr/>
        </p:nvCxnSpPr>
        <p:spPr bwMode="auto">
          <a:xfrm flipH="1" flipV="1">
            <a:off x="1547664" y="4224404"/>
            <a:ext cx="1152128" cy="429047"/>
          </a:xfrm>
          <a:prstGeom prst="straightConnector1">
            <a:avLst/>
          </a:prstGeom>
          <a:solidFill>
            <a:schemeClr val="folHlink">
              <a:alpha val="0"/>
            </a:schemeClr>
          </a:solidFill>
          <a:ln w="38100" cap="flat" cmpd="sng" algn="ctr">
            <a:solidFill>
              <a:srgbClr val="FF33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直線單箭頭接點 19"/>
          <p:cNvCxnSpPr/>
          <p:nvPr/>
        </p:nvCxnSpPr>
        <p:spPr bwMode="auto">
          <a:xfrm flipV="1">
            <a:off x="6301760" y="4509120"/>
            <a:ext cx="1148991" cy="14892"/>
          </a:xfrm>
          <a:prstGeom prst="straightConnector1">
            <a:avLst/>
          </a:prstGeom>
          <a:solidFill>
            <a:schemeClr val="folHlink">
              <a:alpha val="0"/>
            </a:schemeClr>
          </a:solidFill>
          <a:ln w="38100" cap="flat" cmpd="sng" algn="ctr">
            <a:solidFill>
              <a:srgbClr val="FF33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直線單箭頭接點 23"/>
          <p:cNvCxnSpPr/>
          <p:nvPr/>
        </p:nvCxnSpPr>
        <p:spPr bwMode="auto">
          <a:xfrm flipV="1">
            <a:off x="6516216" y="5517232"/>
            <a:ext cx="792088" cy="648072"/>
          </a:xfrm>
          <a:prstGeom prst="straightConnector1">
            <a:avLst/>
          </a:prstGeom>
          <a:solidFill>
            <a:schemeClr val="folHlink">
              <a:alpha val="0"/>
            </a:schemeClr>
          </a:solidFill>
          <a:ln w="38100" cap="flat" cmpd="sng" algn="ctr">
            <a:solidFill>
              <a:srgbClr val="FF33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直線單箭頭接點 25"/>
          <p:cNvCxnSpPr/>
          <p:nvPr/>
        </p:nvCxnSpPr>
        <p:spPr bwMode="auto">
          <a:xfrm flipV="1">
            <a:off x="1691680" y="5733256"/>
            <a:ext cx="1008112" cy="432048"/>
          </a:xfrm>
          <a:prstGeom prst="straightConnector1">
            <a:avLst/>
          </a:prstGeom>
          <a:solidFill>
            <a:schemeClr val="folHlink">
              <a:alpha val="0"/>
            </a:schemeClr>
          </a:solidFill>
          <a:ln w="38100" cap="flat" cmpd="sng" algn="ctr">
            <a:solidFill>
              <a:srgbClr val="FF33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文字方塊 21"/>
          <p:cNvSpPr txBox="1"/>
          <p:nvPr/>
        </p:nvSpPr>
        <p:spPr>
          <a:xfrm>
            <a:off x="1691680" y="470463"/>
            <a:ext cx="2016224" cy="369332"/>
          </a:xfrm>
          <a:prstGeom prst="rect">
            <a:avLst/>
          </a:prstGeom>
          <a:noFill/>
        </p:spPr>
        <p:txBody>
          <a:bodyPr wrap="square" rtlCol="0">
            <a:spAutoFit/>
          </a:bodyPr>
          <a:lstStyle/>
          <a:p>
            <a:r>
              <a:rPr lang="zh-TW" altLang="en-US" dirty="0" smtClean="0"/>
              <a:t>參考軸：</a:t>
            </a:r>
            <a:r>
              <a:rPr lang="en-US" altLang="zh-TW" dirty="0" smtClean="0"/>
              <a:t>y </a:t>
            </a:r>
            <a:r>
              <a:rPr lang="zh-TW" altLang="en-US" dirty="0" smtClean="0"/>
              <a:t>軸</a:t>
            </a:r>
            <a:endParaRPr lang="zh-TW" altLang="en-US" dirty="0"/>
          </a:p>
        </p:txBody>
      </p:sp>
      <p:sp>
        <p:nvSpPr>
          <p:cNvPr id="2" name="日期版面配置區 1"/>
          <p:cNvSpPr>
            <a:spLocks noGrp="1"/>
          </p:cNvSpPr>
          <p:nvPr>
            <p:ph type="dt" sz="half" idx="10"/>
          </p:nvPr>
        </p:nvSpPr>
        <p:spPr/>
        <p:txBody>
          <a:bodyPr/>
          <a:lstStyle/>
          <a:p>
            <a:fld id="{47E68E52-FBAB-4ACE-ABC3-36EA15639DE4}"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9" name="Rectangle 2"/>
          <p:cNvSpPr>
            <a:spLocks noGrp="1" noChangeArrowheads="1"/>
          </p:cNvSpPr>
          <p:nvPr>
            <p:ph type="title"/>
          </p:nvPr>
        </p:nvSpPr>
        <p:spPr>
          <a:xfrm>
            <a:off x="521494" y="1092200"/>
            <a:ext cx="8101012" cy="1295400"/>
          </a:xfrm>
        </p:spPr>
        <p:txBody>
          <a:bodyPr/>
          <a:lstStyle/>
          <a:p>
            <a:pPr eaLnBrk="1" hangingPunct="1"/>
            <a:r>
              <a:rPr lang="en-US" altLang="zh-TW" sz="3200" b="0" dirty="0" err="1" smtClean="0"/>
              <a:t>Nevatia</a:t>
            </a:r>
            <a:r>
              <a:rPr lang="en-US" altLang="zh-TW" sz="3200" b="0" dirty="0" smtClean="0"/>
              <a:t> and </a:t>
            </a:r>
            <a:r>
              <a:rPr lang="en-US" altLang="zh-TW" sz="3200" b="0" dirty="0" err="1" smtClean="0"/>
              <a:t>Babu</a:t>
            </a:r>
            <a:r>
              <a:rPr lang="en-US" altLang="zh-TW" sz="3200" b="0" dirty="0" smtClean="0"/>
              <a:t> </a:t>
            </a:r>
            <a:r>
              <a:rPr lang="en-US" altLang="en-US" sz="3200" b="0" dirty="0"/>
              <a:t>with threshold = 30</a:t>
            </a:r>
            <a:r>
              <a:rPr lang="en-US" altLang="en-US" sz="4000" b="0" dirty="0"/>
              <a:t/>
            </a:r>
            <a:br>
              <a:rPr lang="en-US" altLang="en-US" sz="4000" b="0" dirty="0"/>
            </a:br>
            <a:endParaRPr lang="en-US" altLang="zh-TW" b="0" dirty="0" smtClean="0"/>
          </a:p>
        </p:txBody>
      </p:sp>
      <p:pic>
        <p:nvPicPr>
          <p:cNvPr id="198660"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a:xfrm>
            <a:off x="5062582" y="2444588"/>
            <a:ext cx="3530600" cy="3530600"/>
          </a:xfrm>
          <a:noFill/>
        </p:spPr>
      </p:pic>
      <p:sp>
        <p:nvSpPr>
          <p:cNvPr id="198658"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A585B4E8-D90B-4FC1-8054-8D4567E03822}" type="slidenum">
              <a:rPr lang="en-US" altLang="zh-TW" sz="1400"/>
              <a:pPr>
                <a:spcBef>
                  <a:spcPct val="0"/>
                </a:spcBef>
                <a:buClrTx/>
                <a:buSzTx/>
                <a:buFontTx/>
                <a:buNone/>
              </a:pPr>
              <a:t>121</a:t>
            </a:fld>
            <a:r>
              <a:rPr lang="en-US" altLang="zh-TW" sz="1400"/>
              <a:t>/118</a:t>
            </a:r>
          </a:p>
        </p:txBody>
      </p:sp>
      <p:pic>
        <p:nvPicPr>
          <p:cNvPr id="198661" name="Picture 5" descr="nevatia_and_babu(3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286000"/>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版面配置區 1"/>
          <p:cNvSpPr>
            <a:spLocks noGrp="1"/>
          </p:cNvSpPr>
          <p:nvPr>
            <p:ph type="dt" sz="half" idx="10"/>
          </p:nvPr>
        </p:nvSpPr>
        <p:spPr/>
        <p:txBody>
          <a:bodyPr/>
          <a:lstStyle/>
          <a:p>
            <a:fld id="{9EC2580D-4590-471B-9F98-C693C55F0F59}"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7" name="Rectangle 2"/>
          <p:cNvSpPr>
            <a:spLocks noGrp="1" noChangeArrowheads="1"/>
          </p:cNvSpPr>
          <p:nvPr>
            <p:ph type="title"/>
          </p:nvPr>
        </p:nvSpPr>
        <p:spPr/>
        <p:txBody>
          <a:bodyPr/>
          <a:lstStyle/>
          <a:p>
            <a:pPr eaLnBrk="1" hangingPunct="1"/>
            <a:r>
              <a:rPr lang="en-US" altLang="zh-TW" b="0" dirty="0" smtClean="0"/>
              <a:t>Gradient Edge Detectors</a:t>
            </a:r>
          </a:p>
        </p:txBody>
      </p:sp>
      <p:sp>
        <p:nvSpPr>
          <p:cNvPr id="200708" name="Rectangle 3"/>
          <p:cNvSpPr>
            <a:spLocks noGrp="1" noChangeArrowheads="1"/>
          </p:cNvSpPr>
          <p:nvPr>
            <p:ph type="body" sz="half" idx="1"/>
          </p:nvPr>
        </p:nvSpPr>
        <p:spPr>
          <a:xfrm>
            <a:off x="394892" y="2188498"/>
            <a:ext cx="7920037" cy="2466975"/>
          </a:xfrm>
        </p:spPr>
        <p:txBody>
          <a:bodyPr>
            <a:normAutofit lnSpcReduction="10000"/>
          </a:bodyPr>
          <a:lstStyle/>
          <a:p>
            <a:pPr eaLnBrk="1" hangingPunct="1"/>
            <a:r>
              <a:rPr lang="en-US" altLang="zh-TW" sz="2600" dirty="0" smtClean="0"/>
              <a:t>edge contour direction: </a:t>
            </a:r>
          </a:p>
          <a:p>
            <a:pPr eaLnBrk="1" hangingPunct="1">
              <a:buFont typeface="Wingdings" pitchFamily="2" charset="2"/>
              <a:buNone/>
            </a:pPr>
            <a:r>
              <a:rPr lang="en-US" altLang="zh-TW" sz="2600" dirty="0" smtClean="0"/>
              <a:t>          along edge, right side bright, left side dark</a:t>
            </a:r>
          </a:p>
          <a:p>
            <a:pPr eaLnBrk="1" hangingPunct="1">
              <a:buFont typeface="Wingdings" pitchFamily="2" charset="2"/>
              <a:buNone/>
            </a:pPr>
            <a:endParaRPr lang="en-US" altLang="zh-TW" sz="2600" dirty="0" smtClean="0"/>
          </a:p>
          <a:p>
            <a:pPr eaLnBrk="1" hangingPunct="1"/>
            <a:r>
              <a:rPr lang="en-US" altLang="zh-TW" sz="2600" dirty="0" smtClean="0"/>
              <a:t>edge </a:t>
            </a:r>
            <a:r>
              <a:rPr lang="en-US" altLang="zh-TW" sz="2600" dirty="0" smtClean="0">
                <a:solidFill>
                  <a:srgbClr val="FF0000"/>
                </a:solidFill>
              </a:rPr>
              <a:t>contour direction</a:t>
            </a:r>
            <a:r>
              <a:rPr lang="en-US" altLang="zh-TW" sz="2600" dirty="0" smtClean="0"/>
              <a:t>:  </a:t>
            </a:r>
          </a:p>
          <a:p>
            <a:pPr eaLnBrk="1" hangingPunct="1">
              <a:buFont typeface="Wingdings" pitchFamily="2" charset="2"/>
              <a:buNone/>
            </a:pPr>
            <a:r>
              <a:rPr lang="en-US" altLang="zh-TW" sz="2600" dirty="0" smtClean="0"/>
              <a:t>                 more than </a:t>
            </a:r>
            <a:r>
              <a:rPr lang="en-US" altLang="zh-TW" sz="2600" dirty="0" smtClean="0">
                <a:solidFill>
                  <a:srgbClr val="FF0000"/>
                </a:solidFill>
              </a:rPr>
              <a:t>gradient direction</a:t>
            </a:r>
          </a:p>
        </p:txBody>
      </p:sp>
      <p:graphicFrame>
        <p:nvGraphicFramePr>
          <p:cNvPr id="200709" name="Object 4"/>
          <p:cNvGraphicFramePr>
            <a:graphicFrameLocks noGrp="1" noChangeAspect="1"/>
          </p:cNvGraphicFramePr>
          <p:nvPr>
            <p:ph sz="half" idx="2"/>
            <p:extLst>
              <p:ext uri="{D42A27DB-BD31-4B8C-83A1-F6EECF244321}">
                <p14:modId xmlns:p14="http://schemas.microsoft.com/office/powerpoint/2010/main" val="1390347003"/>
              </p:ext>
            </p:extLst>
          </p:nvPr>
        </p:nvGraphicFramePr>
        <p:xfrm>
          <a:off x="1070866" y="4065234"/>
          <a:ext cx="609600" cy="512763"/>
        </p:xfrm>
        <a:graphic>
          <a:graphicData uri="http://schemas.openxmlformats.org/presentationml/2006/ole">
            <mc:AlternateContent xmlns:mc="http://schemas.openxmlformats.org/markup-compatibility/2006">
              <mc:Choice xmlns:v="urn:schemas-microsoft-com:vml" Requires="v">
                <p:oleObj spid="_x0000_s201246" name="方程式" r:id="rId4" imgW="241195" imgH="203112" progId="Equation.3">
                  <p:embed/>
                </p:oleObj>
              </mc:Choice>
              <mc:Fallback>
                <p:oleObj name="方程式" r:id="rId4" imgW="241195" imgH="203112" progId="Equation.3">
                  <p:embed/>
                  <p:pic>
                    <p:nvPicPr>
                      <p:cNvPr id="0" name="Picture 6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0866" y="4065234"/>
                        <a:ext cx="609600" cy="512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0706" name="投影片編號版面配置區 5"/>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47C88B98-60DC-4ED3-93A5-53869AA83331}" type="slidenum">
              <a:rPr lang="en-US" altLang="zh-TW" sz="1400"/>
              <a:pPr>
                <a:spcBef>
                  <a:spcPct val="0"/>
                </a:spcBef>
                <a:buClrTx/>
                <a:buSzTx/>
                <a:buFontTx/>
                <a:buNone/>
              </a:pPr>
              <a:t>122</a:t>
            </a:fld>
            <a:r>
              <a:rPr lang="en-US" altLang="zh-TW" sz="1400"/>
              <a:t>/118</a:t>
            </a:r>
          </a:p>
        </p:txBody>
      </p:sp>
      <p:grpSp>
        <p:nvGrpSpPr>
          <p:cNvPr id="12" name="群組 11"/>
          <p:cNvGrpSpPr/>
          <p:nvPr/>
        </p:nvGrpSpPr>
        <p:grpSpPr>
          <a:xfrm>
            <a:off x="6246021" y="4799576"/>
            <a:ext cx="1763713" cy="1645519"/>
            <a:chOff x="7380287" y="4735512"/>
            <a:chExt cx="1763713" cy="1645519"/>
          </a:xfrm>
        </p:grpSpPr>
        <p:sp>
          <p:nvSpPr>
            <p:cNvPr id="6" name="AutoShape 7"/>
            <p:cNvSpPr>
              <a:spLocks noChangeArrowheads="1"/>
            </p:cNvSpPr>
            <p:nvPr/>
          </p:nvSpPr>
          <p:spPr bwMode="auto">
            <a:xfrm flipH="1">
              <a:off x="7380287" y="5660306"/>
              <a:ext cx="1225550" cy="720725"/>
            </a:xfrm>
            <a:prstGeom prst="rightArrow">
              <a:avLst>
                <a:gd name="adj1" fmla="val 50000"/>
                <a:gd name="adj2" fmla="val 42511"/>
              </a:avLst>
            </a:prstGeom>
            <a:solidFill>
              <a:schemeClr val="hlink">
                <a:alpha val="50195"/>
              </a:schemeClr>
            </a:solidFill>
            <a:ln w="9525" algn="ctr">
              <a:solidFill>
                <a:schemeClr val="tx1"/>
              </a:solidFill>
              <a:miter lim="800000"/>
              <a:headEnd/>
              <a:tailEnd/>
            </a:ln>
          </p:spPr>
          <p:txBody>
            <a:bodyPr wrap="none" anchor="ct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endParaRPr lang="zh-TW" altLang="en-US" sz="1800"/>
            </a:p>
          </p:txBody>
        </p:sp>
        <p:grpSp>
          <p:nvGrpSpPr>
            <p:cNvPr id="7" name="Group 59"/>
            <p:cNvGrpSpPr>
              <a:grpSpLocks/>
            </p:cNvGrpSpPr>
            <p:nvPr/>
          </p:nvGrpSpPr>
          <p:grpSpPr bwMode="auto">
            <a:xfrm>
              <a:off x="7451724" y="4868143"/>
              <a:ext cx="971551" cy="792163"/>
              <a:chOff x="158" y="164"/>
              <a:chExt cx="612" cy="499"/>
            </a:xfrm>
          </p:grpSpPr>
          <p:cxnSp>
            <p:nvCxnSpPr>
              <p:cNvPr id="8" name="AutoShape 8"/>
              <p:cNvCxnSpPr>
                <a:cxnSpLocks noChangeShapeType="1"/>
                <a:stCxn id="10" idx="1"/>
                <a:endCxn id="6" idx="0"/>
              </p:cNvCxnSpPr>
              <p:nvPr/>
            </p:nvCxnSpPr>
            <p:spPr bwMode="auto">
              <a:xfrm rot="10800000" flipV="1">
                <a:off x="306" y="262"/>
                <a:ext cx="464" cy="401"/>
              </a:xfrm>
              <a:prstGeom prst="curvedConnector2">
                <a:avLst/>
              </a:prstGeom>
              <a:noFill/>
              <a:ln w="9525">
                <a:solidFill>
                  <a:srgbClr val="FF0000"/>
                </a:solidFill>
                <a:round/>
                <a:headEnd type="triangle" w="med" len="med"/>
                <a:tailEnd type="triangle" w="med" len="med"/>
              </a:ln>
              <a:extLst>
                <a:ext uri="{909E8E84-426E-40DD-AFC4-6F175D3DCCD1}">
                  <a14:hiddenFill xmlns:a14="http://schemas.microsoft.com/office/drawing/2010/main">
                    <a:noFill/>
                  </a14:hiddenFill>
                </a:ext>
              </a:extLst>
            </p:spPr>
          </p:cxnSp>
          <p:graphicFrame>
            <p:nvGraphicFramePr>
              <p:cNvPr id="9" name="Object 10"/>
              <p:cNvGraphicFramePr>
                <a:graphicFrameLocks noChangeAspect="1"/>
              </p:cNvGraphicFramePr>
              <p:nvPr/>
            </p:nvGraphicFramePr>
            <p:xfrm>
              <a:off x="158" y="164"/>
              <a:ext cx="295" cy="249"/>
            </p:xfrm>
            <a:graphic>
              <a:graphicData uri="http://schemas.openxmlformats.org/presentationml/2006/ole">
                <mc:AlternateContent xmlns:mc="http://schemas.openxmlformats.org/markup-compatibility/2006">
                  <mc:Choice xmlns:v="urn:schemas-microsoft-com:vml" Requires="v">
                    <p:oleObj spid="_x0000_s201247" name="方程式" r:id="rId6" imgW="241195" imgH="203112" progId="Equation.3">
                      <p:embed/>
                    </p:oleObj>
                  </mc:Choice>
                  <mc:Fallback>
                    <p:oleObj name="方程式" r:id="rId6" imgW="241195" imgH="203112"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 y="164"/>
                            <a:ext cx="295" cy="24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 name="AutoShape 36"/>
            <p:cNvSpPr>
              <a:spLocks noChangeArrowheads="1"/>
            </p:cNvSpPr>
            <p:nvPr/>
          </p:nvSpPr>
          <p:spPr bwMode="auto">
            <a:xfrm>
              <a:off x="8423275" y="4735512"/>
              <a:ext cx="720725" cy="1150938"/>
            </a:xfrm>
            <a:prstGeom prst="upArrow">
              <a:avLst>
                <a:gd name="adj1" fmla="val 50000"/>
                <a:gd name="adj2" fmla="val 39923"/>
              </a:avLst>
            </a:prstGeom>
            <a:solidFill>
              <a:schemeClr val="folHlink">
                <a:alpha val="50195"/>
              </a:schemeClr>
            </a:solidFill>
            <a:ln w="9525" algn="ctr">
              <a:solidFill>
                <a:schemeClr val="tx1"/>
              </a:solidFill>
              <a:miter lim="800000"/>
              <a:headEnd/>
              <a:tailEnd/>
            </a:ln>
          </p:spPr>
          <p:txBody>
            <a:bodyPr wrap="none" anchor="ct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endParaRPr lang="zh-TW" altLang="en-US" sz="1800"/>
            </a:p>
          </p:txBody>
        </p:sp>
      </p:grpSp>
      <p:sp>
        <p:nvSpPr>
          <p:cNvPr id="13" name="文字方塊 12"/>
          <p:cNvSpPr txBox="1"/>
          <p:nvPr/>
        </p:nvSpPr>
        <p:spPr>
          <a:xfrm>
            <a:off x="4229078" y="5900066"/>
            <a:ext cx="1872208" cy="369332"/>
          </a:xfrm>
          <a:prstGeom prst="rect">
            <a:avLst/>
          </a:prstGeom>
          <a:noFill/>
        </p:spPr>
        <p:txBody>
          <a:bodyPr wrap="square" rtlCol="0">
            <a:spAutoFit/>
          </a:bodyPr>
          <a:lstStyle/>
          <a:p>
            <a:r>
              <a:rPr lang="en-US" altLang="zh-TW" dirty="0"/>
              <a:t>contour direction</a:t>
            </a:r>
            <a:endParaRPr lang="zh-TW" altLang="en-US" dirty="0"/>
          </a:p>
        </p:txBody>
      </p:sp>
      <p:sp>
        <p:nvSpPr>
          <p:cNvPr id="18" name="文字方塊 17"/>
          <p:cNvSpPr txBox="1"/>
          <p:nvPr/>
        </p:nvSpPr>
        <p:spPr>
          <a:xfrm>
            <a:off x="6552407" y="4321616"/>
            <a:ext cx="2033068" cy="369332"/>
          </a:xfrm>
          <a:prstGeom prst="rect">
            <a:avLst/>
          </a:prstGeom>
          <a:noFill/>
        </p:spPr>
        <p:txBody>
          <a:bodyPr wrap="square" rtlCol="0">
            <a:spAutoFit/>
          </a:bodyPr>
          <a:lstStyle/>
          <a:p>
            <a:r>
              <a:rPr lang="en-US" altLang="zh-TW" dirty="0" smtClean="0"/>
              <a:t>gradient </a:t>
            </a:r>
            <a:r>
              <a:rPr lang="en-US" altLang="zh-TW" dirty="0"/>
              <a:t>direction</a:t>
            </a:r>
            <a:endParaRPr lang="zh-TW" altLang="en-US" dirty="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2754" name="Text Box 5"/>
          <p:cNvSpPr txBox="1">
            <a:spLocks noChangeArrowheads="1"/>
          </p:cNvSpPr>
          <p:nvPr/>
        </p:nvSpPr>
        <p:spPr bwMode="auto">
          <a:xfrm>
            <a:off x="0" y="188913"/>
            <a:ext cx="7885113"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r>
              <a:rPr lang="en-US" altLang="zh-TW" sz="2200"/>
              <a:t>  Robinson and Kirsch compass operator: detect lineal edges</a:t>
            </a:r>
          </a:p>
        </p:txBody>
      </p:sp>
      <p:pic>
        <p:nvPicPr>
          <p:cNvPr id="202755" name="Picture 8" descr="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65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線接點 2"/>
          <p:cNvCxnSpPr/>
          <p:nvPr/>
        </p:nvCxnSpPr>
        <p:spPr bwMode="auto">
          <a:xfrm>
            <a:off x="5220072" y="6309320"/>
            <a:ext cx="3600400" cy="0"/>
          </a:xfrm>
          <a:prstGeom prst="line">
            <a:avLst/>
          </a:prstGeom>
          <a:solidFill>
            <a:schemeClr val="folHlink">
              <a:alpha val="0"/>
            </a:schemeClr>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直線接點 5"/>
          <p:cNvCxnSpPr/>
          <p:nvPr/>
        </p:nvCxnSpPr>
        <p:spPr bwMode="auto">
          <a:xfrm>
            <a:off x="971600" y="6525344"/>
            <a:ext cx="1080120" cy="0"/>
          </a:xfrm>
          <a:prstGeom prst="line">
            <a:avLst/>
          </a:prstGeom>
          <a:solidFill>
            <a:schemeClr val="folHlink">
              <a:alpha val="0"/>
            </a:schemeClr>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日期版面配置區 1"/>
          <p:cNvSpPr>
            <a:spLocks noGrp="1"/>
          </p:cNvSpPr>
          <p:nvPr>
            <p:ph type="dt" sz="half" idx="10"/>
          </p:nvPr>
        </p:nvSpPr>
        <p:spPr/>
        <p:txBody>
          <a:bodyPr/>
          <a:lstStyle/>
          <a:p>
            <a:fld id="{E6A5A958-0D50-4245-AF5D-227BB5FB7E80}" type="datetime1">
              <a:rPr lang="en-US" altLang="zh-TW" smtClean="0"/>
              <a:t>12/1/2015</a:t>
            </a:fld>
            <a:endParaRPr lang="en-US" dirty="0"/>
          </a:p>
        </p:txBody>
      </p:sp>
      <p:sp>
        <p:nvSpPr>
          <p:cNvPr id="4" name="投影片編號版面配置區 3"/>
          <p:cNvSpPr>
            <a:spLocks noGrp="1"/>
          </p:cNvSpPr>
          <p:nvPr>
            <p:ph type="sldNum" sz="quarter" idx="12"/>
          </p:nvPr>
        </p:nvSpPr>
        <p:spPr/>
        <p:txBody>
          <a:bodyPr/>
          <a:lstStyle/>
          <a:p>
            <a:fld id="{BFAA3A1A-A6EE-45C7-8D17-B91E289A84DA}" type="slidenum">
              <a:rPr lang="en-US" altLang="zh-TW" smtClean="0"/>
              <a:pPr/>
              <a:t>123</a:t>
            </a:fld>
            <a:r>
              <a:rPr lang="en-US" altLang="zh-TW" smtClean="0"/>
              <a:t>/118</a:t>
            </a:r>
            <a:endParaRPr lang="en-US" altLang="zh-TW"/>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02" name="Picture 5" descr="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91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3287" name="AutoShape 7"/>
          <p:cNvSpPr>
            <a:spLocks noChangeArrowheads="1"/>
          </p:cNvSpPr>
          <p:nvPr/>
        </p:nvSpPr>
        <p:spPr bwMode="auto">
          <a:xfrm flipH="1">
            <a:off x="179388" y="1052513"/>
            <a:ext cx="1225550" cy="720725"/>
          </a:xfrm>
          <a:prstGeom prst="rightArrow">
            <a:avLst>
              <a:gd name="adj1" fmla="val 50000"/>
              <a:gd name="adj2" fmla="val 42511"/>
            </a:avLst>
          </a:prstGeom>
          <a:solidFill>
            <a:schemeClr val="hlink">
              <a:alpha val="50195"/>
            </a:schemeClr>
          </a:solidFill>
          <a:ln w="9525" algn="ctr">
            <a:solidFill>
              <a:schemeClr val="tx1"/>
            </a:solidFill>
            <a:miter lim="800000"/>
            <a:headEnd/>
            <a:tailEnd/>
          </a:ln>
        </p:spPr>
        <p:txBody>
          <a:bodyPr wrap="none" anchor="ct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endParaRPr lang="zh-TW" altLang="en-US" sz="1800"/>
          </a:p>
        </p:txBody>
      </p:sp>
      <p:grpSp>
        <p:nvGrpSpPr>
          <p:cNvPr id="2" name="Group 59"/>
          <p:cNvGrpSpPr>
            <a:grpSpLocks/>
          </p:cNvGrpSpPr>
          <p:nvPr/>
        </p:nvGrpSpPr>
        <p:grpSpPr bwMode="auto">
          <a:xfrm>
            <a:off x="250825" y="260350"/>
            <a:ext cx="792163" cy="792163"/>
            <a:chOff x="158" y="164"/>
            <a:chExt cx="499" cy="499"/>
          </a:xfrm>
        </p:grpSpPr>
        <p:cxnSp>
          <p:nvCxnSpPr>
            <p:cNvPr id="204841" name="AutoShape 8"/>
            <p:cNvCxnSpPr>
              <a:cxnSpLocks noChangeShapeType="1"/>
              <a:stCxn id="353316" idx="1"/>
              <a:endCxn id="353287" idx="0"/>
            </p:cNvCxnSpPr>
            <p:nvPr/>
          </p:nvCxnSpPr>
          <p:spPr bwMode="auto">
            <a:xfrm rot="10800000" flipV="1">
              <a:off x="306" y="391"/>
              <a:ext cx="351" cy="272"/>
            </a:xfrm>
            <a:prstGeom prst="curvedConnector2">
              <a:avLst/>
            </a:prstGeom>
            <a:noFill/>
            <a:ln w="9525">
              <a:solidFill>
                <a:srgbClr val="FF0000"/>
              </a:solidFill>
              <a:round/>
              <a:headEnd type="triangle" w="med" len="med"/>
              <a:tailEnd type="triangle" w="med" len="med"/>
            </a:ln>
            <a:extLst>
              <a:ext uri="{909E8E84-426E-40DD-AFC4-6F175D3DCCD1}">
                <a14:hiddenFill xmlns:a14="http://schemas.microsoft.com/office/drawing/2010/main">
                  <a:noFill/>
                </a14:hiddenFill>
              </a:ext>
            </a:extLst>
          </p:spPr>
        </p:cxnSp>
        <p:graphicFrame>
          <p:nvGraphicFramePr>
            <p:cNvPr id="204842" name="Object 10"/>
            <p:cNvGraphicFramePr>
              <a:graphicFrameLocks noChangeAspect="1"/>
            </p:cNvGraphicFramePr>
            <p:nvPr/>
          </p:nvGraphicFramePr>
          <p:xfrm>
            <a:off x="158" y="164"/>
            <a:ext cx="295" cy="249"/>
          </p:xfrm>
          <a:graphic>
            <a:graphicData uri="http://schemas.openxmlformats.org/presentationml/2006/ole">
              <mc:AlternateContent xmlns:mc="http://schemas.openxmlformats.org/markup-compatibility/2006">
                <mc:Choice xmlns:v="urn:schemas-microsoft-com:vml" Requires="v">
                  <p:oleObj spid="_x0000_s389619" name="方程式" r:id="rId5" imgW="241195" imgH="203112" progId="Equation.3">
                    <p:embed/>
                  </p:oleObj>
                </mc:Choice>
                <mc:Fallback>
                  <p:oleObj name="方程式" r:id="rId5" imgW="241195" imgH="203112" progId="Equation.3">
                    <p:embed/>
                    <p:pic>
                      <p:nvPicPr>
                        <p:cNvPr id="0" name="Picture 4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 y="164"/>
                          <a:ext cx="295" cy="24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353292" name="AutoShape 12"/>
          <p:cNvSpPr>
            <a:spLocks noChangeArrowheads="1"/>
          </p:cNvSpPr>
          <p:nvPr/>
        </p:nvSpPr>
        <p:spPr bwMode="auto">
          <a:xfrm rot="8370534">
            <a:off x="3203575" y="1125538"/>
            <a:ext cx="1296988" cy="720725"/>
          </a:xfrm>
          <a:prstGeom prst="rightArrow">
            <a:avLst>
              <a:gd name="adj1" fmla="val 50000"/>
              <a:gd name="adj2" fmla="val 44989"/>
            </a:avLst>
          </a:prstGeom>
          <a:solidFill>
            <a:schemeClr val="hlink">
              <a:alpha val="50195"/>
            </a:schemeClr>
          </a:solidFill>
          <a:ln w="9525" algn="ctr">
            <a:solidFill>
              <a:schemeClr val="tx1"/>
            </a:solidFill>
            <a:miter lim="800000"/>
            <a:headEnd/>
            <a:tailEnd/>
          </a:ln>
        </p:spPr>
        <p:txBody>
          <a:bodyPr wrap="none" anchor="ct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endParaRPr lang="zh-TW" altLang="en-US" sz="1800"/>
          </a:p>
        </p:txBody>
      </p:sp>
      <p:sp>
        <p:nvSpPr>
          <p:cNvPr id="353293" name="AutoShape 13"/>
          <p:cNvSpPr>
            <a:spLocks noChangeArrowheads="1"/>
          </p:cNvSpPr>
          <p:nvPr/>
        </p:nvSpPr>
        <p:spPr bwMode="auto">
          <a:xfrm rot="-2633126">
            <a:off x="3492500" y="0"/>
            <a:ext cx="720725" cy="1150938"/>
          </a:xfrm>
          <a:prstGeom prst="upArrow">
            <a:avLst>
              <a:gd name="adj1" fmla="val 50000"/>
              <a:gd name="adj2" fmla="val 39923"/>
            </a:avLst>
          </a:prstGeom>
          <a:solidFill>
            <a:schemeClr val="folHlink">
              <a:alpha val="50195"/>
            </a:schemeClr>
          </a:solidFill>
          <a:ln w="9525" algn="ctr">
            <a:solidFill>
              <a:schemeClr val="tx1"/>
            </a:solidFill>
            <a:miter lim="800000"/>
            <a:headEnd/>
            <a:tailEnd/>
          </a:ln>
        </p:spPr>
        <p:txBody>
          <a:bodyPr wrap="none" anchor="ct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endParaRPr lang="zh-TW" altLang="en-US" sz="1800"/>
          </a:p>
        </p:txBody>
      </p:sp>
      <p:grpSp>
        <p:nvGrpSpPr>
          <p:cNvPr id="3" name="Group 70"/>
          <p:cNvGrpSpPr>
            <a:grpSpLocks/>
          </p:cNvGrpSpPr>
          <p:nvPr/>
        </p:nvGrpSpPr>
        <p:grpSpPr bwMode="auto">
          <a:xfrm>
            <a:off x="2627313" y="617538"/>
            <a:ext cx="765175" cy="1438275"/>
            <a:chOff x="1655" y="389"/>
            <a:chExt cx="482" cy="906"/>
          </a:xfrm>
        </p:grpSpPr>
        <p:graphicFrame>
          <p:nvGraphicFramePr>
            <p:cNvPr id="204839" name="Object 18"/>
            <p:cNvGraphicFramePr>
              <a:graphicFrameLocks noChangeAspect="1"/>
            </p:cNvGraphicFramePr>
            <p:nvPr/>
          </p:nvGraphicFramePr>
          <p:xfrm>
            <a:off x="1655" y="1026"/>
            <a:ext cx="229" cy="269"/>
          </p:xfrm>
          <a:graphic>
            <a:graphicData uri="http://schemas.openxmlformats.org/presentationml/2006/ole">
              <mc:AlternateContent xmlns:mc="http://schemas.openxmlformats.org/markup-compatibility/2006">
                <mc:Choice xmlns:v="urn:schemas-microsoft-com:vml" Requires="v">
                  <p:oleObj spid="_x0000_s389620" name="方程式" r:id="rId7" imgW="241195" imgH="203112" progId="Equation.3">
                    <p:embed/>
                  </p:oleObj>
                </mc:Choice>
                <mc:Fallback>
                  <p:oleObj name="方程式" r:id="rId7" imgW="241195" imgH="203112" progId="Equation.3">
                    <p:embed/>
                    <p:pic>
                      <p:nvPicPr>
                        <p:cNvPr id="0" name="Picture 5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5" y="1026"/>
                          <a:ext cx="229" cy="26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04840" name="AutoShape 27"/>
            <p:cNvCxnSpPr>
              <a:cxnSpLocks noChangeShapeType="1"/>
              <a:stCxn id="353292" idx="3"/>
              <a:endCxn id="353293" idx="1"/>
            </p:cNvCxnSpPr>
            <p:nvPr/>
          </p:nvCxnSpPr>
          <p:spPr bwMode="auto">
            <a:xfrm rot="10800000" flipH="1">
              <a:off x="2116" y="389"/>
              <a:ext cx="21" cy="811"/>
            </a:xfrm>
            <a:prstGeom prst="curvedConnector3">
              <a:avLst>
                <a:gd name="adj1" fmla="val -1390477"/>
              </a:avLst>
            </a:prstGeom>
            <a:noFill/>
            <a:ln w="9525">
              <a:solidFill>
                <a:srgbClr val="FF0000"/>
              </a:solidFill>
              <a:round/>
              <a:headEnd type="triangle" w="med" len="med"/>
              <a:tailEnd type="triangle" w="med" len="med"/>
            </a:ln>
            <a:extLst>
              <a:ext uri="{909E8E84-426E-40DD-AFC4-6F175D3DCCD1}">
                <a14:hiddenFill xmlns:a14="http://schemas.microsoft.com/office/drawing/2010/main">
                  <a:noFill/>
                </a14:hiddenFill>
              </a:ext>
            </a:extLst>
          </p:spPr>
        </p:cxnSp>
      </p:grpSp>
      <p:sp>
        <p:nvSpPr>
          <p:cNvPr id="353308" name="AutoShape 28"/>
          <p:cNvSpPr>
            <a:spLocks noChangeArrowheads="1"/>
          </p:cNvSpPr>
          <p:nvPr/>
        </p:nvSpPr>
        <p:spPr bwMode="auto">
          <a:xfrm rot="5400000">
            <a:off x="5508626" y="1268412"/>
            <a:ext cx="1295400" cy="720725"/>
          </a:xfrm>
          <a:prstGeom prst="rightArrow">
            <a:avLst>
              <a:gd name="adj1" fmla="val 50000"/>
              <a:gd name="adj2" fmla="val 44934"/>
            </a:avLst>
          </a:prstGeom>
          <a:solidFill>
            <a:schemeClr val="hlink">
              <a:alpha val="50195"/>
            </a:schemeClr>
          </a:solidFill>
          <a:ln w="9525" algn="ctr">
            <a:solidFill>
              <a:schemeClr val="tx1"/>
            </a:solidFill>
            <a:miter lim="800000"/>
            <a:headEnd/>
            <a:tailEnd/>
          </a:ln>
        </p:spPr>
        <p:txBody>
          <a:bodyPr wrap="none" anchor="ct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endParaRPr lang="zh-TW" altLang="en-US" sz="1800"/>
          </a:p>
        </p:txBody>
      </p:sp>
      <p:sp>
        <p:nvSpPr>
          <p:cNvPr id="353309" name="AutoShape 29"/>
          <p:cNvSpPr>
            <a:spLocks noChangeArrowheads="1"/>
          </p:cNvSpPr>
          <p:nvPr/>
        </p:nvSpPr>
        <p:spPr bwMode="auto">
          <a:xfrm rot="-5400000">
            <a:off x="5291931" y="334169"/>
            <a:ext cx="720725" cy="1150938"/>
          </a:xfrm>
          <a:prstGeom prst="upArrow">
            <a:avLst>
              <a:gd name="adj1" fmla="val 50000"/>
              <a:gd name="adj2" fmla="val 39923"/>
            </a:avLst>
          </a:prstGeom>
          <a:solidFill>
            <a:schemeClr val="folHlink">
              <a:alpha val="50195"/>
            </a:schemeClr>
          </a:solidFill>
          <a:ln w="9525" algn="ctr">
            <a:solidFill>
              <a:schemeClr val="tx1"/>
            </a:solidFill>
            <a:miter lim="800000"/>
            <a:headEnd/>
            <a:tailEnd/>
          </a:ln>
        </p:spPr>
        <p:txBody>
          <a:bodyPr wrap="none" anchor="ct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endParaRPr lang="zh-TW" altLang="en-US" sz="1800"/>
          </a:p>
        </p:txBody>
      </p:sp>
      <p:grpSp>
        <p:nvGrpSpPr>
          <p:cNvPr id="4" name="Group 71"/>
          <p:cNvGrpSpPr>
            <a:grpSpLocks/>
          </p:cNvGrpSpPr>
          <p:nvPr/>
        </p:nvGrpSpPr>
        <p:grpSpPr bwMode="auto">
          <a:xfrm>
            <a:off x="4932363" y="1271588"/>
            <a:ext cx="863600" cy="887412"/>
            <a:chOff x="3107" y="801"/>
            <a:chExt cx="544" cy="559"/>
          </a:xfrm>
        </p:grpSpPr>
        <p:graphicFrame>
          <p:nvGraphicFramePr>
            <p:cNvPr id="204837" name="Object 21"/>
            <p:cNvGraphicFramePr>
              <a:graphicFrameLocks noChangeAspect="1"/>
            </p:cNvGraphicFramePr>
            <p:nvPr/>
          </p:nvGraphicFramePr>
          <p:xfrm>
            <a:off x="3107" y="1117"/>
            <a:ext cx="288" cy="243"/>
          </p:xfrm>
          <a:graphic>
            <a:graphicData uri="http://schemas.openxmlformats.org/presentationml/2006/ole">
              <mc:AlternateContent xmlns:mc="http://schemas.openxmlformats.org/markup-compatibility/2006">
                <mc:Choice xmlns:v="urn:schemas-microsoft-com:vml" Requires="v">
                  <p:oleObj spid="_x0000_s389621" name="方程式" r:id="rId8" imgW="241195" imgH="203112" progId="Equation.3">
                    <p:embed/>
                  </p:oleObj>
                </mc:Choice>
                <mc:Fallback>
                  <p:oleObj name="方程式" r:id="rId8" imgW="241195" imgH="203112" progId="Equation.3">
                    <p:embed/>
                    <p:pic>
                      <p:nvPicPr>
                        <p:cNvPr id="0" name="Picture 5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7" y="1117"/>
                          <a:ext cx="288" cy="2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04838" name="AutoShape 30"/>
            <p:cNvCxnSpPr>
              <a:cxnSpLocks noChangeShapeType="1"/>
              <a:stCxn id="353308" idx="2"/>
              <a:endCxn id="353309" idx="1"/>
            </p:cNvCxnSpPr>
            <p:nvPr/>
          </p:nvCxnSpPr>
          <p:spPr bwMode="auto">
            <a:xfrm rot="10800000">
              <a:off x="3379" y="801"/>
              <a:ext cx="272" cy="429"/>
            </a:xfrm>
            <a:prstGeom prst="curvedConnector2">
              <a:avLst/>
            </a:prstGeom>
            <a:noFill/>
            <a:ln w="9525">
              <a:solidFill>
                <a:srgbClr val="FF0000"/>
              </a:solidFill>
              <a:round/>
              <a:headEnd type="triangle" w="med" len="med"/>
              <a:tailEnd type="triangle" w="med" len="med"/>
            </a:ln>
            <a:extLst>
              <a:ext uri="{909E8E84-426E-40DD-AFC4-6F175D3DCCD1}">
                <a14:hiddenFill xmlns:a14="http://schemas.microsoft.com/office/drawing/2010/main">
                  <a:noFill/>
                </a14:hiddenFill>
              </a:ext>
            </a:extLst>
          </p:spPr>
        </p:cxnSp>
      </p:grpSp>
      <p:sp>
        <p:nvSpPr>
          <p:cNvPr id="353311" name="AutoShape 31"/>
          <p:cNvSpPr>
            <a:spLocks noChangeArrowheads="1"/>
          </p:cNvSpPr>
          <p:nvPr/>
        </p:nvSpPr>
        <p:spPr bwMode="auto">
          <a:xfrm rot="2686497">
            <a:off x="7524750" y="692150"/>
            <a:ext cx="1295400" cy="720725"/>
          </a:xfrm>
          <a:prstGeom prst="rightArrow">
            <a:avLst>
              <a:gd name="adj1" fmla="val 50000"/>
              <a:gd name="adj2" fmla="val 44934"/>
            </a:avLst>
          </a:prstGeom>
          <a:solidFill>
            <a:schemeClr val="hlink">
              <a:alpha val="50195"/>
            </a:schemeClr>
          </a:solidFill>
          <a:ln w="9525" algn="ctr">
            <a:solidFill>
              <a:schemeClr val="tx1"/>
            </a:solidFill>
            <a:miter lim="800000"/>
            <a:headEnd/>
            <a:tailEnd/>
          </a:ln>
        </p:spPr>
        <p:txBody>
          <a:bodyPr wrap="none" anchor="ct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endParaRPr lang="zh-TW" altLang="en-US" sz="1800"/>
          </a:p>
        </p:txBody>
      </p:sp>
      <p:sp>
        <p:nvSpPr>
          <p:cNvPr id="353312" name="AutoShape 32"/>
          <p:cNvSpPr>
            <a:spLocks noChangeArrowheads="1"/>
          </p:cNvSpPr>
          <p:nvPr/>
        </p:nvSpPr>
        <p:spPr bwMode="auto">
          <a:xfrm rot="-8093298">
            <a:off x="7019131" y="334169"/>
            <a:ext cx="720725" cy="1150938"/>
          </a:xfrm>
          <a:prstGeom prst="upArrow">
            <a:avLst>
              <a:gd name="adj1" fmla="val 50000"/>
              <a:gd name="adj2" fmla="val 39923"/>
            </a:avLst>
          </a:prstGeom>
          <a:solidFill>
            <a:schemeClr val="folHlink">
              <a:alpha val="50195"/>
            </a:schemeClr>
          </a:solidFill>
          <a:ln w="9525" algn="ctr">
            <a:solidFill>
              <a:schemeClr val="tx1"/>
            </a:solidFill>
            <a:miter lim="800000"/>
            <a:headEnd/>
            <a:tailEnd/>
          </a:ln>
        </p:spPr>
        <p:txBody>
          <a:bodyPr wrap="none" anchor="ct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endParaRPr lang="zh-TW" altLang="en-US" sz="1800"/>
          </a:p>
        </p:txBody>
      </p:sp>
      <p:grpSp>
        <p:nvGrpSpPr>
          <p:cNvPr id="5" name="Group 72"/>
          <p:cNvGrpSpPr>
            <a:grpSpLocks/>
          </p:cNvGrpSpPr>
          <p:nvPr/>
        </p:nvGrpSpPr>
        <p:grpSpPr bwMode="auto">
          <a:xfrm>
            <a:off x="7235825" y="1370013"/>
            <a:ext cx="911225" cy="754062"/>
            <a:chOff x="4558" y="863"/>
            <a:chExt cx="574" cy="475"/>
          </a:xfrm>
        </p:grpSpPr>
        <p:graphicFrame>
          <p:nvGraphicFramePr>
            <p:cNvPr id="204835" name="Object 24"/>
            <p:cNvGraphicFramePr>
              <a:graphicFrameLocks noChangeAspect="1"/>
            </p:cNvGraphicFramePr>
            <p:nvPr/>
          </p:nvGraphicFramePr>
          <p:xfrm>
            <a:off x="4558" y="1071"/>
            <a:ext cx="317" cy="267"/>
          </p:xfrm>
          <a:graphic>
            <a:graphicData uri="http://schemas.openxmlformats.org/presentationml/2006/ole">
              <mc:AlternateContent xmlns:mc="http://schemas.openxmlformats.org/markup-compatibility/2006">
                <mc:Choice xmlns:v="urn:schemas-microsoft-com:vml" Requires="v">
                  <p:oleObj spid="_x0000_s389622" name="方程式" r:id="rId9" imgW="241195" imgH="203112" progId="Equation.3">
                    <p:embed/>
                  </p:oleObj>
                </mc:Choice>
                <mc:Fallback>
                  <p:oleObj name="方程式" r:id="rId9" imgW="241195" imgH="203112" progId="Equation.3">
                    <p:embed/>
                    <p:pic>
                      <p:nvPicPr>
                        <p:cNvPr id="0" name="Picture 5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8" y="1071"/>
                          <a:ext cx="317" cy="26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04836" name="AutoShape 33"/>
            <p:cNvCxnSpPr>
              <a:cxnSpLocks noChangeShapeType="1"/>
              <a:stCxn id="353312" idx="1"/>
              <a:endCxn id="353311" idx="2"/>
            </p:cNvCxnSpPr>
            <p:nvPr/>
          </p:nvCxnSpPr>
          <p:spPr bwMode="auto">
            <a:xfrm rot="16200000" flipH="1">
              <a:off x="4854" y="689"/>
              <a:ext cx="104" cy="452"/>
            </a:xfrm>
            <a:prstGeom prst="curvedConnector3">
              <a:avLst>
                <a:gd name="adj1" fmla="val 248074"/>
              </a:avLst>
            </a:prstGeom>
            <a:noFill/>
            <a:ln w="9525">
              <a:solidFill>
                <a:srgbClr val="FF0000"/>
              </a:solidFill>
              <a:round/>
              <a:headEnd type="triangle" w="med" len="med"/>
              <a:tailEnd type="triangle" w="med" len="med"/>
            </a:ln>
            <a:extLst>
              <a:ext uri="{909E8E84-426E-40DD-AFC4-6F175D3DCCD1}">
                <a14:hiddenFill xmlns:a14="http://schemas.microsoft.com/office/drawing/2010/main">
                  <a:noFill/>
                </a14:hiddenFill>
              </a:ext>
            </a:extLst>
          </p:spPr>
        </p:cxnSp>
      </p:grpSp>
      <p:sp>
        <p:nvSpPr>
          <p:cNvPr id="353314" name="AutoShape 34"/>
          <p:cNvSpPr>
            <a:spLocks noChangeArrowheads="1"/>
          </p:cNvSpPr>
          <p:nvPr/>
        </p:nvSpPr>
        <p:spPr bwMode="auto">
          <a:xfrm rot="10800000" flipH="1">
            <a:off x="323850" y="3860800"/>
            <a:ext cx="1368425" cy="720725"/>
          </a:xfrm>
          <a:prstGeom prst="rightArrow">
            <a:avLst>
              <a:gd name="adj1" fmla="val 50000"/>
              <a:gd name="adj2" fmla="val 47467"/>
            </a:avLst>
          </a:prstGeom>
          <a:solidFill>
            <a:schemeClr val="hlink">
              <a:alpha val="50195"/>
            </a:schemeClr>
          </a:solidFill>
          <a:ln w="9525" algn="ctr">
            <a:solidFill>
              <a:schemeClr val="tx1"/>
            </a:solidFill>
            <a:miter lim="800000"/>
            <a:headEnd/>
            <a:tailEnd/>
          </a:ln>
        </p:spPr>
        <p:txBody>
          <a:bodyPr wrap="none" anchor="ct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endParaRPr lang="zh-TW" altLang="en-US" sz="1800"/>
          </a:p>
        </p:txBody>
      </p:sp>
      <p:sp>
        <p:nvSpPr>
          <p:cNvPr id="353315" name="AutoShape 35"/>
          <p:cNvSpPr>
            <a:spLocks noChangeArrowheads="1"/>
          </p:cNvSpPr>
          <p:nvPr/>
        </p:nvSpPr>
        <p:spPr bwMode="auto">
          <a:xfrm rot="10800000">
            <a:off x="0" y="4221163"/>
            <a:ext cx="720725" cy="1150937"/>
          </a:xfrm>
          <a:prstGeom prst="upArrow">
            <a:avLst>
              <a:gd name="adj1" fmla="val 50000"/>
              <a:gd name="adj2" fmla="val 39923"/>
            </a:avLst>
          </a:prstGeom>
          <a:solidFill>
            <a:schemeClr val="folHlink">
              <a:alpha val="50195"/>
            </a:schemeClr>
          </a:solidFill>
          <a:ln w="9525" algn="ctr">
            <a:solidFill>
              <a:schemeClr val="tx1"/>
            </a:solidFill>
            <a:miter lim="800000"/>
            <a:headEnd/>
            <a:tailEnd/>
          </a:ln>
        </p:spPr>
        <p:txBody>
          <a:bodyPr wrap="none" anchor="ct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endParaRPr lang="zh-TW" altLang="en-US" sz="1800"/>
          </a:p>
        </p:txBody>
      </p:sp>
      <p:sp>
        <p:nvSpPr>
          <p:cNvPr id="353316" name="AutoShape 36"/>
          <p:cNvSpPr>
            <a:spLocks noChangeArrowheads="1"/>
          </p:cNvSpPr>
          <p:nvPr/>
        </p:nvSpPr>
        <p:spPr bwMode="auto">
          <a:xfrm>
            <a:off x="1042988" y="333375"/>
            <a:ext cx="720725" cy="1150938"/>
          </a:xfrm>
          <a:prstGeom prst="upArrow">
            <a:avLst>
              <a:gd name="adj1" fmla="val 50000"/>
              <a:gd name="adj2" fmla="val 39923"/>
            </a:avLst>
          </a:prstGeom>
          <a:solidFill>
            <a:schemeClr val="folHlink">
              <a:alpha val="50195"/>
            </a:schemeClr>
          </a:solidFill>
          <a:ln w="9525" algn="ctr">
            <a:solidFill>
              <a:schemeClr val="tx1"/>
            </a:solidFill>
            <a:miter lim="800000"/>
            <a:headEnd/>
            <a:tailEnd/>
          </a:ln>
        </p:spPr>
        <p:txBody>
          <a:bodyPr wrap="none" anchor="ct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endParaRPr lang="zh-TW" altLang="en-US" sz="1800"/>
          </a:p>
        </p:txBody>
      </p:sp>
      <p:sp>
        <p:nvSpPr>
          <p:cNvPr id="353317" name="AutoShape 37"/>
          <p:cNvSpPr>
            <a:spLocks noChangeArrowheads="1"/>
          </p:cNvSpPr>
          <p:nvPr/>
        </p:nvSpPr>
        <p:spPr bwMode="auto">
          <a:xfrm rot="8121486" flipH="1">
            <a:off x="2513013" y="3902075"/>
            <a:ext cx="1225550" cy="720725"/>
          </a:xfrm>
          <a:prstGeom prst="rightArrow">
            <a:avLst>
              <a:gd name="adj1" fmla="val 50000"/>
              <a:gd name="adj2" fmla="val 42511"/>
            </a:avLst>
          </a:prstGeom>
          <a:solidFill>
            <a:schemeClr val="hlink">
              <a:alpha val="50195"/>
            </a:schemeClr>
          </a:solidFill>
          <a:ln w="9525" algn="ctr">
            <a:solidFill>
              <a:schemeClr val="tx1"/>
            </a:solidFill>
            <a:miter lim="800000"/>
            <a:headEnd/>
            <a:tailEnd/>
          </a:ln>
        </p:spPr>
        <p:txBody>
          <a:bodyPr wrap="none" anchor="ct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endParaRPr lang="zh-TW" altLang="en-US" sz="1800"/>
          </a:p>
        </p:txBody>
      </p:sp>
      <p:sp>
        <p:nvSpPr>
          <p:cNvPr id="353318" name="AutoShape 38"/>
          <p:cNvSpPr>
            <a:spLocks noChangeArrowheads="1"/>
          </p:cNvSpPr>
          <p:nvPr/>
        </p:nvSpPr>
        <p:spPr bwMode="auto">
          <a:xfrm rot="8147089">
            <a:off x="2798763" y="4452938"/>
            <a:ext cx="720725" cy="1317625"/>
          </a:xfrm>
          <a:prstGeom prst="upArrow">
            <a:avLst>
              <a:gd name="adj1" fmla="val 50000"/>
              <a:gd name="adj2" fmla="val 45705"/>
            </a:avLst>
          </a:prstGeom>
          <a:solidFill>
            <a:schemeClr val="folHlink">
              <a:alpha val="50195"/>
            </a:schemeClr>
          </a:solidFill>
          <a:ln w="9525" algn="ctr">
            <a:solidFill>
              <a:schemeClr val="tx1"/>
            </a:solidFill>
            <a:miter lim="800000"/>
            <a:headEnd/>
            <a:tailEnd/>
          </a:ln>
        </p:spPr>
        <p:txBody>
          <a:bodyPr wrap="none" anchor="ct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endParaRPr lang="zh-TW" altLang="en-US" sz="1800"/>
          </a:p>
        </p:txBody>
      </p:sp>
      <p:sp>
        <p:nvSpPr>
          <p:cNvPr id="353319" name="AutoShape 39"/>
          <p:cNvSpPr>
            <a:spLocks noChangeArrowheads="1"/>
          </p:cNvSpPr>
          <p:nvPr/>
        </p:nvSpPr>
        <p:spPr bwMode="auto">
          <a:xfrm rot="16200000" flipV="1">
            <a:off x="4393407" y="4039394"/>
            <a:ext cx="1366837" cy="720725"/>
          </a:xfrm>
          <a:prstGeom prst="rightArrow">
            <a:avLst>
              <a:gd name="adj1" fmla="val 50000"/>
              <a:gd name="adj2" fmla="val 47412"/>
            </a:avLst>
          </a:prstGeom>
          <a:solidFill>
            <a:schemeClr val="hlink">
              <a:alpha val="50195"/>
            </a:schemeClr>
          </a:solidFill>
          <a:ln w="9525" algn="ctr">
            <a:solidFill>
              <a:schemeClr val="tx1"/>
            </a:solidFill>
            <a:miter lim="800000"/>
            <a:headEnd/>
            <a:tailEnd/>
          </a:ln>
        </p:spPr>
        <p:txBody>
          <a:bodyPr wrap="none" anchor="ct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endParaRPr lang="zh-TW" altLang="en-US" sz="1800"/>
          </a:p>
        </p:txBody>
      </p:sp>
      <p:sp>
        <p:nvSpPr>
          <p:cNvPr id="353320" name="AutoShape 40"/>
          <p:cNvSpPr>
            <a:spLocks noChangeArrowheads="1"/>
          </p:cNvSpPr>
          <p:nvPr/>
        </p:nvSpPr>
        <p:spPr bwMode="auto">
          <a:xfrm rot="5400000">
            <a:off x="5327650" y="4400550"/>
            <a:ext cx="720725" cy="1368425"/>
          </a:xfrm>
          <a:prstGeom prst="upArrow">
            <a:avLst>
              <a:gd name="adj1" fmla="val 50000"/>
              <a:gd name="adj2" fmla="val 47467"/>
            </a:avLst>
          </a:prstGeom>
          <a:solidFill>
            <a:schemeClr val="folHlink">
              <a:alpha val="50195"/>
            </a:schemeClr>
          </a:solidFill>
          <a:ln w="9525" algn="ctr">
            <a:solidFill>
              <a:schemeClr val="tx1"/>
            </a:solidFill>
            <a:miter lim="800000"/>
            <a:headEnd/>
            <a:tailEnd/>
          </a:ln>
        </p:spPr>
        <p:txBody>
          <a:bodyPr wrap="none" anchor="ct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endParaRPr lang="zh-TW" altLang="en-US" sz="1800"/>
          </a:p>
        </p:txBody>
      </p:sp>
      <p:sp>
        <p:nvSpPr>
          <p:cNvPr id="353330" name="AutoShape 50"/>
          <p:cNvSpPr>
            <a:spLocks noChangeArrowheads="1"/>
          </p:cNvSpPr>
          <p:nvPr/>
        </p:nvSpPr>
        <p:spPr bwMode="auto">
          <a:xfrm rot="13836493" flipV="1">
            <a:off x="6376194" y="4531519"/>
            <a:ext cx="1582737" cy="720725"/>
          </a:xfrm>
          <a:prstGeom prst="rightArrow">
            <a:avLst>
              <a:gd name="adj1" fmla="val 50000"/>
              <a:gd name="adj2" fmla="val 54901"/>
            </a:avLst>
          </a:prstGeom>
          <a:solidFill>
            <a:schemeClr val="hlink">
              <a:alpha val="50195"/>
            </a:schemeClr>
          </a:solidFill>
          <a:ln w="9525" algn="ctr">
            <a:solidFill>
              <a:schemeClr val="tx1"/>
            </a:solidFill>
            <a:miter lim="800000"/>
            <a:headEnd/>
            <a:tailEnd/>
          </a:ln>
        </p:spPr>
        <p:txBody>
          <a:bodyPr wrap="none" anchor="ct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endParaRPr lang="zh-TW" altLang="en-US" sz="1800"/>
          </a:p>
        </p:txBody>
      </p:sp>
      <p:sp>
        <p:nvSpPr>
          <p:cNvPr id="353331" name="AutoShape 51"/>
          <p:cNvSpPr>
            <a:spLocks noChangeArrowheads="1"/>
          </p:cNvSpPr>
          <p:nvPr/>
        </p:nvSpPr>
        <p:spPr bwMode="auto">
          <a:xfrm rot="2857939">
            <a:off x="7791450" y="4243388"/>
            <a:ext cx="720725" cy="1441450"/>
          </a:xfrm>
          <a:prstGeom prst="upArrow">
            <a:avLst>
              <a:gd name="adj1" fmla="val 50000"/>
              <a:gd name="adj2" fmla="val 50000"/>
            </a:avLst>
          </a:prstGeom>
          <a:solidFill>
            <a:schemeClr val="folHlink">
              <a:alpha val="50195"/>
            </a:schemeClr>
          </a:solidFill>
          <a:ln w="9525" algn="ctr">
            <a:solidFill>
              <a:schemeClr val="tx1"/>
            </a:solidFill>
            <a:miter lim="800000"/>
            <a:headEnd/>
            <a:tailEnd/>
          </a:ln>
        </p:spPr>
        <p:txBody>
          <a:bodyPr wrap="none" anchor="ct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endParaRPr lang="zh-TW" altLang="en-US" sz="1800"/>
          </a:p>
        </p:txBody>
      </p:sp>
      <p:grpSp>
        <p:nvGrpSpPr>
          <p:cNvPr id="6" name="Group 64"/>
          <p:cNvGrpSpPr>
            <a:grpSpLocks/>
          </p:cNvGrpSpPr>
          <p:nvPr/>
        </p:nvGrpSpPr>
        <p:grpSpPr bwMode="auto">
          <a:xfrm>
            <a:off x="720725" y="4581525"/>
            <a:ext cx="1042988" cy="785813"/>
            <a:chOff x="454" y="2886"/>
            <a:chExt cx="657" cy="495"/>
          </a:xfrm>
        </p:grpSpPr>
        <p:cxnSp>
          <p:nvCxnSpPr>
            <p:cNvPr id="204833" name="AutoShape 43"/>
            <p:cNvCxnSpPr>
              <a:cxnSpLocks noChangeShapeType="1"/>
              <a:stCxn id="353314" idx="0"/>
              <a:endCxn id="353315" idx="1"/>
            </p:cNvCxnSpPr>
            <p:nvPr/>
          </p:nvCxnSpPr>
          <p:spPr bwMode="auto">
            <a:xfrm rot="5400000">
              <a:off x="493" y="2847"/>
              <a:ext cx="317" cy="396"/>
            </a:xfrm>
            <a:prstGeom prst="curvedConnector2">
              <a:avLst/>
            </a:prstGeom>
            <a:noFill/>
            <a:ln w="9525">
              <a:solidFill>
                <a:srgbClr val="FF0000"/>
              </a:solidFill>
              <a:round/>
              <a:headEnd type="triangle" w="med" len="med"/>
              <a:tailEnd type="triangle" w="med" len="med"/>
            </a:ln>
            <a:extLst>
              <a:ext uri="{909E8E84-426E-40DD-AFC4-6F175D3DCCD1}">
                <a14:hiddenFill xmlns:a14="http://schemas.microsoft.com/office/drawing/2010/main">
                  <a:noFill/>
                </a14:hiddenFill>
              </a:ext>
            </a:extLst>
          </p:spPr>
        </p:cxnSp>
        <p:graphicFrame>
          <p:nvGraphicFramePr>
            <p:cNvPr id="204834" name="Object 54"/>
            <p:cNvGraphicFramePr>
              <a:graphicFrameLocks noChangeAspect="1"/>
            </p:cNvGraphicFramePr>
            <p:nvPr/>
          </p:nvGraphicFramePr>
          <p:xfrm>
            <a:off x="793" y="3113"/>
            <a:ext cx="318" cy="268"/>
          </p:xfrm>
          <a:graphic>
            <a:graphicData uri="http://schemas.openxmlformats.org/presentationml/2006/ole">
              <mc:AlternateContent xmlns:mc="http://schemas.openxmlformats.org/markup-compatibility/2006">
                <mc:Choice xmlns:v="urn:schemas-microsoft-com:vml" Requires="v">
                  <p:oleObj spid="_x0000_s389623" name="方程式" r:id="rId10" imgW="241195" imgH="203112" progId="Equation.3">
                    <p:embed/>
                  </p:oleObj>
                </mc:Choice>
                <mc:Fallback>
                  <p:oleObj name="方程式" r:id="rId10" imgW="241195" imgH="203112" progId="Equation.3">
                    <p:embed/>
                    <p:pic>
                      <p:nvPicPr>
                        <p:cNvPr id="0" name="Picture 5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 y="3113"/>
                          <a:ext cx="318" cy="2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7" name="Group 67"/>
          <p:cNvGrpSpPr>
            <a:grpSpLocks/>
          </p:cNvGrpSpPr>
          <p:nvPr/>
        </p:nvGrpSpPr>
        <p:grpSpPr bwMode="auto">
          <a:xfrm>
            <a:off x="3560763" y="3830638"/>
            <a:ext cx="938212" cy="1265237"/>
            <a:chOff x="2243" y="2413"/>
            <a:chExt cx="591" cy="797"/>
          </a:xfrm>
        </p:grpSpPr>
        <p:cxnSp>
          <p:nvCxnSpPr>
            <p:cNvPr id="204831" name="AutoShape 44"/>
            <p:cNvCxnSpPr>
              <a:cxnSpLocks noChangeShapeType="1"/>
              <a:stCxn id="353317" idx="3"/>
              <a:endCxn id="353318" idx="1"/>
            </p:cNvCxnSpPr>
            <p:nvPr/>
          </p:nvCxnSpPr>
          <p:spPr bwMode="auto">
            <a:xfrm>
              <a:off x="2243" y="2413"/>
              <a:ext cx="54" cy="797"/>
            </a:xfrm>
            <a:prstGeom prst="curvedConnector3">
              <a:avLst>
                <a:gd name="adj1" fmla="val 635185"/>
              </a:avLst>
            </a:prstGeom>
            <a:noFill/>
            <a:ln w="9525">
              <a:solidFill>
                <a:srgbClr val="FF0000"/>
              </a:solidFill>
              <a:round/>
              <a:headEnd type="triangle" w="med" len="med"/>
              <a:tailEnd type="triangle" w="med" len="med"/>
            </a:ln>
            <a:extLst>
              <a:ext uri="{909E8E84-426E-40DD-AFC4-6F175D3DCCD1}">
                <a14:hiddenFill xmlns:a14="http://schemas.microsoft.com/office/drawing/2010/main">
                  <a:noFill/>
                </a14:hiddenFill>
              </a:ext>
            </a:extLst>
          </p:spPr>
        </p:cxnSp>
        <p:graphicFrame>
          <p:nvGraphicFramePr>
            <p:cNvPr id="204832" name="Object 55"/>
            <p:cNvGraphicFramePr>
              <a:graphicFrameLocks noChangeAspect="1"/>
            </p:cNvGraphicFramePr>
            <p:nvPr/>
          </p:nvGraphicFramePr>
          <p:xfrm>
            <a:off x="2517" y="2432"/>
            <a:ext cx="317" cy="267"/>
          </p:xfrm>
          <a:graphic>
            <a:graphicData uri="http://schemas.openxmlformats.org/presentationml/2006/ole">
              <mc:AlternateContent xmlns:mc="http://schemas.openxmlformats.org/markup-compatibility/2006">
                <mc:Choice xmlns:v="urn:schemas-microsoft-com:vml" Requires="v">
                  <p:oleObj spid="_x0000_s389624" name="方程式" r:id="rId11" imgW="241195" imgH="203112" progId="Equation.3">
                    <p:embed/>
                  </p:oleObj>
                </mc:Choice>
                <mc:Fallback>
                  <p:oleObj name="方程式" r:id="rId11" imgW="241195" imgH="203112" progId="Equation.3">
                    <p:embed/>
                    <p:pic>
                      <p:nvPicPr>
                        <p:cNvPr id="0" name="Picture 5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7" y="2432"/>
                          <a:ext cx="317" cy="26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8" name="Group 68"/>
          <p:cNvGrpSpPr>
            <a:grpSpLocks/>
          </p:cNvGrpSpPr>
          <p:nvPr/>
        </p:nvGrpSpPr>
        <p:grpSpPr bwMode="auto">
          <a:xfrm>
            <a:off x="5438775" y="3789363"/>
            <a:ext cx="790575" cy="935037"/>
            <a:chOff x="3426" y="2387"/>
            <a:chExt cx="498" cy="589"/>
          </a:xfrm>
        </p:grpSpPr>
        <p:cxnSp>
          <p:nvCxnSpPr>
            <p:cNvPr id="204829" name="AutoShape 45"/>
            <p:cNvCxnSpPr>
              <a:cxnSpLocks noChangeShapeType="1"/>
              <a:stCxn id="353319" idx="0"/>
              <a:endCxn id="353320" idx="1"/>
            </p:cNvCxnSpPr>
            <p:nvPr/>
          </p:nvCxnSpPr>
          <p:spPr bwMode="auto">
            <a:xfrm>
              <a:off x="3426" y="2557"/>
              <a:ext cx="372" cy="419"/>
            </a:xfrm>
            <a:prstGeom prst="curvedConnector2">
              <a:avLst/>
            </a:prstGeom>
            <a:noFill/>
            <a:ln w="9525">
              <a:solidFill>
                <a:srgbClr val="FF0000"/>
              </a:solidFill>
              <a:round/>
              <a:headEnd type="triangle" w="med" len="med"/>
              <a:tailEnd type="triangle" w="med" len="med"/>
            </a:ln>
            <a:extLst>
              <a:ext uri="{909E8E84-426E-40DD-AFC4-6F175D3DCCD1}">
                <a14:hiddenFill xmlns:a14="http://schemas.microsoft.com/office/drawing/2010/main">
                  <a:noFill/>
                </a14:hiddenFill>
              </a:ext>
            </a:extLst>
          </p:spPr>
        </p:cxnSp>
        <p:graphicFrame>
          <p:nvGraphicFramePr>
            <p:cNvPr id="204830" name="Object 56"/>
            <p:cNvGraphicFramePr>
              <a:graphicFrameLocks noChangeAspect="1"/>
            </p:cNvGraphicFramePr>
            <p:nvPr/>
          </p:nvGraphicFramePr>
          <p:xfrm>
            <a:off x="3606" y="2387"/>
            <a:ext cx="318" cy="268"/>
          </p:xfrm>
          <a:graphic>
            <a:graphicData uri="http://schemas.openxmlformats.org/presentationml/2006/ole">
              <mc:AlternateContent xmlns:mc="http://schemas.openxmlformats.org/markup-compatibility/2006">
                <mc:Choice xmlns:v="urn:schemas-microsoft-com:vml" Requires="v">
                  <p:oleObj spid="_x0000_s389625" name="方程式" r:id="rId12" imgW="241195" imgH="203112" progId="Equation.3">
                    <p:embed/>
                  </p:oleObj>
                </mc:Choice>
                <mc:Fallback>
                  <p:oleObj name="方程式" r:id="rId12" imgW="241195" imgH="203112" progId="Equation.3">
                    <p:embed/>
                    <p:pic>
                      <p:nvPicPr>
                        <p:cNvPr id="0" name="Picture 5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6" y="2387"/>
                          <a:ext cx="318" cy="2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9" name="Group 69"/>
          <p:cNvGrpSpPr>
            <a:grpSpLocks/>
          </p:cNvGrpSpPr>
          <p:nvPr/>
        </p:nvGrpSpPr>
        <p:grpSpPr bwMode="auto">
          <a:xfrm>
            <a:off x="6665913" y="3933825"/>
            <a:ext cx="1508125" cy="520700"/>
            <a:chOff x="4199" y="2478"/>
            <a:chExt cx="950" cy="328"/>
          </a:xfrm>
        </p:grpSpPr>
        <p:cxnSp>
          <p:nvCxnSpPr>
            <p:cNvPr id="204827" name="AutoShape 53"/>
            <p:cNvCxnSpPr>
              <a:cxnSpLocks noChangeShapeType="1"/>
              <a:stCxn id="353330" idx="3"/>
              <a:endCxn id="353331" idx="1"/>
            </p:cNvCxnSpPr>
            <p:nvPr/>
          </p:nvCxnSpPr>
          <p:spPr bwMode="auto">
            <a:xfrm rot="5400000" flipV="1">
              <a:off x="4619" y="2277"/>
              <a:ext cx="109" cy="950"/>
            </a:xfrm>
            <a:prstGeom prst="curvedConnector3">
              <a:avLst>
                <a:gd name="adj1" fmla="val -265139"/>
              </a:avLst>
            </a:prstGeom>
            <a:noFill/>
            <a:ln w="9525">
              <a:solidFill>
                <a:srgbClr val="FF0000"/>
              </a:solidFill>
              <a:round/>
              <a:headEnd type="triangle" w="med" len="med"/>
              <a:tailEnd type="triangle" w="med" len="med"/>
            </a:ln>
            <a:extLst>
              <a:ext uri="{909E8E84-426E-40DD-AFC4-6F175D3DCCD1}">
                <a14:hiddenFill xmlns:a14="http://schemas.microsoft.com/office/drawing/2010/main">
                  <a:noFill/>
                </a14:hiddenFill>
              </a:ext>
            </a:extLst>
          </p:spPr>
        </p:cxnSp>
        <p:graphicFrame>
          <p:nvGraphicFramePr>
            <p:cNvPr id="204828" name="Object 57"/>
            <p:cNvGraphicFramePr>
              <a:graphicFrameLocks noChangeAspect="1"/>
            </p:cNvGraphicFramePr>
            <p:nvPr/>
          </p:nvGraphicFramePr>
          <p:xfrm>
            <a:off x="4513" y="2478"/>
            <a:ext cx="288" cy="243"/>
          </p:xfrm>
          <a:graphic>
            <a:graphicData uri="http://schemas.openxmlformats.org/presentationml/2006/ole">
              <mc:AlternateContent xmlns:mc="http://schemas.openxmlformats.org/markup-compatibility/2006">
                <mc:Choice xmlns:v="urn:schemas-microsoft-com:vml" Requires="v">
                  <p:oleObj spid="_x0000_s389626" name="方程式" r:id="rId13" imgW="241195" imgH="203112" progId="Equation.3">
                    <p:embed/>
                  </p:oleObj>
                </mc:Choice>
                <mc:Fallback>
                  <p:oleObj name="方程式" r:id="rId13" imgW="241195" imgH="203112" progId="Equation.3">
                    <p:embed/>
                    <p:pic>
                      <p:nvPicPr>
                        <p:cNvPr id="0" name="Picture 5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3" y="2478"/>
                          <a:ext cx="288" cy="2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 name="投影片編號版面配置區 9"/>
          <p:cNvSpPr>
            <a:spLocks noGrp="1"/>
          </p:cNvSpPr>
          <p:nvPr>
            <p:ph type="sldNum" sz="quarter" idx="11"/>
          </p:nvPr>
        </p:nvSpPr>
        <p:spPr/>
        <p:txBody>
          <a:bodyPr/>
          <a:lstStyle/>
          <a:p>
            <a:fld id="{FD200A6B-118F-437E-858C-9814838D1C0B}" type="slidenum">
              <a:rPr lang="en-US" altLang="zh-TW" smtClean="0"/>
              <a:pPr/>
              <a:t>124</a:t>
            </a:fld>
            <a:r>
              <a:rPr lang="en-US" altLang="zh-TW" smtClean="0"/>
              <a:t>/118</a:t>
            </a:r>
            <a:endParaRPr lang="en-US" altLang="zh-TW"/>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53316"/>
                                        </p:tgtEl>
                                        <p:attrNameLst>
                                          <p:attrName>style.visibility</p:attrName>
                                        </p:attrNameLst>
                                      </p:cBhvr>
                                      <p:to>
                                        <p:strVal val="visible"/>
                                      </p:to>
                                    </p:set>
                                    <p:animEffect transition="in" filter="fade">
                                      <p:cBhvr>
                                        <p:cTn id="7" dur="1000"/>
                                        <p:tgtEl>
                                          <p:spTgt spid="353316"/>
                                        </p:tgtEl>
                                      </p:cBhvr>
                                    </p:animEffect>
                                    <p:anim calcmode="lin" valueType="num">
                                      <p:cBhvr>
                                        <p:cTn id="8" dur="1000" fill="hold"/>
                                        <p:tgtEl>
                                          <p:spTgt spid="353316"/>
                                        </p:tgtEl>
                                        <p:attrNameLst>
                                          <p:attrName>ppt_x</p:attrName>
                                        </p:attrNameLst>
                                      </p:cBhvr>
                                      <p:tavLst>
                                        <p:tav tm="0">
                                          <p:val>
                                            <p:strVal val="#ppt_x"/>
                                          </p:val>
                                        </p:tav>
                                        <p:tav tm="100000">
                                          <p:val>
                                            <p:strVal val="#ppt_x"/>
                                          </p:val>
                                        </p:tav>
                                      </p:tavLst>
                                    </p:anim>
                                    <p:anim calcmode="lin" valueType="num">
                                      <p:cBhvr>
                                        <p:cTn id="9" dur="900" decel="100000" fill="hold"/>
                                        <p:tgtEl>
                                          <p:spTgt spid="3533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53316"/>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7"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353287"/>
                                        </p:tgtEl>
                                        <p:attrNameLst>
                                          <p:attrName>style.visibility</p:attrName>
                                        </p:attrNameLst>
                                      </p:cBhvr>
                                      <p:to>
                                        <p:strVal val="visible"/>
                                      </p:to>
                                    </p:set>
                                    <p:animEffect transition="in" filter="wipe(down)">
                                      <p:cBhvr>
                                        <p:cTn id="22" dur="580">
                                          <p:stCondLst>
                                            <p:cond delay="0"/>
                                          </p:stCondLst>
                                        </p:cTn>
                                        <p:tgtEl>
                                          <p:spTgt spid="353287"/>
                                        </p:tgtEl>
                                      </p:cBhvr>
                                    </p:animEffect>
                                    <p:anim calcmode="lin" valueType="num">
                                      <p:cBhvr>
                                        <p:cTn id="23" dur="1822" tmFilter="0,0; 0.14,0.36; 0.43,0.73; 0.71,0.91; 1.0,1.0">
                                          <p:stCondLst>
                                            <p:cond delay="0"/>
                                          </p:stCondLst>
                                        </p:cTn>
                                        <p:tgtEl>
                                          <p:spTgt spid="353287"/>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353287"/>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353287"/>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353287"/>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353287"/>
                                        </p:tgtEl>
                                        <p:attrNameLst>
                                          <p:attrName>ppt_y</p:attrName>
                                        </p:attrNameLst>
                                      </p:cBhvr>
                                      <p:tavLst>
                                        <p:tav tm="0" fmla="#ppt_y-sin(pi*$)/81">
                                          <p:val>
                                            <p:fltVal val="0"/>
                                          </p:val>
                                        </p:tav>
                                        <p:tav tm="100000">
                                          <p:val>
                                            <p:fltVal val="1"/>
                                          </p:val>
                                        </p:tav>
                                      </p:tavLst>
                                    </p:anim>
                                    <p:animScale>
                                      <p:cBhvr>
                                        <p:cTn id="28" dur="26">
                                          <p:stCondLst>
                                            <p:cond delay="650"/>
                                          </p:stCondLst>
                                        </p:cTn>
                                        <p:tgtEl>
                                          <p:spTgt spid="353287"/>
                                        </p:tgtEl>
                                      </p:cBhvr>
                                      <p:to x="100000" y="60000"/>
                                    </p:animScale>
                                    <p:animScale>
                                      <p:cBhvr>
                                        <p:cTn id="29" dur="166" decel="50000">
                                          <p:stCondLst>
                                            <p:cond delay="676"/>
                                          </p:stCondLst>
                                        </p:cTn>
                                        <p:tgtEl>
                                          <p:spTgt spid="353287"/>
                                        </p:tgtEl>
                                      </p:cBhvr>
                                      <p:to x="100000" y="100000"/>
                                    </p:animScale>
                                    <p:animScale>
                                      <p:cBhvr>
                                        <p:cTn id="30" dur="26">
                                          <p:stCondLst>
                                            <p:cond delay="1312"/>
                                          </p:stCondLst>
                                        </p:cTn>
                                        <p:tgtEl>
                                          <p:spTgt spid="353287"/>
                                        </p:tgtEl>
                                      </p:cBhvr>
                                      <p:to x="100000" y="80000"/>
                                    </p:animScale>
                                    <p:animScale>
                                      <p:cBhvr>
                                        <p:cTn id="31" dur="166" decel="50000">
                                          <p:stCondLst>
                                            <p:cond delay="1338"/>
                                          </p:stCondLst>
                                        </p:cTn>
                                        <p:tgtEl>
                                          <p:spTgt spid="353287"/>
                                        </p:tgtEl>
                                      </p:cBhvr>
                                      <p:to x="100000" y="100000"/>
                                    </p:animScale>
                                    <p:animScale>
                                      <p:cBhvr>
                                        <p:cTn id="32" dur="26">
                                          <p:stCondLst>
                                            <p:cond delay="1642"/>
                                          </p:stCondLst>
                                        </p:cTn>
                                        <p:tgtEl>
                                          <p:spTgt spid="353287"/>
                                        </p:tgtEl>
                                      </p:cBhvr>
                                      <p:to x="100000" y="90000"/>
                                    </p:animScale>
                                    <p:animScale>
                                      <p:cBhvr>
                                        <p:cTn id="33" dur="166" decel="50000">
                                          <p:stCondLst>
                                            <p:cond delay="1668"/>
                                          </p:stCondLst>
                                        </p:cTn>
                                        <p:tgtEl>
                                          <p:spTgt spid="353287"/>
                                        </p:tgtEl>
                                      </p:cBhvr>
                                      <p:to x="100000" y="100000"/>
                                    </p:animScale>
                                    <p:animScale>
                                      <p:cBhvr>
                                        <p:cTn id="34" dur="26">
                                          <p:stCondLst>
                                            <p:cond delay="1808"/>
                                          </p:stCondLst>
                                        </p:cTn>
                                        <p:tgtEl>
                                          <p:spTgt spid="353287"/>
                                        </p:tgtEl>
                                      </p:cBhvr>
                                      <p:to x="100000" y="95000"/>
                                    </p:animScale>
                                    <p:animScale>
                                      <p:cBhvr>
                                        <p:cTn id="35" dur="166" decel="50000">
                                          <p:stCondLst>
                                            <p:cond delay="1834"/>
                                          </p:stCondLst>
                                        </p:cTn>
                                        <p:tgtEl>
                                          <p:spTgt spid="353287"/>
                                        </p:tgtEl>
                                      </p:cBhvr>
                                      <p:to x="100000" y="100000"/>
                                    </p:animScale>
                                  </p:childTnLst>
                                </p:cTn>
                              </p:par>
                            </p:childTnLst>
                          </p:cTn>
                        </p:par>
                      </p:childTnLst>
                    </p:cTn>
                  </p:par>
                  <p:par>
                    <p:cTn id="36" fill="hold" nodeType="clickPar">
                      <p:stCondLst>
                        <p:cond delay="indefinite"/>
                      </p:stCondLst>
                      <p:childTnLst>
                        <p:par>
                          <p:cTn id="37" fill="hold" nodeType="withGroup">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353293"/>
                                        </p:tgtEl>
                                        <p:attrNameLst>
                                          <p:attrName>style.visibility</p:attrName>
                                        </p:attrNameLst>
                                      </p:cBhvr>
                                      <p:to>
                                        <p:strVal val="visible"/>
                                      </p:to>
                                    </p:set>
                                    <p:animEffect transition="in" filter="fade">
                                      <p:cBhvr>
                                        <p:cTn id="40" dur="1000"/>
                                        <p:tgtEl>
                                          <p:spTgt spid="353293"/>
                                        </p:tgtEl>
                                      </p:cBhvr>
                                    </p:animEffect>
                                    <p:anim calcmode="lin" valueType="num">
                                      <p:cBhvr>
                                        <p:cTn id="41" dur="1000" fill="hold"/>
                                        <p:tgtEl>
                                          <p:spTgt spid="353293"/>
                                        </p:tgtEl>
                                        <p:attrNameLst>
                                          <p:attrName>ppt_x</p:attrName>
                                        </p:attrNameLst>
                                      </p:cBhvr>
                                      <p:tavLst>
                                        <p:tav tm="0">
                                          <p:val>
                                            <p:strVal val="#ppt_x"/>
                                          </p:val>
                                        </p:tav>
                                        <p:tav tm="100000">
                                          <p:val>
                                            <p:strVal val="#ppt_x"/>
                                          </p:val>
                                        </p:tav>
                                      </p:tavLst>
                                    </p:anim>
                                    <p:anim calcmode="lin" valueType="num">
                                      <p:cBhvr>
                                        <p:cTn id="42" dur="1000" fill="hold"/>
                                        <p:tgtEl>
                                          <p:spTgt spid="353293"/>
                                        </p:tgtEl>
                                        <p:attrNameLst>
                                          <p:attrName>ppt_y</p:attrName>
                                        </p:attrNameLst>
                                      </p:cBhvr>
                                      <p:tavLst>
                                        <p:tav tm="0">
                                          <p:val>
                                            <p:strVal val="#ppt_y-.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4"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 to="" calcmode="lin" valueType="num">
                                      <p:cBhvr>
                                        <p:cTn id="47" dur="1" fill="hold"/>
                                        <p:tgtEl>
                                          <p:spTgt spid="3"/>
                                        </p:tgtEl>
                                        <p:attrNameLst>
                                          <p:attrName/>
                                        </p:attrNameLst>
                                      </p:cBhvr>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6" presetClass="entr" presetSubtype="0" fill="hold" grpId="0" nodeType="clickEffect">
                                  <p:stCondLst>
                                    <p:cond delay="0"/>
                                  </p:stCondLst>
                                  <p:childTnLst>
                                    <p:set>
                                      <p:cBhvr>
                                        <p:cTn id="51" dur="1" fill="hold">
                                          <p:stCondLst>
                                            <p:cond delay="0"/>
                                          </p:stCondLst>
                                        </p:cTn>
                                        <p:tgtEl>
                                          <p:spTgt spid="353292"/>
                                        </p:tgtEl>
                                        <p:attrNameLst>
                                          <p:attrName>style.visibility</p:attrName>
                                        </p:attrNameLst>
                                      </p:cBhvr>
                                      <p:to>
                                        <p:strVal val="visible"/>
                                      </p:to>
                                    </p:set>
                                    <p:animEffect transition="in" filter="wipe(down)">
                                      <p:cBhvr>
                                        <p:cTn id="52" dur="580">
                                          <p:stCondLst>
                                            <p:cond delay="0"/>
                                          </p:stCondLst>
                                        </p:cTn>
                                        <p:tgtEl>
                                          <p:spTgt spid="353292"/>
                                        </p:tgtEl>
                                      </p:cBhvr>
                                    </p:animEffect>
                                    <p:anim calcmode="lin" valueType="num">
                                      <p:cBhvr>
                                        <p:cTn id="53" dur="1822" tmFilter="0,0; 0.14,0.36; 0.43,0.73; 0.71,0.91; 1.0,1.0">
                                          <p:stCondLst>
                                            <p:cond delay="0"/>
                                          </p:stCondLst>
                                        </p:cTn>
                                        <p:tgtEl>
                                          <p:spTgt spid="353292"/>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353292"/>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353292"/>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353292"/>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353292"/>
                                        </p:tgtEl>
                                        <p:attrNameLst>
                                          <p:attrName>ppt_y</p:attrName>
                                        </p:attrNameLst>
                                      </p:cBhvr>
                                      <p:tavLst>
                                        <p:tav tm="0" fmla="#ppt_y-sin(pi*$)/81">
                                          <p:val>
                                            <p:fltVal val="0"/>
                                          </p:val>
                                        </p:tav>
                                        <p:tav tm="100000">
                                          <p:val>
                                            <p:fltVal val="1"/>
                                          </p:val>
                                        </p:tav>
                                      </p:tavLst>
                                    </p:anim>
                                    <p:animScale>
                                      <p:cBhvr>
                                        <p:cTn id="58" dur="26">
                                          <p:stCondLst>
                                            <p:cond delay="650"/>
                                          </p:stCondLst>
                                        </p:cTn>
                                        <p:tgtEl>
                                          <p:spTgt spid="353292"/>
                                        </p:tgtEl>
                                      </p:cBhvr>
                                      <p:to x="100000" y="60000"/>
                                    </p:animScale>
                                    <p:animScale>
                                      <p:cBhvr>
                                        <p:cTn id="59" dur="166" decel="50000">
                                          <p:stCondLst>
                                            <p:cond delay="676"/>
                                          </p:stCondLst>
                                        </p:cTn>
                                        <p:tgtEl>
                                          <p:spTgt spid="353292"/>
                                        </p:tgtEl>
                                      </p:cBhvr>
                                      <p:to x="100000" y="100000"/>
                                    </p:animScale>
                                    <p:animScale>
                                      <p:cBhvr>
                                        <p:cTn id="60" dur="26">
                                          <p:stCondLst>
                                            <p:cond delay="1312"/>
                                          </p:stCondLst>
                                        </p:cTn>
                                        <p:tgtEl>
                                          <p:spTgt spid="353292"/>
                                        </p:tgtEl>
                                      </p:cBhvr>
                                      <p:to x="100000" y="80000"/>
                                    </p:animScale>
                                    <p:animScale>
                                      <p:cBhvr>
                                        <p:cTn id="61" dur="166" decel="50000">
                                          <p:stCondLst>
                                            <p:cond delay="1338"/>
                                          </p:stCondLst>
                                        </p:cTn>
                                        <p:tgtEl>
                                          <p:spTgt spid="353292"/>
                                        </p:tgtEl>
                                      </p:cBhvr>
                                      <p:to x="100000" y="100000"/>
                                    </p:animScale>
                                    <p:animScale>
                                      <p:cBhvr>
                                        <p:cTn id="62" dur="26">
                                          <p:stCondLst>
                                            <p:cond delay="1642"/>
                                          </p:stCondLst>
                                        </p:cTn>
                                        <p:tgtEl>
                                          <p:spTgt spid="353292"/>
                                        </p:tgtEl>
                                      </p:cBhvr>
                                      <p:to x="100000" y="90000"/>
                                    </p:animScale>
                                    <p:animScale>
                                      <p:cBhvr>
                                        <p:cTn id="63" dur="166" decel="50000">
                                          <p:stCondLst>
                                            <p:cond delay="1668"/>
                                          </p:stCondLst>
                                        </p:cTn>
                                        <p:tgtEl>
                                          <p:spTgt spid="353292"/>
                                        </p:tgtEl>
                                      </p:cBhvr>
                                      <p:to x="100000" y="100000"/>
                                    </p:animScale>
                                    <p:animScale>
                                      <p:cBhvr>
                                        <p:cTn id="64" dur="26">
                                          <p:stCondLst>
                                            <p:cond delay="1808"/>
                                          </p:stCondLst>
                                        </p:cTn>
                                        <p:tgtEl>
                                          <p:spTgt spid="353292"/>
                                        </p:tgtEl>
                                      </p:cBhvr>
                                      <p:to x="100000" y="95000"/>
                                    </p:animScale>
                                    <p:animScale>
                                      <p:cBhvr>
                                        <p:cTn id="65" dur="166" decel="50000">
                                          <p:stCondLst>
                                            <p:cond delay="1834"/>
                                          </p:stCondLst>
                                        </p:cTn>
                                        <p:tgtEl>
                                          <p:spTgt spid="353292"/>
                                        </p:tgtEl>
                                      </p:cBhvr>
                                      <p:to x="100000" y="100000"/>
                                    </p:animScale>
                                  </p:childTnLst>
                                </p:cTn>
                              </p:par>
                            </p:childTnLst>
                          </p:cTn>
                        </p:par>
                      </p:childTnLst>
                    </p:cTn>
                  </p:par>
                  <p:par>
                    <p:cTn id="66" fill="hold" nodeType="clickPar">
                      <p:stCondLst>
                        <p:cond delay="indefinite"/>
                      </p:stCondLst>
                      <p:childTnLst>
                        <p:par>
                          <p:cTn id="67" fill="hold" nodeType="withGroup">
                            <p:stCondLst>
                              <p:cond delay="0"/>
                            </p:stCondLst>
                            <p:childTnLst>
                              <p:par>
                                <p:cTn id="68" presetID="26" presetClass="entr" presetSubtype="0" fill="hold" grpId="0" nodeType="clickEffect">
                                  <p:stCondLst>
                                    <p:cond delay="0"/>
                                  </p:stCondLst>
                                  <p:childTnLst>
                                    <p:set>
                                      <p:cBhvr>
                                        <p:cTn id="69" dur="1" fill="hold">
                                          <p:stCondLst>
                                            <p:cond delay="0"/>
                                          </p:stCondLst>
                                        </p:cTn>
                                        <p:tgtEl>
                                          <p:spTgt spid="353309"/>
                                        </p:tgtEl>
                                        <p:attrNameLst>
                                          <p:attrName>style.visibility</p:attrName>
                                        </p:attrNameLst>
                                      </p:cBhvr>
                                      <p:to>
                                        <p:strVal val="visible"/>
                                      </p:to>
                                    </p:set>
                                    <p:animEffect transition="in" filter="wipe(down)">
                                      <p:cBhvr>
                                        <p:cTn id="70" dur="580">
                                          <p:stCondLst>
                                            <p:cond delay="0"/>
                                          </p:stCondLst>
                                        </p:cTn>
                                        <p:tgtEl>
                                          <p:spTgt spid="353309"/>
                                        </p:tgtEl>
                                      </p:cBhvr>
                                    </p:animEffect>
                                    <p:anim calcmode="lin" valueType="num">
                                      <p:cBhvr>
                                        <p:cTn id="71" dur="1822" tmFilter="0,0; 0.14,0.36; 0.43,0.73; 0.71,0.91; 1.0,1.0">
                                          <p:stCondLst>
                                            <p:cond delay="0"/>
                                          </p:stCondLst>
                                        </p:cTn>
                                        <p:tgtEl>
                                          <p:spTgt spid="353309"/>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353309"/>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353309"/>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353309"/>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353309"/>
                                        </p:tgtEl>
                                        <p:attrNameLst>
                                          <p:attrName>ppt_y</p:attrName>
                                        </p:attrNameLst>
                                      </p:cBhvr>
                                      <p:tavLst>
                                        <p:tav tm="0" fmla="#ppt_y-sin(pi*$)/81">
                                          <p:val>
                                            <p:fltVal val="0"/>
                                          </p:val>
                                        </p:tav>
                                        <p:tav tm="100000">
                                          <p:val>
                                            <p:fltVal val="1"/>
                                          </p:val>
                                        </p:tav>
                                      </p:tavLst>
                                    </p:anim>
                                    <p:animScale>
                                      <p:cBhvr>
                                        <p:cTn id="76" dur="26">
                                          <p:stCondLst>
                                            <p:cond delay="650"/>
                                          </p:stCondLst>
                                        </p:cTn>
                                        <p:tgtEl>
                                          <p:spTgt spid="353309"/>
                                        </p:tgtEl>
                                      </p:cBhvr>
                                      <p:to x="100000" y="60000"/>
                                    </p:animScale>
                                    <p:animScale>
                                      <p:cBhvr>
                                        <p:cTn id="77" dur="166" decel="50000">
                                          <p:stCondLst>
                                            <p:cond delay="676"/>
                                          </p:stCondLst>
                                        </p:cTn>
                                        <p:tgtEl>
                                          <p:spTgt spid="353309"/>
                                        </p:tgtEl>
                                      </p:cBhvr>
                                      <p:to x="100000" y="100000"/>
                                    </p:animScale>
                                    <p:animScale>
                                      <p:cBhvr>
                                        <p:cTn id="78" dur="26">
                                          <p:stCondLst>
                                            <p:cond delay="1312"/>
                                          </p:stCondLst>
                                        </p:cTn>
                                        <p:tgtEl>
                                          <p:spTgt spid="353309"/>
                                        </p:tgtEl>
                                      </p:cBhvr>
                                      <p:to x="100000" y="80000"/>
                                    </p:animScale>
                                    <p:animScale>
                                      <p:cBhvr>
                                        <p:cTn id="79" dur="166" decel="50000">
                                          <p:stCondLst>
                                            <p:cond delay="1338"/>
                                          </p:stCondLst>
                                        </p:cTn>
                                        <p:tgtEl>
                                          <p:spTgt spid="353309"/>
                                        </p:tgtEl>
                                      </p:cBhvr>
                                      <p:to x="100000" y="100000"/>
                                    </p:animScale>
                                    <p:animScale>
                                      <p:cBhvr>
                                        <p:cTn id="80" dur="26">
                                          <p:stCondLst>
                                            <p:cond delay="1642"/>
                                          </p:stCondLst>
                                        </p:cTn>
                                        <p:tgtEl>
                                          <p:spTgt spid="353309"/>
                                        </p:tgtEl>
                                      </p:cBhvr>
                                      <p:to x="100000" y="90000"/>
                                    </p:animScale>
                                    <p:animScale>
                                      <p:cBhvr>
                                        <p:cTn id="81" dur="166" decel="50000">
                                          <p:stCondLst>
                                            <p:cond delay="1668"/>
                                          </p:stCondLst>
                                        </p:cTn>
                                        <p:tgtEl>
                                          <p:spTgt spid="353309"/>
                                        </p:tgtEl>
                                      </p:cBhvr>
                                      <p:to x="100000" y="100000"/>
                                    </p:animScale>
                                    <p:animScale>
                                      <p:cBhvr>
                                        <p:cTn id="82" dur="26">
                                          <p:stCondLst>
                                            <p:cond delay="1808"/>
                                          </p:stCondLst>
                                        </p:cTn>
                                        <p:tgtEl>
                                          <p:spTgt spid="353309"/>
                                        </p:tgtEl>
                                      </p:cBhvr>
                                      <p:to x="100000" y="95000"/>
                                    </p:animScale>
                                    <p:animScale>
                                      <p:cBhvr>
                                        <p:cTn id="83" dur="166" decel="50000">
                                          <p:stCondLst>
                                            <p:cond delay="1834"/>
                                          </p:stCondLst>
                                        </p:cTn>
                                        <p:tgtEl>
                                          <p:spTgt spid="353309"/>
                                        </p:tgtEl>
                                      </p:cBhvr>
                                      <p:to x="100000" y="100000"/>
                                    </p:animScale>
                                  </p:childTnLst>
                                </p:cTn>
                              </p:par>
                            </p:childTnLst>
                          </p:cTn>
                        </p:par>
                      </p:childTnLst>
                    </p:cTn>
                  </p:par>
                  <p:par>
                    <p:cTn id="84" fill="hold" nodeType="clickPar">
                      <p:stCondLst>
                        <p:cond delay="indefinite"/>
                      </p:stCondLst>
                      <p:childTnLst>
                        <p:par>
                          <p:cTn id="85" fill="hold" nodeType="withGroup">
                            <p:stCondLst>
                              <p:cond delay="0"/>
                            </p:stCondLst>
                            <p:childTnLst>
                              <p:par>
                                <p:cTn id="86" presetID="24" presetClass="entr" presetSubtype="0" fill="hold" nodeType="clickEffect">
                                  <p:stCondLst>
                                    <p:cond delay="0"/>
                                  </p:stCondLst>
                                  <p:childTnLst>
                                    <p:set>
                                      <p:cBhvr>
                                        <p:cTn id="87" dur="1" fill="hold">
                                          <p:stCondLst>
                                            <p:cond delay="0"/>
                                          </p:stCondLst>
                                        </p:cTn>
                                        <p:tgtEl>
                                          <p:spTgt spid="4"/>
                                        </p:tgtEl>
                                        <p:attrNameLst>
                                          <p:attrName>style.visibility</p:attrName>
                                        </p:attrNameLst>
                                      </p:cBhvr>
                                      <p:to>
                                        <p:strVal val="visible"/>
                                      </p:to>
                                    </p:set>
                                    <p:anim to="" calcmode="lin" valueType="num">
                                      <p:cBhvr>
                                        <p:cTn id="88" dur="1" fill="hold"/>
                                        <p:tgtEl>
                                          <p:spTgt spid="4"/>
                                        </p:tgtEl>
                                        <p:attrNameLst>
                                          <p:attrName/>
                                        </p:attrNameLst>
                                      </p:cBhvr>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37" presetClass="entr" presetSubtype="0" fill="hold" grpId="0" nodeType="clickEffect">
                                  <p:stCondLst>
                                    <p:cond delay="0"/>
                                  </p:stCondLst>
                                  <p:childTnLst>
                                    <p:set>
                                      <p:cBhvr>
                                        <p:cTn id="92" dur="1" fill="hold">
                                          <p:stCondLst>
                                            <p:cond delay="0"/>
                                          </p:stCondLst>
                                        </p:cTn>
                                        <p:tgtEl>
                                          <p:spTgt spid="353308"/>
                                        </p:tgtEl>
                                        <p:attrNameLst>
                                          <p:attrName>style.visibility</p:attrName>
                                        </p:attrNameLst>
                                      </p:cBhvr>
                                      <p:to>
                                        <p:strVal val="visible"/>
                                      </p:to>
                                    </p:set>
                                    <p:animEffect transition="in" filter="fade">
                                      <p:cBhvr>
                                        <p:cTn id="93" dur="1000"/>
                                        <p:tgtEl>
                                          <p:spTgt spid="353308"/>
                                        </p:tgtEl>
                                      </p:cBhvr>
                                    </p:animEffect>
                                    <p:anim calcmode="lin" valueType="num">
                                      <p:cBhvr>
                                        <p:cTn id="94" dur="1000" fill="hold"/>
                                        <p:tgtEl>
                                          <p:spTgt spid="353308"/>
                                        </p:tgtEl>
                                        <p:attrNameLst>
                                          <p:attrName>ppt_x</p:attrName>
                                        </p:attrNameLst>
                                      </p:cBhvr>
                                      <p:tavLst>
                                        <p:tav tm="0">
                                          <p:val>
                                            <p:strVal val="#ppt_x"/>
                                          </p:val>
                                        </p:tav>
                                        <p:tav tm="100000">
                                          <p:val>
                                            <p:strVal val="#ppt_x"/>
                                          </p:val>
                                        </p:tav>
                                      </p:tavLst>
                                    </p:anim>
                                    <p:anim calcmode="lin" valueType="num">
                                      <p:cBhvr>
                                        <p:cTn id="95" dur="900" decel="100000" fill="hold"/>
                                        <p:tgtEl>
                                          <p:spTgt spid="353308"/>
                                        </p:tgtEl>
                                        <p:attrNameLst>
                                          <p:attrName>ppt_y</p:attrName>
                                        </p:attrNameLst>
                                      </p:cBhvr>
                                      <p:tavLst>
                                        <p:tav tm="0">
                                          <p:val>
                                            <p:strVal val="#ppt_y+1"/>
                                          </p:val>
                                        </p:tav>
                                        <p:tav tm="100000">
                                          <p:val>
                                            <p:strVal val="#ppt_y-.03"/>
                                          </p:val>
                                        </p:tav>
                                      </p:tavLst>
                                    </p:anim>
                                    <p:anim calcmode="lin" valueType="num">
                                      <p:cBhvr>
                                        <p:cTn id="96" dur="100" accel="100000" fill="hold">
                                          <p:stCondLst>
                                            <p:cond delay="900"/>
                                          </p:stCondLst>
                                        </p:cTn>
                                        <p:tgtEl>
                                          <p:spTgt spid="353308"/>
                                        </p:tgtEl>
                                        <p:attrNameLst>
                                          <p:attrName>ppt_y</p:attrName>
                                        </p:attrNameLst>
                                      </p:cBhvr>
                                      <p:tavLst>
                                        <p:tav tm="0">
                                          <p:val>
                                            <p:strVal val="#ppt_y-.03"/>
                                          </p:val>
                                        </p:tav>
                                        <p:tav tm="100000">
                                          <p:val>
                                            <p:strVal val="#ppt_y"/>
                                          </p:val>
                                        </p:tav>
                                      </p:tavLst>
                                    </p:anim>
                                  </p:childTnLst>
                                </p:cTn>
                              </p:par>
                            </p:childTnLst>
                          </p:cTn>
                        </p:par>
                      </p:childTnLst>
                    </p:cTn>
                  </p:par>
                  <p:par>
                    <p:cTn id="97" fill="hold" nodeType="clickPar">
                      <p:stCondLst>
                        <p:cond delay="indefinite"/>
                      </p:stCondLst>
                      <p:childTnLst>
                        <p:par>
                          <p:cTn id="98" fill="hold" nodeType="withGroup">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353312"/>
                                        </p:tgtEl>
                                        <p:attrNameLst>
                                          <p:attrName>style.visibility</p:attrName>
                                        </p:attrNameLst>
                                      </p:cBhvr>
                                      <p:to>
                                        <p:strVal val="visible"/>
                                      </p:to>
                                    </p:set>
                                    <p:animEffect transition="in" filter="fade">
                                      <p:cBhvr>
                                        <p:cTn id="101" dur="2000"/>
                                        <p:tgtEl>
                                          <p:spTgt spid="353312"/>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24" presetClass="entr" presetSubtype="0" fill="hold" nodeType="clickEffect">
                                  <p:stCondLst>
                                    <p:cond delay="0"/>
                                  </p:stCondLst>
                                  <p:childTnLst>
                                    <p:set>
                                      <p:cBhvr>
                                        <p:cTn id="105" dur="1" fill="hold">
                                          <p:stCondLst>
                                            <p:cond delay="0"/>
                                          </p:stCondLst>
                                        </p:cTn>
                                        <p:tgtEl>
                                          <p:spTgt spid="5"/>
                                        </p:tgtEl>
                                        <p:attrNameLst>
                                          <p:attrName>style.visibility</p:attrName>
                                        </p:attrNameLst>
                                      </p:cBhvr>
                                      <p:to>
                                        <p:strVal val="visible"/>
                                      </p:to>
                                    </p:set>
                                    <p:anim to="" calcmode="lin" valueType="num">
                                      <p:cBhvr>
                                        <p:cTn id="106" dur="1" fill="hold"/>
                                        <p:tgtEl>
                                          <p:spTgt spid="5"/>
                                        </p:tgtEl>
                                        <p:attrNameLst>
                                          <p:attrName/>
                                        </p:attrNameLst>
                                      </p:cBhvr>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6" presetClass="entr" presetSubtype="0" fill="hold" grpId="0" nodeType="clickEffect">
                                  <p:stCondLst>
                                    <p:cond delay="0"/>
                                  </p:stCondLst>
                                  <p:childTnLst>
                                    <p:set>
                                      <p:cBhvr>
                                        <p:cTn id="110" dur="1" fill="hold">
                                          <p:stCondLst>
                                            <p:cond delay="0"/>
                                          </p:stCondLst>
                                        </p:cTn>
                                        <p:tgtEl>
                                          <p:spTgt spid="353311"/>
                                        </p:tgtEl>
                                        <p:attrNameLst>
                                          <p:attrName>style.visibility</p:attrName>
                                        </p:attrNameLst>
                                      </p:cBhvr>
                                      <p:to>
                                        <p:strVal val="visible"/>
                                      </p:to>
                                    </p:set>
                                    <p:animEffect transition="in" filter="wipe(down)">
                                      <p:cBhvr>
                                        <p:cTn id="111" dur="580">
                                          <p:stCondLst>
                                            <p:cond delay="0"/>
                                          </p:stCondLst>
                                        </p:cTn>
                                        <p:tgtEl>
                                          <p:spTgt spid="353311"/>
                                        </p:tgtEl>
                                      </p:cBhvr>
                                    </p:animEffect>
                                    <p:anim calcmode="lin" valueType="num">
                                      <p:cBhvr>
                                        <p:cTn id="112" dur="1822" tmFilter="0,0; 0.14,0.36; 0.43,0.73; 0.71,0.91; 1.0,1.0">
                                          <p:stCondLst>
                                            <p:cond delay="0"/>
                                          </p:stCondLst>
                                        </p:cTn>
                                        <p:tgtEl>
                                          <p:spTgt spid="353311"/>
                                        </p:tgtEl>
                                        <p:attrNameLst>
                                          <p:attrName>ppt_x</p:attrName>
                                        </p:attrNameLst>
                                      </p:cBhvr>
                                      <p:tavLst>
                                        <p:tav tm="0">
                                          <p:val>
                                            <p:strVal val="#ppt_x-0.25"/>
                                          </p:val>
                                        </p:tav>
                                        <p:tav tm="100000">
                                          <p:val>
                                            <p:strVal val="#ppt_x"/>
                                          </p:val>
                                        </p:tav>
                                      </p:tavLst>
                                    </p:anim>
                                    <p:anim calcmode="lin" valueType="num">
                                      <p:cBhvr>
                                        <p:cTn id="113" dur="664" tmFilter="0.0,0.0; 0.25,0.07; 0.50,0.2; 0.75,0.467; 1.0,1.0">
                                          <p:stCondLst>
                                            <p:cond delay="0"/>
                                          </p:stCondLst>
                                        </p:cTn>
                                        <p:tgtEl>
                                          <p:spTgt spid="353311"/>
                                        </p:tgtEl>
                                        <p:attrNameLst>
                                          <p:attrName>ppt_y</p:attrName>
                                        </p:attrNameLst>
                                      </p:cBhvr>
                                      <p:tavLst>
                                        <p:tav tm="0" fmla="#ppt_y-sin(pi*$)/3">
                                          <p:val>
                                            <p:fltVal val="0.5"/>
                                          </p:val>
                                        </p:tav>
                                        <p:tav tm="100000">
                                          <p:val>
                                            <p:fltVal val="1"/>
                                          </p:val>
                                        </p:tav>
                                      </p:tavLst>
                                    </p:anim>
                                    <p:anim calcmode="lin" valueType="num">
                                      <p:cBhvr>
                                        <p:cTn id="114" dur="664" tmFilter="0, 0; 0.125,0.2665; 0.25,0.4; 0.375,0.465; 0.5,0.5;  0.625,0.535; 0.75,0.6; 0.875,0.7335; 1,1">
                                          <p:stCondLst>
                                            <p:cond delay="664"/>
                                          </p:stCondLst>
                                        </p:cTn>
                                        <p:tgtEl>
                                          <p:spTgt spid="353311"/>
                                        </p:tgtEl>
                                        <p:attrNameLst>
                                          <p:attrName>ppt_y</p:attrName>
                                        </p:attrNameLst>
                                      </p:cBhvr>
                                      <p:tavLst>
                                        <p:tav tm="0" fmla="#ppt_y-sin(pi*$)/9">
                                          <p:val>
                                            <p:fltVal val="0"/>
                                          </p:val>
                                        </p:tav>
                                        <p:tav tm="100000">
                                          <p:val>
                                            <p:fltVal val="1"/>
                                          </p:val>
                                        </p:tav>
                                      </p:tavLst>
                                    </p:anim>
                                    <p:anim calcmode="lin" valueType="num">
                                      <p:cBhvr>
                                        <p:cTn id="115" dur="332" tmFilter="0, 0; 0.125,0.2665; 0.25,0.4; 0.375,0.465; 0.5,0.5;  0.625,0.535; 0.75,0.6; 0.875,0.7335; 1,1">
                                          <p:stCondLst>
                                            <p:cond delay="1324"/>
                                          </p:stCondLst>
                                        </p:cTn>
                                        <p:tgtEl>
                                          <p:spTgt spid="353311"/>
                                        </p:tgtEl>
                                        <p:attrNameLst>
                                          <p:attrName>ppt_y</p:attrName>
                                        </p:attrNameLst>
                                      </p:cBhvr>
                                      <p:tavLst>
                                        <p:tav tm="0" fmla="#ppt_y-sin(pi*$)/27">
                                          <p:val>
                                            <p:fltVal val="0"/>
                                          </p:val>
                                        </p:tav>
                                        <p:tav tm="100000">
                                          <p:val>
                                            <p:fltVal val="1"/>
                                          </p:val>
                                        </p:tav>
                                      </p:tavLst>
                                    </p:anim>
                                    <p:anim calcmode="lin" valueType="num">
                                      <p:cBhvr>
                                        <p:cTn id="116" dur="164" tmFilter="0, 0; 0.125,0.2665; 0.25,0.4; 0.375,0.465; 0.5,0.5;  0.625,0.535; 0.75,0.6; 0.875,0.7335; 1,1">
                                          <p:stCondLst>
                                            <p:cond delay="1656"/>
                                          </p:stCondLst>
                                        </p:cTn>
                                        <p:tgtEl>
                                          <p:spTgt spid="353311"/>
                                        </p:tgtEl>
                                        <p:attrNameLst>
                                          <p:attrName>ppt_y</p:attrName>
                                        </p:attrNameLst>
                                      </p:cBhvr>
                                      <p:tavLst>
                                        <p:tav tm="0" fmla="#ppt_y-sin(pi*$)/81">
                                          <p:val>
                                            <p:fltVal val="0"/>
                                          </p:val>
                                        </p:tav>
                                        <p:tav tm="100000">
                                          <p:val>
                                            <p:fltVal val="1"/>
                                          </p:val>
                                        </p:tav>
                                      </p:tavLst>
                                    </p:anim>
                                    <p:animScale>
                                      <p:cBhvr>
                                        <p:cTn id="117" dur="26">
                                          <p:stCondLst>
                                            <p:cond delay="650"/>
                                          </p:stCondLst>
                                        </p:cTn>
                                        <p:tgtEl>
                                          <p:spTgt spid="353311"/>
                                        </p:tgtEl>
                                      </p:cBhvr>
                                      <p:to x="100000" y="60000"/>
                                    </p:animScale>
                                    <p:animScale>
                                      <p:cBhvr>
                                        <p:cTn id="118" dur="166" decel="50000">
                                          <p:stCondLst>
                                            <p:cond delay="676"/>
                                          </p:stCondLst>
                                        </p:cTn>
                                        <p:tgtEl>
                                          <p:spTgt spid="353311"/>
                                        </p:tgtEl>
                                      </p:cBhvr>
                                      <p:to x="100000" y="100000"/>
                                    </p:animScale>
                                    <p:animScale>
                                      <p:cBhvr>
                                        <p:cTn id="119" dur="26">
                                          <p:stCondLst>
                                            <p:cond delay="1312"/>
                                          </p:stCondLst>
                                        </p:cTn>
                                        <p:tgtEl>
                                          <p:spTgt spid="353311"/>
                                        </p:tgtEl>
                                      </p:cBhvr>
                                      <p:to x="100000" y="80000"/>
                                    </p:animScale>
                                    <p:animScale>
                                      <p:cBhvr>
                                        <p:cTn id="120" dur="166" decel="50000">
                                          <p:stCondLst>
                                            <p:cond delay="1338"/>
                                          </p:stCondLst>
                                        </p:cTn>
                                        <p:tgtEl>
                                          <p:spTgt spid="353311"/>
                                        </p:tgtEl>
                                      </p:cBhvr>
                                      <p:to x="100000" y="100000"/>
                                    </p:animScale>
                                    <p:animScale>
                                      <p:cBhvr>
                                        <p:cTn id="121" dur="26">
                                          <p:stCondLst>
                                            <p:cond delay="1642"/>
                                          </p:stCondLst>
                                        </p:cTn>
                                        <p:tgtEl>
                                          <p:spTgt spid="353311"/>
                                        </p:tgtEl>
                                      </p:cBhvr>
                                      <p:to x="100000" y="90000"/>
                                    </p:animScale>
                                    <p:animScale>
                                      <p:cBhvr>
                                        <p:cTn id="122" dur="166" decel="50000">
                                          <p:stCondLst>
                                            <p:cond delay="1668"/>
                                          </p:stCondLst>
                                        </p:cTn>
                                        <p:tgtEl>
                                          <p:spTgt spid="353311"/>
                                        </p:tgtEl>
                                      </p:cBhvr>
                                      <p:to x="100000" y="100000"/>
                                    </p:animScale>
                                    <p:animScale>
                                      <p:cBhvr>
                                        <p:cTn id="123" dur="26">
                                          <p:stCondLst>
                                            <p:cond delay="1808"/>
                                          </p:stCondLst>
                                        </p:cTn>
                                        <p:tgtEl>
                                          <p:spTgt spid="353311"/>
                                        </p:tgtEl>
                                      </p:cBhvr>
                                      <p:to x="100000" y="95000"/>
                                    </p:animScale>
                                    <p:animScale>
                                      <p:cBhvr>
                                        <p:cTn id="124" dur="166" decel="50000">
                                          <p:stCondLst>
                                            <p:cond delay="1834"/>
                                          </p:stCondLst>
                                        </p:cTn>
                                        <p:tgtEl>
                                          <p:spTgt spid="353311"/>
                                        </p:tgtEl>
                                      </p:cBhvr>
                                      <p:to x="100000" y="100000"/>
                                    </p:animScale>
                                  </p:childTnLst>
                                </p:cTn>
                              </p:par>
                            </p:childTnLst>
                          </p:cTn>
                        </p:par>
                      </p:childTnLst>
                    </p:cTn>
                  </p:par>
                  <p:par>
                    <p:cTn id="125" fill="hold" nodeType="clickPar">
                      <p:stCondLst>
                        <p:cond delay="indefinite"/>
                      </p:stCondLst>
                      <p:childTnLst>
                        <p:par>
                          <p:cTn id="126" fill="hold" nodeType="withGroup">
                            <p:stCondLst>
                              <p:cond delay="0"/>
                            </p:stCondLst>
                            <p:childTnLst>
                              <p:par>
                                <p:cTn id="127" presetID="47" presetClass="entr" presetSubtype="0" fill="hold" grpId="0" nodeType="clickEffect">
                                  <p:stCondLst>
                                    <p:cond delay="0"/>
                                  </p:stCondLst>
                                  <p:childTnLst>
                                    <p:set>
                                      <p:cBhvr>
                                        <p:cTn id="128" dur="1" fill="hold">
                                          <p:stCondLst>
                                            <p:cond delay="0"/>
                                          </p:stCondLst>
                                        </p:cTn>
                                        <p:tgtEl>
                                          <p:spTgt spid="353315"/>
                                        </p:tgtEl>
                                        <p:attrNameLst>
                                          <p:attrName>style.visibility</p:attrName>
                                        </p:attrNameLst>
                                      </p:cBhvr>
                                      <p:to>
                                        <p:strVal val="visible"/>
                                      </p:to>
                                    </p:set>
                                    <p:animEffect transition="in" filter="fade">
                                      <p:cBhvr>
                                        <p:cTn id="129" dur="1000"/>
                                        <p:tgtEl>
                                          <p:spTgt spid="353315"/>
                                        </p:tgtEl>
                                      </p:cBhvr>
                                    </p:animEffect>
                                    <p:anim calcmode="lin" valueType="num">
                                      <p:cBhvr>
                                        <p:cTn id="130" dur="1000" fill="hold"/>
                                        <p:tgtEl>
                                          <p:spTgt spid="353315"/>
                                        </p:tgtEl>
                                        <p:attrNameLst>
                                          <p:attrName>ppt_x</p:attrName>
                                        </p:attrNameLst>
                                      </p:cBhvr>
                                      <p:tavLst>
                                        <p:tav tm="0">
                                          <p:val>
                                            <p:strVal val="#ppt_x"/>
                                          </p:val>
                                        </p:tav>
                                        <p:tav tm="100000">
                                          <p:val>
                                            <p:strVal val="#ppt_x"/>
                                          </p:val>
                                        </p:tav>
                                      </p:tavLst>
                                    </p:anim>
                                    <p:anim calcmode="lin" valueType="num">
                                      <p:cBhvr>
                                        <p:cTn id="131" dur="1000" fill="hold"/>
                                        <p:tgtEl>
                                          <p:spTgt spid="353315"/>
                                        </p:tgtEl>
                                        <p:attrNameLst>
                                          <p:attrName>ppt_y</p:attrName>
                                        </p:attrNameLst>
                                      </p:cBhvr>
                                      <p:tavLst>
                                        <p:tav tm="0">
                                          <p:val>
                                            <p:strVal val="#ppt_y-.1"/>
                                          </p:val>
                                        </p:tav>
                                        <p:tav tm="100000">
                                          <p:val>
                                            <p:strVal val="#ppt_y"/>
                                          </p:val>
                                        </p:tav>
                                      </p:tavLst>
                                    </p:anim>
                                  </p:childTnLst>
                                </p:cTn>
                              </p:par>
                            </p:childTnLst>
                          </p:cTn>
                        </p:par>
                      </p:childTnLst>
                    </p:cTn>
                  </p:par>
                  <p:par>
                    <p:cTn id="132" fill="hold" nodeType="clickPar">
                      <p:stCondLst>
                        <p:cond delay="indefinite"/>
                      </p:stCondLst>
                      <p:childTnLst>
                        <p:par>
                          <p:cTn id="133" fill="hold" nodeType="withGroup">
                            <p:stCondLst>
                              <p:cond delay="0"/>
                            </p:stCondLst>
                            <p:childTnLst>
                              <p:par>
                                <p:cTn id="134" presetID="21" presetClass="entr" presetSubtype="4" fill="hold" nodeType="clickEffect">
                                  <p:stCondLst>
                                    <p:cond delay="0"/>
                                  </p:stCondLst>
                                  <p:childTnLst>
                                    <p:set>
                                      <p:cBhvr>
                                        <p:cTn id="135" dur="1" fill="hold">
                                          <p:stCondLst>
                                            <p:cond delay="0"/>
                                          </p:stCondLst>
                                        </p:cTn>
                                        <p:tgtEl>
                                          <p:spTgt spid="6"/>
                                        </p:tgtEl>
                                        <p:attrNameLst>
                                          <p:attrName>style.visibility</p:attrName>
                                        </p:attrNameLst>
                                      </p:cBhvr>
                                      <p:to>
                                        <p:strVal val="visible"/>
                                      </p:to>
                                    </p:set>
                                    <p:animEffect transition="in" filter="wheel(4)">
                                      <p:cBhvr>
                                        <p:cTn id="136" dur="2000"/>
                                        <p:tgtEl>
                                          <p:spTgt spid="6"/>
                                        </p:tgtEl>
                                      </p:cBhvr>
                                    </p:animEffec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26" presetClass="entr" presetSubtype="0" fill="hold" grpId="0" nodeType="clickEffect">
                                  <p:stCondLst>
                                    <p:cond delay="0"/>
                                  </p:stCondLst>
                                  <p:childTnLst>
                                    <p:set>
                                      <p:cBhvr>
                                        <p:cTn id="140" dur="1" fill="hold">
                                          <p:stCondLst>
                                            <p:cond delay="0"/>
                                          </p:stCondLst>
                                        </p:cTn>
                                        <p:tgtEl>
                                          <p:spTgt spid="353314"/>
                                        </p:tgtEl>
                                        <p:attrNameLst>
                                          <p:attrName>style.visibility</p:attrName>
                                        </p:attrNameLst>
                                      </p:cBhvr>
                                      <p:to>
                                        <p:strVal val="visible"/>
                                      </p:to>
                                    </p:set>
                                    <p:animEffect transition="in" filter="wipe(down)">
                                      <p:cBhvr>
                                        <p:cTn id="141" dur="580">
                                          <p:stCondLst>
                                            <p:cond delay="0"/>
                                          </p:stCondLst>
                                        </p:cTn>
                                        <p:tgtEl>
                                          <p:spTgt spid="353314"/>
                                        </p:tgtEl>
                                      </p:cBhvr>
                                    </p:animEffect>
                                    <p:anim calcmode="lin" valueType="num">
                                      <p:cBhvr>
                                        <p:cTn id="142" dur="1822" tmFilter="0,0; 0.14,0.36; 0.43,0.73; 0.71,0.91; 1.0,1.0">
                                          <p:stCondLst>
                                            <p:cond delay="0"/>
                                          </p:stCondLst>
                                        </p:cTn>
                                        <p:tgtEl>
                                          <p:spTgt spid="353314"/>
                                        </p:tgtEl>
                                        <p:attrNameLst>
                                          <p:attrName>ppt_x</p:attrName>
                                        </p:attrNameLst>
                                      </p:cBhvr>
                                      <p:tavLst>
                                        <p:tav tm="0">
                                          <p:val>
                                            <p:strVal val="#ppt_x-0.25"/>
                                          </p:val>
                                        </p:tav>
                                        <p:tav tm="100000">
                                          <p:val>
                                            <p:strVal val="#ppt_x"/>
                                          </p:val>
                                        </p:tav>
                                      </p:tavLst>
                                    </p:anim>
                                    <p:anim calcmode="lin" valueType="num">
                                      <p:cBhvr>
                                        <p:cTn id="143" dur="664" tmFilter="0.0,0.0; 0.25,0.07; 0.50,0.2; 0.75,0.467; 1.0,1.0">
                                          <p:stCondLst>
                                            <p:cond delay="0"/>
                                          </p:stCondLst>
                                        </p:cTn>
                                        <p:tgtEl>
                                          <p:spTgt spid="353314"/>
                                        </p:tgtEl>
                                        <p:attrNameLst>
                                          <p:attrName>ppt_y</p:attrName>
                                        </p:attrNameLst>
                                      </p:cBhvr>
                                      <p:tavLst>
                                        <p:tav tm="0" fmla="#ppt_y-sin(pi*$)/3">
                                          <p:val>
                                            <p:fltVal val="0.5"/>
                                          </p:val>
                                        </p:tav>
                                        <p:tav tm="100000">
                                          <p:val>
                                            <p:fltVal val="1"/>
                                          </p:val>
                                        </p:tav>
                                      </p:tavLst>
                                    </p:anim>
                                    <p:anim calcmode="lin" valueType="num">
                                      <p:cBhvr>
                                        <p:cTn id="144" dur="664" tmFilter="0, 0; 0.125,0.2665; 0.25,0.4; 0.375,0.465; 0.5,0.5;  0.625,0.535; 0.75,0.6; 0.875,0.7335; 1,1">
                                          <p:stCondLst>
                                            <p:cond delay="664"/>
                                          </p:stCondLst>
                                        </p:cTn>
                                        <p:tgtEl>
                                          <p:spTgt spid="353314"/>
                                        </p:tgtEl>
                                        <p:attrNameLst>
                                          <p:attrName>ppt_y</p:attrName>
                                        </p:attrNameLst>
                                      </p:cBhvr>
                                      <p:tavLst>
                                        <p:tav tm="0" fmla="#ppt_y-sin(pi*$)/9">
                                          <p:val>
                                            <p:fltVal val="0"/>
                                          </p:val>
                                        </p:tav>
                                        <p:tav tm="100000">
                                          <p:val>
                                            <p:fltVal val="1"/>
                                          </p:val>
                                        </p:tav>
                                      </p:tavLst>
                                    </p:anim>
                                    <p:anim calcmode="lin" valueType="num">
                                      <p:cBhvr>
                                        <p:cTn id="145" dur="332" tmFilter="0, 0; 0.125,0.2665; 0.25,0.4; 0.375,0.465; 0.5,0.5;  0.625,0.535; 0.75,0.6; 0.875,0.7335; 1,1">
                                          <p:stCondLst>
                                            <p:cond delay="1324"/>
                                          </p:stCondLst>
                                        </p:cTn>
                                        <p:tgtEl>
                                          <p:spTgt spid="353314"/>
                                        </p:tgtEl>
                                        <p:attrNameLst>
                                          <p:attrName>ppt_y</p:attrName>
                                        </p:attrNameLst>
                                      </p:cBhvr>
                                      <p:tavLst>
                                        <p:tav tm="0" fmla="#ppt_y-sin(pi*$)/27">
                                          <p:val>
                                            <p:fltVal val="0"/>
                                          </p:val>
                                        </p:tav>
                                        <p:tav tm="100000">
                                          <p:val>
                                            <p:fltVal val="1"/>
                                          </p:val>
                                        </p:tav>
                                      </p:tavLst>
                                    </p:anim>
                                    <p:anim calcmode="lin" valueType="num">
                                      <p:cBhvr>
                                        <p:cTn id="146" dur="164" tmFilter="0, 0; 0.125,0.2665; 0.25,0.4; 0.375,0.465; 0.5,0.5;  0.625,0.535; 0.75,0.6; 0.875,0.7335; 1,1">
                                          <p:stCondLst>
                                            <p:cond delay="1656"/>
                                          </p:stCondLst>
                                        </p:cTn>
                                        <p:tgtEl>
                                          <p:spTgt spid="353314"/>
                                        </p:tgtEl>
                                        <p:attrNameLst>
                                          <p:attrName>ppt_y</p:attrName>
                                        </p:attrNameLst>
                                      </p:cBhvr>
                                      <p:tavLst>
                                        <p:tav tm="0" fmla="#ppt_y-sin(pi*$)/81">
                                          <p:val>
                                            <p:fltVal val="0"/>
                                          </p:val>
                                        </p:tav>
                                        <p:tav tm="100000">
                                          <p:val>
                                            <p:fltVal val="1"/>
                                          </p:val>
                                        </p:tav>
                                      </p:tavLst>
                                    </p:anim>
                                    <p:animScale>
                                      <p:cBhvr>
                                        <p:cTn id="147" dur="26">
                                          <p:stCondLst>
                                            <p:cond delay="650"/>
                                          </p:stCondLst>
                                        </p:cTn>
                                        <p:tgtEl>
                                          <p:spTgt spid="353314"/>
                                        </p:tgtEl>
                                      </p:cBhvr>
                                      <p:to x="100000" y="60000"/>
                                    </p:animScale>
                                    <p:animScale>
                                      <p:cBhvr>
                                        <p:cTn id="148" dur="166" decel="50000">
                                          <p:stCondLst>
                                            <p:cond delay="676"/>
                                          </p:stCondLst>
                                        </p:cTn>
                                        <p:tgtEl>
                                          <p:spTgt spid="353314"/>
                                        </p:tgtEl>
                                      </p:cBhvr>
                                      <p:to x="100000" y="100000"/>
                                    </p:animScale>
                                    <p:animScale>
                                      <p:cBhvr>
                                        <p:cTn id="149" dur="26">
                                          <p:stCondLst>
                                            <p:cond delay="1312"/>
                                          </p:stCondLst>
                                        </p:cTn>
                                        <p:tgtEl>
                                          <p:spTgt spid="353314"/>
                                        </p:tgtEl>
                                      </p:cBhvr>
                                      <p:to x="100000" y="80000"/>
                                    </p:animScale>
                                    <p:animScale>
                                      <p:cBhvr>
                                        <p:cTn id="150" dur="166" decel="50000">
                                          <p:stCondLst>
                                            <p:cond delay="1338"/>
                                          </p:stCondLst>
                                        </p:cTn>
                                        <p:tgtEl>
                                          <p:spTgt spid="353314"/>
                                        </p:tgtEl>
                                      </p:cBhvr>
                                      <p:to x="100000" y="100000"/>
                                    </p:animScale>
                                    <p:animScale>
                                      <p:cBhvr>
                                        <p:cTn id="151" dur="26">
                                          <p:stCondLst>
                                            <p:cond delay="1642"/>
                                          </p:stCondLst>
                                        </p:cTn>
                                        <p:tgtEl>
                                          <p:spTgt spid="353314"/>
                                        </p:tgtEl>
                                      </p:cBhvr>
                                      <p:to x="100000" y="90000"/>
                                    </p:animScale>
                                    <p:animScale>
                                      <p:cBhvr>
                                        <p:cTn id="152" dur="166" decel="50000">
                                          <p:stCondLst>
                                            <p:cond delay="1668"/>
                                          </p:stCondLst>
                                        </p:cTn>
                                        <p:tgtEl>
                                          <p:spTgt spid="353314"/>
                                        </p:tgtEl>
                                      </p:cBhvr>
                                      <p:to x="100000" y="100000"/>
                                    </p:animScale>
                                    <p:animScale>
                                      <p:cBhvr>
                                        <p:cTn id="153" dur="26">
                                          <p:stCondLst>
                                            <p:cond delay="1808"/>
                                          </p:stCondLst>
                                        </p:cTn>
                                        <p:tgtEl>
                                          <p:spTgt spid="353314"/>
                                        </p:tgtEl>
                                      </p:cBhvr>
                                      <p:to x="100000" y="95000"/>
                                    </p:animScale>
                                    <p:animScale>
                                      <p:cBhvr>
                                        <p:cTn id="154" dur="166" decel="50000">
                                          <p:stCondLst>
                                            <p:cond delay="1834"/>
                                          </p:stCondLst>
                                        </p:cTn>
                                        <p:tgtEl>
                                          <p:spTgt spid="353314"/>
                                        </p:tgtEl>
                                      </p:cBhvr>
                                      <p:to x="100000" y="100000"/>
                                    </p:animScale>
                                  </p:childTnLst>
                                </p:cTn>
                              </p:par>
                            </p:childTnLst>
                          </p:cTn>
                        </p:par>
                      </p:childTnLst>
                    </p:cTn>
                  </p:par>
                  <p:par>
                    <p:cTn id="155" fill="hold" nodeType="clickPar">
                      <p:stCondLst>
                        <p:cond delay="indefinite"/>
                      </p:stCondLst>
                      <p:childTnLst>
                        <p:par>
                          <p:cTn id="156" fill="hold" nodeType="withGroup">
                            <p:stCondLst>
                              <p:cond delay="0"/>
                            </p:stCondLst>
                            <p:childTnLst>
                              <p:par>
                                <p:cTn id="157" presetID="37" presetClass="entr" presetSubtype="0" fill="hold" grpId="0" nodeType="clickEffect">
                                  <p:stCondLst>
                                    <p:cond delay="0"/>
                                  </p:stCondLst>
                                  <p:childTnLst>
                                    <p:set>
                                      <p:cBhvr>
                                        <p:cTn id="158" dur="1" fill="hold">
                                          <p:stCondLst>
                                            <p:cond delay="0"/>
                                          </p:stCondLst>
                                        </p:cTn>
                                        <p:tgtEl>
                                          <p:spTgt spid="353318"/>
                                        </p:tgtEl>
                                        <p:attrNameLst>
                                          <p:attrName>style.visibility</p:attrName>
                                        </p:attrNameLst>
                                      </p:cBhvr>
                                      <p:to>
                                        <p:strVal val="visible"/>
                                      </p:to>
                                    </p:set>
                                    <p:animEffect transition="in" filter="fade">
                                      <p:cBhvr>
                                        <p:cTn id="159" dur="1000"/>
                                        <p:tgtEl>
                                          <p:spTgt spid="353318"/>
                                        </p:tgtEl>
                                      </p:cBhvr>
                                    </p:animEffect>
                                    <p:anim calcmode="lin" valueType="num">
                                      <p:cBhvr>
                                        <p:cTn id="160" dur="1000" fill="hold"/>
                                        <p:tgtEl>
                                          <p:spTgt spid="353318"/>
                                        </p:tgtEl>
                                        <p:attrNameLst>
                                          <p:attrName>ppt_x</p:attrName>
                                        </p:attrNameLst>
                                      </p:cBhvr>
                                      <p:tavLst>
                                        <p:tav tm="0">
                                          <p:val>
                                            <p:strVal val="#ppt_x"/>
                                          </p:val>
                                        </p:tav>
                                        <p:tav tm="100000">
                                          <p:val>
                                            <p:strVal val="#ppt_x"/>
                                          </p:val>
                                        </p:tav>
                                      </p:tavLst>
                                    </p:anim>
                                    <p:anim calcmode="lin" valueType="num">
                                      <p:cBhvr>
                                        <p:cTn id="161" dur="900" decel="100000" fill="hold"/>
                                        <p:tgtEl>
                                          <p:spTgt spid="353318"/>
                                        </p:tgtEl>
                                        <p:attrNameLst>
                                          <p:attrName>ppt_y</p:attrName>
                                        </p:attrNameLst>
                                      </p:cBhvr>
                                      <p:tavLst>
                                        <p:tav tm="0">
                                          <p:val>
                                            <p:strVal val="#ppt_y+1"/>
                                          </p:val>
                                        </p:tav>
                                        <p:tav tm="100000">
                                          <p:val>
                                            <p:strVal val="#ppt_y-.03"/>
                                          </p:val>
                                        </p:tav>
                                      </p:tavLst>
                                    </p:anim>
                                    <p:anim calcmode="lin" valueType="num">
                                      <p:cBhvr>
                                        <p:cTn id="162" dur="100" accel="100000" fill="hold">
                                          <p:stCondLst>
                                            <p:cond delay="900"/>
                                          </p:stCondLst>
                                        </p:cTn>
                                        <p:tgtEl>
                                          <p:spTgt spid="353318"/>
                                        </p:tgtEl>
                                        <p:attrNameLst>
                                          <p:attrName>ppt_y</p:attrName>
                                        </p:attrNameLst>
                                      </p:cBhvr>
                                      <p:tavLst>
                                        <p:tav tm="0">
                                          <p:val>
                                            <p:strVal val="#ppt_y-.03"/>
                                          </p:val>
                                        </p:tav>
                                        <p:tav tm="100000">
                                          <p:val>
                                            <p:strVal val="#ppt_y"/>
                                          </p:val>
                                        </p:tav>
                                      </p:tavLst>
                                    </p:anim>
                                  </p:childTnLst>
                                </p:cTn>
                              </p:par>
                            </p:childTnLst>
                          </p:cTn>
                        </p:par>
                      </p:childTnLst>
                    </p:cTn>
                  </p:par>
                  <p:par>
                    <p:cTn id="163" fill="hold" nodeType="clickPar">
                      <p:stCondLst>
                        <p:cond delay="indefinite"/>
                      </p:stCondLst>
                      <p:childTnLst>
                        <p:par>
                          <p:cTn id="164" fill="hold" nodeType="withGroup">
                            <p:stCondLst>
                              <p:cond delay="0"/>
                            </p:stCondLst>
                            <p:childTnLst>
                              <p:par>
                                <p:cTn id="165" presetID="22" presetClass="entr" presetSubtype="4" fill="hold" nodeType="clickEffect">
                                  <p:stCondLst>
                                    <p:cond delay="0"/>
                                  </p:stCondLst>
                                  <p:childTnLst>
                                    <p:set>
                                      <p:cBhvr>
                                        <p:cTn id="166" dur="1" fill="hold">
                                          <p:stCondLst>
                                            <p:cond delay="0"/>
                                          </p:stCondLst>
                                        </p:cTn>
                                        <p:tgtEl>
                                          <p:spTgt spid="7"/>
                                        </p:tgtEl>
                                        <p:attrNameLst>
                                          <p:attrName>style.visibility</p:attrName>
                                        </p:attrNameLst>
                                      </p:cBhvr>
                                      <p:to>
                                        <p:strVal val="visible"/>
                                      </p:to>
                                    </p:set>
                                    <p:animEffect transition="in" filter="wipe(down)">
                                      <p:cBhvr>
                                        <p:cTn id="167" dur="500"/>
                                        <p:tgtEl>
                                          <p:spTgt spid="7"/>
                                        </p:tgtEl>
                                      </p:cBhvr>
                                    </p:animEffect>
                                  </p:childTnLst>
                                </p:cTn>
                              </p:par>
                            </p:childTnLst>
                          </p:cTn>
                        </p:par>
                      </p:childTnLst>
                    </p:cTn>
                  </p:par>
                  <p:par>
                    <p:cTn id="168" fill="hold" nodeType="clickPar">
                      <p:stCondLst>
                        <p:cond delay="indefinite"/>
                      </p:stCondLst>
                      <p:childTnLst>
                        <p:par>
                          <p:cTn id="169" fill="hold" nodeType="withGroup">
                            <p:stCondLst>
                              <p:cond delay="0"/>
                            </p:stCondLst>
                            <p:childTnLst>
                              <p:par>
                                <p:cTn id="170" presetID="26" presetClass="entr" presetSubtype="0" fill="hold" grpId="0" nodeType="clickEffect">
                                  <p:stCondLst>
                                    <p:cond delay="0"/>
                                  </p:stCondLst>
                                  <p:childTnLst>
                                    <p:set>
                                      <p:cBhvr>
                                        <p:cTn id="171" dur="1" fill="hold">
                                          <p:stCondLst>
                                            <p:cond delay="0"/>
                                          </p:stCondLst>
                                        </p:cTn>
                                        <p:tgtEl>
                                          <p:spTgt spid="353317"/>
                                        </p:tgtEl>
                                        <p:attrNameLst>
                                          <p:attrName>style.visibility</p:attrName>
                                        </p:attrNameLst>
                                      </p:cBhvr>
                                      <p:to>
                                        <p:strVal val="visible"/>
                                      </p:to>
                                    </p:set>
                                    <p:animEffect transition="in" filter="wipe(down)">
                                      <p:cBhvr>
                                        <p:cTn id="172" dur="580">
                                          <p:stCondLst>
                                            <p:cond delay="0"/>
                                          </p:stCondLst>
                                        </p:cTn>
                                        <p:tgtEl>
                                          <p:spTgt spid="353317"/>
                                        </p:tgtEl>
                                      </p:cBhvr>
                                    </p:animEffect>
                                    <p:anim calcmode="lin" valueType="num">
                                      <p:cBhvr>
                                        <p:cTn id="173" dur="1822" tmFilter="0,0; 0.14,0.36; 0.43,0.73; 0.71,0.91; 1.0,1.0">
                                          <p:stCondLst>
                                            <p:cond delay="0"/>
                                          </p:stCondLst>
                                        </p:cTn>
                                        <p:tgtEl>
                                          <p:spTgt spid="353317"/>
                                        </p:tgtEl>
                                        <p:attrNameLst>
                                          <p:attrName>ppt_x</p:attrName>
                                        </p:attrNameLst>
                                      </p:cBhvr>
                                      <p:tavLst>
                                        <p:tav tm="0">
                                          <p:val>
                                            <p:strVal val="#ppt_x-0.25"/>
                                          </p:val>
                                        </p:tav>
                                        <p:tav tm="100000">
                                          <p:val>
                                            <p:strVal val="#ppt_x"/>
                                          </p:val>
                                        </p:tav>
                                      </p:tavLst>
                                    </p:anim>
                                    <p:anim calcmode="lin" valueType="num">
                                      <p:cBhvr>
                                        <p:cTn id="174" dur="664" tmFilter="0.0,0.0; 0.25,0.07; 0.50,0.2; 0.75,0.467; 1.0,1.0">
                                          <p:stCondLst>
                                            <p:cond delay="0"/>
                                          </p:stCondLst>
                                        </p:cTn>
                                        <p:tgtEl>
                                          <p:spTgt spid="353317"/>
                                        </p:tgtEl>
                                        <p:attrNameLst>
                                          <p:attrName>ppt_y</p:attrName>
                                        </p:attrNameLst>
                                      </p:cBhvr>
                                      <p:tavLst>
                                        <p:tav tm="0" fmla="#ppt_y-sin(pi*$)/3">
                                          <p:val>
                                            <p:fltVal val="0.5"/>
                                          </p:val>
                                        </p:tav>
                                        <p:tav tm="100000">
                                          <p:val>
                                            <p:fltVal val="1"/>
                                          </p:val>
                                        </p:tav>
                                      </p:tavLst>
                                    </p:anim>
                                    <p:anim calcmode="lin" valueType="num">
                                      <p:cBhvr>
                                        <p:cTn id="175" dur="664" tmFilter="0, 0; 0.125,0.2665; 0.25,0.4; 0.375,0.465; 0.5,0.5;  0.625,0.535; 0.75,0.6; 0.875,0.7335; 1,1">
                                          <p:stCondLst>
                                            <p:cond delay="664"/>
                                          </p:stCondLst>
                                        </p:cTn>
                                        <p:tgtEl>
                                          <p:spTgt spid="353317"/>
                                        </p:tgtEl>
                                        <p:attrNameLst>
                                          <p:attrName>ppt_y</p:attrName>
                                        </p:attrNameLst>
                                      </p:cBhvr>
                                      <p:tavLst>
                                        <p:tav tm="0" fmla="#ppt_y-sin(pi*$)/9">
                                          <p:val>
                                            <p:fltVal val="0"/>
                                          </p:val>
                                        </p:tav>
                                        <p:tav tm="100000">
                                          <p:val>
                                            <p:fltVal val="1"/>
                                          </p:val>
                                        </p:tav>
                                      </p:tavLst>
                                    </p:anim>
                                    <p:anim calcmode="lin" valueType="num">
                                      <p:cBhvr>
                                        <p:cTn id="176" dur="332" tmFilter="0, 0; 0.125,0.2665; 0.25,0.4; 0.375,0.465; 0.5,0.5;  0.625,0.535; 0.75,0.6; 0.875,0.7335; 1,1">
                                          <p:stCondLst>
                                            <p:cond delay="1324"/>
                                          </p:stCondLst>
                                        </p:cTn>
                                        <p:tgtEl>
                                          <p:spTgt spid="353317"/>
                                        </p:tgtEl>
                                        <p:attrNameLst>
                                          <p:attrName>ppt_y</p:attrName>
                                        </p:attrNameLst>
                                      </p:cBhvr>
                                      <p:tavLst>
                                        <p:tav tm="0" fmla="#ppt_y-sin(pi*$)/27">
                                          <p:val>
                                            <p:fltVal val="0"/>
                                          </p:val>
                                        </p:tav>
                                        <p:tav tm="100000">
                                          <p:val>
                                            <p:fltVal val="1"/>
                                          </p:val>
                                        </p:tav>
                                      </p:tavLst>
                                    </p:anim>
                                    <p:anim calcmode="lin" valueType="num">
                                      <p:cBhvr>
                                        <p:cTn id="177" dur="164" tmFilter="0, 0; 0.125,0.2665; 0.25,0.4; 0.375,0.465; 0.5,0.5;  0.625,0.535; 0.75,0.6; 0.875,0.7335; 1,1">
                                          <p:stCondLst>
                                            <p:cond delay="1656"/>
                                          </p:stCondLst>
                                        </p:cTn>
                                        <p:tgtEl>
                                          <p:spTgt spid="353317"/>
                                        </p:tgtEl>
                                        <p:attrNameLst>
                                          <p:attrName>ppt_y</p:attrName>
                                        </p:attrNameLst>
                                      </p:cBhvr>
                                      <p:tavLst>
                                        <p:tav tm="0" fmla="#ppt_y-sin(pi*$)/81">
                                          <p:val>
                                            <p:fltVal val="0"/>
                                          </p:val>
                                        </p:tav>
                                        <p:tav tm="100000">
                                          <p:val>
                                            <p:fltVal val="1"/>
                                          </p:val>
                                        </p:tav>
                                      </p:tavLst>
                                    </p:anim>
                                    <p:animScale>
                                      <p:cBhvr>
                                        <p:cTn id="178" dur="26">
                                          <p:stCondLst>
                                            <p:cond delay="650"/>
                                          </p:stCondLst>
                                        </p:cTn>
                                        <p:tgtEl>
                                          <p:spTgt spid="353317"/>
                                        </p:tgtEl>
                                      </p:cBhvr>
                                      <p:to x="100000" y="60000"/>
                                    </p:animScale>
                                    <p:animScale>
                                      <p:cBhvr>
                                        <p:cTn id="179" dur="166" decel="50000">
                                          <p:stCondLst>
                                            <p:cond delay="676"/>
                                          </p:stCondLst>
                                        </p:cTn>
                                        <p:tgtEl>
                                          <p:spTgt spid="353317"/>
                                        </p:tgtEl>
                                      </p:cBhvr>
                                      <p:to x="100000" y="100000"/>
                                    </p:animScale>
                                    <p:animScale>
                                      <p:cBhvr>
                                        <p:cTn id="180" dur="26">
                                          <p:stCondLst>
                                            <p:cond delay="1312"/>
                                          </p:stCondLst>
                                        </p:cTn>
                                        <p:tgtEl>
                                          <p:spTgt spid="353317"/>
                                        </p:tgtEl>
                                      </p:cBhvr>
                                      <p:to x="100000" y="80000"/>
                                    </p:animScale>
                                    <p:animScale>
                                      <p:cBhvr>
                                        <p:cTn id="181" dur="166" decel="50000">
                                          <p:stCondLst>
                                            <p:cond delay="1338"/>
                                          </p:stCondLst>
                                        </p:cTn>
                                        <p:tgtEl>
                                          <p:spTgt spid="353317"/>
                                        </p:tgtEl>
                                      </p:cBhvr>
                                      <p:to x="100000" y="100000"/>
                                    </p:animScale>
                                    <p:animScale>
                                      <p:cBhvr>
                                        <p:cTn id="182" dur="26">
                                          <p:stCondLst>
                                            <p:cond delay="1642"/>
                                          </p:stCondLst>
                                        </p:cTn>
                                        <p:tgtEl>
                                          <p:spTgt spid="353317"/>
                                        </p:tgtEl>
                                      </p:cBhvr>
                                      <p:to x="100000" y="90000"/>
                                    </p:animScale>
                                    <p:animScale>
                                      <p:cBhvr>
                                        <p:cTn id="183" dur="166" decel="50000">
                                          <p:stCondLst>
                                            <p:cond delay="1668"/>
                                          </p:stCondLst>
                                        </p:cTn>
                                        <p:tgtEl>
                                          <p:spTgt spid="353317"/>
                                        </p:tgtEl>
                                      </p:cBhvr>
                                      <p:to x="100000" y="100000"/>
                                    </p:animScale>
                                    <p:animScale>
                                      <p:cBhvr>
                                        <p:cTn id="184" dur="26">
                                          <p:stCondLst>
                                            <p:cond delay="1808"/>
                                          </p:stCondLst>
                                        </p:cTn>
                                        <p:tgtEl>
                                          <p:spTgt spid="353317"/>
                                        </p:tgtEl>
                                      </p:cBhvr>
                                      <p:to x="100000" y="95000"/>
                                    </p:animScale>
                                    <p:animScale>
                                      <p:cBhvr>
                                        <p:cTn id="185" dur="166" decel="50000">
                                          <p:stCondLst>
                                            <p:cond delay="1834"/>
                                          </p:stCondLst>
                                        </p:cTn>
                                        <p:tgtEl>
                                          <p:spTgt spid="353317"/>
                                        </p:tgtEl>
                                      </p:cBhvr>
                                      <p:to x="100000" y="100000"/>
                                    </p:animScale>
                                  </p:childTnLst>
                                </p:cTn>
                              </p:par>
                            </p:childTnLst>
                          </p:cTn>
                        </p:par>
                      </p:childTnLst>
                    </p:cTn>
                  </p:par>
                  <p:par>
                    <p:cTn id="186" fill="hold" nodeType="clickPar">
                      <p:stCondLst>
                        <p:cond delay="indefinite"/>
                      </p:stCondLst>
                      <p:childTnLst>
                        <p:par>
                          <p:cTn id="187" fill="hold" nodeType="withGroup">
                            <p:stCondLst>
                              <p:cond delay="0"/>
                            </p:stCondLst>
                            <p:childTnLst>
                              <p:par>
                                <p:cTn id="188" presetID="47" presetClass="entr" presetSubtype="0" fill="hold" grpId="0" nodeType="clickEffect">
                                  <p:stCondLst>
                                    <p:cond delay="0"/>
                                  </p:stCondLst>
                                  <p:childTnLst>
                                    <p:set>
                                      <p:cBhvr>
                                        <p:cTn id="189" dur="1" fill="hold">
                                          <p:stCondLst>
                                            <p:cond delay="0"/>
                                          </p:stCondLst>
                                        </p:cTn>
                                        <p:tgtEl>
                                          <p:spTgt spid="353320"/>
                                        </p:tgtEl>
                                        <p:attrNameLst>
                                          <p:attrName>style.visibility</p:attrName>
                                        </p:attrNameLst>
                                      </p:cBhvr>
                                      <p:to>
                                        <p:strVal val="visible"/>
                                      </p:to>
                                    </p:set>
                                    <p:animEffect transition="in" filter="fade">
                                      <p:cBhvr>
                                        <p:cTn id="190" dur="1000"/>
                                        <p:tgtEl>
                                          <p:spTgt spid="353320"/>
                                        </p:tgtEl>
                                      </p:cBhvr>
                                    </p:animEffect>
                                    <p:anim calcmode="lin" valueType="num">
                                      <p:cBhvr>
                                        <p:cTn id="191" dur="1000" fill="hold"/>
                                        <p:tgtEl>
                                          <p:spTgt spid="353320"/>
                                        </p:tgtEl>
                                        <p:attrNameLst>
                                          <p:attrName>ppt_x</p:attrName>
                                        </p:attrNameLst>
                                      </p:cBhvr>
                                      <p:tavLst>
                                        <p:tav tm="0">
                                          <p:val>
                                            <p:strVal val="#ppt_x"/>
                                          </p:val>
                                        </p:tav>
                                        <p:tav tm="100000">
                                          <p:val>
                                            <p:strVal val="#ppt_x"/>
                                          </p:val>
                                        </p:tav>
                                      </p:tavLst>
                                    </p:anim>
                                    <p:anim calcmode="lin" valueType="num">
                                      <p:cBhvr>
                                        <p:cTn id="192" dur="1000" fill="hold"/>
                                        <p:tgtEl>
                                          <p:spTgt spid="353320"/>
                                        </p:tgtEl>
                                        <p:attrNameLst>
                                          <p:attrName>ppt_y</p:attrName>
                                        </p:attrNameLst>
                                      </p:cBhvr>
                                      <p:tavLst>
                                        <p:tav tm="0">
                                          <p:val>
                                            <p:strVal val="#ppt_y-.1"/>
                                          </p:val>
                                        </p:tav>
                                        <p:tav tm="100000">
                                          <p:val>
                                            <p:strVal val="#ppt_y"/>
                                          </p:val>
                                        </p:tav>
                                      </p:tavLst>
                                    </p:anim>
                                  </p:childTnLst>
                                </p:cTn>
                              </p:par>
                            </p:childTnLst>
                          </p:cTn>
                        </p:par>
                      </p:childTnLst>
                    </p:cTn>
                  </p:par>
                  <p:par>
                    <p:cTn id="193" fill="hold" nodeType="clickPar">
                      <p:stCondLst>
                        <p:cond delay="indefinite"/>
                      </p:stCondLst>
                      <p:childTnLst>
                        <p:par>
                          <p:cTn id="194" fill="hold" nodeType="withGroup">
                            <p:stCondLst>
                              <p:cond delay="0"/>
                            </p:stCondLst>
                            <p:childTnLst>
                              <p:par>
                                <p:cTn id="195" presetID="14" presetClass="entr" presetSubtype="10" fill="hold" nodeType="clickEffect">
                                  <p:stCondLst>
                                    <p:cond delay="0"/>
                                  </p:stCondLst>
                                  <p:childTnLst>
                                    <p:set>
                                      <p:cBhvr>
                                        <p:cTn id="196" dur="1" fill="hold">
                                          <p:stCondLst>
                                            <p:cond delay="0"/>
                                          </p:stCondLst>
                                        </p:cTn>
                                        <p:tgtEl>
                                          <p:spTgt spid="8"/>
                                        </p:tgtEl>
                                        <p:attrNameLst>
                                          <p:attrName>style.visibility</p:attrName>
                                        </p:attrNameLst>
                                      </p:cBhvr>
                                      <p:to>
                                        <p:strVal val="visible"/>
                                      </p:to>
                                    </p:set>
                                    <p:animEffect transition="in" filter="randombar(horizontal)">
                                      <p:cBhvr>
                                        <p:cTn id="197" dur="500"/>
                                        <p:tgtEl>
                                          <p:spTgt spid="8"/>
                                        </p:tgtEl>
                                      </p:cBhvr>
                                    </p:animEffect>
                                  </p:childTnLst>
                                </p:cTn>
                              </p:par>
                            </p:childTnLst>
                          </p:cTn>
                        </p:par>
                      </p:childTnLst>
                    </p:cTn>
                  </p:par>
                  <p:par>
                    <p:cTn id="198" fill="hold" nodeType="clickPar">
                      <p:stCondLst>
                        <p:cond delay="indefinite"/>
                      </p:stCondLst>
                      <p:childTnLst>
                        <p:par>
                          <p:cTn id="199" fill="hold" nodeType="withGroup">
                            <p:stCondLst>
                              <p:cond delay="0"/>
                            </p:stCondLst>
                            <p:childTnLst>
                              <p:par>
                                <p:cTn id="200" presetID="37" presetClass="entr" presetSubtype="0" fill="hold" grpId="0" nodeType="clickEffect">
                                  <p:stCondLst>
                                    <p:cond delay="0"/>
                                  </p:stCondLst>
                                  <p:childTnLst>
                                    <p:set>
                                      <p:cBhvr>
                                        <p:cTn id="201" dur="1" fill="hold">
                                          <p:stCondLst>
                                            <p:cond delay="0"/>
                                          </p:stCondLst>
                                        </p:cTn>
                                        <p:tgtEl>
                                          <p:spTgt spid="353319"/>
                                        </p:tgtEl>
                                        <p:attrNameLst>
                                          <p:attrName>style.visibility</p:attrName>
                                        </p:attrNameLst>
                                      </p:cBhvr>
                                      <p:to>
                                        <p:strVal val="visible"/>
                                      </p:to>
                                    </p:set>
                                    <p:animEffect transition="in" filter="fade">
                                      <p:cBhvr>
                                        <p:cTn id="202" dur="1000"/>
                                        <p:tgtEl>
                                          <p:spTgt spid="353319"/>
                                        </p:tgtEl>
                                      </p:cBhvr>
                                    </p:animEffect>
                                    <p:anim calcmode="lin" valueType="num">
                                      <p:cBhvr>
                                        <p:cTn id="203" dur="1000" fill="hold"/>
                                        <p:tgtEl>
                                          <p:spTgt spid="353319"/>
                                        </p:tgtEl>
                                        <p:attrNameLst>
                                          <p:attrName>ppt_x</p:attrName>
                                        </p:attrNameLst>
                                      </p:cBhvr>
                                      <p:tavLst>
                                        <p:tav tm="0">
                                          <p:val>
                                            <p:strVal val="#ppt_x"/>
                                          </p:val>
                                        </p:tav>
                                        <p:tav tm="100000">
                                          <p:val>
                                            <p:strVal val="#ppt_x"/>
                                          </p:val>
                                        </p:tav>
                                      </p:tavLst>
                                    </p:anim>
                                    <p:anim calcmode="lin" valueType="num">
                                      <p:cBhvr>
                                        <p:cTn id="204" dur="900" decel="100000" fill="hold"/>
                                        <p:tgtEl>
                                          <p:spTgt spid="353319"/>
                                        </p:tgtEl>
                                        <p:attrNameLst>
                                          <p:attrName>ppt_y</p:attrName>
                                        </p:attrNameLst>
                                      </p:cBhvr>
                                      <p:tavLst>
                                        <p:tav tm="0">
                                          <p:val>
                                            <p:strVal val="#ppt_y+1"/>
                                          </p:val>
                                        </p:tav>
                                        <p:tav tm="100000">
                                          <p:val>
                                            <p:strVal val="#ppt_y-.03"/>
                                          </p:val>
                                        </p:tav>
                                      </p:tavLst>
                                    </p:anim>
                                    <p:anim calcmode="lin" valueType="num">
                                      <p:cBhvr>
                                        <p:cTn id="205" dur="100" accel="100000" fill="hold">
                                          <p:stCondLst>
                                            <p:cond delay="900"/>
                                          </p:stCondLst>
                                        </p:cTn>
                                        <p:tgtEl>
                                          <p:spTgt spid="353319"/>
                                        </p:tgtEl>
                                        <p:attrNameLst>
                                          <p:attrName>ppt_y</p:attrName>
                                        </p:attrNameLst>
                                      </p:cBhvr>
                                      <p:tavLst>
                                        <p:tav tm="0">
                                          <p:val>
                                            <p:strVal val="#ppt_y-.03"/>
                                          </p:val>
                                        </p:tav>
                                        <p:tav tm="100000">
                                          <p:val>
                                            <p:strVal val="#ppt_y"/>
                                          </p:val>
                                        </p:tav>
                                      </p:tavLst>
                                    </p:anim>
                                  </p:childTnLst>
                                </p:cTn>
                              </p:par>
                            </p:childTnLst>
                          </p:cTn>
                        </p:par>
                      </p:childTnLst>
                    </p:cTn>
                  </p:par>
                  <p:par>
                    <p:cTn id="206" fill="hold" nodeType="clickPar">
                      <p:stCondLst>
                        <p:cond delay="indefinite"/>
                      </p:stCondLst>
                      <p:childTnLst>
                        <p:par>
                          <p:cTn id="207" fill="hold" nodeType="withGroup">
                            <p:stCondLst>
                              <p:cond delay="0"/>
                            </p:stCondLst>
                            <p:childTnLst>
                              <p:par>
                                <p:cTn id="208" presetID="26" presetClass="entr" presetSubtype="0" fill="hold" grpId="0" nodeType="clickEffect">
                                  <p:stCondLst>
                                    <p:cond delay="0"/>
                                  </p:stCondLst>
                                  <p:childTnLst>
                                    <p:set>
                                      <p:cBhvr>
                                        <p:cTn id="209" dur="1" fill="hold">
                                          <p:stCondLst>
                                            <p:cond delay="0"/>
                                          </p:stCondLst>
                                        </p:cTn>
                                        <p:tgtEl>
                                          <p:spTgt spid="353331"/>
                                        </p:tgtEl>
                                        <p:attrNameLst>
                                          <p:attrName>style.visibility</p:attrName>
                                        </p:attrNameLst>
                                      </p:cBhvr>
                                      <p:to>
                                        <p:strVal val="visible"/>
                                      </p:to>
                                    </p:set>
                                    <p:animEffect transition="in" filter="wipe(down)">
                                      <p:cBhvr>
                                        <p:cTn id="210" dur="580">
                                          <p:stCondLst>
                                            <p:cond delay="0"/>
                                          </p:stCondLst>
                                        </p:cTn>
                                        <p:tgtEl>
                                          <p:spTgt spid="353331"/>
                                        </p:tgtEl>
                                      </p:cBhvr>
                                    </p:animEffect>
                                    <p:anim calcmode="lin" valueType="num">
                                      <p:cBhvr>
                                        <p:cTn id="211" dur="1822" tmFilter="0,0; 0.14,0.36; 0.43,0.73; 0.71,0.91; 1.0,1.0">
                                          <p:stCondLst>
                                            <p:cond delay="0"/>
                                          </p:stCondLst>
                                        </p:cTn>
                                        <p:tgtEl>
                                          <p:spTgt spid="353331"/>
                                        </p:tgtEl>
                                        <p:attrNameLst>
                                          <p:attrName>ppt_x</p:attrName>
                                        </p:attrNameLst>
                                      </p:cBhvr>
                                      <p:tavLst>
                                        <p:tav tm="0">
                                          <p:val>
                                            <p:strVal val="#ppt_x-0.25"/>
                                          </p:val>
                                        </p:tav>
                                        <p:tav tm="100000">
                                          <p:val>
                                            <p:strVal val="#ppt_x"/>
                                          </p:val>
                                        </p:tav>
                                      </p:tavLst>
                                    </p:anim>
                                    <p:anim calcmode="lin" valueType="num">
                                      <p:cBhvr>
                                        <p:cTn id="212" dur="664" tmFilter="0.0,0.0; 0.25,0.07; 0.50,0.2; 0.75,0.467; 1.0,1.0">
                                          <p:stCondLst>
                                            <p:cond delay="0"/>
                                          </p:stCondLst>
                                        </p:cTn>
                                        <p:tgtEl>
                                          <p:spTgt spid="353331"/>
                                        </p:tgtEl>
                                        <p:attrNameLst>
                                          <p:attrName>ppt_y</p:attrName>
                                        </p:attrNameLst>
                                      </p:cBhvr>
                                      <p:tavLst>
                                        <p:tav tm="0" fmla="#ppt_y-sin(pi*$)/3">
                                          <p:val>
                                            <p:fltVal val="0.5"/>
                                          </p:val>
                                        </p:tav>
                                        <p:tav tm="100000">
                                          <p:val>
                                            <p:fltVal val="1"/>
                                          </p:val>
                                        </p:tav>
                                      </p:tavLst>
                                    </p:anim>
                                    <p:anim calcmode="lin" valueType="num">
                                      <p:cBhvr>
                                        <p:cTn id="213" dur="664" tmFilter="0, 0; 0.125,0.2665; 0.25,0.4; 0.375,0.465; 0.5,0.5;  0.625,0.535; 0.75,0.6; 0.875,0.7335; 1,1">
                                          <p:stCondLst>
                                            <p:cond delay="664"/>
                                          </p:stCondLst>
                                        </p:cTn>
                                        <p:tgtEl>
                                          <p:spTgt spid="353331"/>
                                        </p:tgtEl>
                                        <p:attrNameLst>
                                          <p:attrName>ppt_y</p:attrName>
                                        </p:attrNameLst>
                                      </p:cBhvr>
                                      <p:tavLst>
                                        <p:tav tm="0" fmla="#ppt_y-sin(pi*$)/9">
                                          <p:val>
                                            <p:fltVal val="0"/>
                                          </p:val>
                                        </p:tav>
                                        <p:tav tm="100000">
                                          <p:val>
                                            <p:fltVal val="1"/>
                                          </p:val>
                                        </p:tav>
                                      </p:tavLst>
                                    </p:anim>
                                    <p:anim calcmode="lin" valueType="num">
                                      <p:cBhvr>
                                        <p:cTn id="214" dur="332" tmFilter="0, 0; 0.125,0.2665; 0.25,0.4; 0.375,0.465; 0.5,0.5;  0.625,0.535; 0.75,0.6; 0.875,0.7335; 1,1">
                                          <p:stCondLst>
                                            <p:cond delay="1324"/>
                                          </p:stCondLst>
                                        </p:cTn>
                                        <p:tgtEl>
                                          <p:spTgt spid="353331"/>
                                        </p:tgtEl>
                                        <p:attrNameLst>
                                          <p:attrName>ppt_y</p:attrName>
                                        </p:attrNameLst>
                                      </p:cBhvr>
                                      <p:tavLst>
                                        <p:tav tm="0" fmla="#ppt_y-sin(pi*$)/27">
                                          <p:val>
                                            <p:fltVal val="0"/>
                                          </p:val>
                                        </p:tav>
                                        <p:tav tm="100000">
                                          <p:val>
                                            <p:fltVal val="1"/>
                                          </p:val>
                                        </p:tav>
                                      </p:tavLst>
                                    </p:anim>
                                    <p:anim calcmode="lin" valueType="num">
                                      <p:cBhvr>
                                        <p:cTn id="215" dur="164" tmFilter="0, 0; 0.125,0.2665; 0.25,0.4; 0.375,0.465; 0.5,0.5;  0.625,0.535; 0.75,0.6; 0.875,0.7335; 1,1">
                                          <p:stCondLst>
                                            <p:cond delay="1656"/>
                                          </p:stCondLst>
                                        </p:cTn>
                                        <p:tgtEl>
                                          <p:spTgt spid="353331"/>
                                        </p:tgtEl>
                                        <p:attrNameLst>
                                          <p:attrName>ppt_y</p:attrName>
                                        </p:attrNameLst>
                                      </p:cBhvr>
                                      <p:tavLst>
                                        <p:tav tm="0" fmla="#ppt_y-sin(pi*$)/81">
                                          <p:val>
                                            <p:fltVal val="0"/>
                                          </p:val>
                                        </p:tav>
                                        <p:tav tm="100000">
                                          <p:val>
                                            <p:fltVal val="1"/>
                                          </p:val>
                                        </p:tav>
                                      </p:tavLst>
                                    </p:anim>
                                    <p:animScale>
                                      <p:cBhvr>
                                        <p:cTn id="216" dur="26">
                                          <p:stCondLst>
                                            <p:cond delay="650"/>
                                          </p:stCondLst>
                                        </p:cTn>
                                        <p:tgtEl>
                                          <p:spTgt spid="353331"/>
                                        </p:tgtEl>
                                      </p:cBhvr>
                                      <p:to x="100000" y="60000"/>
                                    </p:animScale>
                                    <p:animScale>
                                      <p:cBhvr>
                                        <p:cTn id="217" dur="166" decel="50000">
                                          <p:stCondLst>
                                            <p:cond delay="676"/>
                                          </p:stCondLst>
                                        </p:cTn>
                                        <p:tgtEl>
                                          <p:spTgt spid="353331"/>
                                        </p:tgtEl>
                                      </p:cBhvr>
                                      <p:to x="100000" y="100000"/>
                                    </p:animScale>
                                    <p:animScale>
                                      <p:cBhvr>
                                        <p:cTn id="218" dur="26">
                                          <p:stCondLst>
                                            <p:cond delay="1312"/>
                                          </p:stCondLst>
                                        </p:cTn>
                                        <p:tgtEl>
                                          <p:spTgt spid="353331"/>
                                        </p:tgtEl>
                                      </p:cBhvr>
                                      <p:to x="100000" y="80000"/>
                                    </p:animScale>
                                    <p:animScale>
                                      <p:cBhvr>
                                        <p:cTn id="219" dur="166" decel="50000">
                                          <p:stCondLst>
                                            <p:cond delay="1338"/>
                                          </p:stCondLst>
                                        </p:cTn>
                                        <p:tgtEl>
                                          <p:spTgt spid="353331"/>
                                        </p:tgtEl>
                                      </p:cBhvr>
                                      <p:to x="100000" y="100000"/>
                                    </p:animScale>
                                    <p:animScale>
                                      <p:cBhvr>
                                        <p:cTn id="220" dur="26">
                                          <p:stCondLst>
                                            <p:cond delay="1642"/>
                                          </p:stCondLst>
                                        </p:cTn>
                                        <p:tgtEl>
                                          <p:spTgt spid="353331"/>
                                        </p:tgtEl>
                                      </p:cBhvr>
                                      <p:to x="100000" y="90000"/>
                                    </p:animScale>
                                    <p:animScale>
                                      <p:cBhvr>
                                        <p:cTn id="221" dur="166" decel="50000">
                                          <p:stCondLst>
                                            <p:cond delay="1668"/>
                                          </p:stCondLst>
                                        </p:cTn>
                                        <p:tgtEl>
                                          <p:spTgt spid="353331"/>
                                        </p:tgtEl>
                                      </p:cBhvr>
                                      <p:to x="100000" y="100000"/>
                                    </p:animScale>
                                    <p:animScale>
                                      <p:cBhvr>
                                        <p:cTn id="222" dur="26">
                                          <p:stCondLst>
                                            <p:cond delay="1808"/>
                                          </p:stCondLst>
                                        </p:cTn>
                                        <p:tgtEl>
                                          <p:spTgt spid="353331"/>
                                        </p:tgtEl>
                                      </p:cBhvr>
                                      <p:to x="100000" y="95000"/>
                                    </p:animScale>
                                    <p:animScale>
                                      <p:cBhvr>
                                        <p:cTn id="223" dur="166" decel="50000">
                                          <p:stCondLst>
                                            <p:cond delay="1834"/>
                                          </p:stCondLst>
                                        </p:cTn>
                                        <p:tgtEl>
                                          <p:spTgt spid="353331"/>
                                        </p:tgtEl>
                                      </p:cBhvr>
                                      <p:to x="100000" y="100000"/>
                                    </p:animScale>
                                  </p:childTnLst>
                                </p:cTn>
                              </p:par>
                            </p:childTnLst>
                          </p:cTn>
                        </p:par>
                      </p:childTnLst>
                    </p:cTn>
                  </p:par>
                  <p:par>
                    <p:cTn id="224" fill="hold" nodeType="clickPar">
                      <p:stCondLst>
                        <p:cond delay="indefinite"/>
                      </p:stCondLst>
                      <p:childTnLst>
                        <p:par>
                          <p:cTn id="225" fill="hold" nodeType="withGroup">
                            <p:stCondLst>
                              <p:cond delay="0"/>
                            </p:stCondLst>
                            <p:childTnLst>
                              <p:par>
                                <p:cTn id="226" presetID="26" presetClass="entr" presetSubtype="0" fill="hold" nodeType="clickEffect">
                                  <p:stCondLst>
                                    <p:cond delay="0"/>
                                  </p:stCondLst>
                                  <p:childTnLst>
                                    <p:set>
                                      <p:cBhvr>
                                        <p:cTn id="227" dur="1" fill="hold">
                                          <p:stCondLst>
                                            <p:cond delay="0"/>
                                          </p:stCondLst>
                                        </p:cTn>
                                        <p:tgtEl>
                                          <p:spTgt spid="9"/>
                                        </p:tgtEl>
                                        <p:attrNameLst>
                                          <p:attrName>style.visibility</p:attrName>
                                        </p:attrNameLst>
                                      </p:cBhvr>
                                      <p:to>
                                        <p:strVal val="visible"/>
                                      </p:to>
                                    </p:set>
                                    <p:animEffect transition="in" filter="wipe(down)">
                                      <p:cBhvr>
                                        <p:cTn id="228" dur="580">
                                          <p:stCondLst>
                                            <p:cond delay="0"/>
                                          </p:stCondLst>
                                        </p:cTn>
                                        <p:tgtEl>
                                          <p:spTgt spid="9"/>
                                        </p:tgtEl>
                                      </p:cBhvr>
                                    </p:animEffect>
                                    <p:anim calcmode="lin" valueType="num">
                                      <p:cBhvr>
                                        <p:cTn id="22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3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3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3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34" dur="26">
                                          <p:stCondLst>
                                            <p:cond delay="650"/>
                                          </p:stCondLst>
                                        </p:cTn>
                                        <p:tgtEl>
                                          <p:spTgt spid="9"/>
                                        </p:tgtEl>
                                      </p:cBhvr>
                                      <p:to x="100000" y="60000"/>
                                    </p:animScale>
                                    <p:animScale>
                                      <p:cBhvr>
                                        <p:cTn id="235" dur="166" decel="50000">
                                          <p:stCondLst>
                                            <p:cond delay="676"/>
                                          </p:stCondLst>
                                        </p:cTn>
                                        <p:tgtEl>
                                          <p:spTgt spid="9"/>
                                        </p:tgtEl>
                                      </p:cBhvr>
                                      <p:to x="100000" y="100000"/>
                                    </p:animScale>
                                    <p:animScale>
                                      <p:cBhvr>
                                        <p:cTn id="236" dur="26">
                                          <p:stCondLst>
                                            <p:cond delay="1312"/>
                                          </p:stCondLst>
                                        </p:cTn>
                                        <p:tgtEl>
                                          <p:spTgt spid="9"/>
                                        </p:tgtEl>
                                      </p:cBhvr>
                                      <p:to x="100000" y="80000"/>
                                    </p:animScale>
                                    <p:animScale>
                                      <p:cBhvr>
                                        <p:cTn id="237" dur="166" decel="50000">
                                          <p:stCondLst>
                                            <p:cond delay="1338"/>
                                          </p:stCondLst>
                                        </p:cTn>
                                        <p:tgtEl>
                                          <p:spTgt spid="9"/>
                                        </p:tgtEl>
                                      </p:cBhvr>
                                      <p:to x="100000" y="100000"/>
                                    </p:animScale>
                                    <p:animScale>
                                      <p:cBhvr>
                                        <p:cTn id="238" dur="26">
                                          <p:stCondLst>
                                            <p:cond delay="1642"/>
                                          </p:stCondLst>
                                        </p:cTn>
                                        <p:tgtEl>
                                          <p:spTgt spid="9"/>
                                        </p:tgtEl>
                                      </p:cBhvr>
                                      <p:to x="100000" y="90000"/>
                                    </p:animScale>
                                    <p:animScale>
                                      <p:cBhvr>
                                        <p:cTn id="239" dur="166" decel="50000">
                                          <p:stCondLst>
                                            <p:cond delay="1668"/>
                                          </p:stCondLst>
                                        </p:cTn>
                                        <p:tgtEl>
                                          <p:spTgt spid="9"/>
                                        </p:tgtEl>
                                      </p:cBhvr>
                                      <p:to x="100000" y="100000"/>
                                    </p:animScale>
                                    <p:animScale>
                                      <p:cBhvr>
                                        <p:cTn id="240" dur="26">
                                          <p:stCondLst>
                                            <p:cond delay="1808"/>
                                          </p:stCondLst>
                                        </p:cTn>
                                        <p:tgtEl>
                                          <p:spTgt spid="9"/>
                                        </p:tgtEl>
                                      </p:cBhvr>
                                      <p:to x="100000" y="95000"/>
                                    </p:animScale>
                                    <p:animScale>
                                      <p:cBhvr>
                                        <p:cTn id="241" dur="166" decel="50000">
                                          <p:stCondLst>
                                            <p:cond delay="1834"/>
                                          </p:stCondLst>
                                        </p:cTn>
                                        <p:tgtEl>
                                          <p:spTgt spid="9"/>
                                        </p:tgtEl>
                                      </p:cBhvr>
                                      <p:to x="100000" y="100000"/>
                                    </p:animScale>
                                  </p:childTnLst>
                                </p:cTn>
                              </p:par>
                            </p:childTnLst>
                          </p:cTn>
                        </p:par>
                      </p:childTnLst>
                    </p:cTn>
                  </p:par>
                  <p:par>
                    <p:cTn id="242" fill="hold" nodeType="clickPar">
                      <p:stCondLst>
                        <p:cond delay="indefinite"/>
                      </p:stCondLst>
                      <p:childTnLst>
                        <p:par>
                          <p:cTn id="243" fill="hold" nodeType="withGroup">
                            <p:stCondLst>
                              <p:cond delay="0"/>
                            </p:stCondLst>
                            <p:childTnLst>
                              <p:par>
                                <p:cTn id="244" presetID="26" presetClass="entr" presetSubtype="0" fill="hold" grpId="0" nodeType="clickEffect">
                                  <p:stCondLst>
                                    <p:cond delay="0"/>
                                  </p:stCondLst>
                                  <p:childTnLst>
                                    <p:set>
                                      <p:cBhvr>
                                        <p:cTn id="245" dur="1" fill="hold">
                                          <p:stCondLst>
                                            <p:cond delay="0"/>
                                          </p:stCondLst>
                                        </p:cTn>
                                        <p:tgtEl>
                                          <p:spTgt spid="353330"/>
                                        </p:tgtEl>
                                        <p:attrNameLst>
                                          <p:attrName>style.visibility</p:attrName>
                                        </p:attrNameLst>
                                      </p:cBhvr>
                                      <p:to>
                                        <p:strVal val="visible"/>
                                      </p:to>
                                    </p:set>
                                    <p:animEffect transition="in" filter="wipe(down)">
                                      <p:cBhvr>
                                        <p:cTn id="246" dur="580">
                                          <p:stCondLst>
                                            <p:cond delay="0"/>
                                          </p:stCondLst>
                                        </p:cTn>
                                        <p:tgtEl>
                                          <p:spTgt spid="353330"/>
                                        </p:tgtEl>
                                      </p:cBhvr>
                                    </p:animEffect>
                                    <p:anim calcmode="lin" valueType="num">
                                      <p:cBhvr>
                                        <p:cTn id="247" dur="1822" tmFilter="0,0; 0.14,0.36; 0.43,0.73; 0.71,0.91; 1.0,1.0">
                                          <p:stCondLst>
                                            <p:cond delay="0"/>
                                          </p:stCondLst>
                                        </p:cTn>
                                        <p:tgtEl>
                                          <p:spTgt spid="353330"/>
                                        </p:tgtEl>
                                        <p:attrNameLst>
                                          <p:attrName>ppt_x</p:attrName>
                                        </p:attrNameLst>
                                      </p:cBhvr>
                                      <p:tavLst>
                                        <p:tav tm="0">
                                          <p:val>
                                            <p:strVal val="#ppt_x-0.25"/>
                                          </p:val>
                                        </p:tav>
                                        <p:tav tm="100000">
                                          <p:val>
                                            <p:strVal val="#ppt_x"/>
                                          </p:val>
                                        </p:tav>
                                      </p:tavLst>
                                    </p:anim>
                                    <p:anim calcmode="lin" valueType="num">
                                      <p:cBhvr>
                                        <p:cTn id="248" dur="664" tmFilter="0.0,0.0; 0.25,0.07; 0.50,0.2; 0.75,0.467; 1.0,1.0">
                                          <p:stCondLst>
                                            <p:cond delay="0"/>
                                          </p:stCondLst>
                                        </p:cTn>
                                        <p:tgtEl>
                                          <p:spTgt spid="353330"/>
                                        </p:tgtEl>
                                        <p:attrNameLst>
                                          <p:attrName>ppt_y</p:attrName>
                                        </p:attrNameLst>
                                      </p:cBhvr>
                                      <p:tavLst>
                                        <p:tav tm="0" fmla="#ppt_y-sin(pi*$)/3">
                                          <p:val>
                                            <p:fltVal val="0.5"/>
                                          </p:val>
                                        </p:tav>
                                        <p:tav tm="100000">
                                          <p:val>
                                            <p:fltVal val="1"/>
                                          </p:val>
                                        </p:tav>
                                      </p:tavLst>
                                    </p:anim>
                                    <p:anim calcmode="lin" valueType="num">
                                      <p:cBhvr>
                                        <p:cTn id="249" dur="664" tmFilter="0, 0; 0.125,0.2665; 0.25,0.4; 0.375,0.465; 0.5,0.5;  0.625,0.535; 0.75,0.6; 0.875,0.7335; 1,1">
                                          <p:stCondLst>
                                            <p:cond delay="664"/>
                                          </p:stCondLst>
                                        </p:cTn>
                                        <p:tgtEl>
                                          <p:spTgt spid="353330"/>
                                        </p:tgtEl>
                                        <p:attrNameLst>
                                          <p:attrName>ppt_y</p:attrName>
                                        </p:attrNameLst>
                                      </p:cBhvr>
                                      <p:tavLst>
                                        <p:tav tm="0" fmla="#ppt_y-sin(pi*$)/9">
                                          <p:val>
                                            <p:fltVal val="0"/>
                                          </p:val>
                                        </p:tav>
                                        <p:tav tm="100000">
                                          <p:val>
                                            <p:fltVal val="1"/>
                                          </p:val>
                                        </p:tav>
                                      </p:tavLst>
                                    </p:anim>
                                    <p:anim calcmode="lin" valueType="num">
                                      <p:cBhvr>
                                        <p:cTn id="250" dur="332" tmFilter="0, 0; 0.125,0.2665; 0.25,0.4; 0.375,0.465; 0.5,0.5;  0.625,0.535; 0.75,0.6; 0.875,0.7335; 1,1">
                                          <p:stCondLst>
                                            <p:cond delay="1324"/>
                                          </p:stCondLst>
                                        </p:cTn>
                                        <p:tgtEl>
                                          <p:spTgt spid="353330"/>
                                        </p:tgtEl>
                                        <p:attrNameLst>
                                          <p:attrName>ppt_y</p:attrName>
                                        </p:attrNameLst>
                                      </p:cBhvr>
                                      <p:tavLst>
                                        <p:tav tm="0" fmla="#ppt_y-sin(pi*$)/27">
                                          <p:val>
                                            <p:fltVal val="0"/>
                                          </p:val>
                                        </p:tav>
                                        <p:tav tm="100000">
                                          <p:val>
                                            <p:fltVal val="1"/>
                                          </p:val>
                                        </p:tav>
                                      </p:tavLst>
                                    </p:anim>
                                    <p:anim calcmode="lin" valueType="num">
                                      <p:cBhvr>
                                        <p:cTn id="251" dur="164" tmFilter="0, 0; 0.125,0.2665; 0.25,0.4; 0.375,0.465; 0.5,0.5;  0.625,0.535; 0.75,0.6; 0.875,0.7335; 1,1">
                                          <p:stCondLst>
                                            <p:cond delay="1656"/>
                                          </p:stCondLst>
                                        </p:cTn>
                                        <p:tgtEl>
                                          <p:spTgt spid="353330"/>
                                        </p:tgtEl>
                                        <p:attrNameLst>
                                          <p:attrName>ppt_y</p:attrName>
                                        </p:attrNameLst>
                                      </p:cBhvr>
                                      <p:tavLst>
                                        <p:tav tm="0" fmla="#ppt_y-sin(pi*$)/81">
                                          <p:val>
                                            <p:fltVal val="0"/>
                                          </p:val>
                                        </p:tav>
                                        <p:tav tm="100000">
                                          <p:val>
                                            <p:fltVal val="1"/>
                                          </p:val>
                                        </p:tav>
                                      </p:tavLst>
                                    </p:anim>
                                    <p:animScale>
                                      <p:cBhvr>
                                        <p:cTn id="252" dur="26">
                                          <p:stCondLst>
                                            <p:cond delay="650"/>
                                          </p:stCondLst>
                                        </p:cTn>
                                        <p:tgtEl>
                                          <p:spTgt spid="353330"/>
                                        </p:tgtEl>
                                      </p:cBhvr>
                                      <p:to x="100000" y="60000"/>
                                    </p:animScale>
                                    <p:animScale>
                                      <p:cBhvr>
                                        <p:cTn id="253" dur="166" decel="50000">
                                          <p:stCondLst>
                                            <p:cond delay="676"/>
                                          </p:stCondLst>
                                        </p:cTn>
                                        <p:tgtEl>
                                          <p:spTgt spid="353330"/>
                                        </p:tgtEl>
                                      </p:cBhvr>
                                      <p:to x="100000" y="100000"/>
                                    </p:animScale>
                                    <p:animScale>
                                      <p:cBhvr>
                                        <p:cTn id="254" dur="26">
                                          <p:stCondLst>
                                            <p:cond delay="1312"/>
                                          </p:stCondLst>
                                        </p:cTn>
                                        <p:tgtEl>
                                          <p:spTgt spid="353330"/>
                                        </p:tgtEl>
                                      </p:cBhvr>
                                      <p:to x="100000" y="80000"/>
                                    </p:animScale>
                                    <p:animScale>
                                      <p:cBhvr>
                                        <p:cTn id="255" dur="166" decel="50000">
                                          <p:stCondLst>
                                            <p:cond delay="1338"/>
                                          </p:stCondLst>
                                        </p:cTn>
                                        <p:tgtEl>
                                          <p:spTgt spid="353330"/>
                                        </p:tgtEl>
                                      </p:cBhvr>
                                      <p:to x="100000" y="100000"/>
                                    </p:animScale>
                                    <p:animScale>
                                      <p:cBhvr>
                                        <p:cTn id="256" dur="26">
                                          <p:stCondLst>
                                            <p:cond delay="1642"/>
                                          </p:stCondLst>
                                        </p:cTn>
                                        <p:tgtEl>
                                          <p:spTgt spid="353330"/>
                                        </p:tgtEl>
                                      </p:cBhvr>
                                      <p:to x="100000" y="90000"/>
                                    </p:animScale>
                                    <p:animScale>
                                      <p:cBhvr>
                                        <p:cTn id="257" dur="166" decel="50000">
                                          <p:stCondLst>
                                            <p:cond delay="1668"/>
                                          </p:stCondLst>
                                        </p:cTn>
                                        <p:tgtEl>
                                          <p:spTgt spid="353330"/>
                                        </p:tgtEl>
                                      </p:cBhvr>
                                      <p:to x="100000" y="100000"/>
                                    </p:animScale>
                                    <p:animScale>
                                      <p:cBhvr>
                                        <p:cTn id="258" dur="26">
                                          <p:stCondLst>
                                            <p:cond delay="1808"/>
                                          </p:stCondLst>
                                        </p:cTn>
                                        <p:tgtEl>
                                          <p:spTgt spid="353330"/>
                                        </p:tgtEl>
                                      </p:cBhvr>
                                      <p:to x="100000" y="95000"/>
                                    </p:animScale>
                                    <p:animScale>
                                      <p:cBhvr>
                                        <p:cTn id="259" dur="166" decel="50000">
                                          <p:stCondLst>
                                            <p:cond delay="1834"/>
                                          </p:stCondLst>
                                        </p:cTn>
                                        <p:tgtEl>
                                          <p:spTgt spid="3533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287" grpId="0" animBg="1"/>
      <p:bldP spid="353292" grpId="0" animBg="1"/>
      <p:bldP spid="353293" grpId="0" animBg="1"/>
      <p:bldP spid="353308" grpId="0" animBg="1"/>
      <p:bldP spid="353309" grpId="0" animBg="1"/>
      <p:bldP spid="353311" grpId="0" animBg="1"/>
      <p:bldP spid="353312" grpId="0" animBg="1"/>
      <p:bldP spid="353314" grpId="0" animBg="1"/>
      <p:bldP spid="353315" grpId="0" animBg="1"/>
      <p:bldP spid="353316" grpId="0" animBg="1"/>
      <p:bldP spid="353317" grpId="0" animBg="1"/>
      <p:bldP spid="353318" grpId="0" animBg="1"/>
      <p:bldP spid="353319" grpId="0" animBg="1"/>
      <p:bldP spid="353320" grpId="0" animBg="1"/>
      <p:bldP spid="353330" grpId="0" animBg="1"/>
      <p:bldP spid="353331"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1" name="Rectangle 2"/>
          <p:cNvSpPr>
            <a:spLocks noGrp="1" noChangeArrowheads="1"/>
          </p:cNvSpPr>
          <p:nvPr>
            <p:ph type="title"/>
          </p:nvPr>
        </p:nvSpPr>
        <p:spPr/>
        <p:txBody>
          <a:bodyPr/>
          <a:lstStyle/>
          <a:p>
            <a:pPr eaLnBrk="1" hangingPunct="1"/>
            <a:r>
              <a:rPr lang="en-US" altLang="zh-TW" b="0" smtClean="0"/>
              <a:t>Gradient Edge Detectors</a:t>
            </a:r>
          </a:p>
        </p:txBody>
      </p:sp>
      <p:sp>
        <p:nvSpPr>
          <p:cNvPr id="206853" name="Rectangle 5"/>
          <p:cNvSpPr>
            <a:spLocks noGrp="1" noChangeArrowheads="1"/>
          </p:cNvSpPr>
          <p:nvPr>
            <p:ph idx="1"/>
          </p:nvPr>
        </p:nvSpPr>
        <p:spPr>
          <a:xfrm>
            <a:off x="611188" y="2708275"/>
            <a:ext cx="8229600" cy="2233613"/>
          </a:xfrm>
          <a:noFill/>
        </p:spPr>
        <p:txBody>
          <a:bodyPr/>
          <a:lstStyle/>
          <a:p>
            <a:pPr eaLnBrk="1" hangingPunct="1"/>
            <a:r>
              <a:rPr lang="en-US" altLang="zh-TW" smtClean="0"/>
              <a:t>accuracy in estimating gradient magnitude</a:t>
            </a:r>
          </a:p>
          <a:p>
            <a:pPr eaLnBrk="1" hangingPunct="1"/>
            <a:r>
              <a:rPr lang="en-US" altLang="zh-TW" smtClean="0"/>
              <a:t>accuracy in estimating gradient direction</a:t>
            </a:r>
          </a:p>
          <a:p>
            <a:pPr eaLnBrk="1" hangingPunct="1"/>
            <a:r>
              <a:rPr lang="en-US" altLang="zh-TW" smtClean="0"/>
              <a:t>accuracy in estimating step edge contrast</a:t>
            </a:r>
          </a:p>
          <a:p>
            <a:pPr eaLnBrk="1" hangingPunct="1"/>
            <a:r>
              <a:rPr lang="en-US" altLang="zh-TW" smtClean="0"/>
              <a:t>accuracy in estimating step edge direction</a:t>
            </a:r>
          </a:p>
        </p:txBody>
      </p:sp>
      <p:sp>
        <p:nvSpPr>
          <p:cNvPr id="206850"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8210DC77-76AD-4C32-B74F-372C207A0D75}" type="slidenum">
              <a:rPr lang="en-US" altLang="zh-TW" sz="1400"/>
              <a:pPr>
                <a:spcBef>
                  <a:spcPct val="0"/>
                </a:spcBef>
                <a:buClrTx/>
                <a:buSzTx/>
                <a:buFontTx/>
                <a:buNone/>
              </a:pPr>
              <a:t>125</a:t>
            </a:fld>
            <a:r>
              <a:rPr lang="en-US" altLang="zh-TW" sz="1400"/>
              <a:t>/118</a:t>
            </a:r>
          </a:p>
        </p:txBody>
      </p:sp>
      <p:sp>
        <p:nvSpPr>
          <p:cNvPr id="206852" name="Text Box 4"/>
          <p:cNvSpPr txBox="1">
            <a:spLocks noChangeArrowheads="1"/>
          </p:cNvSpPr>
          <p:nvPr/>
        </p:nvSpPr>
        <p:spPr bwMode="auto">
          <a:xfrm>
            <a:off x="468313" y="1989138"/>
            <a:ext cx="8135937"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buFont typeface="Wingdings" pitchFamily="2" charset="2"/>
              <a:buNone/>
            </a:pPr>
            <a:r>
              <a:rPr lang="en-US" altLang="zh-TW" sz="2600"/>
              <a:t>four important properties an edge operator might have</a:t>
            </a:r>
          </a:p>
        </p:txBody>
      </p:sp>
      <p:sp>
        <p:nvSpPr>
          <p:cNvPr id="206854" name="Text Box 6"/>
          <p:cNvSpPr txBox="1">
            <a:spLocks noChangeArrowheads="1"/>
          </p:cNvSpPr>
          <p:nvPr/>
        </p:nvSpPr>
        <p:spPr bwMode="auto">
          <a:xfrm>
            <a:off x="323850" y="5300663"/>
            <a:ext cx="86042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r>
              <a:rPr lang="en-US" altLang="zh-TW" sz="2200"/>
              <a:t>  gradient direction: used for edge organization, selection, linking</a:t>
            </a:r>
          </a:p>
        </p:txBody>
      </p:sp>
      <p:sp>
        <p:nvSpPr>
          <p:cNvPr id="2" name="日期版面配置區 1"/>
          <p:cNvSpPr>
            <a:spLocks noGrp="1"/>
          </p:cNvSpPr>
          <p:nvPr>
            <p:ph type="dt" sz="half" idx="10"/>
          </p:nvPr>
        </p:nvSpPr>
        <p:spPr/>
        <p:txBody>
          <a:bodyPr/>
          <a:lstStyle/>
          <a:p>
            <a:fld id="{08B07BBE-B10C-4B52-A4EB-5F08B136C960}"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9" name="Rectangle 2"/>
          <p:cNvSpPr>
            <a:spLocks noGrp="1" noChangeArrowheads="1"/>
          </p:cNvSpPr>
          <p:nvPr>
            <p:ph type="title"/>
          </p:nvPr>
        </p:nvSpPr>
        <p:spPr/>
        <p:txBody>
          <a:bodyPr/>
          <a:lstStyle/>
          <a:p>
            <a:pPr eaLnBrk="1" hangingPunct="1"/>
            <a:r>
              <a:rPr lang="en-US" altLang="zh-TW" b="0" smtClean="0"/>
              <a:t>7.4.1 Gradient Edge Detectors</a:t>
            </a:r>
          </a:p>
        </p:txBody>
      </p:sp>
      <p:sp>
        <p:nvSpPr>
          <p:cNvPr id="208898"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A02F0B6C-9855-4A0C-9EBD-9DB369F2592F}" type="slidenum">
              <a:rPr lang="en-US" altLang="zh-TW" sz="1400"/>
              <a:pPr>
                <a:spcBef>
                  <a:spcPct val="0"/>
                </a:spcBef>
                <a:buClrTx/>
                <a:buSzTx/>
                <a:buFontTx/>
                <a:buNone/>
              </a:pPr>
              <a:t>126</a:t>
            </a:fld>
            <a:r>
              <a:rPr lang="en-US" altLang="zh-TW" sz="1400"/>
              <a:t>/118</a:t>
            </a:r>
          </a:p>
        </p:txBody>
      </p:sp>
      <p:pic>
        <p:nvPicPr>
          <p:cNvPr id="208900" name="Picture 5" descr="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57025" name="Ink 1"/>
              <p14:cNvContentPartPr>
                <a14:cpLocks xmlns:a14="http://schemas.microsoft.com/office/drawing/2010/main" noRot="1" noChangeAspect="1" noEditPoints="1" noChangeArrowheads="1" noChangeShapeType="1"/>
              </p14:cNvContentPartPr>
              <p14:nvPr/>
            </p14:nvContentPartPr>
            <p14:xfrm>
              <a:off x="1071563" y="1273175"/>
              <a:ext cx="503237" cy="180975"/>
            </p14:xfrm>
          </p:contentPart>
        </mc:Choice>
        <mc:Fallback xmlns="">
          <p:pic>
            <p:nvPicPr>
              <p:cNvPr id="257025" name="Ink 1"/>
              <p:cNvPicPr>
                <a:picLocks noRot="1" noChangeAspect="1" noEditPoints="1" noChangeArrowheads="1" noChangeShapeType="1"/>
              </p:cNvPicPr>
              <p:nvPr/>
            </p:nvPicPr>
            <p:blipFill>
              <a:blip r:embed="rId5"/>
              <a:stretch>
                <a:fillRect/>
              </a:stretch>
            </p:blipFill>
            <p:spPr>
              <a:xfrm>
                <a:off x="1062217" y="1264297"/>
                <a:ext cx="521929" cy="198731"/>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57026" name="Ink 2"/>
              <p14:cNvContentPartPr>
                <a14:cpLocks xmlns:a14="http://schemas.microsoft.com/office/drawing/2010/main" noRot="1" noChangeAspect="1" noEditPoints="1" noChangeArrowheads="1" noChangeShapeType="1"/>
              </p14:cNvContentPartPr>
              <p14:nvPr/>
            </p14:nvContentPartPr>
            <p14:xfrm>
              <a:off x="261938" y="1419225"/>
              <a:ext cx="3743325" cy="549275"/>
            </p14:xfrm>
          </p:contentPart>
        </mc:Choice>
        <mc:Fallback xmlns="">
          <p:pic>
            <p:nvPicPr>
              <p:cNvPr id="257026" name="Ink 2"/>
              <p:cNvPicPr>
                <a:picLocks noRot="1" noChangeAspect="1" noEditPoints="1" noChangeArrowheads="1" noChangeShapeType="1"/>
              </p:cNvPicPr>
              <p:nvPr/>
            </p:nvPicPr>
            <p:blipFill>
              <a:blip r:embed="rId7"/>
              <a:stretch>
                <a:fillRect/>
              </a:stretch>
            </p:blipFill>
            <p:spPr>
              <a:xfrm>
                <a:off x="252594" y="1410254"/>
                <a:ext cx="3762013" cy="567216"/>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57027" name="Ink 3"/>
              <p14:cNvContentPartPr>
                <a14:cpLocks xmlns:a14="http://schemas.microsoft.com/office/drawing/2010/main" noRot="1" noChangeAspect="1" noEditPoints="1" noChangeArrowheads="1" noChangeShapeType="1"/>
              </p14:cNvContentPartPr>
              <p14:nvPr/>
            </p14:nvContentPartPr>
            <p14:xfrm>
              <a:off x="87313" y="428625"/>
              <a:ext cx="4198937" cy="368300"/>
            </p14:xfrm>
          </p:contentPart>
        </mc:Choice>
        <mc:Fallback xmlns="">
          <p:pic>
            <p:nvPicPr>
              <p:cNvPr id="257027" name="Ink 3"/>
              <p:cNvPicPr>
                <a:picLocks noRot="1" noChangeAspect="1" noEditPoints="1" noChangeArrowheads="1" noChangeShapeType="1"/>
              </p:cNvPicPr>
              <p:nvPr/>
            </p:nvPicPr>
            <p:blipFill>
              <a:blip r:embed="rId9"/>
              <a:stretch>
                <a:fillRect/>
              </a:stretch>
            </p:blipFill>
            <p:spPr>
              <a:xfrm>
                <a:off x="77967" y="419496"/>
                <a:ext cx="4217629" cy="386557"/>
              </a:xfrm>
              <a:prstGeom prst="rect">
                <a:avLst/>
              </a:prstGeom>
            </p:spPr>
          </p:pic>
        </mc:Fallback>
      </mc:AlternateContent>
      <p:sp>
        <p:nvSpPr>
          <p:cNvPr id="2" name="文字方塊 1"/>
          <p:cNvSpPr txBox="1"/>
          <p:nvPr/>
        </p:nvSpPr>
        <p:spPr>
          <a:xfrm>
            <a:off x="2987824" y="2852936"/>
            <a:ext cx="2880320" cy="369332"/>
          </a:xfrm>
          <a:prstGeom prst="rect">
            <a:avLst/>
          </a:prstGeom>
          <a:noFill/>
        </p:spPr>
        <p:txBody>
          <a:bodyPr wrap="square" rtlCol="0">
            <a:spAutoFit/>
          </a:bodyPr>
          <a:lstStyle/>
          <a:p>
            <a:r>
              <a:rPr lang="zh-TW" altLang="en-US" dirty="0" smtClean="0"/>
              <a:t>參考軸：</a:t>
            </a:r>
            <a:r>
              <a:rPr lang="en-US" altLang="zh-TW" dirty="0" smtClean="0"/>
              <a:t>X</a:t>
            </a:r>
            <a:r>
              <a:rPr lang="zh-TW" altLang="en-US" dirty="0" smtClean="0"/>
              <a:t>軸</a:t>
            </a:r>
            <a:r>
              <a:rPr lang="en-US" altLang="zh-TW" dirty="0" smtClean="0"/>
              <a:t>, </a:t>
            </a:r>
            <a:r>
              <a:rPr lang="zh-TW" altLang="en-US" dirty="0" smtClean="0"/>
              <a:t>順時針方向</a:t>
            </a:r>
            <a:endParaRPr lang="zh-TW" altLang="en-US" dirty="0"/>
          </a:p>
        </p:txBody>
      </p:sp>
      <p:cxnSp>
        <p:nvCxnSpPr>
          <p:cNvPr id="6" name="直線接點 5"/>
          <p:cNvCxnSpPr/>
          <p:nvPr/>
        </p:nvCxnSpPr>
        <p:spPr bwMode="auto">
          <a:xfrm>
            <a:off x="1357144" y="6768048"/>
            <a:ext cx="694576" cy="0"/>
          </a:xfrm>
          <a:prstGeom prst="line">
            <a:avLst/>
          </a:prstGeom>
          <a:solidFill>
            <a:schemeClr val="folHlink">
              <a:alpha val="0"/>
            </a:schemeClr>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文字方塊 7"/>
          <p:cNvSpPr txBox="1"/>
          <p:nvPr/>
        </p:nvSpPr>
        <p:spPr>
          <a:xfrm>
            <a:off x="1233125" y="6477040"/>
            <a:ext cx="977632" cy="369332"/>
          </a:xfrm>
          <a:prstGeom prst="rect">
            <a:avLst/>
          </a:prstGeom>
          <a:noFill/>
          <a:ln>
            <a:noFill/>
          </a:ln>
        </p:spPr>
        <p:txBody>
          <a:bodyPr wrap="square" rtlCol="0">
            <a:spAutoFit/>
          </a:bodyPr>
          <a:lstStyle/>
          <a:p>
            <a:r>
              <a:rPr lang="en-US" altLang="zh-TW" dirty="0" smtClean="0"/>
              <a:t>contour</a:t>
            </a:r>
            <a:endParaRPr lang="zh-TW" altLang="en-US" dirty="0"/>
          </a:p>
        </p:txBody>
      </p:sp>
      <p:sp>
        <p:nvSpPr>
          <p:cNvPr id="3" name="日期版面配置區 2"/>
          <p:cNvSpPr>
            <a:spLocks noGrp="1"/>
          </p:cNvSpPr>
          <p:nvPr>
            <p:ph type="dt" sz="half" idx="10"/>
          </p:nvPr>
        </p:nvSpPr>
        <p:spPr/>
        <p:txBody>
          <a:bodyPr/>
          <a:lstStyle/>
          <a:p>
            <a:fld id="{AADFA28B-4E1A-4225-B99C-53600962B93D}"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Take a break</a:t>
            </a:r>
            <a:endParaRPr lang="zh-TW" altLang="en-US" dirty="0"/>
          </a:p>
        </p:txBody>
      </p:sp>
      <p:sp>
        <p:nvSpPr>
          <p:cNvPr id="3" name="內容版面配置區 2"/>
          <p:cNvSpPr>
            <a:spLocks noGrp="1"/>
          </p:cNvSpPr>
          <p:nvPr>
            <p:ph idx="1"/>
          </p:nvPr>
        </p:nvSpPr>
        <p:spPr/>
        <p:txBody>
          <a:bodyPr/>
          <a:lstStyle/>
          <a:p>
            <a:pPr marL="0" indent="0">
              <a:buNone/>
            </a:pPr>
            <a:r>
              <a:rPr lang="zh-CN" altLang="en-US" dirty="0">
                <a:hlinkClick r:id="rId2" action="ppaction://hlinkfile"/>
              </a:rPr>
              <a:t>美女与猛男的浴室之战</a:t>
            </a:r>
            <a:endParaRPr lang="zh-TW" altLang="en-US" dirty="0"/>
          </a:p>
        </p:txBody>
      </p:sp>
      <p:sp>
        <p:nvSpPr>
          <p:cNvPr id="4" name="日期版面配置區 3"/>
          <p:cNvSpPr>
            <a:spLocks noGrp="1"/>
          </p:cNvSpPr>
          <p:nvPr>
            <p:ph type="dt" sz="half" idx="10"/>
          </p:nvPr>
        </p:nvSpPr>
        <p:spPr/>
        <p:txBody>
          <a:bodyPr/>
          <a:lstStyle/>
          <a:p>
            <a:fld id="{6484AFB4-D2A7-4C8F-BA49-2E1E0F0E4E36}" type="datetime1">
              <a:rPr lang="en-US" altLang="zh-TW" smtClean="0"/>
              <a:t>12/1/2015</a:t>
            </a:fld>
            <a:endParaRPr lang="en-US" dirty="0"/>
          </a:p>
        </p:txBody>
      </p:sp>
      <p:sp>
        <p:nvSpPr>
          <p:cNvPr id="5" name="投影片編號版面配置區 4"/>
          <p:cNvSpPr>
            <a:spLocks noGrp="1"/>
          </p:cNvSpPr>
          <p:nvPr>
            <p:ph type="sldNum" sz="quarter" idx="12"/>
          </p:nvPr>
        </p:nvSpPr>
        <p:spPr/>
        <p:txBody>
          <a:bodyPr/>
          <a:lstStyle/>
          <a:p>
            <a:fld id="{BFAA3A1A-A6EE-45C7-8D17-B91E289A84DA}" type="slidenum">
              <a:rPr lang="en-US" altLang="zh-TW" smtClean="0"/>
              <a:pPr/>
              <a:t>127</a:t>
            </a:fld>
            <a:r>
              <a:rPr lang="en-US" altLang="zh-TW" smtClean="0"/>
              <a:t>/118</a:t>
            </a:r>
            <a:endParaRPr lang="en-US" altLang="zh-TW"/>
          </a:p>
        </p:txBody>
      </p:sp>
    </p:spTree>
    <p:extLst>
      <p:ext uri="{BB962C8B-B14F-4D97-AF65-F5344CB8AC3E}">
        <p14:creationId xmlns:p14="http://schemas.microsoft.com/office/powerpoint/2010/main" val="56650030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5" name="Rectangle 2"/>
          <p:cNvSpPr>
            <a:spLocks noGrp="1" noChangeArrowheads="1"/>
          </p:cNvSpPr>
          <p:nvPr>
            <p:ph type="title"/>
          </p:nvPr>
        </p:nvSpPr>
        <p:spPr/>
        <p:txBody>
          <a:bodyPr/>
          <a:lstStyle/>
          <a:p>
            <a:pPr algn="ctr" eaLnBrk="1" hangingPunct="1"/>
            <a:r>
              <a:rPr lang="en-US" altLang="zh-TW" b="0" smtClean="0"/>
              <a:t>Zero-Crossing Edge Detectors</a:t>
            </a:r>
          </a:p>
        </p:txBody>
      </p:sp>
      <p:sp>
        <p:nvSpPr>
          <p:cNvPr id="296963" name="Rectangle 3"/>
          <p:cNvSpPr>
            <a:spLocks noGrp="1" noChangeArrowheads="1"/>
          </p:cNvSpPr>
          <p:nvPr>
            <p:ph idx="1"/>
          </p:nvPr>
        </p:nvSpPr>
        <p:spPr>
          <a:xfrm>
            <a:off x="684213" y="2041525"/>
            <a:ext cx="8229600" cy="1027113"/>
          </a:xfrm>
        </p:spPr>
        <p:txBody>
          <a:bodyPr/>
          <a:lstStyle/>
          <a:p>
            <a:pPr eaLnBrk="1" hangingPunct="1"/>
            <a:r>
              <a:rPr lang="en-US" altLang="zh-TW" smtClean="0"/>
              <a:t>first derivative maximum: exactly where second derivative zero crossing</a:t>
            </a:r>
          </a:p>
        </p:txBody>
      </p:sp>
      <p:sp>
        <p:nvSpPr>
          <p:cNvPr id="212994"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18F3D863-E5C2-429B-AF87-853C0A1B7B27}" type="slidenum">
              <a:rPr lang="en-US" altLang="zh-TW" sz="1400"/>
              <a:pPr>
                <a:spcBef>
                  <a:spcPct val="0"/>
                </a:spcBef>
                <a:buClrTx/>
                <a:buSzTx/>
                <a:buFontTx/>
                <a:buNone/>
              </a:pPr>
              <a:t>128</a:t>
            </a:fld>
            <a:r>
              <a:rPr lang="en-US" altLang="zh-TW" sz="1400"/>
              <a:t>/118</a:t>
            </a:r>
          </a:p>
        </p:txBody>
      </p:sp>
      <p:pic>
        <p:nvPicPr>
          <p:cNvPr id="296964" name="Picture 4" descr="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68" y="3869813"/>
            <a:ext cx="6263680" cy="2495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7"/>
          <p:cNvGrpSpPr>
            <a:grpSpLocks/>
          </p:cNvGrpSpPr>
          <p:nvPr/>
        </p:nvGrpSpPr>
        <p:grpSpPr bwMode="auto">
          <a:xfrm>
            <a:off x="723982" y="927098"/>
            <a:ext cx="7812088" cy="5157787"/>
            <a:chOff x="0" y="1071"/>
            <a:chExt cx="4921" cy="3249"/>
          </a:xfrm>
        </p:grpSpPr>
        <p:pic>
          <p:nvPicPr>
            <p:cNvPr id="21299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2" y="1071"/>
              <a:ext cx="1769" cy="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000" name="Rectangle 6"/>
            <p:cNvSpPr>
              <a:spLocks noChangeArrowheads="1"/>
            </p:cNvSpPr>
            <p:nvPr/>
          </p:nvSpPr>
          <p:spPr bwMode="auto">
            <a:xfrm>
              <a:off x="0" y="2160"/>
              <a:ext cx="3061" cy="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r>
                <a:rPr lang="en-US" altLang="zh-TW" dirty="0"/>
                <a:t>first derivative maximum: exactly where second derivative zero crossing</a:t>
              </a:r>
            </a:p>
          </p:txBody>
        </p:sp>
      </p:grpSp>
      <p:sp>
        <p:nvSpPr>
          <p:cNvPr id="3" name="日期版面配置區 2"/>
          <p:cNvSpPr>
            <a:spLocks noGrp="1"/>
          </p:cNvSpPr>
          <p:nvPr>
            <p:ph type="dt" sz="half" idx="10"/>
          </p:nvPr>
        </p:nvSpPr>
        <p:spPr/>
        <p:txBody>
          <a:bodyPr/>
          <a:lstStyle/>
          <a:p>
            <a:fld id="{46F25623-D900-44A4-94B5-A8D74AA4382C}" type="datetime1">
              <a:rPr lang="en-US" altLang="zh-TW" smtClean="0"/>
              <a:t>12/1/2015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96963">
                                            <p:txEl>
                                              <p:pRg st="0" end="0"/>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96964"/>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3"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Rectangle 8"/>
          <p:cNvSpPr>
            <a:spLocks noGrp="1" noChangeArrowheads="1"/>
          </p:cNvSpPr>
          <p:nvPr>
            <p:ph type="title"/>
          </p:nvPr>
        </p:nvSpPr>
        <p:spPr/>
        <p:txBody>
          <a:bodyPr/>
          <a:lstStyle/>
          <a:p>
            <a:pPr algn="ctr" eaLnBrk="1" hangingPunct="1"/>
            <a:r>
              <a:rPr lang="en-US" altLang="zh-TW" b="0" smtClean="0"/>
              <a:t>Zero-Crossing Edge Detectors</a:t>
            </a:r>
          </a:p>
        </p:txBody>
      </p:sp>
      <p:graphicFrame>
        <p:nvGraphicFramePr>
          <p:cNvPr id="215044" name="Object 4"/>
          <p:cNvGraphicFramePr>
            <a:graphicFrameLocks noGrp="1" noChangeAspect="1"/>
          </p:cNvGraphicFramePr>
          <p:nvPr>
            <p:ph sz="half" idx="1"/>
          </p:nvPr>
        </p:nvGraphicFramePr>
        <p:xfrm>
          <a:off x="1333500" y="3500438"/>
          <a:ext cx="5808663" cy="1228725"/>
        </p:xfrm>
        <a:graphic>
          <a:graphicData uri="http://schemas.openxmlformats.org/presentationml/2006/ole">
            <mc:AlternateContent xmlns:mc="http://schemas.openxmlformats.org/markup-compatibility/2006">
              <mc:Choice xmlns:v="urn:schemas-microsoft-com:vml" Requires="v">
                <p:oleObj spid="_x0000_s215671" name="方程式" r:id="rId4" imgW="1981200" imgH="419100" progId="Equation.3">
                  <p:embed/>
                </p:oleObj>
              </mc:Choice>
              <mc:Fallback>
                <p:oleObj name="方程式" r:id="rId4" imgW="1981200" imgH="419100" progId="Equation.3">
                  <p:embed/>
                  <p:pic>
                    <p:nvPicPr>
                      <p:cNvPr id="0" name="Picture 121"/>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3500" y="3500438"/>
                        <a:ext cx="5808663" cy="1228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5045" name="Object 7"/>
          <p:cNvGraphicFramePr>
            <a:graphicFrameLocks noGrp="1" noChangeAspect="1"/>
          </p:cNvGraphicFramePr>
          <p:nvPr>
            <p:ph sz="half" idx="2"/>
          </p:nvPr>
        </p:nvGraphicFramePr>
        <p:xfrm>
          <a:off x="4427538" y="2349500"/>
          <a:ext cx="1463675" cy="709613"/>
        </p:xfrm>
        <a:graphic>
          <a:graphicData uri="http://schemas.openxmlformats.org/presentationml/2006/ole">
            <mc:AlternateContent xmlns:mc="http://schemas.openxmlformats.org/markup-compatibility/2006">
              <mc:Choice xmlns:v="urn:schemas-microsoft-com:vml" Requires="v">
                <p:oleObj spid="_x0000_s215672" name="方程式" r:id="rId6" imgW="418918" imgH="203112" progId="Equation.3">
                  <p:embed/>
                </p:oleObj>
              </mc:Choice>
              <mc:Fallback>
                <p:oleObj name="方程式" r:id="rId6" imgW="418918" imgH="203112" progId="Equation.3">
                  <p:embed/>
                  <p:pic>
                    <p:nvPicPr>
                      <p:cNvPr id="0" name="Picture 122"/>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7538" y="2349500"/>
                        <a:ext cx="1463675" cy="709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5042" name="投影片編號版面配置區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9978F2D3-80DE-4807-8579-9032751E1C5D}" type="slidenum">
              <a:rPr lang="en-US" altLang="zh-TW" sz="1400"/>
              <a:pPr>
                <a:spcBef>
                  <a:spcPct val="0"/>
                </a:spcBef>
                <a:buClrTx/>
                <a:buSzTx/>
                <a:buFontTx/>
                <a:buNone/>
              </a:pPr>
              <a:t>129</a:t>
            </a:fld>
            <a:r>
              <a:rPr lang="en-US" altLang="zh-TW" sz="1400"/>
              <a:t>/118</a:t>
            </a:r>
          </a:p>
        </p:txBody>
      </p:sp>
      <p:sp>
        <p:nvSpPr>
          <p:cNvPr id="215046" name="Text Box 10"/>
          <p:cNvSpPr txBox="1">
            <a:spLocks noChangeArrowheads="1"/>
          </p:cNvSpPr>
          <p:nvPr/>
        </p:nvSpPr>
        <p:spPr bwMode="auto">
          <a:xfrm>
            <a:off x="971550" y="2420938"/>
            <a:ext cx="36004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50000"/>
              </a:spcBef>
              <a:buClrTx/>
              <a:buSzTx/>
              <a:buFontTx/>
              <a:buNone/>
            </a:pPr>
            <a:r>
              <a:rPr lang="en-US" altLang="zh-TW" sz="2600"/>
              <a:t>Laplacian of a function</a:t>
            </a:r>
          </a:p>
        </p:txBody>
      </p:sp>
      <p:sp>
        <p:nvSpPr>
          <p:cNvPr id="2" name="日期版面配置區 1"/>
          <p:cNvSpPr>
            <a:spLocks noGrp="1"/>
          </p:cNvSpPr>
          <p:nvPr>
            <p:ph type="dt" sz="half" idx="10"/>
          </p:nvPr>
        </p:nvSpPr>
        <p:spPr/>
        <p:txBody>
          <a:bodyPr/>
          <a:lstStyle/>
          <a:p>
            <a:fld id="{6881BC3D-9CB9-4EF5-9785-4A82EDBA9529}"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65970" y="927098"/>
            <a:ext cx="7699072" cy="709865"/>
          </a:xfrm>
        </p:spPr>
        <p:txBody>
          <a:bodyPr/>
          <a:lstStyle/>
          <a:p>
            <a:r>
              <a:rPr lang="en-US" altLang="zh-TW" sz="2000" dirty="0"/>
              <a:t>7.2.1 Statistical Framework for Noise Removal (Cont</a:t>
            </a:r>
            <a:r>
              <a:rPr lang="en-US" altLang="zh-TW" sz="2000" dirty="0" smtClean="0"/>
              <a:t>.)</a:t>
            </a:r>
            <a:endParaRPr lang="zh-TW" altLang="en-US" dirty="0"/>
          </a:p>
        </p:txBody>
      </p:sp>
      <p:sp>
        <p:nvSpPr>
          <p:cNvPr id="4" name="日期版面配置區 3"/>
          <p:cNvSpPr>
            <a:spLocks noGrp="1"/>
          </p:cNvSpPr>
          <p:nvPr>
            <p:ph type="dt" sz="half" idx="10"/>
          </p:nvPr>
        </p:nvSpPr>
        <p:spPr/>
        <p:txBody>
          <a:bodyPr/>
          <a:lstStyle/>
          <a:p>
            <a:fld id="{6484AFB4-D2A7-4C8F-BA49-2E1E0F0E4E36}" type="datetime1">
              <a:rPr lang="en-US" altLang="zh-TW" smtClean="0"/>
              <a:t>12/1/2015</a:t>
            </a:fld>
            <a:endParaRPr lang="en-US" dirty="0"/>
          </a:p>
        </p:txBody>
      </p:sp>
      <p:sp>
        <p:nvSpPr>
          <p:cNvPr id="5" name="投影片編號版面配置區 4"/>
          <p:cNvSpPr>
            <a:spLocks noGrp="1"/>
          </p:cNvSpPr>
          <p:nvPr>
            <p:ph type="sldNum" sz="quarter" idx="12"/>
          </p:nvPr>
        </p:nvSpPr>
        <p:spPr/>
        <p:txBody>
          <a:bodyPr/>
          <a:lstStyle/>
          <a:p>
            <a:fld id="{BFAA3A1A-A6EE-45C7-8D17-B91E289A84DA}" type="slidenum">
              <a:rPr lang="en-US" altLang="zh-TW" smtClean="0"/>
              <a:pPr/>
              <a:t>13</a:t>
            </a:fld>
            <a:r>
              <a:rPr lang="en-US" altLang="zh-TW" smtClean="0"/>
              <a:t>/118</a:t>
            </a:r>
            <a:endParaRPr lang="en-US" altLang="zh-TW"/>
          </a:p>
        </p:txBody>
      </p:sp>
      <p:sp>
        <p:nvSpPr>
          <p:cNvPr id="6" name="TextBox 1"/>
          <p:cNvSpPr txBox="1"/>
          <p:nvPr/>
        </p:nvSpPr>
        <p:spPr>
          <a:xfrm>
            <a:off x="1043608" y="1550125"/>
            <a:ext cx="4824536" cy="369332"/>
          </a:xfrm>
          <a:prstGeom prst="rect">
            <a:avLst/>
          </a:prstGeom>
          <a:noFill/>
        </p:spPr>
        <p:txBody>
          <a:bodyPr wrap="square" rtlCol="0">
            <a:spAutoFit/>
          </a:bodyPr>
          <a:lstStyle/>
          <a:p>
            <a:r>
              <a:rPr lang="en-US" altLang="zh-TW" dirty="0" smtClean="0">
                <a:solidFill>
                  <a:schemeClr val="bg1"/>
                </a:solidFill>
              </a:rPr>
              <a:t>Minimum Variance Weight Mask Template</a:t>
            </a:r>
            <a:endParaRPr lang="zh-TW" altLang="en-US" dirty="0"/>
          </a:p>
        </p:txBody>
      </p:sp>
      <mc:AlternateContent xmlns:mc="http://schemas.openxmlformats.org/markup-compatibility/2006" xmlns:a14="http://schemas.microsoft.com/office/drawing/2010/main">
        <mc:Choice Requires="a14">
          <p:sp>
            <p:nvSpPr>
              <p:cNvPr id="7" name="矩形 6"/>
              <p:cNvSpPr/>
              <p:nvPr/>
            </p:nvSpPr>
            <p:spPr>
              <a:xfrm>
                <a:off x="857978" y="2211998"/>
                <a:ext cx="4823891" cy="453252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2000" i="1">
                          <a:latin typeface="Cambria Math" panose="02040503050406030204" pitchFamily="18" charset="0"/>
                        </a:rPr>
                        <m:t>𝛼</m:t>
                      </m:r>
                      <m:r>
                        <a:rPr lang="en-US" altLang="zh-TW" sz="2000" i="1">
                          <a:latin typeface="Cambria Math" panose="02040503050406030204" pitchFamily="18" charset="0"/>
                        </a:rPr>
                        <m:t>=2             </m:t>
                      </m:r>
                      <m:r>
                        <a:rPr lang="en-US" altLang="zh-TW" sz="2000" i="1">
                          <a:latin typeface="Cambria Math" panose="02040503050406030204" pitchFamily="18" charset="0"/>
                        </a:rPr>
                        <m:t>𝛽</m:t>
                      </m:r>
                      <m:r>
                        <a:rPr lang="en-US" altLang="zh-TW" sz="2000" i="1">
                          <a:latin typeface="Cambria Math" panose="02040503050406030204" pitchFamily="18" charset="0"/>
                        </a:rPr>
                        <m:t>=4</m:t>
                      </m:r>
                    </m:oMath>
                  </m:oMathPara>
                </a14:m>
                <a:endParaRPr lang="zh-TW" altLang="zh-TW" sz="2000" dirty="0"/>
              </a:p>
              <a:p>
                <a:pPr/>
                <a14:m>
                  <m:oMathPara xmlns:m="http://schemas.openxmlformats.org/officeDocument/2006/math">
                    <m:oMathParaPr>
                      <m:jc m:val="centerGroup"/>
                    </m:oMathParaPr>
                    <m:oMath xmlns:m="http://schemas.openxmlformats.org/officeDocument/2006/math">
                      <m:d>
                        <m:dPr>
                          <m:begChr m:val="["/>
                          <m:endChr m:val="]"/>
                          <m:ctrlPr>
                            <a:rPr lang="zh-TW" altLang="zh-TW" sz="2000" i="1">
                              <a:latin typeface="Cambria Math" panose="02040503050406030204" pitchFamily="18" charset="0"/>
                            </a:rPr>
                          </m:ctrlPr>
                        </m:dPr>
                        <m:e>
                          <m:m>
                            <m:mPr>
                              <m:mcs>
                                <m:mc>
                                  <m:mcPr>
                                    <m:count m:val="3"/>
                                    <m:mcJc m:val="center"/>
                                  </m:mcPr>
                                </m:mc>
                              </m:mcs>
                              <m:ctrlPr>
                                <a:rPr lang="zh-TW" altLang="zh-TW" sz="2000" i="1">
                                  <a:latin typeface="Cambria Math" panose="02040503050406030204" pitchFamily="18" charset="0"/>
                                </a:rPr>
                              </m:ctrlPr>
                            </m:mPr>
                            <m:mr>
                              <m:e>
                                <m:f>
                                  <m:fPr>
                                    <m:ctrlPr>
                                      <a:rPr lang="zh-TW" altLang="zh-TW" sz="2000" i="1">
                                        <a:latin typeface="Cambria Math" panose="02040503050406030204" pitchFamily="18" charset="0"/>
                                      </a:rPr>
                                    </m:ctrlPr>
                                  </m:fPr>
                                  <m:num>
                                    <m:r>
                                      <a:rPr lang="en-US" altLang="zh-TW" sz="2000" i="1">
                                        <a:latin typeface="Cambria Math" panose="02040503050406030204" pitchFamily="18" charset="0"/>
                                      </a:rPr>
                                      <m:t>1</m:t>
                                    </m:r>
                                  </m:num>
                                  <m:den>
                                    <m:r>
                                      <a:rPr lang="en-US" altLang="zh-TW" sz="2000" i="1">
                                        <a:latin typeface="Cambria Math" panose="02040503050406030204" pitchFamily="18" charset="0"/>
                                      </a:rPr>
                                      <m:t>4</m:t>
                                    </m:r>
                                  </m:den>
                                </m:f>
                              </m:e>
                              <m:e>
                                <m:f>
                                  <m:fPr>
                                    <m:ctrlPr>
                                      <a:rPr lang="zh-TW" altLang="zh-TW" sz="2000" i="1">
                                        <a:latin typeface="Cambria Math" panose="02040503050406030204" pitchFamily="18" charset="0"/>
                                      </a:rPr>
                                    </m:ctrlPr>
                                  </m:fPr>
                                  <m:num>
                                    <m:r>
                                      <a:rPr lang="en-US" altLang="zh-TW" sz="2000" i="1">
                                        <a:latin typeface="Cambria Math" panose="02040503050406030204" pitchFamily="18" charset="0"/>
                                      </a:rPr>
                                      <m:t>1</m:t>
                                    </m:r>
                                  </m:num>
                                  <m:den>
                                    <m:r>
                                      <a:rPr lang="en-US" altLang="zh-TW" sz="2000" i="1">
                                        <a:latin typeface="Cambria Math" panose="02040503050406030204" pitchFamily="18" charset="0"/>
                                      </a:rPr>
                                      <m:t>2</m:t>
                                    </m:r>
                                  </m:den>
                                </m:f>
                              </m:e>
                              <m:e>
                                <m:f>
                                  <m:fPr>
                                    <m:ctrlPr>
                                      <a:rPr lang="zh-TW" altLang="zh-TW" sz="2000" i="1">
                                        <a:latin typeface="Cambria Math" panose="02040503050406030204" pitchFamily="18" charset="0"/>
                                      </a:rPr>
                                    </m:ctrlPr>
                                  </m:fPr>
                                  <m:num>
                                    <m:r>
                                      <a:rPr lang="en-US" altLang="zh-TW" sz="2000" i="1">
                                        <a:latin typeface="Cambria Math" panose="02040503050406030204" pitchFamily="18" charset="0"/>
                                      </a:rPr>
                                      <m:t>1</m:t>
                                    </m:r>
                                  </m:num>
                                  <m:den>
                                    <m:r>
                                      <a:rPr lang="en-US" altLang="zh-TW" sz="2000" i="1">
                                        <a:latin typeface="Cambria Math" panose="02040503050406030204" pitchFamily="18" charset="0"/>
                                      </a:rPr>
                                      <m:t>4</m:t>
                                    </m:r>
                                  </m:den>
                                </m:f>
                              </m:e>
                            </m:mr>
                            <m:mr>
                              <m:e>
                                <m:f>
                                  <m:fPr>
                                    <m:ctrlPr>
                                      <a:rPr lang="zh-TW" altLang="zh-TW" sz="2000" i="1">
                                        <a:latin typeface="Cambria Math" panose="02040503050406030204" pitchFamily="18" charset="0"/>
                                      </a:rPr>
                                    </m:ctrlPr>
                                  </m:fPr>
                                  <m:num>
                                    <m:r>
                                      <a:rPr lang="en-US" altLang="zh-TW" sz="2000" i="1">
                                        <a:latin typeface="Cambria Math" panose="02040503050406030204" pitchFamily="18" charset="0"/>
                                      </a:rPr>
                                      <m:t>1</m:t>
                                    </m:r>
                                  </m:num>
                                  <m:den>
                                    <m:r>
                                      <a:rPr lang="en-US" altLang="zh-TW" sz="2000" i="1">
                                        <a:latin typeface="Cambria Math" panose="02040503050406030204" pitchFamily="18" charset="0"/>
                                      </a:rPr>
                                      <m:t>2</m:t>
                                    </m:r>
                                  </m:den>
                                </m:f>
                              </m:e>
                              <m:e>
                                <m:r>
                                  <a:rPr lang="en-US" altLang="zh-TW" sz="2000" i="1">
                                    <a:latin typeface="Cambria Math" panose="02040503050406030204" pitchFamily="18" charset="0"/>
                                  </a:rPr>
                                  <m:t>1</m:t>
                                </m:r>
                              </m:e>
                              <m:e>
                                <m:f>
                                  <m:fPr>
                                    <m:ctrlPr>
                                      <a:rPr lang="zh-TW" altLang="zh-TW" sz="2000" i="1">
                                        <a:latin typeface="Cambria Math" panose="02040503050406030204" pitchFamily="18" charset="0"/>
                                      </a:rPr>
                                    </m:ctrlPr>
                                  </m:fPr>
                                  <m:num>
                                    <m:r>
                                      <a:rPr lang="en-US" altLang="zh-TW" sz="2000" i="1">
                                        <a:latin typeface="Cambria Math" panose="02040503050406030204" pitchFamily="18" charset="0"/>
                                      </a:rPr>
                                      <m:t>1</m:t>
                                    </m:r>
                                  </m:num>
                                  <m:den>
                                    <m:r>
                                      <a:rPr lang="en-US" altLang="zh-TW" sz="2000" i="1">
                                        <a:latin typeface="Cambria Math" panose="02040503050406030204" pitchFamily="18" charset="0"/>
                                      </a:rPr>
                                      <m:t>2</m:t>
                                    </m:r>
                                  </m:den>
                                </m:f>
                              </m:e>
                            </m:mr>
                            <m:mr>
                              <m:e>
                                <m:f>
                                  <m:fPr>
                                    <m:ctrlPr>
                                      <a:rPr lang="zh-TW" altLang="zh-TW" sz="2000" i="1">
                                        <a:latin typeface="Cambria Math" panose="02040503050406030204" pitchFamily="18" charset="0"/>
                                      </a:rPr>
                                    </m:ctrlPr>
                                  </m:fPr>
                                  <m:num>
                                    <m:r>
                                      <a:rPr lang="en-US" altLang="zh-TW" sz="2000" i="1">
                                        <a:latin typeface="Cambria Math" panose="02040503050406030204" pitchFamily="18" charset="0"/>
                                      </a:rPr>
                                      <m:t>1</m:t>
                                    </m:r>
                                  </m:num>
                                  <m:den>
                                    <m:r>
                                      <a:rPr lang="en-US" altLang="zh-TW" sz="2000" i="1">
                                        <a:latin typeface="Cambria Math" panose="02040503050406030204" pitchFamily="18" charset="0"/>
                                      </a:rPr>
                                      <m:t>4</m:t>
                                    </m:r>
                                  </m:den>
                                </m:f>
                              </m:e>
                              <m:e>
                                <m:f>
                                  <m:fPr>
                                    <m:ctrlPr>
                                      <a:rPr lang="zh-TW" altLang="zh-TW" sz="2000" i="1">
                                        <a:latin typeface="Cambria Math" panose="02040503050406030204" pitchFamily="18" charset="0"/>
                                      </a:rPr>
                                    </m:ctrlPr>
                                  </m:fPr>
                                  <m:num>
                                    <m:r>
                                      <a:rPr lang="en-US" altLang="zh-TW" sz="2000" i="1">
                                        <a:latin typeface="Cambria Math" panose="02040503050406030204" pitchFamily="18" charset="0"/>
                                      </a:rPr>
                                      <m:t>1</m:t>
                                    </m:r>
                                  </m:num>
                                  <m:den>
                                    <m:r>
                                      <a:rPr lang="en-US" altLang="zh-TW" sz="2000" i="1">
                                        <a:latin typeface="Cambria Math" panose="02040503050406030204" pitchFamily="18" charset="0"/>
                                      </a:rPr>
                                      <m:t>2</m:t>
                                    </m:r>
                                  </m:den>
                                </m:f>
                              </m:e>
                              <m:e>
                                <m:f>
                                  <m:fPr>
                                    <m:ctrlPr>
                                      <a:rPr lang="zh-TW" altLang="zh-TW" sz="2000" i="1">
                                        <a:latin typeface="Cambria Math" panose="02040503050406030204" pitchFamily="18" charset="0"/>
                                      </a:rPr>
                                    </m:ctrlPr>
                                  </m:fPr>
                                  <m:num>
                                    <m:r>
                                      <a:rPr lang="en-US" altLang="zh-TW" sz="2000" i="1">
                                        <a:latin typeface="Cambria Math" panose="02040503050406030204" pitchFamily="18" charset="0"/>
                                      </a:rPr>
                                      <m:t>1</m:t>
                                    </m:r>
                                  </m:num>
                                  <m:den>
                                    <m:r>
                                      <a:rPr lang="en-US" altLang="zh-TW" sz="2000" i="1">
                                        <a:latin typeface="Cambria Math" panose="02040503050406030204" pitchFamily="18" charset="0"/>
                                      </a:rPr>
                                      <m:t>4</m:t>
                                    </m:r>
                                  </m:den>
                                </m:f>
                              </m:e>
                            </m:mr>
                          </m:m>
                        </m:e>
                      </m:d>
                      <m:r>
                        <a:rPr lang="en-US" altLang="zh-TW" sz="2000" i="1">
                          <a:latin typeface="Cambria Math" panose="02040503050406030204" pitchFamily="18" charset="0"/>
                        </a:rPr>
                        <m:t>∗</m:t>
                      </m:r>
                      <m:f>
                        <m:fPr>
                          <m:ctrlPr>
                            <a:rPr lang="zh-TW" altLang="zh-TW" sz="2000" i="1">
                              <a:latin typeface="Cambria Math" panose="02040503050406030204" pitchFamily="18" charset="0"/>
                            </a:rPr>
                          </m:ctrlPr>
                        </m:fPr>
                        <m:num>
                          <m:r>
                            <a:rPr lang="en-US" altLang="zh-TW" sz="2000" i="1">
                              <a:latin typeface="Cambria Math" panose="02040503050406030204" pitchFamily="18" charset="0"/>
                            </a:rPr>
                            <m:t>1</m:t>
                          </m:r>
                        </m:num>
                        <m:den>
                          <m:r>
                            <a:rPr lang="en-US" altLang="zh-TW" sz="2000">
                              <a:latin typeface="Cambria Math" panose="02040503050406030204" pitchFamily="18" charset="0"/>
                            </a:rPr>
                            <m:t>(1+4</m:t>
                          </m:r>
                          <m:r>
                            <a:rPr lang="en-US" altLang="zh-TW" sz="2000" i="1">
                              <a:latin typeface="Cambria Math" panose="02040503050406030204" pitchFamily="18" charset="0"/>
                            </a:rPr>
                            <m:t>∗</m:t>
                          </m:r>
                          <m:f>
                            <m:fPr>
                              <m:ctrlPr>
                                <a:rPr lang="zh-TW" altLang="zh-TW" sz="2000" i="1">
                                  <a:latin typeface="Cambria Math" panose="02040503050406030204" pitchFamily="18" charset="0"/>
                                </a:rPr>
                              </m:ctrlPr>
                            </m:fPr>
                            <m:num>
                              <m:r>
                                <a:rPr lang="en-US" altLang="zh-TW" sz="2000" i="1">
                                  <a:latin typeface="Cambria Math" panose="02040503050406030204" pitchFamily="18" charset="0"/>
                                </a:rPr>
                                <m:t>1</m:t>
                              </m:r>
                            </m:num>
                            <m:den>
                              <m:r>
                                <a:rPr lang="en-US" altLang="zh-TW" sz="2000" i="1">
                                  <a:latin typeface="Cambria Math" panose="02040503050406030204" pitchFamily="18" charset="0"/>
                                </a:rPr>
                                <m:t>2</m:t>
                              </m:r>
                            </m:den>
                          </m:f>
                          <m:r>
                            <a:rPr lang="en-US" altLang="zh-TW" sz="2000">
                              <a:latin typeface="Cambria Math" panose="02040503050406030204" pitchFamily="18" charset="0"/>
                            </a:rPr>
                            <m:t>+4</m:t>
                          </m:r>
                          <m:r>
                            <a:rPr lang="en-US" altLang="zh-TW" sz="2000" i="1">
                              <a:latin typeface="Cambria Math" panose="02040503050406030204" pitchFamily="18" charset="0"/>
                            </a:rPr>
                            <m:t>∗</m:t>
                          </m:r>
                          <m:f>
                            <m:fPr>
                              <m:ctrlPr>
                                <a:rPr lang="zh-TW" altLang="zh-TW" sz="2000" i="1">
                                  <a:latin typeface="Cambria Math" panose="02040503050406030204" pitchFamily="18" charset="0"/>
                                </a:rPr>
                              </m:ctrlPr>
                            </m:fPr>
                            <m:num>
                              <m:r>
                                <a:rPr lang="en-US" altLang="zh-TW" sz="2000" i="1">
                                  <a:latin typeface="Cambria Math" panose="02040503050406030204" pitchFamily="18" charset="0"/>
                                </a:rPr>
                                <m:t>1</m:t>
                              </m:r>
                            </m:num>
                            <m:den>
                              <m:r>
                                <a:rPr lang="en-US" altLang="zh-TW" sz="2000" i="1">
                                  <a:latin typeface="Cambria Math" panose="02040503050406030204" pitchFamily="18" charset="0"/>
                                </a:rPr>
                                <m:t>4</m:t>
                              </m:r>
                            </m:den>
                          </m:f>
                          <m:r>
                            <a:rPr lang="en-US" altLang="zh-TW" sz="2000">
                              <a:latin typeface="Cambria Math" panose="02040503050406030204" pitchFamily="18" charset="0"/>
                            </a:rPr>
                            <m:t>)</m:t>
                          </m:r>
                          <m:r>
                            <m:rPr>
                              <m:nor/>
                            </m:rPr>
                            <a:rPr lang="en-US" altLang="zh-TW" sz="2000" i="1"/>
                            <m:t> </m:t>
                          </m:r>
                        </m:den>
                      </m:f>
                    </m:oMath>
                  </m:oMathPara>
                </a14:m>
                <a:endParaRPr lang="zh-TW" altLang="zh-TW" sz="2000" dirty="0"/>
              </a:p>
              <a:p>
                <a:endParaRPr lang="en-US" altLang="zh-TW" sz="2000" dirty="0"/>
              </a:p>
              <a:p>
                <a:r>
                  <a:rPr lang="en-US" altLang="zh-TW" sz="2000" dirty="0"/>
                  <a:t> </a:t>
                </a:r>
                <a:r>
                  <a:rPr lang="en-US" altLang="zh-TW" sz="2000" dirty="0" smtClean="0"/>
                  <a:t>      =</a:t>
                </a:r>
                <a14:m>
                  <m:oMath xmlns:m="http://schemas.openxmlformats.org/officeDocument/2006/math">
                    <m:d>
                      <m:dPr>
                        <m:begChr m:val="["/>
                        <m:endChr m:val="]"/>
                        <m:ctrlPr>
                          <a:rPr lang="zh-TW" altLang="zh-TW" sz="2000" i="1">
                            <a:latin typeface="Cambria Math" panose="02040503050406030204" pitchFamily="18" charset="0"/>
                          </a:rPr>
                        </m:ctrlPr>
                      </m:dPr>
                      <m:e>
                        <m:m>
                          <m:mPr>
                            <m:mcs>
                              <m:mc>
                                <m:mcPr>
                                  <m:count m:val="3"/>
                                  <m:mcJc m:val="center"/>
                                </m:mcPr>
                              </m:mc>
                            </m:mcs>
                            <m:ctrlPr>
                              <a:rPr lang="zh-TW" altLang="zh-TW" sz="2000" i="1">
                                <a:latin typeface="Cambria Math" panose="02040503050406030204" pitchFamily="18" charset="0"/>
                              </a:rPr>
                            </m:ctrlPr>
                          </m:mPr>
                          <m:mr>
                            <m:e>
                              <m:f>
                                <m:fPr>
                                  <m:ctrlPr>
                                    <a:rPr lang="zh-TW" altLang="zh-TW" sz="2000" i="1">
                                      <a:latin typeface="Cambria Math" panose="02040503050406030204" pitchFamily="18" charset="0"/>
                                    </a:rPr>
                                  </m:ctrlPr>
                                </m:fPr>
                                <m:num>
                                  <m:r>
                                    <a:rPr lang="en-US" altLang="zh-TW" sz="2000" i="1">
                                      <a:latin typeface="Cambria Math" panose="02040503050406030204" pitchFamily="18" charset="0"/>
                                    </a:rPr>
                                    <m:t>1</m:t>
                                  </m:r>
                                </m:num>
                                <m:den>
                                  <m:r>
                                    <a:rPr lang="en-US" altLang="zh-TW" sz="2000" i="1">
                                      <a:latin typeface="Cambria Math" panose="02040503050406030204" pitchFamily="18" charset="0"/>
                                    </a:rPr>
                                    <m:t>4</m:t>
                                  </m:r>
                                </m:den>
                              </m:f>
                            </m:e>
                            <m:e>
                              <m:f>
                                <m:fPr>
                                  <m:ctrlPr>
                                    <a:rPr lang="zh-TW" altLang="zh-TW" sz="2000" i="1">
                                      <a:latin typeface="Cambria Math" panose="02040503050406030204" pitchFamily="18" charset="0"/>
                                    </a:rPr>
                                  </m:ctrlPr>
                                </m:fPr>
                                <m:num>
                                  <m:r>
                                    <a:rPr lang="en-US" altLang="zh-TW" sz="2000" i="1">
                                      <a:latin typeface="Cambria Math" panose="02040503050406030204" pitchFamily="18" charset="0"/>
                                    </a:rPr>
                                    <m:t>1</m:t>
                                  </m:r>
                                </m:num>
                                <m:den>
                                  <m:r>
                                    <a:rPr lang="en-US" altLang="zh-TW" sz="2000" i="1">
                                      <a:latin typeface="Cambria Math" panose="02040503050406030204" pitchFamily="18" charset="0"/>
                                    </a:rPr>
                                    <m:t>2</m:t>
                                  </m:r>
                                </m:den>
                              </m:f>
                            </m:e>
                            <m:e>
                              <m:f>
                                <m:fPr>
                                  <m:ctrlPr>
                                    <a:rPr lang="zh-TW" altLang="zh-TW" sz="2000" i="1">
                                      <a:latin typeface="Cambria Math" panose="02040503050406030204" pitchFamily="18" charset="0"/>
                                    </a:rPr>
                                  </m:ctrlPr>
                                </m:fPr>
                                <m:num>
                                  <m:r>
                                    <a:rPr lang="en-US" altLang="zh-TW" sz="2000" i="1">
                                      <a:latin typeface="Cambria Math" panose="02040503050406030204" pitchFamily="18" charset="0"/>
                                    </a:rPr>
                                    <m:t>1</m:t>
                                  </m:r>
                                </m:num>
                                <m:den>
                                  <m:r>
                                    <a:rPr lang="en-US" altLang="zh-TW" sz="2000" i="1">
                                      <a:latin typeface="Cambria Math" panose="02040503050406030204" pitchFamily="18" charset="0"/>
                                    </a:rPr>
                                    <m:t>4</m:t>
                                  </m:r>
                                </m:den>
                              </m:f>
                            </m:e>
                          </m:mr>
                          <m:mr>
                            <m:e>
                              <m:f>
                                <m:fPr>
                                  <m:ctrlPr>
                                    <a:rPr lang="zh-TW" altLang="zh-TW" sz="2000" i="1">
                                      <a:latin typeface="Cambria Math" panose="02040503050406030204" pitchFamily="18" charset="0"/>
                                    </a:rPr>
                                  </m:ctrlPr>
                                </m:fPr>
                                <m:num>
                                  <m:r>
                                    <a:rPr lang="en-US" altLang="zh-TW" sz="2000" i="1">
                                      <a:latin typeface="Cambria Math" panose="02040503050406030204" pitchFamily="18" charset="0"/>
                                    </a:rPr>
                                    <m:t>1</m:t>
                                  </m:r>
                                </m:num>
                                <m:den>
                                  <m:r>
                                    <a:rPr lang="en-US" altLang="zh-TW" sz="2000" i="1">
                                      <a:latin typeface="Cambria Math" panose="02040503050406030204" pitchFamily="18" charset="0"/>
                                    </a:rPr>
                                    <m:t>2</m:t>
                                  </m:r>
                                </m:den>
                              </m:f>
                            </m:e>
                            <m:e>
                              <m:r>
                                <a:rPr lang="en-US" altLang="zh-TW" sz="2000" i="1">
                                  <a:latin typeface="Cambria Math" panose="02040503050406030204" pitchFamily="18" charset="0"/>
                                </a:rPr>
                                <m:t>1</m:t>
                              </m:r>
                            </m:e>
                            <m:e>
                              <m:f>
                                <m:fPr>
                                  <m:ctrlPr>
                                    <a:rPr lang="zh-TW" altLang="zh-TW" sz="2000" i="1">
                                      <a:latin typeface="Cambria Math" panose="02040503050406030204" pitchFamily="18" charset="0"/>
                                    </a:rPr>
                                  </m:ctrlPr>
                                </m:fPr>
                                <m:num>
                                  <m:r>
                                    <a:rPr lang="en-US" altLang="zh-TW" sz="2000" i="1">
                                      <a:latin typeface="Cambria Math" panose="02040503050406030204" pitchFamily="18" charset="0"/>
                                    </a:rPr>
                                    <m:t>1</m:t>
                                  </m:r>
                                </m:num>
                                <m:den>
                                  <m:r>
                                    <a:rPr lang="en-US" altLang="zh-TW" sz="2000" i="1">
                                      <a:latin typeface="Cambria Math" panose="02040503050406030204" pitchFamily="18" charset="0"/>
                                    </a:rPr>
                                    <m:t>2</m:t>
                                  </m:r>
                                </m:den>
                              </m:f>
                            </m:e>
                          </m:mr>
                          <m:mr>
                            <m:e>
                              <m:f>
                                <m:fPr>
                                  <m:ctrlPr>
                                    <a:rPr lang="zh-TW" altLang="zh-TW" sz="2000" i="1">
                                      <a:latin typeface="Cambria Math" panose="02040503050406030204" pitchFamily="18" charset="0"/>
                                    </a:rPr>
                                  </m:ctrlPr>
                                </m:fPr>
                                <m:num>
                                  <m:r>
                                    <a:rPr lang="en-US" altLang="zh-TW" sz="2000" i="1">
                                      <a:latin typeface="Cambria Math" panose="02040503050406030204" pitchFamily="18" charset="0"/>
                                    </a:rPr>
                                    <m:t>1</m:t>
                                  </m:r>
                                </m:num>
                                <m:den>
                                  <m:r>
                                    <a:rPr lang="en-US" altLang="zh-TW" sz="2000" i="1">
                                      <a:latin typeface="Cambria Math" panose="02040503050406030204" pitchFamily="18" charset="0"/>
                                    </a:rPr>
                                    <m:t>4</m:t>
                                  </m:r>
                                </m:den>
                              </m:f>
                            </m:e>
                            <m:e>
                              <m:f>
                                <m:fPr>
                                  <m:ctrlPr>
                                    <a:rPr lang="zh-TW" altLang="zh-TW" sz="2000" i="1">
                                      <a:latin typeface="Cambria Math" panose="02040503050406030204" pitchFamily="18" charset="0"/>
                                    </a:rPr>
                                  </m:ctrlPr>
                                </m:fPr>
                                <m:num>
                                  <m:r>
                                    <a:rPr lang="en-US" altLang="zh-TW" sz="2000" i="1">
                                      <a:latin typeface="Cambria Math" panose="02040503050406030204" pitchFamily="18" charset="0"/>
                                    </a:rPr>
                                    <m:t>1</m:t>
                                  </m:r>
                                </m:num>
                                <m:den>
                                  <m:r>
                                    <a:rPr lang="en-US" altLang="zh-TW" sz="2000" i="1">
                                      <a:latin typeface="Cambria Math" panose="02040503050406030204" pitchFamily="18" charset="0"/>
                                    </a:rPr>
                                    <m:t>2</m:t>
                                  </m:r>
                                </m:den>
                              </m:f>
                            </m:e>
                            <m:e>
                              <m:f>
                                <m:fPr>
                                  <m:ctrlPr>
                                    <a:rPr lang="zh-TW" altLang="zh-TW" sz="2000" i="1">
                                      <a:latin typeface="Cambria Math" panose="02040503050406030204" pitchFamily="18" charset="0"/>
                                    </a:rPr>
                                  </m:ctrlPr>
                                </m:fPr>
                                <m:num>
                                  <m:r>
                                    <a:rPr lang="en-US" altLang="zh-TW" sz="2000" i="1">
                                      <a:latin typeface="Cambria Math" panose="02040503050406030204" pitchFamily="18" charset="0"/>
                                    </a:rPr>
                                    <m:t>1</m:t>
                                  </m:r>
                                </m:num>
                                <m:den>
                                  <m:r>
                                    <a:rPr lang="en-US" altLang="zh-TW" sz="2000" i="1">
                                      <a:latin typeface="Cambria Math" panose="02040503050406030204" pitchFamily="18" charset="0"/>
                                    </a:rPr>
                                    <m:t>4</m:t>
                                  </m:r>
                                </m:den>
                              </m:f>
                            </m:e>
                          </m:mr>
                        </m:m>
                      </m:e>
                    </m:d>
                  </m:oMath>
                </a14:m>
                <a:r>
                  <a:rPr lang="en-US" altLang="zh-TW" sz="2000" dirty="0"/>
                  <a:t>* </a:t>
                </a:r>
                <a14:m>
                  <m:oMath xmlns:m="http://schemas.openxmlformats.org/officeDocument/2006/math">
                    <m:f>
                      <m:fPr>
                        <m:ctrlPr>
                          <a:rPr lang="zh-TW" altLang="zh-TW" sz="2000" i="1">
                            <a:latin typeface="Cambria Math" panose="02040503050406030204" pitchFamily="18" charset="0"/>
                          </a:rPr>
                        </m:ctrlPr>
                      </m:fPr>
                      <m:num>
                        <m:r>
                          <a:rPr lang="en-US" altLang="zh-TW" sz="2000" i="1">
                            <a:latin typeface="Cambria Math" panose="02040503050406030204" pitchFamily="18" charset="0"/>
                          </a:rPr>
                          <m:t>1</m:t>
                        </m:r>
                      </m:num>
                      <m:den>
                        <m:eqArr>
                          <m:eqArrPr>
                            <m:ctrlPr>
                              <a:rPr lang="zh-TW" altLang="zh-TW" sz="2000" i="1">
                                <a:latin typeface="Cambria Math" panose="02040503050406030204" pitchFamily="18" charset="0"/>
                              </a:rPr>
                            </m:ctrlPr>
                          </m:eqArrPr>
                          <m:e>
                            <m:r>
                              <a:rPr lang="en-US" altLang="zh-TW" sz="2000">
                                <a:latin typeface="Cambria Math" panose="02040503050406030204" pitchFamily="18" charset="0"/>
                              </a:rPr>
                              <m:t>4</m:t>
                            </m:r>
                          </m:e>
                          <m:e>
                            <m:r>
                              <m:rPr>
                                <m:nor/>
                              </m:rPr>
                              <a:rPr lang="en-US" altLang="zh-TW" sz="2000" i="1"/>
                              <m:t> </m:t>
                            </m:r>
                          </m:e>
                        </m:eqArr>
                      </m:den>
                    </m:f>
                  </m:oMath>
                </a14:m>
                <a:r>
                  <a:rPr lang="en-US" altLang="zh-TW" sz="2000" dirty="0"/>
                  <a:t> = </a:t>
                </a:r>
                <a14:m>
                  <m:oMath xmlns:m="http://schemas.openxmlformats.org/officeDocument/2006/math">
                    <m:d>
                      <m:dPr>
                        <m:begChr m:val="["/>
                        <m:endChr m:val="]"/>
                        <m:ctrlPr>
                          <a:rPr lang="zh-TW" altLang="zh-TW" sz="2000" i="1">
                            <a:latin typeface="Cambria Math" panose="02040503050406030204" pitchFamily="18" charset="0"/>
                          </a:rPr>
                        </m:ctrlPr>
                      </m:dPr>
                      <m:e>
                        <m:m>
                          <m:mPr>
                            <m:mcs>
                              <m:mc>
                                <m:mcPr>
                                  <m:count m:val="3"/>
                                  <m:mcJc m:val="center"/>
                                </m:mcPr>
                              </m:mc>
                            </m:mcs>
                            <m:ctrlPr>
                              <a:rPr lang="zh-TW" altLang="zh-TW" sz="2000" i="1">
                                <a:latin typeface="Cambria Math" panose="02040503050406030204" pitchFamily="18" charset="0"/>
                              </a:rPr>
                            </m:ctrlPr>
                          </m:mPr>
                          <m:mr>
                            <m:e>
                              <m:r>
                                <a:rPr lang="en-US" altLang="zh-TW" sz="2000" i="1">
                                  <a:latin typeface="Cambria Math" panose="02040503050406030204" pitchFamily="18" charset="0"/>
                                </a:rPr>
                                <m:t>1</m:t>
                              </m:r>
                            </m:e>
                            <m:e>
                              <m:r>
                                <a:rPr lang="en-US" altLang="zh-TW" sz="2000" i="1">
                                  <a:latin typeface="Cambria Math" panose="02040503050406030204" pitchFamily="18" charset="0"/>
                                </a:rPr>
                                <m:t>2</m:t>
                              </m:r>
                            </m:e>
                            <m:e>
                              <m:r>
                                <a:rPr lang="en-US" altLang="zh-TW" sz="2000" i="1">
                                  <a:latin typeface="Cambria Math" panose="02040503050406030204" pitchFamily="18" charset="0"/>
                                </a:rPr>
                                <m:t>1</m:t>
                              </m:r>
                            </m:e>
                          </m:mr>
                          <m:mr>
                            <m:e>
                              <m:r>
                                <a:rPr lang="en-US" altLang="zh-TW" sz="2000" i="1">
                                  <a:latin typeface="Cambria Math" panose="02040503050406030204" pitchFamily="18" charset="0"/>
                                </a:rPr>
                                <m:t>2</m:t>
                              </m:r>
                            </m:e>
                            <m:e>
                              <m:r>
                                <a:rPr lang="en-US" altLang="zh-TW" sz="2000" i="1">
                                  <a:latin typeface="Cambria Math" panose="02040503050406030204" pitchFamily="18" charset="0"/>
                                </a:rPr>
                                <m:t>4</m:t>
                              </m:r>
                            </m:e>
                            <m:e>
                              <m:r>
                                <a:rPr lang="en-US" altLang="zh-TW" sz="2000" i="1">
                                  <a:latin typeface="Cambria Math" panose="02040503050406030204" pitchFamily="18" charset="0"/>
                                </a:rPr>
                                <m:t>2</m:t>
                              </m:r>
                            </m:e>
                          </m:mr>
                          <m:mr>
                            <m:e>
                              <m:r>
                                <a:rPr lang="en-US" altLang="zh-TW" sz="2000" i="1">
                                  <a:latin typeface="Cambria Math" panose="02040503050406030204" pitchFamily="18" charset="0"/>
                                </a:rPr>
                                <m:t>1</m:t>
                              </m:r>
                            </m:e>
                            <m:e>
                              <m:r>
                                <a:rPr lang="en-US" altLang="zh-TW" sz="2000" i="1">
                                  <a:latin typeface="Cambria Math" panose="02040503050406030204" pitchFamily="18" charset="0"/>
                                </a:rPr>
                                <m:t>2</m:t>
                              </m:r>
                            </m:e>
                            <m:e>
                              <m:r>
                                <a:rPr lang="en-US" altLang="zh-TW" sz="2000" i="1">
                                  <a:latin typeface="Cambria Math" panose="02040503050406030204" pitchFamily="18" charset="0"/>
                                </a:rPr>
                                <m:t>1</m:t>
                              </m:r>
                            </m:e>
                          </m:mr>
                        </m:m>
                      </m:e>
                    </m:d>
                  </m:oMath>
                </a14:m>
                <a:r>
                  <a:rPr lang="en-US" altLang="zh-TW" sz="2000" dirty="0"/>
                  <a:t>* </a:t>
                </a:r>
                <a14:m>
                  <m:oMath xmlns:m="http://schemas.openxmlformats.org/officeDocument/2006/math">
                    <m:f>
                      <m:fPr>
                        <m:ctrlPr>
                          <a:rPr lang="zh-TW" altLang="zh-TW" sz="2000" i="1">
                            <a:latin typeface="Cambria Math" panose="02040503050406030204" pitchFamily="18" charset="0"/>
                          </a:rPr>
                        </m:ctrlPr>
                      </m:fPr>
                      <m:num>
                        <m:r>
                          <a:rPr lang="en-US" altLang="zh-TW" sz="2000" i="1">
                            <a:latin typeface="Cambria Math" panose="02040503050406030204" pitchFamily="18" charset="0"/>
                          </a:rPr>
                          <m:t>1</m:t>
                        </m:r>
                      </m:num>
                      <m:den>
                        <m:r>
                          <a:rPr lang="en-US" altLang="zh-TW" sz="2000" i="1">
                            <a:latin typeface="Cambria Math" panose="02040503050406030204" pitchFamily="18" charset="0"/>
                          </a:rPr>
                          <m:t>16</m:t>
                        </m:r>
                      </m:den>
                    </m:f>
                  </m:oMath>
                </a14:m>
                <a:endParaRPr lang="zh-TW" altLang="zh-TW" sz="2000" dirty="0"/>
              </a:p>
              <a:p>
                <a:endParaRPr lang="zh-TW" altLang="zh-TW" sz="2000" dirty="0"/>
              </a:p>
              <a:p>
                <a:pPr>
                  <a:spcAft>
                    <a:spcPts val="0"/>
                  </a:spcAft>
                </a:pPr>
                <a:endParaRPr lang="zh-TW" altLang="zh-TW" sz="2000" kern="100" dirty="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857978" y="2211998"/>
                <a:ext cx="4823891" cy="4532523"/>
              </a:xfrm>
              <a:prstGeom prst="rect">
                <a:avLst/>
              </a:prstGeom>
              <a:blipFill rotWithShape="0">
                <a:blip r:embed="rId2"/>
                <a:stretch>
                  <a:fillRect/>
                </a:stretch>
              </a:blipFill>
            </p:spPr>
            <p:txBody>
              <a:bodyPr/>
              <a:lstStyle/>
              <a:p>
                <a:r>
                  <a:rPr lang="zh-TW" altLang="en-US">
                    <a:noFill/>
                  </a:rPr>
                  <a:t> </a:t>
                </a:r>
              </a:p>
            </p:txBody>
          </p:sp>
        </mc:Fallback>
      </mc:AlternateContent>
      <p:pic>
        <p:nvPicPr>
          <p:cNvPr id="8" name="圖片 7"/>
          <p:cNvPicPr>
            <a:picLocks noChangeAspect="1"/>
          </p:cNvPicPr>
          <p:nvPr/>
        </p:nvPicPr>
        <p:blipFill>
          <a:blip r:embed="rId3" cstate="print"/>
          <a:stretch>
            <a:fillRect/>
          </a:stretch>
        </p:blipFill>
        <p:spPr>
          <a:xfrm>
            <a:off x="5863547" y="2420888"/>
            <a:ext cx="2606377" cy="1944216"/>
          </a:xfrm>
          <a:prstGeom prst="rect">
            <a:avLst/>
          </a:prstGeom>
        </p:spPr>
      </p:pic>
    </p:spTree>
    <p:extLst>
      <p:ext uri="{BB962C8B-B14F-4D97-AF65-F5344CB8AC3E}">
        <p14:creationId xmlns:p14="http://schemas.microsoft.com/office/powerpoint/2010/main" val="254489747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1" name="Rectangle 5"/>
          <p:cNvSpPr>
            <a:spLocks noGrp="1" noChangeArrowheads="1"/>
          </p:cNvSpPr>
          <p:nvPr>
            <p:ph type="title"/>
          </p:nvPr>
        </p:nvSpPr>
        <p:spPr>
          <a:xfrm>
            <a:off x="250825" y="649839"/>
            <a:ext cx="8101012" cy="1295400"/>
          </a:xfrm>
        </p:spPr>
        <p:txBody>
          <a:bodyPr/>
          <a:lstStyle/>
          <a:p>
            <a:pPr algn="ctr" eaLnBrk="1" hangingPunct="1"/>
            <a:r>
              <a:rPr lang="en-US" altLang="zh-TW" b="0" dirty="0" smtClean="0"/>
              <a:t>Zero-Crossing Edge Detectors</a:t>
            </a:r>
          </a:p>
        </p:txBody>
      </p:sp>
      <p:sp>
        <p:nvSpPr>
          <p:cNvPr id="217092" name="Rectangle 3"/>
          <p:cNvSpPr>
            <a:spLocks noGrp="1" noChangeArrowheads="1"/>
          </p:cNvSpPr>
          <p:nvPr>
            <p:ph type="body" sz="half" idx="1"/>
          </p:nvPr>
        </p:nvSpPr>
        <p:spPr>
          <a:xfrm>
            <a:off x="250825" y="2041525"/>
            <a:ext cx="8642350" cy="595313"/>
          </a:xfrm>
        </p:spPr>
        <p:txBody>
          <a:bodyPr>
            <a:normAutofit fontScale="92500"/>
          </a:bodyPr>
          <a:lstStyle/>
          <a:p>
            <a:pPr eaLnBrk="1" hangingPunct="1"/>
            <a:r>
              <a:rPr lang="en-US" altLang="zh-TW" sz="2600" smtClean="0"/>
              <a:t>two common 3X3 masks to calculate digital Laplacian</a:t>
            </a:r>
          </a:p>
        </p:txBody>
      </p:sp>
      <p:sp>
        <p:nvSpPr>
          <p:cNvPr id="217090" name="投影片編號版面配置區 5"/>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944C3D2F-B7B1-4632-8DC0-46ACFA8CB134}" type="slidenum">
              <a:rPr lang="en-US" altLang="zh-TW" sz="1400"/>
              <a:pPr>
                <a:spcBef>
                  <a:spcPct val="0"/>
                </a:spcBef>
                <a:buClrTx/>
                <a:buSzTx/>
                <a:buFontTx/>
                <a:buNone/>
              </a:pPr>
              <a:t>130</a:t>
            </a:fld>
            <a:r>
              <a:rPr lang="en-US" altLang="zh-TW" sz="1400"/>
              <a:t>/118</a:t>
            </a:r>
          </a:p>
        </p:txBody>
      </p:sp>
      <p:pic>
        <p:nvPicPr>
          <p:cNvPr id="217093" name="Picture 8" descr="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188" y="3644900"/>
            <a:ext cx="7920037"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字方塊 5"/>
          <p:cNvSpPr txBox="1"/>
          <p:nvPr/>
        </p:nvSpPr>
        <p:spPr>
          <a:xfrm>
            <a:off x="3059832" y="3284984"/>
            <a:ext cx="1152128" cy="369332"/>
          </a:xfrm>
          <a:prstGeom prst="rect">
            <a:avLst/>
          </a:prstGeom>
          <a:noFill/>
        </p:spPr>
        <p:txBody>
          <a:bodyPr wrap="square" rtlCol="0">
            <a:spAutoFit/>
          </a:bodyPr>
          <a:lstStyle/>
          <a:p>
            <a:r>
              <a:rPr lang="en-US" altLang="zh-TW" dirty="0" smtClean="0"/>
              <a:t>First type</a:t>
            </a:r>
            <a:endParaRPr lang="zh-TW" altLang="en-US" dirty="0"/>
          </a:p>
        </p:txBody>
      </p:sp>
      <p:sp>
        <p:nvSpPr>
          <p:cNvPr id="8" name="文字方塊 7"/>
          <p:cNvSpPr txBox="1"/>
          <p:nvPr/>
        </p:nvSpPr>
        <p:spPr>
          <a:xfrm>
            <a:off x="5292080" y="3284984"/>
            <a:ext cx="1512168" cy="369332"/>
          </a:xfrm>
          <a:prstGeom prst="rect">
            <a:avLst/>
          </a:prstGeom>
          <a:noFill/>
        </p:spPr>
        <p:txBody>
          <a:bodyPr wrap="square" rtlCol="0">
            <a:spAutoFit/>
          </a:bodyPr>
          <a:lstStyle/>
          <a:p>
            <a:r>
              <a:rPr lang="en-US" altLang="zh-TW" dirty="0" smtClean="0"/>
              <a:t>Second type</a:t>
            </a:r>
            <a:endParaRPr lang="zh-TW" altLang="en-US" dirty="0"/>
          </a:p>
        </p:txBody>
      </p:sp>
      <p:cxnSp>
        <p:nvCxnSpPr>
          <p:cNvPr id="10" name="直線接點 9"/>
          <p:cNvCxnSpPr/>
          <p:nvPr/>
        </p:nvCxnSpPr>
        <p:spPr bwMode="auto">
          <a:xfrm>
            <a:off x="1979712" y="5301208"/>
            <a:ext cx="6696744" cy="0"/>
          </a:xfrm>
          <a:prstGeom prst="line">
            <a:avLst/>
          </a:prstGeom>
          <a:solidFill>
            <a:schemeClr val="folHlink">
              <a:alpha val="0"/>
            </a:schemeClr>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9" name="Rectangle 2"/>
          <p:cNvSpPr>
            <a:spLocks noGrp="1" noChangeArrowheads="1"/>
          </p:cNvSpPr>
          <p:nvPr>
            <p:ph type="title"/>
          </p:nvPr>
        </p:nvSpPr>
        <p:spPr/>
        <p:txBody>
          <a:bodyPr/>
          <a:lstStyle/>
          <a:p>
            <a:pPr algn="ctr" eaLnBrk="1" hangingPunct="1"/>
            <a:r>
              <a:rPr lang="en-US" altLang="zh-TW" b="0" smtClean="0"/>
              <a:t>Zero-Crossing Edge Detectors</a:t>
            </a:r>
          </a:p>
        </p:txBody>
      </p:sp>
      <p:sp>
        <p:nvSpPr>
          <p:cNvPr id="219140" name="Rectangle 3"/>
          <p:cNvSpPr>
            <a:spLocks noGrp="1" noChangeArrowheads="1"/>
          </p:cNvSpPr>
          <p:nvPr>
            <p:ph idx="1"/>
          </p:nvPr>
        </p:nvSpPr>
        <p:spPr>
          <a:xfrm>
            <a:off x="662247" y="2321302"/>
            <a:ext cx="9144000" cy="595312"/>
          </a:xfrm>
        </p:spPr>
        <p:txBody>
          <a:bodyPr/>
          <a:lstStyle/>
          <a:p>
            <a:pPr eaLnBrk="1" hangingPunct="1"/>
            <a:r>
              <a:rPr lang="en-US" altLang="zh-TW" dirty="0" smtClean="0"/>
              <a:t>the 3X3 neighborhood values of an image function</a:t>
            </a:r>
          </a:p>
        </p:txBody>
      </p:sp>
      <p:sp>
        <p:nvSpPr>
          <p:cNvPr id="219138"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F03ACB33-4C52-42CF-BAAE-8B05CBD997E9}" type="slidenum">
              <a:rPr lang="en-US" altLang="zh-TW" sz="1400"/>
              <a:pPr>
                <a:spcBef>
                  <a:spcPct val="0"/>
                </a:spcBef>
                <a:buClrTx/>
                <a:buSzTx/>
                <a:buFontTx/>
                <a:buNone/>
              </a:pPr>
              <a:t>131</a:t>
            </a:fld>
            <a:r>
              <a:rPr lang="en-US" altLang="zh-TW" sz="1400"/>
              <a:t>/118</a:t>
            </a:r>
          </a:p>
        </p:txBody>
      </p:sp>
      <p:pic>
        <p:nvPicPr>
          <p:cNvPr id="219141" name="Picture 4" descr="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213" y="2997200"/>
            <a:ext cx="7993062"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線接點 2"/>
          <p:cNvCxnSpPr/>
          <p:nvPr/>
        </p:nvCxnSpPr>
        <p:spPr bwMode="auto">
          <a:xfrm>
            <a:off x="7596336" y="5301208"/>
            <a:ext cx="1080939" cy="0"/>
          </a:xfrm>
          <a:prstGeom prst="line">
            <a:avLst/>
          </a:prstGeom>
          <a:solidFill>
            <a:schemeClr val="folHlink">
              <a:alpha val="0"/>
            </a:schemeClr>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直線接點 7"/>
          <p:cNvCxnSpPr/>
          <p:nvPr/>
        </p:nvCxnSpPr>
        <p:spPr bwMode="auto">
          <a:xfrm>
            <a:off x="684213" y="5656808"/>
            <a:ext cx="4031803" cy="0"/>
          </a:xfrm>
          <a:prstGeom prst="line">
            <a:avLst/>
          </a:prstGeom>
          <a:solidFill>
            <a:schemeClr val="folHlink">
              <a:alpha val="0"/>
            </a:schemeClr>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日期版面配置區 1"/>
          <p:cNvSpPr>
            <a:spLocks noGrp="1"/>
          </p:cNvSpPr>
          <p:nvPr>
            <p:ph type="dt" sz="half" idx="10"/>
          </p:nvPr>
        </p:nvSpPr>
        <p:spPr/>
        <p:txBody>
          <a:bodyPr/>
          <a:lstStyle/>
          <a:p>
            <a:fld id="{F12DAE74-1269-4A79-B161-A079CE2B3F5E}"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7" name="Rectangle 2"/>
          <p:cNvSpPr>
            <a:spLocks noGrp="1" noChangeArrowheads="1"/>
          </p:cNvSpPr>
          <p:nvPr>
            <p:ph type="title" sz="quarter"/>
          </p:nvPr>
        </p:nvSpPr>
        <p:spPr>
          <a:xfrm>
            <a:off x="1547664" y="-387424"/>
            <a:ext cx="8101012" cy="1295400"/>
          </a:xfrm>
        </p:spPr>
        <p:txBody>
          <a:bodyPr/>
          <a:lstStyle/>
          <a:p>
            <a:pPr algn="ctr"/>
            <a:r>
              <a:rPr lang="en-US" altLang="zh-TW" b="0" dirty="0" smtClean="0"/>
              <a:t>Zero-Crossing Edge Detectors</a:t>
            </a:r>
          </a:p>
        </p:txBody>
      </p:sp>
      <p:graphicFrame>
        <p:nvGraphicFramePr>
          <p:cNvPr id="420904" name="Group 40"/>
          <p:cNvGraphicFramePr>
            <a:graphicFrameLocks noGrp="1"/>
          </p:cNvGraphicFramePr>
          <p:nvPr>
            <p:ph sz="quarter" idx="1"/>
          </p:nvPr>
        </p:nvGraphicFramePr>
        <p:xfrm>
          <a:off x="684213" y="2041525"/>
          <a:ext cx="3382962" cy="1603376"/>
        </p:xfrm>
        <a:graphic>
          <a:graphicData uri="http://schemas.openxmlformats.org/drawingml/2006/table">
            <a:tbl>
              <a:tblPr/>
              <a:tblGrid>
                <a:gridCol w="1127125"/>
                <a:gridCol w="1128712"/>
                <a:gridCol w="1127125"/>
              </a:tblGrid>
              <a:tr h="534988">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tx1"/>
                          </a:solidFill>
                          <a:effectLst/>
                          <a:latin typeface="Arial" charset="0"/>
                          <a:ea typeface="新細明體" charset="-120"/>
                        </a:rPr>
                        <a:t>(-1,-1)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tx1"/>
                          </a:solidFill>
                          <a:effectLst/>
                          <a:latin typeface="Arial" charset="0"/>
                          <a:ea typeface="新細明體" charset="-120"/>
                        </a:rPr>
                        <a:t>(-1, 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tx1"/>
                          </a:solidFill>
                          <a:effectLst/>
                          <a:latin typeface="Arial" charset="0"/>
                          <a:ea typeface="新細明體" charset="-120"/>
                        </a:rPr>
                        <a:t>(-1, 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tx1"/>
                          </a:solidFill>
                          <a:effectLst/>
                          <a:latin typeface="Arial" charset="0"/>
                          <a:ea typeface="新細明體" charset="-120"/>
                        </a:rPr>
                        <a:t>( 0,-1)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tx1"/>
                          </a:solidFill>
                          <a:effectLst/>
                          <a:latin typeface="Arial" charset="0"/>
                          <a:ea typeface="新細明體" charset="-120"/>
                        </a:rPr>
                        <a:t>( 0, 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tx1"/>
                          </a:solidFill>
                          <a:effectLst/>
                          <a:latin typeface="Arial" charset="0"/>
                          <a:ea typeface="新細明體" charset="-120"/>
                        </a:rPr>
                        <a:t>( 0, 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4988">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tx1"/>
                          </a:solidFill>
                          <a:effectLst/>
                          <a:latin typeface="Arial" charset="0"/>
                          <a:ea typeface="新細明體" charset="-120"/>
                        </a:rPr>
                        <a:t>( 1,-1)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tx1"/>
                          </a:solidFill>
                          <a:effectLst/>
                          <a:latin typeface="Arial" charset="0"/>
                          <a:ea typeface="新細明體" charset="-120"/>
                        </a:rPr>
                        <a:t>( 1, 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tx1"/>
                          </a:solidFill>
                          <a:effectLst/>
                          <a:latin typeface="Arial" charset="0"/>
                          <a:ea typeface="新細明體" charset="-120"/>
                        </a:rPr>
                        <a:t>( 1, 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420923" name="Group 59"/>
          <p:cNvGraphicFramePr>
            <a:graphicFrameLocks noGrp="1"/>
          </p:cNvGraphicFramePr>
          <p:nvPr>
            <p:ph sz="quarter" idx="2"/>
          </p:nvPr>
        </p:nvGraphicFramePr>
        <p:xfrm>
          <a:off x="4211638" y="4292600"/>
          <a:ext cx="4702175" cy="2160589"/>
        </p:xfrm>
        <a:graphic>
          <a:graphicData uri="http://schemas.openxmlformats.org/drawingml/2006/table">
            <a:tbl>
              <a:tblPr/>
              <a:tblGrid>
                <a:gridCol w="1566862"/>
                <a:gridCol w="1568450"/>
                <a:gridCol w="1566863"/>
              </a:tblGrid>
              <a:tr h="719138">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zh-TW" altLang="zh-TW" sz="2600" b="0" i="0" u="none" strike="noStrike" cap="none" normalizeH="0" baseline="0" dirty="0" smtClean="0">
                        <a:ln>
                          <a:noFill/>
                        </a:ln>
                        <a:solidFill>
                          <a:schemeClr val="tx1"/>
                        </a:solidFill>
                        <a:effectLst/>
                        <a:latin typeface="Arial" charset="0"/>
                        <a:ea typeface="新細明體" charset="-12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zh-TW" altLang="zh-TW" sz="2600" b="0" i="0" u="none" strike="noStrike" cap="none" normalizeH="0" baseline="0" smtClean="0">
                        <a:ln>
                          <a:noFill/>
                        </a:ln>
                        <a:solidFill>
                          <a:schemeClr val="tx1"/>
                        </a:solidFill>
                        <a:effectLst/>
                        <a:latin typeface="Arial" charset="0"/>
                        <a:ea typeface="新細明體"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zh-TW" altLang="zh-TW" sz="2600" b="0" i="0" u="none" strike="noStrike" cap="none" normalizeH="0" baseline="0" smtClean="0">
                        <a:ln>
                          <a:noFill/>
                        </a:ln>
                        <a:solidFill>
                          <a:schemeClr val="tx1"/>
                        </a:solidFill>
                        <a:effectLst/>
                        <a:latin typeface="Arial" charset="0"/>
                        <a:ea typeface="新細明體"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2313">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zh-TW" altLang="zh-TW" sz="2600" b="0" i="0" u="none" strike="noStrike" cap="none" normalizeH="0" baseline="0" smtClean="0">
                        <a:ln>
                          <a:noFill/>
                        </a:ln>
                        <a:solidFill>
                          <a:schemeClr val="tx1"/>
                        </a:solidFill>
                        <a:effectLst/>
                        <a:latin typeface="Arial" charset="0"/>
                        <a:ea typeface="新細明體" charset="-12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zh-TW" altLang="zh-TW" sz="2600" b="0" i="0" u="none" strike="noStrike" cap="none" normalizeH="0" baseline="0" smtClean="0">
                        <a:ln>
                          <a:noFill/>
                        </a:ln>
                        <a:solidFill>
                          <a:schemeClr val="tx1"/>
                        </a:solidFill>
                        <a:effectLst/>
                        <a:latin typeface="Arial" charset="0"/>
                        <a:ea typeface="新細明體"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zh-TW" altLang="zh-TW" sz="2600" b="0" i="0" u="none" strike="noStrike" cap="none" normalizeH="0" baseline="0" smtClean="0">
                        <a:ln>
                          <a:noFill/>
                        </a:ln>
                        <a:solidFill>
                          <a:schemeClr val="tx1"/>
                        </a:solidFill>
                        <a:effectLst/>
                        <a:latin typeface="Arial" charset="0"/>
                        <a:ea typeface="新細明體"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9138">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zh-TW" altLang="zh-TW" sz="2600" b="0" i="0" u="none" strike="noStrike" cap="none" normalizeH="0" baseline="0" smtClean="0">
                        <a:ln>
                          <a:noFill/>
                        </a:ln>
                        <a:solidFill>
                          <a:schemeClr val="tx1"/>
                        </a:solidFill>
                        <a:effectLst/>
                        <a:latin typeface="Arial" charset="0"/>
                        <a:ea typeface="新細明體" charset="-12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zh-TW" altLang="zh-TW" sz="2600" b="0" i="0" u="none" strike="noStrike" cap="none" normalizeH="0" baseline="0" smtClean="0">
                        <a:ln>
                          <a:noFill/>
                        </a:ln>
                        <a:solidFill>
                          <a:schemeClr val="tx1"/>
                        </a:solidFill>
                        <a:effectLst/>
                        <a:latin typeface="Arial" charset="0"/>
                        <a:ea typeface="新細明體"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zh-TW" altLang="zh-TW" sz="2600" b="0" i="0" u="none" strike="noStrike" cap="none" normalizeH="0" baseline="0" dirty="0" smtClean="0">
                        <a:ln>
                          <a:noFill/>
                        </a:ln>
                        <a:solidFill>
                          <a:schemeClr val="tx1"/>
                        </a:solidFill>
                        <a:effectLst/>
                        <a:latin typeface="Arial" charset="0"/>
                        <a:ea typeface="新細明體"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21186" name="投影片編號版面配置區 7"/>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14747141-159A-49BB-8353-BB585772CC57}" type="slidenum">
              <a:rPr lang="en-US" altLang="zh-TW" sz="1400"/>
              <a:pPr>
                <a:spcBef>
                  <a:spcPct val="0"/>
                </a:spcBef>
                <a:buClrTx/>
                <a:buSzTx/>
                <a:buFontTx/>
                <a:buNone/>
              </a:pPr>
              <a:t>132</a:t>
            </a:fld>
            <a:r>
              <a:rPr lang="en-US" altLang="zh-TW" sz="1400"/>
              <a:t>/118</a:t>
            </a:r>
          </a:p>
        </p:txBody>
      </p:sp>
      <p:sp>
        <p:nvSpPr>
          <p:cNvPr id="420894" name="Text Box 30"/>
          <p:cNvSpPr txBox="1">
            <a:spLocks noChangeArrowheads="1"/>
          </p:cNvSpPr>
          <p:nvPr/>
        </p:nvSpPr>
        <p:spPr bwMode="auto">
          <a:xfrm>
            <a:off x="0" y="1700213"/>
            <a:ext cx="6492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a:t>( </a:t>
            </a:r>
            <a:r>
              <a:rPr lang="en-US" altLang="zh-TW" sz="1800" i="1"/>
              <a:t>r, c</a:t>
            </a:r>
            <a:r>
              <a:rPr lang="en-US" altLang="zh-TW" sz="1800"/>
              <a:t>)</a:t>
            </a:r>
          </a:p>
        </p:txBody>
      </p:sp>
      <p:grpSp>
        <p:nvGrpSpPr>
          <p:cNvPr id="2" name="Group 217"/>
          <p:cNvGrpSpPr>
            <a:grpSpLocks/>
          </p:cNvGrpSpPr>
          <p:nvPr/>
        </p:nvGrpSpPr>
        <p:grpSpPr bwMode="auto">
          <a:xfrm>
            <a:off x="4211638" y="4365625"/>
            <a:ext cx="4678362" cy="2065338"/>
            <a:chOff x="2653" y="2750"/>
            <a:chExt cx="2947" cy="1301"/>
          </a:xfrm>
        </p:grpSpPr>
        <p:graphicFrame>
          <p:nvGraphicFramePr>
            <p:cNvPr id="221408" name="Object 63"/>
            <p:cNvGraphicFramePr>
              <a:graphicFrameLocks noChangeAspect="1"/>
            </p:cNvGraphicFramePr>
            <p:nvPr/>
          </p:nvGraphicFramePr>
          <p:xfrm>
            <a:off x="2653" y="2750"/>
            <a:ext cx="998" cy="414"/>
          </p:xfrm>
          <a:graphic>
            <a:graphicData uri="http://schemas.openxmlformats.org/presentationml/2006/ole">
              <mc:AlternateContent xmlns:mc="http://schemas.openxmlformats.org/markup-compatibility/2006">
                <mc:Choice xmlns:v="urn:schemas-microsoft-com:vml" Requires="v">
                  <p:oleObj spid="_x0000_s401431" name="方程式" r:id="rId4" imgW="812447" imgH="457002" progId="Equation.3">
                    <p:embed/>
                  </p:oleObj>
                </mc:Choice>
                <mc:Fallback>
                  <p:oleObj name="方程式" r:id="rId4" imgW="812447" imgH="457002" progId="Equation.3">
                    <p:embed/>
                    <p:pic>
                      <p:nvPicPr>
                        <p:cNvPr id="0" name="Picture 188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3" y="2750"/>
                          <a:ext cx="998" cy="41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1409" name="Object 65"/>
            <p:cNvGraphicFramePr>
              <a:graphicFrameLocks noChangeAspect="1"/>
            </p:cNvGraphicFramePr>
            <p:nvPr/>
          </p:nvGraphicFramePr>
          <p:xfrm>
            <a:off x="2699" y="3294"/>
            <a:ext cx="954" cy="234"/>
          </p:xfrm>
          <a:graphic>
            <a:graphicData uri="http://schemas.openxmlformats.org/presentationml/2006/ole">
              <mc:AlternateContent xmlns:mc="http://schemas.openxmlformats.org/markup-compatibility/2006">
                <mc:Choice xmlns:v="urn:schemas-microsoft-com:vml" Requires="v">
                  <p:oleObj spid="_x0000_s401432" name="方程式" r:id="rId6" imgW="685800" imgH="228600" progId="Equation.3">
                    <p:embed/>
                  </p:oleObj>
                </mc:Choice>
                <mc:Fallback>
                  <p:oleObj name="方程式" r:id="rId6" imgW="685800" imgH="228600" progId="Equation.3">
                    <p:embed/>
                    <p:pic>
                      <p:nvPicPr>
                        <p:cNvPr id="0" name="Picture 188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9" y="3294"/>
                          <a:ext cx="954" cy="2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1410" name="Object 66"/>
            <p:cNvGraphicFramePr>
              <a:graphicFrameLocks noChangeAspect="1"/>
            </p:cNvGraphicFramePr>
            <p:nvPr/>
          </p:nvGraphicFramePr>
          <p:xfrm>
            <a:off x="2653" y="3612"/>
            <a:ext cx="997" cy="413"/>
          </p:xfrm>
          <a:graphic>
            <a:graphicData uri="http://schemas.openxmlformats.org/presentationml/2006/ole">
              <mc:AlternateContent xmlns:mc="http://schemas.openxmlformats.org/markup-compatibility/2006">
                <mc:Choice xmlns:v="urn:schemas-microsoft-com:vml" Requires="v">
                  <p:oleObj spid="_x0000_s401433" name="方程式" r:id="rId8" imgW="812447" imgH="457002" progId="Equation.3">
                    <p:embed/>
                  </p:oleObj>
                </mc:Choice>
                <mc:Fallback>
                  <p:oleObj name="方程式" r:id="rId8" imgW="812447" imgH="457002" progId="Equation.3">
                    <p:embed/>
                    <p:pic>
                      <p:nvPicPr>
                        <p:cNvPr id="0" name="Picture 189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53" y="3612"/>
                          <a:ext cx="997" cy="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1411" name="Object 67"/>
            <p:cNvGraphicFramePr>
              <a:graphicFrameLocks noChangeAspect="1"/>
            </p:cNvGraphicFramePr>
            <p:nvPr/>
          </p:nvGraphicFramePr>
          <p:xfrm>
            <a:off x="4014" y="3294"/>
            <a:ext cx="251" cy="263"/>
          </p:xfrm>
          <a:graphic>
            <a:graphicData uri="http://schemas.openxmlformats.org/presentationml/2006/ole">
              <mc:AlternateContent xmlns:mc="http://schemas.openxmlformats.org/markup-compatibility/2006">
                <mc:Choice xmlns:v="urn:schemas-microsoft-com:vml" Requires="v">
                  <p:oleObj spid="_x0000_s401434" name="方程式" r:id="rId10" imgW="152268" imgH="215713" progId="Equation.3">
                    <p:embed/>
                  </p:oleObj>
                </mc:Choice>
                <mc:Fallback>
                  <p:oleObj name="方程式" r:id="rId10" imgW="152268" imgH="215713" progId="Equation.3">
                    <p:embed/>
                    <p:pic>
                      <p:nvPicPr>
                        <p:cNvPr id="0" name="Picture 189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14" y="3294"/>
                          <a:ext cx="251" cy="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1412" name="Object 68"/>
            <p:cNvGraphicFramePr>
              <a:graphicFrameLocks noChangeAspect="1"/>
            </p:cNvGraphicFramePr>
            <p:nvPr/>
          </p:nvGraphicFramePr>
          <p:xfrm>
            <a:off x="3651" y="3712"/>
            <a:ext cx="998" cy="228"/>
          </p:xfrm>
          <a:graphic>
            <a:graphicData uri="http://schemas.openxmlformats.org/presentationml/2006/ole">
              <mc:AlternateContent xmlns:mc="http://schemas.openxmlformats.org/markup-compatibility/2006">
                <mc:Choice xmlns:v="urn:schemas-microsoft-com:vml" Requires="v">
                  <p:oleObj spid="_x0000_s401435" name="方程式" r:id="rId12" imgW="698197" imgH="215806" progId="Equation.3">
                    <p:embed/>
                  </p:oleObj>
                </mc:Choice>
                <mc:Fallback>
                  <p:oleObj name="方程式" r:id="rId12" imgW="698197" imgH="215806" progId="Equation.3">
                    <p:embed/>
                    <p:pic>
                      <p:nvPicPr>
                        <p:cNvPr id="0" name="Picture 189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51" y="3712"/>
                          <a:ext cx="998" cy="2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1413" name="Object 69"/>
            <p:cNvGraphicFramePr>
              <a:graphicFrameLocks noChangeAspect="1"/>
            </p:cNvGraphicFramePr>
            <p:nvPr/>
          </p:nvGraphicFramePr>
          <p:xfrm>
            <a:off x="3651" y="2886"/>
            <a:ext cx="999" cy="232"/>
          </p:xfrm>
          <a:graphic>
            <a:graphicData uri="http://schemas.openxmlformats.org/presentationml/2006/ole">
              <mc:AlternateContent xmlns:mc="http://schemas.openxmlformats.org/markup-compatibility/2006">
                <mc:Choice xmlns:v="urn:schemas-microsoft-com:vml" Requires="v">
                  <p:oleObj spid="_x0000_s401436" name="方程式" r:id="rId14" imgW="685502" imgH="215806" progId="Equation.3">
                    <p:embed/>
                  </p:oleObj>
                </mc:Choice>
                <mc:Fallback>
                  <p:oleObj name="方程式" r:id="rId14" imgW="685502" imgH="215806" progId="Equation.3">
                    <p:embed/>
                    <p:pic>
                      <p:nvPicPr>
                        <p:cNvPr id="0" name="Picture 189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51" y="2886"/>
                          <a:ext cx="999" cy="2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1414" name="Object 70"/>
            <p:cNvGraphicFramePr>
              <a:graphicFrameLocks noChangeAspect="1"/>
            </p:cNvGraphicFramePr>
            <p:nvPr/>
          </p:nvGraphicFramePr>
          <p:xfrm>
            <a:off x="4649" y="3657"/>
            <a:ext cx="951" cy="394"/>
          </p:xfrm>
          <a:graphic>
            <a:graphicData uri="http://schemas.openxmlformats.org/presentationml/2006/ole">
              <mc:AlternateContent xmlns:mc="http://schemas.openxmlformats.org/markup-compatibility/2006">
                <mc:Choice xmlns:v="urn:schemas-microsoft-com:vml" Requires="v">
                  <p:oleObj spid="_x0000_s401437" name="方程式" r:id="rId16" imgW="812447" imgH="457002" progId="Equation.3">
                    <p:embed/>
                  </p:oleObj>
                </mc:Choice>
                <mc:Fallback>
                  <p:oleObj name="方程式" r:id="rId16" imgW="812447" imgH="457002" progId="Equation.3">
                    <p:embed/>
                    <p:pic>
                      <p:nvPicPr>
                        <p:cNvPr id="0" name="Picture 189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49" y="3657"/>
                          <a:ext cx="951" cy="3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1415" name="Object 71"/>
            <p:cNvGraphicFramePr>
              <a:graphicFrameLocks noChangeAspect="1"/>
            </p:cNvGraphicFramePr>
            <p:nvPr/>
          </p:nvGraphicFramePr>
          <p:xfrm>
            <a:off x="4649" y="3294"/>
            <a:ext cx="929" cy="228"/>
          </p:xfrm>
          <a:graphic>
            <a:graphicData uri="http://schemas.openxmlformats.org/presentationml/2006/ole">
              <mc:AlternateContent xmlns:mc="http://schemas.openxmlformats.org/markup-compatibility/2006">
                <mc:Choice xmlns:v="urn:schemas-microsoft-com:vml" Requires="v">
                  <p:oleObj spid="_x0000_s401438" name="方程式" r:id="rId18" imgW="685800" imgH="228600" progId="Equation.3">
                    <p:embed/>
                  </p:oleObj>
                </mc:Choice>
                <mc:Fallback>
                  <p:oleObj name="方程式" r:id="rId18" imgW="685800" imgH="228600" progId="Equation.3">
                    <p:embed/>
                    <p:pic>
                      <p:nvPicPr>
                        <p:cNvPr id="0" name="Picture 189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649" y="3294"/>
                          <a:ext cx="929" cy="2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1416" name="Object 72"/>
            <p:cNvGraphicFramePr>
              <a:graphicFrameLocks noChangeAspect="1"/>
            </p:cNvGraphicFramePr>
            <p:nvPr/>
          </p:nvGraphicFramePr>
          <p:xfrm>
            <a:off x="4649" y="2750"/>
            <a:ext cx="951" cy="394"/>
          </p:xfrm>
          <a:graphic>
            <a:graphicData uri="http://schemas.openxmlformats.org/presentationml/2006/ole">
              <mc:AlternateContent xmlns:mc="http://schemas.openxmlformats.org/markup-compatibility/2006">
                <mc:Choice xmlns:v="urn:schemas-microsoft-com:vml" Requires="v">
                  <p:oleObj spid="_x0000_s401439" name="方程式" r:id="rId20" imgW="812447" imgH="457002" progId="Equation.3">
                    <p:embed/>
                  </p:oleObj>
                </mc:Choice>
                <mc:Fallback>
                  <p:oleObj name="方程式" r:id="rId20" imgW="812447" imgH="457002" progId="Equation.3">
                    <p:embed/>
                    <p:pic>
                      <p:nvPicPr>
                        <p:cNvPr id="0" name="Picture 1896"/>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649" y="2750"/>
                          <a:ext cx="951" cy="3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420937" name="Group 73"/>
          <p:cNvGraphicFramePr>
            <a:graphicFrameLocks noGrp="1"/>
          </p:cNvGraphicFramePr>
          <p:nvPr/>
        </p:nvGraphicFramePr>
        <p:xfrm>
          <a:off x="684213" y="2060575"/>
          <a:ext cx="3382962" cy="1603376"/>
        </p:xfrm>
        <a:graphic>
          <a:graphicData uri="http://schemas.openxmlformats.org/drawingml/2006/table">
            <a:tbl>
              <a:tblPr/>
              <a:tblGrid>
                <a:gridCol w="1127125"/>
                <a:gridCol w="1128712"/>
                <a:gridCol w="1127125"/>
              </a:tblGrid>
              <a:tr h="534988">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tx1"/>
                          </a:solidFill>
                          <a:effectLst/>
                          <a:latin typeface="Arial" charset="0"/>
                          <a:ea typeface="新細明體" charset="-120"/>
                        </a:rPr>
                        <a:t>(-1,-1)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folHlink"/>
                          </a:solidFill>
                          <a:effectLst/>
                          <a:latin typeface="Arial" charset="0"/>
                          <a:ea typeface="新細明體" charset="-120"/>
                        </a:rPr>
                        <a:t>(-1, 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folHlink"/>
                          </a:solidFill>
                          <a:effectLst/>
                          <a:latin typeface="Arial" charset="0"/>
                          <a:ea typeface="新細明體" charset="-120"/>
                        </a:rPr>
                        <a:t>(-1, 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folHlink"/>
                          </a:solidFill>
                          <a:effectLst/>
                          <a:latin typeface="Arial" charset="0"/>
                          <a:ea typeface="新細明體" charset="-120"/>
                        </a:rPr>
                        <a:t>( 0,-1)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folHlink"/>
                          </a:solidFill>
                          <a:effectLst/>
                          <a:latin typeface="Arial" charset="0"/>
                          <a:ea typeface="新細明體" charset="-120"/>
                        </a:rPr>
                        <a:t>( 0, 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folHlink"/>
                          </a:solidFill>
                          <a:effectLst/>
                          <a:latin typeface="Arial" charset="0"/>
                          <a:ea typeface="新細明體" charset="-120"/>
                        </a:rPr>
                        <a:t>( 0, 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4988">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folHlink"/>
                          </a:solidFill>
                          <a:effectLst/>
                          <a:latin typeface="Arial" charset="0"/>
                          <a:ea typeface="新細明體" charset="-120"/>
                        </a:rPr>
                        <a:t>( 1,-1)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folHlink"/>
                          </a:solidFill>
                          <a:effectLst/>
                          <a:latin typeface="Arial" charset="0"/>
                          <a:ea typeface="新細明體" charset="-120"/>
                        </a:rPr>
                        <a:t>( 1, 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folHlink"/>
                          </a:solidFill>
                          <a:effectLst/>
                          <a:latin typeface="Arial" charset="0"/>
                          <a:ea typeface="新細明體" charset="-120"/>
                        </a:rPr>
                        <a:t>( 1, 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421104" name="Object 240"/>
          <p:cNvGraphicFramePr>
            <a:graphicFrameLocks noChangeAspect="1"/>
          </p:cNvGraphicFramePr>
          <p:nvPr/>
        </p:nvGraphicFramePr>
        <p:xfrm>
          <a:off x="4211638" y="4365625"/>
          <a:ext cx="1584325" cy="657225"/>
        </p:xfrm>
        <a:graphic>
          <a:graphicData uri="http://schemas.openxmlformats.org/presentationml/2006/ole">
            <mc:AlternateContent xmlns:mc="http://schemas.openxmlformats.org/markup-compatibility/2006">
              <mc:Choice xmlns:v="urn:schemas-microsoft-com:vml" Requires="v">
                <p:oleObj spid="_x0000_s401440" name="方程式" r:id="rId22" imgW="812447" imgH="457002" progId="Equation.3">
                  <p:embed/>
                </p:oleObj>
              </mc:Choice>
              <mc:Fallback>
                <p:oleObj name="方程式" r:id="rId22" imgW="812447" imgH="457002" progId="Equation.3">
                  <p:embed/>
                  <p:pic>
                    <p:nvPicPr>
                      <p:cNvPr id="0" name="Picture 189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638" y="4365625"/>
                        <a:ext cx="1584325" cy="657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1105" name="Object 241"/>
          <p:cNvGraphicFramePr>
            <a:graphicFrameLocks noChangeAspect="1"/>
          </p:cNvGraphicFramePr>
          <p:nvPr/>
        </p:nvGraphicFramePr>
        <p:xfrm>
          <a:off x="4284663" y="5229225"/>
          <a:ext cx="1514475" cy="371475"/>
        </p:xfrm>
        <a:graphic>
          <a:graphicData uri="http://schemas.openxmlformats.org/presentationml/2006/ole">
            <mc:AlternateContent xmlns:mc="http://schemas.openxmlformats.org/markup-compatibility/2006">
              <mc:Choice xmlns:v="urn:schemas-microsoft-com:vml" Requires="v">
                <p:oleObj spid="_x0000_s401441" name="方程式" r:id="rId23" imgW="685800" imgH="228600" progId="Equation.3">
                  <p:embed/>
                </p:oleObj>
              </mc:Choice>
              <mc:Fallback>
                <p:oleObj name="方程式" r:id="rId23" imgW="685800" imgH="228600" progId="Equation.3">
                  <p:embed/>
                  <p:pic>
                    <p:nvPicPr>
                      <p:cNvPr id="0" name="Picture 189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4663" y="5229225"/>
                        <a:ext cx="1514475" cy="371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1106" name="Object 242"/>
          <p:cNvGraphicFramePr>
            <a:graphicFrameLocks noChangeAspect="1"/>
          </p:cNvGraphicFramePr>
          <p:nvPr/>
        </p:nvGraphicFramePr>
        <p:xfrm>
          <a:off x="4211638" y="5734050"/>
          <a:ext cx="1582737" cy="655638"/>
        </p:xfrm>
        <a:graphic>
          <a:graphicData uri="http://schemas.openxmlformats.org/presentationml/2006/ole">
            <mc:AlternateContent xmlns:mc="http://schemas.openxmlformats.org/markup-compatibility/2006">
              <mc:Choice xmlns:v="urn:schemas-microsoft-com:vml" Requires="v">
                <p:oleObj spid="_x0000_s401442" name="方程式" r:id="rId24" imgW="812447" imgH="457002" progId="Equation.3">
                  <p:embed/>
                </p:oleObj>
              </mc:Choice>
              <mc:Fallback>
                <p:oleObj name="方程式" r:id="rId24" imgW="812447" imgH="457002" progId="Equation.3">
                  <p:embed/>
                  <p:pic>
                    <p:nvPicPr>
                      <p:cNvPr id="0" name="Picture 19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11638" y="5734050"/>
                        <a:ext cx="1582737" cy="655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1107" name="Object 243"/>
          <p:cNvGraphicFramePr>
            <a:graphicFrameLocks noChangeAspect="1"/>
          </p:cNvGraphicFramePr>
          <p:nvPr/>
        </p:nvGraphicFramePr>
        <p:xfrm>
          <a:off x="6372225" y="5229225"/>
          <a:ext cx="398463" cy="417513"/>
        </p:xfrm>
        <a:graphic>
          <a:graphicData uri="http://schemas.openxmlformats.org/presentationml/2006/ole">
            <mc:AlternateContent xmlns:mc="http://schemas.openxmlformats.org/markup-compatibility/2006">
              <mc:Choice xmlns:v="urn:schemas-microsoft-com:vml" Requires="v">
                <p:oleObj spid="_x0000_s401443" name="方程式" r:id="rId25" imgW="152268" imgH="215713" progId="Equation.3">
                  <p:embed/>
                </p:oleObj>
              </mc:Choice>
              <mc:Fallback>
                <p:oleObj name="方程式" r:id="rId25" imgW="152268" imgH="215713" progId="Equation.3">
                  <p:embed/>
                  <p:pic>
                    <p:nvPicPr>
                      <p:cNvPr id="0" name="Picture 190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72225" y="5229225"/>
                        <a:ext cx="398463" cy="417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1108" name="Object 244"/>
          <p:cNvGraphicFramePr>
            <a:graphicFrameLocks noChangeAspect="1"/>
          </p:cNvGraphicFramePr>
          <p:nvPr/>
        </p:nvGraphicFramePr>
        <p:xfrm>
          <a:off x="5795963" y="5876925"/>
          <a:ext cx="1584325" cy="361950"/>
        </p:xfrm>
        <a:graphic>
          <a:graphicData uri="http://schemas.openxmlformats.org/presentationml/2006/ole">
            <mc:AlternateContent xmlns:mc="http://schemas.openxmlformats.org/markup-compatibility/2006">
              <mc:Choice xmlns:v="urn:schemas-microsoft-com:vml" Requires="v">
                <p:oleObj spid="_x0000_s401444" name="方程式" r:id="rId26" imgW="698197" imgH="215806" progId="Equation.3">
                  <p:embed/>
                </p:oleObj>
              </mc:Choice>
              <mc:Fallback>
                <p:oleObj name="方程式" r:id="rId26" imgW="698197" imgH="215806" progId="Equation.3">
                  <p:embed/>
                  <p:pic>
                    <p:nvPicPr>
                      <p:cNvPr id="0" name="Picture 190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95963" y="5876925"/>
                        <a:ext cx="1584325" cy="361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1109" name="Object 245"/>
          <p:cNvGraphicFramePr>
            <a:graphicFrameLocks noChangeAspect="1"/>
          </p:cNvGraphicFramePr>
          <p:nvPr/>
        </p:nvGraphicFramePr>
        <p:xfrm>
          <a:off x="5795963" y="4581525"/>
          <a:ext cx="1585912" cy="368300"/>
        </p:xfrm>
        <a:graphic>
          <a:graphicData uri="http://schemas.openxmlformats.org/presentationml/2006/ole">
            <mc:AlternateContent xmlns:mc="http://schemas.openxmlformats.org/markup-compatibility/2006">
              <mc:Choice xmlns:v="urn:schemas-microsoft-com:vml" Requires="v">
                <p:oleObj spid="_x0000_s401445" name="方程式" r:id="rId27" imgW="685502" imgH="215806" progId="Equation.3">
                  <p:embed/>
                </p:oleObj>
              </mc:Choice>
              <mc:Fallback>
                <p:oleObj name="方程式" r:id="rId27" imgW="685502" imgH="215806" progId="Equation.3">
                  <p:embed/>
                  <p:pic>
                    <p:nvPicPr>
                      <p:cNvPr id="0" name="Picture 190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95963" y="4581525"/>
                        <a:ext cx="1585912" cy="368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1110" name="Object 246"/>
          <p:cNvGraphicFramePr>
            <a:graphicFrameLocks noChangeAspect="1"/>
          </p:cNvGraphicFramePr>
          <p:nvPr/>
        </p:nvGraphicFramePr>
        <p:xfrm>
          <a:off x="7380288" y="5805488"/>
          <a:ext cx="1509712" cy="625475"/>
        </p:xfrm>
        <a:graphic>
          <a:graphicData uri="http://schemas.openxmlformats.org/presentationml/2006/ole">
            <mc:AlternateContent xmlns:mc="http://schemas.openxmlformats.org/markup-compatibility/2006">
              <mc:Choice xmlns:v="urn:schemas-microsoft-com:vml" Requires="v">
                <p:oleObj spid="_x0000_s401446" name="方程式" r:id="rId28" imgW="812447" imgH="457002" progId="Equation.3">
                  <p:embed/>
                </p:oleObj>
              </mc:Choice>
              <mc:Fallback>
                <p:oleObj name="方程式" r:id="rId28" imgW="812447" imgH="457002" progId="Equation.3">
                  <p:embed/>
                  <p:pic>
                    <p:nvPicPr>
                      <p:cNvPr id="0" name="Picture 190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80288" y="5805488"/>
                        <a:ext cx="1509712" cy="625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1111" name="Object 247"/>
          <p:cNvGraphicFramePr>
            <a:graphicFrameLocks noChangeAspect="1"/>
          </p:cNvGraphicFramePr>
          <p:nvPr/>
        </p:nvGraphicFramePr>
        <p:xfrm>
          <a:off x="7380288" y="5229225"/>
          <a:ext cx="1474787" cy="361950"/>
        </p:xfrm>
        <a:graphic>
          <a:graphicData uri="http://schemas.openxmlformats.org/presentationml/2006/ole">
            <mc:AlternateContent xmlns:mc="http://schemas.openxmlformats.org/markup-compatibility/2006">
              <mc:Choice xmlns:v="urn:schemas-microsoft-com:vml" Requires="v">
                <p:oleObj spid="_x0000_s401447" name="方程式" r:id="rId29" imgW="685800" imgH="228600" progId="Equation.3">
                  <p:embed/>
                </p:oleObj>
              </mc:Choice>
              <mc:Fallback>
                <p:oleObj name="方程式" r:id="rId29" imgW="685800" imgH="228600" progId="Equation.3">
                  <p:embed/>
                  <p:pic>
                    <p:nvPicPr>
                      <p:cNvPr id="0" name="Picture 190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380288" y="5229225"/>
                        <a:ext cx="1474787" cy="361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1112" name="Object 248"/>
          <p:cNvGraphicFramePr>
            <a:graphicFrameLocks noChangeAspect="1"/>
          </p:cNvGraphicFramePr>
          <p:nvPr/>
        </p:nvGraphicFramePr>
        <p:xfrm>
          <a:off x="7380288" y="4365625"/>
          <a:ext cx="1509712" cy="625475"/>
        </p:xfrm>
        <a:graphic>
          <a:graphicData uri="http://schemas.openxmlformats.org/presentationml/2006/ole">
            <mc:AlternateContent xmlns:mc="http://schemas.openxmlformats.org/markup-compatibility/2006">
              <mc:Choice xmlns:v="urn:schemas-microsoft-com:vml" Requires="v">
                <p:oleObj spid="_x0000_s401448" name="方程式" r:id="rId30" imgW="812447" imgH="457002" progId="Equation.3">
                  <p:embed/>
                </p:oleObj>
              </mc:Choice>
              <mc:Fallback>
                <p:oleObj name="方程式" r:id="rId30" imgW="812447" imgH="457002" progId="Equation.3">
                  <p:embed/>
                  <p:pic>
                    <p:nvPicPr>
                      <p:cNvPr id="0" name="Picture 1906"/>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380288" y="4365625"/>
                        <a:ext cx="1509712" cy="625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1113" name="Group 249"/>
          <p:cNvGraphicFramePr>
            <a:graphicFrameLocks noGrp="1"/>
          </p:cNvGraphicFramePr>
          <p:nvPr/>
        </p:nvGraphicFramePr>
        <p:xfrm>
          <a:off x="684213" y="2060575"/>
          <a:ext cx="3382962" cy="1603376"/>
        </p:xfrm>
        <a:graphic>
          <a:graphicData uri="http://schemas.openxmlformats.org/drawingml/2006/table">
            <a:tbl>
              <a:tblPr/>
              <a:tblGrid>
                <a:gridCol w="1127125"/>
                <a:gridCol w="1128712"/>
                <a:gridCol w="1127125"/>
              </a:tblGrid>
              <a:tr h="534988">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tx1"/>
                          </a:solidFill>
                          <a:effectLst/>
                          <a:latin typeface="Arial" charset="0"/>
                          <a:ea typeface="新細明體" charset="-120"/>
                        </a:rPr>
                        <a:t>(-1,-1)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tx1"/>
                          </a:solidFill>
                          <a:effectLst/>
                          <a:latin typeface="Arial" charset="0"/>
                          <a:ea typeface="新細明體" charset="-120"/>
                        </a:rPr>
                        <a:t>(-1, 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folHlink"/>
                          </a:solidFill>
                          <a:effectLst/>
                          <a:latin typeface="Arial" charset="0"/>
                          <a:ea typeface="新細明體" charset="-120"/>
                        </a:rPr>
                        <a:t>(-1, 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folHlink"/>
                          </a:solidFill>
                          <a:effectLst/>
                          <a:latin typeface="Arial" charset="0"/>
                          <a:ea typeface="新細明體" charset="-120"/>
                        </a:rPr>
                        <a:t>( 0,-1)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folHlink"/>
                          </a:solidFill>
                          <a:effectLst/>
                          <a:latin typeface="Arial" charset="0"/>
                          <a:ea typeface="新細明體" charset="-120"/>
                        </a:rPr>
                        <a:t>( 0, 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folHlink"/>
                          </a:solidFill>
                          <a:effectLst/>
                          <a:latin typeface="Arial" charset="0"/>
                          <a:ea typeface="新細明體" charset="-120"/>
                        </a:rPr>
                        <a:t>( 0, 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4988">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folHlink"/>
                          </a:solidFill>
                          <a:effectLst/>
                          <a:latin typeface="Arial" charset="0"/>
                          <a:ea typeface="新細明體" charset="-120"/>
                        </a:rPr>
                        <a:t>( 1,-1)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folHlink"/>
                          </a:solidFill>
                          <a:effectLst/>
                          <a:latin typeface="Arial" charset="0"/>
                          <a:ea typeface="新細明體" charset="-120"/>
                        </a:rPr>
                        <a:t>( 1, 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folHlink"/>
                          </a:solidFill>
                          <a:effectLst/>
                          <a:latin typeface="Arial" charset="0"/>
                          <a:ea typeface="新細明體" charset="-120"/>
                        </a:rPr>
                        <a:t>( 1, 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421133" name="Group 269"/>
          <p:cNvGraphicFramePr>
            <a:graphicFrameLocks noGrp="1"/>
          </p:cNvGraphicFramePr>
          <p:nvPr/>
        </p:nvGraphicFramePr>
        <p:xfrm>
          <a:off x="684213" y="2060575"/>
          <a:ext cx="3382962" cy="1603376"/>
        </p:xfrm>
        <a:graphic>
          <a:graphicData uri="http://schemas.openxmlformats.org/drawingml/2006/table">
            <a:tbl>
              <a:tblPr/>
              <a:tblGrid>
                <a:gridCol w="1127125"/>
                <a:gridCol w="1128712"/>
                <a:gridCol w="1127125"/>
              </a:tblGrid>
              <a:tr h="534988">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tx1"/>
                          </a:solidFill>
                          <a:effectLst/>
                          <a:latin typeface="Arial" charset="0"/>
                          <a:ea typeface="新細明體" charset="-120"/>
                        </a:rPr>
                        <a:t>(-1,-1)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tx1"/>
                          </a:solidFill>
                          <a:effectLst/>
                          <a:latin typeface="Arial" charset="0"/>
                          <a:ea typeface="新細明體" charset="-120"/>
                        </a:rPr>
                        <a:t>(-1, 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tx1"/>
                          </a:solidFill>
                          <a:effectLst/>
                          <a:latin typeface="Arial" charset="0"/>
                          <a:ea typeface="新細明體" charset="-120"/>
                        </a:rPr>
                        <a:t>(-1, 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folHlink"/>
                          </a:solidFill>
                          <a:effectLst/>
                          <a:latin typeface="Arial" charset="0"/>
                          <a:ea typeface="新細明體" charset="-120"/>
                        </a:rPr>
                        <a:t>( 0,-1)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folHlink"/>
                          </a:solidFill>
                          <a:effectLst/>
                          <a:latin typeface="Arial" charset="0"/>
                          <a:ea typeface="新細明體" charset="-120"/>
                        </a:rPr>
                        <a:t>( 0, 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folHlink"/>
                          </a:solidFill>
                          <a:effectLst/>
                          <a:latin typeface="Arial" charset="0"/>
                          <a:ea typeface="新細明體" charset="-120"/>
                        </a:rPr>
                        <a:t>( 0, 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4988">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folHlink"/>
                          </a:solidFill>
                          <a:effectLst/>
                          <a:latin typeface="Arial" charset="0"/>
                          <a:ea typeface="新細明體" charset="-120"/>
                        </a:rPr>
                        <a:t>( 1,-1)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folHlink"/>
                          </a:solidFill>
                          <a:effectLst/>
                          <a:latin typeface="Arial" charset="0"/>
                          <a:ea typeface="新細明體" charset="-120"/>
                        </a:rPr>
                        <a:t>( 1, 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folHlink"/>
                          </a:solidFill>
                          <a:effectLst/>
                          <a:latin typeface="Arial" charset="0"/>
                          <a:ea typeface="新細明體" charset="-120"/>
                        </a:rPr>
                        <a:t>( 1, 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421152" name="Group 288"/>
          <p:cNvGraphicFramePr>
            <a:graphicFrameLocks noGrp="1"/>
          </p:cNvGraphicFramePr>
          <p:nvPr/>
        </p:nvGraphicFramePr>
        <p:xfrm>
          <a:off x="684213" y="2060575"/>
          <a:ext cx="3382962" cy="1603376"/>
        </p:xfrm>
        <a:graphic>
          <a:graphicData uri="http://schemas.openxmlformats.org/drawingml/2006/table">
            <a:tbl>
              <a:tblPr/>
              <a:tblGrid>
                <a:gridCol w="1127125"/>
                <a:gridCol w="1128712"/>
                <a:gridCol w="1127125"/>
              </a:tblGrid>
              <a:tr h="534988">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tx1"/>
                          </a:solidFill>
                          <a:effectLst/>
                          <a:latin typeface="Arial" charset="0"/>
                          <a:ea typeface="新細明體" charset="-120"/>
                        </a:rPr>
                        <a:t>(-1,-1)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tx1"/>
                          </a:solidFill>
                          <a:effectLst/>
                          <a:latin typeface="Arial" charset="0"/>
                          <a:ea typeface="新細明體" charset="-120"/>
                        </a:rPr>
                        <a:t>(-1, 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tx1"/>
                          </a:solidFill>
                          <a:effectLst/>
                          <a:latin typeface="Arial" charset="0"/>
                          <a:ea typeface="新細明體" charset="-120"/>
                        </a:rPr>
                        <a:t>(-1, 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tx1"/>
                          </a:solidFill>
                          <a:effectLst/>
                          <a:latin typeface="Arial" charset="0"/>
                          <a:ea typeface="新細明體" charset="-120"/>
                        </a:rPr>
                        <a:t>( 0,-1)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folHlink"/>
                          </a:solidFill>
                          <a:effectLst/>
                          <a:latin typeface="Arial" charset="0"/>
                          <a:ea typeface="新細明體" charset="-120"/>
                        </a:rPr>
                        <a:t>( 0, 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folHlink"/>
                          </a:solidFill>
                          <a:effectLst/>
                          <a:latin typeface="Arial" charset="0"/>
                          <a:ea typeface="新細明體" charset="-120"/>
                        </a:rPr>
                        <a:t>( 0, 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4988">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folHlink"/>
                          </a:solidFill>
                          <a:effectLst/>
                          <a:latin typeface="Arial" charset="0"/>
                          <a:ea typeface="新細明體" charset="-120"/>
                        </a:rPr>
                        <a:t>( 1,-1)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folHlink"/>
                          </a:solidFill>
                          <a:effectLst/>
                          <a:latin typeface="Arial" charset="0"/>
                          <a:ea typeface="新細明體" charset="-120"/>
                        </a:rPr>
                        <a:t>( 1, 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folHlink"/>
                          </a:solidFill>
                          <a:effectLst/>
                          <a:latin typeface="Arial" charset="0"/>
                          <a:ea typeface="新細明體" charset="-120"/>
                        </a:rPr>
                        <a:t>( 1, 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421171" name="Group 307"/>
          <p:cNvGraphicFramePr>
            <a:graphicFrameLocks noGrp="1"/>
          </p:cNvGraphicFramePr>
          <p:nvPr/>
        </p:nvGraphicFramePr>
        <p:xfrm>
          <a:off x="684213" y="2060575"/>
          <a:ext cx="3382962" cy="1603376"/>
        </p:xfrm>
        <a:graphic>
          <a:graphicData uri="http://schemas.openxmlformats.org/drawingml/2006/table">
            <a:tbl>
              <a:tblPr/>
              <a:tblGrid>
                <a:gridCol w="1127125"/>
                <a:gridCol w="1128712"/>
                <a:gridCol w="1127125"/>
              </a:tblGrid>
              <a:tr h="534988">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tx1"/>
                          </a:solidFill>
                          <a:effectLst/>
                          <a:latin typeface="Arial" charset="0"/>
                          <a:ea typeface="新細明體" charset="-120"/>
                        </a:rPr>
                        <a:t>(-1,-1)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tx1"/>
                          </a:solidFill>
                          <a:effectLst/>
                          <a:latin typeface="Arial" charset="0"/>
                          <a:ea typeface="新細明體" charset="-120"/>
                        </a:rPr>
                        <a:t>(-1, 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tx1"/>
                          </a:solidFill>
                          <a:effectLst/>
                          <a:latin typeface="Arial" charset="0"/>
                          <a:ea typeface="新細明體" charset="-120"/>
                        </a:rPr>
                        <a:t>(-1, 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tx1"/>
                          </a:solidFill>
                          <a:effectLst/>
                          <a:latin typeface="Arial" charset="0"/>
                          <a:ea typeface="新細明體" charset="-120"/>
                        </a:rPr>
                        <a:t>( 0,-1)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tx1"/>
                          </a:solidFill>
                          <a:effectLst/>
                          <a:latin typeface="Arial" charset="0"/>
                          <a:ea typeface="新細明體" charset="-120"/>
                        </a:rPr>
                        <a:t>( 0, 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folHlink"/>
                          </a:solidFill>
                          <a:effectLst/>
                          <a:latin typeface="Arial" charset="0"/>
                          <a:ea typeface="新細明體" charset="-120"/>
                        </a:rPr>
                        <a:t>( 0, 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4988">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folHlink"/>
                          </a:solidFill>
                          <a:effectLst/>
                          <a:latin typeface="Arial" charset="0"/>
                          <a:ea typeface="新細明體" charset="-120"/>
                        </a:rPr>
                        <a:t>( 1,-1)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folHlink"/>
                          </a:solidFill>
                          <a:effectLst/>
                          <a:latin typeface="Arial" charset="0"/>
                          <a:ea typeface="新細明體" charset="-120"/>
                        </a:rPr>
                        <a:t>( 1, 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folHlink"/>
                          </a:solidFill>
                          <a:effectLst/>
                          <a:latin typeface="Arial" charset="0"/>
                          <a:ea typeface="新細明體" charset="-120"/>
                        </a:rPr>
                        <a:t>( 1, 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421191" name="Group 327"/>
          <p:cNvGraphicFramePr>
            <a:graphicFrameLocks noGrp="1"/>
          </p:cNvGraphicFramePr>
          <p:nvPr/>
        </p:nvGraphicFramePr>
        <p:xfrm>
          <a:off x="684213" y="2060575"/>
          <a:ext cx="3382962" cy="1603376"/>
        </p:xfrm>
        <a:graphic>
          <a:graphicData uri="http://schemas.openxmlformats.org/drawingml/2006/table">
            <a:tbl>
              <a:tblPr/>
              <a:tblGrid>
                <a:gridCol w="1127125"/>
                <a:gridCol w="1128712"/>
                <a:gridCol w="1127125"/>
              </a:tblGrid>
              <a:tr h="534988">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tx1"/>
                          </a:solidFill>
                          <a:effectLst/>
                          <a:latin typeface="Arial" charset="0"/>
                          <a:ea typeface="新細明體" charset="-120"/>
                        </a:rPr>
                        <a:t>(-1,-1)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tx1"/>
                          </a:solidFill>
                          <a:effectLst/>
                          <a:latin typeface="Arial" charset="0"/>
                          <a:ea typeface="新細明體" charset="-120"/>
                        </a:rPr>
                        <a:t>(-1, 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tx1"/>
                          </a:solidFill>
                          <a:effectLst/>
                          <a:latin typeface="Arial" charset="0"/>
                          <a:ea typeface="新細明體" charset="-120"/>
                        </a:rPr>
                        <a:t>(-1, 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tx1"/>
                          </a:solidFill>
                          <a:effectLst/>
                          <a:latin typeface="Arial" charset="0"/>
                          <a:ea typeface="新細明體" charset="-120"/>
                        </a:rPr>
                        <a:t>( 0,-1)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tx1"/>
                          </a:solidFill>
                          <a:effectLst/>
                          <a:latin typeface="Arial" charset="0"/>
                          <a:ea typeface="新細明體" charset="-120"/>
                        </a:rPr>
                        <a:t>( 0, 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tx1"/>
                          </a:solidFill>
                          <a:effectLst/>
                          <a:latin typeface="Arial" charset="0"/>
                          <a:ea typeface="新細明體" charset="-120"/>
                        </a:rPr>
                        <a:t>( 0, 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4988">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folHlink"/>
                          </a:solidFill>
                          <a:effectLst/>
                          <a:latin typeface="Arial" charset="0"/>
                          <a:ea typeface="新細明體" charset="-120"/>
                        </a:rPr>
                        <a:t>( 1,-1)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folHlink"/>
                          </a:solidFill>
                          <a:effectLst/>
                          <a:latin typeface="Arial" charset="0"/>
                          <a:ea typeface="新細明體" charset="-120"/>
                        </a:rPr>
                        <a:t>( 1, 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folHlink"/>
                          </a:solidFill>
                          <a:effectLst/>
                          <a:latin typeface="Arial" charset="0"/>
                          <a:ea typeface="新細明體" charset="-120"/>
                        </a:rPr>
                        <a:t>( 1, 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421210" name="Group 346"/>
          <p:cNvGraphicFramePr>
            <a:graphicFrameLocks noGrp="1"/>
          </p:cNvGraphicFramePr>
          <p:nvPr/>
        </p:nvGraphicFramePr>
        <p:xfrm>
          <a:off x="684213" y="2060575"/>
          <a:ext cx="3382962" cy="1603376"/>
        </p:xfrm>
        <a:graphic>
          <a:graphicData uri="http://schemas.openxmlformats.org/drawingml/2006/table">
            <a:tbl>
              <a:tblPr/>
              <a:tblGrid>
                <a:gridCol w="1127125"/>
                <a:gridCol w="1128712"/>
                <a:gridCol w="1127125"/>
              </a:tblGrid>
              <a:tr h="534988">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tx1"/>
                          </a:solidFill>
                          <a:effectLst/>
                          <a:latin typeface="Arial" charset="0"/>
                          <a:ea typeface="新細明體" charset="-120"/>
                        </a:rPr>
                        <a:t>(-1,-1)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tx1"/>
                          </a:solidFill>
                          <a:effectLst/>
                          <a:latin typeface="Arial" charset="0"/>
                          <a:ea typeface="新細明體" charset="-120"/>
                        </a:rPr>
                        <a:t>(-1, 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tx1"/>
                          </a:solidFill>
                          <a:effectLst/>
                          <a:latin typeface="Arial" charset="0"/>
                          <a:ea typeface="新細明體" charset="-120"/>
                        </a:rPr>
                        <a:t>(-1, 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tx1"/>
                          </a:solidFill>
                          <a:effectLst/>
                          <a:latin typeface="Arial" charset="0"/>
                          <a:ea typeface="新細明體" charset="-120"/>
                        </a:rPr>
                        <a:t>( 0,-1)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tx1"/>
                          </a:solidFill>
                          <a:effectLst/>
                          <a:latin typeface="Arial" charset="0"/>
                          <a:ea typeface="新細明體" charset="-120"/>
                        </a:rPr>
                        <a:t>( 0, 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tx1"/>
                          </a:solidFill>
                          <a:effectLst/>
                          <a:latin typeface="Arial" charset="0"/>
                          <a:ea typeface="新細明體" charset="-120"/>
                        </a:rPr>
                        <a:t>( 0, 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4988">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tx1"/>
                          </a:solidFill>
                          <a:effectLst/>
                          <a:latin typeface="Arial" charset="0"/>
                          <a:ea typeface="新細明體" charset="-120"/>
                        </a:rPr>
                        <a:t>( 1,-1)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folHlink"/>
                          </a:solidFill>
                          <a:effectLst/>
                          <a:latin typeface="Arial" charset="0"/>
                          <a:ea typeface="新細明體" charset="-120"/>
                        </a:rPr>
                        <a:t>( 1, 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folHlink"/>
                          </a:solidFill>
                          <a:effectLst/>
                          <a:latin typeface="Arial" charset="0"/>
                          <a:ea typeface="新細明體" charset="-120"/>
                        </a:rPr>
                        <a:t>( 1, 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421229" name="Group 365"/>
          <p:cNvGraphicFramePr>
            <a:graphicFrameLocks noGrp="1"/>
          </p:cNvGraphicFramePr>
          <p:nvPr/>
        </p:nvGraphicFramePr>
        <p:xfrm>
          <a:off x="684213" y="2060575"/>
          <a:ext cx="3382962" cy="1603376"/>
        </p:xfrm>
        <a:graphic>
          <a:graphicData uri="http://schemas.openxmlformats.org/drawingml/2006/table">
            <a:tbl>
              <a:tblPr/>
              <a:tblGrid>
                <a:gridCol w="1127125"/>
                <a:gridCol w="1128712"/>
                <a:gridCol w="1127125"/>
              </a:tblGrid>
              <a:tr h="534988">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tx1"/>
                          </a:solidFill>
                          <a:effectLst/>
                          <a:latin typeface="Arial" charset="0"/>
                          <a:ea typeface="新細明體" charset="-120"/>
                        </a:rPr>
                        <a:t>(-1,-1)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tx1"/>
                          </a:solidFill>
                          <a:effectLst/>
                          <a:latin typeface="Arial" charset="0"/>
                          <a:ea typeface="新細明體" charset="-120"/>
                        </a:rPr>
                        <a:t>(-1, 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tx1"/>
                          </a:solidFill>
                          <a:effectLst/>
                          <a:latin typeface="Arial" charset="0"/>
                          <a:ea typeface="新細明體" charset="-120"/>
                        </a:rPr>
                        <a:t>(-1, 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tx1"/>
                          </a:solidFill>
                          <a:effectLst/>
                          <a:latin typeface="Arial" charset="0"/>
                          <a:ea typeface="新細明體" charset="-120"/>
                        </a:rPr>
                        <a:t>( 0,-1)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tx1"/>
                          </a:solidFill>
                          <a:effectLst/>
                          <a:latin typeface="Arial" charset="0"/>
                          <a:ea typeface="新細明體" charset="-120"/>
                        </a:rPr>
                        <a:t>( 0, 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tx1"/>
                          </a:solidFill>
                          <a:effectLst/>
                          <a:latin typeface="Arial" charset="0"/>
                          <a:ea typeface="新細明體" charset="-120"/>
                        </a:rPr>
                        <a:t>( 0, 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4988">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tx1"/>
                          </a:solidFill>
                          <a:effectLst/>
                          <a:latin typeface="Arial" charset="0"/>
                          <a:ea typeface="新細明體" charset="-120"/>
                        </a:rPr>
                        <a:t>( 1,-1)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tx1"/>
                          </a:solidFill>
                          <a:effectLst/>
                          <a:latin typeface="Arial" charset="0"/>
                          <a:ea typeface="新細明體" charset="-120"/>
                        </a:rPr>
                        <a:t>( 1, 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folHlink"/>
                          </a:solidFill>
                          <a:effectLst/>
                          <a:latin typeface="Arial" charset="0"/>
                          <a:ea typeface="新細明體" charset="-120"/>
                        </a:rPr>
                        <a:t>( 1, 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421248" name="Group 384"/>
          <p:cNvGraphicFramePr>
            <a:graphicFrameLocks noGrp="1"/>
          </p:cNvGraphicFramePr>
          <p:nvPr/>
        </p:nvGraphicFramePr>
        <p:xfrm>
          <a:off x="684213" y="2060575"/>
          <a:ext cx="3382962" cy="1603376"/>
        </p:xfrm>
        <a:graphic>
          <a:graphicData uri="http://schemas.openxmlformats.org/drawingml/2006/table">
            <a:tbl>
              <a:tblPr/>
              <a:tblGrid>
                <a:gridCol w="1127125"/>
                <a:gridCol w="1128712"/>
                <a:gridCol w="1127125"/>
              </a:tblGrid>
              <a:tr h="534988">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dirty="0" smtClean="0">
                          <a:ln>
                            <a:noFill/>
                          </a:ln>
                          <a:solidFill>
                            <a:schemeClr val="tx1"/>
                          </a:solidFill>
                          <a:effectLst/>
                          <a:latin typeface="Arial" charset="0"/>
                          <a:ea typeface="新細明體" charset="-120"/>
                        </a:rPr>
                        <a:t>(-1,-1)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tx1"/>
                          </a:solidFill>
                          <a:effectLst/>
                          <a:latin typeface="Arial" charset="0"/>
                          <a:ea typeface="新細明體" charset="-120"/>
                        </a:rPr>
                        <a:t>(-1, 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tx1"/>
                          </a:solidFill>
                          <a:effectLst/>
                          <a:latin typeface="Arial" charset="0"/>
                          <a:ea typeface="新細明體" charset="-120"/>
                        </a:rPr>
                        <a:t>(-1, 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dirty="0" smtClean="0">
                          <a:ln>
                            <a:noFill/>
                          </a:ln>
                          <a:solidFill>
                            <a:schemeClr val="tx1"/>
                          </a:solidFill>
                          <a:effectLst/>
                          <a:latin typeface="Arial" charset="0"/>
                          <a:ea typeface="新細明體" charset="-120"/>
                        </a:rPr>
                        <a:t>( 0,-1)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dirty="0" smtClean="0">
                          <a:ln>
                            <a:noFill/>
                          </a:ln>
                          <a:solidFill>
                            <a:schemeClr val="tx1"/>
                          </a:solidFill>
                          <a:effectLst/>
                          <a:latin typeface="Arial" charset="0"/>
                          <a:ea typeface="新細明體" charset="-120"/>
                        </a:rPr>
                        <a:t>( 0, 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tx1"/>
                          </a:solidFill>
                          <a:effectLst/>
                          <a:latin typeface="Arial" charset="0"/>
                          <a:ea typeface="新細明體" charset="-120"/>
                        </a:rPr>
                        <a:t>( 0, 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4988">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smtClean="0">
                          <a:ln>
                            <a:noFill/>
                          </a:ln>
                          <a:solidFill>
                            <a:schemeClr val="tx1"/>
                          </a:solidFill>
                          <a:effectLst/>
                          <a:latin typeface="Arial" charset="0"/>
                          <a:ea typeface="新細明體" charset="-120"/>
                        </a:rPr>
                        <a:t>( 1,-1)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dirty="0" smtClean="0">
                          <a:ln>
                            <a:noFill/>
                          </a:ln>
                          <a:solidFill>
                            <a:schemeClr val="tx1"/>
                          </a:solidFill>
                          <a:effectLst/>
                          <a:latin typeface="Arial" charset="0"/>
                          <a:ea typeface="新細明體" charset="-120"/>
                        </a:rPr>
                        <a:t>( 1, 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dirty="0" smtClean="0">
                          <a:ln>
                            <a:noFill/>
                          </a:ln>
                          <a:solidFill>
                            <a:schemeClr val="tx1"/>
                          </a:solidFill>
                          <a:effectLst/>
                          <a:latin typeface="Arial" charset="0"/>
                          <a:ea typeface="新細明體" charset="-120"/>
                        </a:rPr>
                        <a:t>( 1, 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6" name="文字方塊 45"/>
          <p:cNvSpPr txBox="1"/>
          <p:nvPr/>
        </p:nvSpPr>
        <p:spPr>
          <a:xfrm>
            <a:off x="1763688" y="1124744"/>
            <a:ext cx="6912768" cy="584775"/>
          </a:xfrm>
          <a:prstGeom prst="rect">
            <a:avLst/>
          </a:prstGeom>
          <a:noFill/>
        </p:spPr>
        <p:txBody>
          <a:bodyPr wrap="square" rtlCol="0">
            <a:spAutoFit/>
          </a:bodyPr>
          <a:lstStyle/>
          <a:p>
            <a:r>
              <a:rPr lang="en-US" altLang="zh-TW" sz="3200" i="1" dirty="0" smtClean="0">
                <a:solidFill>
                  <a:schemeClr val="bg1"/>
                </a:solidFill>
              </a:rPr>
              <a:t>I</a:t>
            </a:r>
            <a:r>
              <a:rPr lang="en-US" altLang="zh-TW" sz="3200" dirty="0" smtClean="0">
                <a:solidFill>
                  <a:schemeClr val="bg1"/>
                </a:solidFill>
              </a:rPr>
              <a:t>(</a:t>
            </a:r>
            <a:r>
              <a:rPr lang="en-US" altLang="zh-TW" sz="3200" i="1" dirty="0" err="1" smtClean="0">
                <a:solidFill>
                  <a:schemeClr val="bg1"/>
                </a:solidFill>
              </a:rPr>
              <a:t>r,c</a:t>
            </a:r>
            <a:r>
              <a:rPr lang="en-US" altLang="zh-TW" sz="3200" dirty="0" smtClean="0">
                <a:solidFill>
                  <a:schemeClr val="bg1"/>
                </a:solidFill>
              </a:rPr>
              <a:t>) = </a:t>
            </a:r>
            <a:r>
              <a:rPr lang="en-US" altLang="zh-TW" sz="3200" i="1" dirty="0" smtClean="0">
                <a:solidFill>
                  <a:schemeClr val="bg1"/>
                </a:solidFill>
              </a:rPr>
              <a:t>k</a:t>
            </a:r>
            <a:r>
              <a:rPr lang="en-US" altLang="zh-TW" sz="1400" dirty="0" smtClean="0">
                <a:solidFill>
                  <a:schemeClr val="bg1"/>
                </a:solidFill>
              </a:rPr>
              <a:t>1</a:t>
            </a:r>
            <a:r>
              <a:rPr lang="en-US" altLang="zh-TW" sz="3200" dirty="0" smtClean="0">
                <a:solidFill>
                  <a:schemeClr val="bg1"/>
                </a:solidFill>
              </a:rPr>
              <a:t>+</a:t>
            </a:r>
            <a:r>
              <a:rPr lang="en-US" altLang="zh-TW" sz="3200" i="1" dirty="0" smtClean="0">
                <a:solidFill>
                  <a:schemeClr val="bg1"/>
                </a:solidFill>
              </a:rPr>
              <a:t>k</a:t>
            </a:r>
            <a:r>
              <a:rPr lang="en-US" altLang="zh-TW" sz="1400" dirty="0" smtClean="0">
                <a:solidFill>
                  <a:schemeClr val="bg1"/>
                </a:solidFill>
              </a:rPr>
              <a:t>2</a:t>
            </a:r>
            <a:r>
              <a:rPr lang="en-US" altLang="zh-TW" sz="3200" i="1" dirty="0" smtClean="0">
                <a:solidFill>
                  <a:schemeClr val="bg1"/>
                </a:solidFill>
              </a:rPr>
              <a:t>r</a:t>
            </a:r>
            <a:r>
              <a:rPr lang="en-US" altLang="zh-TW" sz="3200" dirty="0" smtClean="0">
                <a:solidFill>
                  <a:schemeClr val="bg1"/>
                </a:solidFill>
              </a:rPr>
              <a:t>+</a:t>
            </a:r>
            <a:r>
              <a:rPr lang="en-US" altLang="zh-TW" sz="3200" i="1" dirty="0" smtClean="0">
                <a:solidFill>
                  <a:schemeClr val="bg1"/>
                </a:solidFill>
              </a:rPr>
              <a:t>k</a:t>
            </a:r>
            <a:r>
              <a:rPr lang="en-US" altLang="zh-TW" sz="1400" dirty="0" smtClean="0">
                <a:solidFill>
                  <a:schemeClr val="bg1"/>
                </a:solidFill>
              </a:rPr>
              <a:t>3</a:t>
            </a:r>
            <a:r>
              <a:rPr lang="en-US" altLang="zh-TW" sz="3200" i="1" dirty="0" smtClean="0">
                <a:solidFill>
                  <a:schemeClr val="bg1"/>
                </a:solidFill>
              </a:rPr>
              <a:t>c</a:t>
            </a:r>
            <a:r>
              <a:rPr lang="en-US" altLang="zh-TW" sz="3200" dirty="0" smtClean="0">
                <a:solidFill>
                  <a:schemeClr val="bg1"/>
                </a:solidFill>
              </a:rPr>
              <a:t>+</a:t>
            </a:r>
            <a:r>
              <a:rPr lang="en-US" altLang="zh-TW" sz="3200" i="1" dirty="0" smtClean="0">
                <a:solidFill>
                  <a:schemeClr val="bg1"/>
                </a:solidFill>
              </a:rPr>
              <a:t>k</a:t>
            </a:r>
            <a:r>
              <a:rPr lang="en-US" altLang="zh-TW" sz="1400" dirty="0" smtClean="0">
                <a:solidFill>
                  <a:schemeClr val="bg1"/>
                </a:solidFill>
              </a:rPr>
              <a:t>4</a:t>
            </a:r>
            <a:r>
              <a:rPr lang="en-US" altLang="zh-TW" sz="3200" i="1" dirty="0" smtClean="0">
                <a:solidFill>
                  <a:schemeClr val="bg1"/>
                </a:solidFill>
              </a:rPr>
              <a:t>r</a:t>
            </a:r>
            <a:r>
              <a:rPr lang="en-US" altLang="zh-TW" sz="3200" baseline="30000" dirty="0" smtClean="0">
                <a:solidFill>
                  <a:schemeClr val="bg1"/>
                </a:solidFill>
              </a:rPr>
              <a:t>2</a:t>
            </a:r>
            <a:r>
              <a:rPr lang="en-US" altLang="zh-TW" sz="3200" dirty="0" smtClean="0">
                <a:solidFill>
                  <a:schemeClr val="bg1"/>
                </a:solidFill>
              </a:rPr>
              <a:t>+</a:t>
            </a:r>
            <a:r>
              <a:rPr lang="en-US" altLang="zh-TW" sz="3200" i="1" dirty="0" smtClean="0">
                <a:solidFill>
                  <a:schemeClr val="bg1"/>
                </a:solidFill>
              </a:rPr>
              <a:t>k</a:t>
            </a:r>
            <a:r>
              <a:rPr lang="en-US" altLang="zh-TW" sz="1400" dirty="0" smtClean="0">
                <a:solidFill>
                  <a:schemeClr val="bg1"/>
                </a:solidFill>
              </a:rPr>
              <a:t>5</a:t>
            </a:r>
            <a:r>
              <a:rPr lang="en-US" altLang="zh-TW" sz="3200" i="1" dirty="0" smtClean="0">
                <a:solidFill>
                  <a:schemeClr val="bg1"/>
                </a:solidFill>
              </a:rPr>
              <a:t>rc</a:t>
            </a:r>
            <a:r>
              <a:rPr lang="en-US" altLang="zh-TW" sz="3200" dirty="0" smtClean="0">
                <a:solidFill>
                  <a:schemeClr val="bg1"/>
                </a:solidFill>
              </a:rPr>
              <a:t>+</a:t>
            </a:r>
            <a:r>
              <a:rPr lang="en-US" altLang="zh-TW" sz="3200" i="1" dirty="0" smtClean="0">
                <a:solidFill>
                  <a:schemeClr val="bg1"/>
                </a:solidFill>
              </a:rPr>
              <a:t>k</a:t>
            </a:r>
            <a:r>
              <a:rPr lang="en-US" altLang="zh-TW" sz="1400" dirty="0" smtClean="0">
                <a:solidFill>
                  <a:schemeClr val="bg1"/>
                </a:solidFill>
              </a:rPr>
              <a:t>6</a:t>
            </a:r>
            <a:r>
              <a:rPr lang="en-US" altLang="zh-TW" sz="3200" i="1" dirty="0" smtClean="0">
                <a:solidFill>
                  <a:schemeClr val="bg1"/>
                </a:solidFill>
              </a:rPr>
              <a:t>c</a:t>
            </a:r>
            <a:r>
              <a:rPr lang="en-US" altLang="zh-TW" sz="3200" baseline="30000" dirty="0" smtClean="0">
                <a:solidFill>
                  <a:schemeClr val="bg1"/>
                </a:solidFill>
              </a:rPr>
              <a:t>2</a:t>
            </a:r>
            <a:endParaRPr lang="zh-TW" altLang="en-US" sz="3200" baseline="300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2089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0904"/>
                                        </p:tgtEl>
                                        <p:attrNameLst>
                                          <p:attrName>style.visibility</p:attrName>
                                        </p:attrNameLst>
                                      </p:cBhvr>
                                      <p:to>
                                        <p:strVal val="visible"/>
                                      </p:to>
                                    </p:set>
                                  </p:childTnLst>
                                  <p:subTnLst>
                                    <p:set>
                                      <p:cBhvr override="childStyle">
                                        <p:cTn dur="1" fill="hold" display="0" masterRel="nextClick" afterEffect="1"/>
                                        <p:tgtEl>
                                          <p:spTgt spid="420904"/>
                                        </p:tgtEl>
                                        <p:attrNameLst>
                                          <p:attrName>style.visibility</p:attrName>
                                        </p:attrNameLst>
                                      </p:cBhvr>
                                      <p:to>
                                        <p:strVal val="hidden"/>
                                      </p:to>
                                    </p:set>
                                  </p:subTnLst>
                                </p:cTn>
                              </p:par>
                              <p:par>
                                <p:cTn id="9" presetID="1" presetClass="entr" presetSubtype="0" fill="hold" nodeType="withEffect">
                                  <p:stCondLst>
                                    <p:cond delay="0"/>
                                  </p:stCondLst>
                                  <p:childTnLst>
                                    <p:set>
                                      <p:cBhvr>
                                        <p:cTn id="10" dur="1" fill="hold">
                                          <p:stCondLst>
                                            <p:cond delay="0"/>
                                          </p:stCondLst>
                                        </p:cTn>
                                        <p:tgtEl>
                                          <p:spTgt spid="4209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20937"/>
                                        </p:tgtEl>
                                        <p:attrNameLst>
                                          <p:attrName>style.visibility</p:attrName>
                                        </p:attrNameLst>
                                      </p:cBhvr>
                                      <p:to>
                                        <p:strVal val="visible"/>
                                      </p:to>
                                    </p:set>
                                  </p:childTnLst>
                                  <p:subTnLst>
                                    <p:set>
                                      <p:cBhvr override="childStyle">
                                        <p:cTn dur="1" fill="hold" display="0" masterRel="nextClick" afterEffect="1"/>
                                        <p:tgtEl>
                                          <p:spTgt spid="420937"/>
                                        </p:tgtEl>
                                        <p:attrNameLst>
                                          <p:attrName>style.visibility</p:attrName>
                                        </p:attrNameLst>
                                      </p:cBhvr>
                                      <p:to>
                                        <p:strVal val="hidden"/>
                                      </p:to>
                                    </p:set>
                                  </p:subTnLst>
                                </p:cTn>
                              </p:par>
                              <p:par>
                                <p:cTn id="17" presetID="1" presetClass="entr" presetSubtype="0" fill="hold" nodeType="withEffect">
                                  <p:stCondLst>
                                    <p:cond delay="0"/>
                                  </p:stCondLst>
                                  <p:childTnLst>
                                    <p:set>
                                      <p:cBhvr>
                                        <p:cTn id="18" dur="1" fill="hold">
                                          <p:stCondLst>
                                            <p:cond delay="0"/>
                                          </p:stCondLst>
                                        </p:cTn>
                                        <p:tgtEl>
                                          <p:spTgt spid="42110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21113"/>
                                        </p:tgtEl>
                                        <p:attrNameLst>
                                          <p:attrName>style.visibility</p:attrName>
                                        </p:attrNameLst>
                                      </p:cBhvr>
                                      <p:to>
                                        <p:strVal val="visible"/>
                                      </p:to>
                                    </p:set>
                                  </p:childTnLst>
                                  <p:subTnLst>
                                    <p:set>
                                      <p:cBhvr override="childStyle">
                                        <p:cTn dur="1" fill="hold" display="0" masterRel="nextClick" afterEffect="1"/>
                                        <p:tgtEl>
                                          <p:spTgt spid="421113"/>
                                        </p:tgtEl>
                                        <p:attrNameLst>
                                          <p:attrName>style.visibility</p:attrName>
                                        </p:attrNameLst>
                                      </p:cBhvr>
                                      <p:to>
                                        <p:strVal val="hidden"/>
                                      </p:to>
                                    </p:set>
                                  </p:subTnLst>
                                </p:cTn>
                              </p:par>
                              <p:par>
                                <p:cTn id="23" presetID="1" presetClass="entr" presetSubtype="0" fill="hold" nodeType="withEffect">
                                  <p:stCondLst>
                                    <p:cond delay="0"/>
                                  </p:stCondLst>
                                  <p:childTnLst>
                                    <p:set>
                                      <p:cBhvr>
                                        <p:cTn id="24" dur="1" fill="hold">
                                          <p:stCondLst>
                                            <p:cond delay="0"/>
                                          </p:stCondLst>
                                        </p:cTn>
                                        <p:tgtEl>
                                          <p:spTgt spid="42110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421133"/>
                                        </p:tgtEl>
                                        <p:attrNameLst>
                                          <p:attrName>style.visibility</p:attrName>
                                        </p:attrNameLst>
                                      </p:cBhvr>
                                      <p:to>
                                        <p:strVal val="visible"/>
                                      </p:to>
                                    </p:set>
                                  </p:childTnLst>
                                  <p:subTnLst>
                                    <p:set>
                                      <p:cBhvr override="childStyle">
                                        <p:cTn dur="1" fill="hold" display="0" masterRel="nextClick" afterEffect="1"/>
                                        <p:tgtEl>
                                          <p:spTgt spid="421133"/>
                                        </p:tgtEl>
                                        <p:attrNameLst>
                                          <p:attrName>style.visibility</p:attrName>
                                        </p:attrNameLst>
                                      </p:cBhvr>
                                      <p:to>
                                        <p:strVal val="hidden"/>
                                      </p:to>
                                    </p:set>
                                  </p:subTnLst>
                                </p:cTn>
                              </p:par>
                              <p:par>
                                <p:cTn id="29" presetID="1" presetClass="entr" presetSubtype="0" fill="hold" nodeType="withEffect">
                                  <p:stCondLst>
                                    <p:cond delay="0"/>
                                  </p:stCondLst>
                                  <p:childTnLst>
                                    <p:set>
                                      <p:cBhvr>
                                        <p:cTn id="30" dur="1" fill="hold">
                                          <p:stCondLst>
                                            <p:cond delay="0"/>
                                          </p:stCondLst>
                                        </p:cTn>
                                        <p:tgtEl>
                                          <p:spTgt spid="42111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21152"/>
                                        </p:tgtEl>
                                        <p:attrNameLst>
                                          <p:attrName>style.visibility</p:attrName>
                                        </p:attrNameLst>
                                      </p:cBhvr>
                                      <p:to>
                                        <p:strVal val="visible"/>
                                      </p:to>
                                    </p:set>
                                  </p:childTnLst>
                                  <p:subTnLst>
                                    <p:set>
                                      <p:cBhvr override="childStyle">
                                        <p:cTn dur="1" fill="hold" display="0" masterRel="nextClick" afterEffect="1"/>
                                        <p:tgtEl>
                                          <p:spTgt spid="421152"/>
                                        </p:tgtEl>
                                        <p:attrNameLst>
                                          <p:attrName>style.visibility</p:attrName>
                                        </p:attrNameLst>
                                      </p:cBhvr>
                                      <p:to>
                                        <p:strVal val="hidden"/>
                                      </p:to>
                                    </p:set>
                                  </p:subTnLst>
                                </p:cTn>
                              </p:par>
                              <p:par>
                                <p:cTn id="35" presetID="1" presetClass="entr" presetSubtype="0" fill="hold" nodeType="withEffect">
                                  <p:stCondLst>
                                    <p:cond delay="0"/>
                                  </p:stCondLst>
                                  <p:childTnLst>
                                    <p:set>
                                      <p:cBhvr>
                                        <p:cTn id="36" dur="1" fill="hold">
                                          <p:stCondLst>
                                            <p:cond delay="0"/>
                                          </p:stCondLst>
                                        </p:cTn>
                                        <p:tgtEl>
                                          <p:spTgt spid="421105"/>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421171"/>
                                        </p:tgtEl>
                                        <p:attrNameLst>
                                          <p:attrName>style.visibility</p:attrName>
                                        </p:attrNameLst>
                                      </p:cBhvr>
                                      <p:to>
                                        <p:strVal val="visible"/>
                                      </p:to>
                                    </p:set>
                                  </p:childTnLst>
                                  <p:subTnLst>
                                    <p:set>
                                      <p:cBhvr override="childStyle">
                                        <p:cTn dur="1" fill="hold" display="0" masterRel="nextClick" afterEffect="1"/>
                                        <p:tgtEl>
                                          <p:spTgt spid="421171"/>
                                        </p:tgtEl>
                                        <p:attrNameLst>
                                          <p:attrName>style.visibility</p:attrName>
                                        </p:attrNameLst>
                                      </p:cBhvr>
                                      <p:to>
                                        <p:strVal val="hidden"/>
                                      </p:to>
                                    </p:set>
                                  </p:subTnLst>
                                </p:cTn>
                              </p:par>
                              <p:par>
                                <p:cTn id="41" presetID="1" presetClass="entr" presetSubtype="0" fill="hold" nodeType="withEffect">
                                  <p:stCondLst>
                                    <p:cond delay="0"/>
                                  </p:stCondLst>
                                  <p:childTnLst>
                                    <p:set>
                                      <p:cBhvr>
                                        <p:cTn id="42" dur="1" fill="hold">
                                          <p:stCondLst>
                                            <p:cond delay="0"/>
                                          </p:stCondLst>
                                        </p:cTn>
                                        <p:tgtEl>
                                          <p:spTgt spid="42110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421191"/>
                                        </p:tgtEl>
                                        <p:attrNameLst>
                                          <p:attrName>style.visibility</p:attrName>
                                        </p:attrNameLst>
                                      </p:cBhvr>
                                      <p:to>
                                        <p:strVal val="visible"/>
                                      </p:to>
                                    </p:set>
                                  </p:childTnLst>
                                  <p:subTnLst>
                                    <p:set>
                                      <p:cBhvr override="childStyle">
                                        <p:cTn dur="1" fill="hold" display="0" masterRel="nextClick" afterEffect="1"/>
                                        <p:tgtEl>
                                          <p:spTgt spid="421191"/>
                                        </p:tgtEl>
                                        <p:attrNameLst>
                                          <p:attrName>style.visibility</p:attrName>
                                        </p:attrNameLst>
                                      </p:cBhvr>
                                      <p:to>
                                        <p:strVal val="hidden"/>
                                      </p:to>
                                    </p:set>
                                  </p:subTnLst>
                                </p:cTn>
                              </p:par>
                              <p:par>
                                <p:cTn id="47" presetID="1" presetClass="entr" presetSubtype="0" fill="hold" nodeType="withEffect">
                                  <p:stCondLst>
                                    <p:cond delay="0"/>
                                  </p:stCondLst>
                                  <p:childTnLst>
                                    <p:set>
                                      <p:cBhvr>
                                        <p:cTn id="48" dur="1" fill="hold">
                                          <p:stCondLst>
                                            <p:cond delay="0"/>
                                          </p:stCondLst>
                                        </p:cTn>
                                        <p:tgtEl>
                                          <p:spTgt spid="421111"/>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421210"/>
                                        </p:tgtEl>
                                        <p:attrNameLst>
                                          <p:attrName>style.visibility</p:attrName>
                                        </p:attrNameLst>
                                      </p:cBhvr>
                                      <p:to>
                                        <p:strVal val="visible"/>
                                      </p:to>
                                    </p:set>
                                  </p:childTnLst>
                                  <p:subTnLst>
                                    <p:set>
                                      <p:cBhvr override="childStyle">
                                        <p:cTn dur="1" fill="hold" display="0" masterRel="nextClick" afterEffect="1"/>
                                        <p:tgtEl>
                                          <p:spTgt spid="421210"/>
                                        </p:tgtEl>
                                        <p:attrNameLst>
                                          <p:attrName>style.visibility</p:attrName>
                                        </p:attrNameLst>
                                      </p:cBhvr>
                                      <p:to>
                                        <p:strVal val="hidden"/>
                                      </p:to>
                                    </p:set>
                                  </p:subTnLst>
                                </p:cTn>
                              </p:par>
                              <p:par>
                                <p:cTn id="53" presetID="1" presetClass="entr" presetSubtype="0" fill="hold" nodeType="withEffect">
                                  <p:stCondLst>
                                    <p:cond delay="0"/>
                                  </p:stCondLst>
                                  <p:childTnLst>
                                    <p:set>
                                      <p:cBhvr>
                                        <p:cTn id="54" dur="1" fill="hold">
                                          <p:stCondLst>
                                            <p:cond delay="0"/>
                                          </p:stCondLst>
                                        </p:cTn>
                                        <p:tgtEl>
                                          <p:spTgt spid="421106"/>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421229"/>
                                        </p:tgtEl>
                                        <p:attrNameLst>
                                          <p:attrName>style.visibility</p:attrName>
                                        </p:attrNameLst>
                                      </p:cBhvr>
                                      <p:to>
                                        <p:strVal val="visible"/>
                                      </p:to>
                                    </p:set>
                                  </p:childTnLst>
                                  <p:subTnLst>
                                    <p:set>
                                      <p:cBhvr override="childStyle">
                                        <p:cTn dur="1" fill="hold" display="0" masterRel="nextClick" afterEffect="1"/>
                                        <p:tgtEl>
                                          <p:spTgt spid="421229"/>
                                        </p:tgtEl>
                                        <p:attrNameLst>
                                          <p:attrName>style.visibility</p:attrName>
                                        </p:attrNameLst>
                                      </p:cBhvr>
                                      <p:to>
                                        <p:strVal val="hidden"/>
                                      </p:to>
                                    </p:set>
                                  </p:subTnLst>
                                </p:cTn>
                              </p:par>
                              <p:par>
                                <p:cTn id="59" presetID="1" presetClass="entr" presetSubtype="0" fill="hold" nodeType="withEffect">
                                  <p:stCondLst>
                                    <p:cond delay="0"/>
                                  </p:stCondLst>
                                  <p:childTnLst>
                                    <p:set>
                                      <p:cBhvr>
                                        <p:cTn id="60" dur="1" fill="hold">
                                          <p:stCondLst>
                                            <p:cond delay="0"/>
                                          </p:stCondLst>
                                        </p:cTn>
                                        <p:tgtEl>
                                          <p:spTgt spid="421108"/>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42124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21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6"/>
          <p:cNvSpPr>
            <a:spLocks noGrp="1"/>
          </p:cNvSpPr>
          <p:nvPr>
            <p:ph type="sldNum" sz="quarter" idx="11"/>
          </p:nvPr>
        </p:nvSpPr>
        <p:spPr/>
        <p:txBody>
          <a:bodyPr/>
          <a:lstStyle/>
          <a:p>
            <a:fld id="{FD200A6B-118F-437E-858C-9814838D1C0B}" type="slidenum">
              <a:rPr lang="en-US" altLang="zh-TW" smtClean="0"/>
              <a:pPr/>
              <a:t>133</a:t>
            </a:fld>
            <a:r>
              <a:rPr lang="en-US" altLang="zh-TW" smtClean="0"/>
              <a:t>/118</a:t>
            </a:r>
            <a:endParaRPr lang="en-US" altLang="zh-TW"/>
          </a:p>
        </p:txBody>
      </p:sp>
      <p:graphicFrame>
        <p:nvGraphicFramePr>
          <p:cNvPr id="8" name="Object 218"/>
          <p:cNvGraphicFramePr>
            <a:graphicFrameLocks noChangeAspect="1"/>
          </p:cNvGraphicFramePr>
          <p:nvPr>
            <p:extLst>
              <p:ext uri="{D42A27DB-BD31-4B8C-83A1-F6EECF244321}">
                <p14:modId xmlns:p14="http://schemas.microsoft.com/office/powerpoint/2010/main" val="3223552016"/>
              </p:ext>
            </p:extLst>
          </p:nvPr>
        </p:nvGraphicFramePr>
        <p:xfrm>
          <a:off x="60325" y="2725224"/>
          <a:ext cx="9083675" cy="573087"/>
        </p:xfrm>
        <a:graphic>
          <a:graphicData uri="http://schemas.openxmlformats.org/presentationml/2006/ole">
            <mc:AlternateContent xmlns:mc="http://schemas.openxmlformats.org/markup-compatibility/2006">
              <mc:Choice xmlns:v="urn:schemas-microsoft-com:vml" Requires="v">
                <p:oleObj spid="_x0000_s378808" name="方程式" r:id="rId3" imgW="3822700" imgH="241300" progId="Equation.3">
                  <p:embed/>
                </p:oleObj>
              </mc:Choice>
              <mc:Fallback>
                <p:oleObj name="方程式" r:id="rId3" imgW="3822700" imgH="241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25" y="2725224"/>
                        <a:ext cx="9083675" cy="573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267"/>
          <p:cNvGraphicFramePr>
            <a:graphicFrameLocks noChangeAspect="1"/>
          </p:cNvGraphicFramePr>
          <p:nvPr>
            <p:extLst>
              <p:ext uri="{D42A27DB-BD31-4B8C-83A1-F6EECF244321}">
                <p14:modId xmlns:p14="http://schemas.microsoft.com/office/powerpoint/2010/main" val="899978825"/>
              </p:ext>
            </p:extLst>
          </p:nvPr>
        </p:nvGraphicFramePr>
        <p:xfrm>
          <a:off x="491952" y="3951072"/>
          <a:ext cx="8389938" cy="573087"/>
        </p:xfrm>
        <a:graphic>
          <a:graphicData uri="http://schemas.openxmlformats.org/presentationml/2006/ole">
            <mc:AlternateContent xmlns:mc="http://schemas.openxmlformats.org/markup-compatibility/2006">
              <mc:Choice xmlns:v="urn:schemas-microsoft-com:vml" Requires="v">
                <p:oleObj spid="_x0000_s378809" name="方程式" r:id="rId5" imgW="3530600" imgH="241300" progId="Equation.3">
                  <p:embed/>
                </p:oleObj>
              </mc:Choice>
              <mc:Fallback>
                <p:oleObj name="方程式" r:id="rId5" imgW="3530600" imgH="2413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952" y="3951072"/>
                        <a:ext cx="8389938" cy="573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364"/>
          <p:cNvGraphicFramePr>
            <a:graphicFrameLocks noChangeAspect="1"/>
          </p:cNvGraphicFramePr>
          <p:nvPr>
            <p:extLst>
              <p:ext uri="{D42A27DB-BD31-4B8C-83A1-F6EECF244321}">
                <p14:modId xmlns:p14="http://schemas.microsoft.com/office/powerpoint/2010/main" val="3016555371"/>
              </p:ext>
            </p:extLst>
          </p:nvPr>
        </p:nvGraphicFramePr>
        <p:xfrm>
          <a:off x="467544" y="2149247"/>
          <a:ext cx="8121650" cy="573087"/>
        </p:xfrm>
        <a:graphic>
          <a:graphicData uri="http://schemas.openxmlformats.org/presentationml/2006/ole">
            <mc:AlternateContent xmlns:mc="http://schemas.openxmlformats.org/markup-compatibility/2006">
              <mc:Choice xmlns:v="urn:schemas-microsoft-com:vml" Requires="v">
                <p:oleObj spid="_x0000_s378810" name="方程式" r:id="rId7" imgW="3416300" imgH="241300" progId="Equation.3">
                  <p:embed/>
                </p:oleObj>
              </mc:Choice>
              <mc:Fallback>
                <p:oleObj name="方程式" r:id="rId7" imgW="3416300" imgH="2413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7544" y="2149247"/>
                        <a:ext cx="8121650" cy="573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383"/>
          <p:cNvGraphicFramePr>
            <a:graphicFrameLocks noChangeAspect="1"/>
          </p:cNvGraphicFramePr>
          <p:nvPr>
            <p:extLst>
              <p:ext uri="{D42A27DB-BD31-4B8C-83A1-F6EECF244321}">
                <p14:modId xmlns:p14="http://schemas.microsoft.com/office/powerpoint/2010/main" val="3414614075"/>
              </p:ext>
            </p:extLst>
          </p:nvPr>
        </p:nvGraphicFramePr>
        <p:xfrm>
          <a:off x="443406" y="3338148"/>
          <a:ext cx="7427912" cy="573087"/>
        </p:xfrm>
        <a:graphic>
          <a:graphicData uri="http://schemas.openxmlformats.org/presentationml/2006/ole">
            <mc:AlternateContent xmlns:mc="http://schemas.openxmlformats.org/markup-compatibility/2006">
              <mc:Choice xmlns:v="urn:schemas-microsoft-com:vml" Requires="v">
                <p:oleObj spid="_x0000_s378811" name="方程式" r:id="rId9" imgW="3124200" imgH="241300" progId="Equation.3">
                  <p:embed/>
                </p:oleObj>
              </mc:Choice>
              <mc:Fallback>
                <p:oleObj name="方程式" r:id="rId9" imgW="3124200" imgH="2413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3406" y="3338148"/>
                        <a:ext cx="7427912" cy="573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405"/>
          <p:cNvGraphicFramePr>
            <a:graphicFrameLocks noChangeAspect="1"/>
          </p:cNvGraphicFramePr>
          <p:nvPr>
            <p:extLst>
              <p:ext uri="{D42A27DB-BD31-4B8C-83A1-F6EECF244321}">
                <p14:modId xmlns:p14="http://schemas.microsoft.com/office/powerpoint/2010/main" val="2190978128"/>
              </p:ext>
            </p:extLst>
          </p:nvPr>
        </p:nvGraphicFramePr>
        <p:xfrm>
          <a:off x="564055" y="4712214"/>
          <a:ext cx="7186613" cy="573087"/>
        </p:xfrm>
        <a:graphic>
          <a:graphicData uri="http://schemas.openxmlformats.org/presentationml/2006/ole">
            <mc:AlternateContent xmlns:mc="http://schemas.openxmlformats.org/markup-compatibility/2006">
              <mc:Choice xmlns:v="urn:schemas-microsoft-com:vml" Requires="v">
                <p:oleObj spid="_x0000_s378812" name="方程式" r:id="rId11" imgW="3022600" imgH="241300" progId="Equation.3">
                  <p:embed/>
                </p:oleObj>
              </mc:Choice>
              <mc:Fallback>
                <p:oleObj name="方程式" r:id="rId11" imgW="3022600" imgH="2413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4055" y="4712214"/>
                        <a:ext cx="7186613" cy="573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文字方塊 12"/>
          <p:cNvSpPr txBox="1"/>
          <p:nvPr/>
        </p:nvSpPr>
        <p:spPr>
          <a:xfrm>
            <a:off x="1763688" y="1124744"/>
            <a:ext cx="6912768" cy="584775"/>
          </a:xfrm>
          <a:prstGeom prst="rect">
            <a:avLst/>
          </a:prstGeom>
          <a:noFill/>
        </p:spPr>
        <p:txBody>
          <a:bodyPr wrap="square" rtlCol="0">
            <a:spAutoFit/>
          </a:bodyPr>
          <a:lstStyle/>
          <a:p>
            <a:r>
              <a:rPr lang="en-US" altLang="zh-TW" sz="3200" i="1" dirty="0" smtClean="0">
                <a:solidFill>
                  <a:schemeClr val="bg1"/>
                </a:solidFill>
              </a:rPr>
              <a:t>I</a:t>
            </a:r>
            <a:r>
              <a:rPr lang="en-US" altLang="zh-TW" sz="3200" dirty="0" smtClean="0">
                <a:solidFill>
                  <a:schemeClr val="bg1"/>
                </a:solidFill>
              </a:rPr>
              <a:t>(</a:t>
            </a:r>
            <a:r>
              <a:rPr lang="en-US" altLang="zh-TW" sz="3200" i="1" dirty="0" err="1" smtClean="0">
                <a:solidFill>
                  <a:schemeClr val="bg1"/>
                </a:solidFill>
              </a:rPr>
              <a:t>r,c</a:t>
            </a:r>
            <a:r>
              <a:rPr lang="en-US" altLang="zh-TW" sz="3200" dirty="0" smtClean="0">
                <a:solidFill>
                  <a:schemeClr val="bg1"/>
                </a:solidFill>
              </a:rPr>
              <a:t>) = </a:t>
            </a:r>
            <a:r>
              <a:rPr lang="en-US" altLang="zh-TW" sz="3200" i="1" dirty="0" smtClean="0">
                <a:solidFill>
                  <a:schemeClr val="bg1"/>
                </a:solidFill>
              </a:rPr>
              <a:t>k</a:t>
            </a:r>
            <a:r>
              <a:rPr lang="en-US" altLang="zh-TW" sz="1400" dirty="0" smtClean="0">
                <a:solidFill>
                  <a:schemeClr val="bg1"/>
                </a:solidFill>
              </a:rPr>
              <a:t>1</a:t>
            </a:r>
            <a:r>
              <a:rPr lang="en-US" altLang="zh-TW" sz="3200" dirty="0" smtClean="0">
                <a:solidFill>
                  <a:schemeClr val="bg1"/>
                </a:solidFill>
              </a:rPr>
              <a:t>+</a:t>
            </a:r>
            <a:r>
              <a:rPr lang="en-US" altLang="zh-TW" sz="3200" i="1" dirty="0" smtClean="0">
                <a:solidFill>
                  <a:schemeClr val="bg1"/>
                </a:solidFill>
              </a:rPr>
              <a:t>k</a:t>
            </a:r>
            <a:r>
              <a:rPr lang="en-US" altLang="zh-TW" sz="1400" dirty="0" smtClean="0">
                <a:solidFill>
                  <a:schemeClr val="bg1"/>
                </a:solidFill>
              </a:rPr>
              <a:t>2</a:t>
            </a:r>
            <a:r>
              <a:rPr lang="en-US" altLang="zh-TW" sz="3200" i="1" dirty="0" smtClean="0">
                <a:solidFill>
                  <a:schemeClr val="bg1"/>
                </a:solidFill>
              </a:rPr>
              <a:t>r</a:t>
            </a:r>
            <a:r>
              <a:rPr lang="en-US" altLang="zh-TW" sz="3200" dirty="0" smtClean="0">
                <a:solidFill>
                  <a:schemeClr val="bg1"/>
                </a:solidFill>
              </a:rPr>
              <a:t>+</a:t>
            </a:r>
            <a:r>
              <a:rPr lang="en-US" altLang="zh-TW" sz="3200" i="1" dirty="0" smtClean="0">
                <a:solidFill>
                  <a:schemeClr val="bg1"/>
                </a:solidFill>
              </a:rPr>
              <a:t>k</a:t>
            </a:r>
            <a:r>
              <a:rPr lang="en-US" altLang="zh-TW" sz="1400" dirty="0" smtClean="0">
                <a:solidFill>
                  <a:schemeClr val="bg1"/>
                </a:solidFill>
              </a:rPr>
              <a:t>3</a:t>
            </a:r>
            <a:r>
              <a:rPr lang="en-US" altLang="zh-TW" sz="3200" i="1" dirty="0" smtClean="0">
                <a:solidFill>
                  <a:schemeClr val="bg1"/>
                </a:solidFill>
              </a:rPr>
              <a:t>c</a:t>
            </a:r>
            <a:r>
              <a:rPr lang="en-US" altLang="zh-TW" sz="3200" dirty="0" smtClean="0">
                <a:solidFill>
                  <a:schemeClr val="bg1"/>
                </a:solidFill>
              </a:rPr>
              <a:t>+</a:t>
            </a:r>
            <a:r>
              <a:rPr lang="en-US" altLang="zh-TW" sz="3200" i="1" dirty="0" smtClean="0">
                <a:solidFill>
                  <a:schemeClr val="bg1"/>
                </a:solidFill>
              </a:rPr>
              <a:t>k</a:t>
            </a:r>
            <a:r>
              <a:rPr lang="en-US" altLang="zh-TW" sz="1400" dirty="0" smtClean="0">
                <a:solidFill>
                  <a:schemeClr val="bg1"/>
                </a:solidFill>
              </a:rPr>
              <a:t>4</a:t>
            </a:r>
            <a:r>
              <a:rPr lang="en-US" altLang="zh-TW" sz="3200" i="1" dirty="0" smtClean="0">
                <a:solidFill>
                  <a:schemeClr val="bg1"/>
                </a:solidFill>
              </a:rPr>
              <a:t>r</a:t>
            </a:r>
            <a:r>
              <a:rPr lang="en-US" altLang="zh-TW" sz="3200" baseline="30000" dirty="0" smtClean="0">
                <a:solidFill>
                  <a:schemeClr val="bg1"/>
                </a:solidFill>
              </a:rPr>
              <a:t>2</a:t>
            </a:r>
            <a:r>
              <a:rPr lang="en-US" altLang="zh-TW" sz="3200" dirty="0" smtClean="0">
                <a:solidFill>
                  <a:schemeClr val="bg1"/>
                </a:solidFill>
              </a:rPr>
              <a:t>+</a:t>
            </a:r>
            <a:r>
              <a:rPr lang="en-US" altLang="zh-TW" sz="3200" i="1" dirty="0" smtClean="0">
                <a:solidFill>
                  <a:schemeClr val="bg1"/>
                </a:solidFill>
              </a:rPr>
              <a:t>k</a:t>
            </a:r>
            <a:r>
              <a:rPr lang="en-US" altLang="zh-TW" sz="1400" dirty="0" smtClean="0">
                <a:solidFill>
                  <a:schemeClr val="bg1"/>
                </a:solidFill>
              </a:rPr>
              <a:t>5</a:t>
            </a:r>
            <a:r>
              <a:rPr lang="en-US" altLang="zh-TW" sz="3200" i="1" dirty="0" smtClean="0">
                <a:solidFill>
                  <a:schemeClr val="bg1"/>
                </a:solidFill>
              </a:rPr>
              <a:t>rc</a:t>
            </a:r>
            <a:r>
              <a:rPr lang="en-US" altLang="zh-TW" sz="3200" dirty="0" smtClean="0">
                <a:solidFill>
                  <a:schemeClr val="bg1"/>
                </a:solidFill>
              </a:rPr>
              <a:t>+</a:t>
            </a:r>
            <a:r>
              <a:rPr lang="en-US" altLang="zh-TW" sz="3200" i="1" dirty="0" smtClean="0">
                <a:solidFill>
                  <a:schemeClr val="bg1"/>
                </a:solidFill>
              </a:rPr>
              <a:t>k</a:t>
            </a:r>
            <a:r>
              <a:rPr lang="en-US" altLang="zh-TW" sz="1400" dirty="0" smtClean="0">
                <a:solidFill>
                  <a:schemeClr val="bg1"/>
                </a:solidFill>
              </a:rPr>
              <a:t>6</a:t>
            </a:r>
            <a:r>
              <a:rPr lang="en-US" altLang="zh-TW" sz="3200" i="1" dirty="0" smtClean="0">
                <a:solidFill>
                  <a:schemeClr val="bg1"/>
                </a:solidFill>
              </a:rPr>
              <a:t>c</a:t>
            </a:r>
            <a:r>
              <a:rPr lang="en-US" altLang="zh-TW" sz="3200" baseline="30000" dirty="0" smtClean="0">
                <a:solidFill>
                  <a:schemeClr val="bg1"/>
                </a:solidFill>
              </a:rPr>
              <a:t>2</a:t>
            </a:r>
            <a:endParaRPr lang="zh-TW" altLang="en-US" sz="3200" baseline="30000" dirty="0">
              <a:solidFill>
                <a:schemeClr val="bg1"/>
              </a:solidFill>
            </a:endParaRPr>
          </a:p>
        </p:txBody>
      </p:sp>
    </p:spTree>
    <p:extLst>
      <p:ext uri="{BB962C8B-B14F-4D97-AF65-F5344CB8AC3E}">
        <p14:creationId xmlns:p14="http://schemas.microsoft.com/office/powerpoint/2010/main" val="137048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5" name="Rectangle 2"/>
          <p:cNvSpPr>
            <a:spLocks noGrp="1" noChangeArrowheads="1"/>
          </p:cNvSpPr>
          <p:nvPr>
            <p:ph type="title" sz="quarter"/>
          </p:nvPr>
        </p:nvSpPr>
        <p:spPr/>
        <p:txBody>
          <a:bodyPr/>
          <a:lstStyle/>
          <a:p>
            <a:pPr algn="ctr" eaLnBrk="1" hangingPunct="1"/>
            <a:r>
              <a:rPr lang="en-US" altLang="zh-TW" b="0" smtClean="0"/>
              <a:t>Zero-Crossing Edge Detectors</a:t>
            </a:r>
          </a:p>
        </p:txBody>
      </p:sp>
      <p:graphicFrame>
        <p:nvGraphicFramePr>
          <p:cNvPr id="223236" name="Object 4"/>
          <p:cNvGraphicFramePr>
            <a:graphicFrameLocks noGrp="1" noChangeAspect="1"/>
          </p:cNvGraphicFramePr>
          <p:nvPr>
            <p:ph sz="quarter" idx="1"/>
          </p:nvPr>
        </p:nvGraphicFramePr>
        <p:xfrm>
          <a:off x="179388" y="2420938"/>
          <a:ext cx="3203575" cy="677862"/>
        </p:xfrm>
        <a:graphic>
          <a:graphicData uri="http://schemas.openxmlformats.org/presentationml/2006/ole">
            <mc:AlternateContent xmlns:mc="http://schemas.openxmlformats.org/markup-compatibility/2006">
              <mc:Choice xmlns:v="urn:schemas-microsoft-com:vml" Requires="v">
                <p:oleObj spid="_x0000_s400539" name="方程式" r:id="rId4" imgW="1981200" imgH="419100" progId="Equation.3">
                  <p:embed/>
                </p:oleObj>
              </mc:Choice>
              <mc:Fallback>
                <p:oleObj name="方程式" r:id="rId4" imgW="1981200" imgH="419100" progId="Equation.3">
                  <p:embed/>
                  <p:pic>
                    <p:nvPicPr>
                      <p:cNvPr id="0" name="Picture 411"/>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2420938"/>
                        <a:ext cx="3203575" cy="677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3237" name="Object 8"/>
          <p:cNvGraphicFramePr>
            <a:graphicFrameLocks noGrp="1" noChangeAspect="1"/>
          </p:cNvGraphicFramePr>
          <p:nvPr>
            <p:ph sz="quarter" idx="2"/>
          </p:nvPr>
        </p:nvGraphicFramePr>
        <p:xfrm>
          <a:off x="3924300" y="2565400"/>
          <a:ext cx="5040313" cy="484188"/>
        </p:xfrm>
        <a:graphic>
          <a:graphicData uri="http://schemas.openxmlformats.org/presentationml/2006/ole">
            <mc:AlternateContent xmlns:mc="http://schemas.openxmlformats.org/markup-compatibility/2006">
              <mc:Choice xmlns:v="urn:schemas-microsoft-com:vml" Requires="v">
                <p:oleObj spid="_x0000_s400540" name="方程式" r:id="rId6" imgW="2514600" imgH="241300" progId="Equation.3">
                  <p:embed/>
                </p:oleObj>
              </mc:Choice>
              <mc:Fallback>
                <p:oleObj name="方程式" r:id="rId6" imgW="2514600" imgH="241300" progId="Equation.3">
                  <p:embed/>
                  <p:pic>
                    <p:nvPicPr>
                      <p:cNvPr id="0" name="Picture 412"/>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4300" y="2565400"/>
                        <a:ext cx="5040313" cy="484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7018" name="Object 10"/>
          <p:cNvGraphicFramePr>
            <a:graphicFrameLocks noGrp="1" noChangeAspect="1"/>
          </p:cNvGraphicFramePr>
          <p:nvPr>
            <p:ph sz="quarter" idx="3"/>
          </p:nvPr>
        </p:nvGraphicFramePr>
        <p:xfrm>
          <a:off x="1763713" y="3284538"/>
          <a:ext cx="2303462" cy="768350"/>
        </p:xfrm>
        <a:graphic>
          <a:graphicData uri="http://schemas.openxmlformats.org/presentationml/2006/ole">
            <mc:AlternateContent xmlns:mc="http://schemas.openxmlformats.org/markup-compatibility/2006">
              <mc:Choice xmlns:v="urn:schemas-microsoft-com:vml" Requires="v">
                <p:oleObj spid="_x0000_s400541" name="方程式" r:id="rId8" imgW="1180588" imgH="393529" progId="Equation.3">
                  <p:embed/>
                </p:oleObj>
              </mc:Choice>
              <mc:Fallback>
                <p:oleObj name="方程式" r:id="rId8" imgW="1180588" imgH="393529" progId="Equation.3">
                  <p:embed/>
                  <p:pic>
                    <p:nvPicPr>
                      <p:cNvPr id="0" name="Picture 413"/>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63713" y="3284538"/>
                        <a:ext cx="2303462" cy="768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7020" name="Object 12"/>
          <p:cNvGraphicFramePr>
            <a:graphicFrameLocks noGrp="1" noChangeAspect="1"/>
          </p:cNvGraphicFramePr>
          <p:nvPr>
            <p:ph sz="quarter" idx="4"/>
          </p:nvPr>
        </p:nvGraphicFramePr>
        <p:xfrm>
          <a:off x="1763713" y="4149725"/>
          <a:ext cx="1325562" cy="874713"/>
        </p:xfrm>
        <a:graphic>
          <a:graphicData uri="http://schemas.openxmlformats.org/presentationml/2006/ole">
            <mc:AlternateContent xmlns:mc="http://schemas.openxmlformats.org/markup-compatibility/2006">
              <mc:Choice xmlns:v="urn:schemas-microsoft-com:vml" Requires="v">
                <p:oleObj spid="_x0000_s400542" name="方程式" r:id="rId10" imgW="634725" imgH="418918" progId="Equation.3">
                  <p:embed/>
                </p:oleObj>
              </mc:Choice>
              <mc:Fallback>
                <p:oleObj name="方程式" r:id="rId10" imgW="634725" imgH="418918" progId="Equation.3">
                  <p:embed/>
                  <p:pic>
                    <p:nvPicPr>
                      <p:cNvPr id="0" name="Picture 414"/>
                      <p:cNvPicPr>
                        <a:picLocks noGrp="1"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63713" y="4149725"/>
                        <a:ext cx="1325562" cy="8747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3234" name="投影片編號版面配置區 7"/>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A7F43D08-A890-4C7F-BA30-26D480D5E7FB}" type="slidenum">
              <a:rPr lang="en-US" altLang="zh-TW" sz="1400"/>
              <a:pPr>
                <a:spcBef>
                  <a:spcPct val="0"/>
                </a:spcBef>
                <a:buClrTx/>
                <a:buSzTx/>
                <a:buFontTx/>
                <a:buNone/>
              </a:pPr>
              <a:t>134</a:t>
            </a:fld>
            <a:r>
              <a:rPr lang="en-US" altLang="zh-TW" sz="1400"/>
              <a:t>/118</a:t>
            </a:r>
          </a:p>
        </p:txBody>
      </p:sp>
      <p:grpSp>
        <p:nvGrpSpPr>
          <p:cNvPr id="2" name="Group 17"/>
          <p:cNvGrpSpPr>
            <a:grpSpLocks/>
          </p:cNvGrpSpPr>
          <p:nvPr/>
        </p:nvGrpSpPr>
        <p:grpSpPr bwMode="auto">
          <a:xfrm>
            <a:off x="4787900" y="3284538"/>
            <a:ext cx="2403475" cy="1666875"/>
            <a:chOff x="3016" y="2069"/>
            <a:chExt cx="1514" cy="1050"/>
          </a:xfrm>
        </p:grpSpPr>
        <p:graphicFrame>
          <p:nvGraphicFramePr>
            <p:cNvPr id="223242" name="Object 14"/>
            <p:cNvGraphicFramePr>
              <a:graphicFrameLocks noChangeAspect="1"/>
            </p:cNvGraphicFramePr>
            <p:nvPr/>
          </p:nvGraphicFramePr>
          <p:xfrm>
            <a:off x="3016" y="2069"/>
            <a:ext cx="1514" cy="484"/>
          </p:xfrm>
          <a:graphic>
            <a:graphicData uri="http://schemas.openxmlformats.org/presentationml/2006/ole">
              <mc:AlternateContent xmlns:mc="http://schemas.openxmlformats.org/markup-compatibility/2006">
                <mc:Choice xmlns:v="urn:schemas-microsoft-com:vml" Requires="v">
                  <p:oleObj spid="_x0000_s400543" name="方程式" r:id="rId12" imgW="1231366" imgH="393529" progId="Equation.3">
                    <p:embed/>
                  </p:oleObj>
                </mc:Choice>
                <mc:Fallback>
                  <p:oleObj name="方程式" r:id="rId12" imgW="1231366" imgH="393529" progId="Equation.3">
                    <p:embed/>
                    <p:pic>
                      <p:nvPicPr>
                        <p:cNvPr id="0" name="Picture 4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16" y="2069"/>
                          <a:ext cx="1514" cy="4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3243" name="Object 15"/>
            <p:cNvGraphicFramePr>
              <a:graphicFrameLocks noChangeAspect="1"/>
            </p:cNvGraphicFramePr>
            <p:nvPr/>
          </p:nvGraphicFramePr>
          <p:xfrm>
            <a:off x="3016" y="2568"/>
            <a:ext cx="835" cy="551"/>
          </p:xfrm>
          <a:graphic>
            <a:graphicData uri="http://schemas.openxmlformats.org/presentationml/2006/ole">
              <mc:AlternateContent xmlns:mc="http://schemas.openxmlformats.org/markup-compatibility/2006">
                <mc:Choice xmlns:v="urn:schemas-microsoft-com:vml" Requires="v">
                  <p:oleObj spid="_x0000_s400544" name="方程式" r:id="rId14" imgW="634725" imgH="418918" progId="Equation.3">
                    <p:embed/>
                  </p:oleObj>
                </mc:Choice>
                <mc:Fallback>
                  <p:oleObj name="方程式" r:id="rId14" imgW="634725" imgH="418918" progId="Equation.3">
                    <p:embed/>
                    <p:pic>
                      <p:nvPicPr>
                        <p:cNvPr id="0" name="Picture 41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16" y="2568"/>
                          <a:ext cx="835" cy="5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427024" name="Object 16"/>
          <p:cNvGraphicFramePr>
            <a:graphicFrameLocks noChangeAspect="1"/>
          </p:cNvGraphicFramePr>
          <p:nvPr/>
        </p:nvGraphicFramePr>
        <p:xfrm>
          <a:off x="1187450" y="5229225"/>
          <a:ext cx="6337300" cy="992188"/>
        </p:xfrm>
        <a:graphic>
          <a:graphicData uri="http://schemas.openxmlformats.org/presentationml/2006/ole">
            <mc:AlternateContent xmlns:mc="http://schemas.openxmlformats.org/markup-compatibility/2006">
              <mc:Choice xmlns:v="urn:schemas-microsoft-com:vml" Requires="v">
                <p:oleObj spid="_x0000_s400545" name="方程式" r:id="rId16" imgW="2679700" imgH="419100" progId="Equation.3">
                  <p:embed/>
                </p:oleObj>
              </mc:Choice>
              <mc:Fallback>
                <p:oleObj name="方程式" r:id="rId16" imgW="2679700" imgH="419100" progId="Equation.3">
                  <p:embed/>
                  <p:pic>
                    <p:nvPicPr>
                      <p:cNvPr id="0" name="Picture 41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87450" y="5229225"/>
                        <a:ext cx="6337300" cy="992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矩形 2"/>
          <p:cNvSpPr/>
          <p:nvPr/>
        </p:nvSpPr>
        <p:spPr bwMode="auto">
          <a:xfrm>
            <a:off x="6113463" y="5445224"/>
            <a:ext cx="1554881" cy="648072"/>
          </a:xfrm>
          <a:prstGeom prst="rect">
            <a:avLst/>
          </a:prstGeom>
          <a:solidFill>
            <a:schemeClr val="folHlink">
              <a:alpha val="0"/>
            </a:schemeClr>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p:txBody>
      </p:sp>
      <p:sp>
        <p:nvSpPr>
          <p:cNvPr id="13" name="矩形 12"/>
          <p:cNvSpPr/>
          <p:nvPr/>
        </p:nvSpPr>
        <p:spPr bwMode="auto">
          <a:xfrm>
            <a:off x="1055019" y="5401283"/>
            <a:ext cx="777440" cy="648072"/>
          </a:xfrm>
          <a:prstGeom prst="rect">
            <a:avLst/>
          </a:prstGeom>
          <a:solidFill>
            <a:schemeClr val="folHlink">
              <a:alpha val="0"/>
            </a:schemeClr>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270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2702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270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3" name="Rectangle 2"/>
          <p:cNvSpPr>
            <a:spLocks noGrp="1" noChangeArrowheads="1"/>
          </p:cNvSpPr>
          <p:nvPr>
            <p:ph type="title" sz="quarter"/>
          </p:nvPr>
        </p:nvSpPr>
        <p:spPr/>
        <p:txBody>
          <a:bodyPr/>
          <a:lstStyle/>
          <a:p>
            <a:pPr algn="ctr" eaLnBrk="1" hangingPunct="1"/>
            <a:r>
              <a:rPr lang="en-US" altLang="zh-TW" b="0" smtClean="0"/>
              <a:t>Zero-Crossing Edge Detectors</a:t>
            </a:r>
          </a:p>
        </p:txBody>
      </p:sp>
      <p:graphicFrame>
        <p:nvGraphicFramePr>
          <p:cNvPr id="428038" name="Object 6"/>
          <p:cNvGraphicFramePr>
            <a:graphicFrameLocks noGrp="1" noChangeAspect="1"/>
          </p:cNvGraphicFramePr>
          <p:nvPr>
            <p:ph sz="quarter" idx="1"/>
          </p:nvPr>
        </p:nvGraphicFramePr>
        <p:xfrm>
          <a:off x="690563" y="3008313"/>
          <a:ext cx="4024312" cy="195262"/>
        </p:xfrm>
        <a:graphic>
          <a:graphicData uri="http://schemas.openxmlformats.org/presentationml/2006/ole">
            <mc:AlternateContent xmlns:mc="http://schemas.openxmlformats.org/markup-compatibility/2006">
              <mc:Choice xmlns:v="urn:schemas-microsoft-com:vml" Requires="v">
                <p:oleObj spid="_x0000_s395502" name="方程式" r:id="rId4" imgW="4711700" imgH="228600" progId="Equation.3">
                  <p:embed/>
                </p:oleObj>
              </mc:Choice>
              <mc:Fallback>
                <p:oleObj name="方程式" r:id="rId4" imgW="4711700" imgH="228600" progId="Equation.3">
                  <p:embed/>
                  <p:pic>
                    <p:nvPicPr>
                      <p:cNvPr id="0" name="Picture 238"/>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63" y="3008313"/>
                        <a:ext cx="4024312" cy="195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8042" name="Object 10"/>
          <p:cNvGraphicFramePr>
            <a:graphicFrameLocks noGrp="1" noChangeAspect="1"/>
          </p:cNvGraphicFramePr>
          <p:nvPr>
            <p:ph sz="quarter" idx="2"/>
          </p:nvPr>
        </p:nvGraphicFramePr>
        <p:xfrm>
          <a:off x="468313" y="3860800"/>
          <a:ext cx="1658937" cy="533400"/>
        </p:xfrm>
        <a:graphic>
          <a:graphicData uri="http://schemas.openxmlformats.org/presentationml/2006/ole">
            <mc:AlternateContent xmlns:mc="http://schemas.openxmlformats.org/markup-compatibility/2006">
              <mc:Choice xmlns:v="urn:schemas-microsoft-com:vml" Requires="v">
                <p:oleObj spid="_x0000_s395503" name="方程式" r:id="rId6" imgW="711000" imgH="228600" progId="Equation.3">
                  <p:embed/>
                </p:oleObj>
              </mc:Choice>
              <mc:Fallback>
                <p:oleObj name="方程式" r:id="rId6" imgW="711000" imgH="228600" progId="Equation.3">
                  <p:embed/>
                  <p:pic>
                    <p:nvPicPr>
                      <p:cNvPr id="0" name="Picture 239"/>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313" y="3860800"/>
                        <a:ext cx="1658937"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8053" name="Object 21"/>
          <p:cNvGraphicFramePr>
            <a:graphicFrameLocks noGrp="1" noChangeAspect="1"/>
          </p:cNvGraphicFramePr>
          <p:nvPr>
            <p:ph sz="quarter" idx="3"/>
          </p:nvPr>
        </p:nvGraphicFramePr>
        <p:xfrm>
          <a:off x="468313" y="6092825"/>
          <a:ext cx="2312987" cy="534988"/>
        </p:xfrm>
        <a:graphic>
          <a:graphicData uri="http://schemas.openxmlformats.org/presentationml/2006/ole">
            <mc:AlternateContent xmlns:mc="http://schemas.openxmlformats.org/markup-compatibility/2006">
              <mc:Choice xmlns:v="urn:schemas-microsoft-com:vml" Requires="v">
                <p:oleObj spid="_x0000_s395504" name="方程式" r:id="rId8" imgW="1701720" imgH="393480" progId="Equation.3">
                  <p:embed/>
                </p:oleObj>
              </mc:Choice>
              <mc:Fallback>
                <p:oleObj name="方程式" r:id="rId8" imgW="1701720" imgH="393480" progId="Equation.3">
                  <p:embed/>
                  <p:pic>
                    <p:nvPicPr>
                      <p:cNvPr id="0" name="Picture 241"/>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313" y="6092825"/>
                        <a:ext cx="2312987" cy="534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8046" name="Object 14"/>
          <p:cNvGraphicFramePr>
            <a:graphicFrameLocks noGrp="1" noChangeAspect="1"/>
          </p:cNvGraphicFramePr>
          <p:nvPr>
            <p:ph sz="quarter" idx="4"/>
          </p:nvPr>
        </p:nvGraphicFramePr>
        <p:xfrm>
          <a:off x="395288" y="4797425"/>
          <a:ext cx="7424737" cy="1368425"/>
        </p:xfrm>
        <a:graphic>
          <a:graphicData uri="http://schemas.openxmlformats.org/presentationml/2006/ole">
            <mc:AlternateContent xmlns:mc="http://schemas.openxmlformats.org/markup-compatibility/2006">
              <mc:Choice xmlns:v="urn:schemas-microsoft-com:vml" Requires="v">
                <p:oleObj spid="_x0000_s395505" name="方程式" r:id="rId10" imgW="4686120" imgH="863280" progId="Equation.3">
                  <p:embed/>
                </p:oleObj>
              </mc:Choice>
              <mc:Fallback>
                <p:oleObj name="方程式" r:id="rId10" imgW="4686120" imgH="863280" progId="Equation.3">
                  <p:embed/>
                  <p:pic>
                    <p:nvPicPr>
                      <p:cNvPr id="0" name="Picture 240"/>
                      <p:cNvPicPr>
                        <a:picLocks noGrp="1"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5288" y="4797425"/>
                        <a:ext cx="7424737" cy="1368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5282" name="投影片編號版面配置區 7"/>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9E7EACB3-BAEA-4358-A080-77F151394F76}" type="slidenum">
              <a:rPr lang="en-US" altLang="zh-TW" sz="1400"/>
              <a:pPr>
                <a:spcBef>
                  <a:spcPct val="0"/>
                </a:spcBef>
                <a:buClrTx/>
                <a:buSzTx/>
                <a:buFontTx/>
                <a:buNone/>
              </a:pPr>
              <a:t>135</a:t>
            </a:fld>
            <a:r>
              <a:rPr lang="en-US" altLang="zh-TW" sz="1400"/>
              <a:t>/118</a:t>
            </a:r>
          </a:p>
        </p:txBody>
      </p:sp>
      <p:pic>
        <p:nvPicPr>
          <p:cNvPr id="225287"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9388" y="2060575"/>
            <a:ext cx="4032250"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8"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00563" y="1916113"/>
            <a:ext cx="4248150" cy="136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群組 18"/>
          <p:cNvGrpSpPr/>
          <p:nvPr/>
        </p:nvGrpSpPr>
        <p:grpSpPr>
          <a:xfrm>
            <a:off x="1043608" y="3501008"/>
            <a:ext cx="7776863" cy="288032"/>
            <a:chOff x="1043608" y="3501008"/>
            <a:chExt cx="7776863" cy="288032"/>
          </a:xfrm>
        </p:grpSpPr>
        <p:cxnSp>
          <p:nvCxnSpPr>
            <p:cNvPr id="11" name="直線接點 10"/>
            <p:cNvCxnSpPr/>
            <p:nvPr/>
          </p:nvCxnSpPr>
          <p:spPr bwMode="auto">
            <a:xfrm flipH="1">
              <a:off x="1043608" y="3501008"/>
              <a:ext cx="240027" cy="288032"/>
            </a:xfrm>
            <a:prstGeom prst="line">
              <a:avLst/>
            </a:prstGeom>
            <a:solidFill>
              <a:schemeClr val="folHlink">
                <a:alpha val="0"/>
              </a:schemeClr>
            </a:solidFill>
            <a:ln w="381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直線接點 12"/>
            <p:cNvCxnSpPr/>
            <p:nvPr/>
          </p:nvCxnSpPr>
          <p:spPr bwMode="auto">
            <a:xfrm flipH="1">
              <a:off x="2843808" y="3501008"/>
              <a:ext cx="240027" cy="288032"/>
            </a:xfrm>
            <a:prstGeom prst="line">
              <a:avLst/>
            </a:prstGeom>
            <a:solidFill>
              <a:schemeClr val="folHlink">
                <a:alpha val="0"/>
              </a:schemeClr>
            </a:solidFill>
            <a:ln w="381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直線接點 13"/>
            <p:cNvCxnSpPr/>
            <p:nvPr/>
          </p:nvCxnSpPr>
          <p:spPr bwMode="auto">
            <a:xfrm flipH="1">
              <a:off x="4788024" y="3501008"/>
              <a:ext cx="240027" cy="288032"/>
            </a:xfrm>
            <a:prstGeom prst="line">
              <a:avLst/>
            </a:prstGeom>
            <a:solidFill>
              <a:schemeClr val="folHlink">
                <a:alpha val="0"/>
              </a:schemeClr>
            </a:solidFill>
            <a:ln w="381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直線接點 14"/>
            <p:cNvCxnSpPr/>
            <p:nvPr/>
          </p:nvCxnSpPr>
          <p:spPr bwMode="auto">
            <a:xfrm flipH="1">
              <a:off x="6660232" y="3501008"/>
              <a:ext cx="240027" cy="288032"/>
            </a:xfrm>
            <a:prstGeom prst="line">
              <a:avLst/>
            </a:prstGeom>
            <a:solidFill>
              <a:schemeClr val="folHlink">
                <a:alpha val="0"/>
              </a:schemeClr>
            </a:solidFill>
            <a:ln w="381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直線接點 15"/>
            <p:cNvCxnSpPr/>
            <p:nvPr/>
          </p:nvCxnSpPr>
          <p:spPr bwMode="auto">
            <a:xfrm flipH="1">
              <a:off x="8028384" y="3501008"/>
              <a:ext cx="792087" cy="288032"/>
            </a:xfrm>
            <a:prstGeom prst="line">
              <a:avLst/>
            </a:prstGeom>
            <a:solidFill>
              <a:schemeClr val="folHlink">
                <a:alpha val="0"/>
              </a:schemeClr>
            </a:solidFill>
            <a:ln w="381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4" name="群組 23"/>
          <p:cNvGrpSpPr/>
          <p:nvPr/>
        </p:nvGrpSpPr>
        <p:grpSpPr>
          <a:xfrm>
            <a:off x="5148064" y="3501008"/>
            <a:ext cx="2232247" cy="288032"/>
            <a:chOff x="1331640" y="3789040"/>
            <a:chExt cx="2232247" cy="288032"/>
          </a:xfrm>
        </p:grpSpPr>
        <p:cxnSp>
          <p:nvCxnSpPr>
            <p:cNvPr id="20" name="直線接點 19"/>
            <p:cNvCxnSpPr/>
            <p:nvPr/>
          </p:nvCxnSpPr>
          <p:spPr bwMode="auto">
            <a:xfrm flipH="1" flipV="1">
              <a:off x="1331640" y="3789040"/>
              <a:ext cx="288031" cy="288032"/>
            </a:xfrm>
            <a:prstGeom prst="line">
              <a:avLst/>
            </a:prstGeom>
            <a:solidFill>
              <a:schemeClr val="folHlink">
                <a:alpha val="0"/>
              </a:schemeClr>
            </a:solidFill>
            <a:ln w="381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直線接點 22"/>
            <p:cNvCxnSpPr/>
            <p:nvPr/>
          </p:nvCxnSpPr>
          <p:spPr bwMode="auto">
            <a:xfrm flipH="1" flipV="1">
              <a:off x="3275856" y="3789040"/>
              <a:ext cx="288031" cy="288032"/>
            </a:xfrm>
            <a:prstGeom prst="line">
              <a:avLst/>
            </a:prstGeom>
            <a:solidFill>
              <a:schemeClr val="folHlink">
                <a:alpha val="0"/>
              </a:schemeClr>
            </a:solidFill>
            <a:ln w="381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6" name="群組 25"/>
          <p:cNvGrpSpPr/>
          <p:nvPr/>
        </p:nvGrpSpPr>
        <p:grpSpPr>
          <a:xfrm>
            <a:off x="1331640" y="3501008"/>
            <a:ext cx="2232247" cy="288032"/>
            <a:chOff x="1331640" y="3789040"/>
            <a:chExt cx="2232247" cy="288032"/>
          </a:xfrm>
        </p:grpSpPr>
        <p:cxnSp>
          <p:nvCxnSpPr>
            <p:cNvPr id="27" name="直線接點 26"/>
            <p:cNvCxnSpPr/>
            <p:nvPr/>
          </p:nvCxnSpPr>
          <p:spPr bwMode="auto">
            <a:xfrm flipH="1" flipV="1">
              <a:off x="1331640" y="3789040"/>
              <a:ext cx="288031" cy="288032"/>
            </a:xfrm>
            <a:prstGeom prst="line">
              <a:avLst/>
            </a:prstGeom>
            <a:solidFill>
              <a:schemeClr val="folHlink">
                <a:alpha val="0"/>
              </a:schemeClr>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直線接點 27"/>
            <p:cNvCxnSpPr/>
            <p:nvPr/>
          </p:nvCxnSpPr>
          <p:spPr bwMode="auto">
            <a:xfrm flipH="1" flipV="1">
              <a:off x="3275856" y="3789040"/>
              <a:ext cx="288031" cy="288032"/>
            </a:xfrm>
            <a:prstGeom prst="line">
              <a:avLst/>
            </a:prstGeom>
            <a:solidFill>
              <a:schemeClr val="folHlink">
                <a:alpha val="0"/>
              </a:schemeClr>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 name="群組 1"/>
          <p:cNvGrpSpPr/>
          <p:nvPr/>
        </p:nvGrpSpPr>
        <p:grpSpPr>
          <a:xfrm>
            <a:off x="856605" y="4948449"/>
            <a:ext cx="4699503" cy="1181980"/>
            <a:chOff x="856605" y="4948449"/>
            <a:chExt cx="4699503" cy="1181980"/>
          </a:xfrm>
        </p:grpSpPr>
        <p:cxnSp>
          <p:nvCxnSpPr>
            <p:cNvPr id="22" name="直線接點 21"/>
            <p:cNvCxnSpPr/>
            <p:nvPr/>
          </p:nvCxnSpPr>
          <p:spPr bwMode="auto">
            <a:xfrm flipH="1">
              <a:off x="1091613" y="4984353"/>
              <a:ext cx="240027" cy="288032"/>
            </a:xfrm>
            <a:prstGeom prst="line">
              <a:avLst/>
            </a:prstGeom>
            <a:solidFill>
              <a:schemeClr val="folHlink">
                <a:alpha val="0"/>
              </a:schemeClr>
            </a:solidFill>
            <a:ln w="381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線接點 24"/>
            <p:cNvCxnSpPr/>
            <p:nvPr/>
          </p:nvCxnSpPr>
          <p:spPr bwMode="auto">
            <a:xfrm flipH="1">
              <a:off x="3845690" y="4948449"/>
              <a:ext cx="240027" cy="288032"/>
            </a:xfrm>
            <a:prstGeom prst="line">
              <a:avLst/>
            </a:prstGeom>
            <a:solidFill>
              <a:schemeClr val="folHlink">
                <a:alpha val="0"/>
              </a:schemeClr>
            </a:solidFill>
            <a:ln w="381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直線接點 28"/>
            <p:cNvCxnSpPr/>
            <p:nvPr/>
          </p:nvCxnSpPr>
          <p:spPr bwMode="auto">
            <a:xfrm flipH="1">
              <a:off x="5316081" y="4984353"/>
              <a:ext cx="240027" cy="288032"/>
            </a:xfrm>
            <a:prstGeom prst="line">
              <a:avLst/>
            </a:prstGeom>
            <a:solidFill>
              <a:schemeClr val="folHlink">
                <a:alpha val="0"/>
              </a:schemeClr>
            </a:solidFill>
            <a:ln w="381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直線接點 29"/>
            <p:cNvCxnSpPr/>
            <p:nvPr/>
          </p:nvCxnSpPr>
          <p:spPr bwMode="auto">
            <a:xfrm flipH="1">
              <a:off x="856605" y="5466817"/>
              <a:ext cx="240027" cy="288032"/>
            </a:xfrm>
            <a:prstGeom prst="line">
              <a:avLst/>
            </a:prstGeom>
            <a:solidFill>
              <a:schemeClr val="folHlink">
                <a:alpha val="0"/>
              </a:schemeClr>
            </a:solidFill>
            <a:ln w="381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直線接點 30"/>
            <p:cNvCxnSpPr/>
            <p:nvPr/>
          </p:nvCxnSpPr>
          <p:spPr bwMode="auto">
            <a:xfrm flipH="1">
              <a:off x="3155842" y="5466817"/>
              <a:ext cx="240027" cy="288032"/>
            </a:xfrm>
            <a:prstGeom prst="line">
              <a:avLst/>
            </a:prstGeom>
            <a:solidFill>
              <a:schemeClr val="folHlink">
                <a:alpha val="0"/>
              </a:schemeClr>
            </a:solidFill>
            <a:ln w="381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直線接點 31"/>
            <p:cNvCxnSpPr/>
            <p:nvPr/>
          </p:nvCxnSpPr>
          <p:spPr bwMode="auto">
            <a:xfrm flipH="1">
              <a:off x="861623" y="5842397"/>
              <a:ext cx="240027" cy="288032"/>
            </a:xfrm>
            <a:prstGeom prst="line">
              <a:avLst/>
            </a:prstGeom>
            <a:solidFill>
              <a:schemeClr val="folHlink">
                <a:alpha val="0"/>
              </a:schemeClr>
            </a:solidFill>
            <a:ln w="381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直線接點 32"/>
            <p:cNvCxnSpPr/>
            <p:nvPr/>
          </p:nvCxnSpPr>
          <p:spPr bwMode="auto">
            <a:xfrm flipH="1">
              <a:off x="2541343" y="5823831"/>
              <a:ext cx="240027" cy="288032"/>
            </a:xfrm>
            <a:prstGeom prst="line">
              <a:avLst/>
            </a:prstGeom>
            <a:solidFill>
              <a:schemeClr val="folHlink">
                <a:alpha val="0"/>
              </a:schemeClr>
            </a:solidFill>
            <a:ln w="381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直線接點 33"/>
            <p:cNvCxnSpPr/>
            <p:nvPr/>
          </p:nvCxnSpPr>
          <p:spPr bwMode="auto">
            <a:xfrm flipH="1">
              <a:off x="5196163" y="5842397"/>
              <a:ext cx="240027" cy="288032"/>
            </a:xfrm>
            <a:prstGeom prst="line">
              <a:avLst/>
            </a:prstGeom>
            <a:solidFill>
              <a:schemeClr val="folHlink">
                <a:alpha val="0"/>
              </a:schemeClr>
            </a:solidFill>
            <a:ln w="381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直線接點 34"/>
            <p:cNvCxnSpPr/>
            <p:nvPr/>
          </p:nvCxnSpPr>
          <p:spPr bwMode="auto">
            <a:xfrm flipH="1">
              <a:off x="2279379" y="5492025"/>
              <a:ext cx="240027" cy="288032"/>
            </a:xfrm>
            <a:prstGeom prst="line">
              <a:avLst/>
            </a:prstGeom>
            <a:solidFill>
              <a:schemeClr val="folHlink">
                <a:alpha val="0"/>
              </a:schemeClr>
            </a:solidFill>
            <a:ln w="381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 name="群組 2"/>
          <p:cNvGrpSpPr/>
          <p:nvPr/>
        </p:nvGrpSpPr>
        <p:grpSpPr>
          <a:xfrm>
            <a:off x="1279706" y="4962971"/>
            <a:ext cx="4619517" cy="1207477"/>
            <a:chOff x="1279706" y="4962971"/>
            <a:chExt cx="4619517" cy="1207477"/>
          </a:xfrm>
        </p:grpSpPr>
        <p:cxnSp>
          <p:nvCxnSpPr>
            <p:cNvPr id="36" name="直線接點 35"/>
            <p:cNvCxnSpPr/>
            <p:nvPr/>
          </p:nvCxnSpPr>
          <p:spPr bwMode="auto">
            <a:xfrm flipH="1" flipV="1">
              <a:off x="1371777" y="4962971"/>
              <a:ext cx="288031" cy="288032"/>
            </a:xfrm>
            <a:prstGeom prst="line">
              <a:avLst/>
            </a:prstGeom>
            <a:solidFill>
              <a:schemeClr val="folHlink">
                <a:alpha val="0"/>
              </a:schemeClr>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直線接點 36"/>
            <p:cNvCxnSpPr/>
            <p:nvPr/>
          </p:nvCxnSpPr>
          <p:spPr bwMode="auto">
            <a:xfrm flipH="1" flipV="1">
              <a:off x="4047088" y="4962971"/>
              <a:ext cx="288031" cy="288032"/>
            </a:xfrm>
            <a:prstGeom prst="line">
              <a:avLst/>
            </a:prstGeom>
            <a:solidFill>
              <a:schemeClr val="folHlink">
                <a:alpha val="0"/>
              </a:schemeClr>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直線接點 37"/>
            <p:cNvCxnSpPr/>
            <p:nvPr/>
          </p:nvCxnSpPr>
          <p:spPr bwMode="auto">
            <a:xfrm flipH="1" flipV="1">
              <a:off x="5556108" y="4989497"/>
              <a:ext cx="288031" cy="288032"/>
            </a:xfrm>
            <a:prstGeom prst="line">
              <a:avLst/>
            </a:prstGeom>
            <a:solidFill>
              <a:schemeClr val="folHlink">
                <a:alpha val="0"/>
              </a:schemeClr>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直線接點 38"/>
            <p:cNvCxnSpPr/>
            <p:nvPr/>
          </p:nvCxnSpPr>
          <p:spPr bwMode="auto">
            <a:xfrm flipH="1" flipV="1">
              <a:off x="1279706" y="5875627"/>
              <a:ext cx="288031" cy="288032"/>
            </a:xfrm>
            <a:prstGeom prst="line">
              <a:avLst/>
            </a:prstGeom>
            <a:solidFill>
              <a:schemeClr val="folHlink">
                <a:alpha val="0"/>
              </a:schemeClr>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直線接點 39"/>
            <p:cNvCxnSpPr/>
            <p:nvPr/>
          </p:nvCxnSpPr>
          <p:spPr bwMode="auto">
            <a:xfrm flipH="1" flipV="1">
              <a:off x="2956140" y="5857155"/>
              <a:ext cx="288031" cy="288032"/>
            </a:xfrm>
            <a:prstGeom prst="line">
              <a:avLst/>
            </a:prstGeom>
            <a:solidFill>
              <a:schemeClr val="folHlink">
                <a:alpha val="0"/>
              </a:schemeClr>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直線接點 40"/>
            <p:cNvCxnSpPr/>
            <p:nvPr/>
          </p:nvCxnSpPr>
          <p:spPr bwMode="auto">
            <a:xfrm flipH="1" flipV="1">
              <a:off x="5611192" y="5882416"/>
              <a:ext cx="288031" cy="288032"/>
            </a:xfrm>
            <a:prstGeom prst="line">
              <a:avLst/>
            </a:prstGeom>
            <a:solidFill>
              <a:schemeClr val="folHlink">
                <a:alpha val="0"/>
              </a:schemeClr>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 name="群組 3"/>
          <p:cNvGrpSpPr/>
          <p:nvPr/>
        </p:nvGrpSpPr>
        <p:grpSpPr>
          <a:xfrm>
            <a:off x="1101650" y="4964643"/>
            <a:ext cx="5168478" cy="1205805"/>
            <a:chOff x="1101650" y="4964643"/>
            <a:chExt cx="5168478" cy="1205805"/>
          </a:xfrm>
        </p:grpSpPr>
        <p:cxnSp>
          <p:nvCxnSpPr>
            <p:cNvPr id="42" name="直線接點 41"/>
            <p:cNvCxnSpPr/>
            <p:nvPr/>
          </p:nvCxnSpPr>
          <p:spPr bwMode="auto">
            <a:xfrm flipH="1" flipV="1">
              <a:off x="1665684" y="4984353"/>
              <a:ext cx="288031" cy="288032"/>
            </a:xfrm>
            <a:prstGeom prst="line">
              <a:avLst/>
            </a:prstGeom>
            <a:solidFill>
              <a:schemeClr val="folHlink">
                <a:alpha val="0"/>
              </a:schemeClr>
            </a:solidFill>
            <a:ln w="38100"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直線接點 42"/>
            <p:cNvCxnSpPr/>
            <p:nvPr/>
          </p:nvCxnSpPr>
          <p:spPr bwMode="auto">
            <a:xfrm flipH="1" flipV="1">
              <a:off x="5982097" y="4964643"/>
              <a:ext cx="288031" cy="288032"/>
            </a:xfrm>
            <a:prstGeom prst="line">
              <a:avLst/>
            </a:prstGeom>
            <a:solidFill>
              <a:schemeClr val="folHlink">
                <a:alpha val="0"/>
              </a:schemeClr>
            </a:solidFill>
            <a:ln w="38100"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直線接點 43"/>
            <p:cNvCxnSpPr/>
            <p:nvPr/>
          </p:nvCxnSpPr>
          <p:spPr bwMode="auto">
            <a:xfrm flipH="1" flipV="1">
              <a:off x="1101650" y="5490054"/>
              <a:ext cx="288031" cy="288032"/>
            </a:xfrm>
            <a:prstGeom prst="line">
              <a:avLst/>
            </a:prstGeom>
            <a:solidFill>
              <a:schemeClr val="folHlink">
                <a:alpha val="0"/>
              </a:schemeClr>
            </a:solidFill>
            <a:ln w="38100"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直線接點 44"/>
            <p:cNvCxnSpPr/>
            <p:nvPr/>
          </p:nvCxnSpPr>
          <p:spPr bwMode="auto">
            <a:xfrm flipH="1" flipV="1">
              <a:off x="3557458" y="5466817"/>
              <a:ext cx="288031" cy="288032"/>
            </a:xfrm>
            <a:prstGeom prst="line">
              <a:avLst/>
            </a:prstGeom>
            <a:solidFill>
              <a:schemeClr val="folHlink">
                <a:alpha val="0"/>
              </a:schemeClr>
            </a:solidFill>
            <a:ln w="38100"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直線接點 45"/>
            <p:cNvCxnSpPr/>
            <p:nvPr/>
          </p:nvCxnSpPr>
          <p:spPr bwMode="auto">
            <a:xfrm flipH="1" flipV="1">
              <a:off x="3250620" y="5882416"/>
              <a:ext cx="288031" cy="288032"/>
            </a:xfrm>
            <a:prstGeom prst="line">
              <a:avLst/>
            </a:prstGeom>
            <a:solidFill>
              <a:schemeClr val="folHlink">
                <a:alpha val="0"/>
              </a:schemeClr>
            </a:solidFill>
            <a:ln w="38100"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直線接點 46"/>
            <p:cNvCxnSpPr/>
            <p:nvPr/>
          </p:nvCxnSpPr>
          <p:spPr bwMode="auto">
            <a:xfrm flipH="1" flipV="1">
              <a:off x="5982097" y="5882416"/>
              <a:ext cx="288031" cy="288032"/>
            </a:xfrm>
            <a:prstGeom prst="line">
              <a:avLst/>
            </a:prstGeom>
            <a:solidFill>
              <a:schemeClr val="folHlink">
                <a:alpha val="0"/>
              </a:schemeClr>
            </a:solidFill>
            <a:ln w="38100"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 name="群組 4"/>
          <p:cNvGrpSpPr/>
          <p:nvPr/>
        </p:nvGrpSpPr>
        <p:grpSpPr>
          <a:xfrm>
            <a:off x="2495768" y="4965066"/>
            <a:ext cx="4634645" cy="1164445"/>
            <a:chOff x="2495768" y="4965066"/>
            <a:chExt cx="4634645" cy="1164445"/>
          </a:xfrm>
        </p:grpSpPr>
        <p:cxnSp>
          <p:nvCxnSpPr>
            <p:cNvPr id="48" name="直線接點 47"/>
            <p:cNvCxnSpPr/>
            <p:nvPr/>
          </p:nvCxnSpPr>
          <p:spPr bwMode="auto">
            <a:xfrm flipH="1">
              <a:off x="2495768" y="4977645"/>
              <a:ext cx="240027" cy="288032"/>
            </a:xfrm>
            <a:prstGeom prst="line">
              <a:avLst/>
            </a:prstGeom>
            <a:solidFill>
              <a:schemeClr val="folHlink">
                <a:alpha val="0"/>
              </a:schemeClr>
            </a:solidFill>
            <a:ln w="381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直線接點 48"/>
            <p:cNvCxnSpPr/>
            <p:nvPr/>
          </p:nvCxnSpPr>
          <p:spPr bwMode="auto">
            <a:xfrm flipH="1">
              <a:off x="6688712" y="4965066"/>
              <a:ext cx="240027" cy="288032"/>
            </a:xfrm>
            <a:prstGeom prst="line">
              <a:avLst/>
            </a:prstGeom>
            <a:solidFill>
              <a:schemeClr val="folHlink">
                <a:alpha val="0"/>
              </a:schemeClr>
            </a:solidFill>
            <a:ln w="381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直線接點 49"/>
            <p:cNvCxnSpPr/>
            <p:nvPr/>
          </p:nvCxnSpPr>
          <p:spPr bwMode="auto">
            <a:xfrm flipH="1">
              <a:off x="3951076" y="5841479"/>
              <a:ext cx="240027" cy="288032"/>
            </a:xfrm>
            <a:prstGeom prst="line">
              <a:avLst/>
            </a:prstGeom>
            <a:solidFill>
              <a:schemeClr val="folHlink">
                <a:alpha val="0"/>
              </a:schemeClr>
            </a:solidFill>
            <a:ln w="381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直線接點 50"/>
            <p:cNvCxnSpPr/>
            <p:nvPr/>
          </p:nvCxnSpPr>
          <p:spPr bwMode="auto">
            <a:xfrm flipH="1">
              <a:off x="6890386" y="5823831"/>
              <a:ext cx="240027" cy="288032"/>
            </a:xfrm>
            <a:prstGeom prst="line">
              <a:avLst/>
            </a:prstGeom>
            <a:solidFill>
              <a:schemeClr val="folHlink">
                <a:alpha val="0"/>
              </a:schemeClr>
            </a:solidFill>
            <a:ln w="381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280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804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280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28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1" name="Rectangle 2"/>
          <p:cNvSpPr>
            <a:spLocks noGrp="1" noChangeArrowheads="1"/>
          </p:cNvSpPr>
          <p:nvPr>
            <p:ph type="title"/>
          </p:nvPr>
        </p:nvSpPr>
        <p:spPr/>
        <p:txBody>
          <a:bodyPr/>
          <a:lstStyle/>
          <a:p>
            <a:pPr algn="ctr" eaLnBrk="1" hangingPunct="1"/>
            <a:r>
              <a:rPr lang="en-US" altLang="zh-TW" b="0" smtClean="0"/>
              <a:t>Zero-Crossing Edge Detectors</a:t>
            </a:r>
          </a:p>
        </p:txBody>
      </p:sp>
      <p:sp>
        <p:nvSpPr>
          <p:cNvPr id="227332" name="Rectangle 3"/>
          <p:cNvSpPr>
            <a:spLocks noGrp="1" noChangeArrowheads="1"/>
          </p:cNvSpPr>
          <p:nvPr>
            <p:ph type="body" sz="half" idx="1"/>
          </p:nvPr>
        </p:nvSpPr>
        <p:spPr>
          <a:xfrm>
            <a:off x="19844" y="2132856"/>
            <a:ext cx="9144000" cy="4411662"/>
          </a:xfrm>
        </p:spPr>
        <p:txBody>
          <a:bodyPr/>
          <a:lstStyle/>
          <a:p>
            <a:pPr eaLnBrk="1" hangingPunct="1"/>
            <a:r>
              <a:rPr lang="en-US" altLang="zh-TW" sz="2600" dirty="0" smtClean="0"/>
              <a:t>3X3 mask computing </a:t>
            </a:r>
          </a:p>
          <a:p>
            <a:pPr eaLnBrk="1" hangingPunct="1">
              <a:buFont typeface="Wingdings" pitchFamily="2" charset="2"/>
              <a:buNone/>
            </a:pPr>
            <a:r>
              <a:rPr lang="en-US" altLang="zh-TW" sz="2600" dirty="0" smtClean="0"/>
              <a:t>              a digital </a:t>
            </a:r>
            <a:r>
              <a:rPr lang="en-US" altLang="zh-TW" sz="2600" dirty="0" err="1" smtClean="0"/>
              <a:t>Laplacian</a:t>
            </a:r>
            <a:endParaRPr lang="en-US" altLang="zh-TW" sz="2600" dirty="0" smtClean="0"/>
          </a:p>
          <a:p>
            <a:pPr eaLnBrk="1" hangingPunct="1"/>
            <a:endParaRPr lang="en-US" altLang="zh-TW" sz="2600" dirty="0" smtClean="0"/>
          </a:p>
        </p:txBody>
      </p:sp>
      <p:graphicFrame>
        <p:nvGraphicFramePr>
          <p:cNvPr id="227333" name="Object 4"/>
          <p:cNvGraphicFramePr>
            <a:graphicFrameLocks noGrp="1" noChangeAspect="1"/>
          </p:cNvGraphicFramePr>
          <p:nvPr>
            <p:ph sz="half" idx="2"/>
            <p:extLst>
              <p:ext uri="{D42A27DB-BD31-4B8C-83A1-F6EECF244321}">
                <p14:modId xmlns:p14="http://schemas.microsoft.com/office/powerpoint/2010/main" val="15011506"/>
              </p:ext>
            </p:extLst>
          </p:nvPr>
        </p:nvGraphicFramePr>
        <p:xfrm>
          <a:off x="4744581" y="2476813"/>
          <a:ext cx="3886200" cy="509587"/>
        </p:xfrm>
        <a:graphic>
          <a:graphicData uri="http://schemas.openxmlformats.org/presentationml/2006/ole">
            <mc:AlternateContent xmlns:mc="http://schemas.openxmlformats.org/markup-compatibility/2006">
              <mc:Choice xmlns:v="urn:schemas-microsoft-com:vml" Requires="v">
                <p:oleObj spid="_x0000_s227649" name="方程式" r:id="rId4" imgW="1548728" imgH="203112" progId="Equation.3">
                  <p:embed/>
                </p:oleObj>
              </mc:Choice>
              <mc:Fallback>
                <p:oleObj name="方程式" r:id="rId4" imgW="1548728" imgH="203112" progId="Equation.3">
                  <p:embed/>
                  <p:pic>
                    <p:nvPicPr>
                      <p:cNvPr id="0" name="Picture 6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4581" y="2476813"/>
                        <a:ext cx="3886200" cy="509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7330" name="投影片編號版面配置區 5"/>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F0BFC393-65A7-4364-95D9-ACF77FF10434}" type="slidenum">
              <a:rPr lang="en-US" altLang="zh-TW" sz="1400"/>
              <a:pPr>
                <a:spcBef>
                  <a:spcPct val="0"/>
                </a:spcBef>
                <a:buClrTx/>
                <a:buSzTx/>
                <a:buFontTx/>
                <a:buNone/>
              </a:pPr>
              <a:t>136</a:t>
            </a:fld>
            <a:r>
              <a:rPr lang="en-US" altLang="zh-TW" sz="1400"/>
              <a:t>/118</a:t>
            </a:r>
          </a:p>
        </p:txBody>
      </p:sp>
      <p:pic>
        <p:nvPicPr>
          <p:cNvPr id="227334" name="Picture 6" descr="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1550" y="3860800"/>
            <a:ext cx="7686675"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直線接點 4"/>
          <p:cNvCxnSpPr/>
          <p:nvPr/>
        </p:nvCxnSpPr>
        <p:spPr bwMode="auto">
          <a:xfrm>
            <a:off x="2843808" y="5733256"/>
            <a:ext cx="1584176" cy="0"/>
          </a:xfrm>
          <a:prstGeom prst="line">
            <a:avLst/>
          </a:prstGeom>
          <a:solidFill>
            <a:schemeClr val="folHlink">
              <a:alpha val="0"/>
            </a:schemeClr>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直線接點 10"/>
          <p:cNvCxnSpPr/>
          <p:nvPr/>
        </p:nvCxnSpPr>
        <p:spPr bwMode="auto">
          <a:xfrm>
            <a:off x="5292080" y="5733256"/>
            <a:ext cx="1296144" cy="0"/>
          </a:xfrm>
          <a:prstGeom prst="line">
            <a:avLst/>
          </a:prstGeom>
          <a:solidFill>
            <a:schemeClr val="folHlink">
              <a:alpha val="0"/>
            </a:schemeClr>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9" name="Rectangle 2"/>
          <p:cNvSpPr>
            <a:spLocks noGrp="1" noChangeArrowheads="1"/>
          </p:cNvSpPr>
          <p:nvPr>
            <p:ph type="title"/>
          </p:nvPr>
        </p:nvSpPr>
        <p:spPr/>
        <p:txBody>
          <a:bodyPr/>
          <a:lstStyle/>
          <a:p>
            <a:pPr algn="ctr" eaLnBrk="1" hangingPunct="1"/>
            <a:r>
              <a:rPr lang="en-US" altLang="zh-TW" b="0" smtClean="0"/>
              <a:t>Zero-Crossing Edge Detectors</a:t>
            </a:r>
          </a:p>
        </p:txBody>
      </p:sp>
      <p:graphicFrame>
        <p:nvGraphicFramePr>
          <p:cNvPr id="425994" name="Object 10"/>
          <p:cNvGraphicFramePr>
            <a:graphicFrameLocks noGrp="1" noChangeAspect="1"/>
          </p:cNvGraphicFramePr>
          <p:nvPr>
            <p:ph sz="half" idx="1"/>
          </p:nvPr>
        </p:nvGraphicFramePr>
        <p:xfrm>
          <a:off x="5078413" y="4217988"/>
          <a:ext cx="3044825" cy="1319212"/>
        </p:xfrm>
        <a:graphic>
          <a:graphicData uri="http://schemas.openxmlformats.org/presentationml/2006/ole">
            <mc:AlternateContent xmlns:mc="http://schemas.openxmlformats.org/markup-compatibility/2006">
              <mc:Choice xmlns:v="urn:schemas-microsoft-com:vml" Requires="v">
                <p:oleObj spid="_x0000_s230322" name="方程式" r:id="rId4" imgW="761669" imgH="330057" progId="Equation.3">
                  <p:embed/>
                </p:oleObj>
              </mc:Choice>
              <mc:Fallback>
                <p:oleObj name="方程式" r:id="rId4" imgW="761669" imgH="330057" progId="Equation.3">
                  <p:embed/>
                  <p:pic>
                    <p:nvPicPr>
                      <p:cNvPr id="0" name="Picture 18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8413" y="4217988"/>
                        <a:ext cx="3044825" cy="1319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9378" name="投影片編號版面配置區 6"/>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C056B3F1-AEBF-494B-9ABF-5862A6DA0391}" type="slidenum">
              <a:rPr lang="en-US" altLang="zh-TW" sz="1400"/>
              <a:pPr>
                <a:spcBef>
                  <a:spcPct val="0"/>
                </a:spcBef>
                <a:buClrTx/>
                <a:buSzTx/>
                <a:buFontTx/>
                <a:buNone/>
              </a:pPr>
              <a:t>137</a:t>
            </a:fld>
            <a:r>
              <a:rPr lang="en-US" altLang="zh-TW" sz="1400"/>
              <a:t>/118</a:t>
            </a:r>
          </a:p>
        </p:txBody>
      </p:sp>
      <p:grpSp>
        <p:nvGrpSpPr>
          <p:cNvPr id="2" name="Group 12"/>
          <p:cNvGrpSpPr>
            <a:grpSpLocks/>
          </p:cNvGrpSpPr>
          <p:nvPr/>
        </p:nvGrpSpPr>
        <p:grpSpPr bwMode="auto">
          <a:xfrm>
            <a:off x="290513" y="3341688"/>
            <a:ext cx="4641850" cy="3195637"/>
            <a:chOff x="183" y="2105"/>
            <a:chExt cx="2924" cy="2013"/>
          </a:xfrm>
        </p:grpSpPr>
        <p:graphicFrame>
          <p:nvGraphicFramePr>
            <p:cNvPr id="229384" name="Object 6"/>
            <p:cNvGraphicFramePr>
              <a:graphicFrameLocks noChangeAspect="1"/>
            </p:cNvGraphicFramePr>
            <p:nvPr/>
          </p:nvGraphicFramePr>
          <p:xfrm>
            <a:off x="183" y="2105"/>
            <a:ext cx="1510" cy="2013"/>
          </p:xfrm>
          <a:graphic>
            <a:graphicData uri="http://schemas.openxmlformats.org/presentationml/2006/ole">
              <mc:AlternateContent xmlns:mc="http://schemas.openxmlformats.org/markup-compatibility/2006">
                <mc:Choice xmlns:v="urn:schemas-microsoft-com:vml" Requires="v">
                  <p:oleObj spid="_x0000_s230323" name="方程式" r:id="rId6" imgW="1028700" imgH="1371600" progId="Equation.3">
                    <p:embed/>
                  </p:oleObj>
                </mc:Choice>
                <mc:Fallback>
                  <p:oleObj name="方程式" r:id="rId6" imgW="1028700" imgH="1371600" progId="Equation.3">
                    <p:embed/>
                    <p:pic>
                      <p:nvPicPr>
                        <p:cNvPr id="0" name="Picture 18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 y="2105"/>
                          <a:ext cx="1510" cy="2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9385" name="Object 8"/>
            <p:cNvGraphicFramePr>
              <a:graphicFrameLocks noChangeAspect="1"/>
            </p:cNvGraphicFramePr>
            <p:nvPr/>
          </p:nvGraphicFramePr>
          <p:xfrm>
            <a:off x="1655" y="2931"/>
            <a:ext cx="1452" cy="451"/>
          </p:xfrm>
          <a:graphic>
            <a:graphicData uri="http://schemas.openxmlformats.org/presentationml/2006/ole">
              <mc:AlternateContent xmlns:mc="http://schemas.openxmlformats.org/markup-compatibility/2006">
                <mc:Choice xmlns:v="urn:schemas-microsoft-com:vml" Requires="v">
                  <p:oleObj spid="_x0000_s230324" name="方程式" r:id="rId8" imgW="736600" imgH="228600" progId="Equation.3">
                    <p:embed/>
                  </p:oleObj>
                </mc:Choice>
                <mc:Fallback>
                  <p:oleObj name="方程式" r:id="rId8" imgW="736600" imgH="228600" progId="Equation.3">
                    <p:embed/>
                    <p:pic>
                      <p:nvPicPr>
                        <p:cNvPr id="0" name="Picture 18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55" y="2931"/>
                          <a:ext cx="1452" cy="4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pic>
        <p:nvPicPr>
          <p:cNvPr id="229381"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39952" y="1988840"/>
            <a:ext cx="4248150" cy="1363662"/>
          </a:xfrm>
          <a:prstGeom prst="rect">
            <a:avLst/>
          </a:prstGeom>
          <a:noFill/>
          <a:ln>
            <a:noFill/>
          </a:ln>
          <a:scene3d>
            <a:camera prst="orthographicFront">
              <a:rot lat="0" lon="0" rev="2154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82"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5650" y="1989138"/>
            <a:ext cx="1728788"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群組 33"/>
          <p:cNvGrpSpPr/>
          <p:nvPr/>
        </p:nvGrpSpPr>
        <p:grpSpPr>
          <a:xfrm>
            <a:off x="4788024" y="2060848"/>
            <a:ext cx="3312368" cy="1152128"/>
            <a:chOff x="4788024" y="2060848"/>
            <a:chExt cx="3312368" cy="1152128"/>
          </a:xfrm>
        </p:grpSpPr>
        <p:grpSp>
          <p:nvGrpSpPr>
            <p:cNvPr id="16" name="群組 15"/>
            <p:cNvGrpSpPr/>
            <p:nvPr/>
          </p:nvGrpSpPr>
          <p:grpSpPr>
            <a:xfrm>
              <a:off x="5220072" y="2060848"/>
              <a:ext cx="2880320" cy="936104"/>
              <a:chOff x="5220072" y="2060848"/>
              <a:chExt cx="2880320" cy="936104"/>
            </a:xfrm>
          </p:grpSpPr>
          <p:cxnSp>
            <p:nvCxnSpPr>
              <p:cNvPr id="11" name="直線接點 10"/>
              <p:cNvCxnSpPr/>
              <p:nvPr/>
            </p:nvCxnSpPr>
            <p:spPr bwMode="auto">
              <a:xfrm flipH="1">
                <a:off x="5220072" y="2060848"/>
                <a:ext cx="216024" cy="216024"/>
              </a:xfrm>
              <a:prstGeom prst="line">
                <a:avLst/>
              </a:prstGeom>
              <a:solidFill>
                <a:schemeClr val="folHlink">
                  <a:alpha val="0"/>
                </a:schemeClr>
              </a:solidFill>
              <a:ln w="381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直線接點 12"/>
              <p:cNvCxnSpPr/>
              <p:nvPr/>
            </p:nvCxnSpPr>
            <p:spPr bwMode="auto">
              <a:xfrm flipH="1">
                <a:off x="7884368" y="2060848"/>
                <a:ext cx="216024" cy="216024"/>
              </a:xfrm>
              <a:prstGeom prst="line">
                <a:avLst/>
              </a:prstGeom>
              <a:solidFill>
                <a:schemeClr val="folHlink">
                  <a:alpha val="0"/>
                </a:schemeClr>
              </a:solidFill>
              <a:ln w="381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直線接點 13"/>
              <p:cNvCxnSpPr/>
              <p:nvPr/>
            </p:nvCxnSpPr>
            <p:spPr bwMode="auto">
              <a:xfrm flipH="1">
                <a:off x="5220072" y="2780928"/>
                <a:ext cx="216024" cy="216024"/>
              </a:xfrm>
              <a:prstGeom prst="line">
                <a:avLst/>
              </a:prstGeom>
              <a:solidFill>
                <a:schemeClr val="folHlink">
                  <a:alpha val="0"/>
                </a:schemeClr>
              </a:solidFill>
              <a:ln w="381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直線接點 14"/>
              <p:cNvCxnSpPr/>
              <p:nvPr/>
            </p:nvCxnSpPr>
            <p:spPr bwMode="auto">
              <a:xfrm flipH="1">
                <a:off x="7884368" y="2780928"/>
                <a:ext cx="216024" cy="216024"/>
              </a:xfrm>
              <a:prstGeom prst="line">
                <a:avLst/>
              </a:prstGeom>
              <a:solidFill>
                <a:schemeClr val="folHlink">
                  <a:alpha val="0"/>
                </a:schemeClr>
              </a:solidFill>
              <a:ln w="381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 name="群組 21"/>
            <p:cNvGrpSpPr/>
            <p:nvPr/>
          </p:nvGrpSpPr>
          <p:grpSpPr>
            <a:xfrm>
              <a:off x="4860032" y="2276872"/>
              <a:ext cx="2880320" cy="936104"/>
              <a:chOff x="5220072" y="2060848"/>
              <a:chExt cx="2880320" cy="936104"/>
            </a:xfrm>
          </p:grpSpPr>
          <p:cxnSp>
            <p:nvCxnSpPr>
              <p:cNvPr id="23" name="直線接點 22"/>
              <p:cNvCxnSpPr/>
              <p:nvPr/>
            </p:nvCxnSpPr>
            <p:spPr bwMode="auto">
              <a:xfrm flipH="1">
                <a:off x="5220072" y="2060848"/>
                <a:ext cx="216024" cy="216024"/>
              </a:xfrm>
              <a:prstGeom prst="line">
                <a:avLst/>
              </a:prstGeom>
              <a:solidFill>
                <a:schemeClr val="folHlink">
                  <a:alpha val="0"/>
                </a:schemeClr>
              </a:solidFill>
              <a:ln w="3810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直線接點 23"/>
              <p:cNvCxnSpPr/>
              <p:nvPr/>
            </p:nvCxnSpPr>
            <p:spPr bwMode="auto">
              <a:xfrm flipH="1">
                <a:off x="7884368" y="2060848"/>
                <a:ext cx="216024" cy="216024"/>
              </a:xfrm>
              <a:prstGeom prst="line">
                <a:avLst/>
              </a:prstGeom>
              <a:solidFill>
                <a:schemeClr val="folHlink">
                  <a:alpha val="0"/>
                </a:schemeClr>
              </a:solidFill>
              <a:ln w="3810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線接點 24"/>
              <p:cNvCxnSpPr/>
              <p:nvPr/>
            </p:nvCxnSpPr>
            <p:spPr bwMode="auto">
              <a:xfrm flipH="1">
                <a:off x="5220072" y="2780928"/>
                <a:ext cx="216024" cy="216024"/>
              </a:xfrm>
              <a:prstGeom prst="line">
                <a:avLst/>
              </a:prstGeom>
              <a:solidFill>
                <a:schemeClr val="folHlink">
                  <a:alpha val="0"/>
                </a:schemeClr>
              </a:solidFill>
              <a:ln w="3810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直線接點 25"/>
              <p:cNvCxnSpPr/>
              <p:nvPr/>
            </p:nvCxnSpPr>
            <p:spPr bwMode="auto">
              <a:xfrm flipH="1">
                <a:off x="7884368" y="2780928"/>
                <a:ext cx="216024" cy="216024"/>
              </a:xfrm>
              <a:prstGeom prst="line">
                <a:avLst/>
              </a:prstGeom>
              <a:solidFill>
                <a:schemeClr val="folHlink">
                  <a:alpha val="0"/>
                </a:schemeClr>
              </a:solidFill>
              <a:ln w="3810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 name="群組 32"/>
            <p:cNvGrpSpPr/>
            <p:nvPr/>
          </p:nvGrpSpPr>
          <p:grpSpPr>
            <a:xfrm>
              <a:off x="4788024" y="2060848"/>
              <a:ext cx="2880320" cy="936104"/>
              <a:chOff x="4788024" y="2060848"/>
              <a:chExt cx="2880320" cy="936104"/>
            </a:xfrm>
          </p:grpSpPr>
          <p:grpSp>
            <p:nvGrpSpPr>
              <p:cNvPr id="17" name="群組 16"/>
              <p:cNvGrpSpPr/>
              <p:nvPr/>
            </p:nvGrpSpPr>
            <p:grpSpPr>
              <a:xfrm>
                <a:off x="4788024" y="2060848"/>
                <a:ext cx="2880320" cy="936104"/>
                <a:chOff x="5220072" y="2060848"/>
                <a:chExt cx="2880320" cy="936104"/>
              </a:xfrm>
            </p:grpSpPr>
            <p:cxnSp>
              <p:nvCxnSpPr>
                <p:cNvPr id="18" name="直線接點 17"/>
                <p:cNvCxnSpPr/>
                <p:nvPr/>
              </p:nvCxnSpPr>
              <p:spPr bwMode="auto">
                <a:xfrm flipH="1">
                  <a:off x="5220072" y="2060848"/>
                  <a:ext cx="216024" cy="216024"/>
                </a:xfrm>
                <a:prstGeom prst="line">
                  <a:avLst/>
                </a:prstGeom>
                <a:solidFill>
                  <a:schemeClr val="folHlink">
                    <a:alpha val="0"/>
                  </a:schemeClr>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直線接點 18"/>
                <p:cNvCxnSpPr/>
                <p:nvPr/>
              </p:nvCxnSpPr>
              <p:spPr bwMode="auto">
                <a:xfrm flipH="1">
                  <a:off x="7884368" y="2060848"/>
                  <a:ext cx="216024" cy="216024"/>
                </a:xfrm>
                <a:prstGeom prst="line">
                  <a:avLst/>
                </a:prstGeom>
                <a:solidFill>
                  <a:schemeClr val="folHlink">
                    <a:alpha val="0"/>
                  </a:schemeClr>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直線接點 19"/>
                <p:cNvCxnSpPr/>
                <p:nvPr/>
              </p:nvCxnSpPr>
              <p:spPr bwMode="auto">
                <a:xfrm flipH="1">
                  <a:off x="5220072" y="2780928"/>
                  <a:ext cx="216024" cy="216024"/>
                </a:xfrm>
                <a:prstGeom prst="line">
                  <a:avLst/>
                </a:prstGeom>
                <a:solidFill>
                  <a:schemeClr val="folHlink">
                    <a:alpha val="0"/>
                  </a:schemeClr>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直線接點 20"/>
                <p:cNvCxnSpPr/>
                <p:nvPr/>
              </p:nvCxnSpPr>
              <p:spPr bwMode="auto">
                <a:xfrm flipH="1">
                  <a:off x="7884368" y="2780928"/>
                  <a:ext cx="216024" cy="216024"/>
                </a:xfrm>
                <a:prstGeom prst="line">
                  <a:avLst/>
                </a:prstGeom>
                <a:solidFill>
                  <a:schemeClr val="folHlink">
                    <a:alpha val="0"/>
                  </a:schemeClr>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 name="群組 31"/>
              <p:cNvGrpSpPr/>
              <p:nvPr/>
            </p:nvGrpSpPr>
            <p:grpSpPr>
              <a:xfrm>
                <a:off x="6156176" y="2060848"/>
                <a:ext cx="216024" cy="936104"/>
                <a:chOff x="5940152" y="3573016"/>
                <a:chExt cx="216024" cy="936104"/>
              </a:xfrm>
            </p:grpSpPr>
            <p:cxnSp>
              <p:nvCxnSpPr>
                <p:cNvPr id="29" name="直線接點 28"/>
                <p:cNvCxnSpPr/>
                <p:nvPr/>
              </p:nvCxnSpPr>
              <p:spPr bwMode="auto">
                <a:xfrm flipH="1">
                  <a:off x="5940152" y="3573016"/>
                  <a:ext cx="216024" cy="216024"/>
                </a:xfrm>
                <a:prstGeom prst="line">
                  <a:avLst/>
                </a:prstGeom>
                <a:solidFill>
                  <a:schemeClr val="folHlink">
                    <a:alpha val="0"/>
                  </a:schemeClr>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直線接點 30"/>
                <p:cNvCxnSpPr/>
                <p:nvPr/>
              </p:nvCxnSpPr>
              <p:spPr bwMode="auto">
                <a:xfrm flipH="1">
                  <a:off x="5940152" y="4293096"/>
                  <a:ext cx="216024" cy="216024"/>
                </a:xfrm>
                <a:prstGeom prst="line">
                  <a:avLst/>
                </a:prstGeom>
                <a:solidFill>
                  <a:schemeClr val="folHlink">
                    <a:alpha val="0"/>
                  </a:schemeClr>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sp>
        <p:nvSpPr>
          <p:cNvPr id="35" name="橢圓 34"/>
          <p:cNvSpPr/>
          <p:nvPr/>
        </p:nvSpPr>
        <p:spPr bwMode="auto">
          <a:xfrm>
            <a:off x="4296710" y="2061592"/>
            <a:ext cx="288032" cy="216024"/>
          </a:xfrm>
          <a:prstGeom prst="ellipse">
            <a:avLst/>
          </a:prstGeom>
          <a:solidFill>
            <a:schemeClr val="folHlink">
              <a:alpha val="0"/>
            </a:schemeClr>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p:txBody>
      </p:sp>
      <p:sp>
        <p:nvSpPr>
          <p:cNvPr id="36" name="橢圓 35"/>
          <p:cNvSpPr/>
          <p:nvPr/>
        </p:nvSpPr>
        <p:spPr bwMode="auto">
          <a:xfrm>
            <a:off x="5652120" y="2060848"/>
            <a:ext cx="288032" cy="216024"/>
          </a:xfrm>
          <a:prstGeom prst="ellipse">
            <a:avLst/>
          </a:prstGeom>
          <a:solidFill>
            <a:schemeClr val="folHlink">
              <a:alpha val="0"/>
            </a:schemeClr>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p:txBody>
      </p:sp>
      <p:sp>
        <p:nvSpPr>
          <p:cNvPr id="37" name="橢圓 36"/>
          <p:cNvSpPr/>
          <p:nvPr/>
        </p:nvSpPr>
        <p:spPr bwMode="auto">
          <a:xfrm>
            <a:off x="7031443" y="2087653"/>
            <a:ext cx="288032" cy="216024"/>
          </a:xfrm>
          <a:prstGeom prst="ellipse">
            <a:avLst/>
          </a:prstGeom>
          <a:solidFill>
            <a:schemeClr val="folHlink">
              <a:alpha val="0"/>
            </a:schemeClr>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p:txBody>
      </p:sp>
      <p:sp>
        <p:nvSpPr>
          <p:cNvPr id="38" name="橢圓 37"/>
          <p:cNvSpPr/>
          <p:nvPr/>
        </p:nvSpPr>
        <p:spPr bwMode="auto">
          <a:xfrm>
            <a:off x="4309369" y="2536387"/>
            <a:ext cx="288032" cy="216024"/>
          </a:xfrm>
          <a:prstGeom prst="ellipse">
            <a:avLst/>
          </a:prstGeom>
          <a:solidFill>
            <a:schemeClr val="folHlink">
              <a:alpha val="0"/>
            </a:schemeClr>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p:txBody>
      </p:sp>
      <p:sp>
        <p:nvSpPr>
          <p:cNvPr id="39" name="橢圓 38"/>
          <p:cNvSpPr/>
          <p:nvPr/>
        </p:nvSpPr>
        <p:spPr bwMode="auto">
          <a:xfrm>
            <a:off x="6074627" y="2532112"/>
            <a:ext cx="288032" cy="216024"/>
          </a:xfrm>
          <a:prstGeom prst="ellipse">
            <a:avLst/>
          </a:prstGeom>
          <a:solidFill>
            <a:schemeClr val="folHlink">
              <a:alpha val="0"/>
            </a:schemeClr>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p:txBody>
      </p:sp>
      <p:sp>
        <p:nvSpPr>
          <p:cNvPr id="40" name="橢圓 39"/>
          <p:cNvSpPr/>
          <p:nvPr/>
        </p:nvSpPr>
        <p:spPr bwMode="auto">
          <a:xfrm>
            <a:off x="6997494" y="2544853"/>
            <a:ext cx="288032" cy="216024"/>
          </a:xfrm>
          <a:prstGeom prst="ellipse">
            <a:avLst/>
          </a:prstGeom>
          <a:solidFill>
            <a:schemeClr val="folHlink">
              <a:alpha val="0"/>
            </a:schemeClr>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p:txBody>
      </p:sp>
      <p:sp>
        <p:nvSpPr>
          <p:cNvPr id="41" name="橢圓 40"/>
          <p:cNvSpPr/>
          <p:nvPr/>
        </p:nvSpPr>
        <p:spPr bwMode="auto">
          <a:xfrm>
            <a:off x="4300902" y="2781920"/>
            <a:ext cx="288032" cy="216024"/>
          </a:xfrm>
          <a:prstGeom prst="ellipse">
            <a:avLst/>
          </a:prstGeom>
          <a:solidFill>
            <a:schemeClr val="folHlink">
              <a:alpha val="0"/>
            </a:schemeClr>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p:txBody>
      </p:sp>
      <p:sp>
        <p:nvSpPr>
          <p:cNvPr id="42" name="橢圓 41"/>
          <p:cNvSpPr/>
          <p:nvPr/>
        </p:nvSpPr>
        <p:spPr bwMode="auto">
          <a:xfrm>
            <a:off x="5680969" y="2781920"/>
            <a:ext cx="288032" cy="216024"/>
          </a:xfrm>
          <a:prstGeom prst="ellipse">
            <a:avLst/>
          </a:prstGeom>
          <a:solidFill>
            <a:schemeClr val="folHlink">
              <a:alpha val="0"/>
            </a:schemeClr>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p:txBody>
      </p:sp>
      <p:sp>
        <p:nvSpPr>
          <p:cNvPr id="43" name="橢圓 42"/>
          <p:cNvSpPr/>
          <p:nvPr/>
        </p:nvSpPr>
        <p:spPr bwMode="auto">
          <a:xfrm>
            <a:off x="7005961" y="2798853"/>
            <a:ext cx="288032" cy="216024"/>
          </a:xfrm>
          <a:prstGeom prst="ellipse">
            <a:avLst/>
          </a:prstGeom>
          <a:solidFill>
            <a:schemeClr val="folHlink">
              <a:alpha val="0"/>
            </a:schemeClr>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59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p:txBody>
          <a:bodyPr/>
          <a:lstStyle/>
          <a:p>
            <a:pPr algn="ctr" eaLnBrk="1" hangingPunct="1"/>
            <a:r>
              <a:rPr lang="en-US" altLang="zh-TW" b="0" smtClean="0"/>
              <a:t>Zero-Crossing Edge Detectors</a:t>
            </a:r>
          </a:p>
        </p:txBody>
      </p:sp>
      <p:sp>
        <p:nvSpPr>
          <p:cNvPr id="231428" name="Rectangle 3"/>
          <p:cNvSpPr>
            <a:spLocks noGrp="1" noChangeArrowheads="1"/>
          </p:cNvSpPr>
          <p:nvPr>
            <p:ph idx="1"/>
          </p:nvPr>
        </p:nvSpPr>
        <p:spPr>
          <a:xfrm>
            <a:off x="395288" y="2041525"/>
            <a:ext cx="8518525" cy="1027113"/>
          </a:xfrm>
        </p:spPr>
        <p:txBody>
          <a:bodyPr/>
          <a:lstStyle/>
          <a:p>
            <a:pPr eaLnBrk="1" hangingPunct="1"/>
            <a:r>
              <a:rPr lang="en-US" altLang="zh-TW" smtClean="0"/>
              <a:t>3X3 mask for computing minimum-variance digital Laplacian</a:t>
            </a:r>
          </a:p>
        </p:txBody>
      </p:sp>
      <p:sp>
        <p:nvSpPr>
          <p:cNvPr id="231426"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D6764B23-2F5E-472F-B066-5B3884B9A0B2}" type="slidenum">
              <a:rPr lang="en-US" altLang="zh-TW" sz="1400"/>
              <a:pPr>
                <a:spcBef>
                  <a:spcPct val="0"/>
                </a:spcBef>
                <a:buClrTx/>
                <a:buSzTx/>
                <a:buFontTx/>
                <a:buNone/>
              </a:pPr>
              <a:t>138</a:t>
            </a:fld>
            <a:r>
              <a:rPr lang="en-US" altLang="zh-TW" sz="1400"/>
              <a:t>/118</a:t>
            </a:r>
          </a:p>
        </p:txBody>
      </p:sp>
      <p:pic>
        <p:nvPicPr>
          <p:cNvPr id="231429" name="Picture 4" descr="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365104"/>
            <a:ext cx="8208962"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群組 7"/>
          <p:cNvGrpSpPr/>
          <p:nvPr/>
        </p:nvGrpSpPr>
        <p:grpSpPr>
          <a:xfrm>
            <a:off x="4932040" y="2924944"/>
            <a:ext cx="3960440" cy="2500313"/>
            <a:chOff x="4932040" y="2924944"/>
            <a:chExt cx="3960440" cy="2500313"/>
          </a:xfrm>
        </p:grpSpPr>
        <p:pic>
          <p:nvPicPr>
            <p:cNvPr id="306184"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2924944"/>
              <a:ext cx="2736850"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字方塊 6"/>
            <p:cNvSpPr txBox="1"/>
            <p:nvPr/>
          </p:nvSpPr>
          <p:spPr>
            <a:xfrm>
              <a:off x="7740352" y="3140968"/>
              <a:ext cx="1152128" cy="369332"/>
            </a:xfrm>
            <a:prstGeom prst="rect">
              <a:avLst/>
            </a:prstGeom>
            <a:noFill/>
          </p:spPr>
          <p:txBody>
            <a:bodyPr wrap="square" rtlCol="0">
              <a:spAutoFit/>
            </a:bodyPr>
            <a:lstStyle/>
            <a:p>
              <a:r>
                <a:rPr lang="en-US" altLang="zh-TW" dirty="0" smtClean="0"/>
                <a:t>First type</a:t>
              </a:r>
              <a:endParaRPr lang="zh-TW" altLang="en-US" dirty="0"/>
            </a:p>
          </p:txBody>
        </p:sp>
      </p:grpSp>
      <p:cxnSp>
        <p:nvCxnSpPr>
          <p:cNvPr id="3" name="直線接點 2"/>
          <p:cNvCxnSpPr/>
          <p:nvPr/>
        </p:nvCxnSpPr>
        <p:spPr bwMode="auto">
          <a:xfrm>
            <a:off x="5076056" y="2492896"/>
            <a:ext cx="3132906" cy="0"/>
          </a:xfrm>
          <a:prstGeom prst="line">
            <a:avLst/>
          </a:prstGeom>
          <a:solidFill>
            <a:schemeClr val="folHlink">
              <a:alpha val="0"/>
            </a:schemeClr>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直線接點 10"/>
          <p:cNvCxnSpPr/>
          <p:nvPr/>
        </p:nvCxnSpPr>
        <p:spPr bwMode="auto">
          <a:xfrm>
            <a:off x="827584" y="2924944"/>
            <a:ext cx="2880320" cy="0"/>
          </a:xfrm>
          <a:prstGeom prst="line">
            <a:avLst/>
          </a:prstGeom>
          <a:solidFill>
            <a:schemeClr val="folHlink">
              <a:alpha val="0"/>
            </a:schemeClr>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日期版面配置區 1"/>
          <p:cNvSpPr>
            <a:spLocks noGrp="1"/>
          </p:cNvSpPr>
          <p:nvPr>
            <p:ph type="dt" sz="half" idx="10"/>
          </p:nvPr>
        </p:nvSpPr>
        <p:spPr/>
        <p:txBody>
          <a:bodyPr/>
          <a:lstStyle/>
          <a:p>
            <a:fld id="{A7497886-FBA5-4286-8358-BF2D08CF598E}" type="datetime1">
              <a:rPr lang="en-US" altLang="zh-TW" smtClean="0"/>
              <a:t>12/1/2015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Take a break</a:t>
            </a:r>
            <a:endParaRPr lang="zh-TW" altLang="en-US" dirty="0"/>
          </a:p>
        </p:txBody>
      </p:sp>
      <p:sp>
        <p:nvSpPr>
          <p:cNvPr id="3" name="內容版面配置區 2"/>
          <p:cNvSpPr>
            <a:spLocks noGrp="1"/>
          </p:cNvSpPr>
          <p:nvPr>
            <p:ph idx="1"/>
          </p:nvPr>
        </p:nvSpPr>
        <p:spPr/>
        <p:txBody>
          <a:bodyPr/>
          <a:lstStyle/>
          <a:p>
            <a:pPr marL="0" indent="0">
              <a:buNone/>
            </a:pPr>
            <a:r>
              <a:rPr lang="zh-TW" altLang="en-US" dirty="0">
                <a:hlinkClick r:id="rId2" action="ppaction://hlinkfile"/>
              </a:rPr>
              <a:t>與哥兒們喝酒作罷篇</a:t>
            </a:r>
            <a:endParaRPr lang="zh-TW" altLang="en-US" dirty="0"/>
          </a:p>
        </p:txBody>
      </p:sp>
      <p:sp>
        <p:nvSpPr>
          <p:cNvPr id="4" name="日期版面配置區 3"/>
          <p:cNvSpPr>
            <a:spLocks noGrp="1"/>
          </p:cNvSpPr>
          <p:nvPr>
            <p:ph type="dt" sz="half" idx="10"/>
          </p:nvPr>
        </p:nvSpPr>
        <p:spPr/>
        <p:txBody>
          <a:bodyPr/>
          <a:lstStyle/>
          <a:p>
            <a:fld id="{6484AFB4-D2A7-4C8F-BA49-2E1E0F0E4E36}" type="datetime1">
              <a:rPr lang="en-US" altLang="zh-TW" smtClean="0"/>
              <a:t>12/1/2015</a:t>
            </a:fld>
            <a:endParaRPr lang="en-US" dirty="0"/>
          </a:p>
        </p:txBody>
      </p:sp>
      <p:sp>
        <p:nvSpPr>
          <p:cNvPr id="5" name="投影片編號版面配置區 4"/>
          <p:cNvSpPr>
            <a:spLocks noGrp="1"/>
          </p:cNvSpPr>
          <p:nvPr>
            <p:ph type="sldNum" sz="quarter" idx="12"/>
          </p:nvPr>
        </p:nvSpPr>
        <p:spPr/>
        <p:txBody>
          <a:bodyPr/>
          <a:lstStyle/>
          <a:p>
            <a:fld id="{BFAA3A1A-A6EE-45C7-8D17-B91E289A84DA}" type="slidenum">
              <a:rPr lang="en-US" altLang="zh-TW" smtClean="0"/>
              <a:pPr/>
              <a:t>139</a:t>
            </a:fld>
            <a:r>
              <a:rPr lang="en-US" altLang="zh-TW" smtClean="0"/>
              <a:t>/118</a:t>
            </a:r>
            <a:endParaRPr lang="en-US" altLang="zh-TW"/>
          </a:p>
        </p:txBody>
      </p:sp>
    </p:spTree>
    <p:extLst>
      <p:ext uri="{BB962C8B-B14F-4D97-AF65-F5344CB8AC3E}">
        <p14:creationId xmlns:p14="http://schemas.microsoft.com/office/powerpoint/2010/main" val="272219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1239939209"/>
              </p:ext>
            </p:extLst>
          </p:nvPr>
        </p:nvGraphicFramePr>
        <p:xfrm>
          <a:off x="1475656" y="3501008"/>
          <a:ext cx="1836191" cy="1731888"/>
        </p:xfrm>
        <a:graphic>
          <a:graphicData uri="http://schemas.openxmlformats.org/drawingml/2006/table">
            <a:tbl>
              <a:tblPr firstRow="1" bandRow="1">
                <a:tableStyleId>{5C22544A-7EE6-4342-B048-85BDC9FD1C3A}</a:tableStyleId>
              </a:tblPr>
              <a:tblGrid>
                <a:gridCol w="656301"/>
                <a:gridCol w="583386"/>
                <a:gridCol w="596504"/>
              </a:tblGrid>
              <a:tr h="577296">
                <a:tc>
                  <a:txBody>
                    <a:bodyPr/>
                    <a:lstStyle/>
                    <a:p>
                      <a:r>
                        <a:rPr lang="en-US" altLang="zh-TW" dirty="0" smtClean="0"/>
                        <a:t>1/9</a:t>
                      </a:r>
                      <a:endParaRPr lang="zh-TW" altLang="en-US" dirty="0"/>
                    </a:p>
                  </a:txBody>
                  <a:tcPr/>
                </a:tc>
                <a:tc>
                  <a:txBody>
                    <a:bodyPr/>
                    <a:lstStyle/>
                    <a:p>
                      <a:r>
                        <a:rPr lang="en-US" altLang="zh-TW" dirty="0" smtClean="0"/>
                        <a:t>1/9</a:t>
                      </a:r>
                      <a:endParaRPr lang="zh-TW" altLang="en-US" dirty="0"/>
                    </a:p>
                  </a:txBody>
                  <a:tcPr/>
                </a:tc>
                <a:tc>
                  <a:txBody>
                    <a:bodyPr/>
                    <a:lstStyle/>
                    <a:p>
                      <a:r>
                        <a:rPr lang="en-US" altLang="zh-TW" dirty="0" smtClean="0"/>
                        <a:t>1/9</a:t>
                      </a:r>
                      <a:endParaRPr lang="zh-TW" altLang="en-US" dirty="0"/>
                    </a:p>
                  </a:txBody>
                  <a:tcPr/>
                </a:tc>
              </a:tr>
              <a:tr h="577296">
                <a:tc>
                  <a:txBody>
                    <a:bodyPr/>
                    <a:lstStyle/>
                    <a:p>
                      <a:r>
                        <a:rPr lang="en-US" altLang="zh-TW" dirty="0" smtClean="0"/>
                        <a:t>1/9</a:t>
                      </a:r>
                      <a:endParaRPr lang="zh-TW" altLang="en-US" dirty="0"/>
                    </a:p>
                  </a:txBody>
                  <a:tcPr/>
                </a:tc>
                <a:tc>
                  <a:txBody>
                    <a:bodyPr/>
                    <a:lstStyle/>
                    <a:p>
                      <a:r>
                        <a:rPr lang="en-US" altLang="zh-TW" dirty="0" smtClean="0"/>
                        <a:t>1/9</a:t>
                      </a:r>
                      <a:endParaRPr lang="zh-TW" altLang="en-US" dirty="0"/>
                    </a:p>
                  </a:txBody>
                  <a:tcPr/>
                </a:tc>
                <a:tc>
                  <a:txBody>
                    <a:bodyPr/>
                    <a:lstStyle/>
                    <a:p>
                      <a:r>
                        <a:rPr lang="en-US" altLang="zh-TW" dirty="0" smtClean="0"/>
                        <a:t>1/9</a:t>
                      </a:r>
                      <a:endParaRPr lang="zh-TW" altLang="en-US" dirty="0"/>
                    </a:p>
                  </a:txBody>
                  <a:tcPr/>
                </a:tc>
              </a:tr>
              <a:tr h="577296">
                <a:tc>
                  <a:txBody>
                    <a:bodyPr/>
                    <a:lstStyle/>
                    <a:p>
                      <a:r>
                        <a:rPr lang="en-US" altLang="zh-TW" dirty="0" smtClean="0"/>
                        <a:t>1/9</a:t>
                      </a:r>
                      <a:endParaRPr lang="zh-TW" altLang="en-US" dirty="0"/>
                    </a:p>
                  </a:txBody>
                  <a:tcPr/>
                </a:tc>
                <a:tc>
                  <a:txBody>
                    <a:bodyPr/>
                    <a:lstStyle/>
                    <a:p>
                      <a:r>
                        <a:rPr lang="en-US" altLang="zh-TW" dirty="0" smtClean="0"/>
                        <a:t>1/9</a:t>
                      </a:r>
                      <a:endParaRPr lang="zh-TW" altLang="en-US" dirty="0"/>
                    </a:p>
                  </a:txBody>
                  <a:tcPr/>
                </a:tc>
                <a:tc>
                  <a:txBody>
                    <a:bodyPr/>
                    <a:lstStyle/>
                    <a:p>
                      <a:r>
                        <a:rPr lang="en-US" altLang="zh-TW" dirty="0" smtClean="0"/>
                        <a:t>1/9</a:t>
                      </a:r>
                      <a:endParaRPr lang="zh-TW" altLang="en-US" dirty="0"/>
                    </a:p>
                  </a:txBody>
                  <a:tcPr/>
                </a:tc>
              </a:tr>
            </a:tbl>
          </a:graphicData>
        </a:graphic>
      </p:graphicFrame>
      <p:sp>
        <p:nvSpPr>
          <p:cNvPr id="4" name="投影片編號版面配置區 3"/>
          <p:cNvSpPr>
            <a:spLocks noGrp="1"/>
          </p:cNvSpPr>
          <p:nvPr>
            <p:ph type="sldNum" sz="quarter" idx="12"/>
          </p:nvPr>
        </p:nvSpPr>
        <p:spPr/>
        <p:txBody>
          <a:bodyPr/>
          <a:lstStyle/>
          <a:p>
            <a:fld id="{BFAA3A1A-A6EE-45C7-8D17-B91E289A84DA}" type="slidenum">
              <a:rPr lang="en-US" altLang="zh-TW" smtClean="0"/>
              <a:pPr/>
              <a:t>14</a:t>
            </a:fld>
            <a:r>
              <a:rPr lang="en-US" altLang="zh-TW" smtClean="0"/>
              <a:t>/118</a:t>
            </a:r>
            <a:endParaRPr lang="en-US" altLang="zh-TW"/>
          </a:p>
        </p:txBody>
      </p:sp>
      <p:graphicFrame>
        <p:nvGraphicFramePr>
          <p:cNvPr id="6" name="表格 5"/>
          <p:cNvGraphicFramePr>
            <a:graphicFrameLocks noGrp="1"/>
          </p:cNvGraphicFramePr>
          <p:nvPr>
            <p:extLst>
              <p:ext uri="{D42A27DB-BD31-4B8C-83A1-F6EECF244321}">
                <p14:modId xmlns:p14="http://schemas.microsoft.com/office/powerpoint/2010/main" val="3495036272"/>
              </p:ext>
            </p:extLst>
          </p:nvPr>
        </p:nvGraphicFramePr>
        <p:xfrm>
          <a:off x="1475656" y="2996952"/>
          <a:ext cx="1800200" cy="370840"/>
        </p:xfrm>
        <a:graphic>
          <a:graphicData uri="http://schemas.openxmlformats.org/drawingml/2006/table">
            <a:tbl>
              <a:tblPr firstRow="1" bandRow="1">
                <a:tableStyleId>{5C22544A-7EE6-4342-B048-85BDC9FD1C3A}</a:tableStyleId>
              </a:tblPr>
              <a:tblGrid>
                <a:gridCol w="578676"/>
                <a:gridCol w="669468"/>
                <a:gridCol w="552056"/>
              </a:tblGrid>
              <a:tr h="370840">
                <a:tc>
                  <a:txBody>
                    <a:bodyPr/>
                    <a:lstStyle/>
                    <a:p>
                      <a:r>
                        <a:rPr lang="en-US" altLang="zh-TW" dirty="0" smtClean="0"/>
                        <a:t>1/3</a:t>
                      </a:r>
                      <a:endParaRPr lang="zh-TW" altLang="en-US" dirty="0"/>
                    </a:p>
                  </a:txBody>
                  <a:tcPr/>
                </a:tc>
                <a:tc>
                  <a:txBody>
                    <a:bodyPr/>
                    <a:lstStyle/>
                    <a:p>
                      <a:r>
                        <a:rPr lang="en-US" altLang="zh-TW" dirty="0" smtClean="0"/>
                        <a:t>1/3</a:t>
                      </a:r>
                      <a:endParaRPr lang="zh-TW" altLang="en-US" dirty="0"/>
                    </a:p>
                  </a:txBody>
                  <a:tcPr/>
                </a:tc>
                <a:tc>
                  <a:txBody>
                    <a:bodyPr/>
                    <a:lstStyle/>
                    <a:p>
                      <a:r>
                        <a:rPr lang="en-US" altLang="zh-TW" dirty="0" smtClean="0"/>
                        <a:t>1/3</a:t>
                      </a:r>
                      <a:endParaRPr lang="zh-TW" altLang="en-US" dirty="0"/>
                    </a:p>
                  </a:txBody>
                  <a:tcPr/>
                </a:tc>
              </a:tr>
            </a:tbl>
          </a:graphicData>
        </a:graphic>
      </p:graphicFrame>
      <p:graphicFrame>
        <p:nvGraphicFramePr>
          <p:cNvPr id="7" name="表格 6"/>
          <p:cNvGraphicFramePr>
            <a:graphicFrameLocks noGrp="1"/>
          </p:cNvGraphicFramePr>
          <p:nvPr>
            <p:extLst>
              <p:ext uri="{D42A27DB-BD31-4B8C-83A1-F6EECF244321}">
                <p14:modId xmlns:p14="http://schemas.microsoft.com/office/powerpoint/2010/main" val="1729739029"/>
              </p:ext>
            </p:extLst>
          </p:nvPr>
        </p:nvGraphicFramePr>
        <p:xfrm>
          <a:off x="723145" y="3501008"/>
          <a:ext cx="573682" cy="1800201"/>
        </p:xfrm>
        <a:graphic>
          <a:graphicData uri="http://schemas.openxmlformats.org/drawingml/2006/table">
            <a:tbl>
              <a:tblPr firstRow="1" bandRow="1">
                <a:tableStyleId>{5C22544A-7EE6-4342-B048-85BDC9FD1C3A}</a:tableStyleId>
              </a:tblPr>
              <a:tblGrid>
                <a:gridCol w="573682"/>
              </a:tblGrid>
              <a:tr h="600067">
                <a:tc>
                  <a:txBody>
                    <a:bodyPr/>
                    <a:lstStyle/>
                    <a:p>
                      <a:r>
                        <a:rPr lang="en-US" altLang="zh-TW" dirty="0" smtClean="0"/>
                        <a:t>1/3</a:t>
                      </a:r>
                      <a:endParaRPr lang="zh-TW" altLang="en-US" dirty="0"/>
                    </a:p>
                  </a:txBody>
                  <a:tcPr/>
                </a:tc>
              </a:tr>
              <a:tr h="600067">
                <a:tc>
                  <a:txBody>
                    <a:bodyPr/>
                    <a:lstStyle/>
                    <a:p>
                      <a:r>
                        <a:rPr lang="en-US" altLang="zh-TW" dirty="0" smtClean="0"/>
                        <a:t>1/3</a:t>
                      </a:r>
                      <a:endParaRPr lang="zh-TW" altLang="en-US" dirty="0"/>
                    </a:p>
                  </a:txBody>
                  <a:tcPr/>
                </a:tc>
              </a:tr>
              <a:tr h="600067">
                <a:tc>
                  <a:txBody>
                    <a:bodyPr/>
                    <a:lstStyle/>
                    <a:p>
                      <a:r>
                        <a:rPr lang="en-US" altLang="zh-TW" dirty="0" smtClean="0"/>
                        <a:t>1/3</a:t>
                      </a:r>
                      <a:endParaRPr lang="zh-TW" altLang="en-US" dirty="0"/>
                    </a:p>
                  </a:txBody>
                  <a:tcPr/>
                </a:tc>
              </a:tr>
            </a:tbl>
          </a:graphicData>
        </a:graphic>
      </p:graphicFrame>
      <p:sp>
        <p:nvSpPr>
          <p:cNvPr id="9" name="文字方塊 8"/>
          <p:cNvSpPr txBox="1"/>
          <p:nvPr/>
        </p:nvSpPr>
        <p:spPr>
          <a:xfrm>
            <a:off x="827584" y="5445224"/>
            <a:ext cx="2448272" cy="369332"/>
          </a:xfrm>
          <a:prstGeom prst="rect">
            <a:avLst/>
          </a:prstGeom>
          <a:noFill/>
        </p:spPr>
        <p:txBody>
          <a:bodyPr wrap="square" rtlCol="0">
            <a:spAutoFit/>
          </a:bodyPr>
          <a:lstStyle/>
          <a:p>
            <a:r>
              <a:rPr lang="zh-TW" altLang="en-US" dirty="0" smtClean="0"/>
              <a:t>沒</a:t>
            </a:r>
            <a:r>
              <a:rPr lang="en-US" altLang="zh-TW" dirty="0" smtClean="0"/>
              <a:t>separable=&gt;9</a:t>
            </a:r>
            <a:r>
              <a:rPr lang="zh-TW" altLang="en-US" dirty="0" smtClean="0"/>
              <a:t>倍</a:t>
            </a:r>
            <a:endParaRPr lang="zh-TW" altLang="en-US" dirty="0"/>
          </a:p>
        </p:txBody>
      </p:sp>
      <p:sp>
        <p:nvSpPr>
          <p:cNvPr id="10" name="文字方塊 9"/>
          <p:cNvSpPr txBox="1"/>
          <p:nvPr/>
        </p:nvSpPr>
        <p:spPr>
          <a:xfrm>
            <a:off x="1331640" y="2492896"/>
            <a:ext cx="2448272" cy="369332"/>
          </a:xfrm>
          <a:prstGeom prst="rect">
            <a:avLst/>
          </a:prstGeom>
          <a:noFill/>
        </p:spPr>
        <p:txBody>
          <a:bodyPr wrap="square" rtlCol="0">
            <a:spAutoFit/>
          </a:bodyPr>
          <a:lstStyle/>
          <a:p>
            <a:r>
              <a:rPr lang="en-US" altLang="zh-TW" dirty="0" smtClean="0"/>
              <a:t>3</a:t>
            </a:r>
            <a:r>
              <a:rPr lang="zh-TW" altLang="en-US" dirty="0" smtClean="0"/>
              <a:t>倍和</a:t>
            </a:r>
            <a:r>
              <a:rPr lang="en-US" altLang="zh-TW" dirty="0" smtClean="0"/>
              <a:t>3</a:t>
            </a:r>
            <a:r>
              <a:rPr lang="zh-TW" altLang="en-US" dirty="0" smtClean="0"/>
              <a:t>倍加起來六倍</a:t>
            </a:r>
            <a:endParaRPr lang="zh-TW" altLang="en-US" dirty="0"/>
          </a:p>
        </p:txBody>
      </p:sp>
      <p:graphicFrame>
        <p:nvGraphicFramePr>
          <p:cNvPr id="11" name="內容版面配置區 4"/>
          <p:cNvGraphicFramePr>
            <a:graphicFrameLocks noGrp="1"/>
          </p:cNvGraphicFramePr>
          <p:nvPr>
            <p:ph idx="1"/>
            <p:extLst>
              <p:ext uri="{D42A27DB-BD31-4B8C-83A1-F6EECF244321}">
                <p14:modId xmlns:p14="http://schemas.microsoft.com/office/powerpoint/2010/main" val="2878617048"/>
              </p:ext>
            </p:extLst>
          </p:nvPr>
        </p:nvGraphicFramePr>
        <p:xfrm>
          <a:off x="5051117" y="3335258"/>
          <a:ext cx="2545999" cy="1794672"/>
        </p:xfrm>
        <a:graphic>
          <a:graphicData uri="http://schemas.openxmlformats.org/drawingml/2006/table">
            <a:tbl>
              <a:tblPr firstRow="1" bandRow="1">
                <a:tableStyleId>{7DF18680-E054-41AD-8BC1-D1AEF772440D}</a:tableStyleId>
              </a:tblPr>
              <a:tblGrid>
                <a:gridCol w="817807"/>
                <a:gridCol w="901100"/>
                <a:gridCol w="827092"/>
              </a:tblGrid>
              <a:tr h="640080">
                <a:tc>
                  <a:txBody>
                    <a:bodyPr/>
                    <a:lstStyle/>
                    <a:p>
                      <a:r>
                        <a:rPr lang="en-US" altLang="zh-TW" dirty="0" smtClean="0"/>
                        <a:t>1/16</a:t>
                      </a:r>
                      <a:endParaRPr lang="zh-TW" altLang="en-US" dirty="0"/>
                    </a:p>
                  </a:txBody>
                  <a:tcPr/>
                </a:tc>
                <a:tc>
                  <a:txBody>
                    <a:bodyPr/>
                    <a:lstStyle/>
                    <a:p>
                      <a:r>
                        <a:rPr lang="en-US" altLang="zh-TW" dirty="0" smtClean="0"/>
                        <a:t>2/16</a:t>
                      </a:r>
                      <a:endParaRPr lang="zh-TW" altLang="en-US" dirty="0"/>
                    </a:p>
                  </a:txBody>
                  <a:tcPr/>
                </a:tc>
                <a:tc>
                  <a:txBody>
                    <a:bodyPr/>
                    <a:lstStyle/>
                    <a:p>
                      <a:r>
                        <a:rPr lang="en-US" altLang="zh-TW" dirty="0" smtClean="0"/>
                        <a:t>1/16</a:t>
                      </a:r>
                      <a:endParaRPr lang="zh-TW" altLang="en-US" dirty="0"/>
                    </a:p>
                  </a:txBody>
                  <a:tcPr/>
                </a:tc>
              </a:tr>
              <a:tr h="577296">
                <a:tc>
                  <a:txBody>
                    <a:bodyPr/>
                    <a:lstStyle/>
                    <a:p>
                      <a:r>
                        <a:rPr lang="en-US" altLang="zh-TW" dirty="0" smtClean="0"/>
                        <a:t>2/16</a:t>
                      </a:r>
                      <a:endParaRPr lang="zh-TW" altLang="en-US" dirty="0"/>
                    </a:p>
                  </a:txBody>
                  <a:tcPr/>
                </a:tc>
                <a:tc>
                  <a:txBody>
                    <a:bodyPr/>
                    <a:lstStyle/>
                    <a:p>
                      <a:r>
                        <a:rPr lang="en-US" altLang="zh-TW" dirty="0" smtClean="0"/>
                        <a:t>4/16</a:t>
                      </a:r>
                      <a:endParaRPr lang="zh-TW" altLang="en-US" dirty="0"/>
                    </a:p>
                  </a:txBody>
                  <a:tcPr/>
                </a:tc>
                <a:tc>
                  <a:txBody>
                    <a:bodyPr/>
                    <a:lstStyle/>
                    <a:p>
                      <a:r>
                        <a:rPr lang="en-US" altLang="zh-TW" dirty="0" smtClean="0"/>
                        <a:t>2/16</a:t>
                      </a:r>
                      <a:endParaRPr lang="zh-TW" altLang="en-US" dirty="0"/>
                    </a:p>
                  </a:txBody>
                  <a:tcPr/>
                </a:tc>
              </a:tr>
              <a:tr h="577296">
                <a:tc>
                  <a:txBody>
                    <a:bodyPr/>
                    <a:lstStyle/>
                    <a:p>
                      <a:r>
                        <a:rPr lang="en-US" altLang="zh-TW" dirty="0" smtClean="0"/>
                        <a:t>1/16</a:t>
                      </a:r>
                      <a:endParaRPr lang="zh-TW" altLang="en-US" dirty="0"/>
                    </a:p>
                  </a:txBody>
                  <a:tcPr/>
                </a:tc>
                <a:tc>
                  <a:txBody>
                    <a:bodyPr/>
                    <a:lstStyle/>
                    <a:p>
                      <a:r>
                        <a:rPr lang="en-US" altLang="zh-TW" dirty="0" smtClean="0"/>
                        <a:t>2/16</a:t>
                      </a:r>
                      <a:endParaRPr lang="zh-TW" altLang="en-US" dirty="0"/>
                    </a:p>
                  </a:txBody>
                  <a:tcPr/>
                </a:tc>
                <a:tc>
                  <a:txBody>
                    <a:bodyPr/>
                    <a:lstStyle/>
                    <a:p>
                      <a:r>
                        <a:rPr lang="en-US" altLang="zh-TW" dirty="0" smtClean="0"/>
                        <a:t>1/16</a:t>
                      </a:r>
                      <a:endParaRPr lang="zh-TW" altLang="en-US" dirty="0"/>
                    </a:p>
                  </a:txBody>
                  <a:tcPr/>
                </a:tc>
              </a:tr>
            </a:tbl>
          </a:graphicData>
        </a:graphic>
      </p:graphicFrame>
      <p:graphicFrame>
        <p:nvGraphicFramePr>
          <p:cNvPr id="12" name="表格 11"/>
          <p:cNvGraphicFramePr>
            <a:graphicFrameLocks noGrp="1"/>
          </p:cNvGraphicFramePr>
          <p:nvPr>
            <p:extLst>
              <p:ext uri="{D42A27DB-BD31-4B8C-83A1-F6EECF244321}">
                <p14:modId xmlns:p14="http://schemas.microsoft.com/office/powerpoint/2010/main" val="1933990285"/>
              </p:ext>
            </p:extLst>
          </p:nvPr>
        </p:nvGraphicFramePr>
        <p:xfrm>
          <a:off x="5076836" y="2780928"/>
          <a:ext cx="2601780" cy="370840"/>
        </p:xfrm>
        <a:graphic>
          <a:graphicData uri="http://schemas.openxmlformats.org/drawingml/2006/table">
            <a:tbl>
              <a:tblPr firstRow="1" bandRow="1">
                <a:tableStyleId>{7DF18680-E054-41AD-8BC1-D1AEF772440D}</a:tableStyleId>
              </a:tblPr>
              <a:tblGrid>
                <a:gridCol w="836344"/>
                <a:gridCol w="967564"/>
                <a:gridCol w="797872"/>
              </a:tblGrid>
              <a:tr h="370840">
                <a:tc>
                  <a:txBody>
                    <a:bodyPr/>
                    <a:lstStyle/>
                    <a:p>
                      <a:r>
                        <a:rPr lang="en-US" altLang="zh-TW" dirty="0" smtClean="0"/>
                        <a:t>1/4</a:t>
                      </a:r>
                      <a:endParaRPr lang="zh-TW" altLang="en-US" dirty="0"/>
                    </a:p>
                  </a:txBody>
                  <a:tcPr/>
                </a:tc>
                <a:tc>
                  <a:txBody>
                    <a:bodyPr/>
                    <a:lstStyle/>
                    <a:p>
                      <a:r>
                        <a:rPr lang="en-US" altLang="zh-TW" dirty="0" smtClean="0"/>
                        <a:t>2/4</a:t>
                      </a:r>
                      <a:endParaRPr lang="zh-TW" altLang="en-US" dirty="0"/>
                    </a:p>
                  </a:txBody>
                  <a:tcPr/>
                </a:tc>
                <a:tc>
                  <a:txBody>
                    <a:bodyPr/>
                    <a:lstStyle/>
                    <a:p>
                      <a:r>
                        <a:rPr lang="en-US" altLang="zh-TW" dirty="0" smtClean="0"/>
                        <a:t>1/4</a:t>
                      </a:r>
                      <a:endParaRPr lang="zh-TW" altLang="en-US" dirty="0"/>
                    </a:p>
                  </a:txBody>
                  <a:tcPr/>
                </a:tc>
              </a:tr>
            </a:tbl>
          </a:graphicData>
        </a:graphic>
      </p:graphicFrame>
      <p:graphicFrame>
        <p:nvGraphicFramePr>
          <p:cNvPr id="14" name="表格 13"/>
          <p:cNvGraphicFramePr>
            <a:graphicFrameLocks noGrp="1"/>
          </p:cNvGraphicFramePr>
          <p:nvPr>
            <p:extLst>
              <p:ext uri="{D42A27DB-BD31-4B8C-83A1-F6EECF244321}">
                <p14:modId xmlns:p14="http://schemas.microsoft.com/office/powerpoint/2010/main" val="1128919818"/>
              </p:ext>
            </p:extLst>
          </p:nvPr>
        </p:nvGraphicFramePr>
        <p:xfrm>
          <a:off x="4212740" y="3263250"/>
          <a:ext cx="573682" cy="1800201"/>
        </p:xfrm>
        <a:graphic>
          <a:graphicData uri="http://schemas.openxmlformats.org/drawingml/2006/table">
            <a:tbl>
              <a:tblPr firstRow="1" bandRow="1">
                <a:tableStyleId>{7DF18680-E054-41AD-8BC1-D1AEF772440D}</a:tableStyleId>
              </a:tblPr>
              <a:tblGrid>
                <a:gridCol w="573682"/>
              </a:tblGrid>
              <a:tr h="600067">
                <a:tc>
                  <a:txBody>
                    <a:bodyPr/>
                    <a:lstStyle/>
                    <a:p>
                      <a:r>
                        <a:rPr lang="en-US" altLang="zh-TW" sz="2800" dirty="0" smtClean="0"/>
                        <a:t>¼</a:t>
                      </a:r>
                      <a:endParaRPr lang="zh-TW" altLang="en-US" sz="2800" dirty="0"/>
                    </a:p>
                  </a:txBody>
                  <a:tcPr/>
                </a:tc>
              </a:tr>
              <a:tr h="600067">
                <a:tc>
                  <a:txBody>
                    <a:bodyPr/>
                    <a:lstStyle/>
                    <a:p>
                      <a:r>
                        <a:rPr lang="en-US" altLang="zh-TW" dirty="0" smtClean="0"/>
                        <a:t>2/4</a:t>
                      </a:r>
                      <a:endParaRPr lang="zh-TW" altLang="en-US" dirty="0"/>
                    </a:p>
                  </a:txBody>
                  <a:tcPr/>
                </a:tc>
              </a:tr>
              <a:tr h="600067">
                <a:tc>
                  <a:txBody>
                    <a:bodyPr/>
                    <a:lstStyle/>
                    <a:p>
                      <a:r>
                        <a:rPr lang="en-US" altLang="zh-TW" dirty="0" smtClean="0"/>
                        <a:t>1/4</a:t>
                      </a:r>
                      <a:endParaRPr lang="zh-TW" altLang="en-US" dirty="0"/>
                    </a:p>
                  </a:txBody>
                  <a:tcPr/>
                </a:tc>
              </a:tr>
            </a:tbl>
          </a:graphicData>
        </a:graphic>
      </p:graphicFrame>
      <p:sp>
        <p:nvSpPr>
          <p:cNvPr id="15" name="TextBox 18"/>
          <p:cNvSpPr txBox="1"/>
          <p:nvPr/>
        </p:nvSpPr>
        <p:spPr>
          <a:xfrm>
            <a:off x="3273168" y="5629890"/>
            <a:ext cx="9036496" cy="923330"/>
          </a:xfrm>
          <a:prstGeom prst="rect">
            <a:avLst/>
          </a:prstGeom>
          <a:noFill/>
        </p:spPr>
        <p:txBody>
          <a:bodyPr wrap="square" rtlCol="0">
            <a:spAutoFit/>
          </a:bodyPr>
          <a:lstStyle/>
          <a:p>
            <a:r>
              <a:rPr lang="zh-TW" altLang="en-US" dirty="0" smtClean="0"/>
              <a:t> </a:t>
            </a:r>
            <a:r>
              <a:rPr lang="en-US" altLang="zh-TW" b="1" dirty="0" smtClean="0">
                <a:solidFill>
                  <a:srgbClr val="FF0000"/>
                </a:solidFill>
              </a:rPr>
              <a:t>Separable :</a:t>
            </a:r>
          </a:p>
          <a:p>
            <a:r>
              <a:rPr lang="zh-TW" altLang="en-US" b="1" dirty="0" smtClean="0">
                <a:solidFill>
                  <a:srgbClr val="FF0000"/>
                </a:solidFill>
              </a:rPr>
              <a:t>原本一個二維的濾波器係數矩陣</a:t>
            </a:r>
            <a:endParaRPr lang="en-US" altLang="zh-TW" b="1" dirty="0" smtClean="0">
              <a:solidFill>
                <a:srgbClr val="FF0000"/>
              </a:solidFill>
            </a:endParaRPr>
          </a:p>
          <a:p>
            <a:r>
              <a:rPr lang="zh-TW" altLang="en-US" b="1" dirty="0" smtClean="0">
                <a:solidFill>
                  <a:srgbClr val="FF0000"/>
                </a:solidFill>
              </a:rPr>
              <a:t>可以</a:t>
            </a:r>
            <a:r>
              <a:rPr lang="zh-TW" altLang="en-US" b="1" i="1" u="sng" dirty="0" smtClean="0">
                <a:solidFill>
                  <a:srgbClr val="336600"/>
                </a:solidFill>
                <a:effectLst>
                  <a:outerShdw blurRad="38100" dist="38100" dir="2700000" algn="tl">
                    <a:srgbClr val="000000">
                      <a:alpha val="43137"/>
                    </a:srgbClr>
                  </a:outerShdw>
                </a:effectLst>
              </a:rPr>
              <a:t>拆成</a:t>
            </a:r>
            <a:r>
              <a:rPr lang="zh-TW" altLang="en-US" b="1" dirty="0" smtClean="0">
                <a:solidFill>
                  <a:srgbClr val="FF0000"/>
                </a:solidFill>
              </a:rPr>
              <a:t>兩個唯一的</a:t>
            </a:r>
            <a:r>
              <a:rPr lang="en-US" altLang="zh-TW" b="1" dirty="0" smtClean="0">
                <a:solidFill>
                  <a:srgbClr val="FF0000"/>
                </a:solidFill>
              </a:rPr>
              <a:t>Column Vector </a:t>
            </a:r>
            <a:r>
              <a:rPr lang="zh-TW" altLang="en-US" b="1" dirty="0">
                <a:solidFill>
                  <a:srgbClr val="FF0000"/>
                </a:solidFill>
              </a:rPr>
              <a:t>乘</a:t>
            </a:r>
            <a:r>
              <a:rPr lang="zh-TW" altLang="en-US" b="1" dirty="0" smtClean="0">
                <a:solidFill>
                  <a:srgbClr val="FF0000"/>
                </a:solidFill>
              </a:rPr>
              <a:t>上 </a:t>
            </a:r>
            <a:r>
              <a:rPr lang="en-US" altLang="zh-TW" b="1" dirty="0" smtClean="0">
                <a:solidFill>
                  <a:srgbClr val="FF0000"/>
                </a:solidFill>
              </a:rPr>
              <a:t>Row Vector</a:t>
            </a:r>
            <a:endParaRPr lang="zh-TW" altLang="en-US" b="1" dirty="0">
              <a:solidFill>
                <a:srgbClr val="FF0000"/>
              </a:solidFill>
            </a:endParaRPr>
          </a:p>
        </p:txBody>
      </p:sp>
      <p:sp>
        <p:nvSpPr>
          <p:cNvPr id="16" name="日期版面配置區 15"/>
          <p:cNvSpPr>
            <a:spLocks noGrp="1"/>
          </p:cNvSpPr>
          <p:nvPr>
            <p:ph type="dt" sz="half" idx="10"/>
          </p:nvPr>
        </p:nvSpPr>
        <p:spPr/>
        <p:txBody>
          <a:bodyPr/>
          <a:lstStyle/>
          <a:p>
            <a:fld id="{9F7EC496-2DCB-4030-8983-1D3C904A48B2}" type="datetime1">
              <a:rPr lang="en-US" altLang="zh-TW" smtClean="0"/>
              <a:t>12/1/2015</a:t>
            </a:fld>
            <a:endParaRPr lang="en-US" dirty="0"/>
          </a:p>
        </p:txBody>
      </p:sp>
    </p:spTree>
    <p:extLst>
      <p:ext uri="{BB962C8B-B14F-4D97-AF65-F5344CB8AC3E}">
        <p14:creationId xmlns:p14="http://schemas.microsoft.com/office/powerpoint/2010/main" val="329941103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22" name="Object 4"/>
          <p:cNvGraphicFramePr>
            <a:graphicFrameLocks noGrp="1" noChangeAspect="1"/>
          </p:cNvGraphicFramePr>
          <p:nvPr>
            <p:ph sz="quarter" idx="1"/>
            <p:extLst>
              <p:ext uri="{D42A27DB-BD31-4B8C-83A1-F6EECF244321}">
                <p14:modId xmlns:p14="http://schemas.microsoft.com/office/powerpoint/2010/main" val="2390114488"/>
              </p:ext>
            </p:extLst>
          </p:nvPr>
        </p:nvGraphicFramePr>
        <p:xfrm>
          <a:off x="4875239" y="2055813"/>
          <a:ext cx="2879725" cy="822325"/>
        </p:xfrm>
        <a:graphic>
          <a:graphicData uri="http://schemas.openxmlformats.org/presentationml/2006/ole">
            <mc:AlternateContent xmlns:mc="http://schemas.openxmlformats.org/markup-compatibility/2006">
              <mc:Choice xmlns:v="urn:schemas-microsoft-com:vml" Requires="v">
                <p:oleObj spid="_x0000_s385949" name="方程式" r:id="rId4" imgW="1600200" imgH="457200" progId="Equation.3">
                  <p:embed/>
                </p:oleObj>
              </mc:Choice>
              <mc:Fallback>
                <p:oleObj name="方程式" r:id="rId4" imgW="1600200" imgH="457200" progId="Equation.3">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5239" y="2055813"/>
                        <a:ext cx="2879725" cy="822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5523" name="Object 6"/>
          <p:cNvGraphicFramePr>
            <a:graphicFrameLocks noGrp="1" noChangeAspect="1"/>
          </p:cNvGraphicFramePr>
          <p:nvPr>
            <p:ph sz="quarter" idx="2"/>
          </p:nvPr>
        </p:nvGraphicFramePr>
        <p:xfrm>
          <a:off x="6699250" y="2735263"/>
          <a:ext cx="390525" cy="739775"/>
        </p:xfrm>
        <a:graphic>
          <a:graphicData uri="http://schemas.openxmlformats.org/presentationml/2006/ole">
            <mc:AlternateContent xmlns:mc="http://schemas.openxmlformats.org/markup-compatibility/2006">
              <mc:Choice xmlns:v="urn:schemas-microsoft-com:vml" Requires="v">
                <p:oleObj spid="_x0000_s385950" name="方程式" r:id="rId6" imgW="391303" imgH="739129" progId="Equation.3">
                  <p:embed/>
                </p:oleObj>
              </mc:Choice>
              <mc:Fallback>
                <p:oleObj name="方程式" r:id="rId6" imgW="391303" imgH="739129" progId="Equation.3">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99250" y="2735263"/>
                        <a:ext cx="390525" cy="73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5524" name="Object 9"/>
          <p:cNvGraphicFramePr>
            <a:graphicFrameLocks noGrp="1" noChangeAspect="1"/>
          </p:cNvGraphicFramePr>
          <p:nvPr>
            <p:ph sz="quarter" idx="3"/>
            <p:extLst>
              <p:ext uri="{D42A27DB-BD31-4B8C-83A1-F6EECF244321}">
                <p14:modId xmlns:p14="http://schemas.microsoft.com/office/powerpoint/2010/main" val="3845001357"/>
              </p:ext>
            </p:extLst>
          </p:nvPr>
        </p:nvGraphicFramePr>
        <p:xfrm>
          <a:off x="406448" y="2055813"/>
          <a:ext cx="2663825" cy="814387"/>
        </p:xfrm>
        <a:graphic>
          <a:graphicData uri="http://schemas.openxmlformats.org/presentationml/2006/ole">
            <mc:AlternateContent xmlns:mc="http://schemas.openxmlformats.org/markup-compatibility/2006">
              <mc:Choice xmlns:v="urn:schemas-microsoft-com:vml" Requires="v">
                <p:oleObj spid="_x0000_s385951" name="方程式" r:id="rId8" imgW="1371600" imgH="419100" progId="Equation.3">
                  <p:embed/>
                </p:oleObj>
              </mc:Choice>
              <mc:Fallback>
                <p:oleObj name="方程式" r:id="rId8" imgW="1371600" imgH="419100" progId="Equation.3">
                  <p:embed/>
                  <p:pic>
                    <p:nvPicPr>
                      <p:cNvPr id="0" name=""/>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6448" y="2055813"/>
                        <a:ext cx="2663825" cy="814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6479" name="Object 15"/>
          <p:cNvGraphicFramePr>
            <a:graphicFrameLocks noChangeAspect="1"/>
          </p:cNvGraphicFramePr>
          <p:nvPr>
            <p:extLst>
              <p:ext uri="{D42A27DB-BD31-4B8C-83A1-F6EECF244321}">
                <p14:modId xmlns:p14="http://schemas.microsoft.com/office/powerpoint/2010/main" val="2567856167"/>
              </p:ext>
            </p:extLst>
          </p:nvPr>
        </p:nvGraphicFramePr>
        <p:xfrm>
          <a:off x="5580112" y="3795858"/>
          <a:ext cx="3240088" cy="906463"/>
        </p:xfrm>
        <a:graphic>
          <a:graphicData uri="http://schemas.openxmlformats.org/presentationml/2006/ole">
            <mc:AlternateContent xmlns:mc="http://schemas.openxmlformats.org/markup-compatibility/2006">
              <mc:Choice xmlns:v="urn:schemas-microsoft-com:vml" Requires="v">
                <p:oleObj spid="_x0000_s385952" name="方程式" r:id="rId10" imgW="1498320" imgH="419040" progId="Equation.3">
                  <p:embed/>
                </p:oleObj>
              </mc:Choice>
              <mc:Fallback>
                <p:oleObj name="方程式" r:id="rId10" imgW="1498320" imgH="419040" progId="Equation.3">
                  <p:embed/>
                  <p:pic>
                    <p:nvPicPr>
                      <p:cNvPr id="0" name=""/>
                      <p:cNvPicPr>
                        <a:picLocks noChangeAspect="1" noChangeArrowheads="1"/>
                      </p:cNvPicPr>
                      <p:nvPr/>
                    </p:nvPicPr>
                    <p:blipFill>
                      <a:blip r:embed="rId11"/>
                      <a:srcRect/>
                      <a:stretch>
                        <a:fillRect/>
                      </a:stretch>
                    </p:blipFill>
                    <p:spPr bwMode="auto">
                      <a:xfrm>
                        <a:off x="5580112" y="3795858"/>
                        <a:ext cx="3240088" cy="906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6484" name="Object 20"/>
          <p:cNvGraphicFramePr>
            <a:graphicFrameLocks noChangeAspect="1"/>
          </p:cNvGraphicFramePr>
          <p:nvPr>
            <p:extLst>
              <p:ext uri="{D42A27DB-BD31-4B8C-83A1-F6EECF244321}">
                <p14:modId xmlns:p14="http://schemas.microsoft.com/office/powerpoint/2010/main" val="200023656"/>
              </p:ext>
            </p:extLst>
          </p:nvPr>
        </p:nvGraphicFramePr>
        <p:xfrm>
          <a:off x="781074" y="2878203"/>
          <a:ext cx="5543550" cy="3932238"/>
        </p:xfrm>
        <a:graphic>
          <a:graphicData uri="http://schemas.openxmlformats.org/presentationml/2006/ole">
            <mc:AlternateContent xmlns:mc="http://schemas.openxmlformats.org/markup-compatibility/2006">
              <mc:Choice xmlns:v="urn:schemas-microsoft-com:vml" Requires="v">
                <p:oleObj spid="_x0000_s385953" name="方程式" r:id="rId12" imgW="2616120" imgH="1854000" progId="Equation.3">
                  <p:embed/>
                </p:oleObj>
              </mc:Choice>
              <mc:Fallback>
                <p:oleObj name="方程式" r:id="rId12" imgW="2616120" imgH="1854000" progId="Equation.3">
                  <p:embed/>
                  <p:pic>
                    <p:nvPicPr>
                      <p:cNvPr id="0" name=""/>
                      <p:cNvPicPr>
                        <a:picLocks noChangeAspect="1" noChangeArrowheads="1"/>
                      </p:cNvPicPr>
                      <p:nvPr/>
                    </p:nvPicPr>
                    <p:blipFill>
                      <a:blip r:embed="rId13"/>
                      <a:srcRect/>
                      <a:stretch>
                        <a:fillRect/>
                      </a:stretch>
                    </p:blipFill>
                    <p:spPr bwMode="auto">
                      <a:xfrm>
                        <a:off x="781074" y="2878203"/>
                        <a:ext cx="5543550" cy="3932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6485" name="Object 21"/>
          <p:cNvGraphicFramePr>
            <a:graphicFrameLocks noChangeAspect="1"/>
          </p:cNvGraphicFramePr>
          <p:nvPr>
            <p:extLst>
              <p:ext uri="{D42A27DB-BD31-4B8C-83A1-F6EECF244321}">
                <p14:modId xmlns:p14="http://schemas.microsoft.com/office/powerpoint/2010/main" val="1953160401"/>
              </p:ext>
            </p:extLst>
          </p:nvPr>
        </p:nvGraphicFramePr>
        <p:xfrm>
          <a:off x="5076874" y="4047476"/>
          <a:ext cx="503238" cy="403225"/>
        </p:xfrm>
        <a:graphic>
          <a:graphicData uri="http://schemas.openxmlformats.org/presentationml/2006/ole">
            <mc:AlternateContent xmlns:mc="http://schemas.openxmlformats.org/markup-compatibility/2006">
              <mc:Choice xmlns:v="urn:schemas-microsoft-com:vml" Requires="v">
                <p:oleObj spid="_x0000_s385954" name="方程式" r:id="rId14" imgW="190417" imgH="152334" progId="Equation.3">
                  <p:embed/>
                </p:oleObj>
              </mc:Choice>
              <mc:Fallback>
                <p:oleObj name="方程式" r:id="rId14" imgW="190417" imgH="152334"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76874" y="4047476"/>
                        <a:ext cx="503238" cy="403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投影片編號版面配置區 2"/>
          <p:cNvSpPr>
            <a:spLocks noGrp="1"/>
          </p:cNvSpPr>
          <p:nvPr>
            <p:ph type="sldNum" sz="quarter" idx="11"/>
          </p:nvPr>
        </p:nvSpPr>
        <p:spPr/>
        <p:txBody>
          <a:bodyPr/>
          <a:lstStyle/>
          <a:p>
            <a:fld id="{FD200A6B-118F-437E-858C-9814838D1C0B}" type="slidenum">
              <a:rPr lang="en-US" altLang="zh-TW" smtClean="0"/>
              <a:pPr/>
              <a:t>140</a:t>
            </a:fld>
            <a:r>
              <a:rPr lang="en-US" altLang="zh-TW" smtClean="0"/>
              <a:t>/118</a:t>
            </a:r>
            <a:endParaRPr lang="en-US" altLang="zh-TW"/>
          </a:p>
        </p:txBody>
      </p:sp>
    </p:spTree>
    <p:extLst>
      <p:ext uri="{BB962C8B-B14F-4D97-AF65-F5344CB8AC3E}">
        <p14:creationId xmlns:p14="http://schemas.microsoft.com/office/powerpoint/2010/main" val="20042719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464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464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6484"/>
                                        </p:tgtEl>
                                        <p:attrNameLst>
                                          <p:attrName>style.visibility</p:attrName>
                                        </p:attrNameLst>
                                      </p:cBhvr>
                                      <p:to>
                                        <p:strVal val="visible"/>
                                      </p:to>
                                    </p:set>
                                  </p:childTnLst>
                                  <p:subTnLst>
                                    <p:set>
                                      <p:cBhvr override="childStyle">
                                        <p:cTn dur="1" fill="hold" display="0" masterRel="nextClick" afterEffect="1"/>
                                        <p:tgtEl>
                                          <p:spTgt spid="44648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sz="quarter"/>
          </p:nvPr>
        </p:nvSpPr>
        <p:spPr/>
        <p:txBody>
          <a:bodyPr/>
          <a:lstStyle/>
          <a:p>
            <a:endParaRPr lang="zh-TW" altLang="en-US"/>
          </a:p>
        </p:txBody>
      </p:sp>
      <p:sp>
        <p:nvSpPr>
          <p:cNvPr id="3" name="內容版面配置區 2"/>
          <p:cNvSpPr>
            <a:spLocks noGrp="1"/>
          </p:cNvSpPr>
          <p:nvPr>
            <p:ph sz="quarter" idx="1"/>
          </p:nvPr>
        </p:nvSpPr>
        <p:spPr/>
        <p:txBody>
          <a:bodyPr/>
          <a:lstStyle/>
          <a:p>
            <a:endParaRPr lang="zh-TW" altLang="en-US"/>
          </a:p>
        </p:txBody>
      </p:sp>
      <p:sp>
        <p:nvSpPr>
          <p:cNvPr id="4" name="內容版面配置區 3"/>
          <p:cNvSpPr>
            <a:spLocks noGrp="1"/>
          </p:cNvSpPr>
          <p:nvPr>
            <p:ph sz="quarter" idx="2"/>
          </p:nvPr>
        </p:nvSpPr>
        <p:spPr/>
        <p:txBody>
          <a:bodyPr/>
          <a:lstStyle/>
          <a:p>
            <a:endParaRPr lang="zh-TW" altLang="en-US"/>
          </a:p>
        </p:txBody>
      </p:sp>
      <p:sp>
        <p:nvSpPr>
          <p:cNvPr id="5" name="內容版面配置區 4"/>
          <p:cNvSpPr>
            <a:spLocks noGrp="1"/>
          </p:cNvSpPr>
          <p:nvPr>
            <p:ph sz="quarter" idx="3"/>
          </p:nvPr>
        </p:nvSpPr>
        <p:spPr/>
        <p:txBody>
          <a:bodyPr/>
          <a:lstStyle/>
          <a:p>
            <a:endParaRPr lang="zh-TW" altLang="en-US"/>
          </a:p>
        </p:txBody>
      </p:sp>
      <p:sp>
        <p:nvSpPr>
          <p:cNvPr id="6" name="內容版面配置區 5"/>
          <p:cNvSpPr>
            <a:spLocks noGrp="1"/>
          </p:cNvSpPr>
          <p:nvPr>
            <p:ph sz="quarter" idx="4"/>
          </p:nvPr>
        </p:nvSpPr>
        <p:spPr/>
        <p:txBody>
          <a:bodyPr/>
          <a:lstStyle/>
          <a:p>
            <a:endParaRPr lang="zh-TW" altLang="en-US"/>
          </a:p>
        </p:txBody>
      </p:sp>
      <p:sp>
        <p:nvSpPr>
          <p:cNvPr id="7" name="投影片編號版面配置區 6"/>
          <p:cNvSpPr>
            <a:spLocks noGrp="1"/>
          </p:cNvSpPr>
          <p:nvPr>
            <p:ph type="sldNum" sz="quarter" idx="11"/>
          </p:nvPr>
        </p:nvSpPr>
        <p:spPr/>
        <p:txBody>
          <a:bodyPr/>
          <a:lstStyle/>
          <a:p>
            <a:fld id="{FD200A6B-118F-437E-858C-9814838D1C0B}" type="slidenum">
              <a:rPr lang="en-US" altLang="zh-TW" smtClean="0"/>
              <a:pPr/>
              <a:t>141</a:t>
            </a:fld>
            <a:r>
              <a:rPr lang="en-US" altLang="zh-TW" smtClean="0"/>
              <a:t>/118</a:t>
            </a:r>
            <a:endParaRPr lang="en-US" altLang="zh-TW"/>
          </a:p>
        </p:txBody>
      </p:sp>
      <p:graphicFrame>
        <p:nvGraphicFramePr>
          <p:cNvPr id="8" name="Object 32"/>
          <p:cNvGraphicFramePr>
            <a:graphicFrameLocks noChangeAspect="1"/>
          </p:cNvGraphicFramePr>
          <p:nvPr>
            <p:extLst>
              <p:ext uri="{D42A27DB-BD31-4B8C-83A1-F6EECF244321}">
                <p14:modId xmlns:p14="http://schemas.microsoft.com/office/powerpoint/2010/main" val="2668253411"/>
              </p:ext>
            </p:extLst>
          </p:nvPr>
        </p:nvGraphicFramePr>
        <p:xfrm>
          <a:off x="752606" y="2780928"/>
          <a:ext cx="8066087" cy="1933575"/>
        </p:xfrm>
        <a:graphic>
          <a:graphicData uri="http://schemas.openxmlformats.org/presentationml/2006/ole">
            <mc:AlternateContent xmlns:mc="http://schemas.openxmlformats.org/markup-compatibility/2006">
              <mc:Choice xmlns:v="urn:schemas-microsoft-com:vml" Requires="v">
                <p:oleObj spid="_x0000_s397367" name="方程式" r:id="rId3" imgW="3835400" imgH="914400" progId="Equation.3">
                  <p:embed/>
                </p:oleObj>
              </mc:Choice>
              <mc:Fallback>
                <p:oleObj name="方程式" r:id="rId3" imgW="3835400" imgH="914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606" y="2780928"/>
                        <a:ext cx="8066087" cy="1933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05795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3474" name="Rectangle 3"/>
          <p:cNvSpPr>
            <a:spLocks noGrp="1" noChangeArrowheads="1"/>
          </p:cNvSpPr>
          <p:nvPr>
            <p:ph idx="1"/>
          </p:nvPr>
        </p:nvSpPr>
        <p:spPr>
          <a:xfrm>
            <a:off x="0" y="0"/>
            <a:ext cx="8229600" cy="549275"/>
          </a:xfrm>
        </p:spPr>
        <p:txBody>
          <a:bodyPr/>
          <a:lstStyle/>
          <a:p>
            <a:pPr eaLnBrk="1" hangingPunct="1"/>
            <a:r>
              <a:rPr lang="en-US" altLang="zh-TW" smtClean="0"/>
              <a:t>Laplacian of the Gaussian kernel</a:t>
            </a:r>
          </a:p>
        </p:txBody>
      </p:sp>
      <p:pic>
        <p:nvPicPr>
          <p:cNvPr id="233475" name="Picture 4" descr="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0713"/>
            <a:ext cx="5867400" cy="368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6" name="AutoShape 6"/>
          <p:cNvSpPr>
            <a:spLocks noChangeArrowheads="1"/>
          </p:cNvSpPr>
          <p:nvPr/>
        </p:nvSpPr>
        <p:spPr bwMode="auto">
          <a:xfrm>
            <a:off x="827088" y="2060575"/>
            <a:ext cx="4392612" cy="288925"/>
          </a:xfrm>
          <a:prstGeom prst="roundRect">
            <a:avLst>
              <a:gd name="adj" fmla="val 16667"/>
            </a:avLst>
          </a:prstGeom>
          <a:solidFill>
            <a:schemeClr val="folHlink"/>
          </a:solidFill>
          <a:ln w="9525" algn="ctr">
            <a:solidFill>
              <a:schemeClr val="tx1"/>
            </a:solidFill>
            <a:round/>
            <a:headEnd/>
            <a:tailEnd/>
          </a:ln>
        </p:spPr>
        <p:txBody>
          <a:bodyPr wrap="none" anchor="ct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0"/>
              </a:spcBef>
              <a:buClrTx/>
              <a:buSzTx/>
              <a:buFontTx/>
              <a:buNone/>
            </a:pPr>
            <a:r>
              <a:rPr lang="en-US" altLang="zh-TW" sz="1800"/>
              <a:t>-2  -9  -23  -1  103 178 103   -1  -23   -9  -2 </a:t>
            </a:r>
          </a:p>
        </p:txBody>
      </p:sp>
      <p:pic>
        <p:nvPicPr>
          <p:cNvPr id="233477" name="Picture 13" descr="LoG_2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5963" y="2781300"/>
            <a:ext cx="3178175"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8" name="AutoShape 17"/>
          <p:cNvSpPr>
            <a:spLocks noChangeArrowheads="1"/>
          </p:cNvSpPr>
          <p:nvPr/>
        </p:nvSpPr>
        <p:spPr bwMode="auto">
          <a:xfrm rot="10800000" flipH="1">
            <a:off x="5364163" y="2060575"/>
            <a:ext cx="1019175" cy="720725"/>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17694720 60000 65536"/>
              <a:gd name="T13" fmla="*/ 11796480 60000 65536"/>
              <a:gd name="T14" fmla="*/ 11796480 60000 65536"/>
              <a:gd name="T15" fmla="*/ 5898240 60000 65536"/>
              <a:gd name="T16" fmla="*/ 0 60000 65536"/>
              <a:gd name="T17" fmla="*/ 0 60000 65536"/>
              <a:gd name="T18" fmla="*/ 0 w 21600"/>
              <a:gd name="T19" fmla="*/ 14424 h 21600"/>
              <a:gd name="T20" fmla="*/ 18502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948"/>
                </a:lnTo>
                <a:lnTo>
                  <a:pt x="12355" y="7948"/>
                </a:lnTo>
                <a:lnTo>
                  <a:pt x="12355" y="14424"/>
                </a:lnTo>
                <a:lnTo>
                  <a:pt x="0" y="14424"/>
                </a:lnTo>
                <a:lnTo>
                  <a:pt x="0" y="21600"/>
                </a:lnTo>
                <a:lnTo>
                  <a:pt x="18502" y="21600"/>
                </a:lnTo>
                <a:lnTo>
                  <a:pt x="18502" y="7948"/>
                </a:lnTo>
                <a:lnTo>
                  <a:pt x="21600" y="7948"/>
                </a:lnTo>
                <a:lnTo>
                  <a:pt x="15429" y="0"/>
                </a:lnTo>
                <a:close/>
              </a:path>
            </a:pathLst>
          </a:custGeom>
          <a:solidFill>
            <a:schemeClr val="hlink"/>
          </a:solidFill>
          <a:ln w="9525" algn="ctr">
            <a:solidFill>
              <a:schemeClr val="tx1"/>
            </a:solidFill>
            <a:miter lim="800000"/>
            <a:headEnd/>
            <a:tailEnd/>
          </a:ln>
        </p:spPr>
        <p:txBody>
          <a:bodyPr wrap="none" anchor="ctr"/>
          <a:lstStyle/>
          <a:p>
            <a:endParaRPr lang="zh-TW" altLang="en-US"/>
          </a:p>
        </p:txBody>
      </p:sp>
      <p:sp>
        <p:nvSpPr>
          <p:cNvPr id="2" name="日期版面配置區 1"/>
          <p:cNvSpPr>
            <a:spLocks noGrp="1"/>
          </p:cNvSpPr>
          <p:nvPr>
            <p:ph type="dt" sz="half" idx="10"/>
          </p:nvPr>
        </p:nvSpPr>
        <p:spPr/>
        <p:txBody>
          <a:bodyPr/>
          <a:lstStyle/>
          <a:p>
            <a:fld id="{05559609-C534-4AE1-AB82-1DAE0027458A}" type="datetime1">
              <a:rPr lang="en-US" altLang="zh-TW" smtClean="0"/>
              <a:t>12/1/2015</a:t>
            </a:fld>
            <a:endParaRPr lang="en-US" dirty="0"/>
          </a:p>
        </p:txBody>
      </p:sp>
      <p:sp>
        <p:nvSpPr>
          <p:cNvPr id="3" name="投影片編號版面配置區 2"/>
          <p:cNvSpPr>
            <a:spLocks noGrp="1"/>
          </p:cNvSpPr>
          <p:nvPr>
            <p:ph type="sldNum" sz="quarter" idx="12"/>
          </p:nvPr>
        </p:nvSpPr>
        <p:spPr/>
        <p:txBody>
          <a:bodyPr/>
          <a:lstStyle/>
          <a:p>
            <a:fld id="{BFAA3A1A-A6EE-45C7-8D17-B91E289A84DA}" type="slidenum">
              <a:rPr lang="en-US" altLang="zh-TW" smtClean="0"/>
              <a:pPr/>
              <a:t>142</a:t>
            </a:fld>
            <a:r>
              <a:rPr lang="en-US" altLang="zh-TW" smtClean="0"/>
              <a:t>/118</a:t>
            </a:r>
            <a:endParaRPr lang="en-US" altLang="zh-TW"/>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2" name="Rectangle 5"/>
          <p:cNvSpPr>
            <a:spLocks noGrp="1" noChangeArrowheads="1"/>
          </p:cNvSpPr>
          <p:nvPr>
            <p:ph type="title"/>
          </p:nvPr>
        </p:nvSpPr>
        <p:spPr>
          <a:noFill/>
        </p:spPr>
        <p:txBody>
          <a:bodyPr/>
          <a:lstStyle/>
          <a:p>
            <a:pPr algn="ctr" eaLnBrk="1" hangingPunct="1"/>
            <a:r>
              <a:rPr lang="en-US" altLang="zh-TW" b="0" smtClean="0"/>
              <a:t>Zero-Crossing Edge Detectors</a:t>
            </a:r>
          </a:p>
        </p:txBody>
      </p:sp>
      <p:sp>
        <p:nvSpPr>
          <p:cNvPr id="237570"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CAEEC973-5BE6-445C-88DE-3BFFE15CD8BC}" type="slidenum">
              <a:rPr lang="en-US" altLang="zh-TW" sz="1400"/>
              <a:pPr>
                <a:spcBef>
                  <a:spcPct val="0"/>
                </a:spcBef>
                <a:buClrTx/>
                <a:buSzTx/>
                <a:buFontTx/>
                <a:buNone/>
              </a:pPr>
              <a:t>143</a:t>
            </a:fld>
            <a:r>
              <a:rPr lang="en-US" altLang="zh-TW" sz="1400"/>
              <a:t>/118</a:t>
            </a:r>
          </a:p>
        </p:txBody>
      </p:sp>
      <p:pic>
        <p:nvPicPr>
          <p:cNvPr id="237571" name="Picture 4" descr="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2060575"/>
            <a:ext cx="8677275"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版面配置區 1"/>
          <p:cNvSpPr>
            <a:spLocks noGrp="1"/>
          </p:cNvSpPr>
          <p:nvPr>
            <p:ph type="dt" sz="half" idx="10"/>
          </p:nvPr>
        </p:nvSpPr>
        <p:spPr/>
        <p:txBody>
          <a:bodyPr/>
          <a:lstStyle/>
          <a:p>
            <a:fld id="{F6352654-4399-44D1-A486-BFF254A1317E}"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524BC772-93AF-43D8-9407-75C7AD70A66D}" type="slidenum">
              <a:rPr lang="en-US" altLang="zh-TW" sz="1400"/>
              <a:pPr>
                <a:spcBef>
                  <a:spcPct val="0"/>
                </a:spcBef>
                <a:buClrTx/>
                <a:buSzTx/>
                <a:buFontTx/>
                <a:buNone/>
              </a:pPr>
              <a:t>144</a:t>
            </a:fld>
            <a:r>
              <a:rPr lang="en-US" altLang="zh-TW" sz="1400"/>
              <a:t>/118</a:t>
            </a:r>
          </a:p>
        </p:txBody>
      </p:sp>
      <p:pic>
        <p:nvPicPr>
          <p:cNvPr id="239619" name="Picture 5" descr="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版面配置區 1"/>
          <p:cNvSpPr>
            <a:spLocks noGrp="1"/>
          </p:cNvSpPr>
          <p:nvPr>
            <p:ph type="dt" sz="half" idx="10"/>
          </p:nvPr>
        </p:nvSpPr>
        <p:spPr/>
        <p:txBody>
          <a:bodyPr/>
          <a:lstStyle/>
          <a:p>
            <a:fld id="{52D7254A-AA7D-4525-8D3E-686A2DF85DD8}"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AA6A0024-A4B9-423F-9DCA-1F367DE4CBE7}" type="slidenum">
              <a:rPr lang="en-US" altLang="zh-TW" sz="1400"/>
              <a:pPr>
                <a:spcBef>
                  <a:spcPct val="0"/>
                </a:spcBef>
                <a:buClrTx/>
                <a:buSzTx/>
                <a:buFontTx/>
                <a:buNone/>
              </a:pPr>
              <a:t>145</a:t>
            </a:fld>
            <a:r>
              <a:rPr lang="en-US" altLang="zh-TW" sz="1400"/>
              <a:t>/118</a:t>
            </a:r>
          </a:p>
        </p:txBody>
      </p:sp>
      <p:pic>
        <p:nvPicPr>
          <p:cNvPr id="241667" name="Picture 4" descr="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版面配置區 1"/>
          <p:cNvSpPr>
            <a:spLocks noGrp="1"/>
          </p:cNvSpPr>
          <p:nvPr>
            <p:ph type="dt" sz="half" idx="10"/>
          </p:nvPr>
        </p:nvSpPr>
        <p:spPr/>
        <p:txBody>
          <a:bodyPr/>
          <a:lstStyle/>
          <a:p>
            <a:fld id="{477FB670-4FE5-4155-A095-AA2628406EEC}"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3714" name="Picture 4" descr="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版面配置區 1"/>
          <p:cNvSpPr>
            <a:spLocks noGrp="1"/>
          </p:cNvSpPr>
          <p:nvPr>
            <p:ph type="dt" sz="half" idx="10"/>
          </p:nvPr>
        </p:nvSpPr>
        <p:spPr/>
        <p:txBody>
          <a:bodyPr/>
          <a:lstStyle/>
          <a:p>
            <a:fld id="{280CBAF0-4561-4FE2-AABF-C7C6306ACF31}" type="datetime1">
              <a:rPr lang="en-US" altLang="zh-TW" smtClean="0"/>
              <a:t>12/1/2015</a:t>
            </a:fld>
            <a:endParaRPr lang="en-US" dirty="0"/>
          </a:p>
        </p:txBody>
      </p:sp>
      <p:sp>
        <p:nvSpPr>
          <p:cNvPr id="3" name="投影片編號版面配置區 2"/>
          <p:cNvSpPr>
            <a:spLocks noGrp="1"/>
          </p:cNvSpPr>
          <p:nvPr>
            <p:ph type="sldNum" sz="quarter" idx="12"/>
          </p:nvPr>
        </p:nvSpPr>
        <p:spPr/>
        <p:txBody>
          <a:bodyPr/>
          <a:lstStyle/>
          <a:p>
            <a:fld id="{BFAA3A1A-A6EE-45C7-8D17-B91E289A84DA}" type="slidenum">
              <a:rPr lang="en-US" altLang="zh-TW" smtClean="0"/>
              <a:pPr/>
              <a:t>146</a:t>
            </a:fld>
            <a:r>
              <a:rPr lang="en-US" altLang="zh-TW" smtClean="0"/>
              <a:t>/118</a:t>
            </a:r>
            <a:endParaRPr lang="en-US" altLang="zh-TW"/>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3" name="Rectangle 2"/>
          <p:cNvSpPr>
            <a:spLocks noGrp="1" noChangeArrowheads="1"/>
          </p:cNvSpPr>
          <p:nvPr>
            <p:ph type="title"/>
          </p:nvPr>
        </p:nvSpPr>
        <p:spPr/>
        <p:txBody>
          <a:bodyPr/>
          <a:lstStyle/>
          <a:p>
            <a:pPr algn="ctr" eaLnBrk="1" hangingPunct="1"/>
            <a:r>
              <a:rPr lang="en-US" altLang="zh-TW" b="0" smtClean="0"/>
              <a:t>Zero-Crossing Edge Detectors</a:t>
            </a:r>
          </a:p>
        </p:txBody>
      </p:sp>
      <p:sp>
        <p:nvSpPr>
          <p:cNvPr id="245762"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4FD76FC6-C7C1-4523-9BB6-F46EFA82EF38}" type="slidenum">
              <a:rPr lang="en-US" altLang="zh-TW" sz="1400"/>
              <a:pPr>
                <a:spcBef>
                  <a:spcPct val="0"/>
                </a:spcBef>
                <a:buClrTx/>
                <a:buSzTx/>
                <a:buFontTx/>
                <a:buNone/>
              </a:pPr>
              <a:t>147</a:t>
            </a:fld>
            <a:r>
              <a:rPr lang="en-US" altLang="zh-TW" sz="1400"/>
              <a:t>/118</a:t>
            </a:r>
          </a:p>
        </p:txBody>
      </p:sp>
      <p:pic>
        <p:nvPicPr>
          <p:cNvPr id="24576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975" y="2349500"/>
            <a:ext cx="4752975" cy="324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7189" name="Oval 5"/>
          <p:cNvSpPr>
            <a:spLocks noChangeArrowheads="1"/>
          </p:cNvSpPr>
          <p:nvPr/>
        </p:nvSpPr>
        <p:spPr bwMode="auto">
          <a:xfrm>
            <a:off x="4500563" y="3575050"/>
            <a:ext cx="576262" cy="574675"/>
          </a:xfrm>
          <a:prstGeom prst="ellipse">
            <a:avLst/>
          </a:prstGeom>
          <a:solidFill>
            <a:schemeClr val="folHlink">
              <a:alpha val="0"/>
            </a:schemeClr>
          </a:solidFill>
          <a:ln w="9525" algn="ctr">
            <a:solidFill>
              <a:srgbClr val="FF0000"/>
            </a:solidFill>
            <a:round/>
            <a:headEnd/>
            <a:tailEnd/>
          </a:ln>
        </p:spPr>
        <p:txBody>
          <a:bodyPr wrap="none" anchor="ct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endParaRPr lang="zh-TW" altLang="en-US" sz="1800"/>
          </a:p>
        </p:txBody>
      </p:sp>
      <p:pic>
        <p:nvPicPr>
          <p:cNvPr id="47719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8900" y="3395663"/>
            <a:ext cx="1079500"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719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7188" y="3070225"/>
            <a:ext cx="1296987"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7192" name="Oval 8"/>
          <p:cNvSpPr>
            <a:spLocks noChangeArrowheads="1"/>
          </p:cNvSpPr>
          <p:nvPr/>
        </p:nvSpPr>
        <p:spPr bwMode="auto">
          <a:xfrm>
            <a:off x="2700338" y="3789363"/>
            <a:ext cx="215900" cy="287337"/>
          </a:xfrm>
          <a:prstGeom prst="ellipse">
            <a:avLst/>
          </a:prstGeom>
          <a:solidFill>
            <a:schemeClr val="folHlink">
              <a:alpha val="0"/>
            </a:schemeClr>
          </a:solidFill>
          <a:ln w="9525" algn="ctr">
            <a:solidFill>
              <a:srgbClr val="FF0000"/>
            </a:solidFill>
            <a:round/>
            <a:headEnd/>
            <a:tailEnd/>
          </a:ln>
        </p:spPr>
        <p:txBody>
          <a:bodyPr wrap="none" anchor="ct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endParaRPr lang="zh-TW" altLang="en-US" sz="1800"/>
          </a:p>
        </p:txBody>
      </p:sp>
      <p:sp>
        <p:nvSpPr>
          <p:cNvPr id="477193" name="Oval 9"/>
          <p:cNvSpPr>
            <a:spLocks noChangeArrowheads="1"/>
          </p:cNvSpPr>
          <p:nvPr/>
        </p:nvSpPr>
        <p:spPr bwMode="auto">
          <a:xfrm>
            <a:off x="2916238" y="3789363"/>
            <a:ext cx="288925" cy="288925"/>
          </a:xfrm>
          <a:prstGeom prst="ellipse">
            <a:avLst/>
          </a:prstGeom>
          <a:solidFill>
            <a:schemeClr val="folHlink">
              <a:alpha val="0"/>
            </a:schemeClr>
          </a:solidFill>
          <a:ln w="9525" algn="ctr">
            <a:solidFill>
              <a:srgbClr val="FF0000"/>
            </a:solidFill>
            <a:round/>
            <a:headEnd/>
            <a:tailEnd/>
          </a:ln>
        </p:spPr>
        <p:txBody>
          <a:bodyPr wrap="none" anchor="ct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endParaRPr lang="zh-TW" altLang="en-US" sz="1800"/>
          </a:p>
        </p:txBody>
      </p:sp>
      <p:sp>
        <p:nvSpPr>
          <p:cNvPr id="477194" name="Oval 10"/>
          <p:cNvSpPr>
            <a:spLocks noChangeArrowheads="1"/>
          </p:cNvSpPr>
          <p:nvPr/>
        </p:nvSpPr>
        <p:spPr bwMode="auto">
          <a:xfrm>
            <a:off x="2771775" y="3789363"/>
            <a:ext cx="287338" cy="287337"/>
          </a:xfrm>
          <a:prstGeom prst="ellipse">
            <a:avLst/>
          </a:prstGeom>
          <a:solidFill>
            <a:schemeClr val="folHlink">
              <a:alpha val="0"/>
            </a:schemeClr>
          </a:solidFill>
          <a:ln w="9525" algn="ctr">
            <a:solidFill>
              <a:srgbClr val="FF0000"/>
            </a:solidFill>
            <a:round/>
            <a:headEnd/>
            <a:tailEnd/>
          </a:ln>
        </p:spPr>
        <p:txBody>
          <a:bodyPr wrap="none" anchor="ct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endParaRPr lang="zh-TW" altLang="en-US" sz="1800"/>
          </a:p>
        </p:txBody>
      </p:sp>
      <p:sp>
        <p:nvSpPr>
          <p:cNvPr id="477195" name="Oval 11"/>
          <p:cNvSpPr>
            <a:spLocks noChangeArrowheads="1"/>
          </p:cNvSpPr>
          <p:nvPr/>
        </p:nvSpPr>
        <p:spPr bwMode="auto">
          <a:xfrm>
            <a:off x="3132138" y="3789363"/>
            <a:ext cx="215900" cy="285750"/>
          </a:xfrm>
          <a:prstGeom prst="ellipse">
            <a:avLst/>
          </a:prstGeom>
          <a:solidFill>
            <a:schemeClr val="folHlink">
              <a:alpha val="0"/>
            </a:schemeClr>
          </a:solidFill>
          <a:ln w="9525" algn="ctr">
            <a:solidFill>
              <a:srgbClr val="FF0000"/>
            </a:solidFill>
            <a:round/>
            <a:headEnd/>
            <a:tailEnd/>
          </a:ln>
        </p:spPr>
        <p:txBody>
          <a:bodyPr wrap="none" anchor="ct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endParaRPr lang="zh-TW" altLang="en-US" sz="1800"/>
          </a:p>
        </p:txBody>
      </p:sp>
      <p:sp>
        <p:nvSpPr>
          <p:cNvPr id="477196" name="Oval 12"/>
          <p:cNvSpPr>
            <a:spLocks noChangeArrowheads="1"/>
          </p:cNvSpPr>
          <p:nvPr/>
        </p:nvSpPr>
        <p:spPr bwMode="auto">
          <a:xfrm>
            <a:off x="3276600" y="3789363"/>
            <a:ext cx="215900" cy="285750"/>
          </a:xfrm>
          <a:prstGeom prst="ellipse">
            <a:avLst/>
          </a:prstGeom>
          <a:solidFill>
            <a:schemeClr val="folHlink">
              <a:alpha val="0"/>
            </a:schemeClr>
          </a:solidFill>
          <a:ln w="9525" algn="ctr">
            <a:solidFill>
              <a:srgbClr val="FF0000"/>
            </a:solidFill>
            <a:round/>
            <a:headEnd/>
            <a:tailEnd/>
          </a:ln>
        </p:spPr>
        <p:txBody>
          <a:bodyPr wrap="none" anchor="ct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endParaRPr lang="zh-TW" altLang="en-US" sz="1800"/>
          </a:p>
        </p:txBody>
      </p:sp>
      <p:sp>
        <p:nvSpPr>
          <p:cNvPr id="477197" name="Oval 13"/>
          <p:cNvSpPr>
            <a:spLocks noChangeArrowheads="1"/>
          </p:cNvSpPr>
          <p:nvPr/>
        </p:nvSpPr>
        <p:spPr bwMode="auto">
          <a:xfrm>
            <a:off x="5580063" y="3789363"/>
            <a:ext cx="215900" cy="285750"/>
          </a:xfrm>
          <a:prstGeom prst="ellipse">
            <a:avLst/>
          </a:prstGeom>
          <a:solidFill>
            <a:schemeClr val="folHlink">
              <a:alpha val="0"/>
            </a:schemeClr>
          </a:solidFill>
          <a:ln w="9525" algn="ctr">
            <a:solidFill>
              <a:srgbClr val="FF0000"/>
            </a:solidFill>
            <a:round/>
            <a:headEnd/>
            <a:tailEnd/>
          </a:ln>
        </p:spPr>
        <p:txBody>
          <a:bodyPr wrap="none" anchor="ct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endParaRPr lang="zh-TW" altLang="en-US" sz="1800"/>
          </a:p>
        </p:txBody>
      </p:sp>
      <p:sp>
        <p:nvSpPr>
          <p:cNvPr id="477198" name="Oval 14"/>
          <p:cNvSpPr>
            <a:spLocks noChangeArrowheads="1"/>
          </p:cNvSpPr>
          <p:nvPr/>
        </p:nvSpPr>
        <p:spPr bwMode="auto">
          <a:xfrm>
            <a:off x="5724525" y="3789363"/>
            <a:ext cx="215900" cy="285750"/>
          </a:xfrm>
          <a:prstGeom prst="ellipse">
            <a:avLst/>
          </a:prstGeom>
          <a:solidFill>
            <a:schemeClr val="folHlink">
              <a:alpha val="0"/>
            </a:schemeClr>
          </a:solidFill>
          <a:ln w="9525" algn="ctr">
            <a:solidFill>
              <a:srgbClr val="FF0000"/>
            </a:solidFill>
            <a:round/>
            <a:headEnd/>
            <a:tailEnd/>
          </a:ln>
        </p:spPr>
        <p:txBody>
          <a:bodyPr wrap="none" anchor="ct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endParaRPr lang="zh-TW" altLang="en-US" sz="1800"/>
          </a:p>
        </p:txBody>
      </p:sp>
      <p:sp>
        <p:nvSpPr>
          <p:cNvPr id="477199" name="Oval 15"/>
          <p:cNvSpPr>
            <a:spLocks noChangeArrowheads="1"/>
          </p:cNvSpPr>
          <p:nvPr/>
        </p:nvSpPr>
        <p:spPr bwMode="auto">
          <a:xfrm>
            <a:off x="5795963" y="3789363"/>
            <a:ext cx="215900" cy="285750"/>
          </a:xfrm>
          <a:prstGeom prst="ellipse">
            <a:avLst/>
          </a:prstGeom>
          <a:solidFill>
            <a:schemeClr val="folHlink">
              <a:alpha val="0"/>
            </a:schemeClr>
          </a:solidFill>
          <a:ln w="9525" algn="ctr">
            <a:solidFill>
              <a:srgbClr val="FF0000"/>
            </a:solidFill>
            <a:round/>
            <a:headEnd/>
            <a:tailEnd/>
          </a:ln>
        </p:spPr>
        <p:txBody>
          <a:bodyPr wrap="none" anchor="ct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endParaRPr lang="zh-TW" altLang="en-US" sz="1800"/>
          </a:p>
        </p:txBody>
      </p:sp>
      <p:sp>
        <p:nvSpPr>
          <p:cNvPr id="477200" name="Oval 16"/>
          <p:cNvSpPr>
            <a:spLocks noChangeArrowheads="1"/>
          </p:cNvSpPr>
          <p:nvPr/>
        </p:nvSpPr>
        <p:spPr bwMode="auto">
          <a:xfrm>
            <a:off x="5940425" y="3789363"/>
            <a:ext cx="215900" cy="285750"/>
          </a:xfrm>
          <a:prstGeom prst="ellipse">
            <a:avLst/>
          </a:prstGeom>
          <a:solidFill>
            <a:schemeClr val="folHlink">
              <a:alpha val="0"/>
            </a:schemeClr>
          </a:solidFill>
          <a:ln w="9525" algn="ctr">
            <a:solidFill>
              <a:srgbClr val="FF0000"/>
            </a:solidFill>
            <a:round/>
            <a:headEnd/>
            <a:tailEnd/>
          </a:ln>
        </p:spPr>
        <p:txBody>
          <a:bodyPr wrap="none" anchor="ct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endParaRPr lang="zh-TW" altLang="en-US" sz="1800"/>
          </a:p>
        </p:txBody>
      </p:sp>
      <p:sp>
        <p:nvSpPr>
          <p:cNvPr id="477201" name="Oval 17"/>
          <p:cNvSpPr>
            <a:spLocks noChangeArrowheads="1"/>
          </p:cNvSpPr>
          <p:nvPr/>
        </p:nvSpPr>
        <p:spPr bwMode="auto">
          <a:xfrm>
            <a:off x="6156325" y="3789363"/>
            <a:ext cx="215900" cy="285750"/>
          </a:xfrm>
          <a:prstGeom prst="ellipse">
            <a:avLst/>
          </a:prstGeom>
          <a:solidFill>
            <a:schemeClr val="folHlink">
              <a:alpha val="0"/>
            </a:schemeClr>
          </a:solidFill>
          <a:ln w="9525" algn="ctr">
            <a:solidFill>
              <a:srgbClr val="FF0000"/>
            </a:solidFill>
            <a:round/>
            <a:headEnd/>
            <a:tailEnd/>
          </a:ln>
        </p:spPr>
        <p:txBody>
          <a:bodyPr wrap="none" anchor="ct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endParaRPr lang="zh-TW" altLang="en-US" sz="1800"/>
          </a:p>
        </p:txBody>
      </p:sp>
      <p:sp>
        <p:nvSpPr>
          <p:cNvPr id="477202" name="Oval 18"/>
          <p:cNvSpPr>
            <a:spLocks noChangeArrowheads="1"/>
          </p:cNvSpPr>
          <p:nvPr/>
        </p:nvSpPr>
        <p:spPr bwMode="auto">
          <a:xfrm>
            <a:off x="6300788" y="3789363"/>
            <a:ext cx="215900" cy="285750"/>
          </a:xfrm>
          <a:prstGeom prst="ellipse">
            <a:avLst/>
          </a:prstGeom>
          <a:solidFill>
            <a:schemeClr val="folHlink">
              <a:alpha val="0"/>
            </a:schemeClr>
          </a:solidFill>
          <a:ln w="9525" algn="ctr">
            <a:solidFill>
              <a:srgbClr val="FF0000"/>
            </a:solidFill>
            <a:round/>
            <a:headEnd/>
            <a:tailEnd/>
          </a:ln>
        </p:spPr>
        <p:txBody>
          <a:bodyPr wrap="none" anchor="ct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endParaRPr lang="zh-TW" altLang="en-US" sz="1800"/>
          </a:p>
        </p:txBody>
      </p:sp>
      <p:sp>
        <p:nvSpPr>
          <p:cNvPr id="477203" name="Oval 19"/>
          <p:cNvSpPr>
            <a:spLocks noChangeArrowheads="1"/>
          </p:cNvSpPr>
          <p:nvPr/>
        </p:nvSpPr>
        <p:spPr bwMode="auto">
          <a:xfrm>
            <a:off x="6372225" y="3789363"/>
            <a:ext cx="215900" cy="285750"/>
          </a:xfrm>
          <a:prstGeom prst="ellipse">
            <a:avLst/>
          </a:prstGeom>
          <a:solidFill>
            <a:schemeClr val="folHlink">
              <a:alpha val="0"/>
            </a:schemeClr>
          </a:solidFill>
          <a:ln w="9525" algn="ctr">
            <a:solidFill>
              <a:srgbClr val="FF0000"/>
            </a:solidFill>
            <a:round/>
            <a:headEnd/>
            <a:tailEnd/>
          </a:ln>
        </p:spPr>
        <p:txBody>
          <a:bodyPr wrap="none" anchor="ct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endParaRPr lang="zh-TW" altLang="en-US" sz="1800"/>
          </a:p>
        </p:txBody>
      </p:sp>
      <p:sp>
        <p:nvSpPr>
          <p:cNvPr id="477204" name="Oval 20"/>
          <p:cNvSpPr>
            <a:spLocks noChangeArrowheads="1"/>
          </p:cNvSpPr>
          <p:nvPr/>
        </p:nvSpPr>
        <p:spPr bwMode="auto">
          <a:xfrm>
            <a:off x="6516688" y="3789363"/>
            <a:ext cx="215900" cy="285750"/>
          </a:xfrm>
          <a:prstGeom prst="ellipse">
            <a:avLst/>
          </a:prstGeom>
          <a:solidFill>
            <a:schemeClr val="folHlink">
              <a:alpha val="0"/>
            </a:schemeClr>
          </a:solidFill>
          <a:ln w="9525" algn="ctr">
            <a:solidFill>
              <a:srgbClr val="FF0000"/>
            </a:solidFill>
            <a:round/>
            <a:headEnd/>
            <a:tailEnd/>
          </a:ln>
        </p:spPr>
        <p:txBody>
          <a:bodyPr wrap="none" anchor="ct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endParaRPr lang="zh-TW" altLang="en-US" sz="1800"/>
          </a:p>
        </p:txBody>
      </p:sp>
      <p:sp>
        <p:nvSpPr>
          <p:cNvPr id="2" name="日期版面配置區 1"/>
          <p:cNvSpPr>
            <a:spLocks noGrp="1"/>
          </p:cNvSpPr>
          <p:nvPr>
            <p:ph type="dt" sz="half" idx="10"/>
          </p:nvPr>
        </p:nvSpPr>
        <p:spPr/>
        <p:txBody>
          <a:bodyPr/>
          <a:lstStyle/>
          <a:p>
            <a:fld id="{0CF7E7E8-26A3-4F73-8E01-66C4D5411AC1}" type="datetime1">
              <a:rPr lang="en-US" altLang="zh-TW" smtClean="0"/>
              <a:t>12/1/2015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71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771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71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7719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71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719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719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7719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719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7719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7719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720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7720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7720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7720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77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89" grpId="0" animBg="1"/>
      <p:bldP spid="477192" grpId="0" animBg="1"/>
      <p:bldP spid="477193" grpId="0" animBg="1"/>
      <p:bldP spid="477194" grpId="0" animBg="1"/>
      <p:bldP spid="477195" grpId="0" animBg="1"/>
      <p:bldP spid="477196" grpId="0" animBg="1"/>
      <p:bldP spid="477197" grpId="0" animBg="1"/>
      <p:bldP spid="477198" grpId="0" animBg="1"/>
      <p:bldP spid="477199" grpId="0" animBg="1"/>
      <p:bldP spid="477200" grpId="0" animBg="1"/>
      <p:bldP spid="477201" grpId="0" animBg="1"/>
      <p:bldP spid="477202" grpId="0" animBg="1"/>
      <p:bldP spid="477203" grpId="0" animBg="1"/>
      <p:bldP spid="477204"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1" name="Rectangle 2"/>
          <p:cNvSpPr>
            <a:spLocks noGrp="1" noChangeArrowheads="1"/>
          </p:cNvSpPr>
          <p:nvPr>
            <p:ph type="title"/>
          </p:nvPr>
        </p:nvSpPr>
        <p:spPr/>
        <p:txBody>
          <a:bodyPr/>
          <a:lstStyle/>
          <a:p>
            <a:pPr algn="ctr" eaLnBrk="1" hangingPunct="1"/>
            <a:r>
              <a:rPr lang="en-US" altLang="zh-TW" b="0" smtClean="0"/>
              <a:t>Zero-Crossing Edge Detectors</a:t>
            </a:r>
          </a:p>
        </p:txBody>
      </p:sp>
      <p:sp>
        <p:nvSpPr>
          <p:cNvPr id="247810"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968DAB70-E4DC-4604-97A3-73FC903B964B}" type="slidenum">
              <a:rPr lang="en-US" altLang="zh-TW" sz="1400"/>
              <a:pPr>
                <a:spcBef>
                  <a:spcPct val="0"/>
                </a:spcBef>
                <a:buClrTx/>
                <a:buSzTx/>
                <a:buFontTx/>
                <a:buNone/>
              </a:pPr>
              <a:t>148</a:t>
            </a:fld>
            <a:r>
              <a:rPr lang="en-US" altLang="zh-TW" sz="1400"/>
              <a:t>/118</a:t>
            </a:r>
          </a:p>
        </p:txBody>
      </p:sp>
      <p:sp>
        <p:nvSpPr>
          <p:cNvPr id="2" name="日期版面配置區 1"/>
          <p:cNvSpPr>
            <a:spLocks noGrp="1"/>
          </p:cNvSpPr>
          <p:nvPr>
            <p:ph type="dt" sz="half" idx="10"/>
          </p:nvPr>
        </p:nvSpPr>
        <p:spPr/>
        <p:txBody>
          <a:bodyPr/>
          <a:lstStyle/>
          <a:p>
            <a:fld id="{72368294-31CC-41DF-BB9F-DE4A18DCE799}" type="datetime1">
              <a:rPr lang="en-US" altLang="zh-TW" smtClean="0"/>
              <a:t>12/1/2015</a:t>
            </a:fld>
            <a:endParaRPr lang="en-US" dirty="0"/>
          </a:p>
        </p:txBody>
      </p:sp>
      <p:grpSp>
        <p:nvGrpSpPr>
          <p:cNvPr id="6" name="群組 5"/>
          <p:cNvGrpSpPr/>
          <p:nvPr/>
        </p:nvGrpSpPr>
        <p:grpSpPr>
          <a:xfrm>
            <a:off x="1835696" y="3235954"/>
            <a:ext cx="4752975" cy="3246438"/>
            <a:chOff x="2339975" y="2349500"/>
            <a:chExt cx="4752975" cy="3246438"/>
          </a:xfrm>
        </p:grpSpPr>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975" y="2349500"/>
              <a:ext cx="4752975" cy="324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8900" y="3395663"/>
              <a:ext cx="1079500"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7188" y="3070225"/>
              <a:ext cx="1296987"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11"/>
            <p:cNvGrpSpPr>
              <a:grpSpLocks/>
            </p:cNvGrpSpPr>
            <p:nvPr/>
          </p:nvGrpSpPr>
          <p:grpSpPr bwMode="auto">
            <a:xfrm>
              <a:off x="2916238" y="2636838"/>
              <a:ext cx="4176712" cy="549275"/>
              <a:chOff x="1837" y="1661"/>
              <a:chExt cx="2631" cy="346"/>
            </a:xfrm>
          </p:grpSpPr>
          <p:sp>
            <p:nvSpPr>
              <p:cNvPr id="15" name="Line 7"/>
              <p:cNvSpPr>
                <a:spLocks noChangeShapeType="1"/>
              </p:cNvSpPr>
              <p:nvPr/>
            </p:nvSpPr>
            <p:spPr bwMode="auto">
              <a:xfrm>
                <a:off x="1837" y="1842"/>
                <a:ext cx="2313" cy="0"/>
              </a:xfrm>
              <a:prstGeom prst="line">
                <a:avLst/>
              </a:prstGeom>
              <a:noFill/>
              <a:ln w="9525">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16" name="Text Box 9"/>
              <p:cNvSpPr txBox="1">
                <a:spLocks noChangeArrowheads="1"/>
              </p:cNvSpPr>
              <p:nvPr/>
            </p:nvSpPr>
            <p:spPr bwMode="auto">
              <a:xfrm>
                <a:off x="4059" y="1661"/>
                <a:ext cx="40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i="1"/>
                  <a:t>t</a:t>
                </a:r>
              </a:p>
            </p:txBody>
          </p:sp>
        </p:grpSp>
        <p:grpSp>
          <p:nvGrpSpPr>
            <p:cNvPr id="11" name="Group 12"/>
            <p:cNvGrpSpPr>
              <a:grpSpLocks/>
            </p:cNvGrpSpPr>
            <p:nvPr/>
          </p:nvGrpSpPr>
          <p:grpSpPr bwMode="auto">
            <a:xfrm>
              <a:off x="2916238" y="4508500"/>
              <a:ext cx="4176712" cy="549275"/>
              <a:chOff x="1837" y="2840"/>
              <a:chExt cx="2631" cy="346"/>
            </a:xfrm>
          </p:grpSpPr>
          <p:sp>
            <p:nvSpPr>
              <p:cNvPr id="13" name="Line 8"/>
              <p:cNvSpPr>
                <a:spLocks noChangeShapeType="1"/>
              </p:cNvSpPr>
              <p:nvPr/>
            </p:nvSpPr>
            <p:spPr bwMode="auto">
              <a:xfrm>
                <a:off x="1837" y="3022"/>
                <a:ext cx="2313" cy="0"/>
              </a:xfrm>
              <a:prstGeom prst="line">
                <a:avLst/>
              </a:prstGeom>
              <a:noFill/>
              <a:ln w="9525">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14" name="Text Box 10"/>
              <p:cNvSpPr txBox="1">
                <a:spLocks noChangeArrowheads="1"/>
              </p:cNvSpPr>
              <p:nvPr/>
            </p:nvSpPr>
            <p:spPr bwMode="auto">
              <a:xfrm>
                <a:off x="4059" y="2840"/>
                <a:ext cx="40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i="1"/>
                  <a:t>-t</a:t>
                </a:r>
              </a:p>
            </p:txBody>
          </p:sp>
        </p:grpSp>
        <p:sp>
          <p:nvSpPr>
            <p:cNvPr id="12" name="Oval 13"/>
            <p:cNvSpPr>
              <a:spLocks noChangeArrowheads="1"/>
            </p:cNvSpPr>
            <p:nvPr/>
          </p:nvSpPr>
          <p:spPr bwMode="auto">
            <a:xfrm>
              <a:off x="4500563" y="3575050"/>
              <a:ext cx="576262" cy="574675"/>
            </a:xfrm>
            <a:prstGeom prst="ellipse">
              <a:avLst/>
            </a:prstGeom>
            <a:solidFill>
              <a:schemeClr val="folHlink">
                <a:alpha val="0"/>
              </a:schemeClr>
            </a:solidFill>
            <a:ln w="9525" algn="ctr">
              <a:solidFill>
                <a:srgbClr val="FF0000"/>
              </a:solidFill>
              <a:round/>
              <a:headEnd/>
              <a:tailEnd/>
            </a:ln>
          </p:spPr>
          <p:txBody>
            <a:bodyPr wrap="none" anchor="ct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endParaRPr lang="zh-TW" altLang="en-US" sz="1800"/>
            </a:p>
          </p:txBody>
        </p:sp>
      </p:grpSp>
      <p:sp>
        <p:nvSpPr>
          <p:cNvPr id="247812" name="Rectangle 3"/>
          <p:cNvSpPr>
            <a:spLocks noGrp="1" noChangeArrowheads="1"/>
          </p:cNvSpPr>
          <p:nvPr>
            <p:ph idx="1"/>
          </p:nvPr>
        </p:nvSpPr>
        <p:spPr>
          <a:xfrm>
            <a:off x="457746" y="2070350"/>
            <a:ext cx="8229600" cy="2395538"/>
          </a:xfrm>
        </p:spPr>
        <p:txBody>
          <a:bodyPr/>
          <a:lstStyle/>
          <a:p>
            <a:pPr eaLnBrk="1" hangingPunct="1"/>
            <a:r>
              <a:rPr lang="en-US" altLang="zh-TW" sz="2400" dirty="0" smtClean="0">
                <a:latin typeface="Times New Roman" panose="02020603050405020304" pitchFamily="18" charset="0"/>
                <a:cs typeface="Times New Roman" panose="02020603050405020304" pitchFamily="18" charset="0"/>
              </a:rPr>
              <a:t>A pixel is declared to have a zero crossing if it is less than  </a:t>
            </a:r>
            <a:r>
              <a:rPr lang="en-US" altLang="zh-TW" sz="2400" i="1" dirty="0" smtClean="0">
                <a:latin typeface="Times New Roman" panose="02020603050405020304" pitchFamily="18" charset="0"/>
                <a:cs typeface="Times New Roman" panose="02020603050405020304" pitchFamily="18" charset="0"/>
              </a:rPr>
              <a:t>–t  </a:t>
            </a:r>
            <a:r>
              <a:rPr lang="en-US" altLang="zh-TW" sz="2400" dirty="0" smtClean="0">
                <a:latin typeface="Times New Roman" panose="02020603050405020304" pitchFamily="18" charset="0"/>
                <a:cs typeface="Times New Roman" panose="02020603050405020304" pitchFamily="18" charset="0"/>
              </a:rPr>
              <a:t>and one of its eight neighbors is greater than  </a:t>
            </a:r>
            <a:r>
              <a:rPr lang="en-US" altLang="zh-TW" sz="2400" i="1" dirty="0" smtClean="0">
                <a:latin typeface="Times New Roman" panose="02020603050405020304" pitchFamily="18" charset="0"/>
                <a:cs typeface="Times New Roman" panose="02020603050405020304" pitchFamily="18" charset="0"/>
              </a:rPr>
              <a:t>t  </a:t>
            </a:r>
            <a:r>
              <a:rPr lang="en-US" altLang="zh-TW" sz="2400" dirty="0" smtClean="0">
                <a:latin typeface="Times New Roman" panose="02020603050405020304" pitchFamily="18" charset="0"/>
                <a:cs typeface="Times New Roman" panose="02020603050405020304" pitchFamily="18" charset="0"/>
              </a:rPr>
              <a:t>or if it is greater than  </a:t>
            </a:r>
            <a:r>
              <a:rPr lang="en-US" altLang="zh-TW" sz="2400" i="1" dirty="0" smtClean="0">
                <a:latin typeface="Times New Roman" panose="02020603050405020304" pitchFamily="18" charset="0"/>
                <a:cs typeface="Times New Roman" panose="02020603050405020304" pitchFamily="18" charset="0"/>
              </a:rPr>
              <a:t>t</a:t>
            </a:r>
            <a:r>
              <a:rPr lang="en-US" altLang="zh-TW" sz="2400" dirty="0" smtClean="0">
                <a:latin typeface="Times New Roman" panose="02020603050405020304" pitchFamily="18" charset="0"/>
                <a:cs typeface="Times New Roman" panose="02020603050405020304" pitchFamily="18" charset="0"/>
              </a:rPr>
              <a:t>  and one of its eight neighbors is less than  –</a:t>
            </a:r>
            <a:r>
              <a:rPr lang="en-US" altLang="zh-TW" sz="2400" i="1" dirty="0" smtClean="0">
                <a:latin typeface="Times New Roman" panose="02020603050405020304" pitchFamily="18" charset="0"/>
                <a:cs typeface="Times New Roman" panose="02020603050405020304" pitchFamily="18" charset="0"/>
              </a:rPr>
              <a:t>t </a:t>
            </a:r>
            <a:r>
              <a:rPr lang="en-US" altLang="zh-TW" sz="2400" dirty="0" smtClean="0">
                <a:latin typeface="Times New Roman" panose="02020603050405020304" pitchFamily="18" charset="0"/>
                <a:cs typeface="Times New Roman" panose="02020603050405020304" pitchFamily="18" charset="0"/>
              </a:rPr>
              <a:t> for some fixed threshold  </a:t>
            </a:r>
            <a:r>
              <a:rPr lang="en-US" altLang="zh-TW" sz="2400" i="1" dirty="0" smtClean="0">
                <a:latin typeface="Times New Roman" panose="02020603050405020304" pitchFamily="18" charset="0"/>
                <a:cs typeface="Times New Roman" panose="02020603050405020304" pitchFamily="18" charset="0"/>
              </a:rPr>
              <a:t>t</a:t>
            </a:r>
            <a:endParaRPr lang="en-US" altLang="zh-TW" i="1" dirty="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9" name="Rectangle 2"/>
          <p:cNvSpPr>
            <a:spLocks noGrp="1" noChangeArrowheads="1"/>
          </p:cNvSpPr>
          <p:nvPr>
            <p:ph type="title"/>
          </p:nvPr>
        </p:nvSpPr>
        <p:spPr/>
        <p:txBody>
          <a:bodyPr/>
          <a:lstStyle/>
          <a:p>
            <a:pPr algn="ctr" eaLnBrk="1" hangingPunct="1"/>
            <a:r>
              <a:rPr lang="en-US" altLang="zh-TW" b="0" smtClean="0"/>
              <a:t>Zero-Crossing Edge Detectors</a:t>
            </a:r>
          </a:p>
        </p:txBody>
      </p:sp>
      <p:sp>
        <p:nvSpPr>
          <p:cNvPr id="249858"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C44FD75D-4EE1-448D-ABAC-943CF289717F}" type="slidenum">
              <a:rPr lang="en-US" altLang="zh-TW" sz="1400"/>
              <a:pPr>
                <a:spcBef>
                  <a:spcPct val="0"/>
                </a:spcBef>
                <a:buClrTx/>
                <a:buSzTx/>
                <a:buFontTx/>
                <a:buNone/>
              </a:pPr>
              <a:t>149</a:t>
            </a:fld>
            <a:r>
              <a:rPr lang="en-US" altLang="zh-TW" sz="1400"/>
              <a:t>/118</a:t>
            </a:r>
          </a:p>
        </p:txBody>
      </p:sp>
      <p:sp>
        <p:nvSpPr>
          <p:cNvPr id="4" name="日期版面配置區 3"/>
          <p:cNvSpPr>
            <a:spLocks noGrp="1"/>
          </p:cNvSpPr>
          <p:nvPr>
            <p:ph type="dt" sz="half" idx="10"/>
          </p:nvPr>
        </p:nvSpPr>
        <p:spPr/>
        <p:txBody>
          <a:bodyPr/>
          <a:lstStyle/>
          <a:p>
            <a:fld id="{2EE4EDA6-ED19-439C-9210-6678213F3AAE}"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BFAA3A1A-A6EE-45C7-8D17-B91E289A84DA}" type="slidenum">
              <a:rPr lang="en-US" altLang="zh-TW" smtClean="0"/>
              <a:pPr/>
              <a:t>15</a:t>
            </a:fld>
            <a:r>
              <a:rPr lang="en-US" altLang="zh-TW" smtClean="0"/>
              <a:t>/118</a:t>
            </a:r>
            <a:endParaRPr lang="en-US" altLang="zh-TW"/>
          </a:p>
        </p:txBody>
      </p:sp>
      <mc:AlternateContent xmlns:mc="http://schemas.openxmlformats.org/markup-compatibility/2006" xmlns:a14="http://schemas.microsoft.com/office/drawing/2010/main">
        <mc:Choice Requires="a14">
          <p:sp>
            <p:nvSpPr>
              <p:cNvPr id="6" name="文字方塊 5"/>
              <p:cNvSpPr txBox="1"/>
              <p:nvPr/>
            </p:nvSpPr>
            <p:spPr>
              <a:xfrm>
                <a:off x="904352" y="2420888"/>
                <a:ext cx="7200800" cy="1299074"/>
              </a:xfrm>
              <a:prstGeom prst="rect">
                <a:avLst/>
              </a:prstGeom>
              <a:noFill/>
            </p:spPr>
            <p:txBody>
              <a:bodyPr wrap="square" lIns="0" tIns="0" rIns="0" bIns="0" rtlCol="0">
                <a:spAutoFit/>
              </a:bodyPr>
              <a:lstStyle/>
              <a:p>
                <a14:m>
                  <m:oMath xmlns:m="http://schemas.openxmlformats.org/officeDocument/2006/math">
                    <m:d>
                      <m:dPr>
                        <m:begChr m:val="["/>
                        <m:endChr m:val="]"/>
                        <m:ctrlPr>
                          <a:rPr lang="en-US" altLang="zh-TW" sz="3200" i="1" smtClean="0">
                            <a:latin typeface="Cambria Math" panose="02040503050406030204" pitchFamily="18" charset="0"/>
                          </a:rPr>
                        </m:ctrlPr>
                      </m:dPr>
                      <m:e>
                        <m:m>
                          <m:mPr>
                            <m:mcs>
                              <m:mc>
                                <m:mcPr>
                                  <m:count m:val="3"/>
                                  <m:mcJc m:val="center"/>
                                </m:mcPr>
                              </m:mc>
                            </m:mcs>
                            <m:ctrlPr>
                              <a:rPr lang="en-US" altLang="zh-TW" sz="3200" i="1" smtClean="0">
                                <a:latin typeface="Cambria Math" panose="02040503050406030204" pitchFamily="18" charset="0"/>
                              </a:rPr>
                            </m:ctrlPr>
                          </m:mPr>
                          <m:mr>
                            <m:e>
                              <m:r>
                                <m:rPr>
                                  <m:brk m:alnAt="7"/>
                                </m:rPr>
                                <a:rPr lang="en-US" altLang="zh-TW" sz="3200" i="1">
                                  <a:latin typeface="Cambria Math" panose="02040503050406030204" pitchFamily="18" charset="0"/>
                                </a:rPr>
                                <m:t>1</m:t>
                              </m:r>
                            </m:e>
                            <m:e>
                              <m:r>
                                <a:rPr lang="en-US" altLang="zh-TW" sz="3200" b="0" i="1" smtClean="0">
                                  <a:latin typeface="Cambria Math" panose="02040503050406030204" pitchFamily="18" charset="0"/>
                                </a:rPr>
                                <m:t>1</m:t>
                              </m:r>
                            </m:e>
                            <m:e>
                              <m:r>
                                <a:rPr lang="en-US" altLang="zh-TW" sz="3200" i="1">
                                  <a:latin typeface="Cambria Math" panose="02040503050406030204" pitchFamily="18" charset="0"/>
                                </a:rPr>
                                <m:t>1</m:t>
                              </m:r>
                            </m:e>
                          </m:mr>
                          <m:mr>
                            <m:e>
                              <m:r>
                                <a:rPr lang="en-US" altLang="zh-TW" sz="3200" b="0" i="1" smtClean="0">
                                  <a:latin typeface="Cambria Math" panose="02040503050406030204" pitchFamily="18" charset="0"/>
                                </a:rPr>
                                <m:t>1</m:t>
                              </m:r>
                            </m:e>
                            <m:e>
                              <m:r>
                                <a:rPr lang="en-US" altLang="zh-TW" sz="3200" b="0" i="1" smtClean="0">
                                  <a:latin typeface="Cambria Math" panose="02040503050406030204" pitchFamily="18" charset="0"/>
                                </a:rPr>
                                <m:t>1</m:t>
                              </m:r>
                            </m:e>
                            <m:e>
                              <m:r>
                                <a:rPr lang="en-US" altLang="zh-TW" sz="3200" b="0" i="1" smtClean="0">
                                  <a:latin typeface="Cambria Math" panose="02040503050406030204" pitchFamily="18" charset="0"/>
                                </a:rPr>
                                <m:t>1</m:t>
                              </m:r>
                            </m:e>
                          </m:mr>
                          <m:mr>
                            <m:e>
                              <m:r>
                                <a:rPr lang="en-US" altLang="zh-TW" sz="3200" i="1">
                                  <a:latin typeface="Cambria Math" panose="02040503050406030204" pitchFamily="18" charset="0"/>
                                </a:rPr>
                                <m:t>1</m:t>
                              </m:r>
                            </m:e>
                            <m:e>
                              <m:r>
                                <a:rPr lang="en-US" altLang="zh-TW" sz="3200" b="0" i="1" smtClean="0">
                                  <a:latin typeface="Cambria Math" panose="02040503050406030204" pitchFamily="18" charset="0"/>
                                </a:rPr>
                                <m:t>1</m:t>
                              </m:r>
                            </m:e>
                            <m:e>
                              <m:r>
                                <a:rPr lang="en-US" altLang="zh-TW" sz="3200" i="1">
                                  <a:latin typeface="Cambria Math" panose="02040503050406030204" pitchFamily="18" charset="0"/>
                                </a:rPr>
                                <m:t>1</m:t>
                              </m:r>
                            </m:e>
                          </m:mr>
                        </m:m>
                      </m:e>
                    </m:d>
                    <m:r>
                      <a:rPr lang="zh-TW" altLang="en-US" sz="3200" i="1">
                        <a:latin typeface="Cambria Math" panose="02040503050406030204" pitchFamily="18" charset="0"/>
                      </a:rPr>
                      <m:t> </m:t>
                    </m:r>
                  </m:oMath>
                </a14:m>
                <a:r>
                  <a:rPr lang="zh-TW" altLang="en-US" sz="3200" dirty="0" smtClean="0"/>
                  <a:t>* </a:t>
                </a:r>
                <a14:m>
                  <m:oMath xmlns:m="http://schemas.openxmlformats.org/officeDocument/2006/math">
                    <m:f>
                      <m:fPr>
                        <m:ctrlPr>
                          <a:rPr lang="en-US" altLang="zh-TW" sz="3200" i="1" smtClean="0">
                            <a:latin typeface="Cambria Math" panose="02040503050406030204" pitchFamily="18" charset="0"/>
                          </a:rPr>
                        </m:ctrlPr>
                      </m:fPr>
                      <m:num>
                        <m:r>
                          <a:rPr lang="en-US" altLang="zh-TW" sz="3200" i="1">
                            <a:latin typeface="Cambria Math" panose="02040503050406030204" pitchFamily="18" charset="0"/>
                          </a:rPr>
                          <m:t>1</m:t>
                        </m:r>
                      </m:num>
                      <m:den>
                        <m:r>
                          <a:rPr lang="en-US" altLang="zh-TW" sz="3200" b="0" i="1" smtClean="0">
                            <a:latin typeface="Cambria Math" panose="02040503050406030204" pitchFamily="18" charset="0"/>
                          </a:rPr>
                          <m:t>9</m:t>
                        </m:r>
                      </m:den>
                    </m:f>
                    <m:r>
                      <a:rPr lang="zh-TW" altLang="en-US" sz="3200" i="1">
                        <a:latin typeface="Cambria Math" panose="02040503050406030204" pitchFamily="18" charset="0"/>
                      </a:rPr>
                      <m:t> </m:t>
                    </m:r>
                  </m:oMath>
                </a14:m>
                <a:r>
                  <a:rPr lang="en-US" altLang="zh-TW" sz="3200" dirty="0" smtClean="0"/>
                  <a:t>=</a:t>
                </a:r>
                <a:r>
                  <a:rPr lang="zh-TW" altLang="en-US" sz="3200" dirty="0" smtClean="0"/>
                  <a:t>    </a:t>
                </a:r>
                <a14:m>
                  <m:oMath xmlns:m="http://schemas.openxmlformats.org/officeDocument/2006/math">
                    <m:f>
                      <m:fPr>
                        <m:ctrlPr>
                          <a:rPr lang="en-US" altLang="zh-TW" sz="3200" i="1" smtClean="0">
                            <a:latin typeface="Cambria Math" panose="02040503050406030204" pitchFamily="18" charset="0"/>
                          </a:rPr>
                        </m:ctrlPr>
                      </m:fPr>
                      <m:num>
                        <m:r>
                          <a:rPr lang="en-US" altLang="zh-TW" sz="3200" i="1">
                            <a:latin typeface="Cambria Math" panose="02040503050406030204" pitchFamily="18" charset="0"/>
                          </a:rPr>
                          <m:t>1</m:t>
                        </m:r>
                      </m:num>
                      <m:den>
                        <m:r>
                          <a:rPr lang="en-US" altLang="zh-TW" sz="3200" b="0" i="1" smtClean="0">
                            <a:latin typeface="Cambria Math" panose="02040503050406030204" pitchFamily="18" charset="0"/>
                          </a:rPr>
                          <m:t>3</m:t>
                        </m:r>
                      </m:den>
                    </m:f>
                    <m:d>
                      <m:dPr>
                        <m:begChr m:val="["/>
                        <m:endChr m:val="]"/>
                        <m:ctrlPr>
                          <a:rPr lang="en-US" altLang="zh-TW" sz="3200" i="1" smtClean="0">
                            <a:latin typeface="Cambria Math" panose="02040503050406030204" pitchFamily="18" charset="0"/>
                          </a:rPr>
                        </m:ctrlPr>
                      </m:dPr>
                      <m:e>
                        <m:m>
                          <m:mPr>
                            <m:mcs>
                              <m:mc>
                                <m:mcPr>
                                  <m:count m:val="1"/>
                                  <m:mcJc m:val="center"/>
                                </m:mcPr>
                              </m:mc>
                            </m:mcs>
                            <m:ctrlPr>
                              <a:rPr lang="en-US" altLang="zh-TW" sz="3200" i="1" smtClean="0">
                                <a:latin typeface="Cambria Math" panose="02040503050406030204" pitchFamily="18" charset="0"/>
                              </a:rPr>
                            </m:ctrlPr>
                          </m:mPr>
                          <m:mr>
                            <m:e>
                              <m:r>
                                <m:rPr>
                                  <m:brk m:alnAt="7"/>
                                </m:rPr>
                                <a:rPr lang="en-US" altLang="zh-TW" sz="3200" i="1">
                                  <a:latin typeface="Cambria Math" panose="02040503050406030204" pitchFamily="18" charset="0"/>
                                </a:rPr>
                                <m:t>1</m:t>
                              </m:r>
                            </m:e>
                          </m:mr>
                          <m:mr>
                            <m:e>
                              <m:r>
                                <a:rPr lang="en-US" altLang="zh-TW" sz="3200" b="0" i="1" smtClean="0">
                                  <a:latin typeface="Cambria Math" panose="02040503050406030204" pitchFamily="18" charset="0"/>
                                </a:rPr>
                                <m:t>1</m:t>
                              </m:r>
                            </m:e>
                          </m:mr>
                          <m:mr>
                            <m:e>
                              <m:r>
                                <a:rPr lang="en-US" altLang="zh-TW" sz="3200" i="1">
                                  <a:latin typeface="Cambria Math" panose="02040503050406030204" pitchFamily="18" charset="0"/>
                                </a:rPr>
                                <m:t>1</m:t>
                              </m:r>
                            </m:e>
                          </m:mr>
                        </m:m>
                      </m:e>
                    </m:d>
                    <m:r>
                      <a:rPr lang="zh-TW" altLang="en-US" sz="3200" i="1">
                        <a:latin typeface="Cambria Math" panose="02040503050406030204" pitchFamily="18" charset="0"/>
                      </a:rPr>
                      <m:t> </m:t>
                    </m:r>
                  </m:oMath>
                </a14:m>
                <a:r>
                  <a:rPr lang="zh-TW" altLang="en-US" sz="3200" dirty="0" smtClean="0"/>
                  <a:t>* </a:t>
                </a:r>
                <a14:m>
                  <m:oMath xmlns:m="http://schemas.openxmlformats.org/officeDocument/2006/math">
                    <m:f>
                      <m:fPr>
                        <m:ctrlPr>
                          <a:rPr lang="en-US" altLang="zh-TW" sz="3200" i="1" dirty="0" smtClean="0">
                            <a:latin typeface="Cambria Math" panose="02040503050406030204" pitchFamily="18" charset="0"/>
                          </a:rPr>
                        </m:ctrlPr>
                      </m:fPr>
                      <m:num>
                        <m:r>
                          <a:rPr lang="en-US" altLang="zh-TW" sz="3200" i="1" dirty="0">
                            <a:latin typeface="Cambria Math" panose="02040503050406030204" pitchFamily="18" charset="0"/>
                          </a:rPr>
                          <m:t>1</m:t>
                        </m:r>
                      </m:num>
                      <m:den>
                        <m:r>
                          <a:rPr lang="en-US" altLang="zh-TW" sz="3200" b="0" i="1" dirty="0" smtClean="0">
                            <a:latin typeface="Cambria Math" panose="02040503050406030204" pitchFamily="18" charset="0"/>
                          </a:rPr>
                          <m:t>3</m:t>
                        </m:r>
                      </m:den>
                    </m:f>
                    <m:r>
                      <a:rPr lang="zh-TW" altLang="en-US" sz="3200" i="1" dirty="0">
                        <a:latin typeface="Cambria Math" panose="02040503050406030204" pitchFamily="18" charset="0"/>
                      </a:rPr>
                      <m:t> </m:t>
                    </m:r>
                    <m:d>
                      <m:dPr>
                        <m:begChr m:val="["/>
                        <m:endChr m:val="]"/>
                        <m:ctrlPr>
                          <a:rPr lang="en-US" altLang="zh-TW" sz="3200" i="1" dirty="0" smtClean="0">
                            <a:latin typeface="Cambria Math" panose="02040503050406030204" pitchFamily="18" charset="0"/>
                          </a:rPr>
                        </m:ctrlPr>
                      </m:dPr>
                      <m:e>
                        <m:m>
                          <m:mPr>
                            <m:mcs>
                              <m:mc>
                                <m:mcPr>
                                  <m:count m:val="3"/>
                                  <m:mcJc m:val="center"/>
                                </m:mcPr>
                              </m:mc>
                            </m:mcs>
                            <m:ctrlPr>
                              <a:rPr lang="en-US" altLang="zh-TW" sz="3200" i="1" dirty="0" smtClean="0">
                                <a:latin typeface="Cambria Math" panose="02040503050406030204" pitchFamily="18" charset="0"/>
                              </a:rPr>
                            </m:ctrlPr>
                          </m:mPr>
                          <m:mr>
                            <m:e>
                              <m:r>
                                <m:rPr>
                                  <m:brk m:alnAt="7"/>
                                </m:rPr>
                                <a:rPr lang="en-US" altLang="zh-TW" sz="3200" i="1" dirty="0">
                                  <a:latin typeface="Cambria Math" panose="02040503050406030204" pitchFamily="18" charset="0"/>
                                </a:rPr>
                                <m:t>1</m:t>
                              </m:r>
                            </m:e>
                            <m:e>
                              <m:r>
                                <a:rPr lang="en-US" altLang="zh-TW" sz="3200" b="0" i="1" dirty="0" smtClean="0">
                                  <a:latin typeface="Cambria Math" panose="02040503050406030204" pitchFamily="18" charset="0"/>
                                </a:rPr>
                                <m:t>1</m:t>
                              </m:r>
                            </m:e>
                            <m:e>
                              <m:r>
                                <a:rPr lang="en-US" altLang="zh-TW" sz="3200" i="1" dirty="0">
                                  <a:latin typeface="Cambria Math" panose="02040503050406030204" pitchFamily="18" charset="0"/>
                                </a:rPr>
                                <m:t>1</m:t>
                              </m:r>
                            </m:e>
                          </m:mr>
                        </m:m>
                      </m:e>
                    </m:d>
                  </m:oMath>
                </a14:m>
                <a:r>
                  <a:rPr lang="zh-TW" altLang="en-US" sz="3200" dirty="0" smtClean="0"/>
                  <a:t> </a:t>
                </a:r>
                <a:endParaRPr lang="zh-TW" altLang="en-US" sz="3200"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904352" y="2420888"/>
                <a:ext cx="7200800" cy="1299074"/>
              </a:xfrm>
              <a:prstGeom prst="rect">
                <a:avLst/>
              </a:prstGeom>
              <a:blipFill rotWithShape="0">
                <a:blip r:embed="rId2"/>
                <a:stretch>
                  <a:fillRect/>
                </a:stretch>
              </a:blipFill>
            </p:spPr>
            <p:txBody>
              <a:bodyPr/>
              <a:lstStyle/>
              <a:p>
                <a:r>
                  <a:rPr lang="zh-TW" altLang="en-US">
                    <a:noFill/>
                  </a:rPr>
                  <a:t> </a:t>
                </a:r>
              </a:p>
            </p:txBody>
          </p:sp>
        </mc:Fallback>
      </mc:AlternateContent>
      <p:sp>
        <p:nvSpPr>
          <p:cNvPr id="7" name="文字方塊 5"/>
          <p:cNvSpPr txBox="1">
            <a:spLocks noChangeArrowheads="1"/>
          </p:cNvSpPr>
          <p:nvPr/>
        </p:nvSpPr>
        <p:spPr bwMode="auto">
          <a:xfrm>
            <a:off x="865970" y="3719962"/>
            <a:ext cx="20086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charset="0"/>
                <a:ea typeface="新細明體" pitchFamily="18" charset="-120"/>
              </a:defRPr>
            </a:lvl1pPr>
            <a:lvl2pPr marL="742950" indent="-285750">
              <a:defRPr kumimoji="1">
                <a:solidFill>
                  <a:schemeClr val="tx1"/>
                </a:solidFill>
                <a:latin typeface="Arial" charset="0"/>
                <a:ea typeface="新細明體" pitchFamily="18" charset="-120"/>
              </a:defRPr>
            </a:lvl2pPr>
            <a:lvl3pPr marL="1143000" indent="-228600">
              <a:defRPr kumimoji="1">
                <a:solidFill>
                  <a:schemeClr val="tx1"/>
                </a:solidFill>
                <a:latin typeface="Arial" charset="0"/>
                <a:ea typeface="新細明體" pitchFamily="18" charset="-120"/>
              </a:defRPr>
            </a:lvl3pPr>
            <a:lvl4pPr marL="1600200" indent="-228600">
              <a:defRPr kumimoji="1">
                <a:solidFill>
                  <a:schemeClr val="tx1"/>
                </a:solidFill>
                <a:latin typeface="Arial" charset="0"/>
                <a:ea typeface="新細明體" pitchFamily="18" charset="-120"/>
              </a:defRPr>
            </a:lvl4pPr>
            <a:lvl5pPr marL="2057400" indent="-22860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r>
              <a:rPr lang="en-US" altLang="zh-TW" dirty="0" smtClean="0"/>
              <a:t>9 multiplications</a:t>
            </a:r>
            <a:endParaRPr lang="zh-TW" altLang="en-US" dirty="0"/>
          </a:p>
        </p:txBody>
      </p:sp>
      <p:sp>
        <p:nvSpPr>
          <p:cNvPr id="8" name="文字方塊 6"/>
          <p:cNvSpPr txBox="1">
            <a:spLocks noChangeArrowheads="1"/>
          </p:cNvSpPr>
          <p:nvPr/>
        </p:nvSpPr>
        <p:spPr bwMode="auto">
          <a:xfrm>
            <a:off x="3851920" y="3766128"/>
            <a:ext cx="18835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charset="0"/>
                <a:ea typeface="新細明體" pitchFamily="18" charset="-120"/>
              </a:defRPr>
            </a:lvl1pPr>
            <a:lvl2pPr marL="742950" indent="-285750">
              <a:defRPr kumimoji="1">
                <a:solidFill>
                  <a:schemeClr val="tx1"/>
                </a:solidFill>
                <a:latin typeface="Arial" charset="0"/>
                <a:ea typeface="新細明體" pitchFamily="18" charset="-120"/>
              </a:defRPr>
            </a:lvl2pPr>
            <a:lvl3pPr marL="1143000" indent="-228600">
              <a:defRPr kumimoji="1">
                <a:solidFill>
                  <a:schemeClr val="tx1"/>
                </a:solidFill>
                <a:latin typeface="Arial" charset="0"/>
                <a:ea typeface="新細明體" pitchFamily="18" charset="-120"/>
              </a:defRPr>
            </a:lvl3pPr>
            <a:lvl4pPr marL="1600200" indent="-228600">
              <a:defRPr kumimoji="1">
                <a:solidFill>
                  <a:schemeClr val="tx1"/>
                </a:solidFill>
                <a:latin typeface="Arial" charset="0"/>
                <a:ea typeface="新細明體" pitchFamily="18" charset="-120"/>
              </a:defRPr>
            </a:lvl4pPr>
            <a:lvl5pPr marL="2057400" indent="-22860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r>
              <a:rPr lang="en-US" altLang="zh-TW" dirty="0"/>
              <a:t>3 </a:t>
            </a:r>
            <a:r>
              <a:rPr lang="en-US" altLang="zh-TW" dirty="0" smtClean="0"/>
              <a:t>multiplications</a:t>
            </a:r>
            <a:endParaRPr lang="zh-TW" altLang="en-US" dirty="0"/>
          </a:p>
          <a:p>
            <a:endParaRPr lang="zh-TW" altLang="en-US" dirty="0"/>
          </a:p>
        </p:txBody>
      </p:sp>
      <p:sp>
        <p:nvSpPr>
          <p:cNvPr id="9" name="文字方塊 6"/>
          <p:cNvSpPr txBox="1">
            <a:spLocks noChangeArrowheads="1"/>
          </p:cNvSpPr>
          <p:nvPr/>
        </p:nvSpPr>
        <p:spPr bwMode="auto">
          <a:xfrm>
            <a:off x="5795072" y="3766128"/>
            <a:ext cx="18835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charset="0"/>
                <a:ea typeface="新細明體" pitchFamily="18" charset="-120"/>
              </a:defRPr>
            </a:lvl1pPr>
            <a:lvl2pPr marL="742950" indent="-285750">
              <a:defRPr kumimoji="1">
                <a:solidFill>
                  <a:schemeClr val="tx1"/>
                </a:solidFill>
                <a:latin typeface="Arial" charset="0"/>
                <a:ea typeface="新細明體" pitchFamily="18" charset="-120"/>
              </a:defRPr>
            </a:lvl2pPr>
            <a:lvl3pPr marL="1143000" indent="-228600">
              <a:defRPr kumimoji="1">
                <a:solidFill>
                  <a:schemeClr val="tx1"/>
                </a:solidFill>
                <a:latin typeface="Arial" charset="0"/>
                <a:ea typeface="新細明體" pitchFamily="18" charset="-120"/>
              </a:defRPr>
            </a:lvl3pPr>
            <a:lvl4pPr marL="1600200" indent="-228600">
              <a:defRPr kumimoji="1">
                <a:solidFill>
                  <a:schemeClr val="tx1"/>
                </a:solidFill>
                <a:latin typeface="Arial" charset="0"/>
                <a:ea typeface="新細明體" pitchFamily="18" charset="-120"/>
              </a:defRPr>
            </a:lvl4pPr>
            <a:lvl5pPr marL="2057400" indent="-22860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r>
              <a:rPr lang="en-US" altLang="zh-TW" dirty="0"/>
              <a:t>3 </a:t>
            </a:r>
            <a:r>
              <a:rPr lang="en-US" altLang="zh-TW" dirty="0" smtClean="0"/>
              <a:t>multiplications</a:t>
            </a:r>
            <a:endParaRPr lang="zh-TW" altLang="en-US" dirty="0"/>
          </a:p>
          <a:p>
            <a:endParaRPr lang="zh-TW" altLang="en-US" dirty="0"/>
          </a:p>
        </p:txBody>
      </p:sp>
      <mc:AlternateContent xmlns:mc="http://schemas.openxmlformats.org/markup-compatibility/2006" xmlns:a14="http://schemas.microsoft.com/office/drawing/2010/main">
        <mc:Choice Requires="a14">
          <p:sp>
            <p:nvSpPr>
              <p:cNvPr id="10" name="文字方塊 9"/>
              <p:cNvSpPr txBox="1"/>
              <p:nvPr/>
            </p:nvSpPr>
            <p:spPr>
              <a:xfrm>
                <a:off x="890526" y="4503887"/>
                <a:ext cx="6463401" cy="1299074"/>
              </a:xfrm>
              <a:prstGeom prst="rect">
                <a:avLst/>
              </a:prstGeom>
              <a:noFill/>
            </p:spPr>
            <p:txBody>
              <a:bodyPr wrap="square" lIns="0" tIns="0" rIns="0" bIns="0" rtlCol="0">
                <a:spAutoFit/>
              </a:bodyPr>
              <a:lstStyle/>
              <a:p>
                <a14:m>
                  <m:oMath xmlns:m="http://schemas.openxmlformats.org/officeDocument/2006/math">
                    <m:d>
                      <m:dPr>
                        <m:begChr m:val="["/>
                        <m:endChr m:val="]"/>
                        <m:ctrlPr>
                          <a:rPr lang="en-US" altLang="zh-TW" sz="3200" i="1" smtClean="0">
                            <a:latin typeface="Cambria Math" panose="02040503050406030204" pitchFamily="18" charset="0"/>
                          </a:rPr>
                        </m:ctrlPr>
                      </m:dPr>
                      <m:e>
                        <m:m>
                          <m:mPr>
                            <m:mcs>
                              <m:mc>
                                <m:mcPr>
                                  <m:count m:val="3"/>
                                  <m:mcJc m:val="center"/>
                                </m:mcPr>
                              </m:mc>
                            </m:mcs>
                            <m:ctrlPr>
                              <a:rPr lang="en-US" altLang="zh-TW" sz="3200" i="1" smtClean="0">
                                <a:latin typeface="Cambria Math" panose="02040503050406030204" pitchFamily="18" charset="0"/>
                              </a:rPr>
                            </m:ctrlPr>
                          </m:mPr>
                          <m:mr>
                            <m:e>
                              <m:r>
                                <m:rPr>
                                  <m:brk m:alnAt="7"/>
                                </m:rPr>
                                <a:rPr lang="en-US" altLang="zh-TW" sz="3200" i="1">
                                  <a:latin typeface="Cambria Math" panose="02040503050406030204" pitchFamily="18" charset="0"/>
                                </a:rPr>
                                <m:t>1</m:t>
                              </m:r>
                            </m:e>
                            <m:e>
                              <m:r>
                                <a:rPr lang="en-US" altLang="zh-TW" sz="3200" i="1">
                                  <a:latin typeface="Cambria Math" panose="02040503050406030204" pitchFamily="18" charset="0"/>
                                </a:rPr>
                                <m:t>2</m:t>
                              </m:r>
                            </m:e>
                            <m:e>
                              <m:r>
                                <a:rPr lang="en-US" altLang="zh-TW" sz="3200" i="1">
                                  <a:latin typeface="Cambria Math" panose="02040503050406030204" pitchFamily="18" charset="0"/>
                                </a:rPr>
                                <m:t>1</m:t>
                              </m:r>
                            </m:e>
                          </m:mr>
                          <m:mr>
                            <m:e>
                              <m:r>
                                <a:rPr lang="en-US" altLang="zh-TW" sz="3200" i="1">
                                  <a:latin typeface="Cambria Math" panose="02040503050406030204" pitchFamily="18" charset="0"/>
                                </a:rPr>
                                <m:t>2</m:t>
                              </m:r>
                            </m:e>
                            <m:e>
                              <m:r>
                                <a:rPr lang="en-US" altLang="zh-TW" sz="3200" i="1">
                                  <a:latin typeface="Cambria Math" panose="02040503050406030204" pitchFamily="18" charset="0"/>
                                </a:rPr>
                                <m:t>4</m:t>
                              </m:r>
                            </m:e>
                            <m:e>
                              <m:r>
                                <a:rPr lang="en-US" altLang="zh-TW" sz="3200" i="1">
                                  <a:latin typeface="Cambria Math" panose="02040503050406030204" pitchFamily="18" charset="0"/>
                                </a:rPr>
                                <m:t>2</m:t>
                              </m:r>
                            </m:e>
                          </m:mr>
                          <m:mr>
                            <m:e>
                              <m:r>
                                <a:rPr lang="en-US" altLang="zh-TW" sz="3200" i="1">
                                  <a:latin typeface="Cambria Math" panose="02040503050406030204" pitchFamily="18" charset="0"/>
                                </a:rPr>
                                <m:t>1</m:t>
                              </m:r>
                            </m:e>
                            <m:e>
                              <m:r>
                                <a:rPr lang="en-US" altLang="zh-TW" sz="3200" i="1">
                                  <a:latin typeface="Cambria Math" panose="02040503050406030204" pitchFamily="18" charset="0"/>
                                </a:rPr>
                                <m:t>2</m:t>
                              </m:r>
                            </m:e>
                            <m:e>
                              <m:r>
                                <a:rPr lang="en-US" altLang="zh-TW" sz="3200" i="1">
                                  <a:latin typeface="Cambria Math" panose="02040503050406030204" pitchFamily="18" charset="0"/>
                                </a:rPr>
                                <m:t>1</m:t>
                              </m:r>
                            </m:e>
                          </m:mr>
                        </m:m>
                      </m:e>
                    </m:d>
                    <m:r>
                      <a:rPr lang="zh-TW" altLang="en-US" sz="3200" i="1">
                        <a:latin typeface="Cambria Math" panose="02040503050406030204" pitchFamily="18" charset="0"/>
                      </a:rPr>
                      <m:t> </m:t>
                    </m:r>
                  </m:oMath>
                </a14:m>
                <a:r>
                  <a:rPr lang="zh-TW" altLang="en-US" sz="3200" dirty="0" smtClean="0"/>
                  <a:t>* </a:t>
                </a:r>
                <a14:m>
                  <m:oMath xmlns:m="http://schemas.openxmlformats.org/officeDocument/2006/math">
                    <m:f>
                      <m:fPr>
                        <m:ctrlPr>
                          <a:rPr lang="en-US" altLang="zh-TW" sz="3200" i="1" smtClean="0">
                            <a:latin typeface="Cambria Math" panose="02040503050406030204" pitchFamily="18" charset="0"/>
                          </a:rPr>
                        </m:ctrlPr>
                      </m:fPr>
                      <m:num>
                        <m:r>
                          <a:rPr lang="en-US" altLang="zh-TW" sz="3200" i="1">
                            <a:latin typeface="Cambria Math" panose="02040503050406030204" pitchFamily="18" charset="0"/>
                          </a:rPr>
                          <m:t>1</m:t>
                        </m:r>
                      </m:num>
                      <m:den>
                        <m:r>
                          <a:rPr lang="en-US" altLang="zh-TW" sz="3200" i="1">
                            <a:latin typeface="Cambria Math" panose="02040503050406030204" pitchFamily="18" charset="0"/>
                          </a:rPr>
                          <m:t>1</m:t>
                        </m:r>
                        <m:r>
                          <a:rPr lang="en-US" altLang="zh-TW" sz="3200" i="1" smtClean="0">
                            <a:latin typeface="Cambria Math" panose="02040503050406030204" pitchFamily="18" charset="0"/>
                          </a:rPr>
                          <m:t>6</m:t>
                        </m:r>
                      </m:den>
                    </m:f>
                    <m:r>
                      <a:rPr lang="zh-TW" altLang="en-US" sz="3200" i="1">
                        <a:latin typeface="Cambria Math" panose="02040503050406030204" pitchFamily="18" charset="0"/>
                      </a:rPr>
                      <m:t> </m:t>
                    </m:r>
                  </m:oMath>
                </a14:m>
                <a:r>
                  <a:rPr lang="en-US" altLang="zh-TW" sz="3200" dirty="0" smtClean="0"/>
                  <a:t>=</a:t>
                </a:r>
                <a:r>
                  <a:rPr lang="zh-TW" altLang="en-US" sz="3200" dirty="0" smtClean="0"/>
                  <a:t> </a:t>
                </a:r>
                <a14:m>
                  <m:oMath xmlns:m="http://schemas.openxmlformats.org/officeDocument/2006/math">
                    <m:f>
                      <m:fPr>
                        <m:ctrlPr>
                          <a:rPr lang="en-US" altLang="zh-TW" sz="3200" i="1" smtClean="0">
                            <a:latin typeface="Cambria Math" panose="02040503050406030204" pitchFamily="18" charset="0"/>
                          </a:rPr>
                        </m:ctrlPr>
                      </m:fPr>
                      <m:num>
                        <m:r>
                          <a:rPr lang="en-US" altLang="zh-TW" sz="3200" i="1">
                            <a:latin typeface="Cambria Math" panose="02040503050406030204" pitchFamily="18" charset="0"/>
                          </a:rPr>
                          <m:t>1</m:t>
                        </m:r>
                      </m:num>
                      <m:den>
                        <m:r>
                          <a:rPr lang="en-US" altLang="zh-TW" sz="3200" i="1">
                            <a:latin typeface="Cambria Math" panose="02040503050406030204" pitchFamily="18" charset="0"/>
                          </a:rPr>
                          <m:t>4</m:t>
                        </m:r>
                      </m:den>
                    </m:f>
                    <m:d>
                      <m:dPr>
                        <m:begChr m:val="["/>
                        <m:endChr m:val="]"/>
                        <m:ctrlPr>
                          <a:rPr lang="en-US" altLang="zh-TW" sz="3200" i="1" smtClean="0">
                            <a:latin typeface="Cambria Math" panose="02040503050406030204" pitchFamily="18" charset="0"/>
                          </a:rPr>
                        </m:ctrlPr>
                      </m:dPr>
                      <m:e>
                        <m:m>
                          <m:mPr>
                            <m:mcs>
                              <m:mc>
                                <m:mcPr>
                                  <m:count m:val="1"/>
                                  <m:mcJc m:val="center"/>
                                </m:mcPr>
                              </m:mc>
                            </m:mcs>
                            <m:ctrlPr>
                              <a:rPr lang="en-US" altLang="zh-TW" sz="3200" i="1" smtClean="0">
                                <a:latin typeface="Cambria Math" panose="02040503050406030204" pitchFamily="18" charset="0"/>
                              </a:rPr>
                            </m:ctrlPr>
                          </m:mPr>
                          <m:mr>
                            <m:e>
                              <m:r>
                                <m:rPr>
                                  <m:brk m:alnAt="7"/>
                                </m:rPr>
                                <a:rPr lang="en-US" altLang="zh-TW" sz="3200" i="1">
                                  <a:latin typeface="Cambria Math" panose="02040503050406030204" pitchFamily="18" charset="0"/>
                                </a:rPr>
                                <m:t>1</m:t>
                              </m:r>
                            </m:e>
                          </m:mr>
                          <m:mr>
                            <m:e>
                              <m:r>
                                <a:rPr lang="en-US" altLang="zh-TW" sz="3200" i="1">
                                  <a:latin typeface="Cambria Math" panose="02040503050406030204" pitchFamily="18" charset="0"/>
                                </a:rPr>
                                <m:t>2</m:t>
                              </m:r>
                            </m:e>
                          </m:mr>
                          <m:mr>
                            <m:e>
                              <m:r>
                                <a:rPr lang="en-US" altLang="zh-TW" sz="3200" i="1">
                                  <a:latin typeface="Cambria Math" panose="02040503050406030204" pitchFamily="18" charset="0"/>
                                </a:rPr>
                                <m:t>1</m:t>
                              </m:r>
                            </m:e>
                          </m:mr>
                        </m:m>
                      </m:e>
                    </m:d>
                    <m:r>
                      <a:rPr lang="zh-TW" altLang="en-US" sz="3200" i="1">
                        <a:latin typeface="Cambria Math" panose="02040503050406030204" pitchFamily="18" charset="0"/>
                      </a:rPr>
                      <m:t> </m:t>
                    </m:r>
                  </m:oMath>
                </a14:m>
                <a:r>
                  <a:rPr lang="zh-TW" altLang="en-US" sz="3200" dirty="0" smtClean="0"/>
                  <a:t>* </a:t>
                </a:r>
                <a14:m>
                  <m:oMath xmlns:m="http://schemas.openxmlformats.org/officeDocument/2006/math">
                    <m:f>
                      <m:fPr>
                        <m:ctrlPr>
                          <a:rPr lang="en-US" altLang="zh-TW" sz="3200" i="1" dirty="0" smtClean="0">
                            <a:latin typeface="Cambria Math" panose="02040503050406030204" pitchFamily="18" charset="0"/>
                          </a:rPr>
                        </m:ctrlPr>
                      </m:fPr>
                      <m:num>
                        <m:r>
                          <a:rPr lang="en-US" altLang="zh-TW" sz="3200" i="1" dirty="0">
                            <a:latin typeface="Cambria Math" panose="02040503050406030204" pitchFamily="18" charset="0"/>
                          </a:rPr>
                          <m:t>1</m:t>
                        </m:r>
                      </m:num>
                      <m:den>
                        <m:r>
                          <a:rPr lang="en-US" altLang="zh-TW" sz="3200" i="1" dirty="0">
                            <a:latin typeface="Cambria Math" panose="02040503050406030204" pitchFamily="18" charset="0"/>
                          </a:rPr>
                          <m:t>4</m:t>
                        </m:r>
                      </m:den>
                    </m:f>
                    <m:r>
                      <a:rPr lang="zh-TW" altLang="en-US" sz="3200" i="1" dirty="0">
                        <a:latin typeface="Cambria Math" panose="02040503050406030204" pitchFamily="18" charset="0"/>
                      </a:rPr>
                      <m:t> </m:t>
                    </m:r>
                    <m:d>
                      <m:dPr>
                        <m:begChr m:val="["/>
                        <m:endChr m:val="]"/>
                        <m:ctrlPr>
                          <a:rPr lang="en-US" altLang="zh-TW" sz="3200" i="1" dirty="0" smtClean="0">
                            <a:latin typeface="Cambria Math" panose="02040503050406030204" pitchFamily="18" charset="0"/>
                          </a:rPr>
                        </m:ctrlPr>
                      </m:dPr>
                      <m:e>
                        <m:m>
                          <m:mPr>
                            <m:mcs>
                              <m:mc>
                                <m:mcPr>
                                  <m:count m:val="3"/>
                                  <m:mcJc m:val="center"/>
                                </m:mcPr>
                              </m:mc>
                            </m:mcs>
                            <m:ctrlPr>
                              <a:rPr lang="en-US" altLang="zh-TW" sz="3200" i="1" dirty="0" smtClean="0">
                                <a:latin typeface="Cambria Math" panose="02040503050406030204" pitchFamily="18" charset="0"/>
                              </a:rPr>
                            </m:ctrlPr>
                          </m:mPr>
                          <m:mr>
                            <m:e>
                              <m:r>
                                <m:rPr>
                                  <m:brk m:alnAt="7"/>
                                </m:rPr>
                                <a:rPr lang="en-US" altLang="zh-TW" sz="3200" i="1" dirty="0">
                                  <a:latin typeface="Cambria Math" panose="02040503050406030204" pitchFamily="18" charset="0"/>
                                </a:rPr>
                                <m:t>1</m:t>
                              </m:r>
                            </m:e>
                            <m:e>
                              <m:r>
                                <a:rPr lang="en-US" altLang="zh-TW" sz="3200" i="1" dirty="0">
                                  <a:latin typeface="Cambria Math" panose="02040503050406030204" pitchFamily="18" charset="0"/>
                                </a:rPr>
                                <m:t>2</m:t>
                              </m:r>
                            </m:e>
                            <m:e>
                              <m:r>
                                <a:rPr lang="en-US" altLang="zh-TW" sz="3200" i="1" dirty="0">
                                  <a:latin typeface="Cambria Math" panose="02040503050406030204" pitchFamily="18" charset="0"/>
                                </a:rPr>
                                <m:t>1</m:t>
                              </m:r>
                            </m:e>
                          </m:mr>
                        </m:m>
                      </m:e>
                    </m:d>
                  </m:oMath>
                </a14:m>
                <a:r>
                  <a:rPr lang="zh-TW" altLang="en-US" sz="3200" dirty="0" smtClean="0"/>
                  <a:t> </a:t>
                </a:r>
                <a:endParaRPr lang="zh-TW" altLang="en-US" sz="3200"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890526" y="4503887"/>
                <a:ext cx="6463401" cy="1299074"/>
              </a:xfrm>
              <a:prstGeom prst="rect">
                <a:avLst/>
              </a:prstGeom>
              <a:blipFill rotWithShape="0">
                <a:blip r:embed="rId3"/>
                <a:stretch>
                  <a:fillRect/>
                </a:stretch>
              </a:blipFill>
            </p:spPr>
            <p:txBody>
              <a:bodyPr/>
              <a:lstStyle/>
              <a:p>
                <a:r>
                  <a:rPr lang="zh-TW" altLang="en-US">
                    <a:noFill/>
                  </a:rPr>
                  <a:t> </a:t>
                </a:r>
              </a:p>
            </p:txBody>
          </p:sp>
        </mc:Fallback>
      </mc:AlternateContent>
      <p:sp>
        <p:nvSpPr>
          <p:cNvPr id="11" name="文字方塊 5"/>
          <p:cNvSpPr txBox="1">
            <a:spLocks noChangeArrowheads="1"/>
          </p:cNvSpPr>
          <p:nvPr/>
        </p:nvSpPr>
        <p:spPr bwMode="auto">
          <a:xfrm>
            <a:off x="905424" y="5883377"/>
            <a:ext cx="20086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1pPr>
            <a:lvl2pPr marL="457200"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2pPr>
            <a:lvl3pPr marL="914400"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3pPr>
            <a:lvl4pPr marL="1371600"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4pPr>
            <a:lvl5pPr marL="1828800"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a:lstStyle>
          <a:p>
            <a:r>
              <a:rPr lang="en-US" altLang="zh-TW" dirty="0" smtClean="0"/>
              <a:t>9 multiplications</a:t>
            </a:r>
            <a:endParaRPr lang="zh-TW" altLang="en-US" dirty="0"/>
          </a:p>
        </p:txBody>
      </p:sp>
      <p:sp>
        <p:nvSpPr>
          <p:cNvPr id="12" name="文字方塊 6"/>
          <p:cNvSpPr txBox="1">
            <a:spLocks noChangeArrowheads="1"/>
          </p:cNvSpPr>
          <p:nvPr/>
        </p:nvSpPr>
        <p:spPr bwMode="auto">
          <a:xfrm>
            <a:off x="4049806" y="5802961"/>
            <a:ext cx="18835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1pPr>
            <a:lvl2pPr marL="457200"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2pPr>
            <a:lvl3pPr marL="914400"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3pPr>
            <a:lvl4pPr marL="1371600"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4pPr>
            <a:lvl5pPr marL="1828800"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a:lstStyle>
          <a:p>
            <a:r>
              <a:rPr lang="en-US" altLang="zh-TW" dirty="0"/>
              <a:t>3 </a:t>
            </a:r>
            <a:r>
              <a:rPr lang="en-US" altLang="zh-TW" dirty="0" smtClean="0"/>
              <a:t>multiplications</a:t>
            </a:r>
            <a:endParaRPr lang="zh-TW" altLang="en-US" dirty="0"/>
          </a:p>
          <a:p>
            <a:endParaRPr lang="zh-TW" altLang="en-US" dirty="0"/>
          </a:p>
        </p:txBody>
      </p:sp>
      <p:sp>
        <p:nvSpPr>
          <p:cNvPr id="13" name="文字方塊 6"/>
          <p:cNvSpPr txBox="1">
            <a:spLocks noChangeArrowheads="1"/>
          </p:cNvSpPr>
          <p:nvPr/>
        </p:nvSpPr>
        <p:spPr bwMode="auto">
          <a:xfrm>
            <a:off x="6180672" y="5728641"/>
            <a:ext cx="18835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1pPr>
            <a:lvl2pPr marL="457200"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2pPr>
            <a:lvl3pPr marL="914400"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3pPr>
            <a:lvl4pPr marL="1371600"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4pPr>
            <a:lvl5pPr marL="1828800"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a:lstStyle>
          <a:p>
            <a:r>
              <a:rPr lang="en-US" altLang="zh-TW" dirty="0"/>
              <a:t>3 </a:t>
            </a:r>
            <a:r>
              <a:rPr lang="en-US" altLang="zh-TW" dirty="0" smtClean="0"/>
              <a:t>multiplications</a:t>
            </a:r>
            <a:endParaRPr lang="zh-TW" altLang="en-US" dirty="0"/>
          </a:p>
          <a:p>
            <a:endParaRPr lang="zh-TW" altLang="en-US" dirty="0"/>
          </a:p>
        </p:txBody>
      </p:sp>
      <p:sp>
        <p:nvSpPr>
          <p:cNvPr id="14" name="TextBox 5"/>
          <p:cNvSpPr txBox="1"/>
          <p:nvPr/>
        </p:nvSpPr>
        <p:spPr>
          <a:xfrm>
            <a:off x="7233598" y="2074640"/>
            <a:ext cx="2221681" cy="646331"/>
          </a:xfrm>
          <a:prstGeom prst="rect">
            <a:avLst/>
          </a:prstGeom>
          <a:noFill/>
        </p:spPr>
        <p:txBody>
          <a:bodyPr wrap="square" rtlCol="0">
            <a:spAutoFit/>
          </a:bodyPr>
          <a:lstStyle/>
          <a:p>
            <a:r>
              <a:rPr lang="zh-TW" altLang="en-US" dirty="0" smtClean="0"/>
              <a:t> </a:t>
            </a:r>
            <a:r>
              <a:rPr lang="en-US" altLang="zh-TW" dirty="0" smtClean="0"/>
              <a:t>Box</a:t>
            </a:r>
            <a:r>
              <a:rPr lang="zh-TW" altLang="en-US" dirty="0" smtClean="0"/>
              <a:t> </a:t>
            </a:r>
            <a:r>
              <a:rPr lang="en-US" altLang="zh-TW" dirty="0" smtClean="0"/>
              <a:t>filter </a:t>
            </a:r>
            <a:r>
              <a:rPr lang="zh-TW" altLang="en-US" dirty="0" smtClean="0"/>
              <a:t>的 </a:t>
            </a:r>
            <a:r>
              <a:rPr lang="en-US" altLang="zh-TW" dirty="0" smtClean="0"/>
              <a:t>separable</a:t>
            </a:r>
            <a:r>
              <a:rPr lang="zh-TW" altLang="en-US" dirty="0" smtClean="0"/>
              <a:t>例子</a:t>
            </a:r>
            <a:endParaRPr lang="zh-TW" altLang="en-US" dirty="0"/>
          </a:p>
        </p:txBody>
      </p:sp>
      <p:sp>
        <p:nvSpPr>
          <p:cNvPr id="15" name="TextBox 5"/>
          <p:cNvSpPr txBox="1"/>
          <p:nvPr/>
        </p:nvSpPr>
        <p:spPr>
          <a:xfrm>
            <a:off x="7233598" y="4191025"/>
            <a:ext cx="2221681" cy="646331"/>
          </a:xfrm>
          <a:prstGeom prst="rect">
            <a:avLst/>
          </a:prstGeom>
          <a:noFill/>
        </p:spPr>
        <p:txBody>
          <a:bodyPr wrap="square" rtlCol="0">
            <a:spAutoFit/>
          </a:bodyPr>
          <a:lstStyle/>
          <a:p>
            <a:r>
              <a:rPr lang="zh-TW" altLang="en-US" dirty="0" smtClean="0"/>
              <a:t> 非</a:t>
            </a:r>
            <a:r>
              <a:rPr lang="en-US" altLang="zh-TW" dirty="0" smtClean="0"/>
              <a:t>Box</a:t>
            </a:r>
            <a:r>
              <a:rPr lang="zh-TW" altLang="en-US" dirty="0" smtClean="0"/>
              <a:t> </a:t>
            </a:r>
            <a:r>
              <a:rPr lang="en-US" altLang="zh-TW" dirty="0" smtClean="0"/>
              <a:t>filter </a:t>
            </a:r>
            <a:r>
              <a:rPr lang="zh-TW" altLang="en-US" dirty="0" smtClean="0"/>
              <a:t>的 </a:t>
            </a:r>
            <a:r>
              <a:rPr lang="en-US" altLang="zh-TW" dirty="0" smtClean="0"/>
              <a:t>separable</a:t>
            </a:r>
            <a:r>
              <a:rPr lang="zh-TW" altLang="en-US" dirty="0" smtClean="0"/>
              <a:t>例子</a:t>
            </a:r>
            <a:endParaRPr lang="zh-TW" altLang="en-US" dirty="0"/>
          </a:p>
        </p:txBody>
      </p:sp>
      <p:sp>
        <p:nvSpPr>
          <p:cNvPr id="16" name="日期版面配置區 15"/>
          <p:cNvSpPr>
            <a:spLocks noGrp="1"/>
          </p:cNvSpPr>
          <p:nvPr>
            <p:ph type="dt" sz="half" idx="10"/>
          </p:nvPr>
        </p:nvSpPr>
        <p:spPr/>
        <p:txBody>
          <a:bodyPr/>
          <a:lstStyle/>
          <a:p>
            <a:fld id="{1ECB9174-B175-4F28-BC0E-1D704AE4BB60}" type="datetime1">
              <a:rPr lang="en-US" altLang="zh-TW" smtClean="0"/>
              <a:t>12/1/2015</a:t>
            </a:fld>
            <a:endParaRPr lang="en-US" dirty="0"/>
          </a:p>
        </p:txBody>
      </p:sp>
    </p:spTree>
    <p:extLst>
      <p:ext uri="{BB962C8B-B14F-4D97-AF65-F5344CB8AC3E}">
        <p14:creationId xmlns:p14="http://schemas.microsoft.com/office/powerpoint/2010/main" val="388756325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7" name="Rectangle 2"/>
          <p:cNvSpPr>
            <a:spLocks noGrp="1" noChangeArrowheads="1"/>
          </p:cNvSpPr>
          <p:nvPr>
            <p:ph type="title"/>
          </p:nvPr>
        </p:nvSpPr>
        <p:spPr/>
        <p:txBody>
          <a:bodyPr/>
          <a:lstStyle/>
          <a:p>
            <a:pPr eaLnBrk="1" fontAlgn="ctr" hangingPunct="1"/>
            <a:r>
              <a:rPr lang="en-US" altLang="zh-TW" smtClean="0"/>
              <a:t>Take a Break</a:t>
            </a:r>
          </a:p>
        </p:txBody>
      </p:sp>
      <p:sp>
        <p:nvSpPr>
          <p:cNvPr id="251906"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1D370CA0-5516-4C99-99EB-763EB0588762}" type="slidenum">
              <a:rPr lang="en-US" altLang="zh-TW" sz="1400"/>
              <a:pPr>
                <a:spcBef>
                  <a:spcPct val="0"/>
                </a:spcBef>
                <a:buClrTx/>
                <a:buSzTx/>
                <a:buFontTx/>
                <a:buNone/>
              </a:pPr>
              <a:t>150</a:t>
            </a:fld>
            <a:r>
              <a:rPr lang="en-US" altLang="zh-TW" sz="1400"/>
              <a:t>/118</a:t>
            </a:r>
          </a:p>
        </p:txBody>
      </p:sp>
      <p:sp>
        <p:nvSpPr>
          <p:cNvPr id="2" name="日期版面配置區 1"/>
          <p:cNvSpPr>
            <a:spLocks noGrp="1"/>
          </p:cNvSpPr>
          <p:nvPr>
            <p:ph type="dt" sz="half" idx="10"/>
          </p:nvPr>
        </p:nvSpPr>
        <p:spPr/>
        <p:txBody>
          <a:bodyPr/>
          <a:lstStyle/>
          <a:p>
            <a:fld id="{75D28E96-1C9B-4694-B396-CC3A7C558797}" type="datetime1">
              <a:rPr lang="en-US" altLang="zh-TW" smtClean="0"/>
              <a:t>12/1/2015</a:t>
            </a:fld>
            <a:endParaRPr lang="en-US" dirty="0"/>
          </a:p>
        </p:txBody>
      </p:sp>
      <p:sp>
        <p:nvSpPr>
          <p:cNvPr id="3" name="文字方塊 2"/>
          <p:cNvSpPr txBox="1"/>
          <p:nvPr/>
        </p:nvSpPr>
        <p:spPr>
          <a:xfrm>
            <a:off x="1619672" y="2924944"/>
            <a:ext cx="5589970" cy="369332"/>
          </a:xfrm>
          <a:prstGeom prst="rect">
            <a:avLst/>
          </a:prstGeom>
          <a:noFill/>
        </p:spPr>
        <p:txBody>
          <a:bodyPr wrap="square" rtlCol="0">
            <a:spAutoFit/>
          </a:bodyPr>
          <a:lstStyle/>
          <a:p>
            <a:r>
              <a:rPr lang="zh-TW" altLang="en-US" dirty="0">
                <a:hlinkClick r:id="rId3" action="ppaction://hlinkfile"/>
              </a:rPr>
              <a:t>爆笑空姐</a:t>
            </a:r>
            <a:endParaRPr lang="zh-TW" altLang="en-US" dirty="0"/>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5" name="Rectangle 2"/>
          <p:cNvSpPr>
            <a:spLocks noGrp="1" noChangeArrowheads="1"/>
          </p:cNvSpPr>
          <p:nvPr>
            <p:ph type="title"/>
          </p:nvPr>
        </p:nvSpPr>
        <p:spPr/>
        <p:txBody>
          <a:bodyPr/>
          <a:lstStyle/>
          <a:p>
            <a:pPr eaLnBrk="1" hangingPunct="1"/>
            <a:r>
              <a:rPr lang="en-US" altLang="zh-TW" b="0" smtClean="0"/>
              <a:t>Edge Operator Performance</a:t>
            </a:r>
          </a:p>
        </p:txBody>
      </p:sp>
      <p:sp>
        <p:nvSpPr>
          <p:cNvPr id="253956" name="Rectangle 5"/>
          <p:cNvSpPr>
            <a:spLocks noGrp="1" noChangeArrowheads="1"/>
          </p:cNvSpPr>
          <p:nvPr>
            <p:ph idx="1"/>
          </p:nvPr>
        </p:nvSpPr>
        <p:spPr>
          <a:xfrm>
            <a:off x="539552" y="2420888"/>
            <a:ext cx="8229600" cy="1368425"/>
          </a:xfrm>
          <a:noFill/>
        </p:spPr>
        <p:txBody>
          <a:bodyPr/>
          <a:lstStyle/>
          <a:p>
            <a:pPr eaLnBrk="1" hangingPunct="1"/>
            <a:r>
              <a:rPr lang="en-US" altLang="zh-TW" dirty="0" smtClean="0"/>
              <a:t>edge detector performance characteristics:</a:t>
            </a:r>
          </a:p>
          <a:p>
            <a:pPr eaLnBrk="1" hangingPunct="1">
              <a:buFont typeface="Wingdings" pitchFamily="2" charset="2"/>
              <a:buNone/>
            </a:pPr>
            <a:r>
              <a:rPr lang="en-US" altLang="zh-TW" dirty="0" smtClean="0"/>
              <a:t>          </a:t>
            </a:r>
            <a:r>
              <a:rPr lang="en-US" altLang="zh-TW" b="1" dirty="0" smtClean="0"/>
              <a:t>misdetection/false-alarm rate</a:t>
            </a:r>
          </a:p>
        </p:txBody>
      </p:sp>
      <p:sp>
        <p:nvSpPr>
          <p:cNvPr id="253954"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8E0CC260-E70C-4737-83C7-5E94907A1534}" type="slidenum">
              <a:rPr lang="en-US" altLang="zh-TW" sz="1400"/>
              <a:pPr>
                <a:spcBef>
                  <a:spcPct val="0"/>
                </a:spcBef>
                <a:buClrTx/>
                <a:buSzTx/>
                <a:buFontTx/>
                <a:buNone/>
              </a:pPr>
              <a:t>151</a:t>
            </a:fld>
            <a:r>
              <a:rPr lang="en-US" altLang="zh-TW" sz="1400"/>
              <a:t>/118</a:t>
            </a:r>
          </a:p>
        </p:txBody>
      </p:sp>
      <p:sp>
        <p:nvSpPr>
          <p:cNvPr id="2" name="日期版面配置區 1"/>
          <p:cNvSpPr>
            <a:spLocks noGrp="1"/>
          </p:cNvSpPr>
          <p:nvPr>
            <p:ph type="dt" sz="half" idx="10"/>
          </p:nvPr>
        </p:nvSpPr>
        <p:spPr/>
        <p:txBody>
          <a:bodyPr/>
          <a:lstStyle/>
          <a:p>
            <a:fld id="{1071A2CA-0A2D-416E-A6DB-CA4F457518D9}"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5D5EEC4A-9EBC-49DA-BD16-B7A699CB9962}" type="slidenum">
              <a:rPr lang="en-US" altLang="zh-TW" sz="1400"/>
              <a:pPr>
                <a:spcBef>
                  <a:spcPct val="0"/>
                </a:spcBef>
                <a:buClrTx/>
                <a:buSzTx/>
                <a:buFontTx/>
                <a:buNone/>
              </a:pPr>
              <a:t>152</a:t>
            </a:fld>
            <a:r>
              <a:rPr lang="en-US" altLang="zh-TW" sz="1400"/>
              <a:t>/118</a:t>
            </a:r>
          </a:p>
        </p:txBody>
      </p:sp>
      <p:pic>
        <p:nvPicPr>
          <p:cNvPr id="256003" name="Picture 4" descr="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04" name="Line 5"/>
          <p:cNvSpPr>
            <a:spLocks noChangeShapeType="1"/>
          </p:cNvSpPr>
          <p:nvPr/>
        </p:nvSpPr>
        <p:spPr bwMode="auto">
          <a:xfrm>
            <a:off x="1763713" y="5734050"/>
            <a:ext cx="2016125" cy="0"/>
          </a:xfrm>
          <a:prstGeom prst="line">
            <a:avLst/>
          </a:prstGeom>
          <a:noFill/>
          <a:ln w="571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256005" name="Line 6"/>
          <p:cNvSpPr>
            <a:spLocks noChangeShapeType="1"/>
          </p:cNvSpPr>
          <p:nvPr/>
        </p:nvSpPr>
        <p:spPr bwMode="auto">
          <a:xfrm>
            <a:off x="4284663" y="5734050"/>
            <a:ext cx="2087562" cy="0"/>
          </a:xfrm>
          <a:prstGeom prst="line">
            <a:avLst/>
          </a:prstGeom>
          <a:noFill/>
          <a:ln w="571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2" name="日期版面配置區 1"/>
          <p:cNvSpPr>
            <a:spLocks noGrp="1"/>
          </p:cNvSpPr>
          <p:nvPr>
            <p:ph type="dt" sz="half" idx="10"/>
          </p:nvPr>
        </p:nvSpPr>
        <p:spPr/>
        <p:txBody>
          <a:bodyPr/>
          <a:lstStyle/>
          <a:p>
            <a:fld id="{603199E8-2AE8-45B4-8F5D-C69865A20A37}"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44EEC675-93EE-4657-B7CF-95AA464B74FC}" type="slidenum">
              <a:rPr lang="en-US" altLang="zh-TW" sz="1400"/>
              <a:pPr>
                <a:spcBef>
                  <a:spcPct val="0"/>
                </a:spcBef>
                <a:buClrTx/>
                <a:buSzTx/>
                <a:buFontTx/>
                <a:buNone/>
              </a:pPr>
              <a:t>153</a:t>
            </a:fld>
            <a:r>
              <a:rPr lang="en-US" altLang="zh-TW" sz="1400"/>
              <a:t>/118</a:t>
            </a:r>
          </a:p>
        </p:txBody>
      </p:sp>
      <p:pic>
        <p:nvPicPr>
          <p:cNvPr id="258051" name="Picture 4" descr="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2" name="Line 5"/>
          <p:cNvSpPr>
            <a:spLocks noChangeShapeType="1"/>
          </p:cNvSpPr>
          <p:nvPr/>
        </p:nvSpPr>
        <p:spPr bwMode="auto">
          <a:xfrm>
            <a:off x="3708400" y="6021388"/>
            <a:ext cx="2016125" cy="0"/>
          </a:xfrm>
          <a:prstGeom prst="line">
            <a:avLst/>
          </a:prstGeom>
          <a:noFill/>
          <a:ln w="571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258053" name="Line 6"/>
          <p:cNvSpPr>
            <a:spLocks noChangeShapeType="1"/>
          </p:cNvSpPr>
          <p:nvPr/>
        </p:nvSpPr>
        <p:spPr bwMode="auto">
          <a:xfrm>
            <a:off x="6229350" y="6021388"/>
            <a:ext cx="1943100" cy="0"/>
          </a:xfrm>
          <a:prstGeom prst="line">
            <a:avLst/>
          </a:prstGeom>
          <a:noFill/>
          <a:ln w="571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2" name="日期版面配置區 1"/>
          <p:cNvSpPr>
            <a:spLocks noGrp="1"/>
          </p:cNvSpPr>
          <p:nvPr>
            <p:ph type="dt" sz="half" idx="10"/>
          </p:nvPr>
        </p:nvSpPr>
        <p:spPr/>
        <p:txBody>
          <a:bodyPr/>
          <a:lstStyle/>
          <a:p>
            <a:fld id="{871DD7F4-99DC-49CD-8E14-8E0E6064691B}"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1" name="Rectangle 2"/>
          <p:cNvSpPr>
            <a:spLocks noGrp="1" noChangeArrowheads="1"/>
          </p:cNvSpPr>
          <p:nvPr>
            <p:ph type="title"/>
          </p:nvPr>
        </p:nvSpPr>
        <p:spPr/>
        <p:txBody>
          <a:bodyPr/>
          <a:lstStyle/>
          <a:p>
            <a:pPr eaLnBrk="1" hangingPunct="1"/>
            <a:r>
              <a:rPr lang="en-US" altLang="zh-TW" b="0" smtClean="0"/>
              <a:t>7.5 Line Detection</a:t>
            </a:r>
          </a:p>
        </p:txBody>
      </p:sp>
      <p:sp>
        <p:nvSpPr>
          <p:cNvPr id="268292" name="Rectangle 3"/>
          <p:cNvSpPr>
            <a:spLocks noGrp="1" noChangeArrowheads="1"/>
          </p:cNvSpPr>
          <p:nvPr>
            <p:ph idx="1"/>
          </p:nvPr>
        </p:nvSpPr>
        <p:spPr>
          <a:xfrm>
            <a:off x="250825" y="2636838"/>
            <a:ext cx="8662988" cy="2611437"/>
          </a:xfrm>
        </p:spPr>
        <p:txBody>
          <a:bodyPr/>
          <a:lstStyle/>
          <a:p>
            <a:pPr eaLnBrk="1" hangingPunct="1"/>
            <a:r>
              <a:rPr lang="en-US" altLang="zh-TW" dirty="0" smtClean="0"/>
              <a:t>A line segment on an image can be characterized as an elongated rectangular region having a homogeneous gray level bounded on both its longer sides by homogeneous regions of a different gray level</a:t>
            </a:r>
          </a:p>
        </p:txBody>
      </p:sp>
      <p:sp>
        <p:nvSpPr>
          <p:cNvPr id="268290"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AC5DF3B0-0BBD-4813-94C1-82CF55EE5CD5}" type="slidenum">
              <a:rPr lang="en-US" altLang="zh-TW" sz="1400"/>
              <a:pPr>
                <a:spcBef>
                  <a:spcPct val="0"/>
                </a:spcBef>
                <a:buClrTx/>
                <a:buSzTx/>
                <a:buFontTx/>
                <a:buNone/>
              </a:pPr>
              <a:t>154</a:t>
            </a:fld>
            <a:r>
              <a:rPr lang="en-US" altLang="zh-TW" sz="1400"/>
              <a:t>/118</a:t>
            </a:r>
          </a:p>
        </p:txBody>
      </p:sp>
      <p:sp>
        <p:nvSpPr>
          <p:cNvPr id="2" name="日期版面配置區 1"/>
          <p:cNvSpPr>
            <a:spLocks noGrp="1"/>
          </p:cNvSpPr>
          <p:nvPr>
            <p:ph type="dt" sz="half" idx="10"/>
          </p:nvPr>
        </p:nvSpPr>
        <p:spPr/>
        <p:txBody>
          <a:bodyPr/>
          <a:lstStyle/>
          <a:p>
            <a:fld id="{8C1DCCEF-D2C9-4DBC-811F-4741D6E0B3D0}"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9" name="Rectangle 2"/>
          <p:cNvSpPr>
            <a:spLocks noGrp="1" noChangeArrowheads="1"/>
          </p:cNvSpPr>
          <p:nvPr>
            <p:ph type="title"/>
          </p:nvPr>
        </p:nvSpPr>
        <p:spPr/>
        <p:txBody>
          <a:bodyPr/>
          <a:lstStyle/>
          <a:p>
            <a:pPr eaLnBrk="1" hangingPunct="1"/>
            <a:r>
              <a:rPr lang="en-US" altLang="zh-TW" b="0" smtClean="0"/>
              <a:t>7.5 Line Detection</a:t>
            </a:r>
          </a:p>
        </p:txBody>
      </p:sp>
      <p:sp>
        <p:nvSpPr>
          <p:cNvPr id="270340" name="Rectangle 3"/>
          <p:cNvSpPr>
            <a:spLocks noGrp="1" noChangeArrowheads="1"/>
          </p:cNvSpPr>
          <p:nvPr>
            <p:ph idx="1"/>
          </p:nvPr>
        </p:nvSpPr>
        <p:spPr>
          <a:xfrm>
            <a:off x="0" y="2041525"/>
            <a:ext cx="8893175" cy="955675"/>
          </a:xfrm>
        </p:spPr>
        <p:txBody>
          <a:bodyPr/>
          <a:lstStyle/>
          <a:p>
            <a:pPr eaLnBrk="1" hangingPunct="1">
              <a:lnSpc>
                <a:spcPct val="90000"/>
              </a:lnSpc>
            </a:pPr>
            <a:r>
              <a:rPr lang="en-US" altLang="zh-TW" smtClean="0"/>
              <a:t>one-pixel-wide lines can be detected by compass line detectors</a:t>
            </a:r>
          </a:p>
        </p:txBody>
      </p:sp>
      <p:sp>
        <p:nvSpPr>
          <p:cNvPr id="270338"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95274BCC-7DA9-4FC8-B235-4210C65AF4E0}" type="slidenum">
              <a:rPr lang="en-US" altLang="zh-TW" sz="1400"/>
              <a:pPr>
                <a:spcBef>
                  <a:spcPct val="0"/>
                </a:spcBef>
                <a:buClrTx/>
                <a:buSzTx/>
                <a:buFontTx/>
                <a:buNone/>
              </a:pPr>
              <a:t>155</a:t>
            </a:fld>
            <a:r>
              <a:rPr lang="en-US" altLang="zh-TW" sz="1400"/>
              <a:t>/118</a:t>
            </a:r>
          </a:p>
        </p:txBody>
      </p:sp>
      <p:pic>
        <p:nvPicPr>
          <p:cNvPr id="270341" name="Picture 4" descr="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3789363"/>
            <a:ext cx="8569325"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直線單箭頭接點 6"/>
          <p:cNvCxnSpPr/>
          <p:nvPr/>
        </p:nvCxnSpPr>
        <p:spPr bwMode="auto">
          <a:xfrm>
            <a:off x="683568" y="3645024"/>
            <a:ext cx="360040" cy="0"/>
          </a:xfrm>
          <a:prstGeom prst="straightConnector1">
            <a:avLst/>
          </a:prstGeom>
          <a:solidFill>
            <a:schemeClr val="folHlink">
              <a:alpha val="0"/>
            </a:schemeClr>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直線單箭頭接點 7"/>
          <p:cNvCxnSpPr/>
          <p:nvPr/>
        </p:nvCxnSpPr>
        <p:spPr bwMode="auto">
          <a:xfrm flipV="1">
            <a:off x="2771800" y="3501008"/>
            <a:ext cx="288032" cy="216024"/>
          </a:xfrm>
          <a:prstGeom prst="straightConnector1">
            <a:avLst/>
          </a:prstGeom>
          <a:solidFill>
            <a:schemeClr val="folHlink">
              <a:alpha val="0"/>
            </a:schemeClr>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直線單箭頭接點 9"/>
          <p:cNvCxnSpPr/>
          <p:nvPr/>
        </p:nvCxnSpPr>
        <p:spPr bwMode="auto">
          <a:xfrm flipV="1">
            <a:off x="5004048" y="3429000"/>
            <a:ext cx="0" cy="288032"/>
          </a:xfrm>
          <a:prstGeom prst="straightConnector1">
            <a:avLst/>
          </a:prstGeom>
          <a:solidFill>
            <a:schemeClr val="folHlink">
              <a:alpha val="0"/>
            </a:schemeClr>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直線單箭頭接點 11"/>
          <p:cNvCxnSpPr/>
          <p:nvPr/>
        </p:nvCxnSpPr>
        <p:spPr bwMode="auto">
          <a:xfrm flipH="1" flipV="1">
            <a:off x="7092280" y="3501008"/>
            <a:ext cx="288032" cy="216024"/>
          </a:xfrm>
          <a:prstGeom prst="straightConnector1">
            <a:avLst/>
          </a:prstGeom>
          <a:solidFill>
            <a:schemeClr val="folHlink">
              <a:alpha val="0"/>
            </a:schemeClr>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日期版面配置區 1"/>
          <p:cNvSpPr>
            <a:spLocks noGrp="1"/>
          </p:cNvSpPr>
          <p:nvPr>
            <p:ph type="dt" sz="half" idx="10"/>
          </p:nvPr>
        </p:nvSpPr>
        <p:spPr/>
        <p:txBody>
          <a:bodyPr/>
          <a:lstStyle/>
          <a:p>
            <a:fld id="{CBB4879C-F2C7-4711-AC46-95D070C8138D}"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4434" name="Rectangle 3"/>
          <p:cNvSpPr>
            <a:spLocks noGrp="1" noChangeArrowheads="1"/>
          </p:cNvSpPr>
          <p:nvPr>
            <p:ph idx="1"/>
          </p:nvPr>
        </p:nvSpPr>
        <p:spPr>
          <a:xfrm>
            <a:off x="539750" y="333375"/>
            <a:ext cx="8351838" cy="576263"/>
          </a:xfrm>
        </p:spPr>
        <p:txBody>
          <a:bodyPr/>
          <a:lstStyle/>
          <a:p>
            <a:pPr eaLnBrk="1" hangingPunct="1"/>
            <a:r>
              <a:rPr lang="en-US" altLang="zh-TW" smtClean="0"/>
              <a:t>detecting lines of one to three pixels in width</a:t>
            </a:r>
          </a:p>
        </p:txBody>
      </p:sp>
      <p:pic>
        <p:nvPicPr>
          <p:cNvPr id="274435" name="Picture 7" descr="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935559"/>
            <a:ext cx="9144000"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線單箭頭接點 3"/>
          <p:cNvCxnSpPr/>
          <p:nvPr/>
        </p:nvCxnSpPr>
        <p:spPr bwMode="auto">
          <a:xfrm>
            <a:off x="539552" y="1772816"/>
            <a:ext cx="360040" cy="0"/>
          </a:xfrm>
          <a:prstGeom prst="straightConnector1">
            <a:avLst/>
          </a:prstGeom>
          <a:solidFill>
            <a:schemeClr val="folHlink">
              <a:alpha val="0"/>
            </a:schemeClr>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直線單箭頭接點 4"/>
          <p:cNvCxnSpPr/>
          <p:nvPr/>
        </p:nvCxnSpPr>
        <p:spPr bwMode="auto">
          <a:xfrm flipV="1">
            <a:off x="2483768" y="1628800"/>
            <a:ext cx="360040" cy="144016"/>
          </a:xfrm>
          <a:prstGeom prst="straightConnector1">
            <a:avLst/>
          </a:prstGeom>
          <a:solidFill>
            <a:schemeClr val="folHlink">
              <a:alpha val="0"/>
            </a:schemeClr>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直線單箭頭接點 6"/>
          <p:cNvCxnSpPr/>
          <p:nvPr/>
        </p:nvCxnSpPr>
        <p:spPr bwMode="auto">
          <a:xfrm flipV="1">
            <a:off x="4788024" y="1556792"/>
            <a:ext cx="288032" cy="216024"/>
          </a:xfrm>
          <a:prstGeom prst="straightConnector1">
            <a:avLst/>
          </a:prstGeom>
          <a:solidFill>
            <a:schemeClr val="folHlink">
              <a:alpha val="0"/>
            </a:schemeClr>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直線單箭頭接點 8"/>
          <p:cNvCxnSpPr/>
          <p:nvPr/>
        </p:nvCxnSpPr>
        <p:spPr bwMode="auto">
          <a:xfrm flipV="1">
            <a:off x="7164288" y="1484784"/>
            <a:ext cx="144016" cy="288032"/>
          </a:xfrm>
          <a:prstGeom prst="straightConnector1">
            <a:avLst/>
          </a:prstGeom>
          <a:solidFill>
            <a:schemeClr val="folHlink">
              <a:alpha val="0"/>
            </a:schemeClr>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直線單箭頭接點 10"/>
          <p:cNvCxnSpPr/>
          <p:nvPr/>
        </p:nvCxnSpPr>
        <p:spPr bwMode="auto">
          <a:xfrm flipV="1">
            <a:off x="179512" y="6309320"/>
            <a:ext cx="0" cy="288032"/>
          </a:xfrm>
          <a:prstGeom prst="straightConnector1">
            <a:avLst/>
          </a:prstGeom>
          <a:solidFill>
            <a:schemeClr val="folHlink">
              <a:alpha val="0"/>
            </a:schemeClr>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直線單箭頭接點 12"/>
          <p:cNvCxnSpPr/>
          <p:nvPr/>
        </p:nvCxnSpPr>
        <p:spPr bwMode="auto">
          <a:xfrm flipH="1" flipV="1">
            <a:off x="2483768" y="6381328"/>
            <a:ext cx="144016" cy="216024"/>
          </a:xfrm>
          <a:prstGeom prst="straightConnector1">
            <a:avLst/>
          </a:prstGeom>
          <a:solidFill>
            <a:schemeClr val="folHlink">
              <a:alpha val="0"/>
            </a:schemeClr>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直線單箭頭接點 14"/>
          <p:cNvCxnSpPr/>
          <p:nvPr/>
        </p:nvCxnSpPr>
        <p:spPr bwMode="auto">
          <a:xfrm flipH="1" flipV="1">
            <a:off x="4860032" y="6381328"/>
            <a:ext cx="288032" cy="216024"/>
          </a:xfrm>
          <a:prstGeom prst="straightConnector1">
            <a:avLst/>
          </a:prstGeom>
          <a:solidFill>
            <a:schemeClr val="folHlink">
              <a:alpha val="0"/>
            </a:schemeClr>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直線單箭頭接點 16"/>
          <p:cNvCxnSpPr/>
          <p:nvPr/>
        </p:nvCxnSpPr>
        <p:spPr bwMode="auto">
          <a:xfrm flipH="1" flipV="1">
            <a:off x="7164288" y="6453336"/>
            <a:ext cx="360040" cy="72008"/>
          </a:xfrm>
          <a:prstGeom prst="straightConnector1">
            <a:avLst/>
          </a:prstGeom>
          <a:solidFill>
            <a:schemeClr val="folHlink">
              <a:alpha val="0"/>
            </a:schemeClr>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日期版面配置區 1"/>
          <p:cNvSpPr>
            <a:spLocks noGrp="1"/>
          </p:cNvSpPr>
          <p:nvPr>
            <p:ph type="dt" sz="half" idx="10"/>
          </p:nvPr>
        </p:nvSpPr>
        <p:spPr/>
        <p:txBody>
          <a:bodyPr/>
          <a:lstStyle/>
          <a:p>
            <a:fld id="{3494ACEC-DA19-4848-B8E6-D22FBA1B3B7B}" type="datetime1">
              <a:rPr lang="en-US" altLang="zh-TW" smtClean="0"/>
              <a:t>12/1/2015</a:t>
            </a:fld>
            <a:endParaRPr lang="en-US" dirty="0"/>
          </a:p>
        </p:txBody>
      </p:sp>
      <p:sp>
        <p:nvSpPr>
          <p:cNvPr id="3" name="投影片編號版面配置區 2"/>
          <p:cNvSpPr>
            <a:spLocks noGrp="1"/>
          </p:cNvSpPr>
          <p:nvPr>
            <p:ph type="sldNum" sz="quarter" idx="12"/>
          </p:nvPr>
        </p:nvSpPr>
        <p:spPr/>
        <p:txBody>
          <a:bodyPr/>
          <a:lstStyle/>
          <a:p>
            <a:fld id="{BFAA3A1A-A6EE-45C7-8D17-B91E289A84DA}" type="slidenum">
              <a:rPr lang="en-US" altLang="zh-TW" smtClean="0"/>
              <a:pPr/>
              <a:t>156</a:t>
            </a:fld>
            <a:r>
              <a:rPr lang="en-US" altLang="zh-TW" smtClean="0"/>
              <a:t>/118</a:t>
            </a:r>
            <a:endParaRPr lang="en-US" altLang="zh-TW"/>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8" name="Rectangle 6"/>
          <p:cNvSpPr>
            <a:spLocks noGrp="1" noChangeArrowheads="1"/>
          </p:cNvSpPr>
          <p:nvPr>
            <p:ph idx="1"/>
          </p:nvPr>
        </p:nvSpPr>
        <p:spPr>
          <a:xfrm>
            <a:off x="0" y="2492375"/>
            <a:ext cx="4787900" cy="1655763"/>
          </a:xfrm>
          <a:noFill/>
        </p:spPr>
        <p:txBody>
          <a:bodyPr/>
          <a:lstStyle/>
          <a:p>
            <a:pPr eaLnBrk="1" hangingPunct="1"/>
            <a:r>
              <a:rPr lang="en-US" altLang="zh-TW" dirty="0" err="1" smtClean="0"/>
              <a:t>semilinear</a:t>
            </a:r>
            <a:r>
              <a:rPr lang="en-US" altLang="zh-TW" dirty="0" smtClean="0"/>
              <a:t> line detector </a:t>
            </a:r>
          </a:p>
          <a:p>
            <a:pPr eaLnBrk="1" hangingPunct="1">
              <a:buFont typeface="Wingdings" pitchFamily="2" charset="2"/>
              <a:buNone/>
            </a:pPr>
            <a:r>
              <a:rPr lang="en-US" altLang="zh-TW" dirty="0" smtClean="0"/>
              <a:t>    by step edge on </a:t>
            </a:r>
          </a:p>
          <a:p>
            <a:pPr eaLnBrk="1" hangingPunct="1">
              <a:buFont typeface="Wingdings" pitchFamily="2" charset="2"/>
              <a:buNone/>
            </a:pPr>
            <a:r>
              <a:rPr lang="en-US" altLang="zh-TW" dirty="0" smtClean="0"/>
              <a:t>    either side of the line</a:t>
            </a:r>
          </a:p>
        </p:txBody>
      </p:sp>
      <p:sp>
        <p:nvSpPr>
          <p:cNvPr id="272386"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57784D98-54D6-4441-949E-0D56B862322A}" type="slidenum">
              <a:rPr lang="en-US" altLang="zh-TW" sz="1400"/>
              <a:pPr>
                <a:spcBef>
                  <a:spcPct val="0"/>
                </a:spcBef>
                <a:buClrTx/>
                <a:buSzTx/>
                <a:buFontTx/>
                <a:buNone/>
              </a:pPr>
              <a:t>157</a:t>
            </a:fld>
            <a:r>
              <a:rPr lang="en-US" altLang="zh-TW" sz="1400"/>
              <a:t>/118</a:t>
            </a:r>
          </a:p>
        </p:txBody>
      </p:sp>
      <p:pic>
        <p:nvPicPr>
          <p:cNvPr id="272387" name="Picture 4" descr="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4075" y="0"/>
            <a:ext cx="7035800"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直線單箭頭接點 4"/>
          <p:cNvCxnSpPr/>
          <p:nvPr/>
        </p:nvCxnSpPr>
        <p:spPr bwMode="auto">
          <a:xfrm>
            <a:off x="7200292" y="836712"/>
            <a:ext cx="360040" cy="0"/>
          </a:xfrm>
          <a:prstGeom prst="straightConnector1">
            <a:avLst/>
          </a:prstGeom>
          <a:solidFill>
            <a:schemeClr val="folHlink">
              <a:alpha val="0"/>
            </a:schemeClr>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直線單箭頭接點 5"/>
          <p:cNvCxnSpPr/>
          <p:nvPr/>
        </p:nvCxnSpPr>
        <p:spPr bwMode="auto">
          <a:xfrm flipV="1">
            <a:off x="7200292" y="1844613"/>
            <a:ext cx="288032" cy="216024"/>
          </a:xfrm>
          <a:prstGeom prst="straightConnector1">
            <a:avLst/>
          </a:prstGeom>
          <a:solidFill>
            <a:schemeClr val="folHlink">
              <a:alpha val="0"/>
            </a:schemeClr>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直線單箭頭接點 6"/>
          <p:cNvCxnSpPr/>
          <p:nvPr/>
        </p:nvCxnSpPr>
        <p:spPr bwMode="auto">
          <a:xfrm flipV="1">
            <a:off x="7200292" y="3320256"/>
            <a:ext cx="0" cy="288032"/>
          </a:xfrm>
          <a:prstGeom prst="straightConnector1">
            <a:avLst/>
          </a:prstGeom>
          <a:solidFill>
            <a:schemeClr val="folHlink">
              <a:alpha val="0"/>
            </a:schemeClr>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直線單箭頭接點 7"/>
          <p:cNvCxnSpPr/>
          <p:nvPr/>
        </p:nvCxnSpPr>
        <p:spPr bwMode="auto">
          <a:xfrm flipH="1" flipV="1">
            <a:off x="7092280" y="4933418"/>
            <a:ext cx="288032" cy="216024"/>
          </a:xfrm>
          <a:prstGeom prst="straightConnector1">
            <a:avLst/>
          </a:prstGeom>
          <a:solidFill>
            <a:schemeClr val="folHlink">
              <a:alpha val="0"/>
            </a:schemeClr>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 name="直線接點 2"/>
          <p:cNvCxnSpPr/>
          <p:nvPr/>
        </p:nvCxnSpPr>
        <p:spPr bwMode="auto">
          <a:xfrm flipV="1">
            <a:off x="6643171" y="4603162"/>
            <a:ext cx="39095" cy="1889"/>
          </a:xfrm>
          <a:prstGeom prst="line">
            <a:avLst/>
          </a:prstGeom>
          <a:solidFill>
            <a:schemeClr val="folHlink">
              <a:alpha val="0"/>
            </a:schemeClr>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6" name="文字方塊 15"/>
              <p:cNvSpPr txBox="1"/>
              <p:nvPr/>
            </p:nvSpPr>
            <p:spPr>
              <a:xfrm>
                <a:off x="107504" y="4464662"/>
                <a:ext cx="360355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box>
                        <m:boxPr>
                          <m:ctrlPr>
                            <a:rPr lang="zh-TW" altLang="en-US" i="1" smtClean="0">
                              <a:latin typeface="Cambria Math" panose="02040503050406030204" pitchFamily="18" charset="0"/>
                            </a:rPr>
                          </m:ctrlPr>
                        </m:boxPr>
                        <m:e>
                          <m:r>
                            <a:rPr lang="en-US" altLang="zh-TW" b="0" i="1" smtClean="0">
                              <a:latin typeface="Cambria Math" panose="02040503050406030204" pitchFamily="18" charset="0"/>
                            </a:rPr>
                            <m:t>𝑠</m:t>
                          </m:r>
                          <m:r>
                            <a:rPr lang="en-US" altLang="zh-TW" i="1" smtClean="0">
                              <a:latin typeface="Cambria Math" panose="02040503050406030204" pitchFamily="18" charset="0"/>
                            </a:rPr>
                            <m:t>=</m:t>
                          </m:r>
                          <m:func>
                            <m:funcPr>
                              <m:ctrlPr>
                                <a:rPr lang="en-US" altLang="zh-TW" b="0" i="1" smtClean="0">
                                  <a:latin typeface="Cambria Math" panose="02040503050406030204" pitchFamily="18" charset="0"/>
                                </a:rPr>
                              </m:ctrlPr>
                            </m:funcPr>
                            <m:fName>
                              <m:r>
                                <m:rPr>
                                  <m:sty m:val="p"/>
                                </m:rPr>
                                <a:rPr lang="en-US" altLang="zh-TW" b="0" i="0" smtClean="0">
                                  <a:latin typeface="Cambria Math" panose="02040503050406030204" pitchFamily="18" charset="0"/>
                                </a:rPr>
                                <m:t>max</m:t>
                              </m:r>
                            </m:fName>
                            <m:e>
                              <m:d>
                                <m:dPr>
                                  <m:begChr m:val="{"/>
                                  <m:endChr m:val="|"/>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 </m:t>
                                  </m:r>
                                  <m:sSub>
                                    <m:sSubPr>
                                      <m:ctrlPr>
                                        <a:rPr lang="en-US" altLang="zh-TW" b="0" i="1" smtClean="0">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𝑖</m:t>
                                      </m:r>
                                    </m:sub>
                                  </m:sSub>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𝑏</m:t>
                                      </m:r>
                                    </m:e>
                                    <m:sub>
                                      <m:r>
                                        <a:rPr lang="en-US" altLang="zh-TW" i="1">
                                          <a:latin typeface="Cambria Math" panose="02040503050406030204" pitchFamily="18" charset="0"/>
                                        </a:rPr>
                                        <m:t>𝑖</m:t>
                                      </m:r>
                                    </m:sub>
                                  </m:sSub>
                                </m:e>
                              </m:d>
                            </m:e>
                          </m:func>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𝑖</m:t>
                              </m:r>
                            </m:sub>
                          </m:sSub>
                          <m:r>
                            <a:rPr lang="en-US" altLang="zh-TW" b="0" i="1" smtClean="0">
                              <a:latin typeface="Cambria Math" panose="02040503050406030204" pitchFamily="18" charset="0"/>
                            </a:rPr>
                            <m:t>&gt;</m:t>
                          </m:r>
                          <m:r>
                            <a:rPr lang="en-US" altLang="zh-TW" b="0" i="1" smtClean="0">
                              <a:latin typeface="Cambria Math" panose="02040503050406030204" pitchFamily="18" charset="0"/>
                            </a:rPr>
                            <m:t>𝑡</m:t>
                          </m:r>
                          <m:r>
                            <a:rPr lang="en-US" altLang="zh-TW" b="0" i="1" smtClean="0">
                              <a:latin typeface="Cambria Math" panose="02040503050406030204" pitchFamily="18" charset="0"/>
                            </a:rPr>
                            <m:t> </m:t>
                          </m:r>
                          <m:r>
                            <m:rPr>
                              <m:sty m:val="p"/>
                            </m:rPr>
                            <a:rPr lang="en-US" altLang="zh-TW" b="0" i="0" smtClean="0">
                              <a:latin typeface="Cambria Math" panose="02040503050406030204" pitchFamily="18" charset="0"/>
                            </a:rPr>
                            <m:t>and</m:t>
                          </m:r>
                          <m:r>
                            <a:rPr lang="en-US" altLang="zh-TW" b="0" i="1" smtClean="0">
                              <a:latin typeface="Cambria Math" panose="02040503050406030204" pitchFamily="18" charset="0"/>
                            </a:rPr>
                            <m:t> </m:t>
                          </m:r>
                          <m:sSub>
                            <m:sSubPr>
                              <m:ctrlPr>
                                <a:rPr lang="en-US" altLang="zh-TW" i="1">
                                  <a:latin typeface="Cambria Math" panose="02040503050406030204" pitchFamily="18" charset="0"/>
                                </a:rPr>
                              </m:ctrlPr>
                            </m:sSubPr>
                            <m:e>
                              <m:r>
                                <a:rPr lang="en-US" altLang="zh-TW" i="1">
                                  <a:latin typeface="Cambria Math" panose="02040503050406030204" pitchFamily="18" charset="0"/>
                                </a:rPr>
                                <m:t>𝑏</m:t>
                              </m:r>
                            </m:e>
                            <m:sub>
                              <m:r>
                                <a:rPr lang="en-US" altLang="zh-TW" i="1">
                                  <a:latin typeface="Cambria Math" panose="02040503050406030204" pitchFamily="18" charset="0"/>
                                </a:rPr>
                                <m:t>𝑖</m:t>
                              </m:r>
                            </m:sub>
                          </m:sSub>
                          <m:r>
                            <a:rPr lang="en-US" altLang="zh-TW" b="0" i="1" smtClean="0">
                              <a:latin typeface="Cambria Math" panose="02040503050406030204" pitchFamily="18" charset="0"/>
                            </a:rPr>
                            <m:t>&gt;</m:t>
                          </m:r>
                          <m:r>
                            <a:rPr lang="en-US" altLang="zh-TW" b="0" i="1" smtClean="0">
                              <a:latin typeface="Cambria Math" panose="02040503050406030204" pitchFamily="18" charset="0"/>
                            </a:rPr>
                            <m:t>𝑡</m:t>
                          </m:r>
                          <m:r>
                            <a:rPr lang="en-US" altLang="zh-TW" b="0" i="1" smtClean="0">
                              <a:latin typeface="Cambria Math" panose="02040503050406030204" pitchFamily="18" charset="0"/>
                            </a:rPr>
                            <m:t>}</m:t>
                          </m:r>
                        </m:e>
                      </m:box>
                    </m:oMath>
                  </m:oMathPara>
                </a14:m>
                <a:endParaRPr lang="zh-TW" altLang="en-US"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107504" y="4464662"/>
                <a:ext cx="3603551" cy="276999"/>
              </a:xfrm>
              <a:prstGeom prst="rect">
                <a:avLst/>
              </a:prstGeom>
              <a:blipFill rotWithShape="0">
                <a:blip r:embed="rId4"/>
                <a:stretch>
                  <a:fillRect r="-1354" b="-3913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文字方塊 19"/>
              <p:cNvSpPr txBox="1"/>
              <p:nvPr/>
            </p:nvSpPr>
            <p:spPr>
              <a:xfrm>
                <a:off x="107504" y="4897904"/>
                <a:ext cx="3310650" cy="276999"/>
              </a:xfrm>
              <a:prstGeom prst="rect">
                <a:avLst/>
              </a:prstGeom>
              <a:noFill/>
            </p:spPr>
            <p:txBody>
              <a:bodyPr wrap="none" lIns="0" tIns="0" rIns="0" bIns="0" rtlCol="0">
                <a:spAutoFit/>
              </a:bodyPr>
              <a:lstStyle/>
              <a:p>
                <a14:m>
                  <m:oMath xmlns:m="http://schemas.openxmlformats.org/officeDocument/2006/math">
                    <m:box>
                      <m:boxPr>
                        <m:ctrlPr>
                          <a:rPr lang="zh-TW" altLang="en-US" i="1" smtClean="0">
                            <a:latin typeface="Cambria Math" panose="02040503050406030204" pitchFamily="18" charset="0"/>
                          </a:rPr>
                        </m:ctrlPr>
                      </m:boxPr>
                      <m:e>
                        <m:r>
                          <a:rPr lang="en-US" altLang="zh-TW" i="1">
                            <a:latin typeface="Cambria Math" panose="02040503050406030204" pitchFamily="18" charset="0"/>
                            <a:ea typeface="Cambria Math" panose="02040503050406030204" pitchFamily="18" charset="0"/>
                          </a:rPr>
                          <m:t>𝜃</m:t>
                        </m:r>
                        <m:r>
                          <a:rPr lang="en-US" altLang="zh-TW" i="1" smtClean="0">
                            <a:latin typeface="Cambria Math" panose="02040503050406030204" pitchFamily="18" charset="0"/>
                          </a:rPr>
                          <m:t>=</m:t>
                        </m:r>
                      </m:e>
                    </m:box>
                    <m:r>
                      <a:rPr lang="en-US" altLang="zh-TW" b="0" i="1" smtClean="0">
                        <a:latin typeface="Cambria Math" panose="02040503050406030204" pitchFamily="18" charset="0"/>
                      </a:rPr>
                      <m:t> 45</m:t>
                    </m:r>
                    <m:r>
                      <a:rPr lang="en-US" altLang="zh-TW" b="0" i="1" smtClean="0">
                        <a:latin typeface="Cambria Math" panose="02040503050406030204" pitchFamily="18" charset="0"/>
                        <a:ea typeface="Cambria Math" panose="02040503050406030204" pitchFamily="18" charset="0"/>
                      </a:rPr>
                      <m:t>° ∗</m:t>
                    </m:r>
                    <m:r>
                      <a:rPr lang="en-US" altLang="zh-TW" b="0" i="1" smtClean="0">
                        <a:latin typeface="Cambria Math" panose="02040503050406030204" pitchFamily="18" charset="0"/>
                        <a:ea typeface="Cambria Math" panose="02040503050406030204" pitchFamily="18" charset="0"/>
                      </a:rPr>
                      <m:t>𝑖</m:t>
                    </m:r>
                    <m:r>
                      <a:rPr lang="en-US" altLang="zh-TW" b="0" i="1" smtClean="0">
                        <a:latin typeface="Cambria Math" panose="02040503050406030204" pitchFamily="18" charset="0"/>
                        <a:ea typeface="Cambria Math" panose="02040503050406030204" pitchFamily="18" charset="0"/>
                      </a:rPr>
                      <m:t>, </m:t>
                    </m:r>
                    <m:r>
                      <a:rPr lang="en-US" altLang="zh-TW" b="0" i="0" smtClean="0">
                        <a:latin typeface="Cambria Math" panose="02040503050406030204" pitchFamily="18" charset="0"/>
                        <a:ea typeface="Cambria Math" panose="02040503050406030204" pitchFamily="18" charset="0"/>
                      </a:rPr>
                      <m:t>     </m:t>
                    </m:r>
                    <m:r>
                      <m:rPr>
                        <m:sty m:val="p"/>
                      </m:rPr>
                      <a:rPr lang="en-US" altLang="zh-TW" b="0" i="0" smtClean="0">
                        <a:latin typeface="Cambria Math" panose="02040503050406030204" pitchFamily="18" charset="0"/>
                        <a:ea typeface="Cambria Math" panose="02040503050406030204" pitchFamily="18" charset="0"/>
                      </a:rPr>
                      <m:t>where</m:t>
                    </m:r>
                  </m:oMath>
                </a14:m>
                <a:r>
                  <a:rPr lang="zh-TW" altLang="en-US" dirty="0" smtClean="0"/>
                  <a:t>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𝑖</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𝑏</m:t>
                        </m:r>
                      </m:e>
                      <m:sub>
                        <m:r>
                          <a:rPr lang="en-US" altLang="zh-TW" i="1">
                            <a:latin typeface="Cambria Math" panose="02040503050406030204" pitchFamily="18" charset="0"/>
                          </a:rPr>
                          <m:t>𝑖</m:t>
                        </m:r>
                      </m:sub>
                    </m:sSub>
                  </m:oMath>
                </a14:m>
                <a:r>
                  <a:rPr lang="zh-TW" altLang="en-US" dirty="0" smtClean="0"/>
                  <a:t> </a:t>
                </a:r>
                <a14:m>
                  <m:oMath xmlns:m="http://schemas.openxmlformats.org/officeDocument/2006/math">
                    <m:r>
                      <a:rPr lang="en-US" altLang="zh-TW" i="1">
                        <a:latin typeface="Cambria Math" panose="02040503050406030204" pitchFamily="18" charset="0"/>
                      </a:rPr>
                      <m:t>=</m:t>
                    </m:r>
                  </m:oMath>
                </a14:m>
                <a:r>
                  <a:rPr lang="en-US" altLang="zh-TW" dirty="0" smtClean="0"/>
                  <a:t> </a:t>
                </a:r>
                <a14:m>
                  <m:oMath xmlns:m="http://schemas.openxmlformats.org/officeDocument/2006/math">
                    <m:r>
                      <a:rPr lang="en-US" altLang="zh-TW" i="1">
                        <a:latin typeface="Cambria Math" panose="02040503050406030204" pitchFamily="18" charset="0"/>
                      </a:rPr>
                      <m:t>𝑠</m:t>
                    </m:r>
                  </m:oMath>
                </a14:m>
                <a:endParaRPr lang="zh-TW" altLang="en-US" dirty="0"/>
              </a:p>
            </p:txBody>
          </p:sp>
        </mc:Choice>
        <mc:Fallback xmlns="">
          <p:sp>
            <p:nvSpPr>
              <p:cNvPr id="20" name="文字方塊 19"/>
              <p:cNvSpPr txBox="1">
                <a:spLocks noRot="1" noChangeAspect="1" noMove="1" noResize="1" noEditPoints="1" noAdjustHandles="1" noChangeArrowheads="1" noChangeShapeType="1" noTextEdit="1"/>
              </p:cNvSpPr>
              <p:nvPr/>
            </p:nvSpPr>
            <p:spPr>
              <a:xfrm>
                <a:off x="107504" y="4897904"/>
                <a:ext cx="3310650" cy="276999"/>
              </a:xfrm>
              <a:prstGeom prst="rect">
                <a:avLst/>
              </a:prstGeom>
              <a:blipFill rotWithShape="0">
                <a:blip r:embed="rId5"/>
                <a:stretch>
                  <a:fillRect l="-2578" r="-737" b="-19565"/>
                </a:stretch>
              </a:blipFill>
            </p:spPr>
            <p:txBody>
              <a:bodyPr/>
              <a:lstStyle/>
              <a:p>
                <a:r>
                  <a:rPr lang="zh-TW" altLang="en-US">
                    <a:noFill/>
                  </a:rPr>
                  <a:t> </a:t>
                </a:r>
              </a:p>
            </p:txBody>
          </p:sp>
        </mc:Fallback>
      </mc:AlternateContent>
      <p:sp>
        <p:nvSpPr>
          <p:cNvPr id="2" name="日期版面配置區 1"/>
          <p:cNvSpPr>
            <a:spLocks noGrp="1"/>
          </p:cNvSpPr>
          <p:nvPr>
            <p:ph type="dt" sz="half" idx="10"/>
          </p:nvPr>
        </p:nvSpPr>
        <p:spPr/>
        <p:txBody>
          <a:bodyPr/>
          <a:lstStyle/>
          <a:p>
            <a:fld id="{6A948AF3-B0E6-47C3-BA8A-A5D6AC48239B}"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Take a break</a:t>
            </a:r>
            <a:endParaRPr lang="zh-TW" altLang="en-US" dirty="0"/>
          </a:p>
        </p:txBody>
      </p:sp>
      <p:sp>
        <p:nvSpPr>
          <p:cNvPr id="3" name="內容版面配置區 2"/>
          <p:cNvSpPr>
            <a:spLocks noGrp="1"/>
          </p:cNvSpPr>
          <p:nvPr>
            <p:ph idx="1"/>
          </p:nvPr>
        </p:nvSpPr>
        <p:spPr/>
        <p:txBody>
          <a:bodyPr/>
          <a:lstStyle/>
          <a:p>
            <a:pPr marL="0" indent="0">
              <a:buNone/>
            </a:pPr>
            <a:r>
              <a:rPr lang="zh-TW" altLang="en-US" dirty="0">
                <a:hlinkClick r:id="rId2" action="ppaction://hlinkfile"/>
              </a:rPr>
              <a:t>如果每個人都老老實實地搭飛機的話，到底會有多爆笑？</a:t>
            </a:r>
            <a:endParaRPr lang="zh-TW" altLang="en-US" dirty="0"/>
          </a:p>
        </p:txBody>
      </p:sp>
      <p:sp>
        <p:nvSpPr>
          <p:cNvPr id="4" name="日期版面配置區 3"/>
          <p:cNvSpPr>
            <a:spLocks noGrp="1"/>
          </p:cNvSpPr>
          <p:nvPr>
            <p:ph type="dt" sz="half" idx="10"/>
          </p:nvPr>
        </p:nvSpPr>
        <p:spPr/>
        <p:txBody>
          <a:bodyPr/>
          <a:lstStyle/>
          <a:p>
            <a:fld id="{6484AFB4-D2A7-4C8F-BA49-2E1E0F0E4E36}" type="datetime1">
              <a:rPr lang="en-US" altLang="zh-TW" smtClean="0"/>
              <a:t>12/1/2015</a:t>
            </a:fld>
            <a:endParaRPr lang="en-US" dirty="0"/>
          </a:p>
        </p:txBody>
      </p:sp>
      <p:sp>
        <p:nvSpPr>
          <p:cNvPr id="5" name="投影片編號版面配置區 4"/>
          <p:cNvSpPr>
            <a:spLocks noGrp="1"/>
          </p:cNvSpPr>
          <p:nvPr>
            <p:ph type="sldNum" sz="quarter" idx="12"/>
          </p:nvPr>
        </p:nvSpPr>
        <p:spPr/>
        <p:txBody>
          <a:bodyPr/>
          <a:lstStyle/>
          <a:p>
            <a:fld id="{BFAA3A1A-A6EE-45C7-8D17-B91E289A84DA}" type="slidenum">
              <a:rPr lang="en-US" altLang="zh-TW" smtClean="0"/>
              <a:pPr/>
              <a:t>158</a:t>
            </a:fld>
            <a:r>
              <a:rPr lang="en-US" altLang="zh-TW" smtClean="0"/>
              <a:t>/118</a:t>
            </a:r>
            <a:endParaRPr lang="en-US" altLang="zh-TW"/>
          </a:p>
        </p:txBody>
      </p:sp>
    </p:spTree>
    <p:extLst>
      <p:ext uri="{BB962C8B-B14F-4D97-AF65-F5344CB8AC3E}">
        <p14:creationId xmlns:p14="http://schemas.microsoft.com/office/powerpoint/2010/main" val="422313783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3" name="Rectangle 2"/>
          <p:cNvSpPr>
            <a:spLocks noGrp="1" noChangeArrowheads="1"/>
          </p:cNvSpPr>
          <p:nvPr>
            <p:ph type="title"/>
          </p:nvPr>
        </p:nvSpPr>
        <p:spPr>
          <a:xfrm>
            <a:off x="1043608" y="918910"/>
            <a:ext cx="6343672" cy="709865"/>
          </a:xfrm>
        </p:spPr>
        <p:txBody>
          <a:bodyPr/>
          <a:lstStyle/>
          <a:p>
            <a:pPr eaLnBrk="1" hangingPunct="1"/>
            <a:r>
              <a:rPr lang="en-US" altLang="zh-TW" b="0" dirty="0" smtClean="0"/>
              <a:t>Project due </a:t>
            </a:r>
            <a:r>
              <a:rPr lang="en-US" altLang="zh-TW" b="0" dirty="0" smtClean="0">
                <a:solidFill>
                  <a:srgbClr val="FF0000"/>
                </a:solidFill>
              </a:rPr>
              <a:t>Dec. 8	</a:t>
            </a:r>
            <a:endParaRPr lang="en-US" altLang="zh-TW" b="0" dirty="0" smtClean="0"/>
          </a:p>
        </p:txBody>
      </p:sp>
      <p:sp>
        <p:nvSpPr>
          <p:cNvPr id="276484" name="Rectangle 3"/>
          <p:cNvSpPr>
            <a:spLocks noGrp="1" noChangeArrowheads="1"/>
          </p:cNvSpPr>
          <p:nvPr>
            <p:ph idx="1"/>
          </p:nvPr>
        </p:nvSpPr>
        <p:spPr>
          <a:xfrm>
            <a:off x="488484" y="2178705"/>
            <a:ext cx="8229600" cy="595312"/>
          </a:xfrm>
        </p:spPr>
        <p:txBody>
          <a:bodyPr/>
          <a:lstStyle/>
          <a:p>
            <a:pPr eaLnBrk="1" hangingPunct="1">
              <a:buFont typeface="Wingdings" pitchFamily="2" charset="2"/>
              <a:buNone/>
            </a:pPr>
            <a:r>
              <a:rPr lang="en-US" altLang="zh-TW" dirty="0" smtClean="0"/>
              <a:t>Write the following programs</a:t>
            </a:r>
          </a:p>
        </p:txBody>
      </p:sp>
      <p:sp>
        <p:nvSpPr>
          <p:cNvPr id="276482"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80698F53-D010-4804-A808-CC21EEB572DC}" type="slidenum">
              <a:rPr lang="en-US" altLang="zh-TW" sz="1400"/>
              <a:pPr>
                <a:spcBef>
                  <a:spcPct val="0"/>
                </a:spcBef>
                <a:buClrTx/>
                <a:buSzTx/>
                <a:buFontTx/>
                <a:buNone/>
              </a:pPr>
              <a:t>159</a:t>
            </a:fld>
            <a:r>
              <a:rPr lang="en-US" altLang="zh-TW" sz="1400"/>
              <a:t>/118</a:t>
            </a:r>
          </a:p>
        </p:txBody>
      </p:sp>
      <p:sp>
        <p:nvSpPr>
          <p:cNvPr id="276485" name="Text Box 4"/>
          <p:cNvSpPr txBox="1">
            <a:spLocks noChangeArrowheads="1"/>
          </p:cNvSpPr>
          <p:nvPr/>
        </p:nvSpPr>
        <p:spPr bwMode="auto">
          <a:xfrm>
            <a:off x="488484" y="2739211"/>
            <a:ext cx="8424862"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AutoNum type="arabicPeriod"/>
            </a:pPr>
            <a:r>
              <a:rPr lang="en-US" altLang="zh-TW" sz="2200" dirty="0"/>
              <a:t>Generate additive white Gaussian </a:t>
            </a:r>
            <a:r>
              <a:rPr lang="en-US" altLang="zh-TW" sz="2200" dirty="0" smtClean="0"/>
              <a:t>noise (2</a:t>
            </a:r>
            <a:r>
              <a:rPr lang="zh-TW" altLang="en-US" sz="2200" dirty="0" smtClean="0"/>
              <a:t>張圖</a:t>
            </a:r>
            <a:r>
              <a:rPr lang="en-US" altLang="zh-TW" sz="2200" dirty="0" smtClean="0"/>
              <a:t>)</a:t>
            </a:r>
          </a:p>
          <a:p>
            <a:pPr marL="0" lvl="1" indent="0" algn="ctr" eaLnBrk="1" hangingPunct="1">
              <a:spcBef>
                <a:spcPct val="0"/>
              </a:spcBef>
              <a:buClrTx/>
              <a:buSzTx/>
              <a:buNone/>
            </a:pPr>
            <a:r>
              <a:rPr lang="en-US" altLang="zh-TW" sz="1800" b="1" dirty="0"/>
              <a:t>Gaussian noise with </a:t>
            </a:r>
            <a:r>
              <a:rPr lang="en-US" altLang="zh-TW" sz="1800" b="1" i="1" dirty="0"/>
              <a:t>amplitude = </a:t>
            </a:r>
            <a:r>
              <a:rPr lang="en-US" altLang="zh-TW" sz="1800" b="1" dirty="0" smtClean="0"/>
              <a:t>10</a:t>
            </a:r>
            <a:r>
              <a:rPr lang="en-US" altLang="zh-TW" sz="2200" b="1" dirty="0" smtClean="0"/>
              <a:t> </a:t>
            </a:r>
          </a:p>
          <a:p>
            <a:pPr marL="0" lvl="1" indent="0" algn="ctr" eaLnBrk="1" hangingPunct="1">
              <a:spcBef>
                <a:spcPct val="0"/>
              </a:spcBef>
              <a:buClrTx/>
              <a:buSzTx/>
              <a:buNone/>
            </a:pPr>
            <a:r>
              <a:rPr lang="en-US" altLang="zh-TW" sz="1800" b="1" dirty="0"/>
              <a:t>Gaussian noise with amplitude = </a:t>
            </a:r>
            <a:r>
              <a:rPr lang="en-US" altLang="zh-TW" sz="1800" dirty="0" smtClean="0"/>
              <a:t>30 </a:t>
            </a:r>
            <a:endParaRPr lang="en-US" altLang="zh-TW" sz="2200" dirty="0"/>
          </a:p>
          <a:p>
            <a:pPr eaLnBrk="1" hangingPunct="1">
              <a:spcBef>
                <a:spcPct val="0"/>
              </a:spcBef>
              <a:buClrTx/>
              <a:buSzTx/>
              <a:buFontTx/>
              <a:buAutoNum type="arabicPeriod"/>
            </a:pPr>
            <a:r>
              <a:rPr lang="en-US" altLang="zh-TW" sz="2200" dirty="0"/>
              <a:t>Generate salt-and-pepper noise</a:t>
            </a:r>
            <a:r>
              <a:rPr lang="en-US" altLang="zh-TW" sz="1800" dirty="0"/>
              <a:t> </a:t>
            </a:r>
            <a:r>
              <a:rPr lang="zh-TW" altLang="en-US" sz="1800" dirty="0" smtClean="0"/>
              <a:t> </a:t>
            </a:r>
            <a:r>
              <a:rPr lang="en-US" altLang="zh-TW" sz="1800" dirty="0" smtClean="0"/>
              <a:t>(2‘</a:t>
            </a:r>
            <a:r>
              <a:rPr lang="zh-TW" altLang="en-US" sz="1800" dirty="0" smtClean="0"/>
              <a:t>張圖</a:t>
            </a:r>
            <a:r>
              <a:rPr lang="en-US" altLang="zh-TW" sz="1800" dirty="0" smtClean="0"/>
              <a:t>)</a:t>
            </a:r>
          </a:p>
          <a:p>
            <a:pPr marL="0" indent="0" algn="ctr" eaLnBrk="1" hangingPunct="1">
              <a:spcBef>
                <a:spcPct val="0"/>
              </a:spcBef>
              <a:buClrTx/>
              <a:buSzTx/>
              <a:buNone/>
            </a:pPr>
            <a:r>
              <a:rPr lang="en-US" altLang="zh-TW" sz="1800" b="1" dirty="0"/>
              <a:t>threshold = 0.05</a:t>
            </a:r>
          </a:p>
          <a:p>
            <a:pPr marL="0" indent="0" algn="ctr" eaLnBrk="1" hangingPunct="1">
              <a:spcBef>
                <a:spcPct val="0"/>
              </a:spcBef>
              <a:buClrTx/>
              <a:buSzTx/>
              <a:buNone/>
            </a:pPr>
            <a:r>
              <a:rPr lang="en-US" altLang="zh-TW" sz="1800" b="1" i="1" dirty="0"/>
              <a:t>threshold = </a:t>
            </a:r>
            <a:r>
              <a:rPr lang="en-US" altLang="zh-TW" sz="1800" b="1" i="1" dirty="0" smtClean="0"/>
              <a:t>0.1</a:t>
            </a:r>
            <a:endParaRPr lang="en-US" altLang="zh-TW" sz="1800" dirty="0"/>
          </a:p>
          <a:p>
            <a:pPr marL="0" indent="0" eaLnBrk="1" hangingPunct="1">
              <a:spcBef>
                <a:spcPct val="0"/>
              </a:spcBef>
              <a:buClrTx/>
              <a:buSzTx/>
              <a:buNone/>
            </a:pPr>
            <a:r>
              <a:rPr lang="en-US" altLang="zh-TW" sz="2200" dirty="0" smtClean="0"/>
              <a:t>3. Run </a:t>
            </a:r>
            <a:r>
              <a:rPr lang="en-US" altLang="zh-TW" sz="2200" dirty="0"/>
              <a:t>box filter </a:t>
            </a:r>
            <a:r>
              <a:rPr lang="en-US" altLang="zh-TW" sz="2200" i="1" dirty="0"/>
              <a:t>(3X3, 5X5)</a:t>
            </a:r>
            <a:r>
              <a:rPr lang="en-US" altLang="zh-TW" sz="2200" dirty="0"/>
              <a:t> on all noisy </a:t>
            </a:r>
            <a:r>
              <a:rPr lang="en-US" altLang="zh-TW" sz="2200" dirty="0" smtClean="0"/>
              <a:t>images (8</a:t>
            </a:r>
            <a:r>
              <a:rPr lang="zh-TW" altLang="en-US" sz="2200" dirty="0" smtClean="0"/>
              <a:t>張圖</a:t>
            </a:r>
            <a:r>
              <a:rPr lang="en-US" altLang="zh-TW" sz="2200" dirty="0" smtClean="0"/>
              <a:t>)</a:t>
            </a:r>
            <a:endParaRPr lang="en-US" altLang="zh-TW" sz="2200" dirty="0"/>
          </a:p>
          <a:p>
            <a:pPr eaLnBrk="1" hangingPunct="1">
              <a:spcBef>
                <a:spcPct val="0"/>
              </a:spcBef>
              <a:buClrTx/>
              <a:buSzTx/>
              <a:buFontTx/>
              <a:buAutoNum type="arabicPeriod"/>
            </a:pPr>
            <a:endParaRPr lang="en-US" altLang="zh-TW" sz="2200" dirty="0"/>
          </a:p>
          <a:p>
            <a:pPr marL="0" indent="0" eaLnBrk="1" hangingPunct="1">
              <a:spcBef>
                <a:spcPct val="0"/>
              </a:spcBef>
              <a:buClrTx/>
              <a:buSzTx/>
              <a:buNone/>
            </a:pPr>
            <a:r>
              <a:rPr lang="en-US" altLang="zh-TW" sz="2200" dirty="0" smtClean="0"/>
              <a:t>4. Run </a:t>
            </a:r>
            <a:r>
              <a:rPr lang="en-US" altLang="zh-TW" sz="2200" dirty="0"/>
              <a:t>median filter </a:t>
            </a:r>
            <a:r>
              <a:rPr lang="en-US" altLang="zh-TW" sz="2200" i="1" dirty="0"/>
              <a:t>(3X3, 5X5)</a:t>
            </a:r>
            <a:r>
              <a:rPr lang="en-US" altLang="zh-TW" sz="2200" dirty="0"/>
              <a:t> on all noisy </a:t>
            </a:r>
            <a:r>
              <a:rPr lang="en-US" altLang="zh-TW" sz="2200" dirty="0" smtClean="0"/>
              <a:t>images</a:t>
            </a:r>
            <a:r>
              <a:rPr lang="zh-TW" altLang="en-US" sz="2200" dirty="0" smtClean="0"/>
              <a:t> </a:t>
            </a:r>
            <a:r>
              <a:rPr lang="en-US" altLang="zh-TW" sz="2200" dirty="0" smtClean="0"/>
              <a:t>(8</a:t>
            </a:r>
            <a:r>
              <a:rPr lang="zh-TW" altLang="en-US" sz="2200" dirty="0" smtClean="0"/>
              <a:t>張圖</a:t>
            </a:r>
            <a:r>
              <a:rPr lang="en-US" altLang="zh-TW" sz="2200" dirty="0" smtClean="0"/>
              <a:t>)</a:t>
            </a:r>
            <a:endParaRPr lang="en-US" altLang="zh-TW" sz="2200" dirty="0"/>
          </a:p>
          <a:p>
            <a:pPr eaLnBrk="1" hangingPunct="1">
              <a:spcBef>
                <a:spcPct val="0"/>
              </a:spcBef>
              <a:buClrTx/>
              <a:buSzTx/>
              <a:buFontTx/>
              <a:buAutoNum type="arabicPeriod"/>
            </a:pPr>
            <a:endParaRPr lang="en-US" altLang="zh-TW" sz="2200" dirty="0"/>
          </a:p>
          <a:p>
            <a:pPr marL="0" indent="0" eaLnBrk="1" hangingPunct="1">
              <a:spcBef>
                <a:spcPct val="0"/>
              </a:spcBef>
              <a:buClrTx/>
              <a:buSzTx/>
              <a:buNone/>
            </a:pPr>
            <a:r>
              <a:rPr lang="en-US" altLang="zh-TW" sz="2200" dirty="0" smtClean="0"/>
              <a:t>5. Run </a:t>
            </a:r>
            <a:r>
              <a:rPr lang="en-US" altLang="zh-TW" sz="2200" dirty="0"/>
              <a:t>opening followed by closing or closing followed by </a:t>
            </a:r>
            <a:r>
              <a:rPr lang="en-US" altLang="zh-TW" sz="2200" dirty="0" smtClean="0"/>
              <a:t>opening</a:t>
            </a:r>
          </a:p>
          <a:p>
            <a:pPr marL="0" indent="0" eaLnBrk="1" hangingPunct="1">
              <a:spcBef>
                <a:spcPct val="0"/>
              </a:spcBef>
              <a:buClrTx/>
              <a:buSzTx/>
              <a:buNone/>
            </a:pPr>
            <a:r>
              <a:rPr lang="en-US" altLang="zh-TW" sz="2200" dirty="0" smtClean="0"/>
              <a:t>(8</a:t>
            </a:r>
            <a:r>
              <a:rPr lang="zh-TW" altLang="en-US" sz="2200" dirty="0" smtClean="0"/>
              <a:t>張</a:t>
            </a:r>
            <a:r>
              <a:rPr lang="en-US" altLang="zh-TW" sz="2200" dirty="0" smtClean="0"/>
              <a:t>)</a:t>
            </a:r>
            <a:r>
              <a:rPr lang="zh-TW" altLang="en-US" sz="2200" dirty="0" smtClean="0"/>
              <a:t>    </a:t>
            </a:r>
            <a:r>
              <a:rPr lang="en-US" altLang="zh-TW" sz="2200" dirty="0" smtClean="0"/>
              <a:t>Octagon grayscale </a:t>
            </a:r>
            <a:r>
              <a:rPr lang="zh-TW" altLang="en-US" sz="2200" dirty="0" smtClean="0"/>
              <a:t>每一個值都是零</a:t>
            </a:r>
            <a:endParaRPr lang="en-US" altLang="zh-TW" sz="2200" dirty="0"/>
          </a:p>
          <a:p>
            <a:pPr eaLnBrk="1" hangingPunct="1">
              <a:spcBef>
                <a:spcPct val="0"/>
              </a:spcBef>
              <a:buClrTx/>
              <a:buSzTx/>
              <a:buFontTx/>
              <a:buAutoNum type="arabicPeriod"/>
            </a:pPr>
            <a:endParaRPr lang="en-US" altLang="zh-TW" sz="2200" dirty="0"/>
          </a:p>
        </p:txBody>
      </p:sp>
      <p:sp>
        <p:nvSpPr>
          <p:cNvPr id="276486" name="AutoShape 5">
            <a:hlinkClick r:id="rId3" action="ppaction://hlinksldjump" highlightClick="1"/>
          </p:cNvPr>
          <p:cNvSpPr>
            <a:spLocks noChangeArrowheads="1"/>
          </p:cNvSpPr>
          <p:nvPr/>
        </p:nvSpPr>
        <p:spPr bwMode="auto">
          <a:xfrm>
            <a:off x="7524750" y="1412875"/>
            <a:ext cx="1152525" cy="431800"/>
          </a:xfrm>
          <a:prstGeom prst="actionButtonReturn">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endParaRPr lang="zh-TW" altLang="en-US" sz="1800"/>
          </a:p>
        </p:txBody>
      </p:sp>
      <p:sp>
        <p:nvSpPr>
          <p:cNvPr id="2" name="日期版面配置區 1"/>
          <p:cNvSpPr>
            <a:spLocks noGrp="1"/>
          </p:cNvSpPr>
          <p:nvPr>
            <p:ph type="dt" sz="half" idx="10"/>
          </p:nvPr>
        </p:nvSpPr>
        <p:spPr/>
        <p:txBody>
          <a:bodyPr/>
          <a:lstStyle/>
          <a:p>
            <a:fld id="{80CEC64A-BD2E-4A06-A55C-E52B4E01EF7D}"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BFAA3A1A-A6EE-45C7-8D17-B91E289A84DA}" type="slidenum">
              <a:rPr lang="en-US" altLang="zh-TW" smtClean="0"/>
              <a:pPr/>
              <a:t>16</a:t>
            </a:fld>
            <a:r>
              <a:rPr lang="en-US" altLang="zh-TW" smtClean="0"/>
              <a:t>/118</a:t>
            </a:r>
            <a:endParaRPr lang="en-US" altLang="zh-TW"/>
          </a:p>
        </p:txBody>
      </p:sp>
      <p:sp>
        <p:nvSpPr>
          <p:cNvPr id="6" name="標題 1"/>
          <p:cNvSpPr txBox="1">
            <a:spLocks/>
          </p:cNvSpPr>
          <p:nvPr/>
        </p:nvSpPr>
        <p:spPr bwMode="auto">
          <a:xfrm>
            <a:off x="1077144" y="315709"/>
            <a:ext cx="81010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charset="0"/>
                <a:ea typeface="新細明體" pitchFamily="18" charset="-120"/>
              </a:defRPr>
            </a:lvl2pPr>
            <a:lvl3pPr algn="l" rtl="0" eaLnBrk="0" fontAlgn="base" hangingPunct="0">
              <a:spcBef>
                <a:spcPct val="0"/>
              </a:spcBef>
              <a:spcAft>
                <a:spcPct val="0"/>
              </a:spcAft>
              <a:defRPr kumimoji="1" sz="3900" b="1">
                <a:solidFill>
                  <a:schemeClr val="tx2"/>
                </a:solidFill>
                <a:latin typeface="Arial" charset="0"/>
                <a:ea typeface="新細明體" pitchFamily="18" charset="-120"/>
              </a:defRPr>
            </a:lvl3pPr>
            <a:lvl4pPr algn="l" rtl="0" eaLnBrk="0" fontAlgn="base" hangingPunct="0">
              <a:spcBef>
                <a:spcPct val="0"/>
              </a:spcBef>
              <a:spcAft>
                <a:spcPct val="0"/>
              </a:spcAft>
              <a:defRPr kumimoji="1" sz="3900" b="1">
                <a:solidFill>
                  <a:schemeClr val="tx2"/>
                </a:solidFill>
                <a:latin typeface="Arial" charset="0"/>
                <a:ea typeface="新細明體" pitchFamily="18" charset="-120"/>
              </a:defRPr>
            </a:lvl4pPr>
            <a:lvl5pPr algn="l" rtl="0" eaLnBrk="0" fontAlgn="base" hangingPunct="0">
              <a:spcBef>
                <a:spcPct val="0"/>
              </a:spcBef>
              <a:spcAft>
                <a:spcPct val="0"/>
              </a:spcAft>
              <a:defRPr kumimoji="1" sz="3900" b="1">
                <a:solidFill>
                  <a:schemeClr val="tx2"/>
                </a:solidFill>
                <a:latin typeface="Arial" charset="0"/>
                <a:ea typeface="新細明體" pitchFamily="18" charset="-120"/>
              </a:defRPr>
            </a:lvl5pPr>
            <a:lvl6pPr marL="457200" algn="l" rtl="0" fontAlgn="base">
              <a:spcBef>
                <a:spcPct val="0"/>
              </a:spcBef>
              <a:spcAft>
                <a:spcPct val="0"/>
              </a:spcAft>
              <a:defRPr kumimoji="1" sz="3900" b="1">
                <a:solidFill>
                  <a:schemeClr val="tx2"/>
                </a:solidFill>
                <a:latin typeface="Arial" charset="0"/>
                <a:ea typeface="新細明體" pitchFamily="18" charset="-120"/>
              </a:defRPr>
            </a:lvl6pPr>
            <a:lvl7pPr marL="914400" algn="l" rtl="0" fontAlgn="base">
              <a:spcBef>
                <a:spcPct val="0"/>
              </a:spcBef>
              <a:spcAft>
                <a:spcPct val="0"/>
              </a:spcAft>
              <a:defRPr kumimoji="1" sz="3900" b="1">
                <a:solidFill>
                  <a:schemeClr val="tx2"/>
                </a:solidFill>
                <a:latin typeface="Arial" charset="0"/>
                <a:ea typeface="新細明體" pitchFamily="18" charset="-120"/>
              </a:defRPr>
            </a:lvl7pPr>
            <a:lvl8pPr marL="1371600" algn="l" rtl="0" fontAlgn="base">
              <a:spcBef>
                <a:spcPct val="0"/>
              </a:spcBef>
              <a:spcAft>
                <a:spcPct val="0"/>
              </a:spcAft>
              <a:defRPr kumimoji="1" sz="3900" b="1">
                <a:solidFill>
                  <a:schemeClr val="tx2"/>
                </a:solidFill>
                <a:latin typeface="Arial" charset="0"/>
                <a:ea typeface="新細明體" pitchFamily="18" charset="-120"/>
              </a:defRPr>
            </a:lvl8pPr>
            <a:lvl9pPr marL="1828800" algn="l" rtl="0" fontAlgn="base">
              <a:spcBef>
                <a:spcPct val="0"/>
              </a:spcBef>
              <a:spcAft>
                <a:spcPct val="0"/>
              </a:spcAft>
              <a:defRPr kumimoji="1" sz="3900" b="1">
                <a:solidFill>
                  <a:schemeClr val="tx2"/>
                </a:solidFill>
                <a:latin typeface="Arial" charset="0"/>
                <a:ea typeface="新細明體" pitchFamily="18" charset="-120"/>
              </a:defRPr>
            </a:lvl9pPr>
          </a:lstStyle>
          <a:p>
            <a:pPr algn="ctr"/>
            <a:r>
              <a:rPr lang="en-US" altLang="zh-TW" sz="4000" kern="0" smtClean="0"/>
              <a:t>filter: separable</a:t>
            </a:r>
            <a:endParaRPr lang="zh-TW" altLang="en-US" kern="0" dirty="0" smtClean="0"/>
          </a:p>
        </p:txBody>
      </p:sp>
      <p:sp>
        <p:nvSpPr>
          <p:cNvPr id="11" name="文字方塊 10"/>
          <p:cNvSpPr txBox="1"/>
          <p:nvPr/>
        </p:nvSpPr>
        <p:spPr>
          <a:xfrm>
            <a:off x="467544" y="5934670"/>
            <a:ext cx="8557120" cy="923330"/>
          </a:xfrm>
          <a:prstGeom prst="rect">
            <a:avLst/>
          </a:prstGeom>
          <a:noFill/>
        </p:spPr>
        <p:txBody>
          <a:bodyPr wrap="square" rtlCol="0">
            <a:spAutoFit/>
          </a:bodyPr>
          <a:lstStyle/>
          <a:p>
            <a:pPr eaLnBrk="1" hangingPunct="1"/>
            <a:r>
              <a:rPr lang="en-US" altLang="zh-TW" dirty="0"/>
              <a:t>box filter: recursive implementation with </a:t>
            </a:r>
            <a:r>
              <a:rPr lang="en-US" altLang="zh-TW" i="1" dirty="0"/>
              <a:t>“two+”,  “two-”,  “one/”</a:t>
            </a:r>
            <a:r>
              <a:rPr lang="en-US" altLang="zh-TW" dirty="0"/>
              <a:t>  </a:t>
            </a:r>
          </a:p>
          <a:p>
            <a:pPr eaLnBrk="1" hangingPunct="1"/>
            <a:r>
              <a:rPr lang="en-US" altLang="zh-TW" dirty="0"/>
              <a:t>                per pixel</a:t>
            </a:r>
          </a:p>
          <a:p>
            <a:endParaRPr lang="zh-TW" altLang="en-US" dirty="0"/>
          </a:p>
        </p:txBody>
      </p:sp>
      <p:pic>
        <p:nvPicPr>
          <p:cNvPr id="14" name="圖片 4"/>
          <p:cNvPicPr>
            <a:picLocks noChangeAspect="1"/>
          </p:cNvPicPr>
          <p:nvPr/>
        </p:nvPicPr>
        <p:blipFill rotWithShape="1">
          <a:blip r:embed="rId3" cstate="print"/>
          <a:srcRect l="35728" t="69060" r="1677" b="-6233"/>
          <a:stretch/>
        </p:blipFill>
        <p:spPr>
          <a:xfrm>
            <a:off x="-180528" y="3212976"/>
            <a:ext cx="9505056" cy="3356962"/>
          </a:xfrm>
          <a:prstGeom prst="rect">
            <a:avLst/>
          </a:prstGeom>
        </p:spPr>
      </p:pic>
      <mc:AlternateContent xmlns:mc="http://schemas.openxmlformats.org/markup-compatibility/2006" xmlns:a14="http://schemas.microsoft.com/office/drawing/2010/main">
        <mc:Choice Requires="a14">
          <p:sp>
            <p:nvSpPr>
              <p:cNvPr id="15" name="TextBox 8"/>
              <p:cNvSpPr txBox="1"/>
              <p:nvPr/>
            </p:nvSpPr>
            <p:spPr>
              <a:xfrm>
                <a:off x="323528" y="2919214"/>
                <a:ext cx="2114049" cy="461665"/>
              </a:xfrm>
              <a:prstGeom prst="rect">
                <a:avLst/>
              </a:prstGeom>
              <a:noFill/>
            </p:spPr>
            <p:txBody>
              <a:bodyPr wrap="square" rtlCol="0">
                <a:spAutoFit/>
              </a:bodyPr>
              <a:lstStyle/>
              <a:p>
                <a:r>
                  <a:rPr lang="zh-TW" altLang="en-US" sz="2400" dirty="0" smtClean="0"/>
                  <a:t>濾波器係數 </a:t>
                </a:r>
                <a14:m>
                  <m:oMath xmlns:m="http://schemas.openxmlformats.org/officeDocument/2006/math">
                    <m:acc>
                      <m:accPr>
                        <m:chr m:val="⃑"/>
                        <m:ctrlPr>
                          <a:rPr lang="en-US" altLang="zh-TW" sz="2400" i="1" dirty="0" smtClean="0">
                            <a:latin typeface="Cambria Math" panose="02040503050406030204" pitchFamily="18" charset="0"/>
                          </a:rPr>
                        </m:ctrlPr>
                      </m:accPr>
                      <m:e>
                        <m:r>
                          <a:rPr lang="en-US" altLang="zh-TW" sz="2400" b="0" i="1" dirty="0" smtClean="0">
                            <a:latin typeface="Cambria Math" panose="02040503050406030204" pitchFamily="18" charset="0"/>
                          </a:rPr>
                          <m:t>𝑐</m:t>
                        </m:r>
                      </m:e>
                    </m:acc>
                  </m:oMath>
                </a14:m>
                <a:endParaRPr lang="zh-TW" altLang="en-US" sz="2400" dirty="0"/>
              </a:p>
            </p:txBody>
          </p:sp>
        </mc:Choice>
        <mc:Fallback xmlns="">
          <p:sp>
            <p:nvSpPr>
              <p:cNvPr id="15" name="TextBox 8"/>
              <p:cNvSpPr txBox="1">
                <a:spLocks noRot="1" noChangeAspect="1" noMove="1" noResize="1" noEditPoints="1" noAdjustHandles="1" noChangeArrowheads="1" noChangeShapeType="1" noTextEdit="1"/>
              </p:cNvSpPr>
              <p:nvPr/>
            </p:nvSpPr>
            <p:spPr>
              <a:xfrm>
                <a:off x="323528" y="2919214"/>
                <a:ext cx="2114049" cy="461665"/>
              </a:xfrm>
              <a:prstGeom prst="rect">
                <a:avLst/>
              </a:prstGeom>
              <a:blipFill rotWithShape="0">
                <a:blip r:embed="rId4"/>
                <a:stretch>
                  <a:fillRect l="-4323" t="-10526" r="-8934" b="-28947"/>
                </a:stretch>
              </a:blipFill>
            </p:spPr>
            <p:txBody>
              <a:bodyPr/>
              <a:lstStyle/>
              <a:p>
                <a:r>
                  <a:rPr lang="zh-TW" altLang="en-US">
                    <a:noFill/>
                  </a:rPr>
                  <a:t> </a:t>
                </a:r>
              </a:p>
            </p:txBody>
          </p:sp>
        </mc:Fallback>
      </mc:AlternateContent>
      <p:sp>
        <p:nvSpPr>
          <p:cNvPr id="16" name="TextBox 10"/>
          <p:cNvSpPr txBox="1"/>
          <p:nvPr/>
        </p:nvSpPr>
        <p:spPr>
          <a:xfrm>
            <a:off x="2771799" y="2331509"/>
            <a:ext cx="2382902" cy="830997"/>
          </a:xfrm>
          <a:prstGeom prst="rect">
            <a:avLst/>
          </a:prstGeom>
          <a:noFill/>
        </p:spPr>
        <p:txBody>
          <a:bodyPr wrap="square" rtlCol="0">
            <a:spAutoFit/>
          </a:bodyPr>
          <a:lstStyle/>
          <a:p>
            <a:r>
              <a:rPr lang="zh-TW" altLang="en-US" sz="2400" dirty="0" smtClean="0"/>
              <a:t>原始影像的一個小區塊</a:t>
            </a:r>
            <a:r>
              <a:rPr lang="en-US" altLang="zh-TW" sz="2400" dirty="0" smtClean="0"/>
              <a:t>(patch)</a:t>
            </a:r>
            <a:endParaRPr lang="zh-TW" altLang="en-US" sz="2400" dirty="0"/>
          </a:p>
        </p:txBody>
      </p:sp>
      <p:sp>
        <p:nvSpPr>
          <p:cNvPr id="17" name="TextBox 9"/>
          <p:cNvSpPr txBox="1"/>
          <p:nvPr/>
        </p:nvSpPr>
        <p:spPr>
          <a:xfrm>
            <a:off x="5777896" y="2549882"/>
            <a:ext cx="3231880" cy="830997"/>
          </a:xfrm>
          <a:prstGeom prst="rect">
            <a:avLst/>
          </a:prstGeom>
          <a:noFill/>
        </p:spPr>
        <p:txBody>
          <a:bodyPr wrap="square" rtlCol="0">
            <a:spAutoFit/>
          </a:bodyPr>
          <a:lstStyle/>
          <a:p>
            <a:r>
              <a:rPr lang="zh-TW" altLang="en-US" sz="2400" dirty="0" smtClean="0"/>
              <a:t>類似 </a:t>
            </a:r>
            <a:r>
              <a:rPr lang="en-US" altLang="zh-TW" sz="2400" dirty="0" err="1" smtClean="0"/>
              <a:t>Matlab</a:t>
            </a:r>
            <a:r>
              <a:rPr lang="en-US" altLang="zh-TW" sz="2400" dirty="0" smtClean="0"/>
              <a:t> </a:t>
            </a:r>
            <a:r>
              <a:rPr lang="zh-TW" altLang="en-US" sz="2400" dirty="0" smtClean="0"/>
              <a:t>的點乘 </a:t>
            </a:r>
            <a:r>
              <a:rPr lang="en-US" altLang="zh-TW" sz="2400" dirty="0" smtClean="0"/>
              <a:t>.* </a:t>
            </a:r>
            <a:r>
              <a:rPr lang="zh-TW" altLang="en-US" sz="2400" dirty="0" smtClean="0"/>
              <a:t>運算子</a:t>
            </a:r>
            <a:r>
              <a:rPr lang="en-US" altLang="zh-TW" sz="2400" dirty="0" smtClean="0"/>
              <a:t>operator</a:t>
            </a:r>
            <a:endParaRPr lang="zh-TW" altLang="en-US" sz="2400" dirty="0"/>
          </a:p>
        </p:txBody>
      </p:sp>
      <p:sp>
        <p:nvSpPr>
          <p:cNvPr id="9" name="日期版面配置區 8"/>
          <p:cNvSpPr>
            <a:spLocks noGrp="1"/>
          </p:cNvSpPr>
          <p:nvPr>
            <p:ph type="dt" sz="half" idx="10"/>
          </p:nvPr>
        </p:nvSpPr>
        <p:spPr/>
        <p:txBody>
          <a:bodyPr/>
          <a:lstStyle/>
          <a:p>
            <a:fld id="{9486169B-7BFD-46A8-A417-026BBEE01528}" type="datetime1">
              <a:rPr lang="en-US" altLang="zh-TW" smtClean="0"/>
              <a:t>12/1/2015</a:t>
            </a:fld>
            <a:endParaRPr lang="en-US" dirty="0"/>
          </a:p>
        </p:txBody>
      </p:sp>
    </p:spTree>
    <p:extLst>
      <p:ext uri="{BB962C8B-B14F-4D97-AF65-F5344CB8AC3E}">
        <p14:creationId xmlns:p14="http://schemas.microsoft.com/office/powerpoint/2010/main" val="3709878845"/>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3" name="Rectangle 2"/>
          <p:cNvSpPr>
            <a:spLocks noGrp="1" noChangeArrowheads="1"/>
          </p:cNvSpPr>
          <p:nvPr>
            <p:ph type="title"/>
          </p:nvPr>
        </p:nvSpPr>
        <p:spPr/>
        <p:txBody>
          <a:bodyPr/>
          <a:lstStyle/>
          <a:p>
            <a:pPr eaLnBrk="1" hangingPunct="1"/>
            <a:r>
              <a:rPr lang="en-US" altLang="zh-TW" b="0" dirty="0" smtClean="0"/>
              <a:t>Project due </a:t>
            </a:r>
            <a:r>
              <a:rPr lang="en-US" altLang="zh-TW" b="0" dirty="0" smtClean="0">
                <a:solidFill>
                  <a:srgbClr val="FF0000"/>
                </a:solidFill>
              </a:rPr>
              <a:t>Dec. 8</a:t>
            </a:r>
            <a:endParaRPr lang="en-US" altLang="zh-TW" b="0" dirty="0" smtClean="0"/>
          </a:p>
        </p:txBody>
      </p:sp>
      <p:sp>
        <p:nvSpPr>
          <p:cNvPr id="286724" name="Rectangle 3"/>
          <p:cNvSpPr>
            <a:spLocks noGrp="1" noChangeArrowheads="1"/>
          </p:cNvSpPr>
          <p:nvPr>
            <p:ph type="body" sz="half" idx="1"/>
          </p:nvPr>
        </p:nvSpPr>
        <p:spPr>
          <a:xfrm>
            <a:off x="684213" y="2041525"/>
            <a:ext cx="7991475" cy="523875"/>
          </a:xfrm>
        </p:spPr>
        <p:txBody>
          <a:bodyPr/>
          <a:lstStyle/>
          <a:p>
            <a:pPr eaLnBrk="1" hangingPunct="1"/>
            <a:r>
              <a:rPr lang="en-US" altLang="zh-TW" sz="2600" dirty="0" smtClean="0"/>
              <a:t>Generate additive white Gaussian noise</a:t>
            </a:r>
          </a:p>
        </p:txBody>
      </p:sp>
      <p:graphicFrame>
        <p:nvGraphicFramePr>
          <p:cNvPr id="286725" name="Object 4"/>
          <p:cNvGraphicFramePr>
            <a:graphicFrameLocks noGrp="1" noChangeAspect="1"/>
          </p:cNvGraphicFramePr>
          <p:nvPr>
            <p:ph sz="half" idx="2"/>
          </p:nvPr>
        </p:nvGraphicFramePr>
        <p:xfrm>
          <a:off x="333375" y="3141663"/>
          <a:ext cx="7972425" cy="1296987"/>
        </p:xfrm>
        <a:graphic>
          <a:graphicData uri="http://schemas.openxmlformats.org/presentationml/2006/ole">
            <mc:AlternateContent xmlns:mc="http://schemas.openxmlformats.org/markup-compatibility/2006">
              <mc:Choice xmlns:v="urn:schemas-microsoft-com:vml" Requires="v">
                <p:oleObj spid="_x0000_s287040" name="方程式" r:id="rId4" imgW="2654300" imgH="431800" progId="Equation.3">
                  <p:embed/>
                </p:oleObj>
              </mc:Choice>
              <mc:Fallback>
                <p:oleObj name="方程式" r:id="rId4" imgW="2654300" imgH="431800" progId="Equation.3">
                  <p:embed/>
                  <p:pic>
                    <p:nvPicPr>
                      <p:cNvPr id="0" name="Picture 65"/>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375" y="3141663"/>
                        <a:ext cx="7972425" cy="1296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6722" name="投影片編號版面配置區 5"/>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59341E14-E9BD-4239-B890-F94681FFFFE0}" type="slidenum">
              <a:rPr lang="en-US" altLang="zh-TW" sz="1400"/>
              <a:pPr>
                <a:spcBef>
                  <a:spcPct val="0"/>
                </a:spcBef>
                <a:buClrTx/>
                <a:buSzTx/>
                <a:buFontTx/>
                <a:buNone/>
              </a:pPr>
              <a:t>160</a:t>
            </a:fld>
            <a:r>
              <a:rPr lang="en-US" altLang="zh-TW" sz="1400"/>
              <a:t>/118</a:t>
            </a:r>
          </a:p>
        </p:txBody>
      </p:sp>
      <p:sp>
        <p:nvSpPr>
          <p:cNvPr id="286726" name="Text Box 5"/>
          <p:cNvSpPr txBox="1">
            <a:spLocks noChangeArrowheads="1"/>
          </p:cNvSpPr>
          <p:nvPr/>
        </p:nvSpPr>
        <p:spPr bwMode="auto">
          <a:xfrm>
            <a:off x="1619250" y="3862388"/>
            <a:ext cx="7380288"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50000"/>
              </a:spcBef>
              <a:buClrTx/>
              <a:buSzTx/>
              <a:buFontTx/>
              <a:buNone/>
            </a:pPr>
            <a:r>
              <a:rPr lang="en-US" altLang="zh-TW" sz="2200"/>
              <a:t>Gaussian random variable with zero mean and st. dev. 1 </a:t>
            </a:r>
          </a:p>
        </p:txBody>
      </p:sp>
      <p:sp>
        <p:nvSpPr>
          <p:cNvPr id="286727" name="Text Box 6"/>
          <p:cNvSpPr txBox="1">
            <a:spLocks noChangeArrowheads="1"/>
          </p:cNvSpPr>
          <p:nvPr/>
        </p:nvSpPr>
        <p:spPr bwMode="auto">
          <a:xfrm>
            <a:off x="323850" y="4510088"/>
            <a:ext cx="8351838"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50000"/>
              </a:spcBef>
              <a:buClrTx/>
              <a:buSzTx/>
              <a:buFontTx/>
              <a:buNone/>
            </a:pPr>
            <a:r>
              <a:rPr lang="en-US" altLang="zh-TW" sz="2200" i="1"/>
              <a:t>amplitude</a:t>
            </a:r>
            <a:r>
              <a:rPr lang="en-US" altLang="zh-TW" sz="2200"/>
              <a:t> determines signal-to-noise ratio, try 10, 30</a:t>
            </a: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文字版面配置區 2"/>
          <p:cNvSpPr>
            <a:spLocks noGrp="1"/>
          </p:cNvSpPr>
          <p:nvPr>
            <p:ph type="body" sz="half" idx="1"/>
          </p:nvPr>
        </p:nvSpPr>
        <p:spPr/>
        <p:txBody>
          <a:bodyPr/>
          <a:lstStyle/>
          <a:p>
            <a:endParaRPr lang="zh-TW" altLang="en-US"/>
          </a:p>
        </p:txBody>
      </p:sp>
      <p:sp>
        <p:nvSpPr>
          <p:cNvPr id="4" name="內容版面配置區 3"/>
          <p:cNvSpPr>
            <a:spLocks noGrp="1"/>
          </p:cNvSpPr>
          <p:nvPr>
            <p:ph sz="half" idx="2"/>
          </p:nvPr>
        </p:nvSpPr>
        <p:spPr/>
        <p:txBody>
          <a:bodyPr/>
          <a:lstStyle/>
          <a:p>
            <a:endParaRPr lang="zh-TW" altLang="en-US"/>
          </a:p>
        </p:txBody>
      </p:sp>
      <p:sp>
        <p:nvSpPr>
          <p:cNvPr id="5" name="投影片編號版面配置區 4"/>
          <p:cNvSpPr>
            <a:spLocks noGrp="1"/>
          </p:cNvSpPr>
          <p:nvPr>
            <p:ph type="sldNum" sz="quarter" idx="11"/>
          </p:nvPr>
        </p:nvSpPr>
        <p:spPr/>
        <p:txBody>
          <a:bodyPr/>
          <a:lstStyle/>
          <a:p>
            <a:fld id="{17E476D1-59AA-446B-8ECC-D33A9F1C9420}" type="slidenum">
              <a:rPr lang="en-US" altLang="zh-TW" smtClean="0"/>
              <a:pPr/>
              <a:t>161</a:t>
            </a:fld>
            <a:r>
              <a:rPr lang="en-US" altLang="zh-TW" smtClean="0"/>
              <a:t>/118</a:t>
            </a:r>
            <a:endParaRPr lang="en-US" altLang="zh-TW"/>
          </a:p>
        </p:txBody>
      </p:sp>
      <p:sp>
        <p:nvSpPr>
          <p:cNvPr id="6" name="TextBox 2"/>
          <p:cNvSpPr txBox="1"/>
          <p:nvPr/>
        </p:nvSpPr>
        <p:spPr>
          <a:xfrm>
            <a:off x="684213" y="2482870"/>
            <a:ext cx="9118124" cy="3970318"/>
          </a:xfrm>
          <a:prstGeom prst="rect">
            <a:avLst/>
          </a:prstGeom>
          <a:noFill/>
        </p:spPr>
        <p:txBody>
          <a:bodyPr wrap="square" rtlCol="0">
            <a:spAutoFit/>
          </a:bodyPr>
          <a:lstStyle/>
          <a:p>
            <a:r>
              <a:rPr lang="en-US" altLang="zh-TW" b="1" dirty="0"/>
              <a:t>#include &lt;random&gt;  </a:t>
            </a:r>
            <a:r>
              <a:rPr lang="en-US" altLang="zh-TW" b="1" dirty="0" smtClean="0"/>
              <a:t>//Standard C++ Header</a:t>
            </a:r>
          </a:p>
          <a:p>
            <a:endParaRPr lang="en-US" altLang="zh-TW" b="1" dirty="0"/>
          </a:p>
          <a:p>
            <a:r>
              <a:rPr lang="en-US" altLang="zh-TW" b="1" dirty="0"/>
              <a:t>…</a:t>
            </a:r>
          </a:p>
          <a:p>
            <a:endParaRPr lang="en-US" altLang="zh-TW" b="1" dirty="0"/>
          </a:p>
          <a:p>
            <a:r>
              <a:rPr lang="en-US" altLang="zh-TW" b="1" dirty="0"/>
              <a:t>// function prototype and implementation</a:t>
            </a:r>
          </a:p>
          <a:p>
            <a:r>
              <a:rPr lang="en-US" altLang="zh-TW" b="1" dirty="0"/>
              <a:t>double </a:t>
            </a:r>
            <a:r>
              <a:rPr lang="en-US" altLang="zh-TW" b="1" dirty="0" err="1"/>
              <a:t>randomNumGaussian</a:t>
            </a:r>
            <a:r>
              <a:rPr lang="en-US" altLang="zh-TW" b="1" dirty="0"/>
              <a:t>( </a:t>
            </a:r>
            <a:r>
              <a:rPr lang="en-US" altLang="zh-TW" b="1" dirty="0">
                <a:solidFill>
                  <a:schemeClr val="accent3">
                    <a:lumMod val="60000"/>
                    <a:lumOff val="40000"/>
                  </a:schemeClr>
                </a:solidFill>
              </a:rPr>
              <a:t>double</a:t>
            </a:r>
            <a:r>
              <a:rPr lang="en-US" altLang="zh-TW" b="1" dirty="0"/>
              <a:t> mean, </a:t>
            </a:r>
            <a:r>
              <a:rPr lang="en-US" altLang="zh-TW" b="1" dirty="0">
                <a:solidFill>
                  <a:schemeClr val="accent3">
                    <a:lumMod val="60000"/>
                    <a:lumOff val="40000"/>
                  </a:schemeClr>
                </a:solidFill>
              </a:rPr>
              <a:t>double</a:t>
            </a:r>
            <a:r>
              <a:rPr lang="en-US" altLang="zh-TW" b="1" dirty="0"/>
              <a:t> </a:t>
            </a:r>
            <a:r>
              <a:rPr lang="en-US" altLang="zh-TW" b="1" dirty="0" err="1"/>
              <a:t>stddev</a:t>
            </a:r>
            <a:r>
              <a:rPr lang="en-US" altLang="zh-TW" b="1" dirty="0"/>
              <a:t>)</a:t>
            </a:r>
            <a:endParaRPr lang="zh-TW" altLang="zh-TW" dirty="0"/>
          </a:p>
          <a:p>
            <a:r>
              <a:rPr lang="en-US" altLang="zh-TW" dirty="0"/>
              <a:t>{</a:t>
            </a:r>
            <a:endParaRPr lang="zh-TW" altLang="zh-TW" dirty="0"/>
          </a:p>
          <a:p>
            <a:r>
              <a:rPr lang="zh-TW" altLang="en-US" dirty="0"/>
              <a:t> </a:t>
            </a:r>
            <a:r>
              <a:rPr lang="zh-TW" altLang="en-US" dirty="0" smtClean="0"/>
              <a:t>   </a:t>
            </a:r>
            <a:r>
              <a:rPr lang="en-US" altLang="zh-TW" dirty="0" smtClean="0"/>
              <a:t>static </a:t>
            </a:r>
            <a:r>
              <a:rPr lang="en-US" altLang="zh-TW" dirty="0" err="1"/>
              <a:t>default_random_engine</a:t>
            </a:r>
            <a:r>
              <a:rPr lang="en-US" altLang="zh-TW" dirty="0"/>
              <a:t> generator;				</a:t>
            </a:r>
            <a:endParaRPr lang="en-US" altLang="zh-TW" dirty="0" smtClean="0"/>
          </a:p>
          <a:p>
            <a:endParaRPr lang="en-US" altLang="zh-TW" dirty="0"/>
          </a:p>
          <a:p>
            <a:r>
              <a:rPr lang="zh-TW" altLang="en-US" dirty="0"/>
              <a:t> </a:t>
            </a:r>
            <a:r>
              <a:rPr lang="zh-TW" altLang="en-US" dirty="0" smtClean="0"/>
              <a:t>   </a:t>
            </a:r>
            <a:r>
              <a:rPr lang="en-US" altLang="zh-TW" dirty="0" smtClean="0"/>
              <a:t>static </a:t>
            </a:r>
            <a:r>
              <a:rPr lang="en-US" altLang="zh-TW" dirty="0" err="1"/>
              <a:t>normal_distribution</a:t>
            </a:r>
            <a:r>
              <a:rPr lang="en-US" altLang="zh-TW" dirty="0"/>
              <a:t>&lt;</a:t>
            </a:r>
            <a:r>
              <a:rPr lang="en-US" altLang="zh-TW" dirty="0">
                <a:solidFill>
                  <a:schemeClr val="accent3">
                    <a:lumMod val="60000"/>
                    <a:lumOff val="40000"/>
                  </a:schemeClr>
                </a:solidFill>
              </a:rPr>
              <a:t>double</a:t>
            </a:r>
            <a:r>
              <a:rPr lang="en-US" altLang="zh-TW" dirty="0"/>
              <a:t>&gt; distribution( mean, </a:t>
            </a:r>
            <a:r>
              <a:rPr lang="en-US" altLang="zh-TW" dirty="0" err="1"/>
              <a:t>stddev</a:t>
            </a:r>
            <a:r>
              <a:rPr lang="en-US" altLang="zh-TW" dirty="0" smtClean="0"/>
              <a:t>);</a:t>
            </a:r>
          </a:p>
          <a:p>
            <a:endParaRPr lang="zh-TW" altLang="zh-TW" dirty="0"/>
          </a:p>
          <a:p>
            <a:r>
              <a:rPr lang="en-US" altLang="zh-TW" dirty="0"/>
              <a:t> </a:t>
            </a:r>
            <a:r>
              <a:rPr lang="en-US" altLang="zh-TW" dirty="0" smtClean="0"/>
              <a:t>  return </a:t>
            </a:r>
            <a:r>
              <a:rPr lang="en-US" altLang="zh-TW" dirty="0"/>
              <a:t>distribution(generator);	</a:t>
            </a:r>
            <a:endParaRPr lang="zh-TW" altLang="zh-TW" dirty="0"/>
          </a:p>
          <a:p>
            <a:r>
              <a:rPr lang="en-US" altLang="zh-TW" dirty="0"/>
              <a:t>}//end of </a:t>
            </a:r>
            <a:r>
              <a:rPr lang="en-US" altLang="zh-TW" dirty="0" err="1"/>
              <a:t>randomNumGaussian</a:t>
            </a:r>
            <a:endParaRPr lang="zh-TW" altLang="zh-TW" dirty="0"/>
          </a:p>
          <a:p>
            <a:endParaRPr lang="zh-TW" altLang="en-US" dirty="0"/>
          </a:p>
        </p:txBody>
      </p:sp>
      <p:sp>
        <p:nvSpPr>
          <p:cNvPr id="7" name="Title 1"/>
          <p:cNvSpPr txBox="1">
            <a:spLocks/>
          </p:cNvSpPr>
          <p:nvPr/>
        </p:nvSpPr>
        <p:spPr bwMode="gray">
          <a:xfrm>
            <a:off x="0" y="658123"/>
            <a:ext cx="9144000" cy="12954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spcAft>
                <a:spcPts val="0"/>
              </a:spcAft>
            </a:pPr>
            <a:r>
              <a:rPr kumimoji="0" lang="en-US" altLang="zh-TW" sz="2800" smtClean="0"/>
              <a:t>RandNum Generator (Gaussian) C++ Implementation</a:t>
            </a:r>
            <a:endParaRPr kumimoji="0" lang="zh-TW" altLang="en-US" sz="2800" dirty="0"/>
          </a:p>
        </p:txBody>
      </p:sp>
    </p:spTree>
    <p:extLst>
      <p:ext uri="{BB962C8B-B14F-4D97-AF65-F5344CB8AC3E}">
        <p14:creationId xmlns:p14="http://schemas.microsoft.com/office/powerpoint/2010/main" val="416598511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文字版面配置區 2"/>
          <p:cNvSpPr>
            <a:spLocks noGrp="1"/>
          </p:cNvSpPr>
          <p:nvPr>
            <p:ph type="body" sz="half" idx="1"/>
          </p:nvPr>
        </p:nvSpPr>
        <p:spPr/>
        <p:txBody>
          <a:bodyPr/>
          <a:lstStyle/>
          <a:p>
            <a:endParaRPr lang="zh-TW" altLang="en-US"/>
          </a:p>
        </p:txBody>
      </p:sp>
      <p:sp>
        <p:nvSpPr>
          <p:cNvPr id="4" name="內容版面配置區 3"/>
          <p:cNvSpPr>
            <a:spLocks noGrp="1"/>
          </p:cNvSpPr>
          <p:nvPr>
            <p:ph sz="half" idx="2"/>
          </p:nvPr>
        </p:nvSpPr>
        <p:spPr/>
        <p:txBody>
          <a:bodyPr/>
          <a:lstStyle/>
          <a:p>
            <a:endParaRPr lang="zh-TW" altLang="en-US"/>
          </a:p>
        </p:txBody>
      </p:sp>
      <p:sp>
        <p:nvSpPr>
          <p:cNvPr id="5" name="投影片編號版面配置區 4"/>
          <p:cNvSpPr>
            <a:spLocks noGrp="1"/>
          </p:cNvSpPr>
          <p:nvPr>
            <p:ph type="sldNum" sz="quarter" idx="11"/>
          </p:nvPr>
        </p:nvSpPr>
        <p:spPr/>
        <p:txBody>
          <a:bodyPr/>
          <a:lstStyle/>
          <a:p>
            <a:fld id="{17E476D1-59AA-446B-8ECC-D33A9F1C9420}" type="slidenum">
              <a:rPr lang="en-US" altLang="zh-TW" smtClean="0"/>
              <a:pPr/>
              <a:t>162</a:t>
            </a:fld>
            <a:r>
              <a:rPr lang="en-US" altLang="zh-TW" smtClean="0"/>
              <a:t>/118</a:t>
            </a:r>
            <a:endParaRPr lang="en-US" altLang="zh-TW"/>
          </a:p>
        </p:txBody>
      </p:sp>
      <p:pic>
        <p:nvPicPr>
          <p:cNvPr id="6" name="Picture 1"/>
          <p:cNvPicPr>
            <a:picLocks noChangeAspect="1"/>
          </p:cNvPicPr>
          <p:nvPr/>
        </p:nvPicPr>
        <p:blipFill>
          <a:blip r:embed="rId2"/>
          <a:stretch>
            <a:fillRect/>
          </a:stretch>
        </p:blipFill>
        <p:spPr>
          <a:xfrm>
            <a:off x="113332" y="76200"/>
            <a:ext cx="8867775" cy="6705600"/>
          </a:xfrm>
          <a:prstGeom prst="rect">
            <a:avLst/>
          </a:prstGeom>
        </p:spPr>
      </p:pic>
    </p:spTree>
    <p:extLst>
      <p:ext uri="{BB962C8B-B14F-4D97-AF65-F5344CB8AC3E}">
        <p14:creationId xmlns:p14="http://schemas.microsoft.com/office/powerpoint/2010/main" val="249414082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7" name="Rectangle 2"/>
          <p:cNvSpPr>
            <a:spLocks noGrp="1" noChangeArrowheads="1"/>
          </p:cNvSpPr>
          <p:nvPr>
            <p:ph type="title"/>
          </p:nvPr>
        </p:nvSpPr>
        <p:spPr/>
        <p:txBody>
          <a:bodyPr/>
          <a:lstStyle/>
          <a:p>
            <a:pPr eaLnBrk="1" hangingPunct="1"/>
            <a:r>
              <a:rPr lang="en-US" altLang="zh-TW" b="0" dirty="0" smtClean="0"/>
              <a:t>Project due </a:t>
            </a:r>
            <a:r>
              <a:rPr lang="en-US" altLang="zh-TW" b="0" dirty="0" smtClean="0">
                <a:solidFill>
                  <a:srgbClr val="FF0000"/>
                </a:solidFill>
              </a:rPr>
              <a:t>Dec. 8</a:t>
            </a:r>
          </a:p>
        </p:txBody>
      </p:sp>
      <p:sp>
        <p:nvSpPr>
          <p:cNvPr id="292868" name="Rectangle 3"/>
          <p:cNvSpPr>
            <a:spLocks noGrp="1" noChangeArrowheads="1"/>
          </p:cNvSpPr>
          <p:nvPr>
            <p:ph type="body" sz="half" idx="1"/>
          </p:nvPr>
        </p:nvSpPr>
        <p:spPr>
          <a:xfrm>
            <a:off x="684213" y="2041525"/>
            <a:ext cx="7920037" cy="595313"/>
          </a:xfrm>
        </p:spPr>
        <p:txBody>
          <a:bodyPr/>
          <a:lstStyle/>
          <a:p>
            <a:pPr eaLnBrk="1" hangingPunct="1"/>
            <a:r>
              <a:rPr lang="en-US" altLang="zh-TW" sz="2600" smtClean="0"/>
              <a:t>Generate salt-and-pepper noise</a:t>
            </a:r>
          </a:p>
        </p:txBody>
      </p:sp>
      <p:sp>
        <p:nvSpPr>
          <p:cNvPr id="292866" name="投影片編號版面配置區 5"/>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8A9340AC-DD29-4A23-B576-81B33CCC9EEA}" type="slidenum">
              <a:rPr lang="en-US" altLang="zh-TW" sz="1400"/>
              <a:pPr>
                <a:spcBef>
                  <a:spcPct val="0"/>
                </a:spcBef>
                <a:buClrTx/>
                <a:buSzTx/>
                <a:buFontTx/>
                <a:buNone/>
              </a:pPr>
              <a:t>163</a:t>
            </a:fld>
            <a:r>
              <a:rPr lang="en-US" altLang="zh-TW" sz="1400"/>
              <a:t>/118</a:t>
            </a:r>
          </a:p>
        </p:txBody>
      </p:sp>
      <p:grpSp>
        <p:nvGrpSpPr>
          <p:cNvPr id="6" name="群組 5"/>
          <p:cNvGrpSpPr/>
          <p:nvPr/>
        </p:nvGrpSpPr>
        <p:grpSpPr>
          <a:xfrm>
            <a:off x="539552" y="2924941"/>
            <a:ext cx="7761274" cy="1496849"/>
            <a:chOff x="611560" y="4751028"/>
            <a:chExt cx="6782375" cy="919633"/>
          </a:xfrm>
        </p:grpSpPr>
        <mc:AlternateContent xmlns:mc="http://schemas.openxmlformats.org/markup-compatibility/2006" xmlns:a14="http://schemas.microsoft.com/office/drawing/2010/main">
          <mc:Choice Requires="a14">
            <p:sp>
              <p:nvSpPr>
                <p:cNvPr id="2" name="文字方塊 1"/>
                <p:cNvSpPr txBox="1"/>
                <p:nvPr/>
              </p:nvSpPr>
              <p:spPr>
                <a:xfrm>
                  <a:off x="611560" y="4797152"/>
                  <a:ext cx="4270849" cy="873509"/>
                </a:xfrm>
                <a:prstGeom prst="rect">
                  <a:avLst/>
                </a:prstGeom>
                <a:noFill/>
              </p:spPr>
              <p:txBody>
                <a:bodyPr wrap="none" rtlCol="0">
                  <a:spAutoFit/>
                </a:bodyPr>
                <a:lstStyle/>
                <a:p>
                  <a:r>
                    <a:rPr lang="en-US" altLang="zh-TW" i="1" dirty="0" smtClean="0"/>
                    <a:t>I( </a:t>
                  </a:r>
                  <a:r>
                    <a:rPr lang="en-US" altLang="zh-TW" i="1" dirty="0" err="1" smtClean="0"/>
                    <a:t>noiseImage,i</a:t>
                  </a:r>
                  <a:r>
                    <a:rPr lang="en-US" altLang="zh-TW" i="1" dirty="0" smtClean="0"/>
                    <a:t> ,j) </a:t>
                  </a:r>
                  <a:r>
                    <a:rPr lang="en-US" altLang="zh-TW" dirty="0" smtClean="0"/>
                    <a:t>=</a:t>
                  </a:r>
                  <a14:m>
                    <m:oMath xmlns:m="http://schemas.openxmlformats.org/officeDocument/2006/math">
                      <m:d>
                        <m:dPr>
                          <m:begChr m:val="{"/>
                          <m:endChr m:val=""/>
                          <m:ctrlPr>
                            <a:rPr lang="en-US" altLang="zh-TW" i="1" smtClean="0">
                              <a:latin typeface="Cambria Math" panose="02040503050406030204" pitchFamily="18" charset="0"/>
                            </a:rPr>
                          </m:ctrlPr>
                        </m:dPr>
                        <m:e>
                          <m:r>
                            <a:rPr lang="en-US" altLang="zh-TW" b="0" i="1" smtClean="0">
                              <a:latin typeface="Cambria Math"/>
                            </a:rPr>
                            <m:t> </m:t>
                          </m:r>
                          <m:eqArr>
                            <m:eqArrPr>
                              <m:ctrlPr>
                                <a:rPr lang="en-US" altLang="zh-TW" i="1" smtClean="0">
                                  <a:latin typeface="Cambria Math" panose="02040503050406030204" pitchFamily="18" charset="0"/>
                                </a:rPr>
                              </m:ctrlPr>
                            </m:eqArrPr>
                            <m:e>
                              <m:r>
                                <a:rPr lang="en-US" altLang="zh-TW" b="0" i="1" smtClean="0">
                                  <a:latin typeface="Cambria Math"/>
                                </a:rPr>
                                <m:t>     0                              </m:t>
                              </m:r>
                            </m:e>
                            <m:e>
                              <m:r>
                                <a:rPr lang="en-US" altLang="zh-TW" b="0" i="1" smtClean="0">
                                  <a:latin typeface="Cambria Math"/>
                                </a:rPr>
                                <m:t>255                         </m:t>
                              </m:r>
                            </m:e>
                            <m:e>
                              <m:r>
                                <a:rPr lang="en-US" altLang="zh-TW" b="0" i="1" smtClean="0">
                                  <a:latin typeface="Cambria Math"/>
                                </a:rPr>
                                <m:t>𝐼</m:t>
                              </m:r>
                              <m:d>
                                <m:dPr>
                                  <m:ctrlPr>
                                    <a:rPr lang="en-US" altLang="zh-TW" b="0" i="1" smtClean="0">
                                      <a:latin typeface="Cambria Math" panose="02040503050406030204" pitchFamily="18" charset="0"/>
                                    </a:rPr>
                                  </m:ctrlPr>
                                </m:dPr>
                                <m:e>
                                  <m:r>
                                    <a:rPr lang="en-US" altLang="zh-TW" b="0" i="1" smtClean="0">
                                      <a:latin typeface="Cambria Math"/>
                                    </a:rPr>
                                    <m:t> </m:t>
                                  </m:r>
                                  <m:r>
                                    <a:rPr lang="en-US" altLang="zh-TW" b="0" i="1" smtClean="0">
                                      <a:latin typeface="Cambria Math"/>
                                    </a:rPr>
                                    <m:t>𝑠𝑟𝑐𝐼𝑚𝑎𝑔𝑒</m:t>
                                  </m:r>
                                  <m:r>
                                    <a:rPr lang="en-US" altLang="zh-TW" b="0" i="1" smtClean="0">
                                      <a:latin typeface="Cambria Math"/>
                                    </a:rPr>
                                    <m:t>,</m:t>
                                  </m:r>
                                  <m:r>
                                    <a:rPr lang="en-US" altLang="zh-TW" b="0" i="1" smtClean="0">
                                      <a:latin typeface="Cambria Math"/>
                                    </a:rPr>
                                    <m:t>𝑖</m:t>
                                  </m:r>
                                  <m:r>
                                    <a:rPr lang="en-US" altLang="zh-TW" b="0" i="1" smtClean="0">
                                      <a:latin typeface="Cambria Math"/>
                                    </a:rPr>
                                    <m:t>,</m:t>
                                  </m:r>
                                  <m:r>
                                    <a:rPr lang="en-US" altLang="zh-TW" b="0" i="1" smtClean="0">
                                      <a:latin typeface="Cambria Math"/>
                                    </a:rPr>
                                    <m:t>𝑗</m:t>
                                  </m:r>
                                </m:e>
                              </m:d>
                              <m:r>
                                <a:rPr lang="en-US" altLang="zh-TW" b="0" i="1" smtClean="0">
                                  <a:latin typeface="Cambria Math"/>
                                </a:rPr>
                                <m:t>   </m:t>
                              </m:r>
                            </m:e>
                          </m:eqArr>
                          <m:r>
                            <a:rPr lang="en-US" altLang="zh-TW" b="0" i="1" smtClean="0">
                              <a:latin typeface="Cambria Math"/>
                            </a:rPr>
                            <m:t> </m:t>
                          </m:r>
                        </m:e>
                      </m:d>
                    </m:oMath>
                  </a14:m>
                  <a:endParaRPr lang="zh-TW"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611560" y="4797152"/>
                  <a:ext cx="4270849" cy="873509"/>
                </a:xfrm>
                <a:prstGeom prst="rect">
                  <a:avLst/>
                </a:prstGeom>
                <a:blipFill rotWithShape="1">
                  <a:blip r:embed="rId4" cstate="print"/>
                  <a:stretch>
                    <a:fillRect l="-1124"/>
                  </a:stretch>
                </a:blipFill>
              </p:spPr>
              <p:txBody>
                <a:bodyPr/>
                <a:lstStyle/>
                <a:p>
                  <a:r>
                    <a:rPr lang="zh-TW" altLang="en-US">
                      <a:noFill/>
                    </a:rPr>
                    <a:t> </a:t>
                  </a:r>
                </a:p>
              </p:txBody>
            </p:sp>
          </mc:Fallback>
        </mc:AlternateContent>
        <p:grpSp>
          <p:nvGrpSpPr>
            <p:cNvPr id="5" name="群組 4"/>
            <p:cNvGrpSpPr/>
            <p:nvPr/>
          </p:nvGrpSpPr>
          <p:grpSpPr>
            <a:xfrm>
              <a:off x="3457498" y="4751028"/>
              <a:ext cx="3936437" cy="723256"/>
              <a:chOff x="3745530" y="4751028"/>
              <a:chExt cx="3936437" cy="723256"/>
            </a:xfrm>
          </p:grpSpPr>
          <mc:AlternateContent xmlns:mc="http://schemas.openxmlformats.org/markup-compatibility/2006" xmlns:a14="http://schemas.microsoft.com/office/drawing/2010/main">
            <mc:Choice Requires="a14">
              <p:sp>
                <p:nvSpPr>
                  <p:cNvPr id="4" name="文字方塊 3"/>
                  <p:cNvSpPr txBox="1"/>
                  <p:nvPr/>
                </p:nvSpPr>
                <p:spPr>
                  <a:xfrm>
                    <a:off x="4360517" y="4751028"/>
                    <a:ext cx="288032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 </m:t>
                          </m:r>
                          <m:r>
                            <m:rPr>
                              <m:sty m:val="p"/>
                            </m:rPr>
                            <a:rPr lang="en-US" altLang="zh-TW" b="0" i="0" smtClean="0">
                              <a:latin typeface="Cambria Math"/>
                            </a:rPr>
                            <m:t>if</m:t>
                          </m:r>
                          <m:r>
                            <a:rPr lang="en-US" altLang="zh-TW" b="0" i="1" smtClean="0">
                              <a:latin typeface="Cambria Math"/>
                            </a:rPr>
                            <m:t>    </m:t>
                          </m:r>
                          <m:r>
                            <a:rPr lang="en-US" altLang="zh-TW" b="0" i="1" smtClean="0">
                              <a:latin typeface="Cambria Math"/>
                            </a:rPr>
                            <m:t>𝑢𝑛𝑖𝑓𝑜𝑟𝑚</m:t>
                          </m:r>
                          <m:d>
                            <m:dPr>
                              <m:ctrlPr>
                                <a:rPr lang="en-US" altLang="zh-TW" b="0" i="1" smtClean="0">
                                  <a:latin typeface="Cambria Math" panose="02040503050406030204" pitchFamily="18" charset="0"/>
                                </a:rPr>
                              </m:ctrlPr>
                            </m:dPr>
                            <m:e>
                              <m:r>
                                <a:rPr lang="en-US" altLang="zh-TW" b="0" i="1" smtClean="0">
                                  <a:latin typeface="Cambria Math"/>
                                </a:rPr>
                                <m:t>0,1</m:t>
                              </m:r>
                            </m:e>
                          </m:d>
                          <m:r>
                            <a:rPr lang="en-US" altLang="zh-TW" b="0" i="1" smtClean="0">
                              <a:latin typeface="Cambria Math"/>
                            </a:rPr>
                            <m:t>&lt;0.05</m:t>
                          </m:r>
                        </m:oMath>
                      </m:oMathPara>
                    </a14:m>
                    <a:endParaRPr lang="zh-TW" altLang="en-US" i="1"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4360517" y="4751028"/>
                    <a:ext cx="2880320" cy="369332"/>
                  </a:xfrm>
                  <a:prstGeom prst="rect">
                    <a:avLst/>
                  </a:prstGeom>
                  <a:blipFill rotWithShape="1">
                    <a:blip r:embed="rId5" cstate="print"/>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a:xfrm>
                    <a:off x="4297591" y="4927991"/>
                    <a:ext cx="338437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 </m:t>
                          </m:r>
                          <m:r>
                            <m:rPr>
                              <m:sty m:val="p"/>
                            </m:rPr>
                            <a:rPr lang="en-US" altLang="zh-TW" b="0" i="0" smtClean="0">
                              <a:latin typeface="Cambria Math"/>
                            </a:rPr>
                            <m:t>if</m:t>
                          </m:r>
                          <m:r>
                            <a:rPr lang="en-US" altLang="zh-TW" b="0" i="0" smtClean="0">
                              <a:latin typeface="Cambria Math"/>
                            </a:rPr>
                            <m:t>    </m:t>
                          </m:r>
                          <m:r>
                            <a:rPr lang="en-US" altLang="zh-TW" b="0" i="1" smtClean="0">
                              <a:latin typeface="Cambria Math"/>
                            </a:rPr>
                            <m:t>𝑢𝑛𝑖𝑓𝑜𝑟𝑚</m:t>
                          </m:r>
                          <m:d>
                            <m:dPr>
                              <m:ctrlPr>
                                <a:rPr lang="en-US" altLang="zh-TW" b="0" i="1" smtClean="0">
                                  <a:latin typeface="Cambria Math" panose="02040503050406030204" pitchFamily="18" charset="0"/>
                                </a:rPr>
                              </m:ctrlPr>
                            </m:dPr>
                            <m:e>
                              <m:r>
                                <a:rPr lang="en-US" altLang="zh-TW" b="0" i="1" smtClean="0">
                                  <a:latin typeface="Cambria Math"/>
                                </a:rPr>
                                <m:t>0,1</m:t>
                              </m:r>
                            </m:e>
                          </m:d>
                          <m:r>
                            <a:rPr lang="en-US" altLang="zh-TW" b="0" i="1" smtClean="0">
                              <a:latin typeface="Cambria Math"/>
                            </a:rPr>
                            <m:t>&gt;1−0.05</m:t>
                          </m:r>
                        </m:oMath>
                      </m:oMathPara>
                    </a14:m>
                    <a:endParaRPr lang="zh-TW" altLang="en-US" i="1"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4297591" y="4927991"/>
                    <a:ext cx="3384376" cy="369332"/>
                  </a:xfrm>
                  <a:prstGeom prst="rect">
                    <a:avLst/>
                  </a:prstGeom>
                  <a:blipFill rotWithShape="1">
                    <a:blip r:embed="rId6" cstate="print"/>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a:xfrm>
                    <a:off x="3745530" y="5104952"/>
                    <a:ext cx="288032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m:t>
                          </m:r>
                          <m:r>
                            <a:rPr lang="en-US" altLang="zh-TW" b="0" i="0" smtClean="0">
                              <a:latin typeface="Cambria Math"/>
                            </a:rPr>
                            <m:t> </m:t>
                          </m:r>
                          <m:r>
                            <m:rPr>
                              <m:sty m:val="p"/>
                            </m:rPr>
                            <a:rPr lang="en-US" altLang="zh-TW" b="0" i="0" smtClean="0">
                              <a:latin typeface="Cambria Math"/>
                            </a:rPr>
                            <m:t>otherwise</m:t>
                          </m:r>
                        </m:oMath>
                      </m:oMathPara>
                    </a14:m>
                    <a:endParaRPr lang="zh-TW" altLang="en-US"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3745530" y="5104952"/>
                    <a:ext cx="2880320" cy="369332"/>
                  </a:xfrm>
                  <a:prstGeom prst="rect">
                    <a:avLst/>
                  </a:prstGeom>
                  <a:blipFill rotWithShape="1">
                    <a:blip r:embed="rId7" cstate="print"/>
                    <a:stretch>
                      <a:fillRect/>
                    </a:stretch>
                  </a:blipFill>
                </p:spPr>
                <p:txBody>
                  <a:bodyPr/>
                  <a:lstStyle/>
                  <a:p>
                    <a:r>
                      <a:rPr lang="zh-TW" altLang="en-US">
                        <a:noFill/>
                      </a:rPr>
                      <a:t> </a:t>
                    </a:r>
                  </a:p>
                </p:txBody>
              </p:sp>
            </mc:Fallback>
          </mc:AlternateContent>
        </p:grpSp>
      </p:grpSp>
      <p:graphicFrame>
        <p:nvGraphicFramePr>
          <p:cNvPr id="8" name="物件 7"/>
          <p:cNvGraphicFramePr>
            <a:graphicFrameLocks noChangeAspect="1"/>
          </p:cNvGraphicFramePr>
          <p:nvPr>
            <p:extLst>
              <p:ext uri="{D42A27DB-BD31-4B8C-83A1-F6EECF244321}">
                <p14:modId xmlns:p14="http://schemas.microsoft.com/office/powerpoint/2010/main" val="3875658104"/>
              </p:ext>
            </p:extLst>
          </p:nvPr>
        </p:nvGraphicFramePr>
        <p:xfrm>
          <a:off x="706828" y="4653136"/>
          <a:ext cx="6480720" cy="739411"/>
        </p:xfrm>
        <a:graphic>
          <a:graphicData uri="http://schemas.openxmlformats.org/presentationml/2006/ole">
            <mc:AlternateContent xmlns:mc="http://schemas.openxmlformats.org/markup-compatibility/2006">
              <mc:Choice xmlns:v="urn:schemas-microsoft-com:vml" Requires="v">
                <p:oleObj spid="_x0000_s293205" name="方程式" r:id="rId8" imgW="3784320" imgH="431640" progId="Equation.3">
                  <p:embed/>
                </p:oleObj>
              </mc:Choice>
              <mc:Fallback>
                <p:oleObj name="方程式" r:id="rId8" imgW="3784320" imgH="431640" progId="Equation.3">
                  <p:embed/>
                  <p:pic>
                    <p:nvPicPr>
                      <p:cNvPr id="0" name="Picture 8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6828" y="4653136"/>
                        <a:ext cx="6480720" cy="73941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1" name="Rectangle 2"/>
          <p:cNvSpPr>
            <a:spLocks noGrp="1" noChangeArrowheads="1"/>
          </p:cNvSpPr>
          <p:nvPr>
            <p:ph type="title"/>
          </p:nvPr>
        </p:nvSpPr>
        <p:spPr/>
        <p:txBody>
          <a:bodyPr/>
          <a:lstStyle/>
          <a:p>
            <a:pPr eaLnBrk="1" hangingPunct="1"/>
            <a:r>
              <a:rPr lang="en-US" altLang="zh-TW" b="0" dirty="0" smtClean="0"/>
              <a:t>Project due </a:t>
            </a:r>
            <a:r>
              <a:rPr lang="en-US" altLang="zh-TW" b="0" dirty="0" smtClean="0">
                <a:solidFill>
                  <a:srgbClr val="FF0000"/>
                </a:solidFill>
              </a:rPr>
              <a:t>Dec. 8</a:t>
            </a:r>
          </a:p>
        </p:txBody>
      </p:sp>
      <p:sp>
        <p:nvSpPr>
          <p:cNvPr id="278532" name="Rectangle 3"/>
          <p:cNvSpPr>
            <a:spLocks noGrp="1" noChangeArrowheads="1"/>
          </p:cNvSpPr>
          <p:nvPr>
            <p:ph idx="1"/>
          </p:nvPr>
        </p:nvSpPr>
        <p:spPr>
          <a:xfrm>
            <a:off x="0" y="2041525"/>
            <a:ext cx="9144000" cy="523875"/>
          </a:xfrm>
        </p:spPr>
        <p:txBody>
          <a:bodyPr/>
          <a:lstStyle/>
          <a:p>
            <a:pPr eaLnBrk="1" hangingPunct="1"/>
            <a:r>
              <a:rPr lang="en-US" altLang="zh-TW" sz="2600" dirty="0" smtClean="0"/>
              <a:t>box filter on white Gaussian noise with </a:t>
            </a:r>
            <a:r>
              <a:rPr lang="en-US" altLang="zh-TW" sz="2600" i="1" dirty="0" smtClean="0"/>
              <a:t>amplitude = 10</a:t>
            </a:r>
          </a:p>
        </p:txBody>
      </p:sp>
      <p:sp>
        <p:nvSpPr>
          <p:cNvPr id="278530"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BC2BFBBC-BBDE-4FC1-B664-7CA877AB728F}" type="slidenum">
              <a:rPr lang="en-US" altLang="zh-TW" sz="1400"/>
              <a:pPr>
                <a:spcBef>
                  <a:spcPct val="0"/>
                </a:spcBef>
                <a:buClrTx/>
                <a:buSzTx/>
                <a:buFontTx/>
                <a:buNone/>
              </a:pPr>
              <a:t>164</a:t>
            </a:fld>
            <a:r>
              <a:rPr lang="en-US" altLang="zh-TW" sz="1400"/>
              <a:t>/118</a:t>
            </a:r>
          </a:p>
        </p:txBody>
      </p:sp>
      <p:pic>
        <p:nvPicPr>
          <p:cNvPr id="278533" name="Picture 4" descr="lena_gaussian(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313" y="2967038"/>
            <a:ext cx="3890962" cy="389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534" name="Text Box 5"/>
          <p:cNvSpPr txBox="1">
            <a:spLocks noChangeArrowheads="1"/>
          </p:cNvSpPr>
          <p:nvPr/>
        </p:nvSpPr>
        <p:spPr bwMode="auto">
          <a:xfrm>
            <a:off x="1116013" y="2565400"/>
            <a:ext cx="2663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a:t>Gaussian noise</a:t>
            </a:r>
          </a:p>
        </p:txBody>
      </p:sp>
      <p:grpSp>
        <p:nvGrpSpPr>
          <p:cNvPr id="2" name="Group 6"/>
          <p:cNvGrpSpPr>
            <a:grpSpLocks/>
          </p:cNvGrpSpPr>
          <p:nvPr/>
        </p:nvGrpSpPr>
        <p:grpSpPr bwMode="auto">
          <a:xfrm>
            <a:off x="4787900" y="2538413"/>
            <a:ext cx="3951288" cy="4319587"/>
            <a:chOff x="3107" y="1599"/>
            <a:chExt cx="2489" cy="2721"/>
          </a:xfrm>
        </p:grpSpPr>
        <p:sp>
          <p:nvSpPr>
            <p:cNvPr id="278539" name="Text Box 7"/>
            <p:cNvSpPr txBox="1">
              <a:spLocks noChangeArrowheads="1"/>
            </p:cNvSpPr>
            <p:nvPr/>
          </p:nvSpPr>
          <p:spPr bwMode="auto">
            <a:xfrm>
              <a:off x="3469" y="1599"/>
              <a:ext cx="167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a:t>After </a:t>
              </a:r>
              <a:r>
                <a:rPr lang="en-US" altLang="zh-TW" sz="1800" i="1"/>
                <a:t>5x5</a:t>
              </a:r>
              <a:r>
                <a:rPr lang="en-US" altLang="zh-TW" sz="1800"/>
                <a:t> box filter</a:t>
              </a:r>
            </a:p>
          </p:txBody>
        </p:sp>
        <p:pic>
          <p:nvPicPr>
            <p:cNvPr id="278540" name="Picture 8" descr="gaussian(10)_box(5x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7" y="1831"/>
              <a:ext cx="2489" cy="2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8538" name="Picture 11" descr="gaussian(10)_box(3x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7900" y="2906713"/>
            <a:ext cx="3951288" cy="39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日期版面配置區 3"/>
          <p:cNvSpPr>
            <a:spLocks noGrp="1"/>
          </p:cNvSpPr>
          <p:nvPr>
            <p:ph type="dt" sz="half" idx="10"/>
          </p:nvPr>
        </p:nvSpPr>
        <p:spPr/>
        <p:txBody>
          <a:bodyPr/>
          <a:lstStyle/>
          <a:p>
            <a:fld id="{DCC75495-5538-4797-A805-115D2090C7F8}" type="datetime1">
              <a:rPr lang="en-US" altLang="zh-TW" smtClean="0"/>
              <a:t>12/1/2015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9" name="Rectangle 2"/>
          <p:cNvSpPr>
            <a:spLocks noGrp="1" noChangeArrowheads="1"/>
          </p:cNvSpPr>
          <p:nvPr>
            <p:ph type="title"/>
          </p:nvPr>
        </p:nvSpPr>
        <p:spPr/>
        <p:txBody>
          <a:bodyPr/>
          <a:lstStyle/>
          <a:p>
            <a:pPr eaLnBrk="1" hangingPunct="1"/>
            <a:r>
              <a:rPr lang="en-US" altLang="zh-TW" b="0" dirty="0" smtClean="0"/>
              <a:t>Project due </a:t>
            </a:r>
            <a:r>
              <a:rPr lang="en-US" altLang="zh-TW" b="0" dirty="0" smtClean="0">
                <a:solidFill>
                  <a:srgbClr val="FF0000"/>
                </a:solidFill>
              </a:rPr>
              <a:t>Dec. 8</a:t>
            </a:r>
          </a:p>
        </p:txBody>
      </p:sp>
      <p:sp>
        <p:nvSpPr>
          <p:cNvPr id="280580" name="Rectangle 3"/>
          <p:cNvSpPr>
            <a:spLocks noGrp="1" noChangeArrowheads="1"/>
          </p:cNvSpPr>
          <p:nvPr>
            <p:ph idx="1"/>
          </p:nvPr>
        </p:nvSpPr>
        <p:spPr>
          <a:xfrm>
            <a:off x="0" y="2041525"/>
            <a:ext cx="9144000" cy="523875"/>
          </a:xfrm>
        </p:spPr>
        <p:txBody>
          <a:bodyPr>
            <a:normAutofit fontScale="92500"/>
          </a:bodyPr>
          <a:lstStyle/>
          <a:p>
            <a:pPr eaLnBrk="1" hangingPunct="1"/>
            <a:r>
              <a:rPr lang="en-US" altLang="zh-TW" sz="2600" dirty="0" smtClean="0"/>
              <a:t>box filter on salt-and-pepper noise with </a:t>
            </a:r>
            <a:r>
              <a:rPr lang="en-US" altLang="zh-TW" sz="2600" i="1" dirty="0" smtClean="0"/>
              <a:t>threshold = 0.05</a:t>
            </a:r>
          </a:p>
        </p:txBody>
      </p:sp>
      <p:sp>
        <p:nvSpPr>
          <p:cNvPr id="280578"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FDF8D127-B9FA-41C4-88D9-E74127410BB4}" type="slidenum">
              <a:rPr lang="en-US" altLang="zh-TW" sz="1400"/>
              <a:pPr>
                <a:spcBef>
                  <a:spcPct val="0"/>
                </a:spcBef>
                <a:buClrTx/>
                <a:buSzTx/>
                <a:buFontTx/>
                <a:buNone/>
              </a:pPr>
              <a:t>165</a:t>
            </a:fld>
            <a:r>
              <a:rPr lang="en-US" altLang="zh-TW" sz="1400"/>
              <a:t>/118</a:t>
            </a:r>
          </a:p>
        </p:txBody>
      </p:sp>
      <p:sp>
        <p:nvSpPr>
          <p:cNvPr id="280581" name="Text Box 4"/>
          <p:cNvSpPr txBox="1">
            <a:spLocks noChangeArrowheads="1"/>
          </p:cNvSpPr>
          <p:nvPr/>
        </p:nvSpPr>
        <p:spPr bwMode="auto">
          <a:xfrm>
            <a:off x="1116013" y="2565400"/>
            <a:ext cx="2663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a:t>salt-and-pepper noise</a:t>
            </a:r>
          </a:p>
        </p:txBody>
      </p:sp>
      <p:pic>
        <p:nvPicPr>
          <p:cNvPr id="280582" name="Picture 5" descr="lena_salt_and_pepper(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313" y="2906713"/>
            <a:ext cx="3951287" cy="395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4859338" y="2538413"/>
            <a:ext cx="3951287" cy="4319587"/>
            <a:chOff x="3061" y="1599"/>
            <a:chExt cx="2489" cy="2721"/>
          </a:xfrm>
        </p:grpSpPr>
        <p:sp>
          <p:nvSpPr>
            <p:cNvPr id="280587" name="Text Box 7"/>
            <p:cNvSpPr txBox="1">
              <a:spLocks noChangeArrowheads="1"/>
            </p:cNvSpPr>
            <p:nvPr/>
          </p:nvSpPr>
          <p:spPr bwMode="auto">
            <a:xfrm>
              <a:off x="3469" y="1599"/>
              <a:ext cx="167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a:t>After </a:t>
              </a:r>
              <a:r>
                <a:rPr lang="en-US" altLang="zh-TW" sz="1800" i="1"/>
                <a:t>5x5</a:t>
              </a:r>
              <a:r>
                <a:rPr lang="en-US" altLang="zh-TW" sz="1800"/>
                <a:t> box filter</a:t>
              </a:r>
            </a:p>
          </p:txBody>
        </p:sp>
        <p:pic>
          <p:nvPicPr>
            <p:cNvPr id="280588" name="Picture 8" descr="salt_and_pepper(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1" y="1831"/>
              <a:ext cx="2489" cy="2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9"/>
          <p:cNvGrpSpPr>
            <a:grpSpLocks/>
          </p:cNvGrpSpPr>
          <p:nvPr/>
        </p:nvGrpSpPr>
        <p:grpSpPr bwMode="auto">
          <a:xfrm>
            <a:off x="4859338" y="2565400"/>
            <a:ext cx="3951287" cy="4291013"/>
            <a:chOff x="3060" y="1480"/>
            <a:chExt cx="2489" cy="2703"/>
          </a:xfrm>
        </p:grpSpPr>
        <p:sp>
          <p:nvSpPr>
            <p:cNvPr id="280585" name="Text Box 10"/>
            <p:cNvSpPr txBox="1">
              <a:spLocks noChangeArrowheads="1"/>
            </p:cNvSpPr>
            <p:nvPr/>
          </p:nvSpPr>
          <p:spPr bwMode="auto">
            <a:xfrm>
              <a:off x="3470" y="1480"/>
              <a:ext cx="167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a:t>After </a:t>
              </a:r>
              <a:r>
                <a:rPr lang="en-US" altLang="zh-TW" sz="1800" i="1"/>
                <a:t>3x3</a:t>
              </a:r>
              <a:r>
                <a:rPr lang="en-US" altLang="zh-TW" sz="1800"/>
                <a:t> box filter</a:t>
              </a:r>
            </a:p>
          </p:txBody>
        </p:sp>
        <p:pic>
          <p:nvPicPr>
            <p:cNvPr id="280586" name="Picture 11" descr="salt_and_pepper(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60" y="1694"/>
              <a:ext cx="2489" cy="2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日期版面配置區 3"/>
          <p:cNvSpPr>
            <a:spLocks noGrp="1"/>
          </p:cNvSpPr>
          <p:nvPr>
            <p:ph type="dt" sz="half" idx="10"/>
          </p:nvPr>
        </p:nvSpPr>
        <p:spPr/>
        <p:txBody>
          <a:bodyPr/>
          <a:lstStyle/>
          <a:p>
            <a:fld id="{09A4CDB2-9AC8-48F7-89AC-14CD8692E32B}" type="datetime1">
              <a:rPr lang="en-US" altLang="zh-TW" smtClean="0"/>
              <a:t>12/1/2015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7" name="Rectangle 2"/>
          <p:cNvSpPr>
            <a:spLocks noGrp="1" noChangeArrowheads="1"/>
          </p:cNvSpPr>
          <p:nvPr>
            <p:ph type="title"/>
          </p:nvPr>
        </p:nvSpPr>
        <p:spPr/>
        <p:txBody>
          <a:bodyPr/>
          <a:lstStyle/>
          <a:p>
            <a:pPr eaLnBrk="1" hangingPunct="1"/>
            <a:r>
              <a:rPr lang="en-US" altLang="zh-TW" b="0" dirty="0" smtClean="0"/>
              <a:t>Project due </a:t>
            </a:r>
            <a:r>
              <a:rPr lang="en-US" altLang="zh-TW" b="0" dirty="0" smtClean="0">
                <a:solidFill>
                  <a:srgbClr val="FF0000"/>
                </a:solidFill>
              </a:rPr>
              <a:t>Dec.8</a:t>
            </a:r>
          </a:p>
        </p:txBody>
      </p:sp>
      <p:sp>
        <p:nvSpPr>
          <p:cNvPr id="282628" name="Rectangle 3"/>
          <p:cNvSpPr>
            <a:spLocks noGrp="1" noChangeArrowheads="1"/>
          </p:cNvSpPr>
          <p:nvPr>
            <p:ph idx="1"/>
          </p:nvPr>
        </p:nvSpPr>
        <p:spPr>
          <a:xfrm>
            <a:off x="0" y="2041525"/>
            <a:ext cx="9144000" cy="523875"/>
          </a:xfrm>
        </p:spPr>
        <p:txBody>
          <a:bodyPr>
            <a:normAutofit fontScale="92500"/>
          </a:bodyPr>
          <a:lstStyle/>
          <a:p>
            <a:pPr eaLnBrk="1" hangingPunct="1"/>
            <a:r>
              <a:rPr lang="en-US" altLang="zh-TW" sz="2600" dirty="0" smtClean="0"/>
              <a:t>median filter on white Gaussian noise with </a:t>
            </a:r>
            <a:r>
              <a:rPr lang="en-US" altLang="zh-TW" sz="2600" i="1" dirty="0" smtClean="0"/>
              <a:t>amplitude = 10</a:t>
            </a:r>
          </a:p>
        </p:txBody>
      </p:sp>
      <p:sp>
        <p:nvSpPr>
          <p:cNvPr id="282626"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B6070C9F-8114-41BB-81FE-EAE4C38C6265}" type="slidenum">
              <a:rPr lang="en-US" altLang="zh-TW" sz="1400"/>
              <a:pPr>
                <a:spcBef>
                  <a:spcPct val="0"/>
                </a:spcBef>
                <a:buClrTx/>
                <a:buSzTx/>
                <a:buFontTx/>
                <a:buNone/>
              </a:pPr>
              <a:t>166</a:t>
            </a:fld>
            <a:r>
              <a:rPr lang="en-US" altLang="zh-TW" sz="1400"/>
              <a:t>/118</a:t>
            </a:r>
          </a:p>
        </p:txBody>
      </p:sp>
      <p:pic>
        <p:nvPicPr>
          <p:cNvPr id="282629" name="Picture 4" descr="lena_gaussian(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313" y="2967038"/>
            <a:ext cx="3890962" cy="389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30" name="Text Box 5"/>
          <p:cNvSpPr txBox="1">
            <a:spLocks noChangeArrowheads="1"/>
          </p:cNvSpPr>
          <p:nvPr/>
        </p:nvSpPr>
        <p:spPr bwMode="auto">
          <a:xfrm>
            <a:off x="1116013" y="2565400"/>
            <a:ext cx="2663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a:t>Gaussian noise</a:t>
            </a:r>
          </a:p>
        </p:txBody>
      </p:sp>
      <p:grpSp>
        <p:nvGrpSpPr>
          <p:cNvPr id="2" name="Group 6"/>
          <p:cNvGrpSpPr>
            <a:grpSpLocks/>
          </p:cNvGrpSpPr>
          <p:nvPr/>
        </p:nvGrpSpPr>
        <p:grpSpPr bwMode="auto">
          <a:xfrm>
            <a:off x="4859338" y="2538413"/>
            <a:ext cx="3887787" cy="4319587"/>
            <a:chOff x="3061" y="1599"/>
            <a:chExt cx="2449" cy="2721"/>
          </a:xfrm>
        </p:grpSpPr>
        <p:pic>
          <p:nvPicPr>
            <p:cNvPr id="282635" name="Picture 7" descr="gaussian(10)_box(5x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1" y="1871"/>
              <a:ext cx="2449" cy="2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36" name="Text Box 8"/>
            <p:cNvSpPr txBox="1">
              <a:spLocks noChangeArrowheads="1"/>
            </p:cNvSpPr>
            <p:nvPr/>
          </p:nvSpPr>
          <p:spPr bwMode="auto">
            <a:xfrm>
              <a:off x="3469" y="1599"/>
              <a:ext cx="167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a:t>After </a:t>
              </a:r>
              <a:r>
                <a:rPr lang="en-US" altLang="zh-TW" sz="1800" i="1"/>
                <a:t>5x5</a:t>
              </a:r>
              <a:r>
                <a:rPr lang="en-US" altLang="zh-TW" sz="1800"/>
                <a:t> median filter</a:t>
              </a:r>
            </a:p>
          </p:txBody>
        </p:sp>
      </p:grpSp>
      <p:grpSp>
        <p:nvGrpSpPr>
          <p:cNvPr id="3" name="Group 9"/>
          <p:cNvGrpSpPr>
            <a:grpSpLocks/>
          </p:cNvGrpSpPr>
          <p:nvPr/>
        </p:nvGrpSpPr>
        <p:grpSpPr bwMode="auto">
          <a:xfrm>
            <a:off x="4859338" y="2565400"/>
            <a:ext cx="3890962" cy="4292600"/>
            <a:chOff x="1247" y="1616"/>
            <a:chExt cx="2451" cy="2704"/>
          </a:xfrm>
        </p:grpSpPr>
        <p:pic>
          <p:nvPicPr>
            <p:cNvPr id="282633" name="Picture 10" descr="gaussian(10)_box(3x3)"/>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47" y="1869"/>
              <a:ext cx="2451" cy="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34" name="Text Box 11"/>
            <p:cNvSpPr txBox="1">
              <a:spLocks noChangeArrowheads="1"/>
            </p:cNvSpPr>
            <p:nvPr/>
          </p:nvSpPr>
          <p:spPr bwMode="auto">
            <a:xfrm>
              <a:off x="1655" y="1616"/>
              <a:ext cx="167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a:t>After </a:t>
              </a:r>
              <a:r>
                <a:rPr lang="en-US" altLang="zh-TW" sz="1800" i="1"/>
                <a:t>3x3</a:t>
              </a:r>
              <a:r>
                <a:rPr lang="en-US" altLang="zh-TW" sz="1800"/>
                <a:t> median filter </a:t>
              </a:r>
            </a:p>
          </p:txBody>
        </p:sp>
      </p:grpSp>
      <p:sp>
        <p:nvSpPr>
          <p:cNvPr id="4" name="日期版面配置區 3"/>
          <p:cNvSpPr>
            <a:spLocks noGrp="1"/>
          </p:cNvSpPr>
          <p:nvPr>
            <p:ph type="dt" sz="half" idx="10"/>
          </p:nvPr>
        </p:nvSpPr>
        <p:spPr/>
        <p:txBody>
          <a:bodyPr/>
          <a:lstStyle/>
          <a:p>
            <a:fld id="{82AF075A-7D3B-479B-B906-D4CF27EEDEE9}" type="datetime1">
              <a:rPr lang="en-US" altLang="zh-TW" smtClean="0"/>
              <a:t>12/1/2015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5" name="Rectangle 2"/>
          <p:cNvSpPr>
            <a:spLocks noGrp="1" noChangeArrowheads="1"/>
          </p:cNvSpPr>
          <p:nvPr>
            <p:ph type="title"/>
          </p:nvPr>
        </p:nvSpPr>
        <p:spPr/>
        <p:txBody>
          <a:bodyPr/>
          <a:lstStyle/>
          <a:p>
            <a:pPr eaLnBrk="1" hangingPunct="1"/>
            <a:r>
              <a:rPr lang="en-US" altLang="zh-TW" b="0" dirty="0" smtClean="0"/>
              <a:t>Project due </a:t>
            </a:r>
            <a:r>
              <a:rPr lang="en-US" altLang="zh-TW" b="0" dirty="0" smtClean="0">
                <a:solidFill>
                  <a:srgbClr val="FF0000"/>
                </a:solidFill>
              </a:rPr>
              <a:t>Dec. 8</a:t>
            </a:r>
          </a:p>
        </p:txBody>
      </p:sp>
      <p:sp>
        <p:nvSpPr>
          <p:cNvPr id="284676" name="Rectangle 3"/>
          <p:cNvSpPr>
            <a:spLocks noGrp="1" noChangeArrowheads="1"/>
          </p:cNvSpPr>
          <p:nvPr>
            <p:ph idx="1"/>
          </p:nvPr>
        </p:nvSpPr>
        <p:spPr>
          <a:xfrm>
            <a:off x="0" y="2060575"/>
            <a:ext cx="9396413" cy="523875"/>
          </a:xfrm>
        </p:spPr>
        <p:txBody>
          <a:bodyPr>
            <a:normAutofit fontScale="92500"/>
          </a:bodyPr>
          <a:lstStyle/>
          <a:p>
            <a:pPr eaLnBrk="1" hangingPunct="1">
              <a:lnSpc>
                <a:spcPct val="90000"/>
              </a:lnSpc>
            </a:pPr>
            <a:r>
              <a:rPr lang="en-US" altLang="zh-TW" sz="2600" smtClean="0"/>
              <a:t>median filter on salt-and-pepper noise with </a:t>
            </a:r>
            <a:r>
              <a:rPr lang="en-US" altLang="zh-TW" sz="2600" i="1" smtClean="0"/>
              <a:t>threshold = 0.05</a:t>
            </a:r>
          </a:p>
        </p:txBody>
      </p:sp>
      <p:sp>
        <p:nvSpPr>
          <p:cNvPr id="284674"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309DEDFA-53D3-4DFD-8C5F-75782C0D6B8A}" type="slidenum">
              <a:rPr lang="en-US" altLang="zh-TW" sz="1400"/>
              <a:pPr>
                <a:spcBef>
                  <a:spcPct val="0"/>
                </a:spcBef>
                <a:buClrTx/>
                <a:buSzTx/>
                <a:buFontTx/>
                <a:buNone/>
              </a:pPr>
              <a:t>167</a:t>
            </a:fld>
            <a:r>
              <a:rPr lang="en-US" altLang="zh-TW" sz="1400"/>
              <a:t>/118</a:t>
            </a:r>
          </a:p>
        </p:txBody>
      </p:sp>
      <p:sp>
        <p:nvSpPr>
          <p:cNvPr id="284677" name="Text Box 4"/>
          <p:cNvSpPr txBox="1">
            <a:spLocks noChangeArrowheads="1"/>
          </p:cNvSpPr>
          <p:nvPr/>
        </p:nvSpPr>
        <p:spPr bwMode="auto">
          <a:xfrm>
            <a:off x="1116013" y="2565400"/>
            <a:ext cx="2663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a:t>salt-and-pepper noise</a:t>
            </a:r>
          </a:p>
        </p:txBody>
      </p:sp>
      <p:grpSp>
        <p:nvGrpSpPr>
          <p:cNvPr id="2" name="Group 5"/>
          <p:cNvGrpSpPr>
            <a:grpSpLocks/>
          </p:cNvGrpSpPr>
          <p:nvPr/>
        </p:nvGrpSpPr>
        <p:grpSpPr bwMode="auto">
          <a:xfrm>
            <a:off x="5003800" y="2538413"/>
            <a:ext cx="3951288" cy="4319587"/>
            <a:chOff x="3152" y="1599"/>
            <a:chExt cx="2489" cy="2721"/>
          </a:xfrm>
        </p:grpSpPr>
        <p:sp>
          <p:nvSpPr>
            <p:cNvPr id="284683" name="Text Box 6"/>
            <p:cNvSpPr txBox="1">
              <a:spLocks noChangeArrowheads="1"/>
            </p:cNvSpPr>
            <p:nvPr/>
          </p:nvSpPr>
          <p:spPr bwMode="auto">
            <a:xfrm>
              <a:off x="3469" y="1599"/>
              <a:ext cx="167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a:t>After </a:t>
              </a:r>
              <a:r>
                <a:rPr lang="en-US" altLang="zh-TW" sz="1800" i="1"/>
                <a:t>5x5</a:t>
              </a:r>
              <a:r>
                <a:rPr lang="en-US" altLang="zh-TW" sz="1800"/>
                <a:t> median filter</a:t>
              </a:r>
            </a:p>
          </p:txBody>
        </p:sp>
        <p:pic>
          <p:nvPicPr>
            <p:cNvPr id="284684" name="Picture 7" descr="salt_and_pepper(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2" y="1831"/>
              <a:ext cx="2489" cy="2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8"/>
          <p:cNvGrpSpPr>
            <a:grpSpLocks/>
          </p:cNvGrpSpPr>
          <p:nvPr/>
        </p:nvGrpSpPr>
        <p:grpSpPr bwMode="auto">
          <a:xfrm>
            <a:off x="5003800" y="2565400"/>
            <a:ext cx="3951288" cy="4292600"/>
            <a:chOff x="3151" y="1616"/>
            <a:chExt cx="2489" cy="2704"/>
          </a:xfrm>
        </p:grpSpPr>
        <p:sp>
          <p:nvSpPr>
            <p:cNvPr id="284681" name="Text Box 9"/>
            <p:cNvSpPr txBox="1">
              <a:spLocks noChangeArrowheads="1"/>
            </p:cNvSpPr>
            <p:nvPr/>
          </p:nvSpPr>
          <p:spPr bwMode="auto">
            <a:xfrm>
              <a:off x="3470" y="1616"/>
              <a:ext cx="167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a:t>After </a:t>
              </a:r>
              <a:r>
                <a:rPr lang="en-US" altLang="zh-TW" sz="1800" i="1"/>
                <a:t>3x3</a:t>
              </a:r>
              <a:r>
                <a:rPr lang="en-US" altLang="zh-TW" sz="1800"/>
                <a:t> median filter</a:t>
              </a:r>
            </a:p>
          </p:txBody>
        </p:sp>
        <p:pic>
          <p:nvPicPr>
            <p:cNvPr id="284682" name="Picture 10" descr="salt_and_pepper(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1" y="1831"/>
              <a:ext cx="2489" cy="2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4680" name="Picture 11" descr="lena_salt_and_pepper(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313" y="2906713"/>
            <a:ext cx="3951287" cy="395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日期版面配置區 3"/>
          <p:cNvSpPr>
            <a:spLocks noGrp="1"/>
          </p:cNvSpPr>
          <p:nvPr>
            <p:ph type="dt" sz="half" idx="10"/>
          </p:nvPr>
        </p:nvSpPr>
        <p:spPr/>
        <p:txBody>
          <a:bodyPr/>
          <a:lstStyle/>
          <a:p>
            <a:fld id="{F4ED2928-0088-4BDB-A002-BDDEB185E290}" type="datetime1">
              <a:rPr lang="en-US" altLang="zh-TW" smtClean="0"/>
              <a:t>12/1/2015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1" name="Rectangle 2"/>
          <p:cNvSpPr>
            <a:spLocks noGrp="1" noChangeArrowheads="1"/>
          </p:cNvSpPr>
          <p:nvPr>
            <p:ph type="title"/>
          </p:nvPr>
        </p:nvSpPr>
        <p:spPr/>
        <p:txBody>
          <a:bodyPr/>
          <a:lstStyle/>
          <a:p>
            <a:pPr eaLnBrk="1" hangingPunct="1"/>
            <a:r>
              <a:rPr lang="en-US" altLang="zh-TW" b="0" dirty="0" smtClean="0"/>
              <a:t>Project due </a:t>
            </a:r>
            <a:r>
              <a:rPr lang="en-US" altLang="zh-TW" b="0" dirty="0" smtClean="0">
                <a:solidFill>
                  <a:srgbClr val="FF0000"/>
                </a:solidFill>
              </a:rPr>
              <a:t>Dec. 8</a:t>
            </a:r>
          </a:p>
        </p:txBody>
      </p:sp>
      <p:sp>
        <p:nvSpPr>
          <p:cNvPr id="288772" name="Rectangle 3"/>
          <p:cNvSpPr>
            <a:spLocks noGrp="1" noChangeArrowheads="1"/>
          </p:cNvSpPr>
          <p:nvPr>
            <p:ph idx="1"/>
          </p:nvPr>
        </p:nvSpPr>
        <p:spPr>
          <a:xfrm>
            <a:off x="405424" y="2070100"/>
            <a:ext cx="8064500" cy="936625"/>
          </a:xfrm>
        </p:spPr>
        <p:txBody>
          <a:bodyPr/>
          <a:lstStyle/>
          <a:p>
            <a:pPr eaLnBrk="1" hangingPunct="1">
              <a:lnSpc>
                <a:spcPct val="90000"/>
              </a:lnSpc>
            </a:pPr>
            <a:r>
              <a:rPr lang="en-US" altLang="zh-TW" sz="2600" dirty="0" smtClean="0"/>
              <a:t>Generate additive white Gaussian noise</a:t>
            </a:r>
          </a:p>
          <a:p>
            <a:pPr eaLnBrk="1" hangingPunct="1">
              <a:lnSpc>
                <a:spcPct val="90000"/>
              </a:lnSpc>
              <a:buFont typeface="Wingdings" pitchFamily="2" charset="2"/>
              <a:buNone/>
            </a:pPr>
            <a:r>
              <a:rPr lang="en-US" altLang="zh-TW" sz="2600" dirty="0" smtClean="0"/>
              <a:t>                                                  with </a:t>
            </a:r>
            <a:r>
              <a:rPr lang="en-US" altLang="zh-TW" sz="2600" i="1" dirty="0" smtClean="0"/>
              <a:t>amplitude = 10</a:t>
            </a:r>
          </a:p>
        </p:txBody>
      </p:sp>
      <p:sp>
        <p:nvSpPr>
          <p:cNvPr id="288770"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FA8D974D-9723-4AEF-82E1-3912F3DF0EBA}" type="slidenum">
              <a:rPr lang="en-US" altLang="zh-TW" sz="1400"/>
              <a:pPr>
                <a:spcBef>
                  <a:spcPct val="0"/>
                </a:spcBef>
                <a:buClrTx/>
                <a:buSzTx/>
                <a:buFontTx/>
                <a:buNone/>
              </a:pPr>
              <a:t>168</a:t>
            </a:fld>
            <a:r>
              <a:rPr lang="en-US" altLang="zh-TW" sz="1400"/>
              <a:t>/118</a:t>
            </a:r>
          </a:p>
        </p:txBody>
      </p:sp>
      <p:pic>
        <p:nvPicPr>
          <p:cNvPr id="288773" name="Picture 4" descr="len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313" y="3006725"/>
            <a:ext cx="3851275"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774" name="Picture 5" descr="lena_gaussian(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3438" y="3006725"/>
            <a:ext cx="3851275"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版面配置區 1"/>
          <p:cNvSpPr>
            <a:spLocks noGrp="1"/>
          </p:cNvSpPr>
          <p:nvPr>
            <p:ph type="dt" sz="half" idx="10"/>
          </p:nvPr>
        </p:nvSpPr>
        <p:spPr/>
        <p:txBody>
          <a:bodyPr/>
          <a:lstStyle/>
          <a:p>
            <a:fld id="{74F764A0-B33D-4D48-904F-A40326178685}"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9" name="Rectangle 2"/>
          <p:cNvSpPr>
            <a:spLocks noGrp="1" noChangeArrowheads="1"/>
          </p:cNvSpPr>
          <p:nvPr>
            <p:ph type="title"/>
          </p:nvPr>
        </p:nvSpPr>
        <p:spPr/>
        <p:txBody>
          <a:bodyPr/>
          <a:lstStyle/>
          <a:p>
            <a:pPr eaLnBrk="1" hangingPunct="1"/>
            <a:r>
              <a:rPr lang="en-US" altLang="zh-TW" b="0" dirty="0" smtClean="0"/>
              <a:t>Project due </a:t>
            </a:r>
            <a:r>
              <a:rPr lang="en-US" altLang="zh-TW" b="0" dirty="0" smtClean="0">
                <a:solidFill>
                  <a:srgbClr val="FF0000"/>
                </a:solidFill>
              </a:rPr>
              <a:t>Dec. 8</a:t>
            </a:r>
          </a:p>
        </p:txBody>
      </p:sp>
      <p:sp>
        <p:nvSpPr>
          <p:cNvPr id="290820" name="Rectangle 3"/>
          <p:cNvSpPr>
            <a:spLocks noGrp="1" noChangeArrowheads="1"/>
          </p:cNvSpPr>
          <p:nvPr>
            <p:ph idx="1"/>
          </p:nvPr>
        </p:nvSpPr>
        <p:spPr>
          <a:xfrm>
            <a:off x="449263" y="2095070"/>
            <a:ext cx="8064500" cy="936625"/>
          </a:xfrm>
        </p:spPr>
        <p:txBody>
          <a:bodyPr/>
          <a:lstStyle/>
          <a:p>
            <a:pPr eaLnBrk="1" hangingPunct="1">
              <a:lnSpc>
                <a:spcPct val="90000"/>
              </a:lnSpc>
            </a:pPr>
            <a:r>
              <a:rPr lang="en-US" altLang="zh-TW" sz="2600" dirty="0" smtClean="0"/>
              <a:t>Generate additive white Gaussian noise</a:t>
            </a:r>
          </a:p>
          <a:p>
            <a:pPr eaLnBrk="1" hangingPunct="1">
              <a:lnSpc>
                <a:spcPct val="90000"/>
              </a:lnSpc>
              <a:buFont typeface="Wingdings" pitchFamily="2" charset="2"/>
              <a:buNone/>
            </a:pPr>
            <a:r>
              <a:rPr lang="en-US" altLang="zh-TW" sz="2600" dirty="0" smtClean="0"/>
              <a:t>                                                  with </a:t>
            </a:r>
            <a:r>
              <a:rPr lang="en-US" altLang="zh-TW" sz="2600" i="1" dirty="0" smtClean="0"/>
              <a:t>amplitude = 30</a:t>
            </a:r>
          </a:p>
        </p:txBody>
      </p:sp>
      <p:sp>
        <p:nvSpPr>
          <p:cNvPr id="290818"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EC075835-D9BA-4951-9A3D-81295B772469}" type="slidenum">
              <a:rPr lang="en-US" altLang="zh-TW" sz="1400"/>
              <a:pPr>
                <a:spcBef>
                  <a:spcPct val="0"/>
                </a:spcBef>
                <a:buClrTx/>
                <a:buSzTx/>
                <a:buFontTx/>
                <a:buNone/>
              </a:pPr>
              <a:t>169</a:t>
            </a:fld>
            <a:r>
              <a:rPr lang="en-US" altLang="zh-TW" sz="1400"/>
              <a:t>/118</a:t>
            </a:r>
          </a:p>
        </p:txBody>
      </p:sp>
      <p:pic>
        <p:nvPicPr>
          <p:cNvPr id="290821" name="Picture 4" descr="len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313" y="3006725"/>
            <a:ext cx="3851275"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822" name="Picture 5" descr="lena_gaussian(3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3438" y="2987675"/>
            <a:ext cx="3870325"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版面配置區 1"/>
          <p:cNvSpPr>
            <a:spLocks noGrp="1"/>
          </p:cNvSpPr>
          <p:nvPr>
            <p:ph type="dt" sz="half" idx="10"/>
          </p:nvPr>
        </p:nvSpPr>
        <p:spPr/>
        <p:txBody>
          <a:bodyPr/>
          <a:lstStyle/>
          <a:p>
            <a:fld id="{5FDA532E-4ECC-4801-A0EB-6A9ABA715B26}"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484AFB4-D2A7-4C8F-BA49-2E1E0F0E4E36}" type="datetime1">
              <a:rPr lang="en-US" altLang="zh-TW" smtClean="0"/>
              <a:t>12/1/2015</a:t>
            </a:fld>
            <a:endParaRPr lang="en-US" dirty="0"/>
          </a:p>
        </p:txBody>
      </p:sp>
      <p:sp>
        <p:nvSpPr>
          <p:cNvPr id="5" name="投影片編號版面配置區 4"/>
          <p:cNvSpPr>
            <a:spLocks noGrp="1"/>
          </p:cNvSpPr>
          <p:nvPr>
            <p:ph type="sldNum" sz="quarter" idx="12"/>
          </p:nvPr>
        </p:nvSpPr>
        <p:spPr/>
        <p:txBody>
          <a:bodyPr/>
          <a:lstStyle/>
          <a:p>
            <a:fld id="{BFAA3A1A-A6EE-45C7-8D17-B91E289A84DA}" type="slidenum">
              <a:rPr lang="en-US" altLang="zh-TW" smtClean="0"/>
              <a:pPr/>
              <a:t>17</a:t>
            </a:fld>
            <a:r>
              <a:rPr lang="en-US" altLang="zh-TW" smtClean="0"/>
              <a:t>/118</a:t>
            </a:r>
            <a:endParaRPr lang="en-US" altLang="zh-TW"/>
          </a:p>
        </p:txBody>
      </p:sp>
      <p:sp>
        <p:nvSpPr>
          <p:cNvPr id="6" name="標題 1"/>
          <p:cNvSpPr txBox="1">
            <a:spLocks/>
          </p:cNvSpPr>
          <p:nvPr/>
        </p:nvSpPr>
        <p:spPr bwMode="auto">
          <a:xfrm>
            <a:off x="0" y="1090223"/>
            <a:ext cx="8681840" cy="546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charset="0"/>
                <a:ea typeface="新細明體" pitchFamily="18" charset="-120"/>
              </a:defRPr>
            </a:lvl2pPr>
            <a:lvl3pPr algn="l" rtl="0" eaLnBrk="0" fontAlgn="base" hangingPunct="0">
              <a:spcBef>
                <a:spcPct val="0"/>
              </a:spcBef>
              <a:spcAft>
                <a:spcPct val="0"/>
              </a:spcAft>
              <a:defRPr kumimoji="1" sz="3900" b="1">
                <a:solidFill>
                  <a:schemeClr val="tx2"/>
                </a:solidFill>
                <a:latin typeface="Arial" charset="0"/>
                <a:ea typeface="新細明體" pitchFamily="18" charset="-120"/>
              </a:defRPr>
            </a:lvl3pPr>
            <a:lvl4pPr algn="l" rtl="0" eaLnBrk="0" fontAlgn="base" hangingPunct="0">
              <a:spcBef>
                <a:spcPct val="0"/>
              </a:spcBef>
              <a:spcAft>
                <a:spcPct val="0"/>
              </a:spcAft>
              <a:defRPr kumimoji="1" sz="3900" b="1">
                <a:solidFill>
                  <a:schemeClr val="tx2"/>
                </a:solidFill>
                <a:latin typeface="Arial" charset="0"/>
                <a:ea typeface="新細明體" pitchFamily="18" charset="-120"/>
              </a:defRPr>
            </a:lvl4pPr>
            <a:lvl5pPr algn="l" rtl="0" eaLnBrk="0" fontAlgn="base" hangingPunct="0">
              <a:spcBef>
                <a:spcPct val="0"/>
              </a:spcBef>
              <a:spcAft>
                <a:spcPct val="0"/>
              </a:spcAft>
              <a:defRPr kumimoji="1" sz="3900" b="1">
                <a:solidFill>
                  <a:schemeClr val="tx2"/>
                </a:solidFill>
                <a:latin typeface="Arial" charset="0"/>
                <a:ea typeface="新細明體" pitchFamily="18" charset="-120"/>
              </a:defRPr>
            </a:lvl5pPr>
            <a:lvl6pPr marL="457200" algn="l" rtl="0" fontAlgn="base">
              <a:spcBef>
                <a:spcPct val="0"/>
              </a:spcBef>
              <a:spcAft>
                <a:spcPct val="0"/>
              </a:spcAft>
              <a:defRPr kumimoji="1" sz="3900" b="1">
                <a:solidFill>
                  <a:schemeClr val="tx2"/>
                </a:solidFill>
                <a:latin typeface="Arial" charset="0"/>
                <a:ea typeface="新細明體" pitchFamily="18" charset="-120"/>
              </a:defRPr>
            </a:lvl6pPr>
            <a:lvl7pPr marL="914400" algn="l" rtl="0" fontAlgn="base">
              <a:spcBef>
                <a:spcPct val="0"/>
              </a:spcBef>
              <a:spcAft>
                <a:spcPct val="0"/>
              </a:spcAft>
              <a:defRPr kumimoji="1" sz="3900" b="1">
                <a:solidFill>
                  <a:schemeClr val="tx2"/>
                </a:solidFill>
                <a:latin typeface="Arial" charset="0"/>
                <a:ea typeface="新細明體" pitchFamily="18" charset="-120"/>
              </a:defRPr>
            </a:lvl7pPr>
            <a:lvl8pPr marL="1371600" algn="l" rtl="0" fontAlgn="base">
              <a:spcBef>
                <a:spcPct val="0"/>
              </a:spcBef>
              <a:spcAft>
                <a:spcPct val="0"/>
              </a:spcAft>
              <a:defRPr kumimoji="1" sz="3900" b="1">
                <a:solidFill>
                  <a:schemeClr val="tx2"/>
                </a:solidFill>
                <a:latin typeface="Arial" charset="0"/>
                <a:ea typeface="新細明體" pitchFamily="18" charset="-120"/>
              </a:defRPr>
            </a:lvl8pPr>
            <a:lvl9pPr marL="1828800" algn="l" rtl="0" fontAlgn="base">
              <a:spcBef>
                <a:spcPct val="0"/>
              </a:spcBef>
              <a:spcAft>
                <a:spcPct val="0"/>
              </a:spcAft>
              <a:defRPr kumimoji="1" sz="3900" b="1">
                <a:solidFill>
                  <a:schemeClr val="tx2"/>
                </a:solidFill>
                <a:latin typeface="Arial" charset="0"/>
                <a:ea typeface="新細明體" pitchFamily="18" charset="-120"/>
              </a:defRPr>
            </a:lvl9pPr>
          </a:lstStyle>
          <a:p>
            <a:pPr algn="ctr"/>
            <a:r>
              <a:rPr lang="en-US" altLang="zh-TW" sz="3200" dirty="0">
                <a:solidFill>
                  <a:schemeClr val="bg1"/>
                </a:solidFill>
              </a:rPr>
              <a:t>Filter: </a:t>
            </a:r>
            <a:r>
              <a:rPr lang="en-US" altLang="zh-TW" sz="3200" dirty="0" smtClean="0">
                <a:solidFill>
                  <a:schemeClr val="bg1"/>
                </a:solidFill>
              </a:rPr>
              <a:t>Separable implementation</a:t>
            </a:r>
            <a:endParaRPr lang="zh-TW" altLang="en-US" sz="3200" kern="0" dirty="0" smtClean="0">
              <a:solidFill>
                <a:schemeClr val="bg1"/>
              </a:solidFill>
            </a:endParaRPr>
          </a:p>
        </p:txBody>
      </p:sp>
      <p:sp>
        <p:nvSpPr>
          <p:cNvPr id="7" name="TextBox 23"/>
          <p:cNvSpPr txBox="1"/>
          <p:nvPr/>
        </p:nvSpPr>
        <p:spPr>
          <a:xfrm>
            <a:off x="611560" y="2119868"/>
            <a:ext cx="6264696" cy="369332"/>
          </a:xfrm>
          <a:prstGeom prst="rect">
            <a:avLst/>
          </a:prstGeom>
          <a:noFill/>
        </p:spPr>
        <p:txBody>
          <a:bodyPr wrap="square" rtlCol="0">
            <a:spAutoFit/>
          </a:bodyPr>
          <a:lstStyle/>
          <a:p>
            <a:r>
              <a:rPr lang="zh-TW" altLang="en-US" dirty="0" smtClean="0"/>
              <a:t>一個二</a:t>
            </a:r>
            <a:r>
              <a:rPr lang="zh-TW" altLang="en-US" dirty="0"/>
              <a:t>維</a:t>
            </a:r>
            <a:r>
              <a:rPr lang="zh-TW" altLang="en-US" dirty="0" smtClean="0"/>
              <a:t>濾波器分離成</a:t>
            </a:r>
            <a:r>
              <a:rPr lang="en-US" altLang="zh-TW" dirty="0" smtClean="0"/>
              <a:t>column vector </a:t>
            </a:r>
            <a:r>
              <a:rPr lang="zh-TW" altLang="en-US" dirty="0" smtClean="0"/>
              <a:t>和 </a:t>
            </a:r>
            <a:r>
              <a:rPr lang="en-US" altLang="zh-TW" dirty="0" smtClean="0"/>
              <a:t>row vector </a:t>
            </a:r>
            <a:r>
              <a:rPr lang="zh-TW" altLang="en-US" dirty="0" smtClean="0"/>
              <a:t>的乘積</a:t>
            </a:r>
            <a:endParaRPr lang="zh-TW" altLang="en-US" dirty="0"/>
          </a:p>
        </p:txBody>
      </p:sp>
      <p:pic>
        <p:nvPicPr>
          <p:cNvPr id="8" name="圖片 7"/>
          <p:cNvPicPr>
            <a:picLocks noChangeAspect="1"/>
          </p:cNvPicPr>
          <p:nvPr/>
        </p:nvPicPr>
        <p:blipFill rotWithShape="1">
          <a:blip r:embed="rId2" cstate="print"/>
          <a:srcRect l="-1677" t="69060" r="44904" b="-6233"/>
          <a:stretch/>
        </p:blipFill>
        <p:spPr>
          <a:xfrm>
            <a:off x="4912070" y="2540191"/>
            <a:ext cx="3769770" cy="3068960"/>
          </a:xfrm>
          <a:prstGeom prst="rect">
            <a:avLst/>
          </a:prstGeom>
        </p:spPr>
      </p:pic>
      <mc:AlternateContent xmlns:mc="http://schemas.openxmlformats.org/markup-compatibility/2006" xmlns:a14="http://schemas.microsoft.com/office/drawing/2010/main">
        <mc:Choice Requires="a14">
          <p:sp>
            <p:nvSpPr>
              <p:cNvPr id="9" name="Rectangle 1"/>
              <p:cNvSpPr/>
              <p:nvPr/>
            </p:nvSpPr>
            <p:spPr>
              <a:xfrm>
                <a:off x="-2262" y="2573879"/>
                <a:ext cx="5328592" cy="1391407"/>
              </a:xfrm>
              <a:prstGeom prst="rect">
                <a:avLst/>
              </a:prstGeom>
            </p:spPr>
            <p:txBody>
              <a:bodyPr wrap="square">
                <a:spAutoFit/>
              </a:bodyPr>
              <a:lstStyle/>
              <a:p>
                <a:r>
                  <a:rPr lang="zh-TW" altLang="en-US" sz="3200" dirty="0" smtClean="0"/>
                  <a:t>濾波</a:t>
                </a:r>
                <a14:m>
                  <m:oMath xmlns:m="http://schemas.openxmlformats.org/officeDocument/2006/math">
                    <m:r>
                      <a:rPr lang="zh-TW" altLang="en-US" sz="3200">
                        <a:latin typeface="Cambria Math" panose="02040503050406030204" pitchFamily="18" charset="0"/>
                      </a:rPr>
                      <m:t>器係數</m:t>
                    </m:r>
                    <m:acc>
                      <m:accPr>
                        <m:chr m:val="⃑"/>
                        <m:ctrlPr>
                          <a:rPr lang="zh-TW" altLang="en-US" sz="3200" i="1" smtClean="0">
                            <a:latin typeface="Cambria Math" panose="02040503050406030204" pitchFamily="18" charset="0"/>
                          </a:rPr>
                        </m:ctrlPr>
                      </m:accPr>
                      <m:e>
                        <m:r>
                          <a:rPr lang="en-US" altLang="zh-TW" sz="3200" b="0" i="1" smtClean="0">
                            <a:latin typeface="Cambria Math" panose="02040503050406030204" pitchFamily="18" charset="0"/>
                          </a:rPr>
                          <m:t>𝑐</m:t>
                        </m:r>
                      </m:e>
                    </m:acc>
                    <m:r>
                      <a:rPr lang="zh-TW" altLang="en-US" sz="3200" i="1" smtClean="0">
                        <a:latin typeface="Cambria Math" panose="02040503050406030204" pitchFamily="18" charset="0"/>
                      </a:rPr>
                      <m:t> ≡</m:t>
                    </m:r>
                    <m:d>
                      <m:dPr>
                        <m:begChr m:val="["/>
                        <m:endChr m:val="]"/>
                        <m:ctrlPr>
                          <a:rPr lang="en-US" altLang="zh-TW" sz="3200" i="1">
                            <a:latin typeface="Cambria Math" panose="02040503050406030204" pitchFamily="18" charset="0"/>
                          </a:rPr>
                        </m:ctrlPr>
                      </m:dPr>
                      <m:e>
                        <m:m>
                          <m:mPr>
                            <m:mcs>
                              <m:mc>
                                <m:mcPr>
                                  <m:count m:val="3"/>
                                  <m:mcJc m:val="center"/>
                                </m:mcPr>
                              </m:mc>
                            </m:mcs>
                            <m:ctrlPr>
                              <a:rPr lang="en-US" altLang="zh-TW" sz="3200" i="1">
                                <a:latin typeface="Cambria Math" panose="02040503050406030204" pitchFamily="18" charset="0"/>
                              </a:rPr>
                            </m:ctrlPr>
                          </m:mPr>
                          <m:mr>
                            <m:e>
                              <m:r>
                                <m:rPr>
                                  <m:brk m:alnAt="7"/>
                                </m:rPr>
                                <a:rPr lang="en-US" altLang="zh-TW" sz="3200" i="1">
                                  <a:latin typeface="Cambria Math" panose="02040503050406030204" pitchFamily="18" charset="0"/>
                                </a:rPr>
                                <m:t>1</m:t>
                              </m:r>
                            </m:e>
                            <m:e>
                              <m:r>
                                <a:rPr lang="en-US" altLang="zh-TW" sz="3200" i="1">
                                  <a:latin typeface="Cambria Math" panose="02040503050406030204" pitchFamily="18" charset="0"/>
                                </a:rPr>
                                <m:t>2</m:t>
                              </m:r>
                            </m:e>
                            <m:e>
                              <m:r>
                                <a:rPr lang="en-US" altLang="zh-TW" sz="3200" i="1">
                                  <a:latin typeface="Cambria Math" panose="02040503050406030204" pitchFamily="18" charset="0"/>
                                </a:rPr>
                                <m:t>1</m:t>
                              </m:r>
                            </m:e>
                          </m:mr>
                          <m:mr>
                            <m:e>
                              <m:r>
                                <a:rPr lang="en-US" altLang="zh-TW" sz="3200" i="1">
                                  <a:latin typeface="Cambria Math" panose="02040503050406030204" pitchFamily="18" charset="0"/>
                                </a:rPr>
                                <m:t>2</m:t>
                              </m:r>
                            </m:e>
                            <m:e>
                              <m:r>
                                <a:rPr lang="en-US" altLang="zh-TW" sz="3200" i="1">
                                  <a:latin typeface="Cambria Math" panose="02040503050406030204" pitchFamily="18" charset="0"/>
                                </a:rPr>
                                <m:t>4</m:t>
                              </m:r>
                            </m:e>
                            <m:e>
                              <m:r>
                                <a:rPr lang="en-US" altLang="zh-TW" sz="3200" i="1">
                                  <a:latin typeface="Cambria Math" panose="02040503050406030204" pitchFamily="18" charset="0"/>
                                </a:rPr>
                                <m:t>2</m:t>
                              </m:r>
                            </m:e>
                          </m:mr>
                          <m:mr>
                            <m:e>
                              <m:r>
                                <a:rPr lang="en-US" altLang="zh-TW" sz="3200" i="1">
                                  <a:latin typeface="Cambria Math" panose="02040503050406030204" pitchFamily="18" charset="0"/>
                                </a:rPr>
                                <m:t>1</m:t>
                              </m:r>
                            </m:e>
                            <m:e>
                              <m:r>
                                <a:rPr lang="en-US" altLang="zh-TW" sz="3200" i="1">
                                  <a:latin typeface="Cambria Math" panose="02040503050406030204" pitchFamily="18" charset="0"/>
                                </a:rPr>
                                <m:t>2</m:t>
                              </m:r>
                            </m:e>
                            <m:e>
                              <m:r>
                                <a:rPr lang="en-US" altLang="zh-TW" sz="3200" i="1">
                                  <a:latin typeface="Cambria Math" panose="02040503050406030204" pitchFamily="18" charset="0"/>
                                </a:rPr>
                                <m:t>1</m:t>
                              </m:r>
                            </m:e>
                          </m:mr>
                        </m:m>
                      </m:e>
                    </m:d>
                    <m:r>
                      <a:rPr lang="zh-TW" altLang="en-US" sz="3200" i="1">
                        <a:latin typeface="Cambria Math" panose="02040503050406030204" pitchFamily="18" charset="0"/>
                      </a:rPr>
                      <m:t> </m:t>
                    </m:r>
                  </m:oMath>
                </a14:m>
                <a:r>
                  <a:rPr lang="en-US" altLang="zh-TW" sz="3200" dirty="0" smtClean="0"/>
                  <a:t>=</a:t>
                </a:r>
                <a:r>
                  <a:rPr lang="zh-TW" altLang="en-US" sz="3200" dirty="0" smtClean="0"/>
                  <a:t> </a:t>
                </a:r>
                <a:endParaRPr lang="zh-TW" altLang="en-US" sz="3200" dirty="0"/>
              </a:p>
            </p:txBody>
          </p:sp>
        </mc:Choice>
        <mc:Fallback xmlns="">
          <p:sp>
            <p:nvSpPr>
              <p:cNvPr id="9" name="Rectangle 1"/>
              <p:cNvSpPr>
                <a:spLocks noRot="1" noChangeAspect="1" noMove="1" noResize="1" noEditPoints="1" noAdjustHandles="1" noChangeArrowheads="1" noChangeShapeType="1" noTextEdit="1"/>
              </p:cNvSpPr>
              <p:nvPr/>
            </p:nvSpPr>
            <p:spPr>
              <a:xfrm>
                <a:off x="-2262" y="2573879"/>
                <a:ext cx="5328592" cy="1391407"/>
              </a:xfrm>
              <a:prstGeom prst="rect">
                <a:avLst/>
              </a:prstGeom>
              <a:blipFill rotWithShape="0">
                <a:blip r:embed="rId3"/>
                <a:stretch>
                  <a:fillRect l="-2975"/>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905141060"/>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5" name="Rectangle 2"/>
          <p:cNvSpPr>
            <a:spLocks noGrp="1" noChangeArrowheads="1"/>
          </p:cNvSpPr>
          <p:nvPr>
            <p:ph type="title"/>
          </p:nvPr>
        </p:nvSpPr>
        <p:spPr/>
        <p:txBody>
          <a:bodyPr/>
          <a:lstStyle/>
          <a:p>
            <a:pPr eaLnBrk="1" hangingPunct="1"/>
            <a:r>
              <a:rPr lang="en-US" altLang="zh-TW" b="0" dirty="0" smtClean="0"/>
              <a:t>Project due </a:t>
            </a:r>
            <a:r>
              <a:rPr lang="en-US" altLang="zh-TW" b="0" dirty="0" smtClean="0">
                <a:solidFill>
                  <a:srgbClr val="FF0000"/>
                </a:solidFill>
              </a:rPr>
              <a:t>Nov. 26</a:t>
            </a:r>
          </a:p>
        </p:txBody>
      </p:sp>
      <p:sp>
        <p:nvSpPr>
          <p:cNvPr id="294916" name="Rectangle 3"/>
          <p:cNvSpPr>
            <a:spLocks noGrp="1" noChangeArrowheads="1"/>
          </p:cNvSpPr>
          <p:nvPr>
            <p:ph idx="1"/>
          </p:nvPr>
        </p:nvSpPr>
        <p:spPr>
          <a:xfrm>
            <a:off x="405424" y="2070358"/>
            <a:ext cx="8064500" cy="936625"/>
          </a:xfrm>
        </p:spPr>
        <p:txBody>
          <a:bodyPr/>
          <a:lstStyle/>
          <a:p>
            <a:pPr eaLnBrk="1" hangingPunct="1">
              <a:lnSpc>
                <a:spcPct val="90000"/>
              </a:lnSpc>
            </a:pPr>
            <a:r>
              <a:rPr lang="en-US" altLang="zh-TW" sz="2600" dirty="0" smtClean="0"/>
              <a:t>Generate salt-and-pepper noise</a:t>
            </a:r>
          </a:p>
          <a:p>
            <a:pPr eaLnBrk="1" hangingPunct="1">
              <a:lnSpc>
                <a:spcPct val="90000"/>
              </a:lnSpc>
              <a:buFont typeface="Wingdings" pitchFamily="2" charset="2"/>
              <a:buNone/>
            </a:pPr>
            <a:r>
              <a:rPr lang="en-US" altLang="zh-TW" sz="2600" dirty="0" smtClean="0"/>
              <a:t>                                                  with </a:t>
            </a:r>
            <a:r>
              <a:rPr lang="en-US" altLang="zh-TW" sz="2600" i="1" dirty="0" smtClean="0"/>
              <a:t>threshold = 0.05</a:t>
            </a:r>
          </a:p>
        </p:txBody>
      </p:sp>
      <p:sp>
        <p:nvSpPr>
          <p:cNvPr id="294914"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B0141BC2-8349-4DA1-8B75-89EEC02E10DE}" type="slidenum">
              <a:rPr lang="en-US" altLang="zh-TW" sz="1400"/>
              <a:pPr>
                <a:spcBef>
                  <a:spcPct val="0"/>
                </a:spcBef>
                <a:buClrTx/>
                <a:buSzTx/>
                <a:buFontTx/>
                <a:buNone/>
              </a:pPr>
              <a:t>170</a:t>
            </a:fld>
            <a:r>
              <a:rPr lang="en-US" altLang="zh-TW" sz="1400"/>
              <a:t>/118</a:t>
            </a:r>
          </a:p>
        </p:txBody>
      </p:sp>
      <p:pic>
        <p:nvPicPr>
          <p:cNvPr id="294917" name="Picture 4" descr="len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313" y="3006725"/>
            <a:ext cx="3851275"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918" name="Picture 5" descr="lena_salt_and_pepper(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463" y="2970213"/>
            <a:ext cx="3887787"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版面配置區 1"/>
          <p:cNvSpPr>
            <a:spLocks noGrp="1"/>
          </p:cNvSpPr>
          <p:nvPr>
            <p:ph type="dt" sz="half" idx="10"/>
          </p:nvPr>
        </p:nvSpPr>
        <p:spPr/>
        <p:txBody>
          <a:bodyPr/>
          <a:lstStyle/>
          <a:p>
            <a:fld id="{3B386A43-B121-43C4-B876-944D006C391C}"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3" name="Rectangle 2"/>
          <p:cNvSpPr>
            <a:spLocks noGrp="1" noChangeArrowheads="1"/>
          </p:cNvSpPr>
          <p:nvPr>
            <p:ph type="title"/>
          </p:nvPr>
        </p:nvSpPr>
        <p:spPr>
          <a:xfrm>
            <a:off x="1147752" y="793372"/>
            <a:ext cx="6343672" cy="709865"/>
          </a:xfrm>
        </p:spPr>
        <p:txBody>
          <a:bodyPr/>
          <a:lstStyle/>
          <a:p>
            <a:pPr eaLnBrk="1" hangingPunct="1"/>
            <a:r>
              <a:rPr lang="en-US" altLang="zh-TW" b="0" dirty="0" smtClean="0"/>
              <a:t>Project due </a:t>
            </a:r>
            <a:r>
              <a:rPr lang="en-US" altLang="zh-TW" b="0" dirty="0" smtClean="0">
                <a:solidFill>
                  <a:srgbClr val="FF0000"/>
                </a:solidFill>
              </a:rPr>
              <a:t>Dec.8 </a:t>
            </a:r>
          </a:p>
        </p:txBody>
      </p:sp>
      <p:sp>
        <p:nvSpPr>
          <p:cNvPr id="296962"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01B124CB-CFA9-4FFD-BE6B-2813408C10B9}" type="slidenum">
              <a:rPr lang="en-US" altLang="zh-TW" sz="1400"/>
              <a:pPr>
                <a:spcBef>
                  <a:spcPct val="0"/>
                </a:spcBef>
                <a:buClrTx/>
                <a:buSzTx/>
                <a:buFontTx/>
                <a:buNone/>
              </a:pPr>
              <a:t>171</a:t>
            </a:fld>
            <a:r>
              <a:rPr lang="en-US" altLang="zh-TW" sz="1400"/>
              <a:t>/118</a:t>
            </a:r>
          </a:p>
        </p:txBody>
      </p:sp>
      <p:pic>
        <p:nvPicPr>
          <p:cNvPr id="296964" name="Picture 3" descr="len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313" y="3006725"/>
            <a:ext cx="3851275"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5" name="Rectangle 4"/>
          <p:cNvSpPr>
            <a:spLocks noChangeArrowheads="1"/>
          </p:cNvSpPr>
          <p:nvPr/>
        </p:nvSpPr>
        <p:spPr bwMode="auto">
          <a:xfrm>
            <a:off x="402842" y="2070100"/>
            <a:ext cx="80645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lnSpc>
                <a:spcPct val="90000"/>
              </a:lnSpc>
            </a:pPr>
            <a:r>
              <a:rPr lang="en-US" altLang="zh-TW" sz="2600" dirty="0"/>
              <a:t>Generate salt-and-pepper noise</a:t>
            </a:r>
          </a:p>
          <a:p>
            <a:pPr eaLnBrk="1" hangingPunct="1">
              <a:lnSpc>
                <a:spcPct val="90000"/>
              </a:lnSpc>
              <a:buFont typeface="Wingdings" pitchFamily="2" charset="2"/>
              <a:buNone/>
            </a:pPr>
            <a:r>
              <a:rPr lang="en-US" altLang="zh-TW" sz="2600" dirty="0"/>
              <a:t>                                                  with </a:t>
            </a:r>
            <a:r>
              <a:rPr lang="en-US" altLang="zh-TW" sz="2600" i="1" dirty="0"/>
              <a:t>threshold = 0.1</a:t>
            </a:r>
          </a:p>
        </p:txBody>
      </p:sp>
      <p:pic>
        <p:nvPicPr>
          <p:cNvPr id="296966" name="Picture 5" descr="lena_salt_and_pepper(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463" y="2968625"/>
            <a:ext cx="3889375"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版面配置區 1"/>
          <p:cNvSpPr>
            <a:spLocks noGrp="1"/>
          </p:cNvSpPr>
          <p:nvPr>
            <p:ph type="dt" sz="half" idx="10"/>
          </p:nvPr>
        </p:nvSpPr>
        <p:spPr/>
        <p:txBody>
          <a:bodyPr/>
          <a:lstStyle/>
          <a:p>
            <a:fld id="{2D3BA493-D183-4194-B88E-8727158F0A98}"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1" name="Rectangle 2"/>
          <p:cNvSpPr>
            <a:spLocks noGrp="1" noChangeArrowheads="1"/>
          </p:cNvSpPr>
          <p:nvPr>
            <p:ph type="title"/>
          </p:nvPr>
        </p:nvSpPr>
        <p:spPr/>
        <p:txBody>
          <a:bodyPr/>
          <a:lstStyle/>
          <a:p>
            <a:pPr eaLnBrk="1" hangingPunct="1"/>
            <a:r>
              <a:rPr lang="en-US" altLang="zh-TW" b="0" dirty="0" smtClean="0"/>
              <a:t>Project due </a:t>
            </a:r>
            <a:r>
              <a:rPr lang="en-US" altLang="zh-TW" b="0" dirty="0" smtClean="0">
                <a:solidFill>
                  <a:srgbClr val="FF0000"/>
                </a:solidFill>
              </a:rPr>
              <a:t>Dec. </a:t>
            </a:r>
            <a:r>
              <a:rPr lang="en-US" altLang="zh-TW" b="0" dirty="0" smtClean="0">
                <a:solidFill>
                  <a:srgbClr val="FF0000"/>
                </a:solidFill>
              </a:rPr>
              <a:t>12</a:t>
            </a:r>
            <a:endParaRPr lang="en-US" altLang="zh-TW" b="0" dirty="0" smtClean="0">
              <a:solidFill>
                <a:srgbClr val="FF0000"/>
              </a:solidFill>
            </a:endParaRPr>
          </a:p>
        </p:txBody>
      </p:sp>
      <p:sp>
        <p:nvSpPr>
          <p:cNvPr id="299012" name="Rectangle 3"/>
          <p:cNvSpPr>
            <a:spLocks noGrp="1" noChangeArrowheads="1"/>
          </p:cNvSpPr>
          <p:nvPr>
            <p:ph idx="1"/>
          </p:nvPr>
        </p:nvSpPr>
        <p:spPr>
          <a:xfrm>
            <a:off x="554973" y="3555204"/>
            <a:ext cx="8229600" cy="3311525"/>
          </a:xfrm>
        </p:spPr>
        <p:txBody>
          <a:bodyPr>
            <a:normAutofit lnSpcReduction="10000"/>
          </a:bodyPr>
          <a:lstStyle/>
          <a:p>
            <a:pPr eaLnBrk="1" hangingPunct="1">
              <a:lnSpc>
                <a:spcPct val="90000"/>
              </a:lnSpc>
            </a:pPr>
            <a:r>
              <a:rPr lang="en-US" altLang="zh-TW" sz="2600" dirty="0" smtClean="0"/>
              <a:t> Roberts operator</a:t>
            </a:r>
          </a:p>
          <a:p>
            <a:pPr eaLnBrk="1" hangingPunct="1">
              <a:lnSpc>
                <a:spcPct val="90000"/>
              </a:lnSpc>
            </a:pPr>
            <a:r>
              <a:rPr lang="en-US" altLang="zh-TW" sz="2600" dirty="0" smtClean="0"/>
              <a:t> Prewitt edge detector</a:t>
            </a:r>
          </a:p>
          <a:p>
            <a:pPr eaLnBrk="1" hangingPunct="1">
              <a:lnSpc>
                <a:spcPct val="90000"/>
              </a:lnSpc>
            </a:pPr>
            <a:r>
              <a:rPr lang="en-US" altLang="zh-TW" sz="2600" dirty="0" smtClean="0"/>
              <a:t> </a:t>
            </a:r>
            <a:r>
              <a:rPr lang="en-US" altLang="zh-TW" sz="2600" dirty="0" err="1" smtClean="0"/>
              <a:t>Sobel</a:t>
            </a:r>
            <a:r>
              <a:rPr lang="en-US" altLang="zh-TW" sz="2600" dirty="0" smtClean="0"/>
              <a:t> edge detector</a:t>
            </a:r>
          </a:p>
          <a:p>
            <a:pPr eaLnBrk="1" hangingPunct="1">
              <a:lnSpc>
                <a:spcPct val="90000"/>
              </a:lnSpc>
            </a:pPr>
            <a:r>
              <a:rPr lang="en-US" altLang="zh-TW" sz="2600" dirty="0" smtClean="0"/>
              <a:t> </a:t>
            </a:r>
            <a:r>
              <a:rPr lang="en-US" altLang="zh-TW" sz="2600" dirty="0" err="1" smtClean="0"/>
              <a:t>Frei</a:t>
            </a:r>
            <a:r>
              <a:rPr lang="en-US" altLang="zh-TW" sz="2600" dirty="0" smtClean="0"/>
              <a:t> and Chen gradient operator</a:t>
            </a:r>
          </a:p>
          <a:p>
            <a:pPr eaLnBrk="1" hangingPunct="1">
              <a:lnSpc>
                <a:spcPct val="90000"/>
              </a:lnSpc>
            </a:pPr>
            <a:r>
              <a:rPr lang="en-US" altLang="zh-TW" sz="2600" dirty="0" smtClean="0"/>
              <a:t> Kirsch compass operator</a:t>
            </a:r>
          </a:p>
          <a:p>
            <a:pPr eaLnBrk="1" hangingPunct="1">
              <a:lnSpc>
                <a:spcPct val="90000"/>
              </a:lnSpc>
            </a:pPr>
            <a:r>
              <a:rPr lang="en-US" altLang="zh-TW" sz="2600" dirty="0" smtClean="0"/>
              <a:t> Robinson compass operator</a:t>
            </a:r>
          </a:p>
          <a:p>
            <a:pPr eaLnBrk="1" hangingPunct="1">
              <a:lnSpc>
                <a:spcPct val="90000"/>
              </a:lnSpc>
            </a:pPr>
            <a:r>
              <a:rPr lang="en-US" altLang="zh-TW" sz="2600" dirty="0" smtClean="0"/>
              <a:t> </a:t>
            </a:r>
            <a:r>
              <a:rPr lang="en-US" altLang="zh-TW" sz="2600" dirty="0" err="1" smtClean="0"/>
              <a:t>Nevatia-Babu</a:t>
            </a:r>
            <a:r>
              <a:rPr lang="en-US" altLang="zh-TW" sz="2600" dirty="0" smtClean="0"/>
              <a:t> 5X5 operator</a:t>
            </a:r>
          </a:p>
        </p:txBody>
      </p:sp>
      <p:sp>
        <p:nvSpPr>
          <p:cNvPr id="299010"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0D343419-A9F5-4F02-BD23-A12B82B6B7A3}" type="slidenum">
              <a:rPr lang="en-US" altLang="zh-TW" sz="1400"/>
              <a:pPr>
                <a:spcBef>
                  <a:spcPct val="0"/>
                </a:spcBef>
                <a:buClrTx/>
                <a:buSzTx/>
                <a:buFontTx/>
                <a:buNone/>
              </a:pPr>
              <a:t>172</a:t>
            </a:fld>
            <a:r>
              <a:rPr lang="en-US" altLang="zh-TW" sz="1400"/>
              <a:t>/118</a:t>
            </a:r>
          </a:p>
        </p:txBody>
      </p:sp>
      <p:sp>
        <p:nvSpPr>
          <p:cNvPr id="299013" name="Text Box 4"/>
          <p:cNvSpPr txBox="1">
            <a:spLocks noChangeArrowheads="1"/>
          </p:cNvSpPr>
          <p:nvPr/>
        </p:nvSpPr>
        <p:spPr bwMode="auto">
          <a:xfrm>
            <a:off x="251520" y="2178477"/>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r>
              <a:rPr lang="en-US" altLang="zh-TW" sz="2600" dirty="0"/>
              <a:t>Write programs to generate the following gradient magnitude images and choose proper thresholds to get the binary edge images:</a:t>
            </a:r>
          </a:p>
        </p:txBody>
      </p:sp>
      <p:sp>
        <p:nvSpPr>
          <p:cNvPr id="299014" name="AutoShape 5">
            <a:hlinkClick r:id="rId3" action="ppaction://hlinksldjump" highlightClick="1"/>
          </p:cNvPr>
          <p:cNvSpPr>
            <a:spLocks noChangeArrowheads="1"/>
          </p:cNvSpPr>
          <p:nvPr/>
        </p:nvSpPr>
        <p:spPr bwMode="auto">
          <a:xfrm>
            <a:off x="7812088" y="1412875"/>
            <a:ext cx="936625" cy="431800"/>
          </a:xfrm>
          <a:prstGeom prst="actionButtonReturn">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endParaRPr lang="zh-TW" altLang="en-US" sz="1800"/>
          </a:p>
        </p:txBody>
      </p:sp>
      <p:sp>
        <p:nvSpPr>
          <p:cNvPr id="2" name="日期版面配置區 1"/>
          <p:cNvSpPr>
            <a:spLocks noGrp="1"/>
          </p:cNvSpPr>
          <p:nvPr>
            <p:ph type="dt" sz="half" idx="10"/>
          </p:nvPr>
        </p:nvSpPr>
        <p:spPr/>
        <p:txBody>
          <a:bodyPr/>
          <a:lstStyle/>
          <a:p>
            <a:fld id="{AFFB65AF-665A-43A2-9517-A7DF95A3036C}"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9" name="Rectangle 2"/>
          <p:cNvSpPr>
            <a:spLocks noGrp="1" noChangeArrowheads="1"/>
          </p:cNvSpPr>
          <p:nvPr>
            <p:ph type="title"/>
          </p:nvPr>
        </p:nvSpPr>
        <p:spPr/>
        <p:txBody>
          <a:bodyPr/>
          <a:lstStyle/>
          <a:p>
            <a:pPr eaLnBrk="1" hangingPunct="1"/>
            <a:r>
              <a:rPr lang="en-US" altLang="zh-TW" b="0" dirty="0" smtClean="0"/>
              <a:t>Project due </a:t>
            </a:r>
            <a:r>
              <a:rPr lang="en-US" altLang="zh-TW" b="0" dirty="0" smtClean="0">
                <a:solidFill>
                  <a:srgbClr val="FF0000"/>
                </a:solidFill>
              </a:rPr>
              <a:t>Dec. </a:t>
            </a:r>
            <a:r>
              <a:rPr lang="en-US" altLang="zh-TW" b="0" dirty="0" smtClean="0">
                <a:solidFill>
                  <a:srgbClr val="FF0000"/>
                </a:solidFill>
              </a:rPr>
              <a:t>15</a:t>
            </a:r>
            <a:endParaRPr lang="en-US" altLang="zh-TW" b="0" dirty="0" smtClean="0">
              <a:solidFill>
                <a:srgbClr val="FF0000"/>
              </a:solidFill>
            </a:endParaRPr>
          </a:p>
        </p:txBody>
      </p:sp>
      <p:sp>
        <p:nvSpPr>
          <p:cNvPr id="301060" name="Rectangle 3"/>
          <p:cNvSpPr>
            <a:spLocks noGrp="1" noChangeArrowheads="1"/>
          </p:cNvSpPr>
          <p:nvPr>
            <p:ph idx="1"/>
          </p:nvPr>
        </p:nvSpPr>
        <p:spPr>
          <a:xfrm>
            <a:off x="684213" y="2041525"/>
            <a:ext cx="8229600" cy="666750"/>
          </a:xfrm>
        </p:spPr>
        <p:txBody>
          <a:bodyPr/>
          <a:lstStyle/>
          <a:p>
            <a:pPr eaLnBrk="1" hangingPunct="1"/>
            <a:r>
              <a:rPr lang="en-US" altLang="zh-TW" smtClean="0"/>
              <a:t>Roberts operator with </a:t>
            </a:r>
            <a:r>
              <a:rPr lang="en-US" altLang="zh-TW" i="1" smtClean="0"/>
              <a:t>threshold =</a:t>
            </a:r>
            <a:r>
              <a:rPr lang="en-US" altLang="zh-TW" smtClean="0"/>
              <a:t> </a:t>
            </a:r>
            <a:r>
              <a:rPr lang="en-US" altLang="zh-TW" i="1" smtClean="0"/>
              <a:t>30</a:t>
            </a:r>
          </a:p>
        </p:txBody>
      </p:sp>
      <p:sp>
        <p:nvSpPr>
          <p:cNvPr id="301058"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2AF69802-85AE-414C-85FD-0090F4C60503}" type="slidenum">
              <a:rPr lang="en-US" altLang="zh-TW" sz="1400"/>
              <a:pPr>
                <a:spcBef>
                  <a:spcPct val="0"/>
                </a:spcBef>
                <a:buClrTx/>
                <a:buSzTx/>
                <a:buFontTx/>
                <a:buNone/>
              </a:pPr>
              <a:t>173</a:t>
            </a:fld>
            <a:r>
              <a:rPr lang="en-US" altLang="zh-TW" sz="1400"/>
              <a:t>/118</a:t>
            </a:r>
          </a:p>
        </p:txBody>
      </p:sp>
      <p:pic>
        <p:nvPicPr>
          <p:cNvPr id="301061" name="Picture 4" descr="robert(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9338" y="2573338"/>
            <a:ext cx="4284662" cy="42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1062" name="Picture 5" descr="len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538413"/>
            <a:ext cx="4319588"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版面配置區 1"/>
          <p:cNvSpPr>
            <a:spLocks noGrp="1"/>
          </p:cNvSpPr>
          <p:nvPr>
            <p:ph type="dt" sz="half" idx="10"/>
          </p:nvPr>
        </p:nvSpPr>
        <p:spPr/>
        <p:txBody>
          <a:bodyPr/>
          <a:lstStyle/>
          <a:p>
            <a:fld id="{1E9DF1FE-991A-4984-9B15-5851EEC1AE3D}"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7" name="Rectangle 2"/>
          <p:cNvSpPr>
            <a:spLocks noGrp="1" noChangeArrowheads="1"/>
          </p:cNvSpPr>
          <p:nvPr>
            <p:ph type="title"/>
          </p:nvPr>
        </p:nvSpPr>
        <p:spPr/>
        <p:txBody>
          <a:bodyPr/>
          <a:lstStyle/>
          <a:p>
            <a:pPr eaLnBrk="1" hangingPunct="1"/>
            <a:r>
              <a:rPr lang="en-US" altLang="zh-TW" b="0" dirty="0" smtClean="0"/>
              <a:t>Project due </a:t>
            </a:r>
            <a:r>
              <a:rPr lang="en-US" altLang="zh-TW" b="0" dirty="0" smtClean="0">
                <a:solidFill>
                  <a:srgbClr val="FF0000"/>
                </a:solidFill>
              </a:rPr>
              <a:t>Dec. </a:t>
            </a:r>
            <a:r>
              <a:rPr lang="en-US" altLang="zh-TW" b="0" dirty="0" smtClean="0">
                <a:solidFill>
                  <a:srgbClr val="FF0000"/>
                </a:solidFill>
              </a:rPr>
              <a:t>15</a:t>
            </a:r>
            <a:endParaRPr lang="en-US" altLang="zh-TW" b="0" dirty="0" smtClean="0">
              <a:solidFill>
                <a:srgbClr val="FF0000"/>
              </a:solidFill>
            </a:endParaRPr>
          </a:p>
        </p:txBody>
      </p:sp>
      <p:sp>
        <p:nvSpPr>
          <p:cNvPr id="303108" name="Rectangle 3"/>
          <p:cNvSpPr>
            <a:spLocks noGrp="1" noChangeArrowheads="1"/>
          </p:cNvSpPr>
          <p:nvPr>
            <p:ph idx="1"/>
          </p:nvPr>
        </p:nvSpPr>
        <p:spPr>
          <a:xfrm>
            <a:off x="684213" y="2041525"/>
            <a:ext cx="8229600" cy="666750"/>
          </a:xfrm>
        </p:spPr>
        <p:txBody>
          <a:bodyPr/>
          <a:lstStyle/>
          <a:p>
            <a:pPr eaLnBrk="1" hangingPunct="1"/>
            <a:r>
              <a:rPr lang="en-US" altLang="zh-TW" smtClean="0"/>
              <a:t>Prewitt edge detector with </a:t>
            </a:r>
            <a:r>
              <a:rPr lang="en-US" altLang="zh-TW" i="1" smtClean="0"/>
              <a:t>threshold = 30</a:t>
            </a:r>
            <a:r>
              <a:rPr lang="en-US" altLang="zh-TW" smtClean="0"/>
              <a:t> </a:t>
            </a:r>
          </a:p>
        </p:txBody>
      </p:sp>
      <p:sp>
        <p:nvSpPr>
          <p:cNvPr id="303106"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F1935695-D878-45B0-B5E7-B56F9059E7D1}" type="slidenum">
              <a:rPr lang="en-US" altLang="zh-TW" sz="1400"/>
              <a:pPr>
                <a:spcBef>
                  <a:spcPct val="0"/>
                </a:spcBef>
                <a:buClrTx/>
                <a:buSzTx/>
                <a:buFontTx/>
                <a:buNone/>
              </a:pPr>
              <a:t>174</a:t>
            </a:fld>
            <a:r>
              <a:rPr lang="en-US" altLang="zh-TW" sz="1400"/>
              <a:t>/118</a:t>
            </a:r>
          </a:p>
        </p:txBody>
      </p:sp>
      <p:pic>
        <p:nvPicPr>
          <p:cNvPr id="303109" name="Picture 4" descr="len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538413"/>
            <a:ext cx="4319588"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10" name="Picture 5" descr="prewitt(3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7900" y="2501900"/>
            <a:ext cx="43561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版面配置區 1"/>
          <p:cNvSpPr>
            <a:spLocks noGrp="1"/>
          </p:cNvSpPr>
          <p:nvPr>
            <p:ph type="dt" sz="half" idx="10"/>
          </p:nvPr>
        </p:nvSpPr>
        <p:spPr/>
        <p:txBody>
          <a:bodyPr/>
          <a:lstStyle/>
          <a:p>
            <a:fld id="{CF8CE577-2629-428E-915A-FD751514F880}"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5" name="Rectangle 2"/>
          <p:cNvSpPr>
            <a:spLocks noGrp="1" noChangeArrowheads="1"/>
          </p:cNvSpPr>
          <p:nvPr>
            <p:ph type="title"/>
          </p:nvPr>
        </p:nvSpPr>
        <p:spPr/>
        <p:txBody>
          <a:bodyPr/>
          <a:lstStyle/>
          <a:p>
            <a:pPr eaLnBrk="1" hangingPunct="1"/>
            <a:r>
              <a:rPr lang="en-US" altLang="zh-TW" b="0" dirty="0" smtClean="0"/>
              <a:t>Project due </a:t>
            </a:r>
            <a:r>
              <a:rPr lang="en-US" altLang="zh-TW" b="0" dirty="0" smtClean="0">
                <a:solidFill>
                  <a:srgbClr val="FF0000"/>
                </a:solidFill>
              </a:rPr>
              <a:t>Dec. </a:t>
            </a:r>
            <a:r>
              <a:rPr lang="en-US" altLang="zh-TW" b="0" dirty="0" smtClean="0">
                <a:solidFill>
                  <a:srgbClr val="FF0000"/>
                </a:solidFill>
              </a:rPr>
              <a:t>15</a:t>
            </a:r>
            <a:endParaRPr lang="en-US" altLang="zh-TW" b="0" dirty="0" smtClean="0">
              <a:solidFill>
                <a:srgbClr val="FF0000"/>
              </a:solidFill>
            </a:endParaRPr>
          </a:p>
        </p:txBody>
      </p:sp>
      <p:sp>
        <p:nvSpPr>
          <p:cNvPr id="305156" name="Rectangle 3"/>
          <p:cNvSpPr>
            <a:spLocks noGrp="1" noChangeArrowheads="1"/>
          </p:cNvSpPr>
          <p:nvPr>
            <p:ph idx="1"/>
          </p:nvPr>
        </p:nvSpPr>
        <p:spPr>
          <a:xfrm>
            <a:off x="684213" y="2041525"/>
            <a:ext cx="8229600" cy="666750"/>
          </a:xfrm>
        </p:spPr>
        <p:txBody>
          <a:bodyPr/>
          <a:lstStyle/>
          <a:p>
            <a:pPr eaLnBrk="1" hangingPunct="1"/>
            <a:r>
              <a:rPr lang="en-US" altLang="zh-TW" smtClean="0"/>
              <a:t>Sobel edge detector with </a:t>
            </a:r>
            <a:r>
              <a:rPr lang="en-US" altLang="zh-TW" i="1" smtClean="0"/>
              <a:t>threshold =</a:t>
            </a:r>
            <a:r>
              <a:rPr lang="en-US" altLang="zh-TW" smtClean="0"/>
              <a:t> </a:t>
            </a:r>
            <a:r>
              <a:rPr lang="en-US" altLang="zh-TW" i="1" smtClean="0"/>
              <a:t>30</a:t>
            </a:r>
          </a:p>
        </p:txBody>
      </p:sp>
      <p:sp>
        <p:nvSpPr>
          <p:cNvPr id="305154"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291C9E35-23F1-4A83-9C5D-FB1C967FB110}" type="slidenum">
              <a:rPr lang="en-US" altLang="zh-TW" sz="1400"/>
              <a:pPr>
                <a:spcBef>
                  <a:spcPct val="0"/>
                </a:spcBef>
                <a:buClrTx/>
                <a:buSzTx/>
                <a:buFontTx/>
                <a:buNone/>
              </a:pPr>
              <a:t>175</a:t>
            </a:fld>
            <a:r>
              <a:rPr lang="en-US" altLang="zh-TW" sz="1400"/>
              <a:t>/118</a:t>
            </a:r>
          </a:p>
        </p:txBody>
      </p:sp>
      <p:pic>
        <p:nvPicPr>
          <p:cNvPr id="305157" name="Picture 4" descr="len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538413"/>
            <a:ext cx="4319588"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5158" name="Picture 5" descr="sobel(3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7900" y="2501900"/>
            <a:ext cx="43561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版面配置區 1"/>
          <p:cNvSpPr>
            <a:spLocks noGrp="1"/>
          </p:cNvSpPr>
          <p:nvPr>
            <p:ph type="dt" sz="half" idx="10"/>
          </p:nvPr>
        </p:nvSpPr>
        <p:spPr/>
        <p:txBody>
          <a:bodyPr/>
          <a:lstStyle/>
          <a:p>
            <a:fld id="{1FBF7316-9128-4F42-AFC0-650E23EDA9AC}"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3" name="Rectangle 2"/>
          <p:cNvSpPr>
            <a:spLocks noGrp="1" noChangeArrowheads="1"/>
          </p:cNvSpPr>
          <p:nvPr>
            <p:ph type="title"/>
          </p:nvPr>
        </p:nvSpPr>
        <p:spPr/>
        <p:txBody>
          <a:bodyPr/>
          <a:lstStyle/>
          <a:p>
            <a:pPr eaLnBrk="1" hangingPunct="1"/>
            <a:r>
              <a:rPr lang="en-US" altLang="zh-TW" b="0" dirty="0" smtClean="0"/>
              <a:t>Project due </a:t>
            </a:r>
            <a:r>
              <a:rPr lang="en-US" altLang="zh-TW" b="0" dirty="0" smtClean="0">
                <a:solidFill>
                  <a:srgbClr val="FF0000"/>
                </a:solidFill>
              </a:rPr>
              <a:t>Dec. </a:t>
            </a:r>
            <a:r>
              <a:rPr lang="en-US" altLang="zh-TW" b="0" dirty="0" smtClean="0">
                <a:solidFill>
                  <a:srgbClr val="FF0000"/>
                </a:solidFill>
              </a:rPr>
              <a:t>15</a:t>
            </a:r>
            <a:endParaRPr lang="en-US" altLang="zh-TW" b="0" dirty="0" smtClean="0">
              <a:solidFill>
                <a:srgbClr val="FF0000"/>
              </a:solidFill>
            </a:endParaRPr>
          </a:p>
        </p:txBody>
      </p:sp>
      <p:sp>
        <p:nvSpPr>
          <p:cNvPr id="307204" name="Rectangle 3"/>
          <p:cNvSpPr>
            <a:spLocks noGrp="1" noChangeArrowheads="1"/>
          </p:cNvSpPr>
          <p:nvPr>
            <p:ph idx="1"/>
          </p:nvPr>
        </p:nvSpPr>
        <p:spPr>
          <a:xfrm>
            <a:off x="684213" y="2041525"/>
            <a:ext cx="8229600" cy="666750"/>
          </a:xfrm>
        </p:spPr>
        <p:txBody>
          <a:bodyPr>
            <a:normAutofit fontScale="85000" lnSpcReduction="10000"/>
          </a:bodyPr>
          <a:lstStyle/>
          <a:p>
            <a:pPr eaLnBrk="1" hangingPunct="1"/>
            <a:r>
              <a:rPr lang="en-US" altLang="zh-TW" sz="2600" smtClean="0"/>
              <a:t>Frei and Chen gradient operator  with </a:t>
            </a:r>
            <a:r>
              <a:rPr lang="en-US" altLang="zh-TW" sz="2600" i="1" smtClean="0"/>
              <a:t>threshold =</a:t>
            </a:r>
            <a:r>
              <a:rPr lang="en-US" altLang="zh-TW" sz="2600" smtClean="0"/>
              <a:t> </a:t>
            </a:r>
            <a:r>
              <a:rPr lang="en-US" altLang="zh-TW" sz="2600" i="1" smtClean="0"/>
              <a:t>30</a:t>
            </a:r>
          </a:p>
        </p:txBody>
      </p:sp>
      <p:sp>
        <p:nvSpPr>
          <p:cNvPr id="307202"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E7F3312A-50E1-4DCD-BEFE-5E32E3AA4C79}" type="slidenum">
              <a:rPr lang="en-US" altLang="zh-TW" sz="1400"/>
              <a:pPr>
                <a:spcBef>
                  <a:spcPct val="0"/>
                </a:spcBef>
                <a:buClrTx/>
                <a:buSzTx/>
                <a:buFontTx/>
                <a:buNone/>
              </a:pPr>
              <a:t>176</a:t>
            </a:fld>
            <a:r>
              <a:rPr lang="en-US" altLang="zh-TW" sz="1400"/>
              <a:t>/118</a:t>
            </a:r>
          </a:p>
        </p:txBody>
      </p:sp>
      <p:pic>
        <p:nvPicPr>
          <p:cNvPr id="307205" name="Picture 4" descr="len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538413"/>
            <a:ext cx="4319588"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06" name="Picture 5" descr="freiandchen(3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9338" y="2573338"/>
            <a:ext cx="4284662" cy="42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版面配置區 1"/>
          <p:cNvSpPr>
            <a:spLocks noGrp="1"/>
          </p:cNvSpPr>
          <p:nvPr>
            <p:ph type="dt" sz="half" idx="10"/>
          </p:nvPr>
        </p:nvSpPr>
        <p:spPr/>
        <p:txBody>
          <a:bodyPr/>
          <a:lstStyle/>
          <a:p>
            <a:fld id="{C4982A5E-40BC-4B30-8FE3-C0427EB6A138}"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1" name="Rectangle 2"/>
          <p:cNvSpPr>
            <a:spLocks noGrp="1" noChangeArrowheads="1"/>
          </p:cNvSpPr>
          <p:nvPr>
            <p:ph type="title"/>
          </p:nvPr>
        </p:nvSpPr>
        <p:spPr/>
        <p:txBody>
          <a:bodyPr/>
          <a:lstStyle/>
          <a:p>
            <a:pPr eaLnBrk="1" hangingPunct="1"/>
            <a:r>
              <a:rPr lang="en-US" altLang="zh-TW" b="0" dirty="0" smtClean="0"/>
              <a:t>Project due </a:t>
            </a:r>
            <a:r>
              <a:rPr lang="en-US" altLang="zh-TW" b="0" dirty="0" smtClean="0">
                <a:solidFill>
                  <a:srgbClr val="FF0000"/>
                </a:solidFill>
              </a:rPr>
              <a:t>Dec. </a:t>
            </a:r>
            <a:r>
              <a:rPr lang="en-US" altLang="zh-TW" b="0" dirty="0" smtClean="0">
                <a:solidFill>
                  <a:srgbClr val="FF0000"/>
                </a:solidFill>
              </a:rPr>
              <a:t>15</a:t>
            </a:r>
            <a:endParaRPr lang="en-US" altLang="zh-TW" b="0" dirty="0" smtClean="0">
              <a:solidFill>
                <a:srgbClr val="FF0000"/>
              </a:solidFill>
            </a:endParaRPr>
          </a:p>
        </p:txBody>
      </p:sp>
      <p:sp>
        <p:nvSpPr>
          <p:cNvPr id="309252" name="Rectangle 3"/>
          <p:cNvSpPr>
            <a:spLocks noGrp="1" noChangeArrowheads="1"/>
          </p:cNvSpPr>
          <p:nvPr>
            <p:ph idx="1"/>
          </p:nvPr>
        </p:nvSpPr>
        <p:spPr>
          <a:xfrm>
            <a:off x="684213" y="2041525"/>
            <a:ext cx="8229600" cy="666750"/>
          </a:xfrm>
        </p:spPr>
        <p:txBody>
          <a:bodyPr/>
          <a:lstStyle/>
          <a:p>
            <a:pPr eaLnBrk="1" hangingPunct="1"/>
            <a:r>
              <a:rPr lang="en-US" altLang="zh-TW" smtClean="0"/>
              <a:t>Kirsch compass operator with </a:t>
            </a:r>
            <a:r>
              <a:rPr lang="en-US" altLang="zh-TW" i="1" smtClean="0"/>
              <a:t>threshold = 30</a:t>
            </a:r>
            <a:r>
              <a:rPr lang="en-US" altLang="zh-TW" smtClean="0"/>
              <a:t> </a:t>
            </a:r>
          </a:p>
        </p:txBody>
      </p:sp>
      <p:sp>
        <p:nvSpPr>
          <p:cNvPr id="309250"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DF450076-C915-4BA3-9847-5FCC8AF076B5}" type="slidenum">
              <a:rPr lang="en-US" altLang="zh-TW" sz="1400"/>
              <a:pPr>
                <a:spcBef>
                  <a:spcPct val="0"/>
                </a:spcBef>
                <a:buClrTx/>
                <a:buSzTx/>
                <a:buFontTx/>
                <a:buNone/>
              </a:pPr>
              <a:t>177</a:t>
            </a:fld>
            <a:r>
              <a:rPr lang="en-US" altLang="zh-TW" sz="1400"/>
              <a:t>/118</a:t>
            </a:r>
          </a:p>
        </p:txBody>
      </p:sp>
      <p:pic>
        <p:nvPicPr>
          <p:cNvPr id="309253" name="Picture 4" descr="len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538413"/>
            <a:ext cx="4319588"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254" name="Picture 5" descr="kirsch(3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7900" y="2501900"/>
            <a:ext cx="43561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版面配置區 1"/>
          <p:cNvSpPr>
            <a:spLocks noGrp="1"/>
          </p:cNvSpPr>
          <p:nvPr>
            <p:ph type="dt" sz="half" idx="10"/>
          </p:nvPr>
        </p:nvSpPr>
        <p:spPr/>
        <p:txBody>
          <a:bodyPr/>
          <a:lstStyle/>
          <a:p>
            <a:fld id="{CD5ADCCC-49B8-4998-9B51-6438B0948857}"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9" name="Rectangle 2"/>
          <p:cNvSpPr>
            <a:spLocks noGrp="1" noChangeArrowheads="1"/>
          </p:cNvSpPr>
          <p:nvPr>
            <p:ph type="title"/>
          </p:nvPr>
        </p:nvSpPr>
        <p:spPr/>
        <p:txBody>
          <a:bodyPr/>
          <a:lstStyle/>
          <a:p>
            <a:pPr eaLnBrk="1" hangingPunct="1"/>
            <a:r>
              <a:rPr lang="en-US" altLang="zh-TW" b="0" dirty="0" smtClean="0"/>
              <a:t>Project due </a:t>
            </a:r>
            <a:r>
              <a:rPr lang="en-US" altLang="zh-TW" b="0" dirty="0" smtClean="0">
                <a:solidFill>
                  <a:srgbClr val="FF0000"/>
                </a:solidFill>
              </a:rPr>
              <a:t>Dec. </a:t>
            </a:r>
            <a:r>
              <a:rPr lang="en-US" altLang="zh-TW" b="0" dirty="0" smtClean="0">
                <a:solidFill>
                  <a:srgbClr val="FF0000"/>
                </a:solidFill>
              </a:rPr>
              <a:t>15</a:t>
            </a:r>
            <a:endParaRPr lang="en-US" altLang="zh-TW" b="0" dirty="0" smtClean="0">
              <a:solidFill>
                <a:srgbClr val="FF0000"/>
              </a:solidFill>
            </a:endParaRPr>
          </a:p>
        </p:txBody>
      </p:sp>
      <p:sp>
        <p:nvSpPr>
          <p:cNvPr id="311300" name="Rectangle 3"/>
          <p:cNvSpPr>
            <a:spLocks noGrp="1" noChangeArrowheads="1"/>
          </p:cNvSpPr>
          <p:nvPr>
            <p:ph idx="1"/>
          </p:nvPr>
        </p:nvSpPr>
        <p:spPr>
          <a:xfrm>
            <a:off x="684213" y="2041525"/>
            <a:ext cx="8229600" cy="666750"/>
          </a:xfrm>
        </p:spPr>
        <p:txBody>
          <a:bodyPr/>
          <a:lstStyle/>
          <a:p>
            <a:pPr eaLnBrk="1" hangingPunct="1"/>
            <a:r>
              <a:rPr lang="en-US" altLang="zh-TW" sz="2600" dirty="0" smtClean="0"/>
              <a:t>Robinson compass operator with </a:t>
            </a:r>
            <a:r>
              <a:rPr lang="en-US" altLang="zh-TW" sz="2600" i="1" dirty="0" smtClean="0"/>
              <a:t>threshold =</a:t>
            </a:r>
            <a:r>
              <a:rPr lang="en-US" altLang="zh-TW" sz="2600" dirty="0" smtClean="0"/>
              <a:t> </a:t>
            </a:r>
            <a:r>
              <a:rPr lang="en-US" altLang="zh-TW" sz="2600" i="1" dirty="0" smtClean="0"/>
              <a:t>30</a:t>
            </a:r>
          </a:p>
        </p:txBody>
      </p:sp>
      <p:sp>
        <p:nvSpPr>
          <p:cNvPr id="311298"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9230925F-9D43-4F56-8C73-7A0DCD1CFE4A}" type="slidenum">
              <a:rPr lang="en-US" altLang="zh-TW" sz="1400"/>
              <a:pPr>
                <a:spcBef>
                  <a:spcPct val="0"/>
                </a:spcBef>
                <a:buClrTx/>
                <a:buSzTx/>
                <a:buFontTx/>
                <a:buNone/>
              </a:pPr>
              <a:t>178</a:t>
            </a:fld>
            <a:r>
              <a:rPr lang="en-US" altLang="zh-TW" sz="1400"/>
              <a:t>/118</a:t>
            </a:r>
          </a:p>
        </p:txBody>
      </p:sp>
      <p:pic>
        <p:nvPicPr>
          <p:cNvPr id="311301" name="Picture 4" descr="len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538413"/>
            <a:ext cx="4319588"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2" name="Picture 5" descr="robinson(3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7900" y="2501900"/>
            <a:ext cx="43561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版面配置區 1"/>
          <p:cNvSpPr>
            <a:spLocks noGrp="1"/>
          </p:cNvSpPr>
          <p:nvPr>
            <p:ph type="dt" sz="half" idx="10"/>
          </p:nvPr>
        </p:nvSpPr>
        <p:spPr/>
        <p:txBody>
          <a:bodyPr/>
          <a:lstStyle/>
          <a:p>
            <a:fld id="{F7FF9025-FAF5-490C-AAF8-7AD0C972FC99}"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7" name="Rectangle 2"/>
          <p:cNvSpPr>
            <a:spLocks noGrp="1" noChangeArrowheads="1"/>
          </p:cNvSpPr>
          <p:nvPr>
            <p:ph type="title"/>
          </p:nvPr>
        </p:nvSpPr>
        <p:spPr/>
        <p:txBody>
          <a:bodyPr/>
          <a:lstStyle/>
          <a:p>
            <a:pPr eaLnBrk="1" hangingPunct="1"/>
            <a:r>
              <a:rPr lang="en-US" altLang="zh-TW" b="0" dirty="0" smtClean="0"/>
              <a:t>Project due </a:t>
            </a:r>
            <a:r>
              <a:rPr lang="en-US" altLang="zh-TW" b="0" dirty="0" smtClean="0">
                <a:solidFill>
                  <a:srgbClr val="FF0000"/>
                </a:solidFill>
              </a:rPr>
              <a:t>Dec. </a:t>
            </a:r>
            <a:r>
              <a:rPr lang="en-US" altLang="zh-TW" b="0" dirty="0" smtClean="0">
                <a:solidFill>
                  <a:srgbClr val="FF0000"/>
                </a:solidFill>
              </a:rPr>
              <a:t>15</a:t>
            </a:r>
            <a:endParaRPr lang="en-US" altLang="zh-TW" b="0" dirty="0" smtClean="0">
              <a:solidFill>
                <a:srgbClr val="FF0000"/>
              </a:solidFill>
            </a:endParaRPr>
          </a:p>
        </p:txBody>
      </p:sp>
      <p:sp>
        <p:nvSpPr>
          <p:cNvPr id="313348" name="Rectangle 3"/>
          <p:cNvSpPr>
            <a:spLocks noGrp="1" noChangeArrowheads="1"/>
          </p:cNvSpPr>
          <p:nvPr>
            <p:ph idx="1"/>
          </p:nvPr>
        </p:nvSpPr>
        <p:spPr>
          <a:xfrm>
            <a:off x="684213" y="2041525"/>
            <a:ext cx="8229600" cy="666750"/>
          </a:xfrm>
        </p:spPr>
        <p:txBody>
          <a:bodyPr/>
          <a:lstStyle/>
          <a:p>
            <a:pPr eaLnBrk="1" hangingPunct="1"/>
            <a:r>
              <a:rPr lang="en-US" altLang="zh-TW" smtClean="0"/>
              <a:t>Nevatia-Babu 5X5 operator </a:t>
            </a:r>
            <a:r>
              <a:rPr lang="en-US" altLang="zh-TW" i="1" smtClean="0"/>
              <a:t>threshold =</a:t>
            </a:r>
            <a:r>
              <a:rPr lang="en-US" altLang="zh-TW" smtClean="0"/>
              <a:t> </a:t>
            </a:r>
            <a:r>
              <a:rPr lang="en-US" altLang="zh-TW" i="1" smtClean="0"/>
              <a:t>30</a:t>
            </a:r>
          </a:p>
        </p:txBody>
      </p:sp>
      <p:sp>
        <p:nvSpPr>
          <p:cNvPr id="313346"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103774EB-B87A-4FCB-8C95-540CADBF2F65}" type="slidenum">
              <a:rPr lang="en-US" altLang="zh-TW" sz="1400"/>
              <a:pPr>
                <a:spcBef>
                  <a:spcPct val="0"/>
                </a:spcBef>
                <a:buClrTx/>
                <a:buSzTx/>
                <a:buFontTx/>
                <a:buNone/>
              </a:pPr>
              <a:t>179</a:t>
            </a:fld>
            <a:r>
              <a:rPr lang="en-US" altLang="zh-TW" sz="1400"/>
              <a:t>/118</a:t>
            </a:r>
          </a:p>
        </p:txBody>
      </p:sp>
      <p:pic>
        <p:nvPicPr>
          <p:cNvPr id="313349" name="Picture 4" descr="len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538413"/>
            <a:ext cx="4319588"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350" name="Picture 5" descr="nevatia_and_babu(3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7900" y="2501900"/>
            <a:ext cx="43561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版面配置區 1"/>
          <p:cNvSpPr>
            <a:spLocks noGrp="1"/>
          </p:cNvSpPr>
          <p:nvPr>
            <p:ph type="dt" sz="half" idx="10"/>
          </p:nvPr>
        </p:nvSpPr>
        <p:spPr/>
        <p:txBody>
          <a:bodyPr/>
          <a:lstStyle/>
          <a:p>
            <a:fld id="{985D534B-4968-4550-A5EC-3DA79E970989}"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日期版面配置區 3"/>
          <p:cNvSpPr>
            <a:spLocks noGrp="1"/>
          </p:cNvSpPr>
          <p:nvPr>
            <p:ph type="dt" sz="half" idx="10"/>
          </p:nvPr>
        </p:nvSpPr>
        <p:spPr/>
        <p:txBody>
          <a:bodyPr/>
          <a:lstStyle/>
          <a:p>
            <a:fld id="{6484AFB4-D2A7-4C8F-BA49-2E1E0F0E4E36}" type="datetime1">
              <a:rPr lang="en-US" altLang="zh-TW" smtClean="0"/>
              <a:t>12/1/2015</a:t>
            </a:fld>
            <a:endParaRPr lang="en-US" dirty="0"/>
          </a:p>
        </p:txBody>
      </p:sp>
      <p:sp>
        <p:nvSpPr>
          <p:cNvPr id="5" name="投影片編號版面配置區 4"/>
          <p:cNvSpPr>
            <a:spLocks noGrp="1"/>
          </p:cNvSpPr>
          <p:nvPr>
            <p:ph type="sldNum" sz="quarter" idx="12"/>
          </p:nvPr>
        </p:nvSpPr>
        <p:spPr/>
        <p:txBody>
          <a:bodyPr/>
          <a:lstStyle/>
          <a:p>
            <a:fld id="{BFAA3A1A-A6EE-45C7-8D17-B91E289A84DA}" type="slidenum">
              <a:rPr lang="en-US" altLang="zh-TW" smtClean="0"/>
              <a:pPr/>
              <a:t>18</a:t>
            </a:fld>
            <a:r>
              <a:rPr lang="en-US" altLang="zh-TW" smtClean="0"/>
              <a:t>/118</a:t>
            </a:r>
            <a:endParaRPr lang="en-US" altLang="zh-TW"/>
          </a:p>
        </p:txBody>
      </p:sp>
      <p:pic>
        <p:nvPicPr>
          <p:cNvPr id="6" name="圖片 4"/>
          <p:cNvPicPr>
            <a:picLocks noChangeAspect="1"/>
          </p:cNvPicPr>
          <p:nvPr/>
        </p:nvPicPr>
        <p:blipFill rotWithShape="1">
          <a:blip r:embed="rId2" cstate="print"/>
          <a:srcRect l="9128" t="22715" r="35346" b="31321"/>
          <a:stretch/>
        </p:blipFill>
        <p:spPr>
          <a:xfrm>
            <a:off x="4318847" y="2708920"/>
            <a:ext cx="4825153" cy="2827635"/>
          </a:xfrm>
          <a:prstGeom prst="rect">
            <a:avLst/>
          </a:prstGeom>
        </p:spPr>
      </p:pic>
      <p:sp>
        <p:nvSpPr>
          <p:cNvPr id="7" name="TextBox 20"/>
          <p:cNvSpPr txBox="1"/>
          <p:nvPr/>
        </p:nvSpPr>
        <p:spPr>
          <a:xfrm>
            <a:off x="971600" y="3253876"/>
            <a:ext cx="3600400" cy="461665"/>
          </a:xfrm>
          <a:prstGeom prst="rect">
            <a:avLst/>
          </a:prstGeom>
          <a:noFill/>
        </p:spPr>
        <p:txBody>
          <a:bodyPr wrap="square" rtlCol="0">
            <a:spAutoFit/>
          </a:bodyPr>
          <a:lstStyle/>
          <a:p>
            <a:r>
              <a:rPr lang="en-US" altLang="zh-TW" sz="2400" dirty="0" smtClean="0"/>
              <a:t>Row direction </a:t>
            </a:r>
            <a:r>
              <a:rPr lang="zh-TW" altLang="en-US" sz="2400" dirty="0" smtClean="0"/>
              <a:t>先做濾波</a:t>
            </a:r>
            <a:endParaRPr lang="zh-TW" altLang="en-US" sz="2400" dirty="0"/>
          </a:p>
        </p:txBody>
      </p:sp>
      <p:sp>
        <p:nvSpPr>
          <p:cNvPr id="8" name="TextBox 21"/>
          <p:cNvSpPr txBox="1"/>
          <p:nvPr/>
        </p:nvSpPr>
        <p:spPr>
          <a:xfrm>
            <a:off x="1043608" y="4480217"/>
            <a:ext cx="3994321" cy="461665"/>
          </a:xfrm>
          <a:prstGeom prst="rect">
            <a:avLst/>
          </a:prstGeom>
          <a:noFill/>
        </p:spPr>
        <p:txBody>
          <a:bodyPr wrap="square" rtlCol="0">
            <a:spAutoFit/>
          </a:bodyPr>
          <a:lstStyle/>
          <a:p>
            <a:r>
              <a:rPr lang="en-US" altLang="zh-TW" sz="2400" dirty="0" smtClean="0"/>
              <a:t>Column direction </a:t>
            </a:r>
            <a:r>
              <a:rPr lang="zh-TW" altLang="en-US" sz="2400" dirty="0" smtClean="0"/>
              <a:t>再做濾波</a:t>
            </a:r>
            <a:endParaRPr lang="zh-TW" altLang="en-US" sz="2400" dirty="0"/>
          </a:p>
        </p:txBody>
      </p:sp>
    </p:spTree>
    <p:extLst>
      <p:ext uri="{BB962C8B-B14F-4D97-AF65-F5344CB8AC3E}">
        <p14:creationId xmlns:p14="http://schemas.microsoft.com/office/powerpoint/2010/main" val="1534336462"/>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5" name="Rectangle 2"/>
          <p:cNvSpPr>
            <a:spLocks noGrp="1" noChangeArrowheads="1"/>
          </p:cNvSpPr>
          <p:nvPr>
            <p:ph type="title"/>
          </p:nvPr>
        </p:nvSpPr>
        <p:spPr/>
        <p:txBody>
          <a:bodyPr/>
          <a:lstStyle/>
          <a:p>
            <a:pPr eaLnBrk="1" hangingPunct="1"/>
            <a:r>
              <a:rPr lang="en-US" altLang="zh-TW" b="0" dirty="0" smtClean="0"/>
              <a:t>Project due </a:t>
            </a:r>
            <a:r>
              <a:rPr lang="en-US" altLang="zh-TW" b="0" dirty="0" smtClean="0">
                <a:solidFill>
                  <a:srgbClr val="FF0000"/>
                </a:solidFill>
              </a:rPr>
              <a:t>Dec. 22</a:t>
            </a:r>
            <a:endParaRPr lang="en-US" altLang="zh-TW" b="0" dirty="0" smtClean="0">
              <a:solidFill>
                <a:srgbClr val="FF0000"/>
              </a:solidFill>
            </a:endParaRPr>
          </a:p>
        </p:txBody>
      </p:sp>
      <p:sp>
        <p:nvSpPr>
          <p:cNvPr id="315396" name="Rectangle 3"/>
          <p:cNvSpPr>
            <a:spLocks noGrp="1" noChangeArrowheads="1"/>
          </p:cNvSpPr>
          <p:nvPr>
            <p:ph idx="1"/>
          </p:nvPr>
        </p:nvSpPr>
        <p:spPr>
          <a:xfrm>
            <a:off x="251520" y="2241500"/>
            <a:ext cx="8640762" cy="523875"/>
          </a:xfrm>
          <a:noFill/>
        </p:spPr>
        <p:txBody>
          <a:bodyPr/>
          <a:lstStyle/>
          <a:p>
            <a:pPr eaLnBrk="1" hangingPunct="1">
              <a:buFont typeface="Wingdings" pitchFamily="2" charset="2"/>
              <a:buNone/>
            </a:pPr>
            <a:r>
              <a:rPr lang="en-US" altLang="zh-TW" sz="2600" dirty="0" smtClean="0"/>
              <a:t>Write the following programs to detect edge:</a:t>
            </a:r>
          </a:p>
        </p:txBody>
      </p:sp>
      <p:sp>
        <p:nvSpPr>
          <p:cNvPr id="315394"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7CC0E1B5-4648-42DA-9239-6694DF289F4D}" type="slidenum">
              <a:rPr lang="en-US" altLang="zh-TW" sz="1400"/>
              <a:pPr>
                <a:spcBef>
                  <a:spcPct val="0"/>
                </a:spcBef>
                <a:buClrTx/>
                <a:buSzTx/>
                <a:buFontTx/>
                <a:buNone/>
              </a:pPr>
              <a:t>180</a:t>
            </a:fld>
            <a:r>
              <a:rPr lang="en-US" altLang="zh-TW" sz="1400"/>
              <a:t>/118</a:t>
            </a:r>
          </a:p>
        </p:txBody>
      </p:sp>
      <p:sp>
        <p:nvSpPr>
          <p:cNvPr id="315397" name="Text Box 4"/>
          <p:cNvSpPr txBox="1">
            <a:spLocks noChangeArrowheads="1"/>
          </p:cNvSpPr>
          <p:nvPr/>
        </p:nvSpPr>
        <p:spPr bwMode="auto">
          <a:xfrm>
            <a:off x="755650" y="2781300"/>
            <a:ext cx="8388350" cy="366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
                <a:srgbClr val="000066"/>
              </a:buClr>
              <a:buSzTx/>
            </a:pPr>
            <a:r>
              <a:rPr lang="en-US" altLang="zh-TW" sz="2600" dirty="0"/>
              <a:t>   Zero-crossing on the following four types of  </a:t>
            </a:r>
          </a:p>
          <a:p>
            <a:pPr eaLnBrk="1" hangingPunct="1">
              <a:spcBef>
                <a:spcPct val="0"/>
              </a:spcBef>
              <a:buClr>
                <a:srgbClr val="000066"/>
              </a:buClr>
              <a:buSzTx/>
              <a:buFont typeface="Wingdings" pitchFamily="2" charset="2"/>
              <a:buNone/>
            </a:pPr>
            <a:r>
              <a:rPr lang="en-US" altLang="zh-TW" sz="2600" dirty="0"/>
              <a:t>      images to get edge images (choose proper </a:t>
            </a:r>
          </a:p>
          <a:p>
            <a:pPr eaLnBrk="1" hangingPunct="1">
              <a:spcBef>
                <a:spcPct val="0"/>
              </a:spcBef>
              <a:buClr>
                <a:srgbClr val="000066"/>
              </a:buClr>
              <a:buSzTx/>
              <a:buFont typeface="Wingdings" pitchFamily="2" charset="2"/>
              <a:buNone/>
            </a:pPr>
            <a:r>
              <a:rPr lang="en-US" altLang="zh-TW" sz="2600" dirty="0"/>
              <a:t>      thresholds), p. 349 </a:t>
            </a:r>
          </a:p>
          <a:p>
            <a:pPr eaLnBrk="1" hangingPunct="1">
              <a:spcBef>
                <a:spcPct val="0"/>
              </a:spcBef>
              <a:buClr>
                <a:srgbClr val="000066"/>
              </a:buClr>
              <a:buSzTx/>
            </a:pPr>
            <a:r>
              <a:rPr lang="en-US" altLang="zh-TW" sz="2600" dirty="0"/>
              <a:t>   </a:t>
            </a:r>
            <a:r>
              <a:rPr lang="en-US" altLang="zh-TW" sz="2600" dirty="0" err="1"/>
              <a:t>Laplacian</a:t>
            </a:r>
            <a:endParaRPr lang="en-US" altLang="zh-TW" sz="2600" dirty="0"/>
          </a:p>
          <a:p>
            <a:pPr eaLnBrk="1" hangingPunct="1">
              <a:spcBef>
                <a:spcPct val="0"/>
              </a:spcBef>
              <a:buClr>
                <a:srgbClr val="000066"/>
              </a:buClr>
              <a:buSzTx/>
            </a:pPr>
            <a:r>
              <a:rPr lang="en-US" altLang="zh-TW" sz="2600" dirty="0"/>
              <a:t>   minimum-variance </a:t>
            </a:r>
            <a:r>
              <a:rPr lang="en-US" altLang="zh-TW" sz="2600" dirty="0" err="1"/>
              <a:t>Laplacian</a:t>
            </a:r>
            <a:endParaRPr lang="en-US" altLang="zh-TW" sz="2600" dirty="0"/>
          </a:p>
          <a:p>
            <a:pPr eaLnBrk="1" hangingPunct="1">
              <a:spcBef>
                <a:spcPct val="0"/>
              </a:spcBef>
              <a:buClr>
                <a:srgbClr val="000066"/>
              </a:buClr>
              <a:buSzTx/>
            </a:pPr>
            <a:r>
              <a:rPr lang="en-US" altLang="zh-TW" sz="2600" dirty="0"/>
              <a:t>   </a:t>
            </a:r>
            <a:r>
              <a:rPr lang="en-US" altLang="zh-TW" sz="2600" dirty="0" err="1"/>
              <a:t>Laplacian</a:t>
            </a:r>
            <a:r>
              <a:rPr lang="en-US" altLang="zh-TW" sz="2600" dirty="0"/>
              <a:t> of Gaussian</a:t>
            </a:r>
          </a:p>
          <a:p>
            <a:pPr eaLnBrk="1" hangingPunct="1">
              <a:spcBef>
                <a:spcPct val="0"/>
              </a:spcBef>
              <a:buClr>
                <a:srgbClr val="000066"/>
              </a:buClr>
              <a:buSzTx/>
            </a:pPr>
            <a:r>
              <a:rPr lang="en-US" altLang="zh-TW" sz="2600" dirty="0"/>
              <a:t>   Difference of Gaussian, (use </a:t>
            </a:r>
            <a:r>
              <a:rPr lang="en-US" altLang="zh-TW" sz="2600" dirty="0" err="1"/>
              <a:t>tk</a:t>
            </a:r>
            <a:r>
              <a:rPr lang="en-US" altLang="zh-TW" sz="2600" dirty="0"/>
              <a:t> to generate D.O.G.) </a:t>
            </a:r>
          </a:p>
          <a:p>
            <a:pPr eaLnBrk="1" hangingPunct="1">
              <a:spcBef>
                <a:spcPct val="0"/>
              </a:spcBef>
              <a:buClr>
                <a:srgbClr val="000066"/>
              </a:buClr>
              <a:buSzTx/>
              <a:buFont typeface="Wingdings" pitchFamily="2" charset="2"/>
              <a:buNone/>
            </a:pPr>
            <a:r>
              <a:rPr lang="en-US" altLang="zh-TW" sz="2600" dirty="0"/>
              <a:t>     dog (inhibitory          , excitatory          , </a:t>
            </a:r>
          </a:p>
          <a:p>
            <a:pPr eaLnBrk="1" hangingPunct="1">
              <a:spcBef>
                <a:spcPct val="0"/>
              </a:spcBef>
              <a:buClr>
                <a:srgbClr val="000066"/>
              </a:buClr>
              <a:buSzTx/>
              <a:buFont typeface="Wingdings" pitchFamily="2" charset="2"/>
              <a:buNone/>
            </a:pPr>
            <a:r>
              <a:rPr lang="en-US" altLang="zh-TW" sz="2600" dirty="0"/>
              <a:t>             kernel size=11)</a:t>
            </a:r>
          </a:p>
        </p:txBody>
      </p:sp>
      <p:pic>
        <p:nvPicPr>
          <p:cNvPr id="315398"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5661025"/>
            <a:ext cx="9366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399"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9475" y="5661025"/>
            <a:ext cx="8636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版面配置區 1"/>
          <p:cNvSpPr>
            <a:spLocks noGrp="1"/>
          </p:cNvSpPr>
          <p:nvPr>
            <p:ph type="dt" sz="half" idx="10"/>
          </p:nvPr>
        </p:nvSpPr>
        <p:spPr/>
        <p:txBody>
          <a:bodyPr/>
          <a:lstStyle/>
          <a:p>
            <a:fld id="{B3989577-A6EE-4128-ACBE-D5C080396770}"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3" name="Rectangle 2"/>
          <p:cNvSpPr>
            <a:spLocks noGrp="1" noChangeArrowheads="1"/>
          </p:cNvSpPr>
          <p:nvPr>
            <p:ph type="title"/>
          </p:nvPr>
        </p:nvSpPr>
        <p:spPr/>
        <p:txBody>
          <a:bodyPr/>
          <a:lstStyle/>
          <a:p>
            <a:pPr eaLnBrk="1" hangingPunct="1"/>
            <a:r>
              <a:rPr lang="en-US" altLang="zh-TW" b="0" smtClean="0">
                <a:solidFill>
                  <a:srgbClr val="000066"/>
                </a:solidFill>
              </a:rPr>
              <a:t>Difference of Gaussian</a:t>
            </a:r>
          </a:p>
        </p:txBody>
      </p:sp>
      <p:sp>
        <p:nvSpPr>
          <p:cNvPr id="317442"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7B07128F-7107-495A-8243-27A21EB6F9BB}" type="slidenum">
              <a:rPr lang="en-US" altLang="zh-TW" sz="1400"/>
              <a:pPr>
                <a:spcBef>
                  <a:spcPct val="0"/>
                </a:spcBef>
                <a:buClrTx/>
                <a:buSzTx/>
                <a:buFontTx/>
                <a:buNone/>
              </a:pPr>
              <a:t>181</a:t>
            </a:fld>
            <a:r>
              <a:rPr lang="en-US" altLang="zh-TW" sz="1400"/>
              <a:t>/118</a:t>
            </a:r>
          </a:p>
        </p:txBody>
      </p:sp>
      <p:pic>
        <p:nvPicPr>
          <p:cNvPr id="317444" name="Picture 3" descr="log_sigma=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50" y="2420938"/>
            <a:ext cx="8424863"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版面配置區 1"/>
          <p:cNvSpPr>
            <a:spLocks noGrp="1"/>
          </p:cNvSpPr>
          <p:nvPr>
            <p:ph type="dt" sz="half" idx="10"/>
          </p:nvPr>
        </p:nvSpPr>
        <p:spPr/>
        <p:txBody>
          <a:bodyPr/>
          <a:lstStyle/>
          <a:p>
            <a:fld id="{543AFDA3-D59E-483F-9DD7-09C49A9950EA}"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1" name="Rectangle 2"/>
          <p:cNvSpPr>
            <a:spLocks noGrp="1" noChangeArrowheads="1"/>
          </p:cNvSpPr>
          <p:nvPr>
            <p:ph type="title"/>
          </p:nvPr>
        </p:nvSpPr>
        <p:spPr/>
        <p:txBody>
          <a:bodyPr/>
          <a:lstStyle/>
          <a:p>
            <a:pPr eaLnBrk="1" hangingPunct="1"/>
            <a:r>
              <a:rPr lang="en-US" altLang="zh-TW" b="0" smtClean="0">
                <a:solidFill>
                  <a:srgbClr val="000066"/>
                </a:solidFill>
              </a:rPr>
              <a:t>Difference of Gaussian</a:t>
            </a:r>
          </a:p>
        </p:txBody>
      </p:sp>
      <p:sp>
        <p:nvSpPr>
          <p:cNvPr id="319490"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6418DD69-B2DD-4183-8B55-B36B538C95A3}" type="slidenum">
              <a:rPr lang="en-US" altLang="zh-TW" sz="1400"/>
              <a:pPr>
                <a:spcBef>
                  <a:spcPct val="0"/>
                </a:spcBef>
                <a:buClrTx/>
                <a:buSzTx/>
                <a:buFontTx/>
                <a:buNone/>
              </a:pPr>
              <a:t>182</a:t>
            </a:fld>
            <a:r>
              <a:rPr lang="en-US" altLang="zh-TW" sz="1400"/>
              <a:t>/118</a:t>
            </a:r>
          </a:p>
        </p:txBody>
      </p:sp>
      <p:pic>
        <p:nvPicPr>
          <p:cNvPr id="319492" name="Picture 3" descr="log_sigma=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288" y="2492375"/>
            <a:ext cx="8567737" cy="380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版面配置區 1"/>
          <p:cNvSpPr>
            <a:spLocks noGrp="1"/>
          </p:cNvSpPr>
          <p:nvPr>
            <p:ph type="dt" sz="half" idx="10"/>
          </p:nvPr>
        </p:nvSpPr>
        <p:spPr/>
        <p:txBody>
          <a:bodyPr/>
          <a:lstStyle/>
          <a:p>
            <a:fld id="{E836C7F7-806C-4603-9C32-5AC576B6A0AD}"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9" name="Rectangle 2"/>
          <p:cNvSpPr>
            <a:spLocks noGrp="1" noChangeArrowheads="1"/>
          </p:cNvSpPr>
          <p:nvPr>
            <p:ph type="title"/>
          </p:nvPr>
        </p:nvSpPr>
        <p:spPr/>
        <p:txBody>
          <a:bodyPr/>
          <a:lstStyle/>
          <a:p>
            <a:pPr eaLnBrk="1" hangingPunct="1"/>
            <a:r>
              <a:rPr lang="en-US" altLang="zh-TW" b="0" dirty="0" smtClean="0"/>
              <a:t>Project due </a:t>
            </a:r>
            <a:r>
              <a:rPr lang="en-US" altLang="zh-TW" b="0" dirty="0" smtClean="0">
                <a:solidFill>
                  <a:srgbClr val="FF0000"/>
                </a:solidFill>
              </a:rPr>
              <a:t>Dec. 22</a:t>
            </a:r>
            <a:endParaRPr lang="en-US" altLang="zh-TW" b="0" dirty="0" smtClean="0">
              <a:solidFill>
                <a:srgbClr val="FF0000"/>
              </a:solidFill>
            </a:endParaRPr>
          </a:p>
        </p:txBody>
      </p:sp>
      <p:sp>
        <p:nvSpPr>
          <p:cNvPr id="321540" name="Rectangle 3"/>
          <p:cNvSpPr>
            <a:spLocks noGrp="1" noChangeArrowheads="1"/>
          </p:cNvSpPr>
          <p:nvPr>
            <p:ph idx="1"/>
          </p:nvPr>
        </p:nvSpPr>
        <p:spPr>
          <a:xfrm>
            <a:off x="684213" y="2041525"/>
            <a:ext cx="8229600" cy="1674813"/>
          </a:xfrm>
        </p:spPr>
        <p:txBody>
          <a:bodyPr/>
          <a:lstStyle/>
          <a:p>
            <a:pPr eaLnBrk="1" hangingPunct="1"/>
            <a:r>
              <a:rPr lang="en-US" altLang="zh-TW" smtClean="0"/>
              <a:t>Zero-crossing on the following four types of  </a:t>
            </a:r>
          </a:p>
          <a:p>
            <a:pPr eaLnBrk="1" hangingPunct="1">
              <a:buFont typeface="Wingdings" pitchFamily="2" charset="2"/>
              <a:buNone/>
            </a:pPr>
            <a:r>
              <a:rPr lang="en-US" altLang="zh-TW" smtClean="0"/>
              <a:t>    images to get edge images (choose proper </a:t>
            </a:r>
          </a:p>
          <a:p>
            <a:pPr eaLnBrk="1" hangingPunct="1">
              <a:buFont typeface="Wingdings" pitchFamily="2" charset="2"/>
              <a:buNone/>
            </a:pPr>
            <a:r>
              <a:rPr lang="en-US" altLang="zh-TW" smtClean="0"/>
              <a:t>    thresholds </a:t>
            </a:r>
            <a:r>
              <a:rPr lang="en-US" altLang="zh-TW" i="1" smtClean="0"/>
              <a:t>t</a:t>
            </a:r>
            <a:r>
              <a:rPr lang="en-US" altLang="zh-TW" smtClean="0"/>
              <a:t>=1)</a:t>
            </a:r>
          </a:p>
        </p:txBody>
      </p:sp>
      <p:sp>
        <p:nvSpPr>
          <p:cNvPr id="321538"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E91BCB08-6A3A-4D6D-B395-0A67065C227A}" type="slidenum">
              <a:rPr lang="en-US" altLang="zh-TW" sz="1400"/>
              <a:pPr>
                <a:spcBef>
                  <a:spcPct val="0"/>
                </a:spcBef>
                <a:buClrTx/>
                <a:buSzTx/>
                <a:buFontTx/>
                <a:buNone/>
              </a:pPr>
              <a:t>183</a:t>
            </a:fld>
            <a:r>
              <a:rPr lang="en-US" altLang="zh-TW" sz="1400"/>
              <a:t>/118</a:t>
            </a:r>
          </a:p>
        </p:txBody>
      </p:sp>
      <p:sp>
        <p:nvSpPr>
          <p:cNvPr id="2" name="日期版面配置區 1"/>
          <p:cNvSpPr>
            <a:spLocks noGrp="1"/>
          </p:cNvSpPr>
          <p:nvPr>
            <p:ph type="dt" sz="half" idx="10"/>
          </p:nvPr>
        </p:nvSpPr>
        <p:spPr/>
        <p:txBody>
          <a:bodyPr/>
          <a:lstStyle/>
          <a:p>
            <a:fld id="{36F99680-5A64-4EDA-BB34-C1E2B9F9534D}"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7" name="Rectangle 2"/>
          <p:cNvSpPr>
            <a:spLocks noGrp="1" noChangeArrowheads="1"/>
          </p:cNvSpPr>
          <p:nvPr>
            <p:ph idx="1"/>
          </p:nvPr>
        </p:nvSpPr>
        <p:spPr>
          <a:xfrm>
            <a:off x="611188" y="188913"/>
            <a:ext cx="8229600" cy="666750"/>
          </a:xfrm>
          <a:noFill/>
        </p:spPr>
        <p:txBody>
          <a:bodyPr/>
          <a:lstStyle/>
          <a:p>
            <a:pPr eaLnBrk="1" hangingPunct="1"/>
            <a:r>
              <a:rPr lang="en-US" altLang="zh-TW" smtClean="0"/>
              <a:t>Laplacian</a:t>
            </a:r>
          </a:p>
        </p:txBody>
      </p:sp>
      <p:sp>
        <p:nvSpPr>
          <p:cNvPr id="323586"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C46F9BA1-E5E9-44DF-B65A-4EA0BD01F901}" type="slidenum">
              <a:rPr lang="en-US" altLang="zh-TW" sz="1400"/>
              <a:pPr>
                <a:spcBef>
                  <a:spcPct val="0"/>
                </a:spcBef>
                <a:buClrTx/>
                <a:buSzTx/>
                <a:buFontTx/>
                <a:buNone/>
              </a:pPr>
              <a:t>184</a:t>
            </a:fld>
            <a:r>
              <a:rPr lang="en-US" altLang="zh-TW" sz="1400"/>
              <a:t>/118</a:t>
            </a:r>
          </a:p>
        </p:txBody>
      </p:sp>
      <p:pic>
        <p:nvPicPr>
          <p:cNvPr id="32358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4438" y="1341438"/>
            <a:ext cx="4319587"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3589" name="Picture 4" descr="laplacian_1(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646363"/>
            <a:ext cx="4211638" cy="421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3590" name="Picture 5" descr="laplacian_2(2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2363" y="2646363"/>
            <a:ext cx="4211637" cy="421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版面配置區 1"/>
          <p:cNvSpPr>
            <a:spLocks noGrp="1"/>
          </p:cNvSpPr>
          <p:nvPr>
            <p:ph type="dt" sz="half" idx="10"/>
          </p:nvPr>
        </p:nvSpPr>
        <p:spPr/>
        <p:txBody>
          <a:bodyPr/>
          <a:lstStyle/>
          <a:p>
            <a:fld id="{EA22AA04-587F-4555-B607-B582E6A55068}"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5" name="Rectangle 2"/>
          <p:cNvSpPr>
            <a:spLocks noGrp="1" noChangeArrowheads="1"/>
          </p:cNvSpPr>
          <p:nvPr>
            <p:ph idx="1"/>
          </p:nvPr>
        </p:nvSpPr>
        <p:spPr>
          <a:xfrm>
            <a:off x="611188" y="188913"/>
            <a:ext cx="8229600" cy="595312"/>
          </a:xfrm>
        </p:spPr>
        <p:txBody>
          <a:bodyPr/>
          <a:lstStyle/>
          <a:p>
            <a:pPr eaLnBrk="1" hangingPunct="1"/>
            <a:r>
              <a:rPr lang="en-US" altLang="zh-TW" smtClean="0"/>
              <a:t>minimum-variance Laplacian</a:t>
            </a:r>
          </a:p>
        </p:txBody>
      </p:sp>
      <p:sp>
        <p:nvSpPr>
          <p:cNvPr id="325634"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3AFDA299-4B73-4EE7-BDF6-974A80C3F2CE}" type="slidenum">
              <a:rPr lang="en-US" altLang="zh-TW" sz="1400"/>
              <a:pPr>
                <a:spcBef>
                  <a:spcPct val="0"/>
                </a:spcBef>
                <a:buClrTx/>
                <a:buSzTx/>
                <a:buFontTx/>
                <a:buNone/>
              </a:pPr>
              <a:t>185</a:t>
            </a:fld>
            <a:r>
              <a:rPr lang="en-US" altLang="zh-TW" sz="1400"/>
              <a:t>/118</a:t>
            </a:r>
          </a:p>
        </p:txBody>
      </p:sp>
      <p:pic>
        <p:nvPicPr>
          <p:cNvPr id="32563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8475" y="836613"/>
            <a:ext cx="22955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5637" name="Picture 4" descr="laplacian_minimum_variance(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213" y="1457325"/>
            <a:ext cx="540067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版面配置區 1"/>
          <p:cNvSpPr>
            <a:spLocks noGrp="1"/>
          </p:cNvSpPr>
          <p:nvPr>
            <p:ph type="dt" sz="half" idx="10"/>
          </p:nvPr>
        </p:nvSpPr>
        <p:spPr/>
        <p:txBody>
          <a:bodyPr/>
          <a:lstStyle/>
          <a:p>
            <a:fld id="{6576C03E-52D7-4814-A15E-93648A793AF3}"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3" name="Rectangle 2"/>
          <p:cNvSpPr>
            <a:spLocks noGrp="1" noChangeArrowheads="1"/>
          </p:cNvSpPr>
          <p:nvPr>
            <p:ph idx="1"/>
          </p:nvPr>
        </p:nvSpPr>
        <p:spPr>
          <a:xfrm>
            <a:off x="611188" y="188913"/>
            <a:ext cx="8229600" cy="595312"/>
          </a:xfrm>
        </p:spPr>
        <p:txBody>
          <a:bodyPr/>
          <a:lstStyle/>
          <a:p>
            <a:pPr eaLnBrk="1" hangingPunct="1"/>
            <a:r>
              <a:rPr lang="en-US" altLang="zh-TW" smtClean="0"/>
              <a:t>Laplacian of Gaussian</a:t>
            </a:r>
          </a:p>
        </p:txBody>
      </p:sp>
      <p:sp>
        <p:nvSpPr>
          <p:cNvPr id="327682"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EB44361F-2A91-4AF1-8E22-D75F49C1A74A}" type="slidenum">
              <a:rPr lang="en-US" altLang="zh-TW" sz="1400"/>
              <a:pPr>
                <a:spcBef>
                  <a:spcPct val="0"/>
                </a:spcBef>
                <a:buClrTx/>
                <a:buSzTx/>
                <a:buFontTx/>
                <a:buNone/>
              </a:pPr>
              <a:t>186</a:t>
            </a:fld>
            <a:r>
              <a:rPr lang="en-US" altLang="zh-TW" sz="1400"/>
              <a:t>/118</a:t>
            </a:r>
          </a:p>
        </p:txBody>
      </p:sp>
      <p:pic>
        <p:nvPicPr>
          <p:cNvPr id="327685" name="Picture 4" descr="laplacian_of_gaussian(sigma=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288" y="2492375"/>
            <a:ext cx="4876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68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1413" y="216702"/>
            <a:ext cx="3889375"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版面配置區 1"/>
          <p:cNvSpPr>
            <a:spLocks noGrp="1"/>
          </p:cNvSpPr>
          <p:nvPr>
            <p:ph type="dt" sz="half" idx="10"/>
          </p:nvPr>
        </p:nvSpPr>
        <p:spPr/>
        <p:txBody>
          <a:bodyPr/>
          <a:lstStyle/>
          <a:p>
            <a:fld id="{205F5BF0-1FFE-4167-A22A-9CCFB079704E}"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1" name="Rectangle 2"/>
          <p:cNvSpPr>
            <a:spLocks noGrp="1" noChangeArrowheads="1"/>
          </p:cNvSpPr>
          <p:nvPr>
            <p:ph idx="1"/>
          </p:nvPr>
        </p:nvSpPr>
        <p:spPr>
          <a:xfrm>
            <a:off x="827088" y="260350"/>
            <a:ext cx="8734425" cy="1171575"/>
          </a:xfrm>
        </p:spPr>
        <p:txBody>
          <a:bodyPr/>
          <a:lstStyle/>
          <a:p>
            <a:pPr eaLnBrk="1" hangingPunct="1"/>
            <a:r>
              <a:rPr lang="en-US" altLang="zh-TW" smtClean="0"/>
              <a:t>Difference of Gaussian </a:t>
            </a:r>
          </a:p>
          <a:p>
            <a:pPr eaLnBrk="1" hangingPunct="1">
              <a:buFont typeface="Wingdings" pitchFamily="2" charset="2"/>
              <a:buNone/>
            </a:pPr>
            <a:r>
              <a:rPr lang="en-US" altLang="zh-TW" sz="2600" smtClean="0"/>
              <a:t>    (inhibitory            , excitatory           , kernel size=11) </a:t>
            </a:r>
          </a:p>
        </p:txBody>
      </p:sp>
      <p:sp>
        <p:nvSpPr>
          <p:cNvPr id="329730"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5A1210C4-2E7E-4628-9FA9-C30D20F13C79}" type="slidenum">
              <a:rPr lang="en-US" altLang="zh-TW" sz="1400"/>
              <a:pPr>
                <a:spcBef>
                  <a:spcPct val="0"/>
                </a:spcBef>
                <a:buClrTx/>
                <a:buSzTx/>
                <a:buFontTx/>
                <a:buNone/>
              </a:pPr>
              <a:t>187</a:t>
            </a:fld>
            <a:r>
              <a:rPr lang="en-US" altLang="zh-TW" sz="1400"/>
              <a:t>/118</a:t>
            </a:r>
          </a:p>
        </p:txBody>
      </p:sp>
      <p:pic>
        <p:nvPicPr>
          <p:cNvPr id="32973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1775" y="855663"/>
            <a:ext cx="1008063"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973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7038" y="855663"/>
            <a:ext cx="8636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9734" name="Picture 5" descr="difference_of_gaussian(sigma=1-3_size=11 threshold=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772" y="1459373"/>
            <a:ext cx="518477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p:cNvPicPr>
            <a:picLocks noChangeAspect="1"/>
          </p:cNvPicPr>
          <p:nvPr/>
        </p:nvPicPr>
        <p:blipFill>
          <a:blip r:embed="rId6"/>
          <a:stretch>
            <a:fillRect/>
          </a:stretch>
        </p:blipFill>
        <p:spPr>
          <a:xfrm>
            <a:off x="5527661" y="1916832"/>
            <a:ext cx="3457385" cy="1821301"/>
          </a:xfrm>
          <a:prstGeom prst="rect">
            <a:avLst/>
          </a:prstGeom>
        </p:spPr>
      </p:pic>
      <mc:AlternateContent xmlns:mc="http://schemas.openxmlformats.org/markup-compatibility/2006" xmlns:p14="http://schemas.microsoft.com/office/powerpoint/2010/main">
        <mc:Choice Requires="p14">
          <p:contentPart p14:bwMode="auto" r:id="rId7">
            <p14:nvContentPartPr>
              <p14:cNvPr id="3" name="筆跡 2"/>
              <p14:cNvContentPartPr/>
              <p14:nvPr/>
            </p14:nvContentPartPr>
            <p14:xfrm>
              <a:off x="5509440" y="2661120"/>
              <a:ext cx="3474360" cy="268200"/>
            </p14:xfrm>
          </p:contentPart>
        </mc:Choice>
        <mc:Fallback xmlns="">
          <p:pic>
            <p:nvPicPr>
              <p:cNvPr id="3" name="筆跡 2"/>
              <p:cNvPicPr/>
              <p:nvPr/>
            </p:nvPicPr>
            <p:blipFill>
              <a:blip r:embed="rId8"/>
              <a:stretch>
                <a:fillRect/>
              </a:stretch>
            </p:blipFill>
            <p:spPr>
              <a:xfrm>
                <a:off x="5500080" y="2651760"/>
                <a:ext cx="3493080" cy="286920"/>
              </a:xfrm>
              <a:prstGeom prst="rect">
                <a:avLst/>
              </a:prstGeom>
            </p:spPr>
          </p:pic>
        </mc:Fallback>
      </mc:AlternateContent>
      <p:sp>
        <p:nvSpPr>
          <p:cNvPr id="4" name="日期版面配置區 3"/>
          <p:cNvSpPr>
            <a:spLocks noGrp="1"/>
          </p:cNvSpPr>
          <p:nvPr>
            <p:ph type="dt" sz="half" idx="10"/>
          </p:nvPr>
        </p:nvSpPr>
        <p:spPr/>
        <p:txBody>
          <a:bodyPr/>
          <a:lstStyle/>
          <a:p>
            <a:fld id="{0269EA06-E042-40CF-834A-7C44237DA579}"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698475" y="4725785"/>
            <a:ext cx="3312368" cy="1383507"/>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zh-TW" altLang="en-US"/>
          </a:p>
        </p:txBody>
      </p:sp>
      <p:sp>
        <p:nvSpPr>
          <p:cNvPr id="2" name="標題 1"/>
          <p:cNvSpPr>
            <a:spLocks noGrp="1"/>
          </p:cNvSpPr>
          <p:nvPr>
            <p:ph type="title"/>
          </p:nvPr>
        </p:nvSpPr>
        <p:spPr>
          <a:xfrm>
            <a:off x="683567" y="425917"/>
            <a:ext cx="8101012" cy="647353"/>
          </a:xfrm>
        </p:spPr>
        <p:txBody>
          <a:bodyPr/>
          <a:lstStyle/>
          <a:p>
            <a:pPr algn="ctr"/>
            <a:r>
              <a:rPr lang="en-US" altLang="zh-TW" sz="3600" dirty="0"/>
              <a:t>box filter: </a:t>
            </a:r>
            <a:r>
              <a:rPr lang="en-US" altLang="zh-TW" sz="3600" dirty="0" smtClean="0"/>
              <a:t>recursive implementation</a:t>
            </a:r>
            <a:endParaRPr lang="zh-TW" altLang="en-US" dirty="0"/>
          </a:p>
        </p:txBody>
      </p:sp>
      <p:pic>
        <p:nvPicPr>
          <p:cNvPr id="5" name="內容版面配置區 4"/>
          <p:cNvPicPr>
            <a:picLocks noGrp="1" noChangeAspect="1"/>
          </p:cNvPicPr>
          <p:nvPr>
            <p:ph idx="1"/>
          </p:nvPr>
        </p:nvPicPr>
        <p:blipFill>
          <a:blip r:embed="rId3" cstate="print"/>
          <a:stretch>
            <a:fillRect/>
          </a:stretch>
        </p:blipFill>
        <p:spPr>
          <a:xfrm>
            <a:off x="4563714" y="1772815"/>
            <a:ext cx="4826490" cy="4951181"/>
          </a:xfrm>
          <a:prstGeom prst="rect">
            <a:avLst/>
          </a:prstGeom>
        </p:spPr>
      </p:pic>
      <p:sp>
        <p:nvSpPr>
          <p:cNvPr id="4" name="投影片編號版面配置區 3"/>
          <p:cNvSpPr>
            <a:spLocks noGrp="1"/>
          </p:cNvSpPr>
          <p:nvPr>
            <p:ph type="sldNum" sz="quarter" idx="12"/>
          </p:nvPr>
        </p:nvSpPr>
        <p:spPr/>
        <p:txBody>
          <a:bodyPr/>
          <a:lstStyle/>
          <a:p>
            <a:fld id="{BFAA3A1A-A6EE-45C7-8D17-B91E289A84DA}" type="slidenum">
              <a:rPr lang="en-US" altLang="zh-TW" smtClean="0"/>
              <a:pPr/>
              <a:t>19</a:t>
            </a:fld>
            <a:r>
              <a:rPr lang="en-US" altLang="zh-TW" smtClean="0"/>
              <a:t>/118</a:t>
            </a:r>
            <a:endParaRPr lang="en-US" altLang="zh-TW"/>
          </a:p>
        </p:txBody>
      </p:sp>
      <p:pic>
        <p:nvPicPr>
          <p:cNvPr id="6" name="圖片 5"/>
          <p:cNvPicPr>
            <a:picLocks noChangeAspect="1"/>
          </p:cNvPicPr>
          <p:nvPr/>
        </p:nvPicPr>
        <p:blipFill>
          <a:blip r:embed="rId4" cstate="print"/>
          <a:stretch>
            <a:fillRect/>
          </a:stretch>
        </p:blipFill>
        <p:spPr>
          <a:xfrm>
            <a:off x="1257823" y="5096636"/>
            <a:ext cx="1834960" cy="872172"/>
          </a:xfrm>
          <a:prstGeom prst="rect">
            <a:avLst/>
          </a:prstGeom>
        </p:spPr>
      </p:pic>
      <p:grpSp>
        <p:nvGrpSpPr>
          <p:cNvPr id="26" name="群組 25"/>
          <p:cNvGrpSpPr/>
          <p:nvPr/>
        </p:nvGrpSpPr>
        <p:grpSpPr>
          <a:xfrm>
            <a:off x="6606956" y="3885177"/>
            <a:ext cx="836484" cy="756671"/>
            <a:chOff x="5469064" y="3415845"/>
            <a:chExt cx="864096" cy="851056"/>
          </a:xfrm>
        </p:grpSpPr>
        <p:grpSp>
          <p:nvGrpSpPr>
            <p:cNvPr id="27" name="群組 26"/>
            <p:cNvGrpSpPr/>
            <p:nvPr/>
          </p:nvGrpSpPr>
          <p:grpSpPr>
            <a:xfrm>
              <a:off x="5469064" y="3419233"/>
              <a:ext cx="288032" cy="847668"/>
              <a:chOff x="3923928" y="3646272"/>
              <a:chExt cx="288032" cy="847668"/>
            </a:xfrm>
          </p:grpSpPr>
          <p:sp>
            <p:nvSpPr>
              <p:cNvPr id="36" name="矩形 35"/>
              <p:cNvSpPr/>
              <p:nvPr/>
            </p:nvSpPr>
            <p:spPr bwMode="auto">
              <a:xfrm>
                <a:off x="3923928" y="3646272"/>
                <a:ext cx="288032" cy="286784"/>
              </a:xfrm>
              <a:prstGeom prst="rect">
                <a:avLst/>
              </a:prstGeom>
              <a:solidFill>
                <a:schemeClr val="folHlink">
                  <a:alpha val="0"/>
                </a:schemeClr>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smtClean="0">
                  <a:ln>
                    <a:noFill/>
                  </a:ln>
                  <a:solidFill>
                    <a:srgbClr val="FFC000"/>
                  </a:solidFill>
                  <a:effectLst/>
                  <a:latin typeface="Arial" charset="0"/>
                  <a:ea typeface="新細明體" pitchFamily="18" charset="-120"/>
                </a:endParaRPr>
              </a:p>
            </p:txBody>
          </p:sp>
          <p:sp>
            <p:nvSpPr>
              <p:cNvPr id="37" name="矩形 36"/>
              <p:cNvSpPr/>
              <p:nvPr/>
            </p:nvSpPr>
            <p:spPr bwMode="auto">
              <a:xfrm>
                <a:off x="3923928" y="3933056"/>
                <a:ext cx="288032" cy="286784"/>
              </a:xfrm>
              <a:prstGeom prst="rect">
                <a:avLst/>
              </a:prstGeom>
              <a:solidFill>
                <a:schemeClr val="folHlink">
                  <a:alpha val="0"/>
                </a:schemeClr>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smtClean="0">
                  <a:ln>
                    <a:noFill/>
                  </a:ln>
                  <a:solidFill>
                    <a:srgbClr val="FFC000"/>
                  </a:solidFill>
                  <a:effectLst/>
                  <a:latin typeface="Arial" charset="0"/>
                  <a:ea typeface="新細明體" pitchFamily="18" charset="-120"/>
                </a:endParaRPr>
              </a:p>
            </p:txBody>
          </p:sp>
          <p:sp>
            <p:nvSpPr>
              <p:cNvPr id="38" name="矩形 37"/>
              <p:cNvSpPr/>
              <p:nvPr/>
            </p:nvSpPr>
            <p:spPr bwMode="auto">
              <a:xfrm>
                <a:off x="3923928" y="4207156"/>
                <a:ext cx="288032" cy="286784"/>
              </a:xfrm>
              <a:prstGeom prst="rect">
                <a:avLst/>
              </a:prstGeom>
              <a:solidFill>
                <a:schemeClr val="folHlink">
                  <a:alpha val="0"/>
                </a:schemeClr>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smtClean="0">
                  <a:ln>
                    <a:noFill/>
                  </a:ln>
                  <a:solidFill>
                    <a:srgbClr val="FFC000"/>
                  </a:solidFill>
                  <a:effectLst/>
                  <a:latin typeface="Arial" charset="0"/>
                  <a:ea typeface="新細明體" pitchFamily="18" charset="-120"/>
                </a:endParaRPr>
              </a:p>
            </p:txBody>
          </p:sp>
        </p:grpSp>
        <p:grpSp>
          <p:nvGrpSpPr>
            <p:cNvPr id="28" name="群組 27"/>
            <p:cNvGrpSpPr/>
            <p:nvPr/>
          </p:nvGrpSpPr>
          <p:grpSpPr>
            <a:xfrm>
              <a:off x="5757096" y="3415845"/>
              <a:ext cx="288032" cy="847668"/>
              <a:chOff x="3923928" y="3646272"/>
              <a:chExt cx="288032" cy="847668"/>
            </a:xfrm>
          </p:grpSpPr>
          <p:sp>
            <p:nvSpPr>
              <p:cNvPr id="33" name="矩形 32"/>
              <p:cNvSpPr/>
              <p:nvPr/>
            </p:nvSpPr>
            <p:spPr bwMode="auto">
              <a:xfrm>
                <a:off x="3923928" y="3646272"/>
                <a:ext cx="288032" cy="286784"/>
              </a:xfrm>
              <a:prstGeom prst="rect">
                <a:avLst/>
              </a:prstGeom>
              <a:solidFill>
                <a:schemeClr val="folHlink">
                  <a:alpha val="0"/>
                </a:schemeClr>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smtClean="0">
                  <a:ln>
                    <a:noFill/>
                  </a:ln>
                  <a:solidFill>
                    <a:srgbClr val="FFC000"/>
                  </a:solidFill>
                  <a:effectLst/>
                  <a:latin typeface="Arial" charset="0"/>
                  <a:ea typeface="新細明體" pitchFamily="18" charset="-120"/>
                </a:endParaRPr>
              </a:p>
            </p:txBody>
          </p:sp>
          <p:sp>
            <p:nvSpPr>
              <p:cNvPr id="34" name="矩形 33"/>
              <p:cNvSpPr/>
              <p:nvPr/>
            </p:nvSpPr>
            <p:spPr bwMode="auto">
              <a:xfrm>
                <a:off x="3923928" y="3933056"/>
                <a:ext cx="288032" cy="286784"/>
              </a:xfrm>
              <a:prstGeom prst="rect">
                <a:avLst/>
              </a:prstGeom>
              <a:solidFill>
                <a:schemeClr val="folHlink">
                  <a:alpha val="0"/>
                </a:schemeClr>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smtClean="0">
                  <a:ln>
                    <a:noFill/>
                  </a:ln>
                  <a:solidFill>
                    <a:srgbClr val="FFC000"/>
                  </a:solidFill>
                  <a:effectLst/>
                  <a:latin typeface="Arial" charset="0"/>
                  <a:ea typeface="新細明體" pitchFamily="18" charset="-120"/>
                </a:endParaRPr>
              </a:p>
            </p:txBody>
          </p:sp>
          <p:sp>
            <p:nvSpPr>
              <p:cNvPr id="35" name="矩形 34"/>
              <p:cNvSpPr/>
              <p:nvPr/>
            </p:nvSpPr>
            <p:spPr bwMode="auto">
              <a:xfrm>
                <a:off x="3923928" y="4207156"/>
                <a:ext cx="288032" cy="286784"/>
              </a:xfrm>
              <a:prstGeom prst="rect">
                <a:avLst/>
              </a:prstGeom>
              <a:solidFill>
                <a:schemeClr val="folHlink">
                  <a:alpha val="0"/>
                </a:schemeClr>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smtClean="0">
                  <a:ln>
                    <a:noFill/>
                  </a:ln>
                  <a:solidFill>
                    <a:srgbClr val="FFC000"/>
                  </a:solidFill>
                  <a:effectLst/>
                  <a:latin typeface="Arial" charset="0"/>
                  <a:ea typeface="新細明體" pitchFamily="18" charset="-120"/>
                </a:endParaRPr>
              </a:p>
            </p:txBody>
          </p:sp>
        </p:grpSp>
        <p:grpSp>
          <p:nvGrpSpPr>
            <p:cNvPr id="29" name="群組 28"/>
            <p:cNvGrpSpPr/>
            <p:nvPr/>
          </p:nvGrpSpPr>
          <p:grpSpPr>
            <a:xfrm>
              <a:off x="6045128" y="3415845"/>
              <a:ext cx="288032" cy="847668"/>
              <a:chOff x="3923928" y="3646272"/>
              <a:chExt cx="288032" cy="847668"/>
            </a:xfrm>
          </p:grpSpPr>
          <p:sp>
            <p:nvSpPr>
              <p:cNvPr id="30" name="矩形 29"/>
              <p:cNvSpPr/>
              <p:nvPr/>
            </p:nvSpPr>
            <p:spPr bwMode="auto">
              <a:xfrm>
                <a:off x="3923928" y="3646272"/>
                <a:ext cx="288032" cy="286784"/>
              </a:xfrm>
              <a:prstGeom prst="rect">
                <a:avLst/>
              </a:prstGeom>
              <a:solidFill>
                <a:schemeClr val="folHlink">
                  <a:alpha val="0"/>
                </a:schemeClr>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smtClean="0">
                  <a:ln>
                    <a:noFill/>
                  </a:ln>
                  <a:solidFill>
                    <a:srgbClr val="FFC000"/>
                  </a:solidFill>
                  <a:effectLst/>
                  <a:latin typeface="Arial" charset="0"/>
                  <a:ea typeface="新細明體" pitchFamily="18" charset="-120"/>
                </a:endParaRPr>
              </a:p>
            </p:txBody>
          </p:sp>
          <p:sp>
            <p:nvSpPr>
              <p:cNvPr id="31" name="矩形 30"/>
              <p:cNvSpPr/>
              <p:nvPr/>
            </p:nvSpPr>
            <p:spPr bwMode="auto">
              <a:xfrm>
                <a:off x="3923928" y="3933056"/>
                <a:ext cx="288032" cy="286784"/>
              </a:xfrm>
              <a:prstGeom prst="rect">
                <a:avLst/>
              </a:prstGeom>
              <a:solidFill>
                <a:schemeClr val="folHlink">
                  <a:alpha val="0"/>
                </a:schemeClr>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smtClean="0">
                  <a:ln>
                    <a:noFill/>
                  </a:ln>
                  <a:solidFill>
                    <a:srgbClr val="FFC000"/>
                  </a:solidFill>
                  <a:effectLst/>
                  <a:latin typeface="Arial" charset="0"/>
                  <a:ea typeface="新細明體" pitchFamily="18" charset="-120"/>
                </a:endParaRPr>
              </a:p>
            </p:txBody>
          </p:sp>
          <p:sp>
            <p:nvSpPr>
              <p:cNvPr id="32" name="矩形 31"/>
              <p:cNvSpPr/>
              <p:nvPr/>
            </p:nvSpPr>
            <p:spPr bwMode="auto">
              <a:xfrm>
                <a:off x="3923928" y="4207156"/>
                <a:ext cx="288032" cy="286784"/>
              </a:xfrm>
              <a:prstGeom prst="rect">
                <a:avLst/>
              </a:prstGeom>
              <a:solidFill>
                <a:schemeClr val="folHlink">
                  <a:alpha val="0"/>
                </a:schemeClr>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smtClean="0">
                  <a:ln>
                    <a:noFill/>
                  </a:ln>
                  <a:solidFill>
                    <a:srgbClr val="FFC000"/>
                  </a:solidFill>
                  <a:effectLst/>
                  <a:latin typeface="Arial" charset="0"/>
                  <a:ea typeface="新細明體" pitchFamily="18" charset="-120"/>
                </a:endParaRPr>
              </a:p>
            </p:txBody>
          </p:sp>
        </p:grpSp>
      </p:grpSp>
      <p:sp>
        <p:nvSpPr>
          <p:cNvPr id="39" name="日期版面配置區 38"/>
          <p:cNvSpPr>
            <a:spLocks noGrp="1"/>
          </p:cNvSpPr>
          <p:nvPr>
            <p:ph type="dt" sz="half" idx="10"/>
          </p:nvPr>
        </p:nvSpPr>
        <p:spPr/>
        <p:txBody>
          <a:bodyPr/>
          <a:lstStyle/>
          <a:p>
            <a:fld id="{DA08315C-F2D4-45D8-B045-42471C91D2A3}" type="datetime1">
              <a:rPr lang="en-US" altLang="zh-TW" smtClean="0"/>
              <a:t>12/1/2015</a:t>
            </a:fld>
            <a:endParaRPr lang="en-US" dirty="0"/>
          </a:p>
        </p:txBody>
      </p:sp>
      <p:sp>
        <p:nvSpPr>
          <p:cNvPr id="40" name="TextBox 38"/>
          <p:cNvSpPr txBox="1"/>
          <p:nvPr/>
        </p:nvSpPr>
        <p:spPr>
          <a:xfrm>
            <a:off x="1819682" y="4786697"/>
            <a:ext cx="1807356" cy="369332"/>
          </a:xfrm>
          <a:prstGeom prst="rect">
            <a:avLst/>
          </a:prstGeom>
          <a:noFill/>
        </p:spPr>
        <p:txBody>
          <a:bodyPr wrap="square" rtlCol="0">
            <a:spAutoFit/>
          </a:bodyPr>
          <a:lstStyle/>
          <a:p>
            <a:r>
              <a:rPr lang="zh-TW" altLang="en-US" dirty="0" smtClean="0"/>
              <a:t>原始形式</a:t>
            </a:r>
            <a:endParaRPr lang="zh-TW" altLang="en-US" dirty="0"/>
          </a:p>
        </p:txBody>
      </p:sp>
      <p:sp>
        <p:nvSpPr>
          <p:cNvPr id="45" name="TextBox 38"/>
          <p:cNvSpPr txBox="1"/>
          <p:nvPr/>
        </p:nvSpPr>
        <p:spPr>
          <a:xfrm>
            <a:off x="512518" y="2494079"/>
            <a:ext cx="4051196" cy="1477328"/>
          </a:xfrm>
          <a:prstGeom prst="rect">
            <a:avLst/>
          </a:prstGeom>
          <a:noFill/>
        </p:spPr>
        <p:txBody>
          <a:bodyPr wrap="square" rtlCol="0">
            <a:spAutoFit/>
          </a:bodyPr>
          <a:lstStyle/>
          <a:p>
            <a:r>
              <a:rPr lang="zh-TW" altLang="en-US" dirty="0" smtClean="0">
                <a:latin typeface="標楷體" panose="03000509000000000000" pitchFamily="65" charset="-120"/>
                <a:ea typeface="標楷體" panose="03000509000000000000" pitchFamily="65" charset="-120"/>
              </a:rPr>
              <a:t>原始形式：</a:t>
            </a:r>
            <a:endParaRPr lang="en-US" altLang="zh-TW" dirty="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雙層</a:t>
            </a:r>
            <a:r>
              <a:rPr lang="en-US" altLang="zh-TW" dirty="0" smtClean="0">
                <a:latin typeface="標楷體" panose="03000509000000000000" pitchFamily="65" charset="-120"/>
                <a:ea typeface="標楷體" panose="03000509000000000000" pitchFamily="65" charset="-120"/>
              </a:rPr>
              <a:t>Loop</a:t>
            </a:r>
            <a:r>
              <a:rPr lang="zh-TW" altLang="en-US" dirty="0" smtClean="0">
                <a:latin typeface="標楷體" panose="03000509000000000000" pitchFamily="65" charset="-120"/>
                <a:ea typeface="標楷體" panose="03000509000000000000" pitchFamily="65" charset="-120"/>
              </a:rPr>
              <a:t> 一個</a:t>
            </a:r>
            <a:r>
              <a:rPr lang="en-US" altLang="zh-TW" dirty="0" smtClean="0">
                <a:latin typeface="標楷體" panose="03000509000000000000" pitchFamily="65" charset="-120"/>
                <a:ea typeface="標楷體" panose="03000509000000000000" pitchFamily="65" charset="-120"/>
              </a:rPr>
              <a:t>pixel</a:t>
            </a:r>
            <a:r>
              <a:rPr lang="zh-TW" altLang="en-US" dirty="0" smtClean="0">
                <a:latin typeface="標楷體" panose="03000509000000000000" pitchFamily="65" charset="-120"/>
                <a:ea typeface="標楷體" panose="03000509000000000000" pitchFamily="65" charset="-120"/>
              </a:rPr>
              <a:t> 一個 </a:t>
            </a:r>
            <a:r>
              <a:rPr lang="en-US" altLang="zh-TW" dirty="0" smtClean="0">
                <a:latin typeface="標楷體" panose="03000509000000000000" pitchFamily="65" charset="-120"/>
                <a:ea typeface="標楷體" panose="03000509000000000000" pitchFamily="65" charset="-120"/>
              </a:rPr>
              <a:t>pixel </a:t>
            </a:r>
          </a:p>
          <a:p>
            <a:r>
              <a:rPr lang="zh-TW" altLang="en-US" dirty="0" smtClean="0">
                <a:latin typeface="標楷體" panose="03000509000000000000" pitchFamily="65" charset="-120"/>
                <a:ea typeface="標楷體" panose="03000509000000000000" pitchFamily="65" charset="-120"/>
              </a:rPr>
              <a:t>累加每個像素值。</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最後除</a:t>
            </a:r>
            <a:r>
              <a:rPr lang="zh-TW" altLang="en-US" dirty="0">
                <a:latin typeface="標楷體" panose="03000509000000000000" pitchFamily="65" charset="-120"/>
                <a:ea typeface="標楷體" panose="03000509000000000000" pitchFamily="65" charset="-120"/>
              </a:rPr>
              <a:t>以</a:t>
            </a:r>
            <a:r>
              <a:rPr lang="zh-TW" altLang="en-US" dirty="0" smtClean="0">
                <a:latin typeface="標楷體" panose="03000509000000000000" pitchFamily="65" charset="-120"/>
                <a:ea typeface="標楷體" panose="03000509000000000000" pitchFamily="65" charset="-120"/>
              </a:rPr>
              <a:t>總像素個數</a:t>
            </a:r>
            <a:r>
              <a:rPr lang="en-US" altLang="zh-TW" dirty="0" smtClean="0">
                <a:latin typeface="標楷體" panose="03000509000000000000" pitchFamily="65" charset="-120"/>
                <a:ea typeface="標楷體" panose="03000509000000000000" pitchFamily="65" charset="-120"/>
              </a:rPr>
              <a:t>(2</a:t>
            </a:r>
            <a:r>
              <a:rPr lang="en-US" altLang="zh-TW" i="1" dirty="0" smtClean="0">
                <a:latin typeface="標楷體" panose="03000509000000000000" pitchFamily="65" charset="-120"/>
                <a:ea typeface="標楷體" panose="03000509000000000000" pitchFamily="65" charset="-120"/>
              </a:rPr>
              <a:t>K</a:t>
            </a:r>
            <a:r>
              <a:rPr lang="en-US" altLang="zh-TW" dirty="0" smtClean="0">
                <a:latin typeface="標楷體" panose="03000509000000000000" pitchFamily="65" charset="-120"/>
                <a:ea typeface="標楷體" panose="03000509000000000000" pitchFamily="65" charset="-120"/>
              </a:rPr>
              <a:t>+1)*(2</a:t>
            </a:r>
            <a:r>
              <a:rPr lang="en-US" altLang="zh-TW" i="1" dirty="0" smtClean="0">
                <a:latin typeface="標楷體" panose="03000509000000000000" pitchFamily="65" charset="-120"/>
                <a:ea typeface="標楷體" panose="03000509000000000000" pitchFamily="65" charset="-120"/>
              </a:rPr>
              <a:t>L</a:t>
            </a:r>
            <a:r>
              <a:rPr lang="en-US" altLang="zh-TW" dirty="0" smtClean="0">
                <a:latin typeface="標楷體" panose="03000509000000000000" pitchFamily="65" charset="-120"/>
                <a:ea typeface="標楷體" panose="03000509000000000000" pitchFamily="65" charset="-120"/>
              </a:rPr>
              <a:t>+1)</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349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標題 1"/>
          <p:cNvSpPr>
            <a:spLocks noGrp="1"/>
          </p:cNvSpPr>
          <p:nvPr>
            <p:ph type="title"/>
          </p:nvPr>
        </p:nvSpPr>
        <p:spPr/>
        <p:txBody>
          <a:bodyPr/>
          <a:lstStyle/>
          <a:p>
            <a:r>
              <a:rPr lang="en-US" altLang="zh-TW" smtClean="0"/>
              <a:t>Recognition Methodology</a:t>
            </a:r>
            <a:endParaRPr lang="zh-TW" altLang="en-US" smtClean="0"/>
          </a:p>
        </p:txBody>
      </p:sp>
      <p:sp>
        <p:nvSpPr>
          <p:cNvPr id="21507" name="內容版面配置區 2"/>
          <p:cNvSpPr>
            <a:spLocks noGrp="1"/>
          </p:cNvSpPr>
          <p:nvPr>
            <p:ph idx="1"/>
          </p:nvPr>
        </p:nvSpPr>
        <p:spPr/>
        <p:txBody>
          <a:bodyPr>
            <a:normAutofit/>
          </a:bodyPr>
          <a:lstStyle/>
          <a:p>
            <a:r>
              <a:rPr lang="en-US" altLang="zh-TW" dirty="0" smtClean="0">
                <a:solidFill>
                  <a:srgbClr val="FF0000"/>
                </a:solidFill>
              </a:rPr>
              <a:t>Conditioning</a:t>
            </a:r>
          </a:p>
          <a:p>
            <a:r>
              <a:rPr lang="en-US" altLang="zh-TW" dirty="0" smtClean="0">
                <a:solidFill>
                  <a:srgbClr val="FF0000"/>
                </a:solidFill>
              </a:rPr>
              <a:t>Labeling</a:t>
            </a:r>
          </a:p>
          <a:p>
            <a:r>
              <a:rPr lang="en-US" altLang="zh-TW" dirty="0" smtClean="0"/>
              <a:t>Grouping</a:t>
            </a:r>
          </a:p>
          <a:p>
            <a:r>
              <a:rPr lang="en-US" altLang="zh-TW" dirty="0" smtClean="0"/>
              <a:t>Extracting</a:t>
            </a:r>
          </a:p>
          <a:p>
            <a:r>
              <a:rPr lang="en-US" altLang="zh-TW" dirty="0" smtClean="0"/>
              <a:t>Matching</a:t>
            </a:r>
            <a:endParaRPr lang="zh-TW" altLang="en-US" dirty="0" smtClean="0"/>
          </a:p>
        </p:txBody>
      </p:sp>
      <p:sp>
        <p:nvSpPr>
          <p:cNvPr id="21508"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charset="0"/>
                <a:ea typeface="新細明體" pitchFamily="18" charset="-120"/>
              </a:defRPr>
            </a:lvl1pPr>
            <a:lvl2pPr marL="742950" indent="-285750">
              <a:defRPr kumimoji="1">
                <a:solidFill>
                  <a:schemeClr val="tx1"/>
                </a:solidFill>
                <a:latin typeface="Arial" charset="0"/>
                <a:ea typeface="新細明體" pitchFamily="18" charset="-120"/>
              </a:defRPr>
            </a:lvl2pPr>
            <a:lvl3pPr marL="1143000" indent="-228600">
              <a:defRPr kumimoji="1">
                <a:solidFill>
                  <a:schemeClr val="tx1"/>
                </a:solidFill>
                <a:latin typeface="Arial" charset="0"/>
                <a:ea typeface="新細明體" pitchFamily="18" charset="-120"/>
              </a:defRPr>
            </a:lvl3pPr>
            <a:lvl4pPr marL="1600200" indent="-228600">
              <a:defRPr kumimoji="1">
                <a:solidFill>
                  <a:schemeClr val="tx1"/>
                </a:solidFill>
                <a:latin typeface="Arial" charset="0"/>
                <a:ea typeface="新細明體" pitchFamily="18" charset="-120"/>
              </a:defRPr>
            </a:lvl4pPr>
            <a:lvl5pPr marL="2057400" indent="-22860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fld id="{A401A4FF-88C4-4ADE-9C82-3542B1A382BA}" type="slidenum">
              <a:rPr lang="en-US" altLang="zh-TW"/>
              <a:pPr/>
              <a:t>2</a:t>
            </a:fld>
            <a:r>
              <a:rPr lang="en-US" altLang="zh-TW"/>
              <a:t>/118</a:t>
            </a:r>
          </a:p>
        </p:txBody>
      </p:sp>
      <p:sp>
        <p:nvSpPr>
          <p:cNvPr id="2" name="日期版面配置區 1"/>
          <p:cNvSpPr>
            <a:spLocks noGrp="1"/>
          </p:cNvSpPr>
          <p:nvPr>
            <p:ph type="dt" sz="half" idx="10"/>
          </p:nvPr>
        </p:nvSpPr>
        <p:spPr/>
        <p:txBody>
          <a:bodyPr/>
          <a:lstStyle/>
          <a:p>
            <a:fld id="{72D16BB6-3B86-4B37-8C3D-E15458E6C084}" type="datetime1">
              <a:rPr lang="en-US" altLang="zh-TW" smtClean="0"/>
              <a:t>12/1/2015</a:t>
            </a:fld>
            <a:endParaRPr lang="en-US" dirty="0"/>
          </a:p>
        </p:txBody>
      </p:sp>
      <p:sp>
        <p:nvSpPr>
          <p:cNvPr id="3" name="文字方塊 2"/>
          <p:cNvSpPr txBox="1"/>
          <p:nvPr/>
        </p:nvSpPr>
        <p:spPr>
          <a:xfrm>
            <a:off x="6617277" y="6224825"/>
            <a:ext cx="1184730" cy="369332"/>
          </a:xfrm>
          <a:prstGeom prst="rect">
            <a:avLst/>
          </a:prstGeom>
          <a:noFill/>
        </p:spPr>
        <p:txBody>
          <a:bodyPr wrap="square" rtlCol="0">
            <a:spAutoFit/>
          </a:bodyPr>
          <a:lstStyle/>
          <a:p>
            <a:r>
              <a:rPr lang="en-US" altLang="zh-TW" dirty="0" smtClean="0"/>
              <a:t>1</a:t>
            </a:r>
            <a:endParaRPr lang="zh-TW" altLang="en-US" dirty="0"/>
          </a:p>
        </p:txBody>
      </p:sp>
      <p:sp>
        <p:nvSpPr>
          <p:cNvPr id="4" name="文字方塊 3"/>
          <p:cNvSpPr txBox="1"/>
          <p:nvPr/>
        </p:nvSpPr>
        <p:spPr>
          <a:xfrm>
            <a:off x="1115616" y="4797152"/>
            <a:ext cx="1728192" cy="646331"/>
          </a:xfrm>
          <a:prstGeom prst="rect">
            <a:avLst/>
          </a:prstGeom>
          <a:noFill/>
        </p:spPr>
        <p:txBody>
          <a:bodyPr wrap="square" rtlCol="0">
            <a:spAutoFit/>
          </a:bodyPr>
          <a:lstStyle/>
          <a:p>
            <a:r>
              <a:rPr lang="en-US" altLang="zh-TW" sz="3600" dirty="0" smtClean="0">
                <a:hlinkClick r:id="rId3" action="ppaction://hlinksldjump"/>
              </a:rPr>
              <a:t>HW</a:t>
            </a:r>
            <a:endParaRPr lang="zh-TW" altLang="en-US" sz="36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484AFB4-D2A7-4C8F-BA49-2E1E0F0E4E36}" type="datetime1">
              <a:rPr lang="en-US" altLang="zh-TW" smtClean="0"/>
              <a:t>12/1/2015</a:t>
            </a:fld>
            <a:endParaRPr lang="en-US" dirty="0"/>
          </a:p>
        </p:txBody>
      </p:sp>
      <p:sp>
        <p:nvSpPr>
          <p:cNvPr id="5" name="投影片編號版面配置區 4"/>
          <p:cNvSpPr>
            <a:spLocks noGrp="1"/>
          </p:cNvSpPr>
          <p:nvPr>
            <p:ph type="sldNum" sz="quarter" idx="12"/>
          </p:nvPr>
        </p:nvSpPr>
        <p:spPr/>
        <p:txBody>
          <a:bodyPr/>
          <a:lstStyle/>
          <a:p>
            <a:fld id="{BFAA3A1A-A6EE-45C7-8D17-B91E289A84DA}" type="slidenum">
              <a:rPr lang="en-US" altLang="zh-TW" smtClean="0"/>
              <a:pPr/>
              <a:t>20</a:t>
            </a:fld>
            <a:r>
              <a:rPr lang="en-US" altLang="zh-TW" smtClean="0"/>
              <a:t>/118</a:t>
            </a:r>
            <a:endParaRPr lang="en-US" altLang="zh-TW"/>
          </a:p>
        </p:txBody>
      </p:sp>
      <p:sp>
        <p:nvSpPr>
          <p:cNvPr id="6" name="標題 1"/>
          <p:cNvSpPr txBox="1">
            <a:spLocks/>
          </p:cNvSpPr>
          <p:nvPr/>
        </p:nvSpPr>
        <p:spPr bwMode="gray">
          <a:xfrm>
            <a:off x="368912" y="958353"/>
            <a:ext cx="8101012" cy="64735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spcAft>
                <a:spcPts val="0"/>
              </a:spcAft>
            </a:pPr>
            <a:r>
              <a:rPr kumimoji="0" lang="en-US" altLang="zh-TW" sz="3600" smtClean="0"/>
              <a:t>Filter:</a:t>
            </a:r>
            <a:r>
              <a:rPr kumimoji="0" lang="en-US" altLang="zh-TW" sz="3600" smtClean="0">
                <a:solidFill>
                  <a:srgbClr val="FFCC00"/>
                </a:solidFill>
              </a:rPr>
              <a:t> Separable</a:t>
            </a:r>
            <a:r>
              <a:rPr kumimoji="0" lang="en-US" altLang="zh-TW" sz="3600" smtClean="0"/>
              <a:t> Form</a:t>
            </a:r>
            <a:endParaRPr kumimoji="0" lang="zh-TW" altLang="en-US" dirty="0"/>
          </a:p>
        </p:txBody>
      </p:sp>
      <p:sp>
        <p:nvSpPr>
          <p:cNvPr id="7" name="矩形 6"/>
          <p:cNvSpPr/>
          <p:nvPr/>
        </p:nvSpPr>
        <p:spPr>
          <a:xfrm>
            <a:off x="340362" y="2636912"/>
            <a:ext cx="3312368" cy="3101881"/>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zh-TW" altLang="en-US"/>
          </a:p>
        </p:txBody>
      </p:sp>
      <p:pic>
        <p:nvPicPr>
          <p:cNvPr id="8" name="圖片 7"/>
          <p:cNvPicPr>
            <a:picLocks noChangeAspect="1"/>
          </p:cNvPicPr>
          <p:nvPr/>
        </p:nvPicPr>
        <p:blipFill>
          <a:blip r:embed="rId2" cstate="print"/>
          <a:stretch>
            <a:fillRect/>
          </a:stretch>
        </p:blipFill>
        <p:spPr>
          <a:xfrm>
            <a:off x="726832" y="4297407"/>
            <a:ext cx="1584178" cy="608556"/>
          </a:xfrm>
          <a:prstGeom prst="rect">
            <a:avLst/>
          </a:prstGeom>
        </p:spPr>
      </p:pic>
      <p:pic>
        <p:nvPicPr>
          <p:cNvPr id="9" name="圖片 8"/>
          <p:cNvPicPr>
            <a:picLocks noChangeAspect="1"/>
          </p:cNvPicPr>
          <p:nvPr/>
        </p:nvPicPr>
        <p:blipFill>
          <a:blip r:embed="rId3" cstate="print"/>
          <a:stretch>
            <a:fillRect/>
          </a:stretch>
        </p:blipFill>
        <p:spPr>
          <a:xfrm>
            <a:off x="624203" y="3453144"/>
            <a:ext cx="2016486" cy="752821"/>
          </a:xfrm>
          <a:prstGeom prst="rect">
            <a:avLst/>
          </a:prstGeom>
        </p:spPr>
      </p:pic>
      <p:pic>
        <p:nvPicPr>
          <p:cNvPr id="10" name="圖片 9"/>
          <p:cNvPicPr>
            <a:picLocks noChangeAspect="1"/>
          </p:cNvPicPr>
          <p:nvPr/>
        </p:nvPicPr>
        <p:blipFill>
          <a:blip r:embed="rId4" cstate="print"/>
          <a:stretch>
            <a:fillRect/>
          </a:stretch>
        </p:blipFill>
        <p:spPr>
          <a:xfrm>
            <a:off x="679496" y="4905963"/>
            <a:ext cx="1905900" cy="600647"/>
          </a:xfrm>
          <a:prstGeom prst="rect">
            <a:avLst/>
          </a:prstGeom>
        </p:spPr>
      </p:pic>
      <p:sp>
        <p:nvSpPr>
          <p:cNvPr id="11" name="TextBox 39"/>
          <p:cNvSpPr txBox="1"/>
          <p:nvPr/>
        </p:nvSpPr>
        <p:spPr>
          <a:xfrm>
            <a:off x="789035" y="2932879"/>
            <a:ext cx="1807356" cy="369332"/>
          </a:xfrm>
          <a:prstGeom prst="rect">
            <a:avLst/>
          </a:prstGeom>
          <a:noFill/>
        </p:spPr>
        <p:txBody>
          <a:bodyPr wrap="square" rtlCol="0">
            <a:spAutoFit/>
          </a:bodyPr>
          <a:lstStyle/>
          <a:p>
            <a:r>
              <a:rPr lang="en-US" altLang="zh-TW" dirty="0" smtClean="0"/>
              <a:t>Recursive </a:t>
            </a:r>
            <a:r>
              <a:rPr lang="zh-TW" altLang="en-US" dirty="0" smtClean="0"/>
              <a:t>形式</a:t>
            </a:r>
            <a:endParaRPr lang="zh-TW" altLang="en-US" dirty="0"/>
          </a:p>
        </p:txBody>
      </p:sp>
      <p:sp>
        <p:nvSpPr>
          <p:cNvPr id="12" name="TextBox 38"/>
          <p:cNvSpPr txBox="1"/>
          <p:nvPr/>
        </p:nvSpPr>
        <p:spPr>
          <a:xfrm>
            <a:off x="4419418" y="2264941"/>
            <a:ext cx="4307508" cy="4524315"/>
          </a:xfrm>
          <a:prstGeom prst="rect">
            <a:avLst/>
          </a:prstGeom>
          <a:noFill/>
        </p:spPr>
        <p:txBody>
          <a:bodyPr wrap="square" rtlCol="0">
            <a:spAutoFit/>
          </a:bodyPr>
          <a:lstStyle/>
          <a:p>
            <a:r>
              <a:rPr lang="en-US" altLang="zh-TW" dirty="0" smtClean="0"/>
              <a:t>Recursive</a:t>
            </a:r>
            <a:r>
              <a:rPr lang="zh-TW" altLang="en-US" dirty="0" smtClean="0"/>
              <a:t>形式：</a:t>
            </a:r>
            <a:endParaRPr lang="en-US" altLang="zh-TW" dirty="0" smtClean="0"/>
          </a:p>
          <a:p>
            <a:r>
              <a:rPr lang="zh-TW" altLang="en-US" dirty="0" smtClean="0"/>
              <a:t>避免內部</a:t>
            </a:r>
            <a:r>
              <a:rPr lang="en-US" altLang="zh-TW" dirty="0" smtClean="0"/>
              <a:t>Nested loop</a:t>
            </a:r>
            <a:r>
              <a:rPr lang="zh-TW" altLang="en-US" dirty="0" smtClean="0"/>
              <a:t>。</a:t>
            </a:r>
            <a:endParaRPr lang="en-US" altLang="zh-TW" dirty="0" smtClean="0"/>
          </a:p>
          <a:p>
            <a:endParaRPr lang="en-US" altLang="zh-TW" dirty="0" smtClean="0"/>
          </a:p>
          <a:p>
            <a:r>
              <a:rPr lang="zh-TW" altLang="en-US" dirty="0" smtClean="0"/>
              <a:t>對每個</a:t>
            </a:r>
            <a:r>
              <a:rPr lang="en-US" altLang="zh-TW" dirty="0" smtClean="0"/>
              <a:t>pixel</a:t>
            </a:r>
            <a:r>
              <a:rPr lang="zh-TW" altLang="en-US" dirty="0" smtClean="0"/>
              <a:t>而言，</a:t>
            </a:r>
            <a:endParaRPr lang="en-US" altLang="zh-TW" dirty="0" smtClean="0"/>
          </a:p>
          <a:p>
            <a:r>
              <a:rPr lang="zh-TW" altLang="en-US" dirty="0" smtClean="0"/>
              <a:t>直接拿 </a:t>
            </a:r>
            <a:r>
              <a:rPr lang="en-US" altLang="zh-TW" i="1" dirty="0" smtClean="0"/>
              <a:t>IBUF</a:t>
            </a:r>
            <a:r>
              <a:rPr lang="zh-TW" altLang="en-US" dirty="0" smtClean="0"/>
              <a:t> </a:t>
            </a:r>
            <a:r>
              <a:rPr lang="en-US" altLang="zh-TW" dirty="0" smtClean="0"/>
              <a:t>(</a:t>
            </a:r>
            <a:r>
              <a:rPr lang="zh-TW" altLang="en-US" dirty="0"/>
              <a:t>小</a:t>
            </a:r>
            <a:r>
              <a:rPr lang="en-US" altLang="zh-TW" dirty="0"/>
              <a:t>Column</a:t>
            </a:r>
            <a:r>
              <a:rPr lang="en-US" altLang="zh-TW" dirty="0" smtClean="0"/>
              <a:t> )</a:t>
            </a:r>
            <a:r>
              <a:rPr lang="zh-TW" altLang="en-US" dirty="0" smtClean="0"/>
              <a:t>。</a:t>
            </a:r>
            <a:endParaRPr lang="en-US" altLang="zh-TW" dirty="0" smtClean="0"/>
          </a:p>
          <a:p>
            <a:r>
              <a:rPr lang="zh-TW" altLang="en-US" dirty="0" smtClean="0"/>
              <a:t>一次拿三個 </a:t>
            </a:r>
            <a:r>
              <a:rPr lang="en-US" altLang="zh-TW" i="1" dirty="0" smtClean="0"/>
              <a:t>IBUF</a:t>
            </a:r>
            <a:r>
              <a:rPr lang="zh-TW" altLang="en-US" i="1" dirty="0" smtClean="0"/>
              <a:t>。</a:t>
            </a:r>
            <a:endParaRPr lang="en-US" altLang="zh-TW" i="1" dirty="0" smtClean="0"/>
          </a:p>
          <a:p>
            <a:r>
              <a:rPr lang="en-US" altLang="zh-TW" sz="1600" i="1" dirty="0" smtClean="0"/>
              <a:t>ISUM</a:t>
            </a:r>
            <a:r>
              <a:rPr lang="zh-TW" altLang="en-US" sz="1600" i="1" dirty="0" smtClean="0"/>
              <a:t> </a:t>
            </a:r>
            <a:r>
              <a:rPr lang="en-US" altLang="zh-TW" sz="1600" i="1" dirty="0" smtClean="0"/>
              <a:t>=</a:t>
            </a:r>
            <a:r>
              <a:rPr lang="zh-TW" altLang="en-US" sz="1600" i="1" dirty="0" smtClean="0"/>
              <a:t> </a:t>
            </a:r>
            <a:r>
              <a:rPr lang="en-US" altLang="zh-TW" sz="1600" i="1" dirty="0" smtClean="0"/>
              <a:t>IBUF(j-1) + IBUF(j) + IBUF(j+1)</a:t>
            </a:r>
          </a:p>
          <a:p>
            <a:endParaRPr lang="en-US" altLang="zh-TW" i="1" dirty="0"/>
          </a:p>
          <a:p>
            <a:r>
              <a:rPr lang="zh-TW" altLang="en-US" dirty="0" smtClean="0"/>
              <a:t>輪到下一個</a:t>
            </a:r>
            <a:r>
              <a:rPr lang="en-US" altLang="zh-TW" dirty="0" smtClean="0"/>
              <a:t>(</a:t>
            </a:r>
            <a:r>
              <a:rPr lang="zh-TW" altLang="en-US" dirty="0" smtClean="0"/>
              <a:t>右邊</a:t>
            </a:r>
            <a:r>
              <a:rPr lang="en-US" altLang="zh-TW" dirty="0" smtClean="0"/>
              <a:t>)</a:t>
            </a:r>
            <a:r>
              <a:rPr lang="zh-TW" altLang="en-US" dirty="0" smtClean="0"/>
              <a:t>的</a:t>
            </a:r>
            <a:r>
              <a:rPr lang="en-US" altLang="zh-TW" dirty="0" smtClean="0"/>
              <a:t>pixel</a:t>
            </a:r>
            <a:r>
              <a:rPr lang="zh-TW" altLang="en-US" dirty="0" smtClean="0"/>
              <a:t>時，</a:t>
            </a:r>
            <a:endParaRPr lang="en-US" altLang="zh-TW" dirty="0" smtClean="0"/>
          </a:p>
          <a:p>
            <a:endParaRPr lang="en-US" altLang="zh-TW" dirty="0" smtClean="0"/>
          </a:p>
          <a:p>
            <a:r>
              <a:rPr lang="zh-TW" altLang="en-US" dirty="0" smtClean="0"/>
              <a:t>新的</a:t>
            </a:r>
            <a:r>
              <a:rPr lang="en-US" altLang="zh-TW" dirty="0" smtClean="0"/>
              <a:t>ISUM</a:t>
            </a:r>
            <a:r>
              <a:rPr lang="zh-TW" altLang="en-US" dirty="0" smtClean="0"/>
              <a:t> </a:t>
            </a:r>
            <a:r>
              <a:rPr lang="en-US" altLang="zh-TW" dirty="0" smtClean="0"/>
              <a:t>=</a:t>
            </a:r>
            <a:r>
              <a:rPr lang="zh-TW" altLang="en-US" dirty="0" smtClean="0"/>
              <a:t> </a:t>
            </a:r>
            <a:endParaRPr lang="en-US" altLang="zh-TW" dirty="0" smtClean="0"/>
          </a:p>
          <a:p>
            <a:r>
              <a:rPr lang="zh-TW" altLang="en-US" dirty="0" smtClean="0"/>
              <a:t>舊的 </a:t>
            </a:r>
            <a:r>
              <a:rPr lang="en-US" altLang="zh-TW" i="1" dirty="0" smtClean="0"/>
              <a:t>ISUM</a:t>
            </a:r>
            <a:r>
              <a:rPr lang="zh-TW" altLang="en-US" dirty="0" smtClean="0"/>
              <a:t> </a:t>
            </a:r>
            <a:r>
              <a:rPr lang="en-US" altLang="zh-TW" dirty="0" smtClean="0"/>
              <a:t>+</a:t>
            </a:r>
            <a:r>
              <a:rPr lang="zh-TW" altLang="en-US" dirty="0" smtClean="0"/>
              <a:t> 新的 </a:t>
            </a:r>
            <a:r>
              <a:rPr lang="en-US" altLang="zh-TW" i="1" dirty="0" smtClean="0"/>
              <a:t>IBUF</a:t>
            </a:r>
            <a:r>
              <a:rPr lang="en-US" altLang="zh-TW" dirty="0" smtClean="0"/>
              <a:t> – </a:t>
            </a:r>
            <a:r>
              <a:rPr lang="zh-TW" altLang="en-US" dirty="0" smtClean="0"/>
              <a:t>舊的 </a:t>
            </a:r>
            <a:r>
              <a:rPr lang="en-US" altLang="zh-TW" i="1" dirty="0" smtClean="0"/>
              <a:t>IBUF</a:t>
            </a:r>
          </a:p>
          <a:p>
            <a:endParaRPr lang="en-US" altLang="zh-TW" dirty="0"/>
          </a:p>
          <a:p>
            <a:r>
              <a:rPr lang="zh-TW" altLang="en-US" dirty="0"/>
              <a:t>輪</a:t>
            </a:r>
            <a:r>
              <a:rPr lang="zh-TW" altLang="en-US" dirty="0" smtClean="0"/>
              <a:t>到下一行時，</a:t>
            </a:r>
            <a:r>
              <a:rPr lang="en-US" altLang="zh-TW" dirty="0" smtClean="0"/>
              <a:t>update</a:t>
            </a:r>
            <a:r>
              <a:rPr lang="zh-TW" altLang="en-US" dirty="0" smtClean="0"/>
              <a:t> </a:t>
            </a:r>
            <a:r>
              <a:rPr lang="en-US" altLang="zh-TW" i="1" dirty="0" smtClean="0"/>
              <a:t>IBUF</a:t>
            </a:r>
            <a:r>
              <a:rPr lang="zh-TW" altLang="en-US" i="1" dirty="0" smtClean="0"/>
              <a:t>。</a:t>
            </a:r>
            <a:endParaRPr lang="en-US" altLang="zh-TW" i="1" dirty="0" smtClean="0"/>
          </a:p>
          <a:p>
            <a:endParaRPr lang="en-US" altLang="zh-TW" i="1" dirty="0" smtClean="0"/>
          </a:p>
          <a:p>
            <a:endParaRPr lang="en-US" altLang="zh-TW" dirty="0"/>
          </a:p>
        </p:txBody>
      </p:sp>
    </p:spTree>
    <p:extLst>
      <p:ext uri="{BB962C8B-B14F-4D97-AF65-F5344CB8AC3E}">
        <p14:creationId xmlns:p14="http://schemas.microsoft.com/office/powerpoint/2010/main" val="12485538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Take a break 1</a:t>
            </a:r>
            <a:endParaRPr lang="zh-TW" altLang="en-US" dirty="0"/>
          </a:p>
        </p:txBody>
      </p:sp>
      <p:sp>
        <p:nvSpPr>
          <p:cNvPr id="4" name="日期版面配置區 3"/>
          <p:cNvSpPr>
            <a:spLocks noGrp="1"/>
          </p:cNvSpPr>
          <p:nvPr>
            <p:ph type="dt" sz="half" idx="10"/>
          </p:nvPr>
        </p:nvSpPr>
        <p:spPr/>
        <p:txBody>
          <a:bodyPr/>
          <a:lstStyle/>
          <a:p>
            <a:fld id="{6484AFB4-D2A7-4C8F-BA49-2E1E0F0E4E36}" type="datetime1">
              <a:rPr lang="en-US" altLang="zh-TW" smtClean="0"/>
              <a:t>12/1/2015</a:t>
            </a:fld>
            <a:endParaRPr lang="en-US" dirty="0"/>
          </a:p>
        </p:txBody>
      </p:sp>
      <p:sp>
        <p:nvSpPr>
          <p:cNvPr id="5" name="投影片編號版面配置區 4"/>
          <p:cNvSpPr>
            <a:spLocks noGrp="1"/>
          </p:cNvSpPr>
          <p:nvPr>
            <p:ph type="sldNum" sz="quarter" idx="12"/>
          </p:nvPr>
        </p:nvSpPr>
        <p:spPr/>
        <p:txBody>
          <a:bodyPr/>
          <a:lstStyle/>
          <a:p>
            <a:fld id="{BFAA3A1A-A6EE-45C7-8D17-B91E289A84DA}" type="slidenum">
              <a:rPr lang="en-US" altLang="zh-TW" smtClean="0"/>
              <a:pPr/>
              <a:t>21</a:t>
            </a:fld>
            <a:r>
              <a:rPr lang="en-US" altLang="zh-TW" smtClean="0"/>
              <a:t>/118</a:t>
            </a:r>
            <a:endParaRPr lang="en-US" altLang="zh-TW"/>
          </a:p>
        </p:txBody>
      </p:sp>
      <p:sp>
        <p:nvSpPr>
          <p:cNvPr id="8" name="文字方塊 7"/>
          <p:cNvSpPr txBox="1"/>
          <p:nvPr/>
        </p:nvSpPr>
        <p:spPr>
          <a:xfrm>
            <a:off x="1187624" y="2780928"/>
            <a:ext cx="5472608" cy="369332"/>
          </a:xfrm>
          <a:prstGeom prst="rect">
            <a:avLst/>
          </a:prstGeom>
          <a:noFill/>
        </p:spPr>
        <p:txBody>
          <a:bodyPr wrap="square" rtlCol="0">
            <a:spAutoFit/>
          </a:bodyPr>
          <a:lstStyle/>
          <a:p>
            <a:r>
              <a:rPr lang="zh-TW" altLang="en-US" dirty="0">
                <a:hlinkClick r:id="rId2" action="ppaction://hlinkfile"/>
              </a:rPr>
              <a:t>超爆笑！！！客服電話</a:t>
            </a:r>
            <a:endParaRPr lang="zh-TW" altLang="en-US" dirty="0"/>
          </a:p>
        </p:txBody>
      </p:sp>
    </p:spTree>
    <p:extLst>
      <p:ext uri="{BB962C8B-B14F-4D97-AF65-F5344CB8AC3E}">
        <p14:creationId xmlns:p14="http://schemas.microsoft.com/office/powerpoint/2010/main" val="38932758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p:txBody>
          <a:bodyPr/>
          <a:lstStyle/>
          <a:p>
            <a:pPr eaLnBrk="1" hangingPunct="1"/>
            <a:r>
              <a:rPr lang="en-US" altLang="zh-TW" b="0" smtClean="0"/>
              <a:t>7.2 Noise Cleaning</a:t>
            </a:r>
          </a:p>
        </p:txBody>
      </p:sp>
      <p:sp>
        <p:nvSpPr>
          <p:cNvPr id="35844" name="Rectangle 3"/>
          <p:cNvSpPr>
            <a:spLocks noGrp="1" noChangeArrowheads="1"/>
          </p:cNvSpPr>
          <p:nvPr>
            <p:ph type="body" sz="half" idx="1"/>
          </p:nvPr>
        </p:nvSpPr>
        <p:spPr>
          <a:xfrm>
            <a:off x="684213" y="2041525"/>
            <a:ext cx="7416800" cy="595313"/>
          </a:xfrm>
        </p:spPr>
        <p:txBody>
          <a:bodyPr/>
          <a:lstStyle/>
          <a:p>
            <a:pPr eaLnBrk="1" hangingPunct="1"/>
            <a:r>
              <a:rPr lang="en-US" altLang="zh-TW" sz="2600" smtClean="0"/>
              <a:t>Gaussian filter: linear smoother</a:t>
            </a:r>
          </a:p>
        </p:txBody>
      </p:sp>
      <p:graphicFrame>
        <p:nvGraphicFramePr>
          <p:cNvPr id="35845" name="Object 4"/>
          <p:cNvGraphicFramePr>
            <a:graphicFrameLocks noGrp="1" noChangeAspect="1"/>
          </p:cNvGraphicFramePr>
          <p:nvPr>
            <p:ph sz="quarter" idx="2"/>
          </p:nvPr>
        </p:nvGraphicFramePr>
        <p:xfrm>
          <a:off x="3348038" y="2349500"/>
          <a:ext cx="3598862" cy="1122363"/>
        </p:xfrm>
        <a:graphic>
          <a:graphicData uri="http://schemas.openxmlformats.org/presentationml/2006/ole">
            <mc:AlternateContent xmlns:mc="http://schemas.openxmlformats.org/markup-compatibility/2006">
              <mc:Choice xmlns:v="urn:schemas-microsoft-com:vml" Requires="v">
                <p:oleObj spid="_x0000_s390385" name="方程式" r:id="rId5" imgW="1181100" imgH="368300" progId="Equation.3">
                  <p:embed/>
                </p:oleObj>
              </mc:Choice>
              <mc:Fallback>
                <p:oleObj name="方程式" r:id="rId5" imgW="1181100" imgH="368300" progId="Equation.3">
                  <p:embed/>
                  <p:pic>
                    <p:nvPicPr>
                      <p:cNvPr id="0" name="Picture 245"/>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8038" y="2349500"/>
                        <a:ext cx="3598862" cy="1122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847" name="Object 7"/>
          <p:cNvGraphicFramePr>
            <a:graphicFrameLocks noGrp="1" noChangeAspect="1"/>
          </p:cNvGraphicFramePr>
          <p:nvPr>
            <p:ph sz="quarter" idx="3"/>
          </p:nvPr>
        </p:nvGraphicFramePr>
        <p:xfrm>
          <a:off x="1854200" y="3695700"/>
          <a:ext cx="1800225" cy="554038"/>
        </p:xfrm>
        <a:graphic>
          <a:graphicData uri="http://schemas.openxmlformats.org/presentationml/2006/ole">
            <mc:AlternateContent xmlns:mc="http://schemas.openxmlformats.org/markup-compatibility/2006">
              <mc:Choice xmlns:v="urn:schemas-microsoft-com:vml" Requires="v">
                <p:oleObj spid="_x0000_s390386" name="方程式" r:id="rId7" imgW="660113" imgH="203112" progId="Equation.3">
                  <p:embed/>
                </p:oleObj>
              </mc:Choice>
              <mc:Fallback>
                <p:oleObj name="方程式" r:id="rId7" imgW="660113" imgH="203112" progId="Equation.3">
                  <p:embed/>
                  <p:pic>
                    <p:nvPicPr>
                      <p:cNvPr id="0" name="Picture 246"/>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54200" y="3695700"/>
                        <a:ext cx="1800225" cy="554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842" name="投影片編號版面配置區 6"/>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A41B0E16-B3F8-4329-80DA-52096563F47E}" type="slidenum">
              <a:rPr lang="en-US" altLang="zh-TW" sz="1400"/>
              <a:pPr>
                <a:spcBef>
                  <a:spcPct val="0"/>
                </a:spcBef>
                <a:buClrTx/>
                <a:buSzTx/>
                <a:buFontTx/>
                <a:buNone/>
              </a:pPr>
              <a:t>22</a:t>
            </a:fld>
            <a:r>
              <a:rPr lang="en-US" altLang="zh-TW" sz="1400"/>
              <a:t>/118</a:t>
            </a:r>
          </a:p>
        </p:txBody>
      </p:sp>
      <p:sp>
        <p:nvSpPr>
          <p:cNvPr id="35846" name="Text Box 6"/>
          <p:cNvSpPr txBox="1">
            <a:spLocks noChangeArrowheads="1"/>
          </p:cNvSpPr>
          <p:nvPr/>
        </p:nvSpPr>
        <p:spPr bwMode="auto">
          <a:xfrm>
            <a:off x="827088" y="3716338"/>
            <a:ext cx="72199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r>
              <a:rPr lang="en-US" altLang="zh-TW" sz="2600"/>
              <a:t>for all                     where</a:t>
            </a:r>
          </a:p>
        </p:txBody>
      </p:sp>
      <p:graphicFrame>
        <p:nvGraphicFramePr>
          <p:cNvPr id="35848" name="Object 9"/>
          <p:cNvGraphicFramePr>
            <a:graphicFrameLocks noChangeAspect="1"/>
          </p:cNvGraphicFramePr>
          <p:nvPr/>
        </p:nvGraphicFramePr>
        <p:xfrm>
          <a:off x="900113" y="4292600"/>
          <a:ext cx="2520950" cy="1582738"/>
        </p:xfrm>
        <a:graphic>
          <a:graphicData uri="http://schemas.openxmlformats.org/presentationml/2006/ole">
            <mc:AlternateContent xmlns:mc="http://schemas.openxmlformats.org/markup-compatibility/2006">
              <mc:Choice xmlns:v="urn:schemas-microsoft-com:vml" Requires="v">
                <p:oleObj spid="_x0000_s390387" name="方程式" r:id="rId9" imgW="1092200" imgH="685800" progId="Equation.3">
                  <p:embed/>
                </p:oleObj>
              </mc:Choice>
              <mc:Fallback>
                <p:oleObj name="方程式" r:id="rId9" imgW="1092200" imgH="685800" progId="Equation.3">
                  <p:embed/>
                  <p:pic>
                    <p:nvPicPr>
                      <p:cNvPr id="0" name="Picture 24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0113" y="4292600"/>
                        <a:ext cx="2520950" cy="1582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849" name="Text Box 10"/>
          <p:cNvSpPr txBox="1">
            <a:spLocks noChangeArrowheads="1"/>
          </p:cNvSpPr>
          <p:nvPr/>
        </p:nvSpPr>
        <p:spPr bwMode="auto">
          <a:xfrm>
            <a:off x="468313" y="5949950"/>
            <a:ext cx="79565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r>
              <a:rPr lang="en-US" altLang="zh-TW" sz="2200" dirty="0"/>
              <a:t>linear noise-cleaning filters: defocusing images, edges blurred</a:t>
            </a:r>
          </a:p>
        </p:txBody>
      </p:sp>
      <p:sp>
        <p:nvSpPr>
          <p:cNvPr id="35850" name="Text Box 11"/>
          <p:cNvSpPr txBox="1">
            <a:spLocks noChangeArrowheads="1"/>
          </p:cNvSpPr>
          <p:nvPr/>
        </p:nvSpPr>
        <p:spPr bwMode="auto">
          <a:xfrm>
            <a:off x="3779838" y="4581525"/>
            <a:ext cx="5040312"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50000"/>
              </a:spcBef>
              <a:buClrTx/>
              <a:buSzTx/>
              <a:buFontTx/>
              <a:buNone/>
            </a:pPr>
            <a:r>
              <a:rPr lang="en-US" altLang="zh-TW" sz="2600" dirty="0"/>
              <a:t>size of </a:t>
            </a:r>
            <a:r>
              <a:rPr lang="en-US" altLang="zh-TW" sz="2600" i="1" dirty="0"/>
              <a:t>W</a:t>
            </a:r>
            <a:r>
              <a:rPr lang="en-US" altLang="zh-TW" sz="2600" dirty="0"/>
              <a:t>: two or three       from center</a:t>
            </a:r>
          </a:p>
        </p:txBody>
      </p:sp>
      <p:graphicFrame>
        <p:nvGraphicFramePr>
          <p:cNvPr id="35851" name="Object 12"/>
          <p:cNvGraphicFramePr>
            <a:graphicFrameLocks noChangeAspect="1"/>
          </p:cNvGraphicFramePr>
          <p:nvPr/>
        </p:nvGraphicFramePr>
        <p:xfrm>
          <a:off x="7308850" y="4652963"/>
          <a:ext cx="436563" cy="400050"/>
        </p:xfrm>
        <a:graphic>
          <a:graphicData uri="http://schemas.openxmlformats.org/presentationml/2006/ole">
            <mc:AlternateContent xmlns:mc="http://schemas.openxmlformats.org/markup-compatibility/2006">
              <mc:Choice xmlns:v="urn:schemas-microsoft-com:vml" Requires="v">
                <p:oleObj spid="_x0000_s390388" name="方程式" r:id="rId11" imgW="152334" imgH="139639" progId="Equation.3">
                  <p:embed/>
                </p:oleObj>
              </mc:Choice>
              <mc:Fallback>
                <p:oleObj name="方程式" r:id="rId11" imgW="152334" imgH="139639" progId="Equation.3">
                  <p:embed/>
                  <p:pic>
                    <p:nvPicPr>
                      <p:cNvPr id="0" name="Picture 24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08850" y="4652963"/>
                        <a:ext cx="436563" cy="400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852" name="Text Box 13"/>
          <p:cNvSpPr txBox="1">
            <a:spLocks noChangeArrowheads="1"/>
          </p:cNvSpPr>
          <p:nvPr/>
        </p:nvSpPr>
        <p:spPr bwMode="auto">
          <a:xfrm>
            <a:off x="1187450" y="2924175"/>
            <a:ext cx="22320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kumimoji="0" lang="en-US" altLang="zh-TW" sz="2600"/>
              <a:t>we</a:t>
            </a:r>
            <a:r>
              <a:rPr lang="en-US" altLang="zh-TW" sz="2600"/>
              <a:t>ight matrix:</a:t>
            </a:r>
          </a:p>
        </p:txBody>
      </p:sp>
      <p:cxnSp>
        <p:nvCxnSpPr>
          <p:cNvPr id="5" name="直線接點 4"/>
          <p:cNvCxnSpPr/>
          <p:nvPr/>
        </p:nvCxnSpPr>
        <p:spPr bwMode="auto">
          <a:xfrm>
            <a:off x="3923928" y="6309320"/>
            <a:ext cx="4428927" cy="0"/>
          </a:xfrm>
          <a:prstGeom prst="line">
            <a:avLst/>
          </a:prstGeom>
          <a:solidFill>
            <a:schemeClr val="folHlink">
              <a:alpha val="0"/>
            </a:schemeClr>
          </a:solidFill>
          <a:ln w="381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2"/>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34996" y="661327"/>
            <a:ext cx="8101012" cy="1295400"/>
          </a:xfrm>
        </p:spPr>
        <p:txBody>
          <a:bodyPr/>
          <a:lstStyle/>
          <a:p>
            <a:r>
              <a:rPr lang="en-US" altLang="zh-TW" dirty="0" smtClean="0"/>
              <a:t>Defocusing images &amp; </a:t>
            </a:r>
            <a:r>
              <a:rPr lang="en-US" altLang="zh-TW" dirty="0"/>
              <a:t>edges </a:t>
            </a:r>
            <a:r>
              <a:rPr lang="en-US" altLang="zh-TW" dirty="0" smtClean="0"/>
              <a:t>blurred </a:t>
            </a:r>
            <a:endParaRPr lang="zh-TW" altLang="en-US" dirty="0"/>
          </a:p>
        </p:txBody>
      </p:sp>
      <p:sp>
        <p:nvSpPr>
          <p:cNvPr id="6" name="投影片編號版面配置區 5"/>
          <p:cNvSpPr>
            <a:spLocks noGrp="1"/>
          </p:cNvSpPr>
          <p:nvPr>
            <p:ph type="sldNum" sz="quarter" idx="11"/>
          </p:nvPr>
        </p:nvSpPr>
        <p:spPr/>
        <p:txBody>
          <a:bodyPr/>
          <a:lstStyle/>
          <a:p>
            <a:fld id="{04437DB6-FB63-4E98-9B8D-2FA0E18B3DDD}" type="slidenum">
              <a:rPr lang="en-US" altLang="zh-TW" smtClean="0"/>
              <a:pPr/>
              <a:t>23</a:t>
            </a:fld>
            <a:r>
              <a:rPr lang="en-US" altLang="zh-TW" smtClean="0"/>
              <a:t>/118</a:t>
            </a:r>
            <a:endParaRPr lang="en-US" altLang="zh-TW"/>
          </a:p>
        </p:txBody>
      </p:sp>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3068960"/>
            <a:ext cx="3624064" cy="2718048"/>
          </a:xfrm>
          <a:prstGeom prst="rect">
            <a:avLst/>
          </a:prstGeom>
        </p:spPr>
      </p:pic>
      <p:sp>
        <p:nvSpPr>
          <p:cNvPr id="8" name="文字方塊 7"/>
          <p:cNvSpPr txBox="1"/>
          <p:nvPr/>
        </p:nvSpPr>
        <p:spPr>
          <a:xfrm>
            <a:off x="5085502" y="2492896"/>
            <a:ext cx="2304256" cy="369332"/>
          </a:xfrm>
          <a:prstGeom prst="rect">
            <a:avLst/>
          </a:prstGeom>
          <a:noFill/>
        </p:spPr>
        <p:txBody>
          <a:bodyPr wrap="square" rtlCol="0">
            <a:spAutoFit/>
          </a:bodyPr>
          <a:lstStyle/>
          <a:p>
            <a:r>
              <a:rPr lang="en-US" altLang="zh-TW" dirty="0"/>
              <a:t>edges blurred</a:t>
            </a:r>
            <a:endParaRPr lang="zh-TW" altLang="en-US" dirty="0"/>
          </a:p>
        </p:txBody>
      </p:sp>
      <p:pic>
        <p:nvPicPr>
          <p:cNvPr id="9" name="圖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584" y="3068960"/>
            <a:ext cx="3476221" cy="2607166"/>
          </a:xfrm>
          <a:prstGeom prst="rect">
            <a:avLst/>
          </a:prstGeom>
        </p:spPr>
      </p:pic>
      <p:sp>
        <p:nvSpPr>
          <p:cNvPr id="10" name="文字方塊 9"/>
          <p:cNvSpPr txBox="1"/>
          <p:nvPr/>
        </p:nvSpPr>
        <p:spPr>
          <a:xfrm>
            <a:off x="1619672" y="2467764"/>
            <a:ext cx="2304256" cy="369332"/>
          </a:xfrm>
          <a:prstGeom prst="rect">
            <a:avLst/>
          </a:prstGeom>
          <a:noFill/>
        </p:spPr>
        <p:txBody>
          <a:bodyPr wrap="square" rtlCol="0">
            <a:spAutoFit/>
          </a:bodyPr>
          <a:lstStyle/>
          <a:p>
            <a:r>
              <a:rPr lang="en-US" altLang="zh-TW" dirty="0"/>
              <a:t>Defocusing</a:t>
            </a:r>
            <a:endParaRPr lang="zh-TW" altLang="en-US" dirty="0"/>
          </a:p>
        </p:txBody>
      </p:sp>
    </p:spTree>
    <p:extLst>
      <p:ext uri="{BB962C8B-B14F-4D97-AF65-F5344CB8AC3E}">
        <p14:creationId xmlns:p14="http://schemas.microsoft.com/office/powerpoint/2010/main" val="10316376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title"/>
          </p:nvPr>
        </p:nvSpPr>
        <p:spPr/>
        <p:txBody>
          <a:bodyPr/>
          <a:lstStyle/>
          <a:p>
            <a:pPr algn="ctr" eaLnBrk="1" hangingPunct="1"/>
            <a:r>
              <a:rPr lang="en-US" altLang="zh-TW" b="0" smtClean="0"/>
              <a:t>A Statistical Framework for Noise Removal</a:t>
            </a:r>
          </a:p>
        </p:txBody>
      </p:sp>
      <p:sp>
        <p:nvSpPr>
          <p:cNvPr id="27652" name="Rectangle 3"/>
          <p:cNvSpPr>
            <a:spLocks noGrp="1" noChangeArrowheads="1"/>
          </p:cNvSpPr>
          <p:nvPr>
            <p:ph idx="1"/>
          </p:nvPr>
        </p:nvSpPr>
        <p:spPr>
          <a:xfrm>
            <a:off x="409575" y="2492896"/>
            <a:ext cx="8734425" cy="1657350"/>
          </a:xfrm>
        </p:spPr>
        <p:txBody>
          <a:bodyPr>
            <a:noAutofit/>
          </a:bodyPr>
          <a:lstStyle/>
          <a:p>
            <a:pPr eaLnBrk="1" hangingPunct="1">
              <a:defRPr/>
            </a:pPr>
            <a:r>
              <a:rPr lang="en-US" altLang="zh-TW" sz="2400" dirty="0" smtClean="0"/>
              <a:t>Idealization assumption: </a:t>
            </a:r>
          </a:p>
          <a:p>
            <a:pPr marL="0" indent="0" eaLnBrk="1" hangingPunct="1">
              <a:buFont typeface="Wingdings" pitchFamily="2" charset="2"/>
              <a:buNone/>
              <a:defRPr/>
            </a:pPr>
            <a:r>
              <a:rPr lang="en-US" altLang="zh-TW" sz="2400" dirty="0" smtClean="0"/>
              <a:t>if there were no noise, </a:t>
            </a:r>
          </a:p>
          <a:p>
            <a:pPr marL="0" indent="0" eaLnBrk="1" hangingPunct="1">
              <a:buFont typeface="Wingdings" pitchFamily="2" charset="2"/>
              <a:buNone/>
              <a:defRPr/>
            </a:pPr>
            <a:r>
              <a:rPr lang="en-US" altLang="zh-TW" sz="2400" dirty="0" smtClean="0"/>
              <a:t>the pixel values in each image neighborhood would be the same constant</a:t>
            </a:r>
          </a:p>
        </p:txBody>
      </p:sp>
      <p:sp>
        <p:nvSpPr>
          <p:cNvPr id="39938"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F29587BA-ECFD-4ECE-A010-A2C6D5309950}" type="slidenum">
              <a:rPr lang="en-US" altLang="zh-TW" sz="1400"/>
              <a:pPr>
                <a:spcBef>
                  <a:spcPct val="0"/>
                </a:spcBef>
                <a:buClrTx/>
                <a:buSzTx/>
                <a:buFontTx/>
                <a:buNone/>
              </a:pPr>
              <a:t>24</a:t>
            </a:fld>
            <a:r>
              <a:rPr lang="en-US" altLang="zh-TW" sz="1400"/>
              <a:t>/118</a:t>
            </a:r>
          </a:p>
        </p:txBody>
      </p:sp>
      <p:sp>
        <p:nvSpPr>
          <p:cNvPr id="2" name="日期版面配置區 1"/>
          <p:cNvSpPr>
            <a:spLocks noGrp="1"/>
          </p:cNvSpPr>
          <p:nvPr>
            <p:ph type="dt" sz="half" idx="10"/>
          </p:nvPr>
        </p:nvSpPr>
        <p:spPr/>
        <p:txBody>
          <a:bodyPr/>
          <a:lstStyle/>
          <a:p>
            <a:fld id="{1212EC95-9C64-4DD9-BDD7-F9FE854DBEE4}"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日期版面配置區 3"/>
          <p:cNvSpPr>
            <a:spLocks noGrp="1"/>
          </p:cNvSpPr>
          <p:nvPr>
            <p:ph type="dt" sz="half" idx="10"/>
          </p:nvPr>
        </p:nvSpPr>
        <p:spPr/>
        <p:txBody>
          <a:bodyPr/>
          <a:lstStyle/>
          <a:p>
            <a:fld id="{6484AFB4-D2A7-4C8F-BA49-2E1E0F0E4E36}" type="datetime1">
              <a:rPr lang="en-US" altLang="zh-TW" smtClean="0"/>
              <a:t>12/1/2015</a:t>
            </a:fld>
            <a:endParaRPr lang="en-US" dirty="0"/>
          </a:p>
        </p:txBody>
      </p:sp>
      <p:sp>
        <p:nvSpPr>
          <p:cNvPr id="5" name="投影片編號版面配置區 4"/>
          <p:cNvSpPr>
            <a:spLocks noGrp="1"/>
          </p:cNvSpPr>
          <p:nvPr>
            <p:ph type="sldNum" sz="quarter" idx="12"/>
          </p:nvPr>
        </p:nvSpPr>
        <p:spPr/>
        <p:txBody>
          <a:bodyPr/>
          <a:lstStyle/>
          <a:p>
            <a:fld id="{BFAA3A1A-A6EE-45C7-8D17-B91E289A84DA}" type="slidenum">
              <a:rPr lang="en-US" altLang="zh-TW" smtClean="0"/>
              <a:pPr/>
              <a:t>25</a:t>
            </a:fld>
            <a:r>
              <a:rPr lang="en-US" altLang="zh-TW" smtClean="0"/>
              <a:t>/118</a:t>
            </a:r>
            <a:endParaRPr lang="en-US" altLang="zh-TW"/>
          </a:p>
        </p:txBody>
      </p:sp>
      <p:pic>
        <p:nvPicPr>
          <p:cNvPr id="6" name="Picture 4"/>
          <p:cNvPicPr>
            <a:picLocks noChangeAspect="1"/>
          </p:cNvPicPr>
          <p:nvPr/>
        </p:nvPicPr>
        <p:blipFill>
          <a:blip r:embed="rId2"/>
          <a:stretch>
            <a:fillRect/>
          </a:stretch>
        </p:blipFill>
        <p:spPr>
          <a:xfrm>
            <a:off x="0" y="69434"/>
            <a:ext cx="9131424" cy="3645024"/>
          </a:xfrm>
          <a:prstGeom prst="rect">
            <a:avLst/>
          </a:prstGeom>
        </p:spPr>
      </p:pic>
      <mc:AlternateContent xmlns:mc="http://schemas.openxmlformats.org/markup-compatibility/2006" xmlns:a14="http://schemas.microsoft.com/office/drawing/2010/main">
        <mc:Choice Requires="a14">
          <p:sp>
            <p:nvSpPr>
              <p:cNvPr id="7" name="TextBox 20"/>
              <p:cNvSpPr txBox="1"/>
              <p:nvPr/>
            </p:nvSpPr>
            <p:spPr>
              <a:xfrm>
                <a:off x="179512" y="3722342"/>
                <a:ext cx="9131424" cy="2937599"/>
              </a:xfrm>
              <a:prstGeom prst="rect">
                <a:avLst/>
              </a:prstGeom>
              <a:noFill/>
            </p:spPr>
            <p:txBody>
              <a:bodyPr wrap="square" rtlCol="0">
                <a:spAutoFit/>
              </a:bodyPr>
              <a:lstStyle/>
              <a:p>
                <a:r>
                  <a:rPr lang="en-US" altLang="zh-TW" sz="2400" i="1" dirty="0" smtClean="0"/>
                  <a:t>x</a:t>
                </a:r>
                <a:r>
                  <a:rPr lang="en-US" altLang="zh-TW" dirty="0" smtClean="0"/>
                  <a:t> : neighborhood </a:t>
                </a:r>
                <a:r>
                  <a:rPr lang="zh-TW" altLang="en-US" dirty="0" smtClean="0"/>
                  <a:t>重新組合成為一個 </a:t>
                </a:r>
                <a:r>
                  <a:rPr lang="en-US" altLang="zh-TW" dirty="0" smtClean="0"/>
                  <a:t>N x 1 </a:t>
                </a:r>
                <a:r>
                  <a:rPr lang="zh-TW" altLang="en-US" dirty="0" smtClean="0"/>
                  <a:t>的向量</a:t>
                </a:r>
                <a:endParaRPr lang="en-US" altLang="zh-TW" dirty="0" smtClean="0"/>
              </a:p>
              <a:p>
                <a:r>
                  <a:rPr lang="en-US" altLang="zh-TW" sz="2400" i="1" dirty="0" smtClean="0"/>
                  <a:t>N</a:t>
                </a:r>
                <a:r>
                  <a:rPr lang="en-US" altLang="zh-TW" dirty="0" smtClean="0"/>
                  <a:t> : N  = M x M = neighborhood </a:t>
                </a:r>
                <a:r>
                  <a:rPr lang="zh-TW" altLang="en-US" dirty="0" smtClean="0"/>
                  <a:t>的寬 </a:t>
                </a:r>
                <a:r>
                  <a:rPr lang="en-US" altLang="zh-TW" dirty="0" smtClean="0"/>
                  <a:t>x </a:t>
                </a:r>
                <a:r>
                  <a:rPr lang="en-US" altLang="zh-TW" dirty="0"/>
                  <a:t>neighborhood </a:t>
                </a:r>
                <a:r>
                  <a:rPr lang="zh-TW" altLang="en-US" dirty="0" smtClean="0"/>
                  <a:t>的高</a:t>
                </a:r>
                <a:endParaRPr lang="en-US" altLang="zh-TW" dirty="0" smtClean="0"/>
              </a:p>
              <a:p>
                <a14:m>
                  <m:oMath xmlns:m="http://schemas.openxmlformats.org/officeDocument/2006/math">
                    <m:r>
                      <a:rPr lang="zh-TW" altLang="en-US" sz="2400" i="1" smtClean="0">
                        <a:latin typeface="Cambria Math" panose="02040503050406030204" pitchFamily="18" charset="0"/>
                      </a:rPr>
                      <m:t>𝜇</m:t>
                    </m:r>
                  </m:oMath>
                </a14:m>
                <a:r>
                  <a:rPr lang="zh-TW" altLang="en-US" dirty="0" smtClean="0"/>
                  <a:t> </a:t>
                </a:r>
                <a:r>
                  <a:rPr lang="en-US" altLang="zh-TW" dirty="0" smtClean="0"/>
                  <a:t>: </a:t>
                </a:r>
                <a:r>
                  <a:rPr lang="zh-TW" altLang="en-US" dirty="0" smtClean="0"/>
                  <a:t>完美影像的鄰域平均值 </a:t>
                </a:r>
                <a:endParaRPr lang="en-US" altLang="zh-TW" dirty="0" smtClean="0"/>
              </a:p>
              <a:p>
                <a14:m>
                  <m:oMath xmlns:m="http://schemas.openxmlformats.org/officeDocument/2006/math">
                    <m:acc>
                      <m:accPr>
                        <m:chr m:val="̂"/>
                        <m:ctrlPr>
                          <a:rPr lang="zh-TW" altLang="en-US" sz="2400" i="1" smtClean="0">
                            <a:latin typeface="Cambria Math" panose="02040503050406030204" pitchFamily="18" charset="0"/>
                          </a:rPr>
                        </m:ctrlPr>
                      </m:accPr>
                      <m:e>
                        <m:r>
                          <a:rPr lang="zh-TW" altLang="en-US" sz="2400" i="1">
                            <a:latin typeface="Cambria Math" panose="02040503050406030204" pitchFamily="18" charset="0"/>
                          </a:rPr>
                          <m:t>𝜇</m:t>
                        </m:r>
                      </m:e>
                    </m:acc>
                  </m:oMath>
                </a14:m>
                <a:r>
                  <a:rPr lang="en-US" altLang="zh-TW" dirty="0" smtClean="0"/>
                  <a:t> </a:t>
                </a:r>
                <a:r>
                  <a:rPr lang="en-US" altLang="zh-TW" dirty="0"/>
                  <a:t>: </a:t>
                </a:r>
                <a:r>
                  <a:rPr lang="zh-TW" altLang="en-US" dirty="0" smtClean="0"/>
                  <a:t>復原影像</a:t>
                </a:r>
                <a:r>
                  <a:rPr lang="en-US" altLang="zh-TW" dirty="0" smtClean="0"/>
                  <a:t>(=</a:t>
                </a:r>
                <a:r>
                  <a:rPr lang="zh-TW" altLang="en-US" dirty="0" smtClean="0"/>
                  <a:t>真實影像經過濾波器濾波之後的影像</a:t>
                </a:r>
                <a:r>
                  <a:rPr lang="en-US" altLang="zh-TW" dirty="0" smtClean="0"/>
                  <a:t>)</a:t>
                </a:r>
                <a:r>
                  <a:rPr lang="zh-TW" altLang="en-US" dirty="0" smtClean="0"/>
                  <a:t>的</a:t>
                </a:r>
                <a:r>
                  <a:rPr lang="zh-TW" altLang="en-US" dirty="0"/>
                  <a:t>鄰域</a:t>
                </a:r>
                <a:r>
                  <a:rPr lang="zh-TW" altLang="en-US" dirty="0" smtClean="0"/>
                  <a:t>平均值</a:t>
                </a:r>
                <a:endParaRPr lang="en-US" altLang="zh-TW" dirty="0" smtClean="0"/>
              </a:p>
              <a:p>
                <a:r>
                  <a:rPr lang="en-US" altLang="zh-TW" sz="2400" i="1" dirty="0" smtClean="0"/>
                  <a:t>c</a:t>
                </a:r>
                <a:r>
                  <a:rPr lang="en-US" altLang="zh-TW" dirty="0" smtClean="0"/>
                  <a:t> : </a:t>
                </a:r>
                <a:r>
                  <a:rPr lang="zh-TW" altLang="en-US" dirty="0" smtClean="0"/>
                  <a:t>濾波器係數。 </a:t>
                </a:r>
                <a:endParaRPr lang="en-US" altLang="zh-TW" dirty="0" smtClean="0"/>
              </a:p>
              <a:p>
                <a:r>
                  <a:rPr lang="en-US" altLang="zh-TW" sz="2400" b="1" i="1" dirty="0" smtClean="0"/>
                  <a:t>1</a:t>
                </a:r>
                <a:r>
                  <a:rPr lang="en-US" altLang="zh-TW" dirty="0" smtClean="0"/>
                  <a:t> : 1 = [ 1 1 1 … 1]^Transpose= </a:t>
                </a:r>
                <a:r>
                  <a:rPr lang="zh-TW" altLang="en-US" dirty="0" smtClean="0"/>
                  <a:t>一個 </a:t>
                </a:r>
                <a:r>
                  <a:rPr lang="en-US" altLang="zh-TW" dirty="0" smtClean="0"/>
                  <a:t>N x 1 </a:t>
                </a:r>
                <a:r>
                  <a:rPr lang="zh-TW" altLang="en-US" dirty="0" smtClean="0"/>
                  <a:t>的向量，且每個元素皆為</a:t>
                </a:r>
                <a:r>
                  <a:rPr lang="en-US" altLang="zh-TW" dirty="0" smtClean="0"/>
                  <a:t>1</a:t>
                </a:r>
                <a:r>
                  <a:rPr lang="zh-TW" altLang="en-US" dirty="0" smtClean="0"/>
                  <a:t>。</a:t>
                </a:r>
                <a:endParaRPr lang="en-US" altLang="zh-TW" dirty="0" smtClean="0"/>
              </a:p>
              <a:p>
                <a:r>
                  <a:rPr lang="en-US" altLang="zh-TW" sz="2400" i="1" dirty="0" smtClean="0"/>
                  <a:t>E</a:t>
                </a:r>
                <a:r>
                  <a:rPr lang="en-US" altLang="zh-TW" dirty="0" smtClean="0"/>
                  <a:t>[</a:t>
                </a:r>
                <a:r>
                  <a:rPr lang="zh-TW" altLang="en-US" dirty="0" smtClean="0"/>
                  <a:t> </a:t>
                </a:r>
                <a:r>
                  <a:rPr lang="en-US" altLang="zh-TW" dirty="0" smtClean="0"/>
                  <a:t>variable ] : </a:t>
                </a:r>
                <a:r>
                  <a:rPr lang="zh-TW" altLang="en-US" dirty="0" smtClean="0"/>
                  <a:t>機率統計中的期望值算子。具有線性性質。 </a:t>
                </a:r>
                <a:endParaRPr lang="en-US" altLang="zh-TW" dirty="0"/>
              </a:p>
              <a:p>
                <a:endParaRPr lang="en-US" altLang="zh-TW" dirty="0" smtClean="0"/>
              </a:p>
            </p:txBody>
          </p:sp>
        </mc:Choice>
        <mc:Fallback xmlns="">
          <p:sp>
            <p:nvSpPr>
              <p:cNvPr id="21" name="TextBox 20"/>
              <p:cNvSpPr txBox="1">
                <a:spLocks noRot="1" noChangeAspect="1" noMove="1" noResize="1" noEditPoints="1" noAdjustHandles="1" noChangeArrowheads="1" noChangeShapeType="1" noTextEdit="1"/>
              </p:cNvSpPr>
              <p:nvPr/>
            </p:nvSpPr>
            <p:spPr>
              <a:xfrm>
                <a:off x="179512" y="3722342"/>
                <a:ext cx="9131424" cy="2937599"/>
              </a:xfrm>
              <a:prstGeom prst="rect">
                <a:avLst/>
              </a:prstGeom>
              <a:blipFill rotWithShape="0">
                <a:blip r:embed="rId4"/>
                <a:stretch>
                  <a:fillRect l="-1001" t="-1452"/>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6757825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日期版面配置區 3"/>
          <p:cNvSpPr>
            <a:spLocks noGrp="1"/>
          </p:cNvSpPr>
          <p:nvPr>
            <p:ph type="dt" sz="half" idx="10"/>
          </p:nvPr>
        </p:nvSpPr>
        <p:spPr/>
        <p:txBody>
          <a:bodyPr/>
          <a:lstStyle/>
          <a:p>
            <a:fld id="{6484AFB4-D2A7-4C8F-BA49-2E1E0F0E4E36}" type="datetime1">
              <a:rPr lang="en-US" altLang="zh-TW" smtClean="0"/>
              <a:t>12/1/2015</a:t>
            </a:fld>
            <a:endParaRPr lang="en-US" dirty="0"/>
          </a:p>
        </p:txBody>
      </p:sp>
      <p:sp>
        <p:nvSpPr>
          <p:cNvPr id="5" name="投影片編號版面配置區 4"/>
          <p:cNvSpPr>
            <a:spLocks noGrp="1"/>
          </p:cNvSpPr>
          <p:nvPr>
            <p:ph type="sldNum" sz="quarter" idx="12"/>
          </p:nvPr>
        </p:nvSpPr>
        <p:spPr/>
        <p:txBody>
          <a:bodyPr/>
          <a:lstStyle/>
          <a:p>
            <a:fld id="{BFAA3A1A-A6EE-45C7-8D17-B91E289A84DA}" type="slidenum">
              <a:rPr lang="en-US" altLang="zh-TW" smtClean="0"/>
              <a:pPr/>
              <a:t>26</a:t>
            </a:fld>
            <a:r>
              <a:rPr lang="en-US" altLang="zh-TW" smtClean="0"/>
              <a:t>/118</a:t>
            </a:r>
            <a:endParaRPr lang="en-US" altLang="zh-TW"/>
          </a:p>
        </p:txBody>
      </p:sp>
      <p:pic>
        <p:nvPicPr>
          <p:cNvPr id="6" name="Picture 4"/>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6825080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日期版面配置區 3"/>
          <p:cNvSpPr>
            <a:spLocks noGrp="1"/>
          </p:cNvSpPr>
          <p:nvPr>
            <p:ph type="dt" sz="half" idx="10"/>
          </p:nvPr>
        </p:nvSpPr>
        <p:spPr/>
        <p:txBody>
          <a:bodyPr/>
          <a:lstStyle/>
          <a:p>
            <a:fld id="{6484AFB4-D2A7-4C8F-BA49-2E1E0F0E4E36}" type="datetime1">
              <a:rPr lang="en-US" altLang="zh-TW" smtClean="0"/>
              <a:t>12/1/2015</a:t>
            </a:fld>
            <a:endParaRPr lang="en-US" dirty="0"/>
          </a:p>
        </p:txBody>
      </p:sp>
      <p:sp>
        <p:nvSpPr>
          <p:cNvPr id="5" name="投影片編號版面配置區 4"/>
          <p:cNvSpPr>
            <a:spLocks noGrp="1"/>
          </p:cNvSpPr>
          <p:nvPr>
            <p:ph type="sldNum" sz="quarter" idx="12"/>
          </p:nvPr>
        </p:nvSpPr>
        <p:spPr/>
        <p:txBody>
          <a:bodyPr/>
          <a:lstStyle/>
          <a:p>
            <a:fld id="{BFAA3A1A-A6EE-45C7-8D17-B91E289A84DA}" type="slidenum">
              <a:rPr lang="en-US" altLang="zh-TW" smtClean="0"/>
              <a:pPr/>
              <a:t>27</a:t>
            </a:fld>
            <a:r>
              <a:rPr lang="en-US" altLang="zh-TW" smtClean="0"/>
              <a:t>/118</a:t>
            </a:r>
            <a:endParaRPr lang="en-US" altLang="zh-TW"/>
          </a:p>
        </p:txBody>
      </p:sp>
      <p:pic>
        <p:nvPicPr>
          <p:cNvPr id="6" name="Picture 5"/>
          <p:cNvPicPr>
            <a:picLocks noChangeAspect="1"/>
          </p:cNvPicPr>
          <p:nvPr/>
        </p:nvPicPr>
        <p:blipFill>
          <a:blip r:embed="rId3"/>
          <a:stretch>
            <a:fillRect/>
          </a:stretch>
        </p:blipFill>
        <p:spPr>
          <a:xfrm>
            <a:off x="32008" y="141202"/>
            <a:ext cx="9111992" cy="1529251"/>
          </a:xfrm>
          <a:prstGeom prst="rect">
            <a:avLst/>
          </a:prstGeom>
        </p:spPr>
      </p:pic>
      <p:pic>
        <p:nvPicPr>
          <p:cNvPr id="7" name="Picture 4"/>
          <p:cNvPicPr>
            <a:picLocks noChangeAspect="1"/>
          </p:cNvPicPr>
          <p:nvPr/>
        </p:nvPicPr>
        <p:blipFill rotWithShape="1">
          <a:blip r:embed="rId4"/>
          <a:srcRect b="48113"/>
          <a:stretch/>
        </p:blipFill>
        <p:spPr>
          <a:xfrm>
            <a:off x="32007" y="1699405"/>
            <a:ext cx="9111993" cy="1009515"/>
          </a:xfrm>
          <a:prstGeom prst="rect">
            <a:avLst/>
          </a:prstGeom>
        </p:spPr>
      </p:pic>
      <p:pic>
        <p:nvPicPr>
          <p:cNvPr id="8" name="Content Placeholder 6"/>
          <p:cNvPicPr>
            <a:picLocks noChangeAspect="1"/>
          </p:cNvPicPr>
          <p:nvPr/>
        </p:nvPicPr>
        <p:blipFill>
          <a:blip r:embed="rId5"/>
          <a:stretch>
            <a:fillRect/>
          </a:stretch>
        </p:blipFill>
        <p:spPr>
          <a:xfrm>
            <a:off x="755576" y="2924944"/>
            <a:ext cx="7842475" cy="907152"/>
          </a:xfrm>
          <a:prstGeom prst="rect">
            <a:avLst/>
          </a:prstGeom>
        </p:spPr>
      </p:pic>
      <mc:AlternateContent xmlns:mc="http://schemas.openxmlformats.org/markup-compatibility/2006" xmlns:a14="http://schemas.microsoft.com/office/drawing/2010/main">
        <mc:Choice Requires="a14">
          <p:sp>
            <p:nvSpPr>
              <p:cNvPr id="9" name="TextBox 7"/>
              <p:cNvSpPr txBox="1"/>
              <p:nvPr/>
            </p:nvSpPr>
            <p:spPr>
              <a:xfrm>
                <a:off x="864382" y="4213486"/>
                <a:ext cx="3545015" cy="1384995"/>
              </a:xfrm>
              <a:prstGeom prst="rect">
                <a:avLst/>
              </a:prstGeom>
              <a:noFill/>
            </p:spPr>
            <p:txBody>
              <a:bodyPr wrap="square" rtlCol="0">
                <a:spAutoFit/>
              </a:bodyPr>
              <a:lstStyle/>
              <a:p>
                <a:r>
                  <a:rPr lang="en-US" altLang="zh-TW" sz="2800" b="1" dirty="0" smtClean="0">
                    <a:solidFill>
                      <a:srgbClr val="FFC000"/>
                    </a:solidFill>
                  </a:rPr>
                  <a:t>Objective function</a:t>
                </a:r>
              </a:p>
              <a:p>
                <a:endParaRPr lang="en-US" altLang="zh-TW" sz="2800" b="1" dirty="0" smtClean="0">
                  <a:solidFill>
                    <a:srgbClr val="FFC000"/>
                  </a:solidFill>
                </a:endParaRPr>
              </a:p>
              <a:p>
                <a:r>
                  <a:rPr lang="zh-TW" altLang="en-US" sz="2800" b="1" dirty="0" smtClean="0">
                    <a:solidFill>
                      <a:srgbClr val="FFC000"/>
                    </a:solidFill>
                  </a:rPr>
                  <a:t>希望</a:t>
                </a:r>
                <a14:m>
                  <m:oMath xmlns:m="http://schemas.openxmlformats.org/officeDocument/2006/math">
                    <m:r>
                      <a:rPr lang="en-US" altLang="zh-TW" sz="2800" b="1" i="0" smtClean="0">
                        <a:solidFill>
                          <a:srgbClr val="FFC000"/>
                        </a:solidFill>
                        <a:latin typeface="Cambria Math" panose="02040503050406030204" pitchFamily="18" charset="0"/>
                        <a:ea typeface="Cambria Math" panose="02040503050406030204" pitchFamily="18" charset="0"/>
                      </a:rPr>
                      <m:t>𝐜</m:t>
                    </m:r>
                    <m:r>
                      <a:rPr lang="en-US" altLang="zh-TW" sz="2800" b="1" i="0" smtClean="0">
                        <a:solidFill>
                          <a:srgbClr val="FFC000"/>
                        </a:solidFill>
                        <a:latin typeface="Cambria Math" panose="02040503050406030204" pitchFamily="18" charset="0"/>
                        <a:ea typeface="Cambria Math" panose="02040503050406030204" pitchFamily="18" charset="0"/>
                      </a:rPr>
                      <m:t>′</m:t>
                    </m:r>
                    <m:r>
                      <a:rPr lang="el-GR" altLang="zh-TW" sz="2800" b="1" i="1" smtClean="0">
                        <a:solidFill>
                          <a:srgbClr val="FFC000"/>
                        </a:solidFill>
                        <a:latin typeface="Cambria Math" panose="02040503050406030204" pitchFamily="18" charset="0"/>
                        <a:ea typeface="Cambria Math" panose="02040503050406030204" pitchFamily="18" charset="0"/>
                      </a:rPr>
                      <m:t>𝜮</m:t>
                    </m:r>
                    <m:r>
                      <a:rPr lang="en-US" altLang="zh-TW" sz="2800" b="1" i="1" smtClean="0">
                        <a:solidFill>
                          <a:srgbClr val="FFC000"/>
                        </a:solidFill>
                        <a:latin typeface="Cambria Math" panose="02040503050406030204" pitchFamily="18" charset="0"/>
                        <a:ea typeface="Cambria Math" panose="02040503050406030204" pitchFamily="18" charset="0"/>
                      </a:rPr>
                      <m:t>𝒄</m:t>
                    </m:r>
                  </m:oMath>
                </a14:m>
                <a:r>
                  <a:rPr lang="en-US" altLang="zh-TW" sz="2800" b="1" dirty="0" smtClean="0">
                    <a:solidFill>
                      <a:srgbClr val="FFC000"/>
                    </a:solidFill>
                  </a:rPr>
                  <a:t> </a:t>
                </a:r>
                <a:r>
                  <a:rPr lang="zh-TW" altLang="en-US" sz="2800" b="1" dirty="0" smtClean="0">
                    <a:solidFill>
                      <a:srgbClr val="FFC000"/>
                    </a:solidFill>
                  </a:rPr>
                  <a:t>最小化</a:t>
                </a:r>
                <a:endParaRPr lang="en-US" altLang="zh-TW" sz="2800" b="1" dirty="0">
                  <a:solidFill>
                    <a:srgbClr val="FFC000"/>
                  </a:solidFill>
                </a:endParaRPr>
              </a:p>
            </p:txBody>
          </p:sp>
        </mc:Choice>
        <mc:Fallback xmlns="">
          <p:sp>
            <p:nvSpPr>
              <p:cNvPr id="9" name="TextBox 7"/>
              <p:cNvSpPr txBox="1">
                <a:spLocks noRot="1" noChangeAspect="1" noMove="1" noResize="1" noEditPoints="1" noAdjustHandles="1" noChangeArrowheads="1" noChangeShapeType="1" noTextEdit="1"/>
              </p:cNvSpPr>
              <p:nvPr/>
            </p:nvSpPr>
            <p:spPr>
              <a:xfrm>
                <a:off x="864382" y="4213486"/>
                <a:ext cx="3545015" cy="1384995"/>
              </a:xfrm>
              <a:prstGeom prst="rect">
                <a:avLst/>
              </a:prstGeom>
              <a:blipFill rotWithShape="0">
                <a:blip r:embed="rId6"/>
                <a:stretch>
                  <a:fillRect l="-3614" t="-4405" b="-11454"/>
                </a:stretch>
              </a:blipFill>
            </p:spPr>
            <p:txBody>
              <a:bodyPr/>
              <a:lstStyle/>
              <a:p>
                <a:r>
                  <a:rPr lang="zh-TW" altLang="en-US">
                    <a:noFill/>
                  </a:rPr>
                  <a:t> </a:t>
                </a:r>
              </a:p>
            </p:txBody>
          </p:sp>
        </mc:Fallback>
      </mc:AlternateContent>
      <p:sp>
        <p:nvSpPr>
          <p:cNvPr id="10" name="TextBox 8"/>
          <p:cNvSpPr txBox="1"/>
          <p:nvPr/>
        </p:nvSpPr>
        <p:spPr>
          <a:xfrm>
            <a:off x="5652121" y="4176003"/>
            <a:ext cx="3491880" cy="1384995"/>
          </a:xfrm>
          <a:prstGeom prst="rect">
            <a:avLst/>
          </a:prstGeom>
          <a:noFill/>
        </p:spPr>
        <p:txBody>
          <a:bodyPr wrap="square" rtlCol="0">
            <a:spAutoFit/>
          </a:bodyPr>
          <a:lstStyle/>
          <a:p>
            <a:r>
              <a:rPr lang="en-US" altLang="zh-TW" sz="2800" b="1" dirty="0" smtClean="0"/>
              <a:t>Constraint</a:t>
            </a:r>
          </a:p>
          <a:p>
            <a:endParaRPr lang="en-US" altLang="zh-TW" sz="2800" b="1" dirty="0"/>
          </a:p>
          <a:p>
            <a:r>
              <a:rPr lang="en-US" altLang="zh-TW" sz="2800" b="1" dirty="0" smtClean="0"/>
              <a:t>C </a:t>
            </a:r>
            <a:r>
              <a:rPr lang="zh-TW" altLang="en-US" sz="2800" b="1" dirty="0" smtClean="0"/>
              <a:t>必須滿足 </a:t>
            </a:r>
            <a:r>
              <a:rPr lang="en-US" altLang="zh-TW" sz="2800" b="1" dirty="0" smtClean="0"/>
              <a:t>c’1 = 1</a:t>
            </a:r>
            <a:endParaRPr lang="en-US" altLang="zh-TW" sz="2800" b="1" dirty="0"/>
          </a:p>
        </p:txBody>
      </p:sp>
      <p:cxnSp>
        <p:nvCxnSpPr>
          <p:cNvPr id="14" name="直線單箭頭接點 13"/>
          <p:cNvCxnSpPr/>
          <p:nvPr/>
        </p:nvCxnSpPr>
        <p:spPr>
          <a:xfrm flipH="1">
            <a:off x="2339752" y="3832096"/>
            <a:ext cx="1368152" cy="42240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7" name="直線單箭頭接點 16"/>
          <p:cNvCxnSpPr/>
          <p:nvPr/>
        </p:nvCxnSpPr>
        <p:spPr>
          <a:xfrm>
            <a:off x="5241772" y="3792167"/>
            <a:ext cx="1346452" cy="4623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89357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日期版面配置區 3"/>
          <p:cNvSpPr>
            <a:spLocks noGrp="1"/>
          </p:cNvSpPr>
          <p:nvPr>
            <p:ph type="dt" sz="half" idx="10"/>
          </p:nvPr>
        </p:nvSpPr>
        <p:spPr/>
        <p:txBody>
          <a:bodyPr/>
          <a:lstStyle/>
          <a:p>
            <a:fld id="{6484AFB4-D2A7-4C8F-BA49-2E1E0F0E4E36}" type="datetime1">
              <a:rPr lang="en-US" altLang="zh-TW" smtClean="0"/>
              <a:t>12/1/2015</a:t>
            </a:fld>
            <a:endParaRPr lang="en-US" dirty="0"/>
          </a:p>
        </p:txBody>
      </p:sp>
      <p:sp>
        <p:nvSpPr>
          <p:cNvPr id="5" name="投影片編號版面配置區 4"/>
          <p:cNvSpPr>
            <a:spLocks noGrp="1"/>
          </p:cNvSpPr>
          <p:nvPr>
            <p:ph type="sldNum" sz="quarter" idx="12"/>
          </p:nvPr>
        </p:nvSpPr>
        <p:spPr/>
        <p:txBody>
          <a:bodyPr/>
          <a:lstStyle/>
          <a:p>
            <a:fld id="{BFAA3A1A-A6EE-45C7-8D17-B91E289A84DA}" type="slidenum">
              <a:rPr lang="en-US" altLang="zh-TW" smtClean="0"/>
              <a:pPr/>
              <a:t>28</a:t>
            </a:fld>
            <a:r>
              <a:rPr lang="en-US" altLang="zh-TW" smtClean="0"/>
              <a:t>/118</a:t>
            </a:r>
            <a:endParaRPr lang="en-US" altLang="zh-TW"/>
          </a:p>
        </p:txBody>
      </p:sp>
      <p:pic>
        <p:nvPicPr>
          <p:cNvPr id="6" name="Picture 5"/>
          <p:cNvPicPr>
            <a:picLocks noChangeAspect="1"/>
          </p:cNvPicPr>
          <p:nvPr/>
        </p:nvPicPr>
        <p:blipFill>
          <a:blip r:embed="rId2"/>
          <a:stretch>
            <a:fillRect/>
          </a:stretch>
        </p:blipFill>
        <p:spPr>
          <a:xfrm>
            <a:off x="0" y="0"/>
            <a:ext cx="9129420" cy="1056015"/>
          </a:xfrm>
          <a:prstGeom prst="rect">
            <a:avLst/>
          </a:prstGeom>
        </p:spPr>
      </p:pic>
      <p:pic>
        <p:nvPicPr>
          <p:cNvPr id="7" name="Picture 4"/>
          <p:cNvPicPr>
            <a:picLocks noChangeAspect="1"/>
          </p:cNvPicPr>
          <p:nvPr/>
        </p:nvPicPr>
        <p:blipFill>
          <a:blip r:embed="rId3"/>
          <a:stretch>
            <a:fillRect/>
          </a:stretch>
        </p:blipFill>
        <p:spPr>
          <a:xfrm>
            <a:off x="35988" y="1042717"/>
            <a:ext cx="9250126" cy="5488592"/>
          </a:xfrm>
          <a:prstGeom prst="rect">
            <a:avLst/>
          </a:prstGeom>
        </p:spPr>
      </p:pic>
      <p:sp>
        <p:nvSpPr>
          <p:cNvPr id="8" name="TextBox 8"/>
          <p:cNvSpPr txBox="1"/>
          <p:nvPr/>
        </p:nvSpPr>
        <p:spPr>
          <a:xfrm>
            <a:off x="5297433" y="5752335"/>
            <a:ext cx="3172491" cy="954107"/>
          </a:xfrm>
          <a:prstGeom prst="rect">
            <a:avLst/>
          </a:prstGeom>
          <a:noFill/>
        </p:spPr>
        <p:txBody>
          <a:bodyPr wrap="square" rtlCol="0">
            <a:spAutoFit/>
          </a:bodyPr>
          <a:lstStyle/>
          <a:p>
            <a:r>
              <a:rPr lang="zh-TW" altLang="en-US" sz="2800" dirty="0" smtClean="0">
                <a:solidFill>
                  <a:srgbClr val="FF0000"/>
                </a:solidFill>
              </a:rPr>
              <a:t>移項整理係數得到 濾波器係數</a:t>
            </a:r>
            <a:r>
              <a:rPr lang="en-US" altLang="zh-TW" sz="2800" i="1" dirty="0" smtClean="0">
                <a:solidFill>
                  <a:srgbClr val="FF0000"/>
                </a:solidFill>
              </a:rPr>
              <a:t>c</a:t>
            </a:r>
            <a:endParaRPr lang="en-US" altLang="zh-TW" sz="2800" i="1" dirty="0">
              <a:solidFill>
                <a:srgbClr val="FF0000"/>
              </a:solidFill>
            </a:endParaRPr>
          </a:p>
        </p:txBody>
      </p:sp>
    </p:spTree>
    <p:extLst>
      <p:ext uri="{BB962C8B-B14F-4D97-AF65-F5344CB8AC3E}">
        <p14:creationId xmlns:p14="http://schemas.microsoft.com/office/powerpoint/2010/main" val="27714207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日期版面配置區 3"/>
          <p:cNvSpPr>
            <a:spLocks noGrp="1"/>
          </p:cNvSpPr>
          <p:nvPr>
            <p:ph type="dt" sz="half" idx="10"/>
          </p:nvPr>
        </p:nvSpPr>
        <p:spPr/>
        <p:txBody>
          <a:bodyPr/>
          <a:lstStyle/>
          <a:p>
            <a:fld id="{6484AFB4-D2A7-4C8F-BA49-2E1E0F0E4E36}" type="datetime1">
              <a:rPr lang="en-US" altLang="zh-TW" smtClean="0"/>
              <a:t>12/1/2015</a:t>
            </a:fld>
            <a:endParaRPr lang="en-US" dirty="0"/>
          </a:p>
        </p:txBody>
      </p:sp>
      <p:sp>
        <p:nvSpPr>
          <p:cNvPr id="5" name="投影片編號版面配置區 4"/>
          <p:cNvSpPr>
            <a:spLocks noGrp="1"/>
          </p:cNvSpPr>
          <p:nvPr>
            <p:ph type="sldNum" sz="quarter" idx="12"/>
          </p:nvPr>
        </p:nvSpPr>
        <p:spPr/>
        <p:txBody>
          <a:bodyPr/>
          <a:lstStyle/>
          <a:p>
            <a:fld id="{BFAA3A1A-A6EE-45C7-8D17-B91E289A84DA}" type="slidenum">
              <a:rPr lang="en-US" altLang="zh-TW" smtClean="0"/>
              <a:pPr/>
              <a:t>29</a:t>
            </a:fld>
            <a:r>
              <a:rPr lang="en-US" altLang="zh-TW" smtClean="0"/>
              <a:t>/118</a:t>
            </a:r>
            <a:endParaRPr lang="en-US" altLang="zh-TW"/>
          </a:p>
        </p:txBody>
      </p:sp>
      <p:pic>
        <p:nvPicPr>
          <p:cNvPr id="6" name="Picture 4"/>
          <p:cNvPicPr>
            <a:picLocks noChangeAspect="1"/>
          </p:cNvPicPr>
          <p:nvPr/>
        </p:nvPicPr>
        <p:blipFill>
          <a:blip r:embed="rId2"/>
          <a:stretch>
            <a:fillRect/>
          </a:stretch>
        </p:blipFill>
        <p:spPr>
          <a:xfrm>
            <a:off x="179512" y="115763"/>
            <a:ext cx="8964488" cy="3097213"/>
          </a:xfrm>
          <a:prstGeom prst="rect">
            <a:avLst/>
          </a:prstGeom>
        </p:spPr>
      </p:pic>
      <p:pic>
        <p:nvPicPr>
          <p:cNvPr id="7" name="Picture 6"/>
          <p:cNvPicPr>
            <a:picLocks noChangeAspect="1"/>
          </p:cNvPicPr>
          <p:nvPr/>
        </p:nvPicPr>
        <p:blipFill>
          <a:blip r:embed="rId3"/>
          <a:stretch>
            <a:fillRect/>
          </a:stretch>
        </p:blipFill>
        <p:spPr>
          <a:xfrm>
            <a:off x="323528" y="3410299"/>
            <a:ext cx="3376245" cy="919292"/>
          </a:xfrm>
          <a:prstGeom prst="rect">
            <a:avLst/>
          </a:prstGeom>
        </p:spPr>
      </p:pic>
      <p:pic>
        <p:nvPicPr>
          <p:cNvPr id="8" name="Picture 5"/>
          <p:cNvPicPr>
            <a:picLocks noChangeAspect="1"/>
          </p:cNvPicPr>
          <p:nvPr/>
        </p:nvPicPr>
        <p:blipFill>
          <a:blip r:embed="rId4"/>
          <a:stretch>
            <a:fillRect/>
          </a:stretch>
        </p:blipFill>
        <p:spPr>
          <a:xfrm>
            <a:off x="644229" y="4526914"/>
            <a:ext cx="2734841" cy="809625"/>
          </a:xfrm>
          <a:prstGeom prst="rect">
            <a:avLst/>
          </a:prstGeom>
        </p:spPr>
      </p:pic>
    </p:spTree>
    <p:extLst>
      <p:ext uri="{BB962C8B-B14F-4D97-AF65-F5344CB8AC3E}">
        <p14:creationId xmlns:p14="http://schemas.microsoft.com/office/powerpoint/2010/main" val="41535358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2"/>
          <p:cNvSpPr>
            <a:spLocks noGrp="1" noChangeArrowheads="1"/>
          </p:cNvSpPr>
          <p:nvPr>
            <p:ph type="title"/>
          </p:nvPr>
        </p:nvSpPr>
        <p:spPr/>
        <p:txBody>
          <a:bodyPr/>
          <a:lstStyle/>
          <a:p>
            <a:pPr eaLnBrk="1" hangingPunct="1"/>
            <a:r>
              <a:rPr lang="en-US" altLang="zh-TW" b="0" dirty="0" smtClean="0"/>
              <a:t>	7-1 Introduction</a:t>
            </a:r>
          </a:p>
        </p:txBody>
      </p:sp>
      <p:sp>
        <p:nvSpPr>
          <p:cNvPr id="22533" name="Rectangle 3"/>
          <p:cNvSpPr>
            <a:spLocks noGrp="1" noChangeArrowheads="1"/>
          </p:cNvSpPr>
          <p:nvPr>
            <p:ph idx="1"/>
          </p:nvPr>
        </p:nvSpPr>
        <p:spPr>
          <a:xfrm>
            <a:off x="865970" y="1711754"/>
            <a:ext cx="7234422" cy="3530600"/>
          </a:xfrm>
        </p:spPr>
        <p:txBody>
          <a:bodyPr/>
          <a:lstStyle/>
          <a:p>
            <a:pPr eaLnBrk="1" hangingPunct="1"/>
            <a:endParaRPr lang="en-US" altLang="zh-TW" dirty="0" smtClean="0"/>
          </a:p>
          <a:p>
            <a:pPr eaLnBrk="1" hangingPunct="1"/>
            <a:r>
              <a:rPr lang="en-US" altLang="zh-TW" b="1" dirty="0" smtClean="0"/>
              <a:t>Conditioning:</a:t>
            </a:r>
          </a:p>
          <a:p>
            <a:pPr lvl="1"/>
            <a:r>
              <a:rPr lang="en-US" altLang="zh-TW" dirty="0" smtClean="0"/>
              <a:t>Noise </a:t>
            </a:r>
            <a:r>
              <a:rPr lang="en-US" altLang="zh-TW" dirty="0"/>
              <a:t>Cleaning 						</a:t>
            </a:r>
            <a:r>
              <a:rPr lang="zh-TW" altLang="en-US" dirty="0" smtClean="0"/>
              <a:t>       </a:t>
            </a:r>
            <a:r>
              <a:rPr lang="en-US" altLang="zh-TW" dirty="0" smtClean="0"/>
              <a:t>(</a:t>
            </a:r>
            <a:r>
              <a:rPr lang="en-US" altLang="zh-TW" dirty="0"/>
              <a:t>Sec. 7-2) </a:t>
            </a:r>
          </a:p>
          <a:p>
            <a:pPr lvl="1"/>
            <a:r>
              <a:rPr lang="en-US" altLang="zh-TW" dirty="0"/>
              <a:t>Background Normalization</a:t>
            </a:r>
          </a:p>
          <a:p>
            <a:pPr lvl="1"/>
            <a:r>
              <a:rPr lang="en-US" altLang="zh-TW" dirty="0"/>
              <a:t>Sharpening 							</a:t>
            </a:r>
            <a:r>
              <a:rPr lang="en-US" altLang="zh-TW" dirty="0" smtClean="0"/>
              <a:t>(</a:t>
            </a:r>
            <a:r>
              <a:rPr lang="en-US" altLang="zh-TW" dirty="0"/>
              <a:t>Sec. 7-3)</a:t>
            </a:r>
          </a:p>
          <a:p>
            <a:endParaRPr lang="en-US" altLang="zh-TW" dirty="0"/>
          </a:p>
          <a:p>
            <a:pPr eaLnBrk="1" hangingPunct="1"/>
            <a:endParaRPr lang="en-US" altLang="zh-TW" dirty="0" smtClean="0"/>
          </a:p>
        </p:txBody>
      </p:sp>
      <p:sp>
        <p:nvSpPr>
          <p:cNvPr id="22531"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D0FD9BBD-13B9-4B35-9511-B9D770999BD1}" type="slidenum">
              <a:rPr lang="en-US" altLang="zh-TW" sz="1400"/>
              <a:pPr>
                <a:spcBef>
                  <a:spcPct val="0"/>
                </a:spcBef>
                <a:buClrTx/>
                <a:buSzTx/>
                <a:buFontTx/>
                <a:buNone/>
              </a:pPr>
              <a:t>3</a:t>
            </a:fld>
            <a:r>
              <a:rPr lang="en-US" altLang="zh-TW" sz="1400"/>
              <a:t>/118</a:t>
            </a:r>
          </a:p>
        </p:txBody>
      </p:sp>
      <p:sp>
        <p:nvSpPr>
          <p:cNvPr id="2" name="文字方塊 1"/>
          <p:cNvSpPr txBox="1"/>
          <p:nvPr/>
        </p:nvSpPr>
        <p:spPr>
          <a:xfrm>
            <a:off x="395536" y="4048025"/>
            <a:ext cx="7942213" cy="2308324"/>
          </a:xfrm>
          <a:prstGeom prst="rect">
            <a:avLst/>
          </a:prstGeom>
          <a:noFill/>
        </p:spPr>
        <p:txBody>
          <a:bodyPr wrap="square" rtlCol="0">
            <a:spAutoFit/>
          </a:bodyPr>
          <a:lstStyle/>
          <a:p>
            <a:pPr marL="342900" indent="-342900">
              <a:buFont typeface="+mj-lt"/>
              <a:buAutoNum type="arabicPeriod"/>
            </a:pPr>
            <a:r>
              <a:rPr lang="zh-TW" altLang="en-US" dirty="0" smtClean="0"/>
              <a:t>光線</a:t>
            </a:r>
            <a:r>
              <a:rPr lang="zh-TW" altLang="en-US" dirty="0"/>
              <a:t>不足或室內情況下拍攝，出來的相片會有一點點顆粒，術語稱之為「噪點」</a:t>
            </a:r>
            <a:r>
              <a:rPr lang="en-US" altLang="zh-TW" dirty="0"/>
              <a:t>(Noise</a:t>
            </a:r>
            <a:r>
              <a:rPr lang="en-US" altLang="zh-TW" dirty="0" smtClean="0"/>
              <a:t>)</a:t>
            </a:r>
          </a:p>
          <a:p>
            <a:pPr marL="342900" indent="-342900">
              <a:buFont typeface="+mj-lt"/>
              <a:buAutoNum type="arabicPeriod"/>
            </a:pPr>
            <a:r>
              <a:rPr lang="zh-TW" altLang="en-US" dirty="0"/>
              <a:t>若果相機預設的</a:t>
            </a:r>
            <a:r>
              <a:rPr lang="en-US" altLang="zh-TW" dirty="0"/>
              <a:t>ISO</a:t>
            </a:r>
            <a:r>
              <a:rPr lang="zh-TW" altLang="en-US" dirty="0"/>
              <a:t>感光值是「自動模式」，在光線不足的情況下相機會自動提高</a:t>
            </a:r>
            <a:r>
              <a:rPr lang="en-US" altLang="zh-TW" dirty="0"/>
              <a:t>ISO</a:t>
            </a:r>
            <a:r>
              <a:rPr lang="zh-TW" altLang="en-US" dirty="0"/>
              <a:t>值以增加感光來維持適當的快門值，高</a:t>
            </a:r>
            <a:r>
              <a:rPr lang="en-US" altLang="zh-TW" dirty="0"/>
              <a:t>ISO</a:t>
            </a:r>
            <a:r>
              <a:rPr lang="zh-TW" altLang="en-US" dirty="0"/>
              <a:t>值自然會令相片產生雜訊</a:t>
            </a:r>
            <a:r>
              <a:rPr lang="zh-TW" altLang="en-US" dirty="0" smtClean="0"/>
              <a:t>。</a:t>
            </a:r>
            <a:endParaRPr lang="en-US" altLang="zh-TW" dirty="0" smtClean="0"/>
          </a:p>
          <a:p>
            <a:pPr marL="342900" indent="-342900">
              <a:buFont typeface="+mj-lt"/>
              <a:buAutoNum type="arabicPeriod"/>
            </a:pPr>
            <a:r>
              <a:rPr lang="zh-TW" altLang="en-US" dirty="0" smtClean="0"/>
              <a:t>最</a:t>
            </a:r>
            <a:r>
              <a:rPr lang="zh-TW" altLang="en-US" dirty="0"/>
              <a:t>簡單的做法就是把</a:t>
            </a:r>
            <a:r>
              <a:rPr lang="en-US" altLang="zh-TW" dirty="0"/>
              <a:t>ISO</a:t>
            </a:r>
            <a:r>
              <a:rPr lang="zh-TW" altLang="en-US" dirty="0"/>
              <a:t>值調整為比較低的值如</a:t>
            </a:r>
            <a:r>
              <a:rPr lang="en-US" altLang="zh-TW" b="1" dirty="0"/>
              <a:t>ISO50</a:t>
            </a:r>
            <a:r>
              <a:rPr lang="zh-TW" altLang="en-US" b="1" dirty="0"/>
              <a:t>、</a:t>
            </a:r>
            <a:r>
              <a:rPr lang="en-US" altLang="zh-TW" b="1" dirty="0"/>
              <a:t>100</a:t>
            </a:r>
            <a:r>
              <a:rPr lang="zh-TW" altLang="en-US" b="1" dirty="0"/>
              <a:t>或</a:t>
            </a:r>
            <a:r>
              <a:rPr lang="en-US" altLang="zh-TW" b="1" dirty="0"/>
              <a:t>200</a:t>
            </a:r>
            <a:r>
              <a:rPr lang="zh-TW" altLang="en-US" dirty="0"/>
              <a:t>，噪點問題便能大大降低，但因為感光值低，在相同光圈下快門值會相應變慢，此時便需要使用三腳架來固定相機或開啟閃燈了。</a:t>
            </a:r>
          </a:p>
        </p:txBody>
      </p:sp>
      <p:sp>
        <p:nvSpPr>
          <p:cNvPr id="3" name="日期版面配置區 2"/>
          <p:cNvSpPr>
            <a:spLocks noGrp="1"/>
          </p:cNvSpPr>
          <p:nvPr>
            <p:ph type="dt" sz="half" idx="10"/>
          </p:nvPr>
        </p:nvSpPr>
        <p:spPr/>
        <p:txBody>
          <a:bodyPr/>
          <a:lstStyle/>
          <a:p>
            <a:fld id="{48045468-3B1E-4B66-91FD-F693AE40EB82}" type="datetime1">
              <a:rPr lang="en-US" altLang="zh-TW" smtClean="0"/>
              <a:t>12/1/2015</a:t>
            </a:fld>
            <a:endParaRPr lang="en-US" dirty="0"/>
          </a:p>
        </p:txBody>
      </p:sp>
      <p:sp>
        <p:nvSpPr>
          <p:cNvPr id="8" name="文字方塊 7"/>
          <p:cNvSpPr txBox="1"/>
          <p:nvPr/>
        </p:nvSpPr>
        <p:spPr>
          <a:xfrm>
            <a:off x="6617277" y="6224825"/>
            <a:ext cx="1184730" cy="369332"/>
          </a:xfrm>
          <a:prstGeom prst="rect">
            <a:avLst/>
          </a:prstGeom>
          <a:noFill/>
        </p:spPr>
        <p:txBody>
          <a:bodyPr wrap="square" rtlCol="0">
            <a:spAutoFit/>
          </a:bodyPr>
          <a:lstStyle/>
          <a:p>
            <a:r>
              <a:rPr lang="en-US" altLang="zh-TW" dirty="0" smtClean="0"/>
              <a:t>2</a:t>
            </a:r>
            <a:endParaRPr lang="zh-TW" alt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日期版面配置區 3"/>
          <p:cNvSpPr>
            <a:spLocks noGrp="1"/>
          </p:cNvSpPr>
          <p:nvPr>
            <p:ph type="dt" sz="half" idx="10"/>
          </p:nvPr>
        </p:nvSpPr>
        <p:spPr/>
        <p:txBody>
          <a:bodyPr/>
          <a:lstStyle/>
          <a:p>
            <a:fld id="{6484AFB4-D2A7-4C8F-BA49-2E1E0F0E4E36}" type="datetime1">
              <a:rPr lang="en-US" altLang="zh-TW" smtClean="0"/>
              <a:t>12/1/2015</a:t>
            </a:fld>
            <a:endParaRPr lang="en-US" dirty="0"/>
          </a:p>
        </p:txBody>
      </p:sp>
      <p:sp>
        <p:nvSpPr>
          <p:cNvPr id="5" name="投影片編號版面配置區 4"/>
          <p:cNvSpPr>
            <a:spLocks noGrp="1"/>
          </p:cNvSpPr>
          <p:nvPr>
            <p:ph type="sldNum" sz="quarter" idx="12"/>
          </p:nvPr>
        </p:nvSpPr>
        <p:spPr/>
        <p:txBody>
          <a:bodyPr/>
          <a:lstStyle/>
          <a:p>
            <a:fld id="{BFAA3A1A-A6EE-45C7-8D17-B91E289A84DA}" type="slidenum">
              <a:rPr lang="en-US" altLang="zh-TW" smtClean="0"/>
              <a:pPr/>
              <a:t>30</a:t>
            </a:fld>
            <a:r>
              <a:rPr lang="en-US" altLang="zh-TW" smtClean="0"/>
              <a:t>/118</a:t>
            </a:r>
            <a:endParaRPr lang="en-US" altLang="zh-TW"/>
          </a:p>
        </p:txBody>
      </p:sp>
      <p:pic>
        <p:nvPicPr>
          <p:cNvPr id="6" name="Picture 4"/>
          <p:cNvPicPr>
            <a:picLocks noChangeAspect="1"/>
          </p:cNvPicPr>
          <p:nvPr/>
        </p:nvPicPr>
        <p:blipFill>
          <a:blip r:embed="rId2"/>
          <a:stretch>
            <a:fillRect/>
          </a:stretch>
        </p:blipFill>
        <p:spPr>
          <a:xfrm>
            <a:off x="251520" y="1282030"/>
            <a:ext cx="8787390" cy="3196010"/>
          </a:xfrm>
          <a:prstGeom prst="rect">
            <a:avLst/>
          </a:prstGeom>
        </p:spPr>
      </p:pic>
    </p:spTree>
    <p:extLst>
      <p:ext uri="{BB962C8B-B14F-4D97-AF65-F5344CB8AC3E}">
        <p14:creationId xmlns:p14="http://schemas.microsoft.com/office/powerpoint/2010/main" val="30701533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日期版面配置區 3"/>
          <p:cNvSpPr>
            <a:spLocks noGrp="1"/>
          </p:cNvSpPr>
          <p:nvPr>
            <p:ph type="dt" sz="half" idx="10"/>
          </p:nvPr>
        </p:nvSpPr>
        <p:spPr/>
        <p:txBody>
          <a:bodyPr/>
          <a:lstStyle/>
          <a:p>
            <a:fld id="{6484AFB4-D2A7-4C8F-BA49-2E1E0F0E4E36}" type="datetime1">
              <a:rPr lang="en-US" altLang="zh-TW" smtClean="0"/>
              <a:t>12/1/2015</a:t>
            </a:fld>
            <a:endParaRPr lang="en-US" dirty="0"/>
          </a:p>
        </p:txBody>
      </p:sp>
      <p:sp>
        <p:nvSpPr>
          <p:cNvPr id="5" name="投影片編號版面配置區 4"/>
          <p:cNvSpPr>
            <a:spLocks noGrp="1"/>
          </p:cNvSpPr>
          <p:nvPr>
            <p:ph type="sldNum" sz="quarter" idx="12"/>
          </p:nvPr>
        </p:nvSpPr>
        <p:spPr/>
        <p:txBody>
          <a:bodyPr/>
          <a:lstStyle/>
          <a:p>
            <a:fld id="{BFAA3A1A-A6EE-45C7-8D17-B91E289A84DA}" type="slidenum">
              <a:rPr lang="en-US" altLang="zh-TW" smtClean="0"/>
              <a:pPr/>
              <a:t>31</a:t>
            </a:fld>
            <a:r>
              <a:rPr lang="en-US" altLang="zh-TW" smtClean="0"/>
              <a:t>/118</a:t>
            </a:r>
            <a:endParaRPr lang="en-US" altLang="zh-TW"/>
          </a:p>
        </p:txBody>
      </p:sp>
      <p:pic>
        <p:nvPicPr>
          <p:cNvPr id="6" name="Picture 5"/>
          <p:cNvPicPr>
            <a:picLocks noChangeAspect="1"/>
          </p:cNvPicPr>
          <p:nvPr/>
        </p:nvPicPr>
        <p:blipFill>
          <a:blip r:embed="rId2"/>
          <a:stretch>
            <a:fillRect/>
          </a:stretch>
        </p:blipFill>
        <p:spPr>
          <a:xfrm>
            <a:off x="107503" y="242639"/>
            <a:ext cx="8931407" cy="2466281"/>
          </a:xfrm>
          <a:prstGeom prst="rect">
            <a:avLst/>
          </a:prstGeom>
        </p:spPr>
      </p:pic>
      <p:pic>
        <p:nvPicPr>
          <p:cNvPr id="7" name="Picture 4"/>
          <p:cNvPicPr>
            <a:picLocks noChangeAspect="1"/>
          </p:cNvPicPr>
          <p:nvPr/>
        </p:nvPicPr>
        <p:blipFill>
          <a:blip r:embed="rId3"/>
          <a:stretch>
            <a:fillRect/>
          </a:stretch>
        </p:blipFill>
        <p:spPr>
          <a:xfrm>
            <a:off x="107733" y="2871450"/>
            <a:ext cx="8931407" cy="3331518"/>
          </a:xfrm>
          <a:prstGeom prst="rect">
            <a:avLst/>
          </a:prstGeom>
        </p:spPr>
      </p:pic>
    </p:spTree>
    <p:extLst>
      <p:ext uri="{BB962C8B-B14F-4D97-AF65-F5344CB8AC3E}">
        <p14:creationId xmlns:p14="http://schemas.microsoft.com/office/powerpoint/2010/main" val="13429810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Take a break 2 </a:t>
            </a:r>
            <a:endParaRPr lang="zh-TW" altLang="en-US" dirty="0"/>
          </a:p>
        </p:txBody>
      </p:sp>
      <p:sp>
        <p:nvSpPr>
          <p:cNvPr id="4" name="日期版面配置區 3"/>
          <p:cNvSpPr>
            <a:spLocks noGrp="1"/>
          </p:cNvSpPr>
          <p:nvPr>
            <p:ph type="dt" sz="half" idx="10"/>
          </p:nvPr>
        </p:nvSpPr>
        <p:spPr/>
        <p:txBody>
          <a:bodyPr/>
          <a:lstStyle/>
          <a:p>
            <a:fld id="{6484AFB4-D2A7-4C8F-BA49-2E1E0F0E4E36}" type="datetime1">
              <a:rPr lang="en-US" altLang="zh-TW" smtClean="0"/>
              <a:t>12/1/2015</a:t>
            </a:fld>
            <a:endParaRPr lang="en-US" dirty="0"/>
          </a:p>
        </p:txBody>
      </p:sp>
      <p:sp>
        <p:nvSpPr>
          <p:cNvPr id="5" name="投影片編號版面配置區 4"/>
          <p:cNvSpPr>
            <a:spLocks noGrp="1"/>
          </p:cNvSpPr>
          <p:nvPr>
            <p:ph type="sldNum" sz="quarter" idx="12"/>
          </p:nvPr>
        </p:nvSpPr>
        <p:spPr/>
        <p:txBody>
          <a:bodyPr/>
          <a:lstStyle/>
          <a:p>
            <a:fld id="{BFAA3A1A-A6EE-45C7-8D17-B91E289A84DA}" type="slidenum">
              <a:rPr lang="en-US" altLang="zh-TW" smtClean="0"/>
              <a:pPr/>
              <a:t>32</a:t>
            </a:fld>
            <a:r>
              <a:rPr lang="en-US" altLang="zh-TW" smtClean="0"/>
              <a:t>/118</a:t>
            </a:r>
            <a:endParaRPr lang="en-US" altLang="zh-TW"/>
          </a:p>
        </p:txBody>
      </p:sp>
      <p:sp>
        <p:nvSpPr>
          <p:cNvPr id="6" name="文字方塊 5"/>
          <p:cNvSpPr txBox="1"/>
          <p:nvPr/>
        </p:nvSpPr>
        <p:spPr>
          <a:xfrm>
            <a:off x="1125888" y="3529791"/>
            <a:ext cx="6552728" cy="369332"/>
          </a:xfrm>
          <a:prstGeom prst="rect">
            <a:avLst/>
          </a:prstGeom>
          <a:noFill/>
        </p:spPr>
        <p:txBody>
          <a:bodyPr wrap="square" rtlCol="0">
            <a:spAutoFit/>
          </a:bodyPr>
          <a:lstStyle/>
          <a:p>
            <a:r>
              <a:rPr lang="zh-TW" altLang="en-US" dirty="0">
                <a:hlinkClick r:id="rId2" action="ppaction://hlinkfile"/>
              </a:rPr>
              <a:t>日本上班族</a:t>
            </a:r>
            <a:r>
              <a:rPr lang="en-US" altLang="zh-TW" dirty="0">
                <a:hlinkClick r:id="rId2" action="ppaction://hlinkfile"/>
              </a:rPr>
              <a:t>~</a:t>
            </a:r>
            <a:r>
              <a:rPr lang="zh-TW" altLang="en-US" dirty="0">
                <a:hlinkClick r:id="rId2" action="ppaction://hlinkfile"/>
              </a:rPr>
              <a:t>超快速</a:t>
            </a:r>
            <a:r>
              <a:rPr lang="en-US" altLang="zh-TW" dirty="0">
                <a:hlinkClick r:id="rId2" action="ppaction://hlinkfile"/>
              </a:rPr>
              <a:t>5</a:t>
            </a:r>
            <a:r>
              <a:rPr lang="zh-TW" altLang="en-US" dirty="0">
                <a:hlinkClick r:id="rId2" action="ppaction://hlinkfile"/>
              </a:rPr>
              <a:t>分鐘出門</a:t>
            </a:r>
            <a:r>
              <a:rPr lang="en-US" altLang="zh-TW" dirty="0">
                <a:hlinkClick r:id="rId2" action="ppaction://hlinkfile"/>
              </a:rPr>
              <a:t>!!</a:t>
            </a:r>
            <a:endParaRPr lang="zh-TW" altLang="en-US" dirty="0"/>
          </a:p>
        </p:txBody>
      </p:sp>
    </p:spTree>
    <p:extLst>
      <p:ext uri="{BB962C8B-B14F-4D97-AF65-F5344CB8AC3E}">
        <p14:creationId xmlns:p14="http://schemas.microsoft.com/office/powerpoint/2010/main" val="24310963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484AFB4-D2A7-4C8F-BA49-2E1E0F0E4E36}" type="datetime1">
              <a:rPr lang="en-US" altLang="zh-TW" smtClean="0"/>
              <a:t>12/1/2015</a:t>
            </a:fld>
            <a:endParaRPr lang="en-US" dirty="0"/>
          </a:p>
        </p:txBody>
      </p:sp>
      <p:sp>
        <p:nvSpPr>
          <p:cNvPr id="5" name="投影片編號版面配置區 4"/>
          <p:cNvSpPr>
            <a:spLocks noGrp="1"/>
          </p:cNvSpPr>
          <p:nvPr>
            <p:ph type="sldNum" sz="quarter" idx="12"/>
          </p:nvPr>
        </p:nvSpPr>
        <p:spPr/>
        <p:txBody>
          <a:bodyPr/>
          <a:lstStyle/>
          <a:p>
            <a:fld id="{BFAA3A1A-A6EE-45C7-8D17-B91E289A84DA}" type="slidenum">
              <a:rPr lang="en-US" altLang="zh-TW" smtClean="0"/>
              <a:pPr/>
              <a:t>33</a:t>
            </a:fld>
            <a:r>
              <a:rPr lang="en-US" altLang="zh-TW" smtClean="0"/>
              <a:t>/118</a:t>
            </a:r>
            <a:endParaRPr lang="en-US" altLang="zh-TW"/>
          </a:p>
        </p:txBody>
      </p:sp>
      <p:sp>
        <p:nvSpPr>
          <p:cNvPr id="6" name="TextBox 1"/>
          <p:cNvSpPr txBox="1"/>
          <p:nvPr/>
        </p:nvSpPr>
        <p:spPr>
          <a:xfrm>
            <a:off x="79512" y="958864"/>
            <a:ext cx="8459787" cy="646331"/>
          </a:xfrm>
          <a:prstGeom prst="rect">
            <a:avLst/>
          </a:prstGeom>
          <a:noFill/>
        </p:spPr>
        <p:txBody>
          <a:bodyPr wrap="square" rtlCol="0">
            <a:spAutoFit/>
          </a:bodyPr>
          <a:lstStyle/>
          <a:p>
            <a:pPr algn="ctr"/>
            <a:r>
              <a:rPr lang="en-US" altLang="zh-TW" sz="3600" dirty="0" smtClean="0">
                <a:solidFill>
                  <a:schemeClr val="bg1"/>
                </a:solidFill>
              </a:rPr>
              <a:t>7.2.3 Outlier </a:t>
            </a:r>
            <a:r>
              <a:rPr lang="en-US" altLang="zh-TW" sz="3600" dirty="0">
                <a:solidFill>
                  <a:schemeClr val="bg1"/>
                </a:solidFill>
              </a:rPr>
              <a:t>Or Peak </a:t>
            </a:r>
            <a:r>
              <a:rPr lang="en-US" altLang="zh-TW" sz="3600" dirty="0" smtClean="0">
                <a:solidFill>
                  <a:schemeClr val="bg1"/>
                </a:solidFill>
              </a:rPr>
              <a:t>Noise</a:t>
            </a:r>
            <a:endParaRPr lang="zh-TW" altLang="en-US" sz="3600" dirty="0">
              <a:solidFill>
                <a:schemeClr val="bg1"/>
              </a:solidFill>
            </a:endParaRPr>
          </a:p>
        </p:txBody>
      </p:sp>
      <p:sp>
        <p:nvSpPr>
          <p:cNvPr id="7" name="Rectangle 3"/>
          <p:cNvSpPr>
            <a:spLocks noGrp="1" noChangeArrowheads="1"/>
          </p:cNvSpPr>
          <p:nvPr>
            <p:ph idx="1"/>
          </p:nvPr>
        </p:nvSpPr>
        <p:spPr>
          <a:xfrm>
            <a:off x="899592" y="2268328"/>
            <a:ext cx="8064896" cy="4301639"/>
          </a:xfrm>
        </p:spPr>
        <p:txBody>
          <a:bodyPr>
            <a:normAutofit fontScale="92500"/>
          </a:bodyPr>
          <a:lstStyle/>
          <a:p>
            <a:pPr eaLnBrk="1" hangingPunct="1">
              <a:lnSpc>
                <a:spcPct val="90000"/>
              </a:lnSpc>
            </a:pPr>
            <a:r>
              <a:rPr kumimoji="0" lang="en-US" altLang="zh-TW" sz="2800" b="1" dirty="0" smtClean="0">
                <a:solidFill>
                  <a:schemeClr val="accent6">
                    <a:lumMod val="75000"/>
                  </a:schemeClr>
                </a:solidFill>
              </a:rPr>
              <a:t>Ou</a:t>
            </a:r>
            <a:r>
              <a:rPr lang="en-US" altLang="zh-TW" sz="2800" b="1" dirty="0" smtClean="0">
                <a:solidFill>
                  <a:schemeClr val="accent6">
                    <a:lumMod val="75000"/>
                  </a:schemeClr>
                </a:solidFill>
              </a:rPr>
              <a:t>tlier also known as peak noise: </a:t>
            </a:r>
            <a:br>
              <a:rPr lang="en-US" altLang="zh-TW" sz="2800" b="1" dirty="0" smtClean="0">
                <a:solidFill>
                  <a:schemeClr val="accent6">
                    <a:lumMod val="75000"/>
                  </a:schemeClr>
                </a:solidFill>
              </a:rPr>
            </a:br>
            <a:r>
              <a:rPr lang="en-US" altLang="zh-TW" sz="2800" b="1" dirty="0" smtClean="0">
                <a:solidFill>
                  <a:schemeClr val="accent6">
                    <a:lumMod val="75000"/>
                  </a:schemeClr>
                </a:solidFill>
              </a:rPr>
              <a:t>pixel value replaced by random noise value</a:t>
            </a:r>
          </a:p>
          <a:p>
            <a:pPr eaLnBrk="1" hangingPunct="1">
              <a:lnSpc>
                <a:spcPct val="90000"/>
              </a:lnSpc>
            </a:pPr>
            <a:endParaRPr lang="en-US" altLang="zh-TW" sz="2800" b="1" dirty="0" smtClean="0">
              <a:solidFill>
                <a:schemeClr val="accent6">
                  <a:lumMod val="75000"/>
                </a:schemeClr>
              </a:solidFill>
            </a:endParaRPr>
          </a:p>
          <a:p>
            <a:pPr eaLnBrk="1" hangingPunct="1">
              <a:lnSpc>
                <a:spcPct val="90000"/>
              </a:lnSpc>
            </a:pPr>
            <a:r>
              <a:rPr lang="en-US" altLang="zh-TW" sz="2800" b="1" dirty="0" smtClean="0">
                <a:solidFill>
                  <a:schemeClr val="accent6">
                    <a:lumMod val="75000"/>
                  </a:schemeClr>
                </a:solidFill>
              </a:rPr>
              <a:t>Neighborhood size: </a:t>
            </a:r>
            <a:br>
              <a:rPr lang="en-US" altLang="zh-TW" sz="2800" b="1" dirty="0" smtClean="0">
                <a:solidFill>
                  <a:schemeClr val="accent6">
                    <a:lumMod val="75000"/>
                  </a:schemeClr>
                </a:solidFill>
              </a:rPr>
            </a:br>
            <a:r>
              <a:rPr lang="en-US" altLang="zh-TW" sz="2800" b="1" dirty="0" smtClean="0">
                <a:solidFill>
                  <a:schemeClr val="accent6">
                    <a:lumMod val="75000"/>
                  </a:schemeClr>
                </a:solidFill>
              </a:rPr>
              <a:t>larger than noise, smaller than preserved detail</a:t>
            </a:r>
          </a:p>
          <a:p>
            <a:pPr eaLnBrk="1" hangingPunct="1">
              <a:lnSpc>
                <a:spcPct val="90000"/>
              </a:lnSpc>
            </a:pPr>
            <a:endParaRPr lang="en-US" altLang="zh-TW" sz="2800" b="1" dirty="0" smtClean="0">
              <a:solidFill>
                <a:schemeClr val="accent6">
                  <a:lumMod val="75000"/>
                </a:schemeClr>
              </a:solidFill>
            </a:endParaRPr>
          </a:p>
          <a:p>
            <a:pPr eaLnBrk="1" hangingPunct="1">
              <a:lnSpc>
                <a:spcPct val="90000"/>
              </a:lnSpc>
            </a:pPr>
            <a:r>
              <a:rPr kumimoji="0" lang="en-US" altLang="zh-TW" sz="2800" b="1" dirty="0" smtClean="0">
                <a:solidFill>
                  <a:schemeClr val="accent6">
                    <a:lumMod val="75000"/>
                  </a:schemeClr>
                </a:solidFill>
              </a:rPr>
              <a:t>Ce</a:t>
            </a:r>
            <a:r>
              <a:rPr lang="en-US" altLang="zh-TW" sz="2800" b="1" dirty="0" smtClean="0">
                <a:solidFill>
                  <a:schemeClr val="accent6">
                    <a:lumMod val="75000"/>
                  </a:schemeClr>
                </a:solidFill>
              </a:rPr>
              <a:t>nter-deleted: </a:t>
            </a:r>
            <a:br>
              <a:rPr lang="en-US" altLang="zh-TW" sz="2800" b="1" dirty="0" smtClean="0">
                <a:solidFill>
                  <a:schemeClr val="accent6">
                    <a:lumMod val="75000"/>
                  </a:schemeClr>
                </a:solidFill>
              </a:rPr>
            </a:br>
            <a:r>
              <a:rPr lang="en-US" altLang="zh-TW" sz="2800" b="1" dirty="0" smtClean="0">
                <a:solidFill>
                  <a:schemeClr val="accent6">
                    <a:lumMod val="75000"/>
                  </a:schemeClr>
                </a:solidFill>
              </a:rPr>
              <a:t>neighborhood pixel values in neighborhood except center</a:t>
            </a:r>
          </a:p>
        </p:txBody>
      </p:sp>
    </p:spTree>
    <p:extLst>
      <p:ext uri="{BB962C8B-B14F-4D97-AF65-F5344CB8AC3E}">
        <p14:creationId xmlns:p14="http://schemas.microsoft.com/office/powerpoint/2010/main" val="15462952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ChangeArrowheads="1"/>
          </p:cNvSpPr>
          <p:nvPr>
            <p:ph type="title"/>
          </p:nvPr>
        </p:nvSpPr>
        <p:spPr/>
        <p:txBody>
          <a:bodyPr/>
          <a:lstStyle/>
          <a:p>
            <a:pPr eaLnBrk="1" hangingPunct="1"/>
            <a:r>
              <a:rPr lang="en-US" altLang="zh-TW" b="0" dirty="0" smtClean="0"/>
              <a:t>Outlier or Peak Noise</a:t>
            </a:r>
          </a:p>
        </p:txBody>
      </p:sp>
      <p:sp>
        <p:nvSpPr>
          <p:cNvPr id="41988" name="Rectangle 3"/>
          <p:cNvSpPr>
            <a:spLocks noGrp="1" noChangeArrowheads="1"/>
          </p:cNvSpPr>
          <p:nvPr>
            <p:ph idx="1"/>
          </p:nvPr>
        </p:nvSpPr>
        <p:spPr>
          <a:xfrm>
            <a:off x="865970" y="2169735"/>
            <a:ext cx="6948632" cy="4195763"/>
          </a:xfrm>
        </p:spPr>
        <p:txBody>
          <a:bodyPr>
            <a:normAutofit/>
          </a:bodyPr>
          <a:lstStyle/>
          <a:p>
            <a:pPr marL="0" indent="0" eaLnBrk="1" hangingPunct="1">
              <a:lnSpc>
                <a:spcPct val="90000"/>
              </a:lnSpc>
              <a:buNone/>
            </a:pPr>
            <a:endParaRPr kumimoji="0" lang="en-US" altLang="zh-TW" dirty="0" smtClean="0"/>
          </a:p>
          <a:p>
            <a:pPr eaLnBrk="1" hangingPunct="1">
              <a:lnSpc>
                <a:spcPct val="90000"/>
              </a:lnSpc>
            </a:pPr>
            <a:r>
              <a:rPr kumimoji="0" lang="en-US" altLang="zh-TW" b="1" dirty="0" smtClean="0"/>
              <a:t>ou</a:t>
            </a:r>
            <a:r>
              <a:rPr lang="en-US" altLang="zh-TW" b="1" dirty="0" smtClean="0"/>
              <a:t>tlier</a:t>
            </a:r>
            <a:r>
              <a:rPr lang="en-US" altLang="zh-TW" dirty="0" smtClean="0"/>
              <a:t>: peak noise: pixel value replaced by   random noise value</a:t>
            </a:r>
          </a:p>
          <a:p>
            <a:pPr>
              <a:lnSpc>
                <a:spcPct val="90000"/>
              </a:lnSpc>
            </a:pPr>
            <a:r>
              <a:rPr lang="en-US" altLang="zh-TW" dirty="0" smtClean="0"/>
              <a:t>This can be happen when there is a </a:t>
            </a:r>
            <a:r>
              <a:rPr lang="en-US" altLang="zh-TW" b="1" dirty="0" smtClean="0"/>
              <a:t>transmission error</a:t>
            </a:r>
            <a:r>
              <a:rPr lang="en-US" altLang="zh-TW" dirty="0" smtClean="0"/>
              <a:t>, when there is </a:t>
            </a:r>
            <a:r>
              <a:rPr lang="en-US" altLang="zh-TW" b="1" dirty="0" smtClean="0"/>
              <a:t>a bad spot on a </a:t>
            </a:r>
            <a:r>
              <a:rPr lang="en-US" altLang="zh-TW" b="1" dirty="0" err="1" smtClean="0"/>
              <a:t>vidicon</a:t>
            </a:r>
            <a:r>
              <a:rPr lang="en-US" altLang="zh-TW" b="1" dirty="0" smtClean="0"/>
              <a:t>(</a:t>
            </a:r>
            <a:r>
              <a:rPr lang="zh-TW" altLang="en-US" b="1" dirty="0" smtClean="0"/>
              <a:t>攝像機</a:t>
            </a:r>
            <a:r>
              <a:rPr lang="en-US" altLang="zh-TW" b="1" dirty="0" smtClean="0"/>
              <a:t>) or CCD array</a:t>
            </a:r>
            <a:r>
              <a:rPr lang="en-US" altLang="zh-TW" dirty="0" smtClean="0"/>
              <a:t>, when </a:t>
            </a:r>
            <a:r>
              <a:rPr lang="en-US" altLang="zh-TW" b="1" dirty="0" smtClean="0"/>
              <a:t>external noise affect the analog-to-digital-conversion </a:t>
            </a:r>
            <a:r>
              <a:rPr lang="en-US" altLang="zh-TW" dirty="0" smtClean="0"/>
              <a:t>process, or when something small and irrelevant occludes the object of interest.</a:t>
            </a:r>
          </a:p>
          <a:p>
            <a:pPr eaLnBrk="1" hangingPunct="1">
              <a:lnSpc>
                <a:spcPct val="90000"/>
              </a:lnSpc>
            </a:pPr>
            <a:r>
              <a:rPr lang="en-US" altLang="zh-TW" b="1" dirty="0" smtClean="0"/>
              <a:t>neighborhood size</a:t>
            </a:r>
            <a:r>
              <a:rPr lang="en-US" altLang="zh-TW" dirty="0" smtClean="0"/>
              <a:t>: larger than noise, smaller </a:t>
            </a:r>
          </a:p>
          <a:p>
            <a:pPr eaLnBrk="1" hangingPunct="1">
              <a:lnSpc>
                <a:spcPct val="90000"/>
              </a:lnSpc>
              <a:buFont typeface="Wingdings" pitchFamily="2" charset="2"/>
              <a:buNone/>
            </a:pPr>
            <a:r>
              <a:rPr lang="en-US" altLang="zh-TW" dirty="0" smtClean="0"/>
              <a:t>                                  than preserved detail</a:t>
            </a:r>
          </a:p>
          <a:p>
            <a:pPr eaLnBrk="1" hangingPunct="1">
              <a:lnSpc>
                <a:spcPct val="90000"/>
              </a:lnSpc>
            </a:pPr>
            <a:r>
              <a:rPr kumimoji="0" lang="en-US" altLang="zh-TW" b="1" dirty="0" smtClean="0"/>
              <a:t>ce</a:t>
            </a:r>
            <a:r>
              <a:rPr lang="en-US" altLang="zh-TW" b="1" dirty="0" smtClean="0"/>
              <a:t>nter-deleted</a:t>
            </a:r>
            <a:r>
              <a:rPr lang="en-US" altLang="zh-TW" dirty="0" smtClean="0"/>
              <a:t>: neighborhood pixel values in</a:t>
            </a:r>
          </a:p>
          <a:p>
            <a:pPr eaLnBrk="1" hangingPunct="1">
              <a:lnSpc>
                <a:spcPct val="90000"/>
              </a:lnSpc>
              <a:buFont typeface="Wingdings" pitchFamily="2" charset="2"/>
              <a:buNone/>
            </a:pPr>
            <a:r>
              <a:rPr lang="en-US" altLang="zh-TW" dirty="0" smtClean="0"/>
              <a:t>                             neighborhood except center</a:t>
            </a:r>
          </a:p>
        </p:txBody>
      </p:sp>
      <p:sp>
        <p:nvSpPr>
          <p:cNvPr id="41986"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642746AC-4C24-4A0C-B960-AE14DE2D656F}" type="slidenum">
              <a:rPr lang="en-US" altLang="zh-TW" sz="1400"/>
              <a:pPr>
                <a:spcBef>
                  <a:spcPct val="0"/>
                </a:spcBef>
                <a:buClrTx/>
                <a:buSzTx/>
                <a:buFontTx/>
                <a:buNone/>
              </a:pPr>
              <a:t>34</a:t>
            </a:fld>
            <a:r>
              <a:rPr lang="en-US" altLang="zh-TW" sz="1400" dirty="0"/>
              <a:t>/118</a:t>
            </a:r>
          </a:p>
        </p:txBody>
      </p:sp>
      <p:sp>
        <p:nvSpPr>
          <p:cNvPr id="2" name="日期版面配置區 1"/>
          <p:cNvSpPr>
            <a:spLocks noGrp="1"/>
          </p:cNvSpPr>
          <p:nvPr>
            <p:ph type="dt" sz="half" idx="10"/>
          </p:nvPr>
        </p:nvSpPr>
        <p:spPr/>
        <p:txBody>
          <a:bodyPr/>
          <a:lstStyle/>
          <a:p>
            <a:fld id="{D56028B0-3C08-4B8B-BB49-D93F5E68F02E}"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標題 1"/>
          <p:cNvSpPr>
            <a:spLocks noGrp="1"/>
          </p:cNvSpPr>
          <p:nvPr>
            <p:ph type="title"/>
          </p:nvPr>
        </p:nvSpPr>
        <p:spPr/>
        <p:txBody>
          <a:bodyPr/>
          <a:lstStyle/>
          <a:p>
            <a:pPr algn="ctr"/>
            <a:r>
              <a:rPr lang="en-US" altLang="zh-TW" b="0" dirty="0" smtClean="0"/>
              <a:t>Outlier or Peak Noise</a:t>
            </a:r>
            <a:endParaRPr lang="zh-TW" altLang="en-US" dirty="0" smtClean="0"/>
          </a:p>
        </p:txBody>
      </p:sp>
      <p:graphicFrame>
        <p:nvGraphicFramePr>
          <p:cNvPr id="5" name="內容版面配置區 4"/>
          <p:cNvGraphicFramePr>
            <a:graphicFrameLocks noGrp="1"/>
          </p:cNvGraphicFramePr>
          <p:nvPr>
            <p:ph idx="1"/>
          </p:nvPr>
        </p:nvGraphicFramePr>
        <p:xfrm>
          <a:off x="539750" y="2924175"/>
          <a:ext cx="8229600" cy="1108075"/>
        </p:xfrm>
        <a:graphic>
          <a:graphicData uri="http://schemas.openxmlformats.org/drawingml/2006/table">
            <a:tbl>
              <a:tblPr firstRow="1" bandRow="1">
                <a:tableStyleId>{5C22544A-7EE6-4342-B048-85BDC9FD1C3A}</a:tableStyleId>
              </a:tblPr>
              <a:tblGrid>
                <a:gridCol w="2743200"/>
                <a:gridCol w="2743200"/>
                <a:gridCol w="2743200"/>
              </a:tblGrid>
              <a:tr h="365917">
                <a:tc>
                  <a:txBody>
                    <a:bodyPr/>
                    <a:lstStyle/>
                    <a:p>
                      <a:pPr algn="ctr"/>
                      <a:r>
                        <a:rPr lang="en-US" altLang="zh-TW" sz="1800" b="0" i="1" dirty="0" smtClean="0"/>
                        <a:t>X</a:t>
                      </a:r>
                      <a:r>
                        <a:rPr lang="en-US" altLang="zh-TW" sz="1800" b="0" i="1" baseline="-25000" dirty="0" smtClean="0"/>
                        <a:t>1</a:t>
                      </a:r>
                      <a:endParaRPr lang="zh-TW" altLang="en-US" sz="1800" b="0" i="1" baseline="-25000" dirty="0"/>
                    </a:p>
                  </a:txBody>
                  <a:tcPr marT="45749" marB="457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lang="en-US" altLang="zh-TW" sz="1800" b="0" i="1" dirty="0" smtClean="0"/>
                        <a:t>X</a:t>
                      </a:r>
                      <a:r>
                        <a:rPr lang="en-US" altLang="zh-TW" sz="1800" b="0" i="1" baseline="-25000" dirty="0" smtClean="0"/>
                        <a:t>2</a:t>
                      </a:r>
                      <a:endParaRPr lang="zh-TW" altLang="en-US" sz="1800" b="0" i="1" kern="1200" baseline="-25000" dirty="0">
                        <a:solidFill>
                          <a:schemeClr val="lt1"/>
                        </a:solidFill>
                        <a:latin typeface="+mn-lt"/>
                        <a:ea typeface="+mn-ea"/>
                        <a:cs typeface="+mn-cs"/>
                      </a:endParaRPr>
                    </a:p>
                  </a:txBody>
                  <a:tcPr marT="45749" marB="457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lang="en-US" altLang="zh-TW" sz="1800" b="0" i="1" dirty="0" smtClean="0"/>
                        <a:t>X</a:t>
                      </a:r>
                      <a:r>
                        <a:rPr lang="en-US" altLang="zh-TW" sz="1800" b="0" i="1" baseline="-25000" dirty="0" smtClean="0"/>
                        <a:t>3</a:t>
                      </a:r>
                      <a:endParaRPr lang="zh-TW" altLang="en-US" sz="1800" b="0" i="1" baseline="-25000" dirty="0"/>
                    </a:p>
                  </a:txBody>
                  <a:tcPr marT="45749" marB="457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r>
              <a:tr h="371079">
                <a:tc>
                  <a:txBody>
                    <a:bodyPr/>
                    <a:lstStyle/>
                    <a:p>
                      <a:pPr algn="ctr"/>
                      <a:r>
                        <a:rPr lang="en-US" altLang="zh-TW" sz="1800" b="0" i="1" dirty="0" smtClean="0">
                          <a:solidFill>
                            <a:schemeClr val="bg1"/>
                          </a:solidFill>
                        </a:rPr>
                        <a:t>X</a:t>
                      </a:r>
                      <a:r>
                        <a:rPr lang="en-US" altLang="zh-TW" sz="1800" b="0" i="1" baseline="-25000" dirty="0" smtClean="0">
                          <a:solidFill>
                            <a:schemeClr val="bg1"/>
                          </a:solidFill>
                        </a:rPr>
                        <a:t>4</a:t>
                      </a:r>
                      <a:endParaRPr lang="zh-TW" altLang="en-US" sz="1800" b="0" i="1" baseline="-25000" dirty="0">
                        <a:solidFill>
                          <a:schemeClr val="bg1"/>
                        </a:solidFill>
                      </a:endParaRPr>
                    </a:p>
                  </a:txBody>
                  <a:tcPr marT="45749" marB="457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lang="en-US" altLang="zh-TW" sz="1800" b="0" i="1" dirty="0" smtClean="0">
                          <a:solidFill>
                            <a:schemeClr val="accent1">
                              <a:lumMod val="60000"/>
                              <a:lumOff val="40000"/>
                            </a:schemeClr>
                          </a:solidFill>
                        </a:rPr>
                        <a:t>y</a:t>
                      </a:r>
                      <a:endParaRPr lang="zh-TW" altLang="en-US" sz="1800" b="0" i="1" dirty="0">
                        <a:solidFill>
                          <a:schemeClr val="accent1">
                            <a:lumMod val="60000"/>
                            <a:lumOff val="40000"/>
                          </a:schemeClr>
                        </a:solidFill>
                      </a:endParaRPr>
                    </a:p>
                  </a:txBody>
                  <a:tcPr marT="45749" marB="457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lang="en-US" altLang="zh-TW" sz="1800" b="0" i="1" dirty="0" smtClean="0">
                          <a:solidFill>
                            <a:schemeClr val="bg1"/>
                          </a:solidFill>
                        </a:rPr>
                        <a:t>X</a:t>
                      </a:r>
                      <a:r>
                        <a:rPr lang="en-US" altLang="zh-TW" sz="1800" b="0" i="1" baseline="-25000" dirty="0" smtClean="0">
                          <a:solidFill>
                            <a:schemeClr val="bg1"/>
                          </a:solidFill>
                        </a:rPr>
                        <a:t>5</a:t>
                      </a:r>
                      <a:endParaRPr lang="zh-TW" altLang="en-US" sz="1800" b="0" i="1" baseline="-25000" dirty="0">
                        <a:solidFill>
                          <a:schemeClr val="bg1"/>
                        </a:solidFill>
                      </a:endParaRPr>
                    </a:p>
                  </a:txBody>
                  <a:tcPr marT="45749" marB="457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r>
              <a:tr h="371079">
                <a:tc>
                  <a:txBody>
                    <a:bodyPr/>
                    <a:lstStyle/>
                    <a:p>
                      <a:pPr algn="ctr"/>
                      <a:r>
                        <a:rPr lang="en-US" altLang="zh-TW" sz="1800" b="0" i="1" dirty="0" smtClean="0">
                          <a:solidFill>
                            <a:schemeClr val="bg1"/>
                          </a:solidFill>
                        </a:rPr>
                        <a:t>X</a:t>
                      </a:r>
                      <a:r>
                        <a:rPr lang="en-US" altLang="zh-TW" sz="1800" b="0" i="1" baseline="-25000" dirty="0" smtClean="0">
                          <a:solidFill>
                            <a:schemeClr val="bg1"/>
                          </a:solidFill>
                        </a:rPr>
                        <a:t>6</a:t>
                      </a:r>
                      <a:endParaRPr lang="zh-TW" altLang="en-US" sz="1800" b="0" i="1" baseline="-25000" dirty="0">
                        <a:solidFill>
                          <a:schemeClr val="bg1"/>
                        </a:solidFill>
                      </a:endParaRPr>
                    </a:p>
                  </a:txBody>
                  <a:tcPr marT="45749" marB="457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lang="en-US" altLang="zh-TW" sz="1800" b="0" i="1" dirty="0" smtClean="0">
                          <a:solidFill>
                            <a:schemeClr val="bg1"/>
                          </a:solidFill>
                        </a:rPr>
                        <a:t>X</a:t>
                      </a:r>
                      <a:r>
                        <a:rPr lang="en-US" altLang="zh-TW" sz="1800" b="0" i="1" baseline="-25000" dirty="0" smtClean="0">
                          <a:solidFill>
                            <a:schemeClr val="bg1"/>
                          </a:solidFill>
                        </a:rPr>
                        <a:t>7</a:t>
                      </a:r>
                      <a:endParaRPr lang="zh-TW" altLang="en-US" sz="1800" b="0" i="1" baseline="-25000" dirty="0">
                        <a:solidFill>
                          <a:schemeClr val="bg1"/>
                        </a:solidFill>
                      </a:endParaRPr>
                    </a:p>
                  </a:txBody>
                  <a:tcPr marT="45749" marB="457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lang="en-US" altLang="zh-TW" sz="1800" b="0" i="1" dirty="0" smtClean="0">
                          <a:solidFill>
                            <a:schemeClr val="bg1"/>
                          </a:solidFill>
                        </a:rPr>
                        <a:t>X</a:t>
                      </a:r>
                      <a:r>
                        <a:rPr lang="en-US" altLang="zh-TW" sz="1800" b="0" i="1" baseline="-25000" dirty="0" smtClean="0">
                          <a:solidFill>
                            <a:schemeClr val="bg1"/>
                          </a:solidFill>
                        </a:rPr>
                        <a:t>8</a:t>
                      </a:r>
                      <a:endParaRPr lang="zh-TW" altLang="en-US" sz="1800" b="0" i="1" baseline="-25000" dirty="0">
                        <a:solidFill>
                          <a:schemeClr val="bg1"/>
                        </a:solidFill>
                      </a:endParaRPr>
                    </a:p>
                  </a:txBody>
                  <a:tcPr marT="45749" marB="457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r>
            </a:tbl>
          </a:graphicData>
        </a:graphic>
      </p:graphicFrame>
      <p:sp>
        <p:nvSpPr>
          <p:cNvPr id="44053"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05837C68-4280-476B-887F-BAC541B559CA}" type="slidenum">
              <a:rPr lang="en-US" altLang="zh-TW" sz="1400"/>
              <a:pPr>
                <a:spcBef>
                  <a:spcPct val="0"/>
                </a:spcBef>
                <a:buClrTx/>
                <a:buSzTx/>
                <a:buFontTx/>
                <a:buNone/>
              </a:pPr>
              <a:t>35</a:t>
            </a:fld>
            <a:r>
              <a:rPr lang="en-US" altLang="zh-TW" sz="1400"/>
              <a:t>/118</a:t>
            </a:r>
          </a:p>
        </p:txBody>
      </p:sp>
      <p:sp>
        <p:nvSpPr>
          <p:cNvPr id="44054" name="文字方塊 5"/>
          <p:cNvSpPr txBox="1">
            <a:spLocks noChangeArrowheads="1"/>
          </p:cNvSpPr>
          <p:nvPr/>
        </p:nvSpPr>
        <p:spPr bwMode="auto">
          <a:xfrm>
            <a:off x="684213" y="2133600"/>
            <a:ext cx="77041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r>
              <a:rPr lang="en-US" altLang="zh-TW" sz="3600"/>
              <a:t>Decide whether </a:t>
            </a:r>
            <a:r>
              <a:rPr lang="en-US" altLang="zh-TW" sz="3600" i="1"/>
              <a:t>y</a:t>
            </a:r>
            <a:r>
              <a:rPr lang="en-US" altLang="zh-TW" sz="3600"/>
              <a:t> is an outlier or not</a:t>
            </a:r>
            <a:endParaRPr lang="zh-TW" altLang="en-US" sz="3600"/>
          </a:p>
        </p:txBody>
      </p:sp>
      <p:graphicFrame>
        <p:nvGraphicFramePr>
          <p:cNvPr id="44055" name="Object 7"/>
          <p:cNvGraphicFramePr>
            <a:graphicFrameLocks noChangeAspect="1"/>
          </p:cNvGraphicFramePr>
          <p:nvPr/>
        </p:nvGraphicFramePr>
        <p:xfrm>
          <a:off x="755650" y="4868863"/>
          <a:ext cx="503238" cy="436562"/>
        </p:xfrm>
        <a:graphic>
          <a:graphicData uri="http://schemas.openxmlformats.org/presentationml/2006/ole">
            <mc:AlternateContent xmlns:mc="http://schemas.openxmlformats.org/markup-compatibility/2006">
              <mc:Choice xmlns:v="urn:schemas-microsoft-com:vml" Requires="v">
                <p:oleObj spid="_x0000_s44996" name="方程式" r:id="rId4" imgW="190335" imgH="164957" progId="Equation.3">
                  <p:embed/>
                </p:oleObj>
              </mc:Choice>
              <mc:Fallback>
                <p:oleObj name="方程式" r:id="rId4" imgW="190335" imgH="164957" progId="Equation.3">
                  <p:embed/>
                  <p:pic>
                    <p:nvPicPr>
                      <p:cNvPr id="0" name="Picture 19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4868863"/>
                        <a:ext cx="503238" cy="4365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056" name="Text Box 17"/>
          <p:cNvSpPr txBox="1">
            <a:spLocks noChangeArrowheads="1"/>
          </p:cNvSpPr>
          <p:nvPr/>
        </p:nvSpPr>
        <p:spPr bwMode="auto">
          <a:xfrm>
            <a:off x="1331913" y="4797425"/>
            <a:ext cx="28797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r>
              <a:rPr lang="en-US" altLang="en-US" sz="2600"/>
              <a:t>center pixel value</a:t>
            </a:r>
            <a:endParaRPr lang="en-US" altLang="zh-TW" sz="2600"/>
          </a:p>
        </p:txBody>
      </p:sp>
      <p:graphicFrame>
        <p:nvGraphicFramePr>
          <p:cNvPr id="44057" name="Object 13"/>
          <p:cNvGraphicFramePr>
            <a:graphicFrameLocks noChangeAspect="1"/>
          </p:cNvGraphicFramePr>
          <p:nvPr/>
        </p:nvGraphicFramePr>
        <p:xfrm>
          <a:off x="684213" y="5373688"/>
          <a:ext cx="2520950" cy="1362075"/>
        </p:xfrm>
        <a:graphic>
          <a:graphicData uri="http://schemas.openxmlformats.org/presentationml/2006/ole">
            <mc:AlternateContent xmlns:mc="http://schemas.openxmlformats.org/markup-compatibility/2006">
              <mc:Choice xmlns:v="urn:schemas-microsoft-com:vml" Requires="v">
                <p:oleObj spid="_x0000_s44997" name="方程式" r:id="rId6" imgW="799753" imgH="431613" progId="Equation.3">
                  <p:embed/>
                </p:oleObj>
              </mc:Choice>
              <mc:Fallback>
                <p:oleObj name="方程式" r:id="rId6" imgW="799753" imgH="431613" progId="Equation.3">
                  <p:embed/>
                  <p:pic>
                    <p:nvPicPr>
                      <p:cNvPr id="0" name="Picture 2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213" y="5373688"/>
                        <a:ext cx="2520950" cy="1362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058" name="Object 4"/>
          <p:cNvGraphicFramePr>
            <a:graphicFrameLocks noChangeAspect="1"/>
          </p:cNvGraphicFramePr>
          <p:nvPr/>
        </p:nvGraphicFramePr>
        <p:xfrm>
          <a:off x="755650" y="4221163"/>
          <a:ext cx="1238250" cy="474662"/>
        </p:xfrm>
        <a:graphic>
          <a:graphicData uri="http://schemas.openxmlformats.org/presentationml/2006/ole">
            <mc:AlternateContent xmlns:mc="http://schemas.openxmlformats.org/markup-compatibility/2006">
              <mc:Choice xmlns:v="urn:schemas-microsoft-com:vml" Requires="v">
                <p:oleObj spid="_x0000_s44998" name="方程式" r:id="rId8" imgW="596900" imgH="228600" progId="Equation.3">
                  <p:embed/>
                </p:oleObj>
              </mc:Choice>
              <mc:Fallback>
                <p:oleObj name="方程式" r:id="rId8" imgW="596900" imgH="228600" progId="Equation.3">
                  <p:embed/>
                  <p:pic>
                    <p:nvPicPr>
                      <p:cNvPr id="0" name="Picture 2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5650" y="4221163"/>
                        <a:ext cx="1238250" cy="4746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059" name="Text Box 16"/>
          <p:cNvSpPr txBox="1">
            <a:spLocks noChangeArrowheads="1"/>
          </p:cNvSpPr>
          <p:nvPr/>
        </p:nvSpPr>
        <p:spPr bwMode="auto">
          <a:xfrm>
            <a:off x="1979613" y="4221163"/>
            <a:ext cx="4916487"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r>
              <a:rPr lang="en-US" altLang="zh-TW" sz="2600"/>
              <a:t>center-deleted neighborhood</a:t>
            </a:r>
          </a:p>
        </p:txBody>
      </p:sp>
      <p:sp>
        <p:nvSpPr>
          <p:cNvPr id="2" name="日期版面配置區 1"/>
          <p:cNvSpPr>
            <a:spLocks noGrp="1"/>
          </p:cNvSpPr>
          <p:nvPr>
            <p:ph type="dt" sz="half" idx="10"/>
          </p:nvPr>
        </p:nvSpPr>
        <p:spPr/>
        <p:txBody>
          <a:bodyPr/>
          <a:lstStyle/>
          <a:p>
            <a:fld id="{1E8A176D-BBAD-4726-813E-0CE5345924BA}" type="datetime1">
              <a:rPr lang="en-US" altLang="zh-TW" smtClean="0"/>
              <a:t>12/1/2015</a:t>
            </a:fld>
            <a:endParaRPr lang="en-US" dirty="0"/>
          </a:p>
        </p:txBody>
      </p:sp>
      <p:sp>
        <p:nvSpPr>
          <p:cNvPr id="12" name="Text Box 17"/>
          <p:cNvSpPr txBox="1">
            <a:spLocks noChangeArrowheads="1"/>
          </p:cNvSpPr>
          <p:nvPr/>
        </p:nvSpPr>
        <p:spPr bwMode="auto">
          <a:xfrm>
            <a:off x="3470717" y="5736064"/>
            <a:ext cx="383626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r>
              <a:rPr lang="en-US" altLang="en-US" sz="2400" dirty="0" smtClean="0">
                <a:solidFill>
                  <a:srgbClr val="FFC000"/>
                </a:solidFill>
              </a:rPr>
              <a:t>mean estimator </a:t>
            </a:r>
            <a:r>
              <a:rPr lang="en-US" altLang="en-US" sz="2400" dirty="0" smtClean="0"/>
              <a:t>of </a:t>
            </a:r>
            <a:r>
              <a:rPr lang="en-US" altLang="en-US" sz="2400" dirty="0" smtClean="0">
                <a:solidFill>
                  <a:srgbClr val="FFC000"/>
                </a:solidFill>
              </a:rPr>
              <a:t>center-deleted neighborhood</a:t>
            </a:r>
            <a:endParaRPr lang="en-US" altLang="zh-TW" sz="2400" dirty="0">
              <a:solidFill>
                <a:srgbClr val="FFC000"/>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3596373" y="4209083"/>
            <a:ext cx="4873551" cy="1656109"/>
          </a:xfrm>
          <a:prstGeom prst="rect">
            <a:avLst/>
          </a:prstGeom>
          <a:ln w="57150">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6" name="矩形 5"/>
          <p:cNvSpPr/>
          <p:nvPr/>
        </p:nvSpPr>
        <p:spPr>
          <a:xfrm>
            <a:off x="251520" y="4221163"/>
            <a:ext cx="2952328" cy="1656109"/>
          </a:xfrm>
          <a:prstGeom prst="rect">
            <a:avLst/>
          </a:prstGeom>
          <a:ln w="57150">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46083" name="Rectangle 14"/>
          <p:cNvSpPr>
            <a:spLocks noGrp="1" noChangeArrowheads="1"/>
          </p:cNvSpPr>
          <p:nvPr>
            <p:ph type="title" sz="quarter"/>
          </p:nvPr>
        </p:nvSpPr>
        <p:spPr/>
        <p:txBody>
          <a:bodyPr/>
          <a:lstStyle/>
          <a:p>
            <a:pPr eaLnBrk="1" hangingPunct="1"/>
            <a:r>
              <a:rPr lang="en-US" altLang="zh-TW" b="0" smtClean="0"/>
              <a:t>Outlier or Peak Noise</a:t>
            </a:r>
          </a:p>
        </p:txBody>
      </p:sp>
      <p:graphicFrame>
        <p:nvGraphicFramePr>
          <p:cNvPr id="46084" name="Object 4"/>
          <p:cNvGraphicFramePr>
            <a:graphicFrameLocks noGrp="1" noChangeAspect="1"/>
          </p:cNvGraphicFramePr>
          <p:nvPr>
            <p:ph sz="quarter" idx="1"/>
          </p:nvPr>
        </p:nvGraphicFramePr>
        <p:xfrm>
          <a:off x="684213" y="2205038"/>
          <a:ext cx="1238250" cy="474662"/>
        </p:xfrm>
        <a:graphic>
          <a:graphicData uri="http://schemas.openxmlformats.org/presentationml/2006/ole">
            <mc:AlternateContent xmlns:mc="http://schemas.openxmlformats.org/markup-compatibility/2006">
              <mc:Choice xmlns:v="urn:schemas-microsoft-com:vml" Requires="v">
                <p:oleObj spid="_x0000_s384868" name="方程式" r:id="rId4" imgW="596900" imgH="228600" progId="Equation.3">
                  <p:embed/>
                </p:oleObj>
              </mc:Choice>
              <mc:Fallback>
                <p:oleObj name="方程式" r:id="rId4" imgW="596900" imgH="228600" progId="Equation.3">
                  <p:embed/>
                  <p:pic>
                    <p:nvPicPr>
                      <p:cNvPr id="0" name="Picture 36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2205038"/>
                        <a:ext cx="1238250" cy="4746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085" name="Object 7"/>
          <p:cNvGraphicFramePr>
            <a:graphicFrameLocks noGrp="1" noChangeAspect="1"/>
          </p:cNvGraphicFramePr>
          <p:nvPr>
            <p:ph sz="quarter" idx="2"/>
          </p:nvPr>
        </p:nvGraphicFramePr>
        <p:xfrm>
          <a:off x="1403350" y="2852738"/>
          <a:ext cx="503238" cy="436562"/>
        </p:xfrm>
        <a:graphic>
          <a:graphicData uri="http://schemas.openxmlformats.org/presentationml/2006/ole">
            <mc:AlternateContent xmlns:mc="http://schemas.openxmlformats.org/markup-compatibility/2006">
              <mc:Choice xmlns:v="urn:schemas-microsoft-com:vml" Requires="v">
                <p:oleObj spid="_x0000_s384869" name="方程式" r:id="rId6" imgW="190335" imgH="164957" progId="Equation.3">
                  <p:embed/>
                </p:oleObj>
              </mc:Choice>
              <mc:Fallback>
                <p:oleObj name="方程式" r:id="rId6" imgW="190335" imgH="164957" progId="Equation.3">
                  <p:embed/>
                  <p:pic>
                    <p:nvPicPr>
                      <p:cNvPr id="0" name="Picture 363"/>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3350" y="2852738"/>
                        <a:ext cx="503238" cy="4365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086" name="Object 10"/>
          <p:cNvGraphicFramePr>
            <a:graphicFrameLocks noGrp="1" noChangeAspect="1"/>
          </p:cNvGraphicFramePr>
          <p:nvPr>
            <p:ph sz="quarter" idx="3"/>
          </p:nvPr>
        </p:nvGraphicFramePr>
        <p:xfrm>
          <a:off x="1403350" y="3429000"/>
          <a:ext cx="544513" cy="544513"/>
        </p:xfrm>
        <a:graphic>
          <a:graphicData uri="http://schemas.openxmlformats.org/presentationml/2006/ole">
            <mc:AlternateContent xmlns:mc="http://schemas.openxmlformats.org/markup-compatibility/2006">
              <mc:Choice xmlns:v="urn:schemas-microsoft-com:vml" Requires="v">
                <p:oleObj spid="_x0000_s384870" name="方程式" r:id="rId8" imgW="203024" imgH="203024" progId="Equation.3">
                  <p:embed/>
                </p:oleObj>
              </mc:Choice>
              <mc:Fallback>
                <p:oleObj name="方程式" r:id="rId8" imgW="203024" imgH="203024" progId="Equation.3">
                  <p:embed/>
                  <p:pic>
                    <p:nvPicPr>
                      <p:cNvPr id="0" name="Picture 364"/>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03350" y="3429000"/>
                        <a:ext cx="544513" cy="544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087" name="Object 13"/>
          <p:cNvGraphicFramePr>
            <a:graphicFrameLocks noGrp="1" noChangeAspect="1"/>
          </p:cNvGraphicFramePr>
          <p:nvPr>
            <p:ph sz="quarter" idx="4"/>
            <p:extLst>
              <p:ext uri="{D42A27DB-BD31-4B8C-83A1-F6EECF244321}">
                <p14:modId xmlns:p14="http://schemas.microsoft.com/office/powerpoint/2010/main" val="1385146662"/>
              </p:ext>
            </p:extLst>
          </p:nvPr>
        </p:nvGraphicFramePr>
        <p:xfrm>
          <a:off x="395288" y="4221163"/>
          <a:ext cx="2520950" cy="1360487"/>
        </p:xfrm>
        <a:graphic>
          <a:graphicData uri="http://schemas.openxmlformats.org/presentationml/2006/ole">
            <mc:AlternateContent xmlns:mc="http://schemas.openxmlformats.org/markup-compatibility/2006">
              <mc:Choice xmlns:v="urn:schemas-microsoft-com:vml" Requires="v">
                <p:oleObj spid="_x0000_s384871" name="方程式" r:id="rId10" imgW="799753" imgH="431613" progId="Equation.3">
                  <p:embed/>
                </p:oleObj>
              </mc:Choice>
              <mc:Fallback>
                <p:oleObj name="方程式" r:id="rId10" imgW="799753" imgH="431613" progId="Equation.3">
                  <p:embed/>
                  <p:pic>
                    <p:nvPicPr>
                      <p:cNvPr id="0" name="Picture 365"/>
                      <p:cNvPicPr>
                        <a:picLocks noGrp="1"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5288" y="4221163"/>
                        <a:ext cx="2520950" cy="13604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082" name="投影片編號版面配置區 7"/>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F4BE69C4-BAEF-434A-AAEC-00052B709785}" type="slidenum">
              <a:rPr lang="en-US" altLang="zh-TW" sz="1400"/>
              <a:pPr>
                <a:spcBef>
                  <a:spcPct val="0"/>
                </a:spcBef>
                <a:buClrTx/>
                <a:buSzTx/>
                <a:buFontTx/>
                <a:buNone/>
              </a:pPr>
              <a:t>36</a:t>
            </a:fld>
            <a:r>
              <a:rPr lang="en-US" altLang="zh-TW" sz="1400"/>
              <a:t>/118</a:t>
            </a:r>
          </a:p>
        </p:txBody>
      </p:sp>
      <p:sp>
        <p:nvSpPr>
          <p:cNvPr id="46088" name="Text Box 16"/>
          <p:cNvSpPr txBox="1">
            <a:spLocks noChangeArrowheads="1"/>
          </p:cNvSpPr>
          <p:nvPr/>
        </p:nvSpPr>
        <p:spPr bwMode="auto">
          <a:xfrm>
            <a:off x="1908175" y="2205038"/>
            <a:ext cx="4916488"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r>
              <a:rPr lang="en-US" altLang="zh-TW" sz="2600"/>
              <a:t>center-deleted neighborhood</a:t>
            </a:r>
          </a:p>
        </p:txBody>
      </p:sp>
      <p:sp>
        <p:nvSpPr>
          <p:cNvPr id="46089" name="Text Box 17"/>
          <p:cNvSpPr txBox="1">
            <a:spLocks noChangeArrowheads="1"/>
          </p:cNvSpPr>
          <p:nvPr/>
        </p:nvSpPr>
        <p:spPr bwMode="auto">
          <a:xfrm>
            <a:off x="1908175" y="2781300"/>
            <a:ext cx="28797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r>
              <a:rPr lang="en-US" altLang="en-US" sz="2600"/>
              <a:t>center pixel value</a:t>
            </a:r>
            <a:endParaRPr lang="en-US" altLang="zh-TW" sz="2600"/>
          </a:p>
        </p:txBody>
      </p:sp>
      <p:sp>
        <p:nvSpPr>
          <p:cNvPr id="46090" name="Text Box 18"/>
          <p:cNvSpPr txBox="1">
            <a:spLocks noChangeArrowheads="1"/>
          </p:cNvSpPr>
          <p:nvPr/>
        </p:nvSpPr>
        <p:spPr bwMode="auto">
          <a:xfrm>
            <a:off x="1908175" y="3429000"/>
            <a:ext cx="6840538"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r>
              <a:rPr lang="en-US" altLang="en-US" sz="2600"/>
              <a:t>mean of center</a:t>
            </a:r>
            <a:r>
              <a:rPr lang="en-US" altLang="zh-TW" sz="2600"/>
              <a:t>-</a:t>
            </a:r>
            <a:r>
              <a:rPr lang="en-US" altLang="en-US" sz="2600"/>
              <a:t>deleted neighborhood</a:t>
            </a:r>
          </a:p>
        </p:txBody>
      </p:sp>
      <p:graphicFrame>
        <p:nvGraphicFramePr>
          <p:cNvPr id="46091" name="Object 11"/>
          <p:cNvGraphicFramePr>
            <a:graphicFrameLocks noChangeAspect="1"/>
          </p:cNvGraphicFramePr>
          <p:nvPr/>
        </p:nvGraphicFramePr>
        <p:xfrm>
          <a:off x="5940425" y="4221163"/>
          <a:ext cx="2279650" cy="1362075"/>
        </p:xfrm>
        <a:graphic>
          <a:graphicData uri="http://schemas.openxmlformats.org/presentationml/2006/ole">
            <mc:AlternateContent xmlns:mc="http://schemas.openxmlformats.org/markup-compatibility/2006">
              <mc:Choice xmlns:v="urn:schemas-microsoft-com:vml" Requires="v">
                <p:oleObj spid="_x0000_s384872" name="方程式" r:id="rId12" imgW="723586" imgH="431613" progId="Equation.3">
                  <p:embed/>
                </p:oleObj>
              </mc:Choice>
              <mc:Fallback>
                <p:oleObj name="方程式" r:id="rId12" imgW="723586" imgH="431613" progId="Equation.3">
                  <p:embed/>
                  <p:pic>
                    <p:nvPicPr>
                      <p:cNvPr id="0" name="Picture 36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40425" y="4221163"/>
                        <a:ext cx="2279650" cy="1362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092" name="Object 12"/>
          <p:cNvGraphicFramePr>
            <a:graphicFrameLocks noChangeAspect="1"/>
          </p:cNvGraphicFramePr>
          <p:nvPr>
            <p:extLst>
              <p:ext uri="{D42A27DB-BD31-4B8C-83A1-F6EECF244321}">
                <p14:modId xmlns:p14="http://schemas.microsoft.com/office/powerpoint/2010/main" val="283520000"/>
              </p:ext>
            </p:extLst>
          </p:nvPr>
        </p:nvGraphicFramePr>
        <p:xfrm>
          <a:off x="4644008" y="4420393"/>
          <a:ext cx="1754273" cy="906463"/>
        </p:xfrm>
        <a:graphic>
          <a:graphicData uri="http://schemas.openxmlformats.org/presentationml/2006/ole">
            <mc:AlternateContent xmlns:mc="http://schemas.openxmlformats.org/markup-compatibility/2006">
              <mc:Choice xmlns:v="urn:schemas-microsoft-com:vml" Requires="v">
                <p:oleObj spid="_x0000_s384873" name="方程式" r:id="rId14" imgW="266400" imgH="203040" progId="Equation.3">
                  <p:embed/>
                </p:oleObj>
              </mc:Choice>
              <mc:Fallback>
                <p:oleObj name="方程式" r:id="rId14" imgW="266400" imgH="203040" progId="Equation.3">
                  <p:embed/>
                  <p:pic>
                    <p:nvPicPr>
                      <p:cNvPr id="0" name="Picture 367"/>
                      <p:cNvPicPr>
                        <a:picLocks noChangeAspect="1" noChangeArrowheads="1"/>
                      </p:cNvPicPr>
                      <p:nvPr/>
                    </p:nvPicPr>
                    <p:blipFill>
                      <a:blip r:embed="rId15"/>
                      <a:srcRect/>
                      <a:stretch>
                        <a:fillRect/>
                      </a:stretch>
                    </p:blipFill>
                    <p:spPr bwMode="auto">
                      <a:xfrm>
                        <a:off x="4644008" y="4420393"/>
                        <a:ext cx="1754273" cy="906463"/>
                      </a:xfrm>
                      <a:prstGeom prst="rect">
                        <a:avLst/>
                      </a:prstGeom>
                      <a:noFill/>
                      <a:ln>
                        <a:noFill/>
                      </a:ln>
                      <a:effectLst/>
                      <a:extLst/>
                    </p:spPr>
                  </p:pic>
                </p:oleObj>
              </mc:Fallback>
            </mc:AlternateContent>
          </a:graphicData>
        </a:graphic>
      </p:graphicFrame>
      <p:sp>
        <p:nvSpPr>
          <p:cNvPr id="46093" name="文字方塊 14"/>
          <p:cNvSpPr txBox="1">
            <a:spLocks noChangeArrowheads="1"/>
          </p:cNvSpPr>
          <p:nvPr/>
        </p:nvSpPr>
        <p:spPr bwMode="auto">
          <a:xfrm>
            <a:off x="3600674" y="4667250"/>
            <a:ext cx="1223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r>
              <a:rPr lang="en-US" altLang="zh-TW" sz="1800" dirty="0"/>
              <a:t>minimizes</a:t>
            </a:r>
            <a:endParaRPr lang="zh-TW" altLang="en-US" sz="18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ChangeArrowheads="1"/>
          </p:cNvSpPr>
          <p:nvPr>
            <p:ph type="title" sz="quarter"/>
          </p:nvPr>
        </p:nvSpPr>
        <p:spPr/>
        <p:txBody>
          <a:bodyPr/>
          <a:lstStyle/>
          <a:p>
            <a:pPr algn="ctr" eaLnBrk="1" hangingPunct="1"/>
            <a:r>
              <a:rPr lang="en-US" altLang="zh-TW" b="0" smtClean="0"/>
              <a:t>Outlier or Peak Noise</a:t>
            </a:r>
          </a:p>
        </p:txBody>
      </p:sp>
      <p:graphicFrame>
        <p:nvGraphicFramePr>
          <p:cNvPr id="48132" name="Object 5"/>
          <p:cNvGraphicFramePr>
            <a:graphicFrameLocks noGrp="1" noChangeAspect="1"/>
          </p:cNvGraphicFramePr>
          <p:nvPr>
            <p:ph sz="quarter" idx="1"/>
          </p:nvPr>
        </p:nvGraphicFramePr>
        <p:xfrm>
          <a:off x="250825" y="2205038"/>
          <a:ext cx="2016125" cy="608012"/>
        </p:xfrm>
        <a:graphic>
          <a:graphicData uri="http://schemas.openxmlformats.org/presentationml/2006/ole">
            <mc:AlternateContent xmlns:mc="http://schemas.openxmlformats.org/markup-compatibility/2006">
              <mc:Choice xmlns:v="urn:schemas-microsoft-com:vml" Requires="v">
                <p:oleObj spid="_x0000_s387860" name="方程式" r:id="rId4" imgW="799753" imgH="241195" progId="Equation.3">
                  <p:embed/>
                </p:oleObj>
              </mc:Choice>
              <mc:Fallback>
                <p:oleObj name="方程式" r:id="rId4" imgW="799753" imgH="241195" progId="Equation.3">
                  <p:embed/>
                  <p:pic>
                    <p:nvPicPr>
                      <p:cNvPr id="0" name="Picture 541"/>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2205038"/>
                        <a:ext cx="2016125" cy="608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133" name="Object 8"/>
          <p:cNvGraphicFramePr>
            <a:graphicFrameLocks noGrp="1" noChangeAspect="1"/>
          </p:cNvGraphicFramePr>
          <p:nvPr>
            <p:ph sz="quarter" idx="2"/>
          </p:nvPr>
        </p:nvGraphicFramePr>
        <p:xfrm>
          <a:off x="1763713" y="2784475"/>
          <a:ext cx="4535487" cy="1076325"/>
        </p:xfrm>
        <a:graphic>
          <a:graphicData uri="http://schemas.openxmlformats.org/presentationml/2006/ole">
            <mc:AlternateContent xmlns:mc="http://schemas.openxmlformats.org/markup-compatibility/2006">
              <mc:Choice xmlns:v="urn:schemas-microsoft-com:vml" Requires="v">
                <p:oleObj spid="_x0000_s387861" name="Equation" r:id="rId6" imgW="1497950" imgH="355446" progId="">
                  <p:embed/>
                </p:oleObj>
              </mc:Choice>
              <mc:Fallback>
                <p:oleObj name="Equation" r:id="rId6" imgW="1497950" imgH="355446" progId="">
                  <p:embed/>
                  <p:pic>
                    <p:nvPicPr>
                      <p:cNvPr id="0" name="Picture 542"/>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63713" y="2784475"/>
                        <a:ext cx="4535487" cy="1076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135" name="Object 14"/>
          <p:cNvGraphicFramePr>
            <a:graphicFrameLocks noGrp="1" noChangeAspect="1"/>
          </p:cNvGraphicFramePr>
          <p:nvPr>
            <p:ph sz="quarter" idx="3"/>
          </p:nvPr>
        </p:nvGraphicFramePr>
        <p:xfrm>
          <a:off x="323850" y="3933825"/>
          <a:ext cx="431800" cy="374650"/>
        </p:xfrm>
        <a:graphic>
          <a:graphicData uri="http://schemas.openxmlformats.org/presentationml/2006/ole">
            <mc:AlternateContent xmlns:mc="http://schemas.openxmlformats.org/markup-compatibility/2006">
              <mc:Choice xmlns:v="urn:schemas-microsoft-com:vml" Requires="v">
                <p:oleObj spid="_x0000_s387862" name="方程式" r:id="rId8" imgW="190335" imgH="164957" progId="Equation.3">
                  <p:embed/>
                </p:oleObj>
              </mc:Choice>
              <mc:Fallback>
                <p:oleObj name="方程式" r:id="rId8" imgW="190335" imgH="164957" progId="Equation.3">
                  <p:embed/>
                  <p:pic>
                    <p:nvPicPr>
                      <p:cNvPr id="0" name="Picture 543"/>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850" y="3933825"/>
                        <a:ext cx="431800" cy="374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8130" name="投影片編號版面配置區 7"/>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DEE84672-01A9-442A-902D-6DED01257B92}" type="slidenum">
              <a:rPr lang="en-US" altLang="zh-TW" sz="1400"/>
              <a:pPr>
                <a:spcBef>
                  <a:spcPct val="0"/>
                </a:spcBef>
                <a:buClrTx/>
                <a:buSzTx/>
                <a:buFontTx/>
                <a:buNone/>
              </a:pPr>
              <a:t>37</a:t>
            </a:fld>
            <a:r>
              <a:rPr lang="en-US" altLang="zh-TW" sz="1400"/>
              <a:t>/118</a:t>
            </a:r>
          </a:p>
        </p:txBody>
      </p:sp>
      <p:sp>
        <p:nvSpPr>
          <p:cNvPr id="48134" name="Text Box 7"/>
          <p:cNvSpPr txBox="1">
            <a:spLocks noChangeArrowheads="1"/>
          </p:cNvSpPr>
          <p:nvPr/>
        </p:nvSpPr>
        <p:spPr bwMode="auto">
          <a:xfrm>
            <a:off x="2195513" y="2276475"/>
            <a:ext cx="6732587"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50000"/>
              </a:spcBef>
              <a:buClrTx/>
              <a:buSzTx/>
              <a:buFontTx/>
              <a:buNone/>
            </a:pPr>
            <a:r>
              <a:rPr lang="en-US" altLang="zh-TW" sz="2600"/>
              <a:t>output value of neighborhood outlier removal</a:t>
            </a:r>
          </a:p>
        </p:txBody>
      </p:sp>
      <p:graphicFrame>
        <p:nvGraphicFramePr>
          <p:cNvPr id="48136" name="Object 16"/>
          <p:cNvGraphicFramePr>
            <a:graphicFrameLocks noChangeAspect="1"/>
          </p:cNvGraphicFramePr>
          <p:nvPr/>
        </p:nvGraphicFramePr>
        <p:xfrm>
          <a:off x="323850" y="4437063"/>
          <a:ext cx="438150" cy="438150"/>
        </p:xfrm>
        <a:graphic>
          <a:graphicData uri="http://schemas.openxmlformats.org/presentationml/2006/ole">
            <mc:AlternateContent xmlns:mc="http://schemas.openxmlformats.org/markup-compatibility/2006">
              <mc:Choice xmlns:v="urn:schemas-microsoft-com:vml" Requires="v">
                <p:oleObj spid="_x0000_s387863" name="方程式" r:id="rId10" imgW="203024" imgH="203024" progId="Equation.3">
                  <p:embed/>
                </p:oleObj>
              </mc:Choice>
              <mc:Fallback>
                <p:oleObj name="方程式" r:id="rId10" imgW="203024" imgH="203024" progId="Equation.3">
                  <p:embed/>
                  <p:pic>
                    <p:nvPicPr>
                      <p:cNvPr id="0" name="Picture 54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3850" y="4437063"/>
                        <a:ext cx="438150" cy="438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137" name="Object 19"/>
          <p:cNvGraphicFramePr>
            <a:graphicFrameLocks noChangeAspect="1"/>
          </p:cNvGraphicFramePr>
          <p:nvPr/>
        </p:nvGraphicFramePr>
        <p:xfrm>
          <a:off x="323850" y="4937125"/>
          <a:ext cx="431800" cy="403225"/>
        </p:xfrm>
        <a:graphic>
          <a:graphicData uri="http://schemas.openxmlformats.org/presentationml/2006/ole">
            <mc:AlternateContent xmlns:mc="http://schemas.openxmlformats.org/markup-compatibility/2006">
              <mc:Choice xmlns:v="urn:schemas-microsoft-com:vml" Requires="v">
                <p:oleObj spid="_x0000_s387864" name="方程式" r:id="rId12" imgW="190335" imgH="177646" progId="Equation.3">
                  <p:embed/>
                </p:oleObj>
              </mc:Choice>
              <mc:Fallback>
                <p:oleObj name="方程式" r:id="rId12" imgW="190335" imgH="177646" progId="Equation.3">
                  <p:embed/>
                  <p:pic>
                    <p:nvPicPr>
                      <p:cNvPr id="0" name="Picture 54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3850" y="4937125"/>
                        <a:ext cx="431800" cy="403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138" name="Object 21"/>
          <p:cNvGraphicFramePr>
            <a:graphicFrameLocks noChangeAspect="1"/>
          </p:cNvGraphicFramePr>
          <p:nvPr/>
        </p:nvGraphicFramePr>
        <p:xfrm>
          <a:off x="344488" y="5373688"/>
          <a:ext cx="338137" cy="474662"/>
        </p:xfrm>
        <a:graphic>
          <a:graphicData uri="http://schemas.openxmlformats.org/presentationml/2006/ole">
            <mc:AlternateContent xmlns:mc="http://schemas.openxmlformats.org/markup-compatibility/2006">
              <mc:Choice xmlns:v="urn:schemas-microsoft-com:vml" Requires="v">
                <p:oleObj spid="_x0000_s387865" name="方程式" r:id="rId14" imgW="126725" imgH="177415" progId="Equation.3">
                  <p:embed/>
                </p:oleObj>
              </mc:Choice>
              <mc:Fallback>
                <p:oleObj name="方程式" r:id="rId14" imgW="126725" imgH="177415" progId="Equation.3">
                  <p:embed/>
                  <p:pic>
                    <p:nvPicPr>
                      <p:cNvPr id="0" name="Picture 54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4488" y="5373688"/>
                        <a:ext cx="338137" cy="4746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139" name="Object 22"/>
          <p:cNvGraphicFramePr>
            <a:graphicFrameLocks noChangeAspect="1"/>
          </p:cNvGraphicFramePr>
          <p:nvPr/>
        </p:nvGraphicFramePr>
        <p:xfrm>
          <a:off x="342900" y="5876925"/>
          <a:ext cx="339725" cy="476250"/>
        </p:xfrm>
        <a:graphic>
          <a:graphicData uri="http://schemas.openxmlformats.org/presentationml/2006/ole">
            <mc:AlternateContent xmlns:mc="http://schemas.openxmlformats.org/markup-compatibility/2006">
              <mc:Choice xmlns:v="urn:schemas-microsoft-com:vml" Requires="v">
                <p:oleObj spid="_x0000_s387866" name="方程式" r:id="rId16" imgW="126725" imgH="177415" progId="Equation.3">
                  <p:embed/>
                </p:oleObj>
              </mc:Choice>
              <mc:Fallback>
                <p:oleObj name="方程式" r:id="rId16" imgW="126725" imgH="177415" progId="Equation.3">
                  <p:embed/>
                  <p:pic>
                    <p:nvPicPr>
                      <p:cNvPr id="0" name="Picture 54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42900" y="5876925"/>
                        <a:ext cx="339725" cy="476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8140" name="Text Box 23"/>
          <p:cNvSpPr txBox="1">
            <a:spLocks noChangeArrowheads="1"/>
          </p:cNvSpPr>
          <p:nvPr/>
        </p:nvSpPr>
        <p:spPr bwMode="auto">
          <a:xfrm>
            <a:off x="684213" y="3789363"/>
            <a:ext cx="6608762"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50000"/>
              </a:spcBef>
              <a:buClrTx/>
              <a:buSzTx/>
              <a:buFontTx/>
              <a:buNone/>
            </a:pPr>
            <a:r>
              <a:rPr lang="en-US" altLang="zh-TW" sz="2600"/>
              <a:t>not an outlier value if    reasonably close to</a:t>
            </a:r>
          </a:p>
        </p:txBody>
      </p:sp>
      <p:graphicFrame>
        <p:nvGraphicFramePr>
          <p:cNvPr id="48141" name="Object 24"/>
          <p:cNvGraphicFramePr>
            <a:graphicFrameLocks noChangeAspect="1"/>
          </p:cNvGraphicFramePr>
          <p:nvPr/>
        </p:nvGraphicFramePr>
        <p:xfrm>
          <a:off x="3851275" y="3933825"/>
          <a:ext cx="317500" cy="374650"/>
        </p:xfrm>
        <a:graphic>
          <a:graphicData uri="http://schemas.openxmlformats.org/presentationml/2006/ole">
            <mc:AlternateContent xmlns:mc="http://schemas.openxmlformats.org/markup-compatibility/2006">
              <mc:Choice xmlns:v="urn:schemas-microsoft-com:vml" Requires="v">
                <p:oleObj spid="_x0000_s387867" name="方程式" r:id="rId18" imgW="139579" imgH="164957" progId="Equation.3">
                  <p:embed/>
                </p:oleObj>
              </mc:Choice>
              <mc:Fallback>
                <p:oleObj name="方程式" r:id="rId18" imgW="139579" imgH="164957" progId="Equation.3">
                  <p:embed/>
                  <p:pic>
                    <p:nvPicPr>
                      <p:cNvPr id="0" name="Picture 548"/>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851275" y="3933825"/>
                        <a:ext cx="317500" cy="374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142" name="Object 25"/>
          <p:cNvGraphicFramePr>
            <a:graphicFrameLocks noChangeAspect="1"/>
          </p:cNvGraphicFramePr>
          <p:nvPr/>
        </p:nvGraphicFramePr>
        <p:xfrm>
          <a:off x="7110413" y="3789363"/>
          <a:ext cx="382587" cy="509587"/>
        </p:xfrm>
        <a:graphic>
          <a:graphicData uri="http://schemas.openxmlformats.org/presentationml/2006/ole">
            <mc:AlternateContent xmlns:mc="http://schemas.openxmlformats.org/markup-compatibility/2006">
              <mc:Choice xmlns:v="urn:schemas-microsoft-com:vml" Requires="v">
                <p:oleObj spid="_x0000_s387868" name="方程式" r:id="rId20" imgW="152268" imgH="203024" progId="Equation.3">
                  <p:embed/>
                </p:oleObj>
              </mc:Choice>
              <mc:Fallback>
                <p:oleObj name="方程式" r:id="rId20" imgW="152268" imgH="203024" progId="Equation.3">
                  <p:embed/>
                  <p:pic>
                    <p:nvPicPr>
                      <p:cNvPr id="0" name="Picture 549"/>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110413" y="3789363"/>
                        <a:ext cx="382587" cy="509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8143" name="Text Box 26"/>
          <p:cNvSpPr txBox="1">
            <a:spLocks noChangeArrowheads="1"/>
          </p:cNvSpPr>
          <p:nvPr/>
        </p:nvSpPr>
        <p:spPr bwMode="auto">
          <a:xfrm>
            <a:off x="684213" y="4365625"/>
            <a:ext cx="49688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50000"/>
              </a:spcBef>
              <a:buClrTx/>
              <a:buSzTx/>
              <a:buFontTx/>
              <a:buNone/>
            </a:pPr>
            <a:r>
              <a:rPr lang="en-US" altLang="zh-TW" sz="2600"/>
              <a:t>use mean value when outlier</a:t>
            </a:r>
          </a:p>
        </p:txBody>
      </p:sp>
      <p:sp>
        <p:nvSpPr>
          <p:cNvPr id="48144" name="Text Box 27"/>
          <p:cNvSpPr txBox="1">
            <a:spLocks noChangeArrowheads="1"/>
          </p:cNvSpPr>
          <p:nvPr/>
        </p:nvSpPr>
        <p:spPr bwMode="auto">
          <a:xfrm>
            <a:off x="684213" y="4868863"/>
            <a:ext cx="4824412"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50000"/>
              </a:spcBef>
              <a:buClrTx/>
              <a:buSzTx/>
              <a:buFontTx/>
              <a:buNone/>
            </a:pPr>
            <a:r>
              <a:rPr lang="en-US" altLang="zh-TW" sz="2600"/>
              <a:t>threshold for outlier value</a:t>
            </a:r>
          </a:p>
        </p:txBody>
      </p:sp>
      <p:sp>
        <p:nvSpPr>
          <p:cNvPr id="48145" name="Text Box 28"/>
          <p:cNvSpPr txBox="1">
            <a:spLocks noChangeArrowheads="1"/>
          </p:cNvSpPr>
          <p:nvPr/>
        </p:nvSpPr>
        <p:spPr bwMode="auto">
          <a:xfrm>
            <a:off x="684213" y="5373688"/>
            <a:ext cx="56896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50000"/>
              </a:spcBef>
              <a:buClrTx/>
              <a:buSzTx/>
              <a:buFontTx/>
              <a:buNone/>
            </a:pPr>
            <a:r>
              <a:rPr lang="en-US" altLang="zh-TW" sz="2600"/>
              <a:t>too small: edges blurred</a:t>
            </a:r>
          </a:p>
        </p:txBody>
      </p:sp>
      <p:sp>
        <p:nvSpPr>
          <p:cNvPr id="48146" name="Text Box 29"/>
          <p:cNvSpPr txBox="1">
            <a:spLocks noChangeArrowheads="1"/>
          </p:cNvSpPr>
          <p:nvPr/>
        </p:nvSpPr>
        <p:spPr bwMode="auto">
          <a:xfrm>
            <a:off x="684213" y="5876925"/>
            <a:ext cx="7488237"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50000"/>
              </a:spcBef>
              <a:buClrTx/>
              <a:buSzTx/>
              <a:buFontTx/>
              <a:buNone/>
            </a:pPr>
            <a:r>
              <a:rPr lang="en-US" altLang="zh-TW" sz="2600"/>
              <a:t>too large: noise cleaning will not be good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p:cNvSpPr>
            <a:spLocks noGrp="1" noChangeArrowheads="1"/>
          </p:cNvSpPr>
          <p:nvPr>
            <p:ph type="title" sz="quarter"/>
          </p:nvPr>
        </p:nvSpPr>
        <p:spPr/>
        <p:txBody>
          <a:bodyPr/>
          <a:lstStyle/>
          <a:p>
            <a:pPr algn="ctr" eaLnBrk="1" hangingPunct="1"/>
            <a:r>
              <a:rPr lang="en-US" altLang="zh-TW" b="0" smtClean="0"/>
              <a:t>Outlier or Peak Noise</a:t>
            </a:r>
          </a:p>
        </p:txBody>
      </p:sp>
      <p:graphicFrame>
        <p:nvGraphicFramePr>
          <p:cNvPr id="50180" name="Object 8"/>
          <p:cNvGraphicFramePr>
            <a:graphicFrameLocks noGrp="1" noChangeAspect="1"/>
          </p:cNvGraphicFramePr>
          <p:nvPr>
            <p:ph sz="quarter" idx="1"/>
          </p:nvPr>
        </p:nvGraphicFramePr>
        <p:xfrm>
          <a:off x="401638" y="2276475"/>
          <a:ext cx="554037" cy="403225"/>
        </p:xfrm>
        <a:graphic>
          <a:graphicData uri="http://schemas.openxmlformats.org/presentationml/2006/ole">
            <mc:AlternateContent xmlns:mc="http://schemas.openxmlformats.org/markup-compatibility/2006">
              <mc:Choice xmlns:v="urn:schemas-microsoft-com:vml" Requires="v">
                <p:oleObj spid="_x0000_s391406" name="方程式" r:id="rId4" imgW="279279" imgH="203112" progId="Equation.3">
                  <p:embed/>
                </p:oleObj>
              </mc:Choice>
              <mc:Fallback>
                <p:oleObj name="方程式" r:id="rId4" imgW="279279" imgH="203112" progId="Equation.3">
                  <p:embed/>
                  <p:pic>
                    <p:nvPicPr>
                      <p:cNvPr id="0" name="Picture 24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638" y="2276475"/>
                        <a:ext cx="554037" cy="403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0181" name="Object 11"/>
          <p:cNvGraphicFramePr>
            <a:graphicFrameLocks noGrp="1" noChangeAspect="1"/>
          </p:cNvGraphicFramePr>
          <p:nvPr>
            <p:ph sz="quarter" idx="2"/>
          </p:nvPr>
        </p:nvGraphicFramePr>
        <p:xfrm>
          <a:off x="2555875" y="2889250"/>
          <a:ext cx="3598863" cy="1073150"/>
        </p:xfrm>
        <a:graphic>
          <a:graphicData uri="http://schemas.openxmlformats.org/presentationml/2006/ole">
            <mc:AlternateContent xmlns:mc="http://schemas.openxmlformats.org/markup-compatibility/2006">
              <mc:Choice xmlns:v="urn:schemas-microsoft-com:vml" Requires="v">
                <p:oleObj spid="_x0000_s391407" name="方程式" r:id="rId6" imgW="1447800" imgH="431800" progId="Equation.3">
                  <p:embed/>
                </p:oleObj>
              </mc:Choice>
              <mc:Fallback>
                <p:oleObj name="方程式" r:id="rId6" imgW="1447800" imgH="431800" progId="Equation.3">
                  <p:embed/>
                  <p:pic>
                    <p:nvPicPr>
                      <p:cNvPr id="0" name="Picture 243"/>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875" y="2889250"/>
                        <a:ext cx="3598863" cy="1073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0182" name="Object 13"/>
          <p:cNvGraphicFramePr>
            <a:graphicFrameLocks noGrp="1" noChangeAspect="1"/>
          </p:cNvGraphicFramePr>
          <p:nvPr>
            <p:ph sz="quarter" idx="3"/>
          </p:nvPr>
        </p:nvGraphicFramePr>
        <p:xfrm>
          <a:off x="1562100" y="4076700"/>
          <a:ext cx="5875338" cy="1093788"/>
        </p:xfrm>
        <a:graphic>
          <a:graphicData uri="http://schemas.openxmlformats.org/presentationml/2006/ole">
            <mc:AlternateContent xmlns:mc="http://schemas.openxmlformats.org/markup-compatibility/2006">
              <mc:Choice xmlns:v="urn:schemas-microsoft-com:vml" Requires="v">
                <p:oleObj spid="_x0000_s391408" name="Equation" r:id="rId8" imgW="2183452" imgH="406224" progId="">
                  <p:embed/>
                </p:oleObj>
              </mc:Choice>
              <mc:Fallback>
                <p:oleObj name="Equation" r:id="rId8" imgW="2183452" imgH="406224" progId="">
                  <p:embed/>
                  <p:pic>
                    <p:nvPicPr>
                      <p:cNvPr id="0" name="Picture 244"/>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62100" y="4076700"/>
                        <a:ext cx="5875338" cy="1093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0184" name="Object 15"/>
          <p:cNvGraphicFramePr>
            <a:graphicFrameLocks noGrp="1" noChangeAspect="1"/>
          </p:cNvGraphicFramePr>
          <p:nvPr>
            <p:ph sz="quarter" idx="4"/>
          </p:nvPr>
        </p:nvGraphicFramePr>
        <p:xfrm>
          <a:off x="323850" y="5373688"/>
          <a:ext cx="576263" cy="576262"/>
        </p:xfrm>
        <a:graphic>
          <a:graphicData uri="http://schemas.openxmlformats.org/presentationml/2006/ole">
            <mc:AlternateContent xmlns:mc="http://schemas.openxmlformats.org/markup-compatibility/2006">
              <mc:Choice xmlns:v="urn:schemas-microsoft-com:vml" Requires="v">
                <p:oleObj spid="_x0000_s391409" name="方程式" r:id="rId10" imgW="203024" imgH="203024" progId="Equation.3">
                  <p:embed/>
                </p:oleObj>
              </mc:Choice>
              <mc:Fallback>
                <p:oleObj name="方程式" r:id="rId10" imgW="203024" imgH="203024" progId="Equation.3">
                  <p:embed/>
                  <p:pic>
                    <p:nvPicPr>
                      <p:cNvPr id="0" name="Picture 245"/>
                      <p:cNvPicPr>
                        <a:picLocks noGrp="1"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3850" y="5373688"/>
                        <a:ext cx="576263" cy="576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0178" name="投影片編號版面配置區 7"/>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0A1E3808-03E9-46FC-9139-3ED068195B92}" type="slidenum">
              <a:rPr lang="en-US" altLang="zh-TW" sz="1400"/>
              <a:pPr>
                <a:spcBef>
                  <a:spcPct val="0"/>
                </a:spcBef>
                <a:buClrTx/>
                <a:buSzTx/>
                <a:buFontTx/>
                <a:buNone/>
              </a:pPr>
              <a:t>38</a:t>
            </a:fld>
            <a:r>
              <a:rPr lang="en-US" altLang="zh-TW" sz="1400"/>
              <a:t>/118</a:t>
            </a:r>
          </a:p>
        </p:txBody>
      </p:sp>
      <p:sp>
        <p:nvSpPr>
          <p:cNvPr id="50183" name="Text Box 10"/>
          <p:cNvSpPr txBox="1">
            <a:spLocks noChangeArrowheads="1"/>
          </p:cNvSpPr>
          <p:nvPr/>
        </p:nvSpPr>
        <p:spPr bwMode="auto">
          <a:xfrm>
            <a:off x="900113" y="2276475"/>
            <a:ext cx="58324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50000"/>
              </a:spcBef>
              <a:buClrTx/>
              <a:buSzTx/>
              <a:buFontTx/>
              <a:buNone/>
            </a:pPr>
            <a:r>
              <a:rPr lang="en-US" altLang="zh-TW" sz="2600"/>
              <a:t>center-deleted neighborhood variance</a:t>
            </a:r>
          </a:p>
        </p:txBody>
      </p:sp>
      <p:sp>
        <p:nvSpPr>
          <p:cNvPr id="50185" name="Text Box 17"/>
          <p:cNvSpPr txBox="1">
            <a:spLocks noChangeArrowheads="1"/>
          </p:cNvSpPr>
          <p:nvPr/>
        </p:nvSpPr>
        <p:spPr bwMode="auto">
          <a:xfrm>
            <a:off x="827088" y="5373688"/>
            <a:ext cx="7993062"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50000"/>
              </a:spcBef>
              <a:buClrTx/>
              <a:buSzTx/>
              <a:buFontTx/>
              <a:buNone/>
            </a:pPr>
            <a:r>
              <a:rPr lang="en-US" altLang="zh-TW" sz="2600"/>
              <a:t>use neighborhood mean if pixel value significantly far from mean</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標題 7"/>
          <p:cNvSpPr>
            <a:spLocks noGrp="1"/>
          </p:cNvSpPr>
          <p:nvPr>
            <p:ph type="title"/>
          </p:nvPr>
        </p:nvSpPr>
        <p:spPr/>
        <p:txBody>
          <a:bodyPr/>
          <a:lstStyle/>
          <a:p>
            <a:pPr algn="ctr"/>
            <a:r>
              <a:rPr lang="en-US" altLang="zh-TW" b="0" dirty="0"/>
              <a:t>7-2-3 Outlier </a:t>
            </a:r>
            <a:r>
              <a:rPr lang="en-US" altLang="zh-TW" b="0" dirty="0" smtClean="0"/>
              <a:t>or Peak Noise</a:t>
            </a:r>
            <a:endParaRPr lang="zh-TW" altLang="en-US" dirty="0" smtClean="0"/>
          </a:p>
        </p:txBody>
      </p:sp>
      <p:sp>
        <p:nvSpPr>
          <p:cNvPr id="52227" name="直排文字版面配置區 8"/>
          <p:cNvSpPr>
            <a:spLocks noGrp="1"/>
          </p:cNvSpPr>
          <p:nvPr>
            <p:ph type="body" orient="vert" idx="1"/>
          </p:nvPr>
        </p:nvSpPr>
        <p:spPr/>
        <p:txBody>
          <a:bodyPr/>
          <a:lstStyle/>
          <a:p>
            <a:endParaRPr lang="zh-TW" altLang="en-US" smtClean="0"/>
          </a:p>
        </p:txBody>
      </p:sp>
      <p:sp>
        <p:nvSpPr>
          <p:cNvPr id="52228" name="投影片編號版面配置區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charset="0"/>
                <a:ea typeface="新細明體" pitchFamily="18" charset="-120"/>
              </a:defRPr>
            </a:lvl1pPr>
            <a:lvl2pPr marL="742950" indent="-285750">
              <a:defRPr kumimoji="1">
                <a:solidFill>
                  <a:schemeClr val="tx1"/>
                </a:solidFill>
                <a:latin typeface="Arial" charset="0"/>
                <a:ea typeface="新細明體" pitchFamily="18" charset="-120"/>
              </a:defRPr>
            </a:lvl2pPr>
            <a:lvl3pPr marL="1143000" indent="-228600">
              <a:defRPr kumimoji="1">
                <a:solidFill>
                  <a:schemeClr val="tx1"/>
                </a:solidFill>
                <a:latin typeface="Arial" charset="0"/>
                <a:ea typeface="新細明體" pitchFamily="18" charset="-120"/>
              </a:defRPr>
            </a:lvl3pPr>
            <a:lvl4pPr marL="1600200" indent="-228600">
              <a:defRPr kumimoji="1">
                <a:solidFill>
                  <a:schemeClr val="tx1"/>
                </a:solidFill>
                <a:latin typeface="Arial" charset="0"/>
                <a:ea typeface="新細明體" pitchFamily="18" charset="-120"/>
              </a:defRPr>
            </a:lvl4pPr>
            <a:lvl5pPr marL="2057400" indent="-22860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fld id="{8F0DE1D8-3CDB-4AB1-A207-486CAF09A56F}" type="slidenum">
              <a:rPr lang="en-US" altLang="zh-TW"/>
              <a:pPr/>
              <a:t>39</a:t>
            </a:fld>
            <a:r>
              <a:rPr lang="en-US" altLang="zh-TW"/>
              <a:t>/118</a:t>
            </a:r>
          </a:p>
        </p:txBody>
      </p:sp>
      <p:pic>
        <p:nvPicPr>
          <p:cNvPr id="52229" name="圖片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913" y="2205038"/>
            <a:ext cx="6410325" cy="292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bwMode="auto">
          <a:xfrm>
            <a:off x="3995738" y="2205038"/>
            <a:ext cx="1428750" cy="2497137"/>
          </a:xfrm>
          <a:prstGeom prst="rect">
            <a:avLst/>
          </a:prstGeom>
          <a:noFill/>
          <a:ln w="38100">
            <a:solidFill>
              <a:srgbClr val="FF0000"/>
            </a:solidFill>
            <a:headEnd type="none" w="med" len="med"/>
            <a:tailEnd type="none" w="med" len="med"/>
          </a:ln>
          <a:extLst/>
        </p:spPr>
        <p:style>
          <a:lnRef idx="2">
            <a:schemeClr val="accent3"/>
          </a:lnRef>
          <a:fillRef idx="1">
            <a:schemeClr val="lt1"/>
          </a:fillRef>
          <a:effectRef idx="0">
            <a:schemeClr val="accent3"/>
          </a:effectRef>
          <a:fontRef idx="minor">
            <a:schemeClr val="dk1"/>
          </a:fontRef>
        </p:style>
        <p:txBody>
          <a:bodyPr wrap="none" anchor="ctr"/>
          <a:lstStyle/>
          <a:p>
            <a:pPr eaLnBrk="1" hangingPunct="1">
              <a:defRPr/>
            </a:pPr>
            <a:endParaRPr lang="zh-TW" altLang="en-US">
              <a:solidFill>
                <a:schemeClr val="tx1"/>
              </a:solidFill>
            </a:endParaRPr>
          </a:p>
        </p:txBody>
      </p:sp>
      <p:sp>
        <p:nvSpPr>
          <p:cNvPr id="2" name="日期版面配置區 1"/>
          <p:cNvSpPr>
            <a:spLocks noGrp="1"/>
          </p:cNvSpPr>
          <p:nvPr>
            <p:ph type="dt" sz="half" idx="10"/>
          </p:nvPr>
        </p:nvSpPr>
        <p:spPr/>
        <p:txBody>
          <a:bodyPr/>
          <a:lstStyle/>
          <a:p>
            <a:fld id="{F10BAAC4-D72C-41F8-9C96-7239D15E86D6}"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內容版面配置區 2"/>
          <p:cNvSpPr>
            <a:spLocks noGrp="1"/>
          </p:cNvSpPr>
          <p:nvPr>
            <p:ph idx="1"/>
          </p:nvPr>
        </p:nvSpPr>
        <p:spPr>
          <a:xfrm>
            <a:off x="971600" y="2166750"/>
            <a:ext cx="6345260" cy="3530600"/>
          </a:xfrm>
        </p:spPr>
        <p:txBody>
          <a:bodyPr/>
          <a:lstStyle/>
          <a:p>
            <a:r>
              <a:rPr lang="en-US" altLang="zh-TW" b="1" dirty="0"/>
              <a:t>Labeling: </a:t>
            </a:r>
            <a:endParaRPr lang="en-US" altLang="zh-TW" b="1" dirty="0" smtClean="0"/>
          </a:p>
          <a:p>
            <a:pPr lvl="1"/>
            <a:r>
              <a:rPr lang="en-US" altLang="zh-TW" b="1" dirty="0"/>
              <a:t>Threshold operation </a:t>
            </a:r>
          </a:p>
          <a:p>
            <a:pPr lvl="1"/>
            <a:r>
              <a:rPr lang="en-US" altLang="zh-TW" b="1" dirty="0"/>
              <a:t>Edge Detection 						(Sec. 7-4)</a:t>
            </a:r>
          </a:p>
          <a:p>
            <a:pPr lvl="1"/>
            <a:r>
              <a:rPr lang="en-US" altLang="zh-TW" b="1" dirty="0"/>
              <a:t>Line Detection 					</a:t>
            </a:r>
            <a:r>
              <a:rPr lang="zh-TW" altLang="en-US" b="1" dirty="0" smtClean="0"/>
              <a:t>       </a:t>
            </a:r>
            <a:r>
              <a:rPr lang="en-US" altLang="zh-TW" b="1" dirty="0" smtClean="0"/>
              <a:t> </a:t>
            </a:r>
            <a:r>
              <a:rPr lang="en-US" altLang="zh-TW" b="1" dirty="0"/>
              <a:t>(Sec. 7-5)</a:t>
            </a:r>
          </a:p>
          <a:p>
            <a:pPr lvl="1"/>
            <a:r>
              <a:rPr lang="en-US" altLang="zh-TW" b="1" dirty="0"/>
              <a:t>Corner Detection</a:t>
            </a:r>
          </a:p>
          <a:p>
            <a:endParaRPr lang="en-US" altLang="zh-TW" b="1" dirty="0"/>
          </a:p>
          <a:p>
            <a:endParaRPr lang="zh-TW" altLang="en-US" dirty="0"/>
          </a:p>
        </p:txBody>
      </p:sp>
      <p:sp>
        <p:nvSpPr>
          <p:cNvPr id="4" name="投影片編號版面配置區 3"/>
          <p:cNvSpPr>
            <a:spLocks noGrp="1"/>
          </p:cNvSpPr>
          <p:nvPr>
            <p:ph type="sldNum" sz="quarter" idx="12"/>
          </p:nvPr>
        </p:nvSpPr>
        <p:spPr/>
        <p:txBody>
          <a:bodyPr/>
          <a:lstStyle/>
          <a:p>
            <a:fld id="{BFAA3A1A-A6EE-45C7-8D17-B91E289A84DA}" type="slidenum">
              <a:rPr lang="en-US" altLang="zh-TW" smtClean="0"/>
              <a:pPr/>
              <a:t>4</a:t>
            </a:fld>
            <a:r>
              <a:rPr lang="en-US" altLang="zh-TW" smtClean="0"/>
              <a:t>/118</a:t>
            </a:r>
            <a:endParaRPr lang="en-US" altLang="zh-TW"/>
          </a:p>
        </p:txBody>
      </p:sp>
      <p:sp>
        <p:nvSpPr>
          <p:cNvPr id="5" name="日期版面配置區 4"/>
          <p:cNvSpPr>
            <a:spLocks noGrp="1"/>
          </p:cNvSpPr>
          <p:nvPr>
            <p:ph type="dt" sz="half" idx="10"/>
          </p:nvPr>
        </p:nvSpPr>
        <p:spPr/>
        <p:txBody>
          <a:bodyPr/>
          <a:lstStyle/>
          <a:p>
            <a:fld id="{5F734BF8-1F7E-45DB-8C10-632F3B3CC44D}" type="datetime1">
              <a:rPr lang="en-US" altLang="zh-TW" smtClean="0"/>
              <a:t>12/1/2015</a:t>
            </a:fld>
            <a:endParaRPr lang="en-US" dirty="0"/>
          </a:p>
        </p:txBody>
      </p:sp>
      <p:sp>
        <p:nvSpPr>
          <p:cNvPr id="6" name="文字方塊 5"/>
          <p:cNvSpPr txBox="1"/>
          <p:nvPr/>
        </p:nvSpPr>
        <p:spPr>
          <a:xfrm>
            <a:off x="6617277" y="6224825"/>
            <a:ext cx="1184730" cy="369332"/>
          </a:xfrm>
          <a:prstGeom prst="rect">
            <a:avLst/>
          </a:prstGeom>
          <a:noFill/>
        </p:spPr>
        <p:txBody>
          <a:bodyPr wrap="square" rtlCol="0">
            <a:spAutoFit/>
          </a:bodyPr>
          <a:lstStyle/>
          <a:p>
            <a:r>
              <a:rPr lang="en-US" altLang="zh-TW" dirty="0"/>
              <a:t>3</a:t>
            </a:r>
            <a:endParaRPr lang="zh-TW" altLang="en-US" dirty="0"/>
          </a:p>
        </p:txBody>
      </p:sp>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3965126"/>
            <a:ext cx="3579958" cy="2629031"/>
          </a:xfrm>
          <a:prstGeom prst="rect">
            <a:avLst/>
          </a:prstGeom>
        </p:spPr>
      </p:pic>
      <p:sp>
        <p:nvSpPr>
          <p:cNvPr id="8" name="文字方塊 7"/>
          <p:cNvSpPr txBox="1"/>
          <p:nvPr/>
        </p:nvSpPr>
        <p:spPr>
          <a:xfrm>
            <a:off x="4788024" y="4681687"/>
            <a:ext cx="4355976" cy="2031325"/>
          </a:xfrm>
          <a:prstGeom prst="rect">
            <a:avLst/>
          </a:prstGeom>
          <a:noFill/>
        </p:spPr>
        <p:txBody>
          <a:bodyPr wrap="square" rtlCol="0">
            <a:spAutoFit/>
          </a:bodyPr>
          <a:lstStyle/>
          <a:p>
            <a:r>
              <a:rPr lang="en-US" altLang="zh-TW" dirty="0" smtClean="0"/>
              <a:t>Ref:</a:t>
            </a:r>
          </a:p>
          <a:p>
            <a:r>
              <a:rPr lang="zh-TW" altLang="en-US" dirty="0" smtClean="0"/>
              <a:t>數</a:t>
            </a:r>
            <a:r>
              <a:rPr lang="zh-TW" altLang="en-US" dirty="0"/>
              <a:t>位紅眼缺陷的全自動化檢測及校正</a:t>
            </a:r>
            <a:r>
              <a:rPr lang="zh-TW" altLang="en-US" dirty="0" smtClean="0"/>
              <a:t>研究</a:t>
            </a:r>
            <a:endParaRPr lang="en-US" altLang="zh-TW" dirty="0" smtClean="0"/>
          </a:p>
          <a:p>
            <a:r>
              <a:rPr lang="zh-TW" altLang="en-US" dirty="0" smtClean="0"/>
              <a:t>大同大學</a:t>
            </a:r>
            <a:endParaRPr lang="en-US" altLang="zh-TW" dirty="0" smtClean="0"/>
          </a:p>
          <a:p>
            <a:r>
              <a:rPr lang="zh-TW" altLang="en-US" dirty="0"/>
              <a:t>研究生：林起字</a:t>
            </a:r>
            <a:r>
              <a:rPr lang="en-US" altLang="zh-TW" dirty="0"/>
              <a:t>(Chi-Tzu Lin) </a:t>
            </a:r>
            <a:endParaRPr lang="en-US" altLang="zh-TW" dirty="0" smtClean="0"/>
          </a:p>
          <a:p>
            <a:r>
              <a:rPr lang="zh-TW" altLang="en-US" dirty="0"/>
              <a:t>指導教授：鄭嘉慶 博士</a:t>
            </a:r>
            <a:r>
              <a:rPr lang="en-US" altLang="zh-TW" dirty="0"/>
              <a:t>(</a:t>
            </a:r>
            <a:r>
              <a:rPr lang="zh-TW" altLang="en-US" dirty="0"/>
              <a:t>Ｄ</a:t>
            </a:r>
            <a:r>
              <a:rPr lang="en-US" altLang="zh-TW" dirty="0"/>
              <a:t>r. </a:t>
            </a:r>
            <a:r>
              <a:rPr lang="en-US" altLang="zh-TW" dirty="0" err="1"/>
              <a:t>Jia-Ching</a:t>
            </a:r>
            <a:r>
              <a:rPr lang="en-US" altLang="zh-TW" dirty="0"/>
              <a:t> Cheng) </a:t>
            </a:r>
            <a:endParaRPr lang="en-US" altLang="zh-TW" dirty="0" smtClean="0"/>
          </a:p>
          <a:p>
            <a:r>
              <a:rPr lang="zh-TW" altLang="en-US" dirty="0" smtClean="0"/>
              <a:t> </a:t>
            </a:r>
            <a:endParaRPr lang="zh-TW" altLang="en-US" dirty="0"/>
          </a:p>
        </p:txBody>
      </p:sp>
    </p:spTree>
    <p:extLst>
      <p:ext uri="{BB962C8B-B14F-4D97-AF65-F5344CB8AC3E}">
        <p14:creationId xmlns:p14="http://schemas.microsoft.com/office/powerpoint/2010/main" val="39027342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p:txBody>
          <a:bodyPr/>
          <a:lstStyle/>
          <a:p>
            <a:pPr eaLnBrk="1" hangingPunct="1"/>
            <a:r>
              <a:rPr lang="en-US" altLang="zh-TW" b="0" dirty="0" smtClean="0"/>
              <a:t>	7-2-3 </a:t>
            </a:r>
            <a:r>
              <a:rPr lang="en-US" altLang="zh-TW" b="0" dirty="0"/>
              <a:t>Outlier </a:t>
            </a:r>
            <a:r>
              <a:rPr lang="en-US" altLang="zh-TW" b="0" dirty="0" smtClean="0"/>
              <a:t>or Peak Noise</a:t>
            </a:r>
          </a:p>
        </p:txBody>
      </p:sp>
      <p:sp>
        <p:nvSpPr>
          <p:cNvPr id="54276" name="Rectangle 3"/>
          <p:cNvSpPr>
            <a:spLocks noGrp="1" noChangeArrowheads="1"/>
          </p:cNvSpPr>
          <p:nvPr>
            <p:ph type="body" sz="half" idx="1"/>
          </p:nvPr>
        </p:nvSpPr>
        <p:spPr>
          <a:xfrm>
            <a:off x="468313" y="1989138"/>
            <a:ext cx="8208962" cy="1211262"/>
          </a:xfrm>
        </p:spPr>
        <p:txBody>
          <a:bodyPr>
            <a:normAutofit fontScale="92500"/>
          </a:bodyPr>
          <a:lstStyle/>
          <a:p>
            <a:pPr eaLnBrk="1" hangingPunct="1"/>
            <a:r>
              <a:rPr lang="en-US" altLang="zh-TW" sz="2600" smtClean="0"/>
              <a:t>smooth replacement: </a:t>
            </a:r>
          </a:p>
          <a:p>
            <a:pPr eaLnBrk="1" hangingPunct="1">
              <a:buFont typeface="Wingdings" pitchFamily="2" charset="2"/>
              <a:buNone/>
            </a:pPr>
            <a:r>
              <a:rPr lang="en-US" altLang="zh-TW" sz="2600" smtClean="0"/>
              <a:t>        instead of complete replacement or not at all</a:t>
            </a:r>
          </a:p>
        </p:txBody>
      </p:sp>
      <p:graphicFrame>
        <p:nvGraphicFramePr>
          <p:cNvPr id="54277" name="Object 4"/>
          <p:cNvGraphicFramePr>
            <a:graphicFrameLocks noGrp="1" noChangeAspect="1"/>
          </p:cNvGraphicFramePr>
          <p:nvPr>
            <p:ph sz="quarter" idx="2"/>
          </p:nvPr>
        </p:nvGraphicFramePr>
        <p:xfrm>
          <a:off x="215900" y="2925763"/>
          <a:ext cx="2592388" cy="684212"/>
        </p:xfrm>
        <a:graphic>
          <a:graphicData uri="http://schemas.openxmlformats.org/presentationml/2006/ole">
            <mc:AlternateContent xmlns:mc="http://schemas.openxmlformats.org/markup-compatibility/2006">
              <mc:Choice xmlns:v="urn:schemas-microsoft-com:vml" Requires="v">
                <p:oleObj spid="_x0000_s399526" name="方程式" r:id="rId4" imgW="914400" imgH="241300" progId="Equation.3">
                  <p:embed/>
                </p:oleObj>
              </mc:Choice>
              <mc:Fallback>
                <p:oleObj name="方程式" r:id="rId4" imgW="914400" imgH="241300" progId="Equation.3">
                  <p:embed/>
                  <p:pic>
                    <p:nvPicPr>
                      <p:cNvPr id="0" name="Picture 42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900" y="2925763"/>
                        <a:ext cx="2592388" cy="684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4279" name="Object 7"/>
          <p:cNvGraphicFramePr>
            <a:graphicFrameLocks noGrp="1" noChangeAspect="1"/>
          </p:cNvGraphicFramePr>
          <p:nvPr>
            <p:ph sz="quarter" idx="3"/>
          </p:nvPr>
        </p:nvGraphicFramePr>
        <p:xfrm>
          <a:off x="250825" y="4005263"/>
          <a:ext cx="576263" cy="447675"/>
        </p:xfrm>
        <a:graphic>
          <a:graphicData uri="http://schemas.openxmlformats.org/presentationml/2006/ole">
            <mc:AlternateContent xmlns:mc="http://schemas.openxmlformats.org/markup-compatibility/2006">
              <mc:Choice xmlns:v="urn:schemas-microsoft-com:vml" Requires="v">
                <p:oleObj spid="_x0000_s399527" name="方程式" r:id="rId6" imgW="228402" imgH="177646" progId="Equation.3">
                  <p:embed/>
                </p:oleObj>
              </mc:Choice>
              <mc:Fallback>
                <p:oleObj name="方程式" r:id="rId6" imgW="228402" imgH="177646" progId="Equation.3">
                  <p:embed/>
                  <p:pic>
                    <p:nvPicPr>
                      <p:cNvPr id="0" name="Picture 423"/>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4005263"/>
                        <a:ext cx="576263" cy="447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4274" name="投影片編號版面配置區 6"/>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2D39A630-D86D-45BB-A9F9-28D2372A3613}" type="slidenum">
              <a:rPr lang="en-US" altLang="zh-TW" sz="1400"/>
              <a:pPr>
                <a:spcBef>
                  <a:spcPct val="0"/>
                </a:spcBef>
                <a:buClrTx/>
                <a:buSzTx/>
                <a:buFontTx/>
                <a:buNone/>
              </a:pPr>
              <a:t>40</a:t>
            </a:fld>
            <a:r>
              <a:rPr lang="en-US" altLang="zh-TW" sz="1400"/>
              <a:t>/118</a:t>
            </a:r>
          </a:p>
        </p:txBody>
      </p:sp>
      <p:sp>
        <p:nvSpPr>
          <p:cNvPr id="54278" name="Text Box 6"/>
          <p:cNvSpPr txBox="1">
            <a:spLocks noChangeArrowheads="1"/>
          </p:cNvSpPr>
          <p:nvPr/>
        </p:nvSpPr>
        <p:spPr bwMode="auto">
          <a:xfrm>
            <a:off x="2771775" y="2997200"/>
            <a:ext cx="60483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50000"/>
              </a:spcBef>
              <a:buClrTx/>
              <a:buSzTx/>
              <a:buFontTx/>
              <a:buNone/>
            </a:pPr>
            <a:r>
              <a:rPr lang="en-US" altLang="zh-TW" sz="2600"/>
              <a:t>convex combination of input and mean</a:t>
            </a:r>
          </a:p>
        </p:txBody>
      </p:sp>
      <p:sp>
        <p:nvSpPr>
          <p:cNvPr id="54280" name="Text Box 9"/>
          <p:cNvSpPr txBox="1">
            <a:spLocks noChangeArrowheads="1"/>
          </p:cNvSpPr>
          <p:nvPr/>
        </p:nvSpPr>
        <p:spPr bwMode="auto">
          <a:xfrm>
            <a:off x="755650" y="4005263"/>
            <a:ext cx="3240088"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50000"/>
              </a:spcBef>
              <a:buClrTx/>
              <a:buSzTx/>
              <a:buFontTx/>
              <a:buNone/>
            </a:pPr>
            <a:r>
              <a:rPr lang="en-US" altLang="zh-TW" sz="2600"/>
              <a:t>weighting parameter</a:t>
            </a:r>
          </a:p>
        </p:txBody>
      </p:sp>
      <p:graphicFrame>
        <p:nvGraphicFramePr>
          <p:cNvPr id="54281" name="Object 10"/>
          <p:cNvGraphicFramePr>
            <a:graphicFrameLocks noChangeAspect="1"/>
          </p:cNvGraphicFramePr>
          <p:nvPr/>
        </p:nvGraphicFramePr>
        <p:xfrm>
          <a:off x="755650" y="5013325"/>
          <a:ext cx="6337300" cy="1635125"/>
        </p:xfrm>
        <a:graphic>
          <a:graphicData uri="http://schemas.openxmlformats.org/presentationml/2006/ole">
            <mc:AlternateContent xmlns:mc="http://schemas.openxmlformats.org/markup-compatibility/2006">
              <mc:Choice xmlns:v="urn:schemas-microsoft-com:vml" Requires="v">
                <p:oleObj spid="_x0000_s399528" name="方程式" r:id="rId8" imgW="2819400" imgH="762000" progId="Equation.3">
                  <p:embed/>
                </p:oleObj>
              </mc:Choice>
              <mc:Fallback>
                <p:oleObj name="方程式" r:id="rId8" imgW="2819400" imgH="762000" progId="Equation.3">
                  <p:embed/>
                  <p:pic>
                    <p:nvPicPr>
                      <p:cNvPr id="0" name="Picture 4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5650" y="5013325"/>
                        <a:ext cx="6337300" cy="1635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4282" name="Text Box 11"/>
          <p:cNvSpPr txBox="1">
            <a:spLocks noChangeArrowheads="1"/>
          </p:cNvSpPr>
          <p:nvPr/>
        </p:nvSpPr>
        <p:spPr bwMode="auto">
          <a:xfrm>
            <a:off x="5292725" y="3716338"/>
            <a:ext cx="2879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50000"/>
              </a:spcBef>
              <a:buClrTx/>
              <a:buSzTx/>
              <a:buFontTx/>
              <a:buNone/>
            </a:pPr>
            <a:r>
              <a:rPr lang="en-US" altLang="zh-TW" sz="1800"/>
              <a:t>use neighborhood mean</a:t>
            </a:r>
          </a:p>
        </p:txBody>
      </p:sp>
      <p:sp>
        <p:nvSpPr>
          <p:cNvPr id="54283" name="Text Box 12"/>
          <p:cNvSpPr txBox="1">
            <a:spLocks noChangeArrowheads="1"/>
          </p:cNvSpPr>
          <p:nvPr/>
        </p:nvSpPr>
        <p:spPr bwMode="auto">
          <a:xfrm>
            <a:off x="5292725" y="4581525"/>
            <a:ext cx="2305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50000"/>
              </a:spcBef>
              <a:buClrTx/>
              <a:buSzTx/>
              <a:buFontTx/>
              <a:buNone/>
            </a:pPr>
            <a:r>
              <a:rPr lang="en-US" altLang="zh-TW" sz="1800"/>
              <a:t>use input pixel value</a:t>
            </a:r>
          </a:p>
        </p:txBody>
      </p:sp>
      <p:graphicFrame>
        <p:nvGraphicFramePr>
          <p:cNvPr id="54284" name="Object 13"/>
          <p:cNvGraphicFramePr>
            <a:graphicFrameLocks noChangeAspect="1"/>
          </p:cNvGraphicFramePr>
          <p:nvPr/>
        </p:nvGraphicFramePr>
        <p:xfrm>
          <a:off x="4211638" y="3644900"/>
          <a:ext cx="1152525" cy="447675"/>
        </p:xfrm>
        <a:graphic>
          <a:graphicData uri="http://schemas.openxmlformats.org/presentationml/2006/ole">
            <mc:AlternateContent xmlns:mc="http://schemas.openxmlformats.org/markup-compatibility/2006">
              <mc:Choice xmlns:v="urn:schemas-microsoft-com:vml" Requires="v">
                <p:oleObj spid="_x0000_s399529" name="方程式" r:id="rId10" imgW="457002" imgH="177723" progId="Equation.3">
                  <p:embed/>
                </p:oleObj>
              </mc:Choice>
              <mc:Fallback>
                <p:oleObj name="方程式" r:id="rId10" imgW="457002" imgH="177723" progId="Equation.3">
                  <p:embed/>
                  <p:pic>
                    <p:nvPicPr>
                      <p:cNvPr id="0" name="Picture 42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11638" y="3644900"/>
                        <a:ext cx="1152525" cy="447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4285" name="Object 14"/>
          <p:cNvGraphicFramePr>
            <a:graphicFrameLocks noChangeAspect="1"/>
          </p:cNvGraphicFramePr>
          <p:nvPr/>
        </p:nvGraphicFramePr>
        <p:xfrm>
          <a:off x="4211638" y="4508500"/>
          <a:ext cx="1176337" cy="433388"/>
        </p:xfrm>
        <a:graphic>
          <a:graphicData uri="http://schemas.openxmlformats.org/presentationml/2006/ole">
            <mc:AlternateContent xmlns:mc="http://schemas.openxmlformats.org/markup-compatibility/2006">
              <mc:Choice xmlns:v="urn:schemas-microsoft-com:vml" Requires="v">
                <p:oleObj spid="_x0000_s399530" name="方程式" r:id="rId12" imgW="482181" imgH="177646" progId="Equation.3">
                  <p:embed/>
                </p:oleObj>
              </mc:Choice>
              <mc:Fallback>
                <p:oleObj name="方程式" r:id="rId12" imgW="482181" imgH="177646" progId="Equation.3">
                  <p:embed/>
                  <p:pic>
                    <p:nvPicPr>
                      <p:cNvPr id="0" name="Picture 42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11638" y="4508500"/>
                        <a:ext cx="1176337" cy="433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4286" name="Object 15"/>
          <p:cNvGraphicFramePr>
            <a:graphicFrameLocks noChangeAspect="1"/>
          </p:cNvGraphicFramePr>
          <p:nvPr/>
        </p:nvGraphicFramePr>
        <p:xfrm>
          <a:off x="7524750" y="4581525"/>
          <a:ext cx="427038" cy="504825"/>
        </p:xfrm>
        <a:graphic>
          <a:graphicData uri="http://schemas.openxmlformats.org/presentationml/2006/ole">
            <mc:AlternateContent xmlns:mc="http://schemas.openxmlformats.org/markup-compatibility/2006">
              <mc:Choice xmlns:v="urn:schemas-microsoft-com:vml" Requires="v">
                <p:oleObj spid="_x0000_s399531" name="方程式" r:id="rId14" imgW="139579" imgH="164957" progId="Equation.3">
                  <p:embed/>
                </p:oleObj>
              </mc:Choice>
              <mc:Fallback>
                <p:oleObj name="方程式" r:id="rId14" imgW="139579" imgH="164957" progId="Equation.3">
                  <p:embed/>
                  <p:pic>
                    <p:nvPicPr>
                      <p:cNvPr id="0" name="Picture 42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24750" y="4581525"/>
                        <a:ext cx="427038" cy="504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4287" name="Object 16"/>
          <p:cNvGraphicFramePr>
            <a:graphicFrameLocks noChangeAspect="1"/>
          </p:cNvGraphicFramePr>
          <p:nvPr/>
        </p:nvGraphicFramePr>
        <p:xfrm>
          <a:off x="7956550" y="3644900"/>
          <a:ext cx="400050" cy="533400"/>
        </p:xfrm>
        <a:graphic>
          <a:graphicData uri="http://schemas.openxmlformats.org/presentationml/2006/ole">
            <mc:AlternateContent xmlns:mc="http://schemas.openxmlformats.org/markup-compatibility/2006">
              <mc:Choice xmlns:v="urn:schemas-microsoft-com:vml" Requires="v">
                <p:oleObj spid="_x0000_s399532" name="方程式" r:id="rId16" imgW="152268" imgH="203024" progId="Equation.3">
                  <p:embed/>
                </p:oleObj>
              </mc:Choice>
              <mc:Fallback>
                <p:oleObj name="方程式" r:id="rId16" imgW="152268" imgH="203024" progId="Equation.3">
                  <p:embed/>
                  <p:pic>
                    <p:nvPicPr>
                      <p:cNvPr id="0" name="Picture 42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956550" y="3644900"/>
                        <a:ext cx="40005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版面配置區 7"/>
          <p:cNvSpPr>
            <a:spLocks noGrp="1"/>
          </p:cNvSpPr>
          <p:nvPr>
            <p:ph type="body" idx="1"/>
          </p:nvPr>
        </p:nvSpPr>
        <p:spPr/>
        <p:txBody>
          <a:bodyPr/>
          <a:lstStyle/>
          <a:p>
            <a:r>
              <a:rPr lang="en-US" altLang="zh-TW" dirty="0" smtClean="0"/>
              <a:t>Two special cases</a:t>
            </a:r>
            <a:endParaRPr lang="zh-TW" altLang="en-US" dirty="0"/>
          </a:p>
        </p:txBody>
      </p:sp>
      <p:sp>
        <p:nvSpPr>
          <p:cNvPr id="6" name="投影片編號版面配置區 5"/>
          <p:cNvSpPr>
            <a:spLocks noGrp="1"/>
          </p:cNvSpPr>
          <p:nvPr>
            <p:ph type="sldNum" sz="quarter" idx="12"/>
          </p:nvPr>
        </p:nvSpPr>
        <p:spPr/>
        <p:txBody>
          <a:bodyPr/>
          <a:lstStyle/>
          <a:p>
            <a:fld id="{04437DB6-FB63-4E98-9B8D-2FA0E18B3DDD}" type="slidenum">
              <a:rPr lang="en-US" altLang="zh-TW" smtClean="0"/>
              <a:pPr/>
              <a:t>41</a:t>
            </a:fld>
            <a:r>
              <a:rPr lang="en-US" altLang="zh-TW" smtClean="0"/>
              <a:t>/118</a:t>
            </a:r>
            <a:endParaRPr lang="en-US" altLang="zh-TW"/>
          </a:p>
        </p:txBody>
      </p:sp>
      <mc:AlternateContent xmlns:mc="http://schemas.openxmlformats.org/markup-compatibility/2006" xmlns:a14="http://schemas.microsoft.com/office/drawing/2010/main">
        <mc:Choice Requires="a14">
          <p:sp>
            <p:nvSpPr>
              <p:cNvPr id="9" name="TextBox 11"/>
              <p:cNvSpPr txBox="1"/>
              <p:nvPr/>
            </p:nvSpPr>
            <p:spPr>
              <a:xfrm>
                <a:off x="1043608" y="1047492"/>
                <a:ext cx="8568952" cy="1905137"/>
              </a:xfrm>
              <a:prstGeom prst="rect">
                <a:avLst/>
              </a:prstGeom>
              <a:noFill/>
            </p:spPr>
            <p:txBody>
              <a:bodyPr wrap="square" lIns="0" tIns="0" rIns="0" bIns="0" rtlCol="0">
                <a:spAutoFit/>
              </a:bodyPr>
              <a:lstStyle/>
              <a:p>
                <a14:m>
                  <m:oMath xmlns:m="http://schemas.openxmlformats.org/officeDocument/2006/math">
                    <m:sSub>
                      <m:sSubPr>
                        <m:ctrlPr>
                          <a:rPr lang="en-US" altLang="zh-TW" sz="2600" i="1" smtClean="0">
                            <a:solidFill>
                              <a:srgbClr val="FFC000"/>
                            </a:solidFill>
                            <a:latin typeface="Cambria Math" panose="02040503050406030204" pitchFamily="18" charset="0"/>
                          </a:rPr>
                        </m:ctrlPr>
                      </m:sSubPr>
                      <m:e>
                        <m:r>
                          <a:rPr lang="en-US" altLang="zh-TW" sz="2600" i="1">
                            <a:solidFill>
                              <a:srgbClr val="FFC000"/>
                            </a:solidFill>
                            <a:latin typeface="Cambria Math" panose="02040503050406030204" pitchFamily="18" charset="0"/>
                          </a:rPr>
                          <m:t>𝑍</m:t>
                        </m:r>
                      </m:e>
                      <m:sub>
                        <m:r>
                          <a:rPr lang="en-US" altLang="zh-TW" sz="2600" i="1">
                            <a:solidFill>
                              <a:srgbClr val="FFC000"/>
                            </a:solidFill>
                            <a:latin typeface="Cambria Math" panose="02040503050406030204" pitchFamily="18" charset="0"/>
                          </a:rPr>
                          <m:t>𝑠𝑚𝑜𝑜𝑡h</m:t>
                        </m:r>
                        <m:r>
                          <a:rPr lang="en-US" altLang="zh-TW" sz="2600" i="1">
                            <a:solidFill>
                              <a:srgbClr val="FFC000"/>
                            </a:solidFill>
                            <a:latin typeface="Cambria Math" panose="02040503050406030204" pitchFamily="18" charset="0"/>
                          </a:rPr>
                          <m:t> </m:t>
                        </m:r>
                        <m:r>
                          <a:rPr lang="en-US" altLang="zh-TW" sz="2600" i="1">
                            <a:solidFill>
                              <a:srgbClr val="FFC000"/>
                            </a:solidFill>
                            <a:latin typeface="Cambria Math" panose="02040503050406030204" pitchFamily="18" charset="0"/>
                          </a:rPr>
                          <m:t>𝑟𝑒𝑝𝑙𝑎𝑐𝑒𝑚𝑒𝑛𝑡</m:t>
                        </m:r>
                        <m:r>
                          <a:rPr lang="en-US" altLang="zh-TW" sz="2600" b="0" i="1" smtClean="0">
                            <a:solidFill>
                              <a:srgbClr val="FFC000"/>
                            </a:solidFill>
                            <a:latin typeface="Cambria Math" panose="02040503050406030204" pitchFamily="18" charset="0"/>
                          </a:rPr>
                          <m:t> | </m:t>
                        </m:r>
                        <m:r>
                          <a:rPr lang="en-US" altLang="zh-TW" sz="2600" b="0" i="1" smtClean="0">
                            <a:solidFill>
                              <a:srgbClr val="96F765"/>
                            </a:solidFill>
                            <a:latin typeface="Cambria Math" panose="02040503050406030204" pitchFamily="18" charset="0"/>
                          </a:rPr>
                          <m:t>𝐾</m:t>
                        </m:r>
                        <m:r>
                          <a:rPr lang="en-US" altLang="zh-TW" sz="2600" b="0" i="1" smtClean="0">
                            <a:solidFill>
                              <a:srgbClr val="96F765"/>
                            </a:solidFill>
                            <a:latin typeface="Cambria Math" panose="02040503050406030204" pitchFamily="18" charset="0"/>
                          </a:rPr>
                          <m:t>= 0 </m:t>
                        </m:r>
                      </m:sub>
                    </m:sSub>
                    <m:r>
                      <a:rPr lang="en-US" altLang="zh-TW" sz="2600" b="0" i="1" smtClean="0">
                        <a:solidFill>
                          <a:schemeClr val="bg1"/>
                        </a:solidFill>
                        <a:latin typeface="Cambria Math" panose="02040503050406030204" pitchFamily="18" charset="0"/>
                      </a:rPr>
                      <m:t>= </m:t>
                    </m:r>
                    <m:f>
                      <m:fPr>
                        <m:ctrlPr>
                          <a:rPr lang="en-US" altLang="zh-TW" sz="2600" b="0" i="1" smtClean="0">
                            <a:solidFill>
                              <a:schemeClr val="bg1"/>
                            </a:solidFill>
                            <a:latin typeface="Cambria Math" panose="02040503050406030204" pitchFamily="18" charset="0"/>
                          </a:rPr>
                        </m:ctrlPr>
                      </m:fPr>
                      <m:num>
                        <m:d>
                          <m:dPr>
                            <m:begChr m:val="|"/>
                            <m:endChr m:val="|"/>
                            <m:ctrlPr>
                              <a:rPr lang="en-US" altLang="zh-TW" sz="2600" i="1">
                                <a:solidFill>
                                  <a:schemeClr val="bg1"/>
                                </a:solidFill>
                                <a:latin typeface="Cambria Math" panose="02040503050406030204" pitchFamily="18" charset="0"/>
                              </a:rPr>
                            </m:ctrlPr>
                          </m:dPr>
                          <m:e>
                            <m:f>
                              <m:fPr>
                                <m:ctrlPr>
                                  <a:rPr lang="en-US" altLang="zh-TW" sz="2600" i="1" dirty="0">
                                    <a:solidFill>
                                      <a:schemeClr val="bg1"/>
                                    </a:solidFill>
                                    <a:latin typeface="Cambria Math" panose="02040503050406030204" pitchFamily="18" charset="0"/>
                                  </a:rPr>
                                </m:ctrlPr>
                              </m:fPr>
                              <m:num>
                                <m:r>
                                  <a:rPr lang="en-US" altLang="zh-TW" sz="2600" i="1">
                                    <a:solidFill>
                                      <a:schemeClr val="bg1"/>
                                    </a:solidFill>
                                    <a:latin typeface="Cambria Math" panose="02040503050406030204" pitchFamily="18" charset="0"/>
                                  </a:rPr>
                                  <m:t>𝑦</m:t>
                                </m:r>
                                <m:r>
                                  <a:rPr lang="en-US" altLang="zh-TW" sz="2600" i="1">
                                    <a:solidFill>
                                      <a:schemeClr val="bg1"/>
                                    </a:solidFill>
                                    <a:latin typeface="Cambria Math" panose="02040503050406030204" pitchFamily="18" charset="0"/>
                                  </a:rPr>
                                  <m:t>−</m:t>
                                </m:r>
                                <m:acc>
                                  <m:accPr>
                                    <m:chr m:val="̂"/>
                                    <m:ctrlPr>
                                      <a:rPr lang="en-US" altLang="zh-TW" sz="2600" i="1">
                                        <a:solidFill>
                                          <a:schemeClr val="bg1"/>
                                        </a:solidFill>
                                        <a:latin typeface="Cambria Math" panose="02040503050406030204" pitchFamily="18" charset="0"/>
                                      </a:rPr>
                                    </m:ctrlPr>
                                  </m:accPr>
                                  <m:e>
                                    <m:r>
                                      <a:rPr lang="zh-TW" altLang="en-US" sz="2600" i="1">
                                        <a:solidFill>
                                          <a:schemeClr val="bg1"/>
                                        </a:solidFill>
                                        <a:latin typeface="Cambria Math" panose="02040503050406030204" pitchFamily="18" charset="0"/>
                                      </a:rPr>
                                      <m:t>𝜇</m:t>
                                    </m:r>
                                  </m:e>
                                </m:acc>
                              </m:num>
                              <m:den>
                                <m:acc>
                                  <m:accPr>
                                    <m:chr m:val="̂"/>
                                    <m:ctrlPr>
                                      <a:rPr lang="zh-TW" altLang="en-US" sz="2600" i="1">
                                        <a:solidFill>
                                          <a:schemeClr val="bg1"/>
                                        </a:solidFill>
                                        <a:latin typeface="Cambria Math" panose="02040503050406030204" pitchFamily="18" charset="0"/>
                                      </a:rPr>
                                    </m:ctrlPr>
                                  </m:accPr>
                                  <m:e>
                                    <m:r>
                                      <a:rPr lang="zh-TW" altLang="en-US" sz="2600" i="1">
                                        <a:solidFill>
                                          <a:schemeClr val="bg1"/>
                                        </a:solidFill>
                                        <a:latin typeface="Cambria Math" panose="02040503050406030204" pitchFamily="18" charset="0"/>
                                      </a:rPr>
                                      <m:t>𝜎</m:t>
                                    </m:r>
                                  </m:e>
                                </m:acc>
                              </m:den>
                            </m:f>
                          </m:e>
                        </m:d>
                      </m:num>
                      <m:den>
                        <m:d>
                          <m:dPr>
                            <m:begChr m:val="|"/>
                            <m:endChr m:val="|"/>
                            <m:ctrlPr>
                              <a:rPr lang="en-US" altLang="zh-TW" sz="2600" i="1">
                                <a:solidFill>
                                  <a:schemeClr val="bg1"/>
                                </a:solidFill>
                                <a:latin typeface="Cambria Math" panose="02040503050406030204" pitchFamily="18" charset="0"/>
                              </a:rPr>
                            </m:ctrlPr>
                          </m:dPr>
                          <m:e>
                            <m:f>
                              <m:fPr>
                                <m:ctrlPr>
                                  <a:rPr lang="en-US" altLang="zh-TW" sz="2600" i="1" dirty="0">
                                    <a:solidFill>
                                      <a:schemeClr val="bg1"/>
                                    </a:solidFill>
                                    <a:latin typeface="Cambria Math" panose="02040503050406030204" pitchFamily="18" charset="0"/>
                                  </a:rPr>
                                </m:ctrlPr>
                              </m:fPr>
                              <m:num>
                                <m:r>
                                  <a:rPr lang="en-US" altLang="zh-TW" sz="2600" i="1">
                                    <a:solidFill>
                                      <a:schemeClr val="bg1"/>
                                    </a:solidFill>
                                    <a:latin typeface="Cambria Math" panose="02040503050406030204" pitchFamily="18" charset="0"/>
                                  </a:rPr>
                                  <m:t>𝑦</m:t>
                                </m:r>
                                <m:r>
                                  <a:rPr lang="en-US" altLang="zh-TW" sz="2600" i="1">
                                    <a:solidFill>
                                      <a:schemeClr val="bg1"/>
                                    </a:solidFill>
                                    <a:latin typeface="Cambria Math" panose="02040503050406030204" pitchFamily="18" charset="0"/>
                                  </a:rPr>
                                  <m:t>−</m:t>
                                </m:r>
                                <m:acc>
                                  <m:accPr>
                                    <m:chr m:val="̂"/>
                                    <m:ctrlPr>
                                      <a:rPr lang="en-US" altLang="zh-TW" sz="2600" i="1">
                                        <a:solidFill>
                                          <a:schemeClr val="bg1"/>
                                        </a:solidFill>
                                        <a:latin typeface="Cambria Math" panose="02040503050406030204" pitchFamily="18" charset="0"/>
                                      </a:rPr>
                                    </m:ctrlPr>
                                  </m:accPr>
                                  <m:e>
                                    <m:r>
                                      <a:rPr lang="zh-TW" altLang="en-US" sz="2600" i="1">
                                        <a:solidFill>
                                          <a:schemeClr val="bg1"/>
                                        </a:solidFill>
                                        <a:latin typeface="Cambria Math" panose="02040503050406030204" pitchFamily="18" charset="0"/>
                                      </a:rPr>
                                      <m:t>𝜇</m:t>
                                    </m:r>
                                  </m:e>
                                </m:acc>
                              </m:num>
                              <m:den>
                                <m:acc>
                                  <m:accPr>
                                    <m:chr m:val="̂"/>
                                    <m:ctrlPr>
                                      <a:rPr lang="zh-TW" altLang="en-US" sz="2600" i="1">
                                        <a:solidFill>
                                          <a:schemeClr val="bg1"/>
                                        </a:solidFill>
                                        <a:latin typeface="Cambria Math" panose="02040503050406030204" pitchFamily="18" charset="0"/>
                                      </a:rPr>
                                    </m:ctrlPr>
                                  </m:accPr>
                                  <m:e>
                                    <m:r>
                                      <a:rPr lang="zh-TW" altLang="en-US" sz="2600" i="1">
                                        <a:solidFill>
                                          <a:schemeClr val="bg1"/>
                                        </a:solidFill>
                                        <a:latin typeface="Cambria Math" panose="02040503050406030204" pitchFamily="18" charset="0"/>
                                      </a:rPr>
                                      <m:t>𝜎</m:t>
                                    </m:r>
                                  </m:e>
                                </m:acc>
                              </m:den>
                            </m:f>
                          </m:e>
                        </m:d>
                        <m:r>
                          <a:rPr lang="en-US" altLang="zh-TW" sz="2600" b="0" i="1" smtClean="0">
                            <a:solidFill>
                              <a:schemeClr val="bg1"/>
                            </a:solidFill>
                            <a:latin typeface="Cambria Math" panose="02040503050406030204" pitchFamily="18" charset="0"/>
                          </a:rPr>
                          <m:t>+</m:t>
                        </m:r>
                        <m:r>
                          <a:rPr lang="en-US" altLang="zh-TW" sz="2600" b="0" i="1" smtClean="0">
                            <a:solidFill>
                              <a:schemeClr val="bg1"/>
                            </a:solidFill>
                            <a:latin typeface="Cambria Math" panose="02040503050406030204" pitchFamily="18" charset="0"/>
                          </a:rPr>
                          <m:t>𝐾</m:t>
                        </m:r>
                      </m:den>
                    </m:f>
                    <m:acc>
                      <m:accPr>
                        <m:chr m:val="̂"/>
                        <m:ctrlPr>
                          <a:rPr lang="en-US" altLang="zh-TW" sz="2600" i="1">
                            <a:solidFill>
                              <a:schemeClr val="bg1"/>
                            </a:solidFill>
                            <a:latin typeface="Cambria Math" panose="02040503050406030204" pitchFamily="18" charset="0"/>
                          </a:rPr>
                        </m:ctrlPr>
                      </m:accPr>
                      <m:e>
                        <m:r>
                          <a:rPr lang="zh-TW" altLang="en-US" sz="2600" i="1">
                            <a:solidFill>
                              <a:schemeClr val="bg1"/>
                            </a:solidFill>
                            <a:latin typeface="Cambria Math" panose="02040503050406030204" pitchFamily="18" charset="0"/>
                          </a:rPr>
                          <m:t>𝜇</m:t>
                        </m:r>
                      </m:e>
                    </m:acc>
                  </m:oMath>
                </a14:m>
                <a:r>
                  <a:rPr lang="zh-TW" altLang="en-US" sz="2600" dirty="0" smtClean="0">
                    <a:solidFill>
                      <a:schemeClr val="bg1"/>
                    </a:solidFill>
                  </a:rPr>
                  <a:t> </a:t>
                </a:r>
                <a:r>
                  <a:rPr lang="en-US" altLang="zh-TW" sz="2600" dirty="0" smtClean="0">
                    <a:solidFill>
                      <a:schemeClr val="bg1"/>
                    </a:solidFill>
                  </a:rPr>
                  <a:t>+ </a:t>
                </a:r>
                <a14:m>
                  <m:oMath xmlns:m="http://schemas.openxmlformats.org/officeDocument/2006/math">
                    <m:f>
                      <m:fPr>
                        <m:ctrlPr>
                          <a:rPr lang="en-US" altLang="zh-TW" sz="2600" i="1">
                            <a:solidFill>
                              <a:schemeClr val="bg1"/>
                            </a:solidFill>
                            <a:latin typeface="Cambria Math" panose="02040503050406030204" pitchFamily="18" charset="0"/>
                          </a:rPr>
                        </m:ctrlPr>
                      </m:fPr>
                      <m:num>
                        <m:r>
                          <a:rPr lang="en-US" altLang="zh-TW" sz="2600" b="0" i="1" smtClean="0">
                            <a:solidFill>
                              <a:schemeClr val="bg1"/>
                            </a:solidFill>
                            <a:latin typeface="Cambria Math" panose="02040503050406030204" pitchFamily="18" charset="0"/>
                          </a:rPr>
                          <m:t>𝐾</m:t>
                        </m:r>
                      </m:num>
                      <m:den>
                        <m:d>
                          <m:dPr>
                            <m:begChr m:val="|"/>
                            <m:endChr m:val="|"/>
                            <m:ctrlPr>
                              <a:rPr lang="en-US" altLang="zh-TW" sz="2600" i="1">
                                <a:solidFill>
                                  <a:schemeClr val="bg1"/>
                                </a:solidFill>
                                <a:latin typeface="Cambria Math" panose="02040503050406030204" pitchFamily="18" charset="0"/>
                              </a:rPr>
                            </m:ctrlPr>
                          </m:dPr>
                          <m:e>
                            <m:f>
                              <m:fPr>
                                <m:ctrlPr>
                                  <a:rPr lang="en-US" altLang="zh-TW" sz="2600" i="1" dirty="0">
                                    <a:solidFill>
                                      <a:schemeClr val="bg1"/>
                                    </a:solidFill>
                                    <a:latin typeface="Cambria Math" panose="02040503050406030204" pitchFamily="18" charset="0"/>
                                  </a:rPr>
                                </m:ctrlPr>
                              </m:fPr>
                              <m:num>
                                <m:r>
                                  <a:rPr lang="en-US" altLang="zh-TW" sz="2600" i="1">
                                    <a:solidFill>
                                      <a:schemeClr val="bg1"/>
                                    </a:solidFill>
                                    <a:latin typeface="Cambria Math" panose="02040503050406030204" pitchFamily="18" charset="0"/>
                                  </a:rPr>
                                  <m:t>𝑦</m:t>
                                </m:r>
                                <m:r>
                                  <a:rPr lang="en-US" altLang="zh-TW" sz="2600" i="1">
                                    <a:solidFill>
                                      <a:schemeClr val="bg1"/>
                                    </a:solidFill>
                                    <a:latin typeface="Cambria Math" panose="02040503050406030204" pitchFamily="18" charset="0"/>
                                  </a:rPr>
                                  <m:t>−</m:t>
                                </m:r>
                                <m:acc>
                                  <m:accPr>
                                    <m:chr m:val="̂"/>
                                    <m:ctrlPr>
                                      <a:rPr lang="en-US" altLang="zh-TW" sz="2600" i="1">
                                        <a:solidFill>
                                          <a:schemeClr val="bg1"/>
                                        </a:solidFill>
                                        <a:latin typeface="Cambria Math" panose="02040503050406030204" pitchFamily="18" charset="0"/>
                                      </a:rPr>
                                    </m:ctrlPr>
                                  </m:accPr>
                                  <m:e>
                                    <m:r>
                                      <a:rPr lang="zh-TW" altLang="en-US" sz="2600" i="1">
                                        <a:solidFill>
                                          <a:schemeClr val="bg1"/>
                                        </a:solidFill>
                                        <a:latin typeface="Cambria Math" panose="02040503050406030204" pitchFamily="18" charset="0"/>
                                      </a:rPr>
                                      <m:t>𝜇</m:t>
                                    </m:r>
                                  </m:e>
                                </m:acc>
                              </m:num>
                              <m:den>
                                <m:acc>
                                  <m:accPr>
                                    <m:chr m:val="̂"/>
                                    <m:ctrlPr>
                                      <a:rPr lang="zh-TW" altLang="en-US" sz="2600" i="1">
                                        <a:solidFill>
                                          <a:schemeClr val="bg1"/>
                                        </a:solidFill>
                                        <a:latin typeface="Cambria Math" panose="02040503050406030204" pitchFamily="18" charset="0"/>
                                      </a:rPr>
                                    </m:ctrlPr>
                                  </m:accPr>
                                  <m:e>
                                    <m:r>
                                      <a:rPr lang="zh-TW" altLang="en-US" sz="2600" i="1">
                                        <a:solidFill>
                                          <a:schemeClr val="bg1"/>
                                        </a:solidFill>
                                        <a:latin typeface="Cambria Math" panose="02040503050406030204" pitchFamily="18" charset="0"/>
                                      </a:rPr>
                                      <m:t>𝜎</m:t>
                                    </m:r>
                                  </m:e>
                                </m:acc>
                              </m:den>
                            </m:f>
                          </m:e>
                        </m:d>
                        <m:r>
                          <a:rPr lang="en-US" altLang="zh-TW" sz="2600" i="1">
                            <a:solidFill>
                              <a:schemeClr val="bg1"/>
                            </a:solidFill>
                            <a:latin typeface="Cambria Math" panose="02040503050406030204" pitchFamily="18" charset="0"/>
                          </a:rPr>
                          <m:t>+</m:t>
                        </m:r>
                        <m:r>
                          <a:rPr lang="en-US" altLang="zh-TW" sz="2600" i="1">
                            <a:solidFill>
                              <a:schemeClr val="bg1"/>
                            </a:solidFill>
                            <a:latin typeface="Cambria Math" panose="02040503050406030204" pitchFamily="18" charset="0"/>
                          </a:rPr>
                          <m:t>𝐾</m:t>
                        </m:r>
                      </m:den>
                    </m:f>
                  </m:oMath>
                </a14:m>
                <a:r>
                  <a:rPr lang="en-US" altLang="zh-TW" sz="2600" dirty="0" smtClean="0">
                    <a:solidFill>
                      <a:schemeClr val="bg1"/>
                    </a:solidFill>
                  </a:rPr>
                  <a:t> </a:t>
                </a:r>
                <a:r>
                  <a:rPr lang="en-US" altLang="zh-TW" sz="2600" i="1" dirty="0" smtClean="0">
                    <a:solidFill>
                      <a:schemeClr val="bg1"/>
                    </a:solidFill>
                  </a:rPr>
                  <a:t>y</a:t>
                </a:r>
              </a:p>
              <a:p>
                <a:r>
                  <a:rPr lang="en-US" altLang="zh-TW" sz="2600" i="1" dirty="0" smtClean="0">
                    <a:solidFill>
                      <a:schemeClr val="bg1"/>
                    </a:solidFill>
                  </a:rPr>
                  <a:t>= </a:t>
                </a:r>
                <a14:m>
                  <m:oMath xmlns:m="http://schemas.openxmlformats.org/officeDocument/2006/math">
                    <m:f>
                      <m:fPr>
                        <m:ctrlPr>
                          <a:rPr lang="en-US" altLang="zh-TW" sz="2600" i="1">
                            <a:solidFill>
                              <a:schemeClr val="bg1"/>
                            </a:solidFill>
                            <a:latin typeface="Cambria Math" panose="02040503050406030204" pitchFamily="18" charset="0"/>
                          </a:rPr>
                        </m:ctrlPr>
                      </m:fPr>
                      <m:num>
                        <m:d>
                          <m:dPr>
                            <m:begChr m:val="|"/>
                            <m:endChr m:val="|"/>
                            <m:ctrlPr>
                              <a:rPr lang="en-US" altLang="zh-TW" sz="2600" i="1">
                                <a:solidFill>
                                  <a:schemeClr val="bg1"/>
                                </a:solidFill>
                                <a:latin typeface="Cambria Math" panose="02040503050406030204" pitchFamily="18" charset="0"/>
                              </a:rPr>
                            </m:ctrlPr>
                          </m:dPr>
                          <m:e>
                            <m:f>
                              <m:fPr>
                                <m:ctrlPr>
                                  <a:rPr lang="en-US" altLang="zh-TW" sz="2600" i="1" dirty="0">
                                    <a:solidFill>
                                      <a:schemeClr val="bg1"/>
                                    </a:solidFill>
                                    <a:latin typeface="Cambria Math" panose="02040503050406030204" pitchFamily="18" charset="0"/>
                                  </a:rPr>
                                </m:ctrlPr>
                              </m:fPr>
                              <m:num>
                                <m:r>
                                  <a:rPr lang="en-US" altLang="zh-TW" sz="2600" i="1">
                                    <a:solidFill>
                                      <a:schemeClr val="bg1"/>
                                    </a:solidFill>
                                    <a:latin typeface="Cambria Math" panose="02040503050406030204" pitchFamily="18" charset="0"/>
                                  </a:rPr>
                                  <m:t>𝑦</m:t>
                                </m:r>
                                <m:r>
                                  <a:rPr lang="en-US" altLang="zh-TW" sz="2600" i="1">
                                    <a:solidFill>
                                      <a:schemeClr val="bg1"/>
                                    </a:solidFill>
                                    <a:latin typeface="Cambria Math" panose="02040503050406030204" pitchFamily="18" charset="0"/>
                                  </a:rPr>
                                  <m:t>−</m:t>
                                </m:r>
                                <m:acc>
                                  <m:accPr>
                                    <m:chr m:val="̂"/>
                                    <m:ctrlPr>
                                      <a:rPr lang="en-US" altLang="zh-TW" sz="2600" i="1">
                                        <a:solidFill>
                                          <a:schemeClr val="bg1"/>
                                        </a:solidFill>
                                        <a:latin typeface="Cambria Math" panose="02040503050406030204" pitchFamily="18" charset="0"/>
                                      </a:rPr>
                                    </m:ctrlPr>
                                  </m:accPr>
                                  <m:e>
                                    <m:r>
                                      <a:rPr lang="zh-TW" altLang="en-US" sz="2600" i="1">
                                        <a:solidFill>
                                          <a:schemeClr val="bg1"/>
                                        </a:solidFill>
                                        <a:latin typeface="Cambria Math" panose="02040503050406030204" pitchFamily="18" charset="0"/>
                                      </a:rPr>
                                      <m:t>𝜇</m:t>
                                    </m:r>
                                  </m:e>
                                </m:acc>
                              </m:num>
                              <m:den>
                                <m:acc>
                                  <m:accPr>
                                    <m:chr m:val="̂"/>
                                    <m:ctrlPr>
                                      <a:rPr lang="zh-TW" altLang="en-US" sz="2600" i="1">
                                        <a:solidFill>
                                          <a:schemeClr val="bg1"/>
                                        </a:solidFill>
                                        <a:latin typeface="Cambria Math" panose="02040503050406030204" pitchFamily="18" charset="0"/>
                                      </a:rPr>
                                    </m:ctrlPr>
                                  </m:accPr>
                                  <m:e>
                                    <m:r>
                                      <a:rPr lang="zh-TW" altLang="en-US" sz="2600" i="1">
                                        <a:solidFill>
                                          <a:schemeClr val="bg1"/>
                                        </a:solidFill>
                                        <a:latin typeface="Cambria Math" panose="02040503050406030204" pitchFamily="18" charset="0"/>
                                      </a:rPr>
                                      <m:t>𝜎</m:t>
                                    </m:r>
                                  </m:e>
                                </m:acc>
                              </m:den>
                            </m:f>
                          </m:e>
                        </m:d>
                      </m:num>
                      <m:den>
                        <m:d>
                          <m:dPr>
                            <m:begChr m:val="|"/>
                            <m:endChr m:val="|"/>
                            <m:ctrlPr>
                              <a:rPr lang="en-US" altLang="zh-TW" sz="2600" i="1">
                                <a:solidFill>
                                  <a:schemeClr val="bg1"/>
                                </a:solidFill>
                                <a:latin typeface="Cambria Math" panose="02040503050406030204" pitchFamily="18" charset="0"/>
                              </a:rPr>
                            </m:ctrlPr>
                          </m:dPr>
                          <m:e>
                            <m:f>
                              <m:fPr>
                                <m:ctrlPr>
                                  <a:rPr lang="en-US" altLang="zh-TW" sz="2600" i="1" dirty="0">
                                    <a:solidFill>
                                      <a:schemeClr val="bg1"/>
                                    </a:solidFill>
                                    <a:latin typeface="Cambria Math" panose="02040503050406030204" pitchFamily="18" charset="0"/>
                                  </a:rPr>
                                </m:ctrlPr>
                              </m:fPr>
                              <m:num>
                                <m:r>
                                  <a:rPr lang="en-US" altLang="zh-TW" sz="2600" i="1">
                                    <a:solidFill>
                                      <a:schemeClr val="bg1"/>
                                    </a:solidFill>
                                    <a:latin typeface="Cambria Math" panose="02040503050406030204" pitchFamily="18" charset="0"/>
                                  </a:rPr>
                                  <m:t>𝑦</m:t>
                                </m:r>
                                <m:r>
                                  <a:rPr lang="en-US" altLang="zh-TW" sz="2600" i="1">
                                    <a:solidFill>
                                      <a:schemeClr val="bg1"/>
                                    </a:solidFill>
                                    <a:latin typeface="Cambria Math" panose="02040503050406030204" pitchFamily="18" charset="0"/>
                                  </a:rPr>
                                  <m:t>−</m:t>
                                </m:r>
                                <m:acc>
                                  <m:accPr>
                                    <m:chr m:val="̂"/>
                                    <m:ctrlPr>
                                      <a:rPr lang="en-US" altLang="zh-TW" sz="2600" i="1">
                                        <a:solidFill>
                                          <a:schemeClr val="bg1"/>
                                        </a:solidFill>
                                        <a:latin typeface="Cambria Math" panose="02040503050406030204" pitchFamily="18" charset="0"/>
                                      </a:rPr>
                                    </m:ctrlPr>
                                  </m:accPr>
                                  <m:e>
                                    <m:r>
                                      <a:rPr lang="zh-TW" altLang="en-US" sz="2600" i="1">
                                        <a:solidFill>
                                          <a:schemeClr val="bg1"/>
                                        </a:solidFill>
                                        <a:latin typeface="Cambria Math" panose="02040503050406030204" pitchFamily="18" charset="0"/>
                                      </a:rPr>
                                      <m:t>𝜇</m:t>
                                    </m:r>
                                  </m:e>
                                </m:acc>
                              </m:num>
                              <m:den>
                                <m:acc>
                                  <m:accPr>
                                    <m:chr m:val="̂"/>
                                    <m:ctrlPr>
                                      <a:rPr lang="zh-TW" altLang="en-US" sz="2600" i="1">
                                        <a:solidFill>
                                          <a:schemeClr val="bg1"/>
                                        </a:solidFill>
                                        <a:latin typeface="Cambria Math" panose="02040503050406030204" pitchFamily="18" charset="0"/>
                                      </a:rPr>
                                    </m:ctrlPr>
                                  </m:accPr>
                                  <m:e>
                                    <m:r>
                                      <a:rPr lang="zh-TW" altLang="en-US" sz="2600" i="1">
                                        <a:solidFill>
                                          <a:schemeClr val="bg1"/>
                                        </a:solidFill>
                                        <a:latin typeface="Cambria Math" panose="02040503050406030204" pitchFamily="18" charset="0"/>
                                      </a:rPr>
                                      <m:t>𝜎</m:t>
                                    </m:r>
                                  </m:e>
                                </m:acc>
                              </m:den>
                            </m:f>
                          </m:e>
                        </m:d>
                        <m:r>
                          <a:rPr lang="en-US" altLang="zh-TW" sz="2600" i="1">
                            <a:solidFill>
                              <a:schemeClr val="bg1"/>
                            </a:solidFill>
                            <a:latin typeface="Cambria Math" panose="02040503050406030204" pitchFamily="18" charset="0"/>
                          </a:rPr>
                          <m:t>+</m:t>
                        </m:r>
                        <m:r>
                          <a:rPr lang="en-US" altLang="zh-TW" sz="2600" b="0" i="1" smtClean="0">
                            <a:solidFill>
                              <a:schemeClr val="bg1"/>
                            </a:solidFill>
                            <a:latin typeface="Cambria Math" panose="02040503050406030204" pitchFamily="18" charset="0"/>
                          </a:rPr>
                          <m:t>0</m:t>
                        </m:r>
                      </m:den>
                    </m:f>
                    <m:acc>
                      <m:accPr>
                        <m:chr m:val="̂"/>
                        <m:ctrlPr>
                          <a:rPr lang="en-US" altLang="zh-TW" sz="2600" i="1">
                            <a:solidFill>
                              <a:schemeClr val="bg1"/>
                            </a:solidFill>
                            <a:latin typeface="Cambria Math" panose="02040503050406030204" pitchFamily="18" charset="0"/>
                          </a:rPr>
                        </m:ctrlPr>
                      </m:accPr>
                      <m:e>
                        <m:r>
                          <a:rPr lang="zh-TW" altLang="en-US" sz="2600" i="1">
                            <a:solidFill>
                              <a:schemeClr val="bg1"/>
                            </a:solidFill>
                            <a:latin typeface="Cambria Math" panose="02040503050406030204" pitchFamily="18" charset="0"/>
                          </a:rPr>
                          <m:t>𝜇</m:t>
                        </m:r>
                      </m:e>
                    </m:acc>
                    <m:r>
                      <a:rPr lang="en-US" altLang="zh-TW" sz="2600" b="0" i="1" smtClean="0">
                        <a:solidFill>
                          <a:schemeClr val="bg1"/>
                        </a:solidFill>
                        <a:latin typeface="Cambria Math" panose="02040503050406030204" pitchFamily="18" charset="0"/>
                      </a:rPr>
                      <m:t>= </m:t>
                    </m:r>
                    <m:acc>
                      <m:accPr>
                        <m:chr m:val="̂"/>
                        <m:ctrlPr>
                          <a:rPr lang="en-US" altLang="zh-TW" sz="2600" i="1" smtClean="0">
                            <a:solidFill>
                              <a:srgbClr val="FFC000"/>
                            </a:solidFill>
                            <a:latin typeface="Cambria Math" panose="02040503050406030204" pitchFamily="18" charset="0"/>
                          </a:rPr>
                        </m:ctrlPr>
                      </m:accPr>
                      <m:e>
                        <m:r>
                          <a:rPr lang="zh-TW" altLang="en-US" sz="2600" i="1">
                            <a:solidFill>
                              <a:srgbClr val="FFC000"/>
                            </a:solidFill>
                            <a:latin typeface="Cambria Math" panose="02040503050406030204" pitchFamily="18" charset="0"/>
                          </a:rPr>
                          <m:t>𝜇</m:t>
                        </m:r>
                      </m:e>
                    </m:acc>
                  </m:oMath>
                </a14:m>
                <a:endParaRPr lang="zh-TW" altLang="en-US" sz="2600" i="1" dirty="0">
                  <a:solidFill>
                    <a:srgbClr val="FFC000"/>
                  </a:solidFill>
                </a:endParaRPr>
              </a:p>
            </p:txBody>
          </p:sp>
        </mc:Choice>
        <mc:Fallback xmlns="">
          <p:sp>
            <p:nvSpPr>
              <p:cNvPr id="9" name="TextBox 11"/>
              <p:cNvSpPr txBox="1">
                <a:spLocks noRot="1" noChangeAspect="1" noMove="1" noResize="1" noEditPoints="1" noAdjustHandles="1" noChangeArrowheads="1" noChangeShapeType="1" noTextEdit="1"/>
              </p:cNvSpPr>
              <p:nvPr/>
            </p:nvSpPr>
            <p:spPr>
              <a:xfrm>
                <a:off x="1043608" y="1047492"/>
                <a:ext cx="8568952" cy="1905137"/>
              </a:xfrm>
              <a:prstGeom prst="rect">
                <a:avLst/>
              </a:prstGeom>
              <a:blipFill rotWithShape="0">
                <a:blip r:embed="rId2"/>
                <a:stretch>
                  <a:fillRect l="-234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TextBox 12"/>
              <p:cNvSpPr txBox="1"/>
              <p:nvPr/>
            </p:nvSpPr>
            <p:spPr>
              <a:xfrm>
                <a:off x="1030244" y="2952629"/>
                <a:ext cx="8568952" cy="1673471"/>
              </a:xfrm>
              <a:prstGeom prst="rect">
                <a:avLst/>
              </a:prstGeom>
              <a:noFill/>
            </p:spPr>
            <p:txBody>
              <a:bodyPr wrap="square" lIns="0" tIns="0" rIns="0" bIns="0" rtlCol="0">
                <a:spAutoFit/>
              </a:bodyPr>
              <a:lstStyle/>
              <a:p>
                <a14:m>
                  <m:oMath xmlns:m="http://schemas.openxmlformats.org/officeDocument/2006/math">
                    <m:sSub>
                      <m:sSubPr>
                        <m:ctrlPr>
                          <a:rPr lang="en-US" altLang="zh-TW" sz="2600" i="1" smtClean="0">
                            <a:solidFill>
                              <a:srgbClr val="FFC000"/>
                            </a:solidFill>
                            <a:latin typeface="Cambria Math" panose="02040503050406030204" pitchFamily="18" charset="0"/>
                          </a:rPr>
                        </m:ctrlPr>
                      </m:sSubPr>
                      <m:e>
                        <m:r>
                          <a:rPr lang="en-US" altLang="zh-TW" sz="2600" i="1">
                            <a:solidFill>
                              <a:srgbClr val="FFC000"/>
                            </a:solidFill>
                            <a:latin typeface="Cambria Math" panose="02040503050406030204" pitchFamily="18" charset="0"/>
                          </a:rPr>
                          <m:t>𝑍</m:t>
                        </m:r>
                      </m:e>
                      <m:sub>
                        <m:r>
                          <a:rPr lang="en-US" altLang="zh-TW" sz="2600" i="1">
                            <a:solidFill>
                              <a:srgbClr val="FFC000"/>
                            </a:solidFill>
                            <a:latin typeface="Cambria Math" panose="02040503050406030204" pitchFamily="18" charset="0"/>
                          </a:rPr>
                          <m:t>𝑠𝑚𝑜𝑜𝑡h</m:t>
                        </m:r>
                        <m:r>
                          <a:rPr lang="en-US" altLang="zh-TW" sz="2600" i="1">
                            <a:solidFill>
                              <a:srgbClr val="FFC000"/>
                            </a:solidFill>
                            <a:latin typeface="Cambria Math" panose="02040503050406030204" pitchFamily="18" charset="0"/>
                          </a:rPr>
                          <m:t> </m:t>
                        </m:r>
                        <m:r>
                          <a:rPr lang="en-US" altLang="zh-TW" sz="2600" i="1">
                            <a:solidFill>
                              <a:srgbClr val="FFC000"/>
                            </a:solidFill>
                            <a:latin typeface="Cambria Math" panose="02040503050406030204" pitchFamily="18" charset="0"/>
                          </a:rPr>
                          <m:t>𝑟𝑒𝑝𝑙𝑎𝑐𝑒𝑚𝑒𝑛𝑡</m:t>
                        </m:r>
                        <m:r>
                          <a:rPr lang="en-US" altLang="zh-TW" sz="2600" b="0" i="1" smtClean="0">
                            <a:solidFill>
                              <a:srgbClr val="FFC000"/>
                            </a:solidFill>
                            <a:latin typeface="Cambria Math" panose="02040503050406030204" pitchFamily="18" charset="0"/>
                          </a:rPr>
                          <m:t> | </m:t>
                        </m:r>
                        <m:r>
                          <a:rPr lang="en-US" altLang="zh-TW" sz="2600" b="0" i="1" smtClean="0">
                            <a:solidFill>
                              <a:srgbClr val="96F765"/>
                            </a:solidFill>
                            <a:latin typeface="Cambria Math" panose="02040503050406030204" pitchFamily="18" charset="0"/>
                          </a:rPr>
                          <m:t>𝐾</m:t>
                        </m:r>
                        <m:r>
                          <a:rPr lang="en-US" altLang="zh-TW" sz="2600" b="0" i="1" smtClean="0">
                            <a:solidFill>
                              <a:srgbClr val="96F765"/>
                            </a:solidFill>
                            <a:latin typeface="Cambria Math" panose="02040503050406030204" pitchFamily="18" charset="0"/>
                          </a:rPr>
                          <m:t>= ∞ </m:t>
                        </m:r>
                      </m:sub>
                    </m:sSub>
                    <m:r>
                      <a:rPr lang="en-US" altLang="zh-TW" sz="2600" b="0" i="1" smtClean="0">
                        <a:solidFill>
                          <a:schemeClr val="bg1"/>
                        </a:solidFill>
                        <a:latin typeface="Cambria Math" panose="02040503050406030204" pitchFamily="18" charset="0"/>
                      </a:rPr>
                      <m:t>= </m:t>
                    </m:r>
                    <m:f>
                      <m:fPr>
                        <m:ctrlPr>
                          <a:rPr lang="en-US" altLang="zh-TW" sz="2600" b="0" i="1" smtClean="0">
                            <a:solidFill>
                              <a:schemeClr val="bg1"/>
                            </a:solidFill>
                            <a:latin typeface="Cambria Math" panose="02040503050406030204" pitchFamily="18" charset="0"/>
                          </a:rPr>
                        </m:ctrlPr>
                      </m:fPr>
                      <m:num>
                        <m:d>
                          <m:dPr>
                            <m:begChr m:val="|"/>
                            <m:endChr m:val="|"/>
                            <m:ctrlPr>
                              <a:rPr lang="en-US" altLang="zh-TW" sz="2600" i="1">
                                <a:solidFill>
                                  <a:schemeClr val="bg1"/>
                                </a:solidFill>
                                <a:latin typeface="Cambria Math" panose="02040503050406030204" pitchFamily="18" charset="0"/>
                              </a:rPr>
                            </m:ctrlPr>
                          </m:dPr>
                          <m:e>
                            <m:f>
                              <m:fPr>
                                <m:ctrlPr>
                                  <a:rPr lang="en-US" altLang="zh-TW" sz="2600" i="1" dirty="0">
                                    <a:solidFill>
                                      <a:schemeClr val="bg1"/>
                                    </a:solidFill>
                                    <a:latin typeface="Cambria Math" panose="02040503050406030204" pitchFamily="18" charset="0"/>
                                  </a:rPr>
                                </m:ctrlPr>
                              </m:fPr>
                              <m:num>
                                <m:r>
                                  <a:rPr lang="en-US" altLang="zh-TW" sz="2600" i="1">
                                    <a:solidFill>
                                      <a:schemeClr val="bg1"/>
                                    </a:solidFill>
                                    <a:latin typeface="Cambria Math" panose="02040503050406030204" pitchFamily="18" charset="0"/>
                                  </a:rPr>
                                  <m:t>𝑦</m:t>
                                </m:r>
                                <m:r>
                                  <a:rPr lang="en-US" altLang="zh-TW" sz="2600" i="1">
                                    <a:solidFill>
                                      <a:schemeClr val="bg1"/>
                                    </a:solidFill>
                                    <a:latin typeface="Cambria Math" panose="02040503050406030204" pitchFamily="18" charset="0"/>
                                  </a:rPr>
                                  <m:t>−</m:t>
                                </m:r>
                                <m:acc>
                                  <m:accPr>
                                    <m:chr m:val="̂"/>
                                    <m:ctrlPr>
                                      <a:rPr lang="en-US" altLang="zh-TW" sz="2600" i="1">
                                        <a:solidFill>
                                          <a:schemeClr val="bg1"/>
                                        </a:solidFill>
                                        <a:latin typeface="Cambria Math" panose="02040503050406030204" pitchFamily="18" charset="0"/>
                                      </a:rPr>
                                    </m:ctrlPr>
                                  </m:accPr>
                                  <m:e>
                                    <m:r>
                                      <a:rPr lang="zh-TW" altLang="en-US" sz="2600" i="1">
                                        <a:solidFill>
                                          <a:schemeClr val="bg1"/>
                                        </a:solidFill>
                                        <a:latin typeface="Cambria Math" panose="02040503050406030204" pitchFamily="18" charset="0"/>
                                      </a:rPr>
                                      <m:t>𝜇</m:t>
                                    </m:r>
                                  </m:e>
                                </m:acc>
                              </m:num>
                              <m:den>
                                <m:acc>
                                  <m:accPr>
                                    <m:chr m:val="̂"/>
                                    <m:ctrlPr>
                                      <a:rPr lang="zh-TW" altLang="en-US" sz="2600" i="1">
                                        <a:solidFill>
                                          <a:schemeClr val="bg1"/>
                                        </a:solidFill>
                                        <a:latin typeface="Cambria Math" panose="02040503050406030204" pitchFamily="18" charset="0"/>
                                      </a:rPr>
                                    </m:ctrlPr>
                                  </m:accPr>
                                  <m:e>
                                    <m:r>
                                      <a:rPr lang="zh-TW" altLang="en-US" sz="2600" i="1">
                                        <a:solidFill>
                                          <a:schemeClr val="bg1"/>
                                        </a:solidFill>
                                        <a:latin typeface="Cambria Math" panose="02040503050406030204" pitchFamily="18" charset="0"/>
                                      </a:rPr>
                                      <m:t>𝜎</m:t>
                                    </m:r>
                                  </m:e>
                                </m:acc>
                              </m:den>
                            </m:f>
                          </m:e>
                        </m:d>
                      </m:num>
                      <m:den>
                        <m:d>
                          <m:dPr>
                            <m:begChr m:val="|"/>
                            <m:endChr m:val="|"/>
                            <m:ctrlPr>
                              <a:rPr lang="en-US" altLang="zh-TW" sz="2600" i="1">
                                <a:solidFill>
                                  <a:schemeClr val="bg1"/>
                                </a:solidFill>
                                <a:latin typeface="Cambria Math" panose="02040503050406030204" pitchFamily="18" charset="0"/>
                              </a:rPr>
                            </m:ctrlPr>
                          </m:dPr>
                          <m:e>
                            <m:f>
                              <m:fPr>
                                <m:ctrlPr>
                                  <a:rPr lang="en-US" altLang="zh-TW" sz="2600" i="1" dirty="0">
                                    <a:solidFill>
                                      <a:schemeClr val="bg1"/>
                                    </a:solidFill>
                                    <a:latin typeface="Cambria Math" panose="02040503050406030204" pitchFamily="18" charset="0"/>
                                  </a:rPr>
                                </m:ctrlPr>
                              </m:fPr>
                              <m:num>
                                <m:r>
                                  <a:rPr lang="en-US" altLang="zh-TW" sz="2600" i="1">
                                    <a:solidFill>
                                      <a:schemeClr val="bg1"/>
                                    </a:solidFill>
                                    <a:latin typeface="Cambria Math" panose="02040503050406030204" pitchFamily="18" charset="0"/>
                                  </a:rPr>
                                  <m:t>𝑦</m:t>
                                </m:r>
                                <m:r>
                                  <a:rPr lang="en-US" altLang="zh-TW" sz="2600" i="1">
                                    <a:solidFill>
                                      <a:schemeClr val="bg1"/>
                                    </a:solidFill>
                                    <a:latin typeface="Cambria Math" panose="02040503050406030204" pitchFamily="18" charset="0"/>
                                  </a:rPr>
                                  <m:t>−</m:t>
                                </m:r>
                                <m:acc>
                                  <m:accPr>
                                    <m:chr m:val="̂"/>
                                    <m:ctrlPr>
                                      <a:rPr lang="en-US" altLang="zh-TW" sz="2600" i="1">
                                        <a:solidFill>
                                          <a:schemeClr val="bg1"/>
                                        </a:solidFill>
                                        <a:latin typeface="Cambria Math" panose="02040503050406030204" pitchFamily="18" charset="0"/>
                                      </a:rPr>
                                    </m:ctrlPr>
                                  </m:accPr>
                                  <m:e>
                                    <m:r>
                                      <a:rPr lang="zh-TW" altLang="en-US" sz="2600" i="1">
                                        <a:solidFill>
                                          <a:schemeClr val="bg1"/>
                                        </a:solidFill>
                                        <a:latin typeface="Cambria Math" panose="02040503050406030204" pitchFamily="18" charset="0"/>
                                      </a:rPr>
                                      <m:t>𝜇</m:t>
                                    </m:r>
                                  </m:e>
                                </m:acc>
                              </m:num>
                              <m:den>
                                <m:acc>
                                  <m:accPr>
                                    <m:chr m:val="̂"/>
                                    <m:ctrlPr>
                                      <a:rPr lang="zh-TW" altLang="en-US" sz="2600" i="1">
                                        <a:solidFill>
                                          <a:schemeClr val="bg1"/>
                                        </a:solidFill>
                                        <a:latin typeface="Cambria Math" panose="02040503050406030204" pitchFamily="18" charset="0"/>
                                      </a:rPr>
                                    </m:ctrlPr>
                                  </m:accPr>
                                  <m:e>
                                    <m:r>
                                      <a:rPr lang="zh-TW" altLang="en-US" sz="2600" i="1">
                                        <a:solidFill>
                                          <a:schemeClr val="bg1"/>
                                        </a:solidFill>
                                        <a:latin typeface="Cambria Math" panose="02040503050406030204" pitchFamily="18" charset="0"/>
                                      </a:rPr>
                                      <m:t>𝜎</m:t>
                                    </m:r>
                                  </m:e>
                                </m:acc>
                              </m:den>
                            </m:f>
                          </m:e>
                        </m:d>
                        <m:r>
                          <a:rPr lang="en-US" altLang="zh-TW" sz="2600" b="0" i="1" smtClean="0">
                            <a:solidFill>
                              <a:schemeClr val="bg1"/>
                            </a:solidFill>
                            <a:latin typeface="Cambria Math" panose="02040503050406030204" pitchFamily="18" charset="0"/>
                          </a:rPr>
                          <m:t>+</m:t>
                        </m:r>
                        <m:r>
                          <a:rPr lang="en-US" altLang="zh-TW" sz="2600" b="0" i="1" smtClean="0">
                            <a:solidFill>
                              <a:schemeClr val="bg1"/>
                            </a:solidFill>
                            <a:latin typeface="Cambria Math" panose="02040503050406030204" pitchFamily="18" charset="0"/>
                          </a:rPr>
                          <m:t>𝐾</m:t>
                        </m:r>
                      </m:den>
                    </m:f>
                    <m:acc>
                      <m:accPr>
                        <m:chr m:val="̂"/>
                        <m:ctrlPr>
                          <a:rPr lang="en-US" altLang="zh-TW" sz="2600" i="1">
                            <a:solidFill>
                              <a:schemeClr val="bg1"/>
                            </a:solidFill>
                            <a:latin typeface="Cambria Math" panose="02040503050406030204" pitchFamily="18" charset="0"/>
                          </a:rPr>
                        </m:ctrlPr>
                      </m:accPr>
                      <m:e>
                        <m:r>
                          <a:rPr lang="zh-TW" altLang="en-US" sz="2600" i="1">
                            <a:solidFill>
                              <a:schemeClr val="bg1"/>
                            </a:solidFill>
                            <a:latin typeface="Cambria Math" panose="02040503050406030204" pitchFamily="18" charset="0"/>
                          </a:rPr>
                          <m:t>𝜇</m:t>
                        </m:r>
                      </m:e>
                    </m:acc>
                  </m:oMath>
                </a14:m>
                <a:r>
                  <a:rPr lang="zh-TW" altLang="en-US" sz="2600" dirty="0" smtClean="0">
                    <a:solidFill>
                      <a:schemeClr val="bg1"/>
                    </a:solidFill>
                  </a:rPr>
                  <a:t> </a:t>
                </a:r>
                <a:r>
                  <a:rPr lang="en-US" altLang="zh-TW" sz="2600" dirty="0" smtClean="0">
                    <a:solidFill>
                      <a:schemeClr val="bg1"/>
                    </a:solidFill>
                  </a:rPr>
                  <a:t>+ </a:t>
                </a:r>
                <a14:m>
                  <m:oMath xmlns:m="http://schemas.openxmlformats.org/officeDocument/2006/math">
                    <m:f>
                      <m:fPr>
                        <m:ctrlPr>
                          <a:rPr lang="en-US" altLang="zh-TW" sz="2600" i="1">
                            <a:solidFill>
                              <a:schemeClr val="bg1"/>
                            </a:solidFill>
                            <a:latin typeface="Cambria Math" panose="02040503050406030204" pitchFamily="18" charset="0"/>
                          </a:rPr>
                        </m:ctrlPr>
                      </m:fPr>
                      <m:num>
                        <m:r>
                          <a:rPr lang="en-US" altLang="zh-TW" sz="2600" b="0" i="1" smtClean="0">
                            <a:solidFill>
                              <a:schemeClr val="bg1"/>
                            </a:solidFill>
                            <a:latin typeface="Cambria Math" panose="02040503050406030204" pitchFamily="18" charset="0"/>
                          </a:rPr>
                          <m:t>𝐾</m:t>
                        </m:r>
                      </m:num>
                      <m:den>
                        <m:d>
                          <m:dPr>
                            <m:begChr m:val="|"/>
                            <m:endChr m:val="|"/>
                            <m:ctrlPr>
                              <a:rPr lang="en-US" altLang="zh-TW" sz="2600" i="1">
                                <a:solidFill>
                                  <a:schemeClr val="bg1"/>
                                </a:solidFill>
                                <a:latin typeface="Cambria Math" panose="02040503050406030204" pitchFamily="18" charset="0"/>
                              </a:rPr>
                            </m:ctrlPr>
                          </m:dPr>
                          <m:e>
                            <m:f>
                              <m:fPr>
                                <m:ctrlPr>
                                  <a:rPr lang="en-US" altLang="zh-TW" sz="2600" i="1" dirty="0">
                                    <a:solidFill>
                                      <a:schemeClr val="bg1"/>
                                    </a:solidFill>
                                    <a:latin typeface="Cambria Math" panose="02040503050406030204" pitchFamily="18" charset="0"/>
                                  </a:rPr>
                                </m:ctrlPr>
                              </m:fPr>
                              <m:num>
                                <m:r>
                                  <a:rPr lang="en-US" altLang="zh-TW" sz="2600" i="1">
                                    <a:solidFill>
                                      <a:schemeClr val="bg1"/>
                                    </a:solidFill>
                                    <a:latin typeface="Cambria Math" panose="02040503050406030204" pitchFamily="18" charset="0"/>
                                  </a:rPr>
                                  <m:t>𝑦</m:t>
                                </m:r>
                                <m:r>
                                  <a:rPr lang="en-US" altLang="zh-TW" sz="2600" i="1">
                                    <a:solidFill>
                                      <a:schemeClr val="bg1"/>
                                    </a:solidFill>
                                    <a:latin typeface="Cambria Math" panose="02040503050406030204" pitchFamily="18" charset="0"/>
                                  </a:rPr>
                                  <m:t>−</m:t>
                                </m:r>
                                <m:acc>
                                  <m:accPr>
                                    <m:chr m:val="̂"/>
                                    <m:ctrlPr>
                                      <a:rPr lang="en-US" altLang="zh-TW" sz="2600" i="1">
                                        <a:solidFill>
                                          <a:schemeClr val="bg1"/>
                                        </a:solidFill>
                                        <a:latin typeface="Cambria Math" panose="02040503050406030204" pitchFamily="18" charset="0"/>
                                      </a:rPr>
                                    </m:ctrlPr>
                                  </m:accPr>
                                  <m:e>
                                    <m:r>
                                      <a:rPr lang="zh-TW" altLang="en-US" sz="2600" i="1">
                                        <a:solidFill>
                                          <a:schemeClr val="bg1"/>
                                        </a:solidFill>
                                        <a:latin typeface="Cambria Math" panose="02040503050406030204" pitchFamily="18" charset="0"/>
                                      </a:rPr>
                                      <m:t>𝜇</m:t>
                                    </m:r>
                                  </m:e>
                                </m:acc>
                              </m:num>
                              <m:den>
                                <m:acc>
                                  <m:accPr>
                                    <m:chr m:val="̂"/>
                                    <m:ctrlPr>
                                      <a:rPr lang="zh-TW" altLang="en-US" sz="2600" i="1">
                                        <a:solidFill>
                                          <a:schemeClr val="bg1"/>
                                        </a:solidFill>
                                        <a:latin typeface="Cambria Math" panose="02040503050406030204" pitchFamily="18" charset="0"/>
                                      </a:rPr>
                                    </m:ctrlPr>
                                  </m:accPr>
                                  <m:e>
                                    <m:r>
                                      <a:rPr lang="zh-TW" altLang="en-US" sz="2600" i="1">
                                        <a:solidFill>
                                          <a:schemeClr val="bg1"/>
                                        </a:solidFill>
                                        <a:latin typeface="Cambria Math" panose="02040503050406030204" pitchFamily="18" charset="0"/>
                                      </a:rPr>
                                      <m:t>𝜎</m:t>
                                    </m:r>
                                  </m:e>
                                </m:acc>
                              </m:den>
                            </m:f>
                          </m:e>
                        </m:d>
                        <m:r>
                          <a:rPr lang="en-US" altLang="zh-TW" sz="2600" i="1">
                            <a:solidFill>
                              <a:schemeClr val="bg1"/>
                            </a:solidFill>
                            <a:latin typeface="Cambria Math" panose="02040503050406030204" pitchFamily="18" charset="0"/>
                          </a:rPr>
                          <m:t>+</m:t>
                        </m:r>
                        <m:r>
                          <a:rPr lang="en-US" altLang="zh-TW" sz="2600" i="1">
                            <a:solidFill>
                              <a:schemeClr val="bg1"/>
                            </a:solidFill>
                            <a:latin typeface="Cambria Math" panose="02040503050406030204" pitchFamily="18" charset="0"/>
                          </a:rPr>
                          <m:t>𝐾</m:t>
                        </m:r>
                      </m:den>
                    </m:f>
                  </m:oMath>
                </a14:m>
                <a:r>
                  <a:rPr lang="en-US" altLang="zh-TW" sz="2600" dirty="0" smtClean="0">
                    <a:solidFill>
                      <a:schemeClr val="bg1"/>
                    </a:solidFill>
                  </a:rPr>
                  <a:t> </a:t>
                </a:r>
                <a:r>
                  <a:rPr lang="en-US" altLang="zh-TW" sz="2600" i="1" dirty="0" smtClean="0">
                    <a:solidFill>
                      <a:schemeClr val="bg1"/>
                    </a:solidFill>
                  </a:rPr>
                  <a:t>y</a:t>
                </a:r>
              </a:p>
              <a:p>
                <a:r>
                  <a:rPr lang="en-US" altLang="zh-TW" sz="2600" i="1" dirty="0" smtClean="0">
                    <a:solidFill>
                      <a:schemeClr val="bg1"/>
                    </a:solidFill>
                  </a:rPr>
                  <a:t>= </a:t>
                </a:r>
                <a14:m>
                  <m:oMath xmlns:m="http://schemas.openxmlformats.org/officeDocument/2006/math">
                    <m:f>
                      <m:fPr>
                        <m:ctrlPr>
                          <a:rPr lang="en-US" altLang="zh-TW" sz="2600" i="1">
                            <a:solidFill>
                              <a:schemeClr val="bg1"/>
                            </a:solidFill>
                            <a:latin typeface="Cambria Math" panose="02040503050406030204" pitchFamily="18" charset="0"/>
                          </a:rPr>
                        </m:ctrlPr>
                      </m:fPr>
                      <m:num>
                        <m:r>
                          <a:rPr lang="en-US" altLang="zh-TW" sz="2600" i="1" smtClean="0">
                            <a:solidFill>
                              <a:schemeClr val="bg1"/>
                            </a:solidFill>
                            <a:latin typeface="Cambria Math" panose="02040503050406030204" pitchFamily="18" charset="0"/>
                            <a:ea typeface="Cambria Math" panose="02040503050406030204" pitchFamily="18" charset="0"/>
                          </a:rPr>
                          <m:t>∞</m:t>
                        </m:r>
                      </m:num>
                      <m:den>
                        <m:d>
                          <m:dPr>
                            <m:begChr m:val="|"/>
                            <m:endChr m:val="|"/>
                            <m:ctrlPr>
                              <a:rPr lang="en-US" altLang="zh-TW" sz="2600" i="1">
                                <a:solidFill>
                                  <a:schemeClr val="bg1"/>
                                </a:solidFill>
                                <a:latin typeface="Cambria Math" panose="02040503050406030204" pitchFamily="18" charset="0"/>
                              </a:rPr>
                            </m:ctrlPr>
                          </m:dPr>
                          <m:e>
                            <m:f>
                              <m:fPr>
                                <m:ctrlPr>
                                  <a:rPr lang="en-US" altLang="zh-TW" sz="2600" i="1" dirty="0">
                                    <a:solidFill>
                                      <a:schemeClr val="bg1"/>
                                    </a:solidFill>
                                    <a:latin typeface="Cambria Math" panose="02040503050406030204" pitchFamily="18" charset="0"/>
                                  </a:rPr>
                                </m:ctrlPr>
                              </m:fPr>
                              <m:num>
                                <m:r>
                                  <a:rPr lang="en-US" altLang="zh-TW" sz="2600" i="1">
                                    <a:solidFill>
                                      <a:schemeClr val="bg1"/>
                                    </a:solidFill>
                                    <a:latin typeface="Cambria Math" panose="02040503050406030204" pitchFamily="18" charset="0"/>
                                  </a:rPr>
                                  <m:t>𝑦</m:t>
                                </m:r>
                                <m:r>
                                  <a:rPr lang="en-US" altLang="zh-TW" sz="2600" i="1">
                                    <a:solidFill>
                                      <a:schemeClr val="bg1"/>
                                    </a:solidFill>
                                    <a:latin typeface="Cambria Math" panose="02040503050406030204" pitchFamily="18" charset="0"/>
                                  </a:rPr>
                                  <m:t>−</m:t>
                                </m:r>
                                <m:acc>
                                  <m:accPr>
                                    <m:chr m:val="̂"/>
                                    <m:ctrlPr>
                                      <a:rPr lang="en-US" altLang="zh-TW" sz="2600" i="1">
                                        <a:solidFill>
                                          <a:schemeClr val="bg1"/>
                                        </a:solidFill>
                                        <a:latin typeface="Cambria Math" panose="02040503050406030204" pitchFamily="18" charset="0"/>
                                      </a:rPr>
                                    </m:ctrlPr>
                                  </m:accPr>
                                  <m:e>
                                    <m:r>
                                      <a:rPr lang="zh-TW" altLang="en-US" sz="2600" i="1">
                                        <a:solidFill>
                                          <a:schemeClr val="bg1"/>
                                        </a:solidFill>
                                        <a:latin typeface="Cambria Math" panose="02040503050406030204" pitchFamily="18" charset="0"/>
                                      </a:rPr>
                                      <m:t>𝜇</m:t>
                                    </m:r>
                                  </m:e>
                                </m:acc>
                              </m:num>
                              <m:den>
                                <m:acc>
                                  <m:accPr>
                                    <m:chr m:val="̂"/>
                                    <m:ctrlPr>
                                      <a:rPr lang="zh-TW" altLang="en-US" sz="2600" i="1">
                                        <a:solidFill>
                                          <a:schemeClr val="bg1"/>
                                        </a:solidFill>
                                        <a:latin typeface="Cambria Math" panose="02040503050406030204" pitchFamily="18" charset="0"/>
                                      </a:rPr>
                                    </m:ctrlPr>
                                  </m:accPr>
                                  <m:e>
                                    <m:r>
                                      <a:rPr lang="zh-TW" altLang="en-US" sz="2600" i="1">
                                        <a:solidFill>
                                          <a:schemeClr val="bg1"/>
                                        </a:solidFill>
                                        <a:latin typeface="Cambria Math" panose="02040503050406030204" pitchFamily="18" charset="0"/>
                                      </a:rPr>
                                      <m:t>𝜎</m:t>
                                    </m:r>
                                  </m:e>
                                </m:acc>
                              </m:den>
                            </m:f>
                          </m:e>
                        </m:d>
                        <m:r>
                          <a:rPr lang="en-US" altLang="zh-TW" sz="2600" i="1">
                            <a:solidFill>
                              <a:schemeClr val="bg1"/>
                            </a:solidFill>
                            <a:latin typeface="Cambria Math" panose="02040503050406030204" pitchFamily="18" charset="0"/>
                          </a:rPr>
                          <m:t>+</m:t>
                        </m:r>
                        <m:r>
                          <a:rPr lang="en-US" altLang="zh-TW" sz="2600" i="1" smtClean="0">
                            <a:solidFill>
                              <a:schemeClr val="bg1"/>
                            </a:solidFill>
                            <a:latin typeface="Cambria Math" panose="02040503050406030204" pitchFamily="18" charset="0"/>
                            <a:ea typeface="Cambria Math" panose="02040503050406030204" pitchFamily="18" charset="0"/>
                          </a:rPr>
                          <m:t>∞</m:t>
                        </m:r>
                      </m:den>
                    </m:f>
                    <m:r>
                      <a:rPr lang="en-US" altLang="zh-TW" sz="2600" b="0" i="1" smtClean="0">
                        <a:solidFill>
                          <a:schemeClr val="bg1"/>
                        </a:solidFill>
                        <a:latin typeface="Cambria Math" panose="02040503050406030204" pitchFamily="18" charset="0"/>
                      </a:rPr>
                      <m:t>𝑦</m:t>
                    </m:r>
                    <m:r>
                      <a:rPr lang="en-US" altLang="zh-TW" sz="2600" i="1">
                        <a:solidFill>
                          <a:schemeClr val="bg1"/>
                        </a:solidFill>
                        <a:latin typeface="Cambria Math" panose="02040503050406030204" pitchFamily="18" charset="0"/>
                        <a:ea typeface="Cambria Math" panose="02040503050406030204" pitchFamily="18" charset="0"/>
                      </a:rPr>
                      <m:t>≅</m:t>
                    </m:r>
                  </m:oMath>
                </a14:m>
                <a:r>
                  <a:rPr lang="zh-TW" altLang="en-US" sz="2600" i="1" dirty="0" smtClean="0">
                    <a:solidFill>
                      <a:srgbClr val="FFC000"/>
                    </a:solidFill>
                  </a:rPr>
                  <a:t> </a:t>
                </a:r>
                <a:r>
                  <a:rPr lang="en-US" altLang="zh-TW" sz="2600" i="1" dirty="0" smtClean="0">
                    <a:solidFill>
                      <a:srgbClr val="FFC000"/>
                    </a:solidFill>
                  </a:rPr>
                  <a:t>y</a:t>
                </a:r>
                <a:endParaRPr lang="zh-TW" altLang="en-US" sz="2600" i="1" dirty="0">
                  <a:solidFill>
                    <a:srgbClr val="FFC000"/>
                  </a:solidFill>
                </a:endParaRPr>
              </a:p>
            </p:txBody>
          </p:sp>
        </mc:Choice>
        <mc:Fallback xmlns="">
          <p:sp>
            <p:nvSpPr>
              <p:cNvPr id="10" name="TextBox 12"/>
              <p:cNvSpPr txBox="1">
                <a:spLocks noRot="1" noChangeAspect="1" noMove="1" noResize="1" noEditPoints="1" noAdjustHandles="1" noChangeArrowheads="1" noChangeShapeType="1" noTextEdit="1"/>
              </p:cNvSpPr>
              <p:nvPr/>
            </p:nvSpPr>
            <p:spPr>
              <a:xfrm>
                <a:off x="1030244" y="2952629"/>
                <a:ext cx="8568952" cy="1673471"/>
              </a:xfrm>
              <a:prstGeom prst="rect">
                <a:avLst/>
              </a:prstGeom>
              <a:blipFill rotWithShape="0">
                <a:blip r:embed="rId3"/>
                <a:stretch>
                  <a:fillRect l="-2347"/>
                </a:stretch>
              </a:blipFill>
            </p:spPr>
            <p:txBody>
              <a:bodyPr/>
              <a:lstStyle/>
              <a:p>
                <a:r>
                  <a:rPr lang="zh-TW" altLang="en-US">
                    <a:noFill/>
                  </a:rPr>
                  <a:t> </a:t>
                </a:r>
              </a:p>
            </p:txBody>
          </p:sp>
        </mc:Fallback>
      </mc:AlternateContent>
      <p:cxnSp>
        <p:nvCxnSpPr>
          <p:cNvPr id="13" name="直線單箭頭接點 12"/>
          <p:cNvCxnSpPr/>
          <p:nvPr/>
        </p:nvCxnSpPr>
        <p:spPr>
          <a:xfrm flipV="1">
            <a:off x="6804248" y="1196752"/>
            <a:ext cx="484197" cy="28803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5" name="直線單箭頭接點 14"/>
          <p:cNvCxnSpPr/>
          <p:nvPr/>
        </p:nvCxnSpPr>
        <p:spPr>
          <a:xfrm flipV="1">
            <a:off x="7288445" y="1628800"/>
            <a:ext cx="307891" cy="21602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7" name="直線單箭頭接點 16"/>
          <p:cNvCxnSpPr/>
          <p:nvPr/>
        </p:nvCxnSpPr>
        <p:spPr>
          <a:xfrm flipV="1">
            <a:off x="5580112" y="1700808"/>
            <a:ext cx="432048" cy="36004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9" name="直線單箭頭接點 18"/>
          <p:cNvCxnSpPr/>
          <p:nvPr/>
        </p:nvCxnSpPr>
        <p:spPr>
          <a:xfrm flipV="1">
            <a:off x="5220072" y="2952629"/>
            <a:ext cx="792088" cy="33235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1" name="直線單箭頭接點 20"/>
          <p:cNvCxnSpPr/>
          <p:nvPr/>
        </p:nvCxnSpPr>
        <p:spPr>
          <a:xfrm flipV="1">
            <a:off x="5004048" y="3501008"/>
            <a:ext cx="720080" cy="57606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697991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2"/>
          <p:cNvSpPr>
            <a:spLocks noGrp="1" noChangeArrowheads="1"/>
          </p:cNvSpPr>
          <p:nvPr>
            <p:ph type="title"/>
          </p:nvPr>
        </p:nvSpPr>
        <p:spPr/>
        <p:txBody>
          <a:bodyPr/>
          <a:lstStyle/>
          <a:p>
            <a:pPr eaLnBrk="1" hangingPunct="1"/>
            <a:r>
              <a:rPr lang="en-US" altLang="zh-TW" b="0" dirty="0" smtClean="0"/>
              <a:t>	7-2-4</a:t>
            </a:r>
            <a:r>
              <a:rPr lang="zh-TW" altLang="en-US" b="0" i="1" dirty="0" smtClean="0"/>
              <a:t>  </a:t>
            </a:r>
            <a:r>
              <a:rPr lang="en-US" altLang="zh-TW" b="0" i="1" dirty="0" smtClean="0"/>
              <a:t>K</a:t>
            </a:r>
            <a:r>
              <a:rPr lang="en-US" altLang="zh-TW" b="0" dirty="0" smtClean="0"/>
              <a:t>-Nearest Neighbor</a:t>
            </a:r>
          </a:p>
        </p:txBody>
      </p:sp>
      <p:sp>
        <p:nvSpPr>
          <p:cNvPr id="56324" name="Rectangle 3"/>
          <p:cNvSpPr>
            <a:spLocks noGrp="1" noChangeArrowheads="1"/>
          </p:cNvSpPr>
          <p:nvPr>
            <p:ph idx="1"/>
          </p:nvPr>
        </p:nvSpPr>
        <p:spPr>
          <a:xfrm>
            <a:off x="250825" y="3068638"/>
            <a:ext cx="8589963" cy="1657350"/>
          </a:xfrm>
        </p:spPr>
        <p:txBody>
          <a:bodyPr>
            <a:noAutofit/>
          </a:bodyPr>
          <a:lstStyle/>
          <a:p>
            <a:pPr eaLnBrk="1" hangingPunct="1"/>
            <a:r>
              <a:rPr lang="en-US" altLang="zh-TW" sz="2800" i="1" dirty="0" smtClean="0"/>
              <a:t>K</a:t>
            </a:r>
            <a:r>
              <a:rPr lang="en-US" altLang="zh-TW" sz="2800" dirty="0" smtClean="0"/>
              <a:t>-nearest neighbor:</a:t>
            </a:r>
          </a:p>
          <a:p>
            <a:pPr eaLnBrk="1" hangingPunct="1">
              <a:buFont typeface="Wingdings" pitchFamily="2" charset="2"/>
              <a:buNone/>
            </a:pPr>
            <a:r>
              <a:rPr lang="en-US" altLang="zh-TW" sz="2800" dirty="0" smtClean="0"/>
              <a:t>  average equally weighted average of </a:t>
            </a:r>
            <a:r>
              <a:rPr lang="en-US" altLang="zh-TW" sz="2800" i="1" dirty="0" smtClean="0"/>
              <a:t>k</a:t>
            </a:r>
            <a:r>
              <a:rPr lang="en-US" altLang="zh-TW" sz="2800" dirty="0" smtClean="0"/>
              <a:t>-nearest  neighbors.</a:t>
            </a:r>
          </a:p>
        </p:txBody>
      </p:sp>
      <p:sp>
        <p:nvSpPr>
          <p:cNvPr id="56322"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7ACE1463-1E65-467F-B47F-E98427838254}" type="slidenum">
              <a:rPr lang="en-US" altLang="zh-TW" sz="1400"/>
              <a:pPr>
                <a:spcBef>
                  <a:spcPct val="0"/>
                </a:spcBef>
                <a:buClrTx/>
                <a:buSzTx/>
                <a:buFontTx/>
                <a:buNone/>
              </a:pPr>
              <a:t>42</a:t>
            </a:fld>
            <a:r>
              <a:rPr lang="en-US" altLang="zh-TW" sz="1400"/>
              <a:t>/118</a:t>
            </a:r>
          </a:p>
        </p:txBody>
      </p:sp>
      <p:sp>
        <p:nvSpPr>
          <p:cNvPr id="2" name="日期版面配置區 1"/>
          <p:cNvSpPr>
            <a:spLocks noGrp="1"/>
          </p:cNvSpPr>
          <p:nvPr>
            <p:ph type="dt" sz="half" idx="10"/>
          </p:nvPr>
        </p:nvSpPr>
        <p:spPr/>
        <p:txBody>
          <a:bodyPr/>
          <a:lstStyle/>
          <a:p>
            <a:fld id="{D18653E5-56DD-4327-808E-E50F71A12298}"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Take a break 3</a:t>
            </a:r>
            <a:endParaRPr lang="zh-TW" altLang="en-US" dirty="0"/>
          </a:p>
        </p:txBody>
      </p:sp>
      <p:sp>
        <p:nvSpPr>
          <p:cNvPr id="4" name="日期版面配置區 3"/>
          <p:cNvSpPr>
            <a:spLocks noGrp="1"/>
          </p:cNvSpPr>
          <p:nvPr>
            <p:ph type="dt" sz="half" idx="10"/>
          </p:nvPr>
        </p:nvSpPr>
        <p:spPr/>
        <p:txBody>
          <a:bodyPr/>
          <a:lstStyle/>
          <a:p>
            <a:fld id="{6484AFB4-D2A7-4C8F-BA49-2E1E0F0E4E36}" type="datetime1">
              <a:rPr lang="en-US" altLang="zh-TW" smtClean="0"/>
              <a:t>12/1/2015</a:t>
            </a:fld>
            <a:endParaRPr lang="en-US" dirty="0"/>
          </a:p>
        </p:txBody>
      </p:sp>
      <p:sp>
        <p:nvSpPr>
          <p:cNvPr id="5" name="投影片編號版面配置區 4"/>
          <p:cNvSpPr>
            <a:spLocks noGrp="1"/>
          </p:cNvSpPr>
          <p:nvPr>
            <p:ph type="sldNum" sz="quarter" idx="12"/>
          </p:nvPr>
        </p:nvSpPr>
        <p:spPr/>
        <p:txBody>
          <a:bodyPr/>
          <a:lstStyle/>
          <a:p>
            <a:fld id="{BFAA3A1A-A6EE-45C7-8D17-B91E289A84DA}" type="slidenum">
              <a:rPr lang="en-US" altLang="zh-TW" smtClean="0"/>
              <a:pPr/>
              <a:t>43</a:t>
            </a:fld>
            <a:r>
              <a:rPr lang="en-US" altLang="zh-TW" smtClean="0"/>
              <a:t>/118</a:t>
            </a:r>
            <a:endParaRPr lang="en-US" altLang="zh-TW"/>
          </a:p>
        </p:txBody>
      </p:sp>
      <p:sp>
        <p:nvSpPr>
          <p:cNvPr id="7" name="文字方塊 6"/>
          <p:cNvSpPr txBox="1"/>
          <p:nvPr/>
        </p:nvSpPr>
        <p:spPr>
          <a:xfrm>
            <a:off x="691304" y="3391292"/>
            <a:ext cx="7378438" cy="646331"/>
          </a:xfrm>
          <a:prstGeom prst="rect">
            <a:avLst/>
          </a:prstGeom>
          <a:noFill/>
        </p:spPr>
        <p:txBody>
          <a:bodyPr wrap="square" rtlCol="0">
            <a:spAutoFit/>
          </a:bodyPr>
          <a:lstStyle/>
          <a:p>
            <a:r>
              <a:rPr lang="en-US" altLang="zh-CN" dirty="0">
                <a:hlinkClick r:id="rId2" action="ppaction://hlinkfile"/>
              </a:rPr>
              <a:t>《</a:t>
            </a:r>
            <a:r>
              <a:rPr lang="zh-CN" altLang="en-US" dirty="0">
                <a:hlinkClick r:id="rId2" action="ppaction://hlinkfile"/>
              </a:rPr>
              <a:t>娱乐百分百</a:t>
            </a:r>
            <a:r>
              <a:rPr lang="en-US" altLang="zh-CN" dirty="0">
                <a:hlinkClick r:id="rId2" action="ppaction://hlinkfile"/>
              </a:rPr>
              <a:t>》</a:t>
            </a:r>
            <a:r>
              <a:rPr lang="zh-CN" altLang="en-US" dirty="0">
                <a:hlinkClick r:id="rId2" action="ppaction://hlinkfile"/>
              </a:rPr>
              <a:t>罗志祥聽證會  罗志祥饰演三个老爸，，好搞笑！！ </a:t>
            </a:r>
            <a:r>
              <a:rPr lang="en-US" altLang="zh-CN" dirty="0">
                <a:hlinkClick r:id="rId2" action="ppaction://hlinkfile"/>
              </a:rPr>
              <a:t>- YouTube (360p)</a:t>
            </a:r>
            <a:endParaRPr lang="zh-TW" altLang="en-US" dirty="0"/>
          </a:p>
        </p:txBody>
      </p:sp>
    </p:spTree>
    <p:extLst>
      <p:ext uri="{BB962C8B-B14F-4D97-AF65-F5344CB8AC3E}">
        <p14:creationId xmlns:p14="http://schemas.microsoft.com/office/powerpoint/2010/main" val="16510092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p:cNvSpPr>
            <a:spLocks noGrp="1" noChangeArrowheads="1"/>
          </p:cNvSpPr>
          <p:nvPr>
            <p:ph type="title"/>
          </p:nvPr>
        </p:nvSpPr>
        <p:spPr>
          <a:xfrm>
            <a:off x="827584" y="116632"/>
            <a:ext cx="8532440" cy="1295400"/>
          </a:xfrm>
        </p:spPr>
        <p:txBody>
          <a:bodyPr/>
          <a:lstStyle/>
          <a:p>
            <a:pPr eaLnBrk="1" hangingPunct="1"/>
            <a:r>
              <a:rPr lang="en-US" altLang="zh-TW" b="0" dirty="0" smtClean="0"/>
              <a:t>	7-2-5 Gradient Inverse weighted</a:t>
            </a:r>
          </a:p>
        </p:txBody>
      </p:sp>
      <p:sp>
        <p:nvSpPr>
          <p:cNvPr id="58372" name="Rectangle 3"/>
          <p:cNvSpPr>
            <a:spLocks noGrp="1" noChangeArrowheads="1"/>
          </p:cNvSpPr>
          <p:nvPr>
            <p:ph type="body" sz="half" idx="1"/>
          </p:nvPr>
        </p:nvSpPr>
        <p:spPr>
          <a:xfrm>
            <a:off x="611188" y="2349500"/>
            <a:ext cx="8208962" cy="1100138"/>
          </a:xfrm>
        </p:spPr>
        <p:txBody>
          <a:bodyPr/>
          <a:lstStyle/>
          <a:p>
            <a:pPr eaLnBrk="1" hangingPunct="1"/>
            <a:r>
              <a:rPr lang="en-US" altLang="zh-TW" sz="2600" dirty="0" smtClean="0"/>
              <a:t>gradient inverse weighted: </a:t>
            </a:r>
          </a:p>
          <a:p>
            <a:pPr eaLnBrk="1" hangingPunct="1">
              <a:buFont typeface="Wingdings" pitchFamily="2" charset="2"/>
              <a:buNone/>
            </a:pPr>
            <a:r>
              <a:rPr lang="en-US" altLang="zh-TW" sz="2600" dirty="0" smtClean="0"/>
              <a:t>     reduces sum-of-squares error within regions</a:t>
            </a:r>
          </a:p>
        </p:txBody>
      </p:sp>
      <p:graphicFrame>
        <p:nvGraphicFramePr>
          <p:cNvPr id="58373" name="Object 4"/>
          <p:cNvGraphicFramePr>
            <a:graphicFrameLocks noGrp="1" noChangeAspect="1"/>
          </p:cNvGraphicFramePr>
          <p:nvPr>
            <p:ph sz="half" idx="2"/>
          </p:nvPr>
        </p:nvGraphicFramePr>
        <p:xfrm>
          <a:off x="1654175" y="3933825"/>
          <a:ext cx="6122988" cy="1357313"/>
        </p:xfrm>
        <a:graphic>
          <a:graphicData uri="http://schemas.openxmlformats.org/presentationml/2006/ole">
            <mc:AlternateContent xmlns:mc="http://schemas.openxmlformats.org/markup-compatibility/2006">
              <mc:Choice xmlns:v="urn:schemas-microsoft-com:vml" Requires="v">
                <p:oleObj spid="_x0000_s58687" name="Equation" r:id="rId4" imgW="2578100" imgH="571500" progId="">
                  <p:embed/>
                </p:oleObj>
              </mc:Choice>
              <mc:Fallback>
                <p:oleObj name="Equation" r:id="rId4" imgW="2578100" imgH="571500" progId="">
                  <p:embed/>
                  <p:pic>
                    <p:nvPicPr>
                      <p:cNvPr id="0" name="Picture 6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4175" y="3933825"/>
                        <a:ext cx="6122988" cy="1357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8370" name="投影片編號版面配置區 5"/>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C5955D6B-893A-4864-A23A-57C9B8E5278A}" type="slidenum">
              <a:rPr lang="en-US" altLang="zh-TW" sz="1400"/>
              <a:pPr>
                <a:spcBef>
                  <a:spcPct val="0"/>
                </a:spcBef>
                <a:buClrTx/>
                <a:buSzTx/>
                <a:buFontTx/>
                <a:buNone/>
              </a:pPr>
              <a:t>44</a:t>
            </a:fld>
            <a:r>
              <a:rPr lang="en-US" altLang="zh-TW" sz="1400"/>
              <a:t>/118</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ChangeArrowheads="1"/>
          </p:cNvSpPr>
          <p:nvPr>
            <p:ph type="title"/>
          </p:nvPr>
        </p:nvSpPr>
        <p:spPr/>
        <p:txBody>
          <a:bodyPr/>
          <a:lstStyle/>
          <a:p>
            <a:pPr algn="ctr" eaLnBrk="1" hangingPunct="1"/>
            <a:r>
              <a:rPr lang="en-US" altLang="zh-TW" b="0" dirty="0" smtClean="0"/>
              <a:t>7-2-6 Order Statistic Neighborhood Operators</a:t>
            </a:r>
          </a:p>
        </p:txBody>
      </p:sp>
      <p:sp>
        <p:nvSpPr>
          <p:cNvPr id="62468" name="Rectangle 3"/>
          <p:cNvSpPr>
            <a:spLocks noGrp="1" noChangeArrowheads="1"/>
          </p:cNvSpPr>
          <p:nvPr>
            <p:ph type="body" sz="half" idx="1"/>
          </p:nvPr>
        </p:nvSpPr>
        <p:spPr>
          <a:xfrm>
            <a:off x="179388" y="2041525"/>
            <a:ext cx="8640762" cy="4411663"/>
          </a:xfrm>
        </p:spPr>
        <p:txBody>
          <a:bodyPr>
            <a:normAutofit lnSpcReduction="10000"/>
          </a:bodyPr>
          <a:lstStyle/>
          <a:p>
            <a:pPr eaLnBrk="1" hangingPunct="1"/>
            <a:r>
              <a:rPr lang="en-US" altLang="zh-TW" sz="2600" dirty="0" smtClean="0"/>
              <a:t>order statistic: </a:t>
            </a:r>
          </a:p>
          <a:p>
            <a:pPr eaLnBrk="1" hangingPunct="1">
              <a:buFont typeface="Wingdings" pitchFamily="2" charset="2"/>
              <a:buNone/>
            </a:pPr>
            <a:r>
              <a:rPr lang="en-US" altLang="zh-TW" sz="2600" dirty="0" smtClean="0"/>
              <a:t>          linear combination of neighborhood sorted values</a:t>
            </a:r>
          </a:p>
          <a:p>
            <a:pPr eaLnBrk="1" hangingPunct="1">
              <a:buFont typeface="Wingdings" pitchFamily="2" charset="2"/>
              <a:buNone/>
            </a:pPr>
            <a:endParaRPr lang="en-US" altLang="zh-TW" sz="2600" dirty="0" smtClean="0"/>
          </a:p>
          <a:p>
            <a:pPr eaLnBrk="1" hangingPunct="1"/>
            <a:r>
              <a:rPr lang="en-US" altLang="zh-TW" sz="2600" dirty="0" smtClean="0"/>
              <a:t>                   neighborhood pixel values</a:t>
            </a:r>
          </a:p>
          <a:p>
            <a:pPr eaLnBrk="1" hangingPunct="1"/>
            <a:endParaRPr lang="en-US" altLang="zh-TW" sz="2600" dirty="0" smtClean="0"/>
          </a:p>
          <a:p>
            <a:pPr eaLnBrk="1" hangingPunct="1"/>
            <a:r>
              <a:rPr lang="en-US" altLang="zh-TW" sz="2600" dirty="0" smtClean="0"/>
              <a:t> </a:t>
            </a:r>
          </a:p>
          <a:p>
            <a:pPr eaLnBrk="1" hangingPunct="1">
              <a:buFont typeface="Wingdings" pitchFamily="2" charset="2"/>
              <a:buNone/>
            </a:pPr>
            <a:r>
              <a:rPr lang="en-US" altLang="zh-TW" sz="2600" dirty="0" smtClean="0"/>
              <a:t>          sorted neighborhood values from smallest to</a:t>
            </a:r>
          </a:p>
          <a:p>
            <a:pPr eaLnBrk="1" hangingPunct="1">
              <a:buFont typeface="Wingdings" pitchFamily="2" charset="2"/>
              <a:buNone/>
            </a:pPr>
            <a:r>
              <a:rPr lang="en-US" altLang="zh-TW" sz="2600" dirty="0" smtClean="0"/>
              <a:t>          largest</a:t>
            </a:r>
          </a:p>
        </p:txBody>
      </p:sp>
      <p:graphicFrame>
        <p:nvGraphicFramePr>
          <p:cNvPr id="62469" name="Object 4"/>
          <p:cNvGraphicFramePr>
            <a:graphicFrameLocks noGrp="1" noChangeAspect="1"/>
          </p:cNvGraphicFramePr>
          <p:nvPr>
            <p:ph sz="quarter" idx="2"/>
          </p:nvPr>
        </p:nvGraphicFramePr>
        <p:xfrm>
          <a:off x="633413" y="3429000"/>
          <a:ext cx="1754187" cy="619125"/>
        </p:xfrm>
        <a:graphic>
          <a:graphicData uri="http://schemas.openxmlformats.org/presentationml/2006/ole">
            <mc:AlternateContent xmlns:mc="http://schemas.openxmlformats.org/markup-compatibility/2006">
              <mc:Choice xmlns:v="urn:schemas-microsoft-com:vml" Requires="v">
                <p:oleObj spid="_x0000_s63097" name="方程式" r:id="rId4" imgW="647700" imgH="228600" progId="Equation.3">
                  <p:embed/>
                </p:oleObj>
              </mc:Choice>
              <mc:Fallback>
                <p:oleObj name="方程式" r:id="rId4" imgW="647700" imgH="228600" progId="Equation.3">
                  <p:embed/>
                  <p:pic>
                    <p:nvPicPr>
                      <p:cNvPr id="0" name="Picture 121"/>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13" y="3429000"/>
                        <a:ext cx="1754187" cy="619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2470" name="Object 6"/>
          <p:cNvGraphicFramePr>
            <a:graphicFrameLocks noGrp="1" noChangeAspect="1"/>
          </p:cNvGraphicFramePr>
          <p:nvPr>
            <p:ph sz="quarter" idx="3"/>
          </p:nvPr>
        </p:nvGraphicFramePr>
        <p:xfrm>
          <a:off x="565150" y="4365625"/>
          <a:ext cx="2035175" cy="666750"/>
        </p:xfrm>
        <a:graphic>
          <a:graphicData uri="http://schemas.openxmlformats.org/presentationml/2006/ole">
            <mc:AlternateContent xmlns:mc="http://schemas.openxmlformats.org/markup-compatibility/2006">
              <mc:Choice xmlns:v="urn:schemas-microsoft-com:vml" Requires="v">
                <p:oleObj spid="_x0000_s63098" name="方程式" r:id="rId6" imgW="736600" imgH="241300" progId="Equation.3">
                  <p:embed/>
                </p:oleObj>
              </mc:Choice>
              <mc:Fallback>
                <p:oleObj name="方程式" r:id="rId6" imgW="736600" imgH="241300" progId="Equation.3">
                  <p:embed/>
                  <p:pic>
                    <p:nvPicPr>
                      <p:cNvPr id="0" name="Picture 122"/>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150" y="4365625"/>
                        <a:ext cx="2035175" cy="666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2466" name="投影片編號版面配置區 6"/>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9AD81CB1-0120-4DA0-B422-B1A25B07949D}" type="slidenum">
              <a:rPr lang="en-US" altLang="zh-TW" sz="1400"/>
              <a:pPr>
                <a:spcBef>
                  <a:spcPct val="0"/>
                </a:spcBef>
                <a:buClrTx/>
                <a:buSzTx/>
                <a:buFontTx/>
                <a:buNone/>
              </a:pPr>
              <a:t>45</a:t>
            </a:fld>
            <a:r>
              <a:rPr lang="en-US" altLang="zh-TW" sz="1400"/>
              <a:t>/118</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標題 14"/>
          <p:cNvSpPr>
            <a:spLocks noGrp="1"/>
          </p:cNvSpPr>
          <p:nvPr>
            <p:ph type="title"/>
          </p:nvPr>
        </p:nvSpPr>
        <p:spPr/>
        <p:txBody>
          <a:bodyPr/>
          <a:lstStyle/>
          <a:p>
            <a:pPr algn="ctr"/>
            <a:r>
              <a:rPr lang="en-US" altLang="zh-TW" b="0" dirty="0"/>
              <a:t>7-2-6 Order </a:t>
            </a:r>
            <a:r>
              <a:rPr lang="en-US" altLang="zh-TW" b="0" dirty="0" smtClean="0"/>
              <a:t>Statistic Neighborhood Operators</a:t>
            </a:r>
            <a:endParaRPr lang="zh-TW" altLang="en-US" dirty="0" smtClean="0"/>
          </a:p>
        </p:txBody>
      </p:sp>
      <p:sp>
        <p:nvSpPr>
          <p:cNvPr id="64516" name="投影片編號版面配置區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charset="0"/>
                <a:ea typeface="新細明體" pitchFamily="18" charset="-120"/>
              </a:defRPr>
            </a:lvl1pPr>
            <a:lvl2pPr marL="742950" indent="-285750">
              <a:defRPr kumimoji="1">
                <a:solidFill>
                  <a:schemeClr val="tx1"/>
                </a:solidFill>
                <a:latin typeface="Arial" charset="0"/>
                <a:ea typeface="新細明體" pitchFamily="18" charset="-120"/>
              </a:defRPr>
            </a:lvl2pPr>
            <a:lvl3pPr marL="1143000" indent="-228600">
              <a:defRPr kumimoji="1">
                <a:solidFill>
                  <a:schemeClr val="tx1"/>
                </a:solidFill>
                <a:latin typeface="Arial" charset="0"/>
                <a:ea typeface="新細明體" pitchFamily="18" charset="-120"/>
              </a:defRPr>
            </a:lvl3pPr>
            <a:lvl4pPr marL="1600200" indent="-228600">
              <a:defRPr kumimoji="1">
                <a:solidFill>
                  <a:schemeClr val="tx1"/>
                </a:solidFill>
                <a:latin typeface="Arial" charset="0"/>
                <a:ea typeface="新細明體" pitchFamily="18" charset="-120"/>
              </a:defRPr>
            </a:lvl4pPr>
            <a:lvl5pPr marL="2057400" indent="-22860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fld id="{3B4E07A7-97FF-47D9-8A26-79905F47529A}" type="slidenum">
              <a:rPr lang="en-US" altLang="zh-TW"/>
              <a:pPr/>
              <a:t>46</a:t>
            </a:fld>
            <a:r>
              <a:rPr lang="en-US" altLang="zh-TW"/>
              <a:t>/118</a:t>
            </a:r>
          </a:p>
        </p:txBody>
      </p:sp>
      <p:graphicFrame>
        <p:nvGraphicFramePr>
          <p:cNvPr id="64517" name="Object 4"/>
          <p:cNvGraphicFramePr>
            <a:graphicFrameLocks noChangeAspect="1"/>
          </p:cNvGraphicFramePr>
          <p:nvPr>
            <p:extLst>
              <p:ext uri="{D42A27DB-BD31-4B8C-83A1-F6EECF244321}">
                <p14:modId xmlns:p14="http://schemas.microsoft.com/office/powerpoint/2010/main" val="3070966621"/>
              </p:ext>
            </p:extLst>
          </p:nvPr>
        </p:nvGraphicFramePr>
        <p:xfrm>
          <a:off x="1042988" y="2316163"/>
          <a:ext cx="1695450" cy="619125"/>
        </p:xfrm>
        <a:graphic>
          <a:graphicData uri="http://schemas.openxmlformats.org/presentationml/2006/ole">
            <mc:AlternateContent xmlns:mc="http://schemas.openxmlformats.org/markup-compatibility/2006">
              <mc:Choice xmlns:v="urn:schemas-microsoft-com:vml" Requires="v">
                <p:oleObj spid="_x0000_s65203" name="方程式" r:id="rId4" imgW="609480" imgH="228600" progId="Equation.3">
                  <p:embed/>
                </p:oleObj>
              </mc:Choice>
              <mc:Fallback>
                <p:oleObj name="方程式" r:id="rId4" imgW="609480" imgH="228600" progId="Equation.3">
                  <p:embed/>
                  <p:pic>
                    <p:nvPicPr>
                      <p:cNvPr id="0" name="Picture 179"/>
                      <p:cNvPicPr>
                        <a:picLocks noChangeAspect="1" noChangeArrowheads="1"/>
                      </p:cNvPicPr>
                      <p:nvPr/>
                    </p:nvPicPr>
                    <p:blipFill>
                      <a:blip r:embed="rId5"/>
                      <a:srcRect/>
                      <a:stretch>
                        <a:fillRect/>
                      </a:stretch>
                    </p:blipFill>
                    <p:spPr bwMode="auto">
                      <a:xfrm>
                        <a:off x="1042988" y="2316163"/>
                        <a:ext cx="1695450" cy="619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4518" name="Object 6"/>
          <p:cNvGraphicFramePr>
            <a:graphicFrameLocks noChangeAspect="1"/>
          </p:cNvGraphicFramePr>
          <p:nvPr/>
        </p:nvGraphicFramePr>
        <p:xfrm>
          <a:off x="871538" y="4254500"/>
          <a:ext cx="2017712" cy="660400"/>
        </p:xfrm>
        <a:graphic>
          <a:graphicData uri="http://schemas.openxmlformats.org/presentationml/2006/ole">
            <mc:AlternateContent xmlns:mc="http://schemas.openxmlformats.org/markup-compatibility/2006">
              <mc:Choice xmlns:v="urn:schemas-microsoft-com:vml" Requires="v">
                <p:oleObj spid="_x0000_s65204" name="方程式" r:id="rId6" imgW="711000" imgH="241200" progId="Equation.3">
                  <p:embed/>
                </p:oleObj>
              </mc:Choice>
              <mc:Fallback>
                <p:oleObj name="方程式" r:id="rId6" imgW="711000" imgH="241200" progId="Equation.3">
                  <p:embed/>
                  <p:pic>
                    <p:nvPicPr>
                      <p:cNvPr id="0" name="Picture 18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1538" y="4254500"/>
                        <a:ext cx="2017712" cy="66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表格 17"/>
          <p:cNvGraphicFramePr>
            <a:graphicFrameLocks noGrp="1"/>
          </p:cNvGraphicFramePr>
          <p:nvPr/>
        </p:nvGraphicFramePr>
        <p:xfrm>
          <a:off x="2051050" y="3141663"/>
          <a:ext cx="5419728" cy="741362"/>
        </p:xfrm>
        <a:graphic>
          <a:graphicData uri="http://schemas.openxmlformats.org/drawingml/2006/table">
            <a:tbl>
              <a:tblPr firstRow="1" bandRow="1">
                <a:tableStyleId>{5C22544A-7EE6-4342-B048-85BDC9FD1C3A}</a:tableStyleId>
              </a:tblPr>
              <a:tblGrid>
                <a:gridCol w="602192"/>
                <a:gridCol w="602192"/>
                <a:gridCol w="602192"/>
                <a:gridCol w="602192"/>
                <a:gridCol w="602192"/>
                <a:gridCol w="602192"/>
                <a:gridCol w="602192"/>
                <a:gridCol w="602192"/>
                <a:gridCol w="602192"/>
              </a:tblGrid>
              <a:tr h="370681">
                <a:tc>
                  <a:txBody>
                    <a:bodyPr/>
                    <a:lstStyle/>
                    <a:p>
                      <a:r>
                        <a:rPr lang="en-US" altLang="zh-TW" sz="1800" b="0" i="1" dirty="0" smtClean="0"/>
                        <a:t>x1</a:t>
                      </a:r>
                      <a:endParaRPr lang="zh-TW" altLang="en-US" sz="1800" b="0" i="1" dirty="0"/>
                    </a:p>
                  </a:txBody>
                  <a:tcPr marL="91458" marR="91458" marT="45700" marB="45700"/>
                </a:tc>
                <a:tc>
                  <a:txBody>
                    <a:bodyPr/>
                    <a:lstStyle/>
                    <a:p>
                      <a:r>
                        <a:rPr lang="en-US" altLang="zh-TW" sz="1800" b="0" i="1" dirty="0" smtClean="0"/>
                        <a:t>x2</a:t>
                      </a:r>
                      <a:endParaRPr lang="zh-TW" altLang="en-US" sz="1800" b="0" i="1" dirty="0"/>
                    </a:p>
                  </a:txBody>
                  <a:tcPr marL="91458" marR="91458" marT="45700" marB="45700"/>
                </a:tc>
                <a:tc>
                  <a:txBody>
                    <a:bodyPr/>
                    <a:lstStyle/>
                    <a:p>
                      <a:r>
                        <a:rPr lang="en-US" altLang="zh-TW" sz="1800" b="0" i="1" dirty="0" smtClean="0"/>
                        <a:t>x3</a:t>
                      </a:r>
                      <a:endParaRPr lang="zh-TW" altLang="en-US" sz="1800" b="0" i="1" dirty="0"/>
                    </a:p>
                  </a:txBody>
                  <a:tcPr marL="91458" marR="91458" marT="45700" marB="45700"/>
                </a:tc>
                <a:tc>
                  <a:txBody>
                    <a:bodyPr/>
                    <a:lstStyle/>
                    <a:p>
                      <a:r>
                        <a:rPr lang="en-US" altLang="zh-TW" sz="1800" b="0" i="1" dirty="0" smtClean="0"/>
                        <a:t>x4</a:t>
                      </a:r>
                      <a:endParaRPr lang="zh-TW" altLang="en-US" sz="1800" b="0" i="1" dirty="0"/>
                    </a:p>
                  </a:txBody>
                  <a:tcPr marL="91458" marR="91458" marT="45700" marB="45700"/>
                </a:tc>
                <a:tc>
                  <a:txBody>
                    <a:bodyPr/>
                    <a:lstStyle/>
                    <a:p>
                      <a:r>
                        <a:rPr lang="en-US" altLang="zh-TW" sz="1800" b="0" i="1" dirty="0" smtClean="0"/>
                        <a:t>x5</a:t>
                      </a:r>
                      <a:endParaRPr lang="zh-TW" altLang="en-US" sz="1800" b="0" i="1" dirty="0"/>
                    </a:p>
                  </a:txBody>
                  <a:tcPr marL="91458" marR="91458" marT="45700" marB="45700"/>
                </a:tc>
                <a:tc>
                  <a:txBody>
                    <a:bodyPr/>
                    <a:lstStyle/>
                    <a:p>
                      <a:r>
                        <a:rPr lang="en-US" altLang="zh-TW" sz="1800" b="0" i="1" dirty="0" smtClean="0"/>
                        <a:t>x6</a:t>
                      </a:r>
                      <a:endParaRPr lang="zh-TW" altLang="en-US" sz="1800" b="0" i="1" dirty="0"/>
                    </a:p>
                  </a:txBody>
                  <a:tcPr marL="91458" marR="91458" marT="45700" marB="45700"/>
                </a:tc>
                <a:tc>
                  <a:txBody>
                    <a:bodyPr/>
                    <a:lstStyle/>
                    <a:p>
                      <a:r>
                        <a:rPr lang="en-US" altLang="zh-TW" sz="1800" b="0" i="1" dirty="0" smtClean="0"/>
                        <a:t>x7</a:t>
                      </a:r>
                      <a:endParaRPr lang="zh-TW" altLang="en-US" sz="1800" b="0" i="1" dirty="0"/>
                    </a:p>
                  </a:txBody>
                  <a:tcPr marL="91458" marR="91458" marT="45700" marB="45700"/>
                </a:tc>
                <a:tc>
                  <a:txBody>
                    <a:bodyPr/>
                    <a:lstStyle/>
                    <a:p>
                      <a:r>
                        <a:rPr lang="en-US" altLang="zh-TW" sz="1800" b="0" i="1" dirty="0" smtClean="0"/>
                        <a:t>x8</a:t>
                      </a:r>
                      <a:endParaRPr lang="zh-TW" altLang="en-US" sz="1800" b="0" i="1" dirty="0"/>
                    </a:p>
                  </a:txBody>
                  <a:tcPr marL="91458" marR="91458" marT="45700" marB="45700"/>
                </a:tc>
                <a:tc>
                  <a:txBody>
                    <a:bodyPr/>
                    <a:lstStyle/>
                    <a:p>
                      <a:r>
                        <a:rPr lang="en-US" altLang="zh-TW" sz="1800" b="0" i="1" dirty="0" smtClean="0"/>
                        <a:t>x9</a:t>
                      </a:r>
                      <a:endParaRPr lang="zh-TW" altLang="en-US" sz="1800" b="0" i="1" dirty="0"/>
                    </a:p>
                  </a:txBody>
                  <a:tcPr marL="91458" marR="91458" marT="45700" marB="45700"/>
                </a:tc>
              </a:tr>
              <a:tr h="370681">
                <a:tc>
                  <a:txBody>
                    <a:bodyPr/>
                    <a:lstStyle/>
                    <a:p>
                      <a:r>
                        <a:rPr lang="en-US" altLang="zh-TW" sz="1800" dirty="0" smtClean="0"/>
                        <a:t>16</a:t>
                      </a:r>
                      <a:endParaRPr lang="zh-TW" altLang="en-US" sz="1800" dirty="0"/>
                    </a:p>
                  </a:txBody>
                  <a:tcPr marL="91458" marR="91458" marT="45700" marB="45700"/>
                </a:tc>
                <a:tc>
                  <a:txBody>
                    <a:bodyPr/>
                    <a:lstStyle/>
                    <a:p>
                      <a:r>
                        <a:rPr lang="en-US" altLang="zh-TW" sz="1800" dirty="0" smtClean="0"/>
                        <a:t>128</a:t>
                      </a:r>
                      <a:endParaRPr lang="zh-TW" altLang="en-US" sz="1800" dirty="0"/>
                    </a:p>
                  </a:txBody>
                  <a:tcPr marL="91458" marR="91458" marT="45700" marB="45700"/>
                </a:tc>
                <a:tc>
                  <a:txBody>
                    <a:bodyPr/>
                    <a:lstStyle/>
                    <a:p>
                      <a:r>
                        <a:rPr lang="en-US" altLang="zh-TW" sz="1800" dirty="0" smtClean="0"/>
                        <a:t>109</a:t>
                      </a:r>
                      <a:endParaRPr lang="zh-TW" altLang="en-US" sz="1800" dirty="0"/>
                    </a:p>
                  </a:txBody>
                  <a:tcPr marL="91458" marR="91458" marT="45700" marB="45700"/>
                </a:tc>
                <a:tc>
                  <a:txBody>
                    <a:bodyPr/>
                    <a:lstStyle/>
                    <a:p>
                      <a:r>
                        <a:rPr lang="en-US" altLang="zh-TW" sz="1800" dirty="0" smtClean="0"/>
                        <a:t>66</a:t>
                      </a:r>
                      <a:endParaRPr lang="zh-TW" altLang="en-US" sz="1800" dirty="0"/>
                    </a:p>
                  </a:txBody>
                  <a:tcPr marL="91458" marR="91458" marT="45700" marB="45700"/>
                </a:tc>
                <a:tc>
                  <a:txBody>
                    <a:bodyPr/>
                    <a:lstStyle/>
                    <a:p>
                      <a:r>
                        <a:rPr lang="en-US" altLang="zh-TW" sz="1800" dirty="0" smtClean="0"/>
                        <a:t>4</a:t>
                      </a:r>
                      <a:endParaRPr lang="zh-TW" altLang="en-US" sz="1800" dirty="0"/>
                    </a:p>
                  </a:txBody>
                  <a:tcPr marL="91458" marR="91458" marT="45700" marB="45700"/>
                </a:tc>
                <a:tc>
                  <a:txBody>
                    <a:bodyPr/>
                    <a:lstStyle/>
                    <a:p>
                      <a:r>
                        <a:rPr lang="en-US" altLang="zh-TW" sz="1800" dirty="0" smtClean="0"/>
                        <a:t>6</a:t>
                      </a:r>
                      <a:endParaRPr lang="zh-TW" altLang="en-US" sz="1800" dirty="0"/>
                    </a:p>
                  </a:txBody>
                  <a:tcPr marL="91458" marR="91458" marT="45700" marB="45700"/>
                </a:tc>
                <a:tc>
                  <a:txBody>
                    <a:bodyPr/>
                    <a:lstStyle/>
                    <a:p>
                      <a:r>
                        <a:rPr lang="en-US" altLang="zh-TW" sz="1800" dirty="0" smtClean="0"/>
                        <a:t>96</a:t>
                      </a:r>
                      <a:endParaRPr lang="zh-TW" altLang="en-US" sz="1800" dirty="0"/>
                    </a:p>
                  </a:txBody>
                  <a:tcPr marL="91458" marR="91458" marT="45700" marB="45700"/>
                </a:tc>
                <a:tc>
                  <a:txBody>
                    <a:bodyPr/>
                    <a:lstStyle/>
                    <a:p>
                      <a:r>
                        <a:rPr lang="en-US" altLang="zh-TW" sz="1800" dirty="0" smtClean="0"/>
                        <a:t>84</a:t>
                      </a:r>
                      <a:endParaRPr lang="zh-TW" altLang="en-US" sz="1800" dirty="0"/>
                    </a:p>
                  </a:txBody>
                  <a:tcPr marL="91458" marR="91458" marT="45700" marB="45700"/>
                </a:tc>
                <a:tc>
                  <a:txBody>
                    <a:bodyPr/>
                    <a:lstStyle/>
                    <a:p>
                      <a:r>
                        <a:rPr lang="en-US" altLang="zh-TW" sz="1800" dirty="0" smtClean="0"/>
                        <a:t>53</a:t>
                      </a:r>
                      <a:endParaRPr lang="zh-TW" altLang="en-US" sz="1800" dirty="0"/>
                    </a:p>
                  </a:txBody>
                  <a:tcPr marL="91458" marR="91458" marT="45700" marB="45700"/>
                </a:tc>
              </a:tr>
            </a:tbl>
          </a:graphicData>
        </a:graphic>
      </p:graphicFrame>
      <p:graphicFrame>
        <p:nvGraphicFramePr>
          <p:cNvPr id="20" name="表格 19"/>
          <p:cNvGraphicFramePr>
            <a:graphicFrameLocks noGrp="1"/>
          </p:cNvGraphicFramePr>
          <p:nvPr>
            <p:extLst>
              <p:ext uri="{D42A27DB-BD31-4B8C-83A1-F6EECF244321}">
                <p14:modId xmlns:p14="http://schemas.microsoft.com/office/powerpoint/2010/main" val="1947366408"/>
              </p:ext>
            </p:extLst>
          </p:nvPr>
        </p:nvGraphicFramePr>
        <p:xfrm>
          <a:off x="2051050" y="5229225"/>
          <a:ext cx="5419728" cy="741364"/>
        </p:xfrm>
        <a:graphic>
          <a:graphicData uri="http://schemas.openxmlformats.org/drawingml/2006/table">
            <a:tbl>
              <a:tblPr firstRow="1" bandRow="1">
                <a:tableStyleId>{5C22544A-7EE6-4342-B048-85BDC9FD1C3A}</a:tableStyleId>
              </a:tblPr>
              <a:tblGrid>
                <a:gridCol w="602192"/>
                <a:gridCol w="602192"/>
                <a:gridCol w="602192"/>
                <a:gridCol w="602192"/>
                <a:gridCol w="602192"/>
                <a:gridCol w="602192"/>
                <a:gridCol w="602192"/>
                <a:gridCol w="602192"/>
                <a:gridCol w="602192"/>
              </a:tblGrid>
              <a:tr h="370682">
                <a:tc>
                  <a:txBody>
                    <a:bodyPr/>
                    <a:lstStyle/>
                    <a:p>
                      <a:r>
                        <a:rPr lang="en-US" altLang="zh-TW" sz="1800" b="0" i="1" dirty="0" smtClean="0"/>
                        <a:t>x(1)</a:t>
                      </a:r>
                      <a:endParaRPr lang="zh-TW" altLang="en-US" sz="1800" b="0" i="1" dirty="0"/>
                    </a:p>
                  </a:txBody>
                  <a:tcPr marL="91458" marR="91458" marT="45700" marB="45700"/>
                </a:tc>
                <a:tc>
                  <a:txBody>
                    <a:bodyPr/>
                    <a:lstStyle/>
                    <a:p>
                      <a:r>
                        <a:rPr lang="en-US" altLang="zh-TW" sz="1800" b="0" i="1" dirty="0" smtClean="0"/>
                        <a:t>x(2)</a:t>
                      </a:r>
                      <a:endParaRPr lang="zh-TW" altLang="en-US" sz="1800" b="0" i="1" dirty="0"/>
                    </a:p>
                  </a:txBody>
                  <a:tcPr marL="91458" marR="91458" marT="45700" marB="45700"/>
                </a:tc>
                <a:tc>
                  <a:txBody>
                    <a:bodyPr/>
                    <a:lstStyle/>
                    <a:p>
                      <a:r>
                        <a:rPr lang="en-US" altLang="zh-TW" sz="1800" b="0" i="1" dirty="0" smtClean="0"/>
                        <a:t>x(3)</a:t>
                      </a:r>
                      <a:endParaRPr lang="zh-TW" altLang="en-US" sz="1800" b="0" i="1" dirty="0"/>
                    </a:p>
                  </a:txBody>
                  <a:tcPr marL="91458" marR="91458" marT="45700" marB="45700"/>
                </a:tc>
                <a:tc>
                  <a:txBody>
                    <a:bodyPr/>
                    <a:lstStyle/>
                    <a:p>
                      <a:r>
                        <a:rPr lang="en-US" altLang="zh-TW" sz="1800" b="0" i="1" dirty="0" smtClean="0"/>
                        <a:t>x(4)</a:t>
                      </a:r>
                      <a:endParaRPr lang="zh-TW" altLang="en-US" sz="1800" b="0" i="1" dirty="0"/>
                    </a:p>
                  </a:txBody>
                  <a:tcPr marL="91458" marR="91458" marT="45700" marB="45700"/>
                </a:tc>
                <a:tc>
                  <a:txBody>
                    <a:bodyPr/>
                    <a:lstStyle/>
                    <a:p>
                      <a:r>
                        <a:rPr lang="en-US" altLang="zh-TW" sz="1800" b="0" i="1" dirty="0" smtClean="0"/>
                        <a:t>x(5)</a:t>
                      </a:r>
                      <a:endParaRPr lang="zh-TW" altLang="en-US" sz="1800" b="0" i="1" dirty="0"/>
                    </a:p>
                  </a:txBody>
                  <a:tcPr marL="91458" marR="91458" marT="45700" marB="45700"/>
                </a:tc>
                <a:tc>
                  <a:txBody>
                    <a:bodyPr/>
                    <a:lstStyle/>
                    <a:p>
                      <a:r>
                        <a:rPr lang="en-US" altLang="zh-TW" sz="1800" b="0" i="1" dirty="0" smtClean="0"/>
                        <a:t>x(6)</a:t>
                      </a:r>
                      <a:endParaRPr lang="zh-TW" altLang="en-US" sz="1800" b="0" i="1" dirty="0"/>
                    </a:p>
                  </a:txBody>
                  <a:tcPr marL="91458" marR="91458" marT="45700" marB="45700"/>
                </a:tc>
                <a:tc>
                  <a:txBody>
                    <a:bodyPr/>
                    <a:lstStyle/>
                    <a:p>
                      <a:r>
                        <a:rPr lang="en-US" altLang="zh-TW" sz="1800" b="0" i="1" dirty="0" smtClean="0"/>
                        <a:t>x(7)</a:t>
                      </a:r>
                      <a:endParaRPr lang="zh-TW" altLang="en-US" sz="1800" b="0" i="1" dirty="0"/>
                    </a:p>
                  </a:txBody>
                  <a:tcPr marL="91458" marR="91458" marT="45700" marB="45700"/>
                </a:tc>
                <a:tc>
                  <a:txBody>
                    <a:bodyPr/>
                    <a:lstStyle/>
                    <a:p>
                      <a:r>
                        <a:rPr lang="en-US" altLang="zh-TW" sz="1800" b="0" i="1" dirty="0" smtClean="0"/>
                        <a:t>x(8)</a:t>
                      </a:r>
                      <a:endParaRPr lang="zh-TW" altLang="en-US" sz="1800" b="0" i="1" dirty="0"/>
                    </a:p>
                  </a:txBody>
                  <a:tcPr marL="91458" marR="91458" marT="45700" marB="45700"/>
                </a:tc>
                <a:tc>
                  <a:txBody>
                    <a:bodyPr/>
                    <a:lstStyle/>
                    <a:p>
                      <a:r>
                        <a:rPr lang="en-US" altLang="zh-TW" sz="1800" b="0" i="1" dirty="0" smtClean="0"/>
                        <a:t>x(9)</a:t>
                      </a:r>
                      <a:endParaRPr lang="zh-TW" altLang="en-US" sz="1800" b="0" i="1" dirty="0"/>
                    </a:p>
                  </a:txBody>
                  <a:tcPr marL="91458" marR="91458" marT="45700" marB="45700"/>
                </a:tc>
              </a:tr>
              <a:tr h="370682">
                <a:tc>
                  <a:txBody>
                    <a:bodyPr/>
                    <a:lstStyle/>
                    <a:p>
                      <a:r>
                        <a:rPr lang="en-US" altLang="zh-TW" sz="1800" dirty="0" smtClean="0"/>
                        <a:t>4</a:t>
                      </a:r>
                      <a:endParaRPr lang="zh-TW" altLang="en-US" sz="1800" dirty="0"/>
                    </a:p>
                  </a:txBody>
                  <a:tcPr marL="91458" marR="91458" marT="45700" marB="45700"/>
                </a:tc>
                <a:tc>
                  <a:txBody>
                    <a:bodyPr/>
                    <a:lstStyle/>
                    <a:p>
                      <a:r>
                        <a:rPr lang="en-US" altLang="zh-TW" sz="1800" dirty="0" smtClean="0"/>
                        <a:t>6</a:t>
                      </a:r>
                      <a:endParaRPr lang="zh-TW" altLang="en-US" sz="1800" dirty="0"/>
                    </a:p>
                  </a:txBody>
                  <a:tcPr marL="91458" marR="91458" marT="45700" marB="45700"/>
                </a:tc>
                <a:tc>
                  <a:txBody>
                    <a:bodyPr/>
                    <a:lstStyle/>
                    <a:p>
                      <a:r>
                        <a:rPr lang="en-US" altLang="zh-TW" sz="1800" dirty="0" smtClean="0"/>
                        <a:t>16</a:t>
                      </a:r>
                      <a:endParaRPr lang="zh-TW" altLang="en-US" sz="1800" dirty="0"/>
                    </a:p>
                  </a:txBody>
                  <a:tcPr marL="91458" marR="91458" marT="45700" marB="45700"/>
                </a:tc>
                <a:tc>
                  <a:txBody>
                    <a:bodyPr/>
                    <a:lstStyle/>
                    <a:p>
                      <a:r>
                        <a:rPr lang="en-US" altLang="zh-TW" sz="1800" dirty="0" smtClean="0"/>
                        <a:t>53</a:t>
                      </a:r>
                      <a:endParaRPr lang="zh-TW" altLang="en-US" sz="1800" dirty="0"/>
                    </a:p>
                  </a:txBody>
                  <a:tcPr marL="91458" marR="91458" marT="45700" marB="45700"/>
                </a:tc>
                <a:tc>
                  <a:txBody>
                    <a:bodyPr/>
                    <a:lstStyle/>
                    <a:p>
                      <a:r>
                        <a:rPr lang="en-US" altLang="zh-TW" dirty="0" smtClean="0"/>
                        <a:t>66</a:t>
                      </a:r>
                      <a:endParaRPr lang="zh-TW" altLang="en-US" dirty="0"/>
                    </a:p>
                  </a:txBody>
                  <a:tcPr marL="91458" marR="91458" marT="45700" marB="45700"/>
                </a:tc>
                <a:tc>
                  <a:txBody>
                    <a:bodyPr/>
                    <a:lstStyle/>
                    <a:p>
                      <a:r>
                        <a:rPr lang="en-US" altLang="zh-TW" sz="1800" dirty="0" smtClean="0"/>
                        <a:t>84</a:t>
                      </a:r>
                      <a:endParaRPr lang="zh-TW" altLang="en-US" sz="1800" dirty="0"/>
                    </a:p>
                  </a:txBody>
                  <a:tcPr marL="91458" marR="91458" marT="45700" marB="45700"/>
                </a:tc>
                <a:tc>
                  <a:txBody>
                    <a:bodyPr/>
                    <a:lstStyle/>
                    <a:p>
                      <a:r>
                        <a:rPr lang="en-US" altLang="zh-TW" sz="1800" dirty="0" smtClean="0"/>
                        <a:t>96</a:t>
                      </a:r>
                      <a:endParaRPr lang="zh-TW" altLang="en-US" sz="1800" dirty="0"/>
                    </a:p>
                  </a:txBody>
                  <a:tcPr marL="91458" marR="91458" marT="45700" marB="45700"/>
                </a:tc>
                <a:tc>
                  <a:txBody>
                    <a:bodyPr/>
                    <a:lstStyle/>
                    <a:p>
                      <a:r>
                        <a:rPr lang="en-US" altLang="zh-TW" sz="1800" dirty="0" smtClean="0"/>
                        <a:t>109</a:t>
                      </a:r>
                      <a:endParaRPr lang="zh-TW" altLang="en-US" sz="1800" dirty="0"/>
                    </a:p>
                  </a:txBody>
                  <a:tcPr marL="91458" marR="91458" marT="45700" marB="45700"/>
                </a:tc>
                <a:tc>
                  <a:txBody>
                    <a:bodyPr/>
                    <a:lstStyle/>
                    <a:p>
                      <a:r>
                        <a:rPr lang="en-US" altLang="zh-TW" sz="1800" dirty="0" smtClean="0"/>
                        <a:t>128</a:t>
                      </a:r>
                      <a:endParaRPr lang="zh-TW" altLang="en-US" sz="1800" dirty="0"/>
                    </a:p>
                  </a:txBody>
                  <a:tcPr marL="91458" marR="91458" marT="45700" marB="45700"/>
                </a:tc>
              </a:tr>
            </a:tbl>
          </a:graphicData>
        </a:graphic>
      </p:graphicFrame>
      <p:sp>
        <p:nvSpPr>
          <p:cNvPr id="2" name="日期版面配置區 1"/>
          <p:cNvSpPr>
            <a:spLocks noGrp="1"/>
          </p:cNvSpPr>
          <p:nvPr>
            <p:ph type="dt" sz="half" idx="10"/>
          </p:nvPr>
        </p:nvSpPr>
        <p:spPr/>
        <p:txBody>
          <a:bodyPr/>
          <a:lstStyle/>
          <a:p>
            <a:fld id="{5FFBDE02-719F-4EBC-A580-843D10DCB26B}" type="datetime1">
              <a:rPr lang="en-US" altLang="zh-TW" smtClean="0"/>
              <a:t>12/1/2015</a:t>
            </a:fld>
            <a:endParaRPr lang="en-US" dirty="0"/>
          </a:p>
        </p:txBody>
      </p:sp>
      <p:sp>
        <p:nvSpPr>
          <p:cNvPr id="3" name="文字方塊 2"/>
          <p:cNvSpPr txBox="1"/>
          <p:nvPr/>
        </p:nvSpPr>
        <p:spPr>
          <a:xfrm>
            <a:off x="3042803" y="2421101"/>
            <a:ext cx="4345445" cy="461665"/>
          </a:xfrm>
          <a:prstGeom prst="rect">
            <a:avLst/>
          </a:prstGeom>
          <a:noFill/>
        </p:spPr>
        <p:txBody>
          <a:bodyPr wrap="square" rtlCol="0">
            <a:spAutoFit/>
          </a:bodyPr>
          <a:lstStyle/>
          <a:p>
            <a:r>
              <a:rPr lang="en-US" altLang="zh-TW" sz="2400" b="1" dirty="0"/>
              <a:t>(Before sorting</a:t>
            </a:r>
            <a:r>
              <a:rPr lang="en-US" altLang="zh-TW" sz="2400" b="1" dirty="0" smtClean="0"/>
              <a:t>)</a:t>
            </a:r>
            <a:endParaRPr lang="zh-TW" altLang="en-US" sz="2400" b="1" dirty="0"/>
          </a:p>
        </p:txBody>
      </p:sp>
      <p:sp>
        <p:nvSpPr>
          <p:cNvPr id="11" name="文字方塊 10"/>
          <p:cNvSpPr txBox="1"/>
          <p:nvPr/>
        </p:nvSpPr>
        <p:spPr>
          <a:xfrm>
            <a:off x="3042803" y="4453235"/>
            <a:ext cx="4345445" cy="461665"/>
          </a:xfrm>
          <a:prstGeom prst="rect">
            <a:avLst/>
          </a:prstGeom>
          <a:noFill/>
        </p:spPr>
        <p:txBody>
          <a:bodyPr wrap="square" rtlCol="0">
            <a:spAutoFit/>
          </a:bodyPr>
          <a:lstStyle/>
          <a:p>
            <a:r>
              <a:rPr lang="en-US" altLang="zh-TW" sz="2400" b="1" dirty="0" smtClean="0"/>
              <a:t>(After </a:t>
            </a:r>
            <a:r>
              <a:rPr lang="en-US" altLang="zh-TW" sz="2400" b="1" dirty="0"/>
              <a:t>sorting</a:t>
            </a:r>
            <a:r>
              <a:rPr lang="en-US" altLang="zh-TW" sz="2400" b="1" dirty="0" smtClean="0"/>
              <a:t>)</a:t>
            </a:r>
            <a:endParaRPr lang="zh-TW" altLang="en-US" sz="2400" b="1"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6"/>
          <p:cNvSpPr>
            <a:spLocks noGrp="1" noChangeArrowheads="1"/>
          </p:cNvSpPr>
          <p:nvPr>
            <p:ph type="title"/>
          </p:nvPr>
        </p:nvSpPr>
        <p:spPr/>
        <p:txBody>
          <a:bodyPr/>
          <a:lstStyle/>
          <a:p>
            <a:pPr algn="ctr" eaLnBrk="1" hangingPunct="1"/>
            <a:r>
              <a:rPr lang="en-US" altLang="zh-TW" b="0" dirty="0"/>
              <a:t>7-2-6 Order </a:t>
            </a:r>
            <a:r>
              <a:rPr lang="en-US" altLang="zh-TW" b="0" dirty="0" smtClean="0"/>
              <a:t>Statistic Neighborhood Operators</a:t>
            </a:r>
          </a:p>
        </p:txBody>
      </p:sp>
      <p:sp>
        <p:nvSpPr>
          <p:cNvPr id="65540" name="Rectangle 3"/>
          <p:cNvSpPr>
            <a:spLocks noGrp="1" noChangeArrowheads="1"/>
          </p:cNvSpPr>
          <p:nvPr>
            <p:ph type="body" sz="half" idx="1"/>
          </p:nvPr>
        </p:nvSpPr>
        <p:spPr>
          <a:xfrm>
            <a:off x="684213" y="2446338"/>
            <a:ext cx="7991475" cy="695325"/>
          </a:xfrm>
        </p:spPr>
        <p:txBody>
          <a:bodyPr/>
          <a:lstStyle/>
          <a:p>
            <a:pPr eaLnBrk="1" hangingPunct="1"/>
            <a:r>
              <a:rPr lang="en-US" altLang="zh-TW" sz="2600" dirty="0" smtClean="0"/>
              <a:t>Median Operator</a:t>
            </a:r>
          </a:p>
          <a:p>
            <a:pPr eaLnBrk="1" hangingPunct="1"/>
            <a:endParaRPr lang="en-US" altLang="zh-TW" sz="2600" dirty="0" smtClean="0"/>
          </a:p>
        </p:txBody>
      </p:sp>
      <p:sp>
        <p:nvSpPr>
          <p:cNvPr id="65538" name="投影片編號版面配置區 5"/>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650704BC-5A85-4571-B479-F984500C6D18}" type="slidenum">
              <a:rPr lang="en-US" altLang="zh-TW" sz="1400"/>
              <a:pPr>
                <a:spcBef>
                  <a:spcPct val="0"/>
                </a:spcBef>
                <a:buClrTx/>
                <a:buSzTx/>
                <a:buFontTx/>
                <a:buNone/>
              </a:pPr>
              <a:t>47</a:t>
            </a:fld>
            <a:r>
              <a:rPr lang="en-US" altLang="zh-TW" sz="1400"/>
              <a:t>/118</a:t>
            </a:r>
          </a:p>
        </p:txBody>
      </p:sp>
      <p:sp>
        <p:nvSpPr>
          <p:cNvPr id="65541" name="Text Box 4"/>
          <p:cNvSpPr txBox="1">
            <a:spLocks noChangeArrowheads="1"/>
          </p:cNvSpPr>
          <p:nvPr/>
        </p:nvSpPr>
        <p:spPr bwMode="auto">
          <a:xfrm>
            <a:off x="179388" y="3113088"/>
            <a:ext cx="8640762"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r>
              <a:rPr lang="en-US" altLang="zh-TW" sz="2400"/>
              <a:t>median: most common order statistic operator</a:t>
            </a:r>
          </a:p>
          <a:p>
            <a:pPr eaLnBrk="1" hangingPunct="1">
              <a:spcBef>
                <a:spcPct val="0"/>
              </a:spcBef>
              <a:buClrTx/>
              <a:buSzTx/>
              <a:buFontTx/>
              <a:buNone/>
            </a:pPr>
            <a:endParaRPr lang="en-US" altLang="zh-TW" sz="2400"/>
          </a:p>
          <a:p>
            <a:pPr eaLnBrk="1" hangingPunct="1">
              <a:spcBef>
                <a:spcPct val="0"/>
              </a:spcBef>
              <a:buClrTx/>
              <a:buSzTx/>
              <a:buFontTx/>
              <a:buNone/>
            </a:pPr>
            <a:r>
              <a:rPr lang="en-US" altLang="zh-TW" sz="2400"/>
              <a:t>median root: fixed-point result of a median filter</a:t>
            </a:r>
          </a:p>
          <a:p>
            <a:pPr eaLnBrk="1" hangingPunct="1">
              <a:spcBef>
                <a:spcPct val="0"/>
              </a:spcBef>
              <a:buClrTx/>
              <a:buSzTx/>
              <a:buFontTx/>
              <a:buNone/>
            </a:pPr>
            <a:endParaRPr lang="en-US" altLang="zh-TW" sz="2400">
              <a:solidFill>
                <a:srgbClr val="FF0000"/>
              </a:solidFill>
            </a:endParaRPr>
          </a:p>
          <a:p>
            <a:pPr eaLnBrk="1" hangingPunct="1">
              <a:spcBef>
                <a:spcPct val="0"/>
              </a:spcBef>
              <a:buClrTx/>
              <a:buSzTx/>
              <a:buFontTx/>
              <a:buNone/>
            </a:pPr>
            <a:r>
              <a:rPr lang="en-US" altLang="zh-TW" sz="2400"/>
              <a:t>median roots: comprise only constant-valued neighborhoods,</a:t>
            </a:r>
          </a:p>
          <a:p>
            <a:pPr eaLnBrk="1" hangingPunct="1">
              <a:spcBef>
                <a:spcPct val="0"/>
              </a:spcBef>
              <a:buClrTx/>
              <a:buSzTx/>
              <a:buFontTx/>
              <a:buNone/>
            </a:pPr>
            <a:r>
              <a:rPr lang="en-US" altLang="zh-TW" sz="2400"/>
              <a:t>                       sloped edges</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3DF0BFC8-7962-47C3-BB7A-58584DDB06CE}" type="slidenum">
              <a:rPr lang="en-US" altLang="zh-TW" sz="1400"/>
              <a:pPr>
                <a:spcBef>
                  <a:spcPct val="0"/>
                </a:spcBef>
                <a:buClrTx/>
                <a:buSzTx/>
                <a:buFontTx/>
                <a:buNone/>
              </a:pPr>
              <a:t>48</a:t>
            </a:fld>
            <a:r>
              <a:rPr lang="en-US" altLang="zh-TW" sz="1400"/>
              <a:t>/118</a:t>
            </a:r>
          </a:p>
        </p:txBody>
      </p:sp>
      <p:pic>
        <p:nvPicPr>
          <p:cNvPr id="67588"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286000"/>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0"/>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Text Box 7"/>
          <p:cNvSpPr txBox="1">
            <a:spLocks noChangeArrowheads="1"/>
          </p:cNvSpPr>
          <p:nvPr/>
        </p:nvSpPr>
        <p:spPr bwMode="auto">
          <a:xfrm>
            <a:off x="5795963" y="4652963"/>
            <a:ext cx="18716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50000"/>
              </a:spcBef>
              <a:buClrTx/>
              <a:buSzTx/>
              <a:buFontTx/>
              <a:buNone/>
            </a:pPr>
            <a:r>
              <a:rPr lang="en-US" altLang="zh-TW" sz="1800"/>
              <a:t>Original Image</a:t>
            </a:r>
          </a:p>
        </p:txBody>
      </p:sp>
      <p:sp>
        <p:nvSpPr>
          <p:cNvPr id="67591" name="Text Box 8"/>
          <p:cNvSpPr txBox="1">
            <a:spLocks noChangeArrowheads="1"/>
          </p:cNvSpPr>
          <p:nvPr/>
        </p:nvSpPr>
        <p:spPr bwMode="auto">
          <a:xfrm>
            <a:off x="4849259" y="5827208"/>
            <a:ext cx="2447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50000"/>
              </a:spcBef>
              <a:buClrTx/>
              <a:buSzTx/>
              <a:buFontTx/>
              <a:buNone/>
            </a:pPr>
            <a:r>
              <a:rPr lang="en-US" altLang="zh-TW" sz="1800" dirty="0"/>
              <a:t>Median Root Image</a:t>
            </a:r>
          </a:p>
        </p:txBody>
      </p:sp>
      <p:sp>
        <p:nvSpPr>
          <p:cNvPr id="2" name="日期版面配置區 1"/>
          <p:cNvSpPr>
            <a:spLocks noGrp="1"/>
          </p:cNvSpPr>
          <p:nvPr>
            <p:ph type="dt" sz="half" idx="10"/>
          </p:nvPr>
        </p:nvSpPr>
        <p:spPr/>
        <p:txBody>
          <a:bodyPr/>
          <a:lstStyle/>
          <a:p>
            <a:fld id="{3766E180-0E2D-4843-AA66-7E002EFBBAB4}"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2"/>
          <p:cNvSpPr>
            <a:spLocks noGrp="1" noChangeArrowheads="1"/>
          </p:cNvSpPr>
          <p:nvPr>
            <p:ph type="title"/>
          </p:nvPr>
        </p:nvSpPr>
        <p:spPr>
          <a:xfrm>
            <a:off x="611560" y="549424"/>
            <a:ext cx="8101012" cy="1295400"/>
          </a:xfrm>
        </p:spPr>
        <p:txBody>
          <a:bodyPr/>
          <a:lstStyle/>
          <a:p>
            <a:pPr algn="ctr" eaLnBrk="1" hangingPunct="1"/>
            <a:r>
              <a:rPr lang="en-US" altLang="zh-TW" b="0" dirty="0"/>
              <a:t>7-2-6 Order </a:t>
            </a:r>
            <a:r>
              <a:rPr lang="en-US" altLang="zh-TW" b="0" dirty="0" smtClean="0"/>
              <a:t>Statistic Neighborhood Operators</a:t>
            </a:r>
          </a:p>
        </p:txBody>
      </p:sp>
      <p:sp>
        <p:nvSpPr>
          <p:cNvPr id="69636" name="Rectangle 3"/>
          <p:cNvSpPr>
            <a:spLocks noGrp="1" noChangeArrowheads="1"/>
          </p:cNvSpPr>
          <p:nvPr>
            <p:ph type="body" sz="half" idx="1"/>
          </p:nvPr>
        </p:nvSpPr>
        <p:spPr>
          <a:xfrm>
            <a:off x="611560" y="2420888"/>
            <a:ext cx="8064500" cy="2736304"/>
          </a:xfrm>
        </p:spPr>
        <p:txBody>
          <a:bodyPr>
            <a:normAutofit fontScale="92500" lnSpcReduction="20000"/>
          </a:bodyPr>
          <a:lstStyle/>
          <a:p>
            <a:pPr eaLnBrk="1" hangingPunct="1"/>
            <a:r>
              <a:rPr kumimoji="0" lang="en-US" altLang="zh-TW" sz="2600" dirty="0" smtClean="0"/>
              <a:t>me</a:t>
            </a:r>
            <a:r>
              <a:rPr lang="en-US" altLang="zh-TW" sz="2600" dirty="0" smtClean="0"/>
              <a:t>dian: effective </a:t>
            </a:r>
            <a:r>
              <a:rPr lang="en-US" altLang="zh-TW" sz="2600" dirty="0" smtClean="0">
                <a:solidFill>
                  <a:srgbClr val="FF0000"/>
                </a:solidFill>
              </a:rPr>
              <a:t>for impulsive noise </a:t>
            </a:r>
            <a:r>
              <a:rPr lang="en-US" altLang="zh-TW" sz="2600" dirty="0" smtClean="0"/>
              <a:t>(salt and pepper)</a:t>
            </a:r>
          </a:p>
          <a:p>
            <a:r>
              <a:rPr lang="en-US" altLang="zh-TW" sz="2600" dirty="0"/>
              <a:t>The Median filter is used </a:t>
            </a:r>
            <a:r>
              <a:rPr lang="en-US" altLang="zh-TW" sz="2600" dirty="0" smtClean="0"/>
              <a:t>to   </a:t>
            </a:r>
            <a:r>
              <a:rPr lang="en-US" altLang="zh-TW" sz="2600" dirty="0"/>
              <a:t>remove noise from an image </a:t>
            </a:r>
            <a:r>
              <a:rPr lang="en-US" altLang="zh-TW" sz="2600" dirty="0" smtClean="0"/>
              <a:t>  </a:t>
            </a:r>
            <a:r>
              <a:rPr lang="en-US" altLang="zh-TW" sz="2600" dirty="0"/>
              <a:t>by replacing pixels with the middle pixel value selected from a certain window size. </a:t>
            </a:r>
            <a:endParaRPr lang="en-US" altLang="zh-TW" sz="2600" dirty="0" smtClean="0"/>
          </a:p>
          <a:p>
            <a:pPr eaLnBrk="1" hangingPunct="1"/>
            <a:r>
              <a:rPr lang="en-US" altLang="zh-TW" sz="2600" dirty="0" smtClean="0"/>
              <a:t>median: distorts or loses fine detail such as</a:t>
            </a:r>
          </a:p>
          <a:p>
            <a:pPr eaLnBrk="1" hangingPunct="1">
              <a:buFont typeface="Wingdings" pitchFamily="2" charset="2"/>
              <a:buNone/>
            </a:pPr>
            <a:r>
              <a:rPr lang="en-US" altLang="zh-TW" sz="2600" dirty="0" smtClean="0"/>
              <a:t>                 thin lines</a:t>
            </a:r>
          </a:p>
        </p:txBody>
      </p:sp>
      <p:graphicFrame>
        <p:nvGraphicFramePr>
          <p:cNvPr id="69637" name="Object 12"/>
          <p:cNvGraphicFramePr>
            <a:graphicFrameLocks noGrp="1" noChangeAspect="1"/>
          </p:cNvGraphicFramePr>
          <p:nvPr>
            <p:ph sz="quarter" idx="2"/>
            <p:extLst>
              <p:ext uri="{D42A27DB-BD31-4B8C-83A1-F6EECF244321}">
                <p14:modId xmlns:p14="http://schemas.microsoft.com/office/powerpoint/2010/main" val="1032573054"/>
              </p:ext>
            </p:extLst>
          </p:nvPr>
        </p:nvGraphicFramePr>
        <p:xfrm>
          <a:off x="1979712" y="5534025"/>
          <a:ext cx="3382962" cy="1323975"/>
        </p:xfrm>
        <a:graphic>
          <a:graphicData uri="http://schemas.openxmlformats.org/presentationml/2006/ole">
            <mc:AlternateContent xmlns:mc="http://schemas.openxmlformats.org/markup-compatibility/2006">
              <mc:Choice xmlns:v="urn:schemas-microsoft-com:vml" Requires="v">
                <p:oleObj spid="_x0000_s69952" name="方程式" r:id="rId4" imgW="876240" imgH="342720" progId="Equation.3">
                  <p:embed/>
                </p:oleObj>
              </mc:Choice>
              <mc:Fallback>
                <p:oleObj name="方程式" r:id="rId4" imgW="876240" imgH="342720" progId="Equation.3">
                  <p:embed/>
                  <p:pic>
                    <p:nvPicPr>
                      <p:cNvPr id="0" name="Picture 6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712" y="5534025"/>
                        <a:ext cx="3382962"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9634" name="投影片編號版面配置區 6"/>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69A84A3D-6FC3-41A2-9E6D-B181068CD968}" type="slidenum">
              <a:rPr lang="en-US" altLang="zh-TW" sz="1400"/>
              <a:pPr>
                <a:spcBef>
                  <a:spcPct val="0"/>
                </a:spcBef>
                <a:buClrTx/>
                <a:buSzTx/>
                <a:buFontTx/>
                <a:buNone/>
              </a:pPr>
              <a:t>49</a:t>
            </a:fld>
            <a:r>
              <a:rPr lang="en-US" altLang="zh-TW" sz="1400"/>
              <a:t>/118</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986" y="2020690"/>
            <a:ext cx="6516216" cy="490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Text Box 8"/>
          <p:cNvSpPr txBox="1">
            <a:spLocks noChangeArrowheads="1"/>
          </p:cNvSpPr>
          <p:nvPr/>
        </p:nvSpPr>
        <p:spPr bwMode="auto">
          <a:xfrm>
            <a:off x="455986" y="2070070"/>
            <a:ext cx="1225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dirty="0">
                <a:solidFill>
                  <a:srgbClr val="FF3300"/>
                </a:solidFill>
              </a:rPr>
              <a:t>Uniform</a:t>
            </a:r>
          </a:p>
        </p:txBody>
      </p:sp>
      <p:sp>
        <p:nvSpPr>
          <p:cNvPr id="108548" name="Text Box 9"/>
          <p:cNvSpPr txBox="1">
            <a:spLocks noChangeArrowheads="1"/>
          </p:cNvSpPr>
          <p:nvPr/>
        </p:nvSpPr>
        <p:spPr bwMode="auto">
          <a:xfrm>
            <a:off x="434961" y="4613795"/>
            <a:ext cx="1225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dirty="0">
                <a:solidFill>
                  <a:srgbClr val="FF3300"/>
                </a:solidFill>
              </a:rPr>
              <a:t>S &amp; P</a:t>
            </a:r>
          </a:p>
        </p:txBody>
      </p:sp>
      <p:sp>
        <p:nvSpPr>
          <p:cNvPr id="108549" name="Text Box 10"/>
          <p:cNvSpPr txBox="1">
            <a:spLocks noChangeArrowheads="1"/>
          </p:cNvSpPr>
          <p:nvPr/>
        </p:nvSpPr>
        <p:spPr bwMode="auto">
          <a:xfrm>
            <a:off x="5653759" y="4647045"/>
            <a:ext cx="1225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dirty="0">
                <a:solidFill>
                  <a:srgbClr val="FF3300"/>
                </a:solidFill>
              </a:rPr>
              <a:t>Gaussian</a:t>
            </a:r>
          </a:p>
        </p:txBody>
      </p:sp>
      <p:pic>
        <p:nvPicPr>
          <p:cNvPr id="108551"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14707" y="2020690"/>
            <a:ext cx="3104253" cy="234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2" name="Text Box 13"/>
          <p:cNvSpPr txBox="1">
            <a:spLocks noChangeArrowheads="1"/>
          </p:cNvSpPr>
          <p:nvPr/>
        </p:nvSpPr>
        <p:spPr bwMode="auto">
          <a:xfrm>
            <a:off x="5653759" y="2052929"/>
            <a:ext cx="1225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dirty="0">
                <a:solidFill>
                  <a:srgbClr val="FF3300"/>
                </a:solidFill>
              </a:rPr>
              <a:t>Original</a:t>
            </a:r>
          </a:p>
        </p:txBody>
      </p:sp>
      <p:sp>
        <p:nvSpPr>
          <p:cNvPr id="2" name="文字方塊 1"/>
          <p:cNvSpPr txBox="1"/>
          <p:nvPr/>
        </p:nvSpPr>
        <p:spPr>
          <a:xfrm>
            <a:off x="1259632" y="556289"/>
            <a:ext cx="6799921" cy="646331"/>
          </a:xfrm>
          <a:prstGeom prst="rect">
            <a:avLst/>
          </a:prstGeom>
          <a:noFill/>
        </p:spPr>
        <p:txBody>
          <a:bodyPr wrap="square" rtlCol="0">
            <a:spAutoFit/>
          </a:bodyPr>
          <a:lstStyle/>
          <a:p>
            <a:r>
              <a:rPr lang="en-US" altLang="zh-TW" sz="3600" dirty="0" smtClean="0">
                <a:solidFill>
                  <a:schemeClr val="bg1"/>
                </a:solidFill>
              </a:rPr>
              <a:t>Conditioning:</a:t>
            </a:r>
            <a:r>
              <a:rPr lang="zh-TW" altLang="en-US" sz="3600" dirty="0" smtClean="0">
                <a:solidFill>
                  <a:schemeClr val="bg1"/>
                </a:solidFill>
              </a:rPr>
              <a:t> </a:t>
            </a:r>
            <a:r>
              <a:rPr lang="en-US" altLang="zh-TW" sz="3600" dirty="0" smtClean="0">
                <a:solidFill>
                  <a:schemeClr val="bg1"/>
                </a:solidFill>
              </a:rPr>
              <a:t>Noise removal</a:t>
            </a:r>
            <a:endParaRPr lang="zh-TW" altLang="en-US" sz="3600" dirty="0">
              <a:solidFill>
                <a:schemeClr val="bg1"/>
              </a:solidFill>
            </a:endParaRPr>
          </a:p>
        </p:txBody>
      </p:sp>
      <p:sp>
        <p:nvSpPr>
          <p:cNvPr id="3" name="文字方塊 2"/>
          <p:cNvSpPr txBox="1"/>
          <p:nvPr/>
        </p:nvSpPr>
        <p:spPr>
          <a:xfrm>
            <a:off x="960674" y="1180404"/>
            <a:ext cx="7397835" cy="646331"/>
          </a:xfrm>
          <a:prstGeom prst="rect">
            <a:avLst/>
          </a:prstGeom>
          <a:noFill/>
        </p:spPr>
        <p:txBody>
          <a:bodyPr wrap="square" rtlCol="0">
            <a:spAutoFit/>
          </a:bodyPr>
          <a:lstStyle/>
          <a:p>
            <a:r>
              <a:rPr lang="zh-TW" altLang="en-US" dirty="0">
                <a:solidFill>
                  <a:schemeClr val="bg1"/>
                </a:solidFill>
              </a:rPr>
              <a:t>產生照片噪點的成因主要有兩種</a:t>
            </a:r>
            <a:r>
              <a:rPr lang="en-US" altLang="zh-TW" dirty="0">
                <a:solidFill>
                  <a:schemeClr val="bg1"/>
                </a:solidFill>
              </a:rPr>
              <a:t>︰</a:t>
            </a:r>
            <a:r>
              <a:rPr lang="zh-TW" altLang="en-US" b="1" dirty="0">
                <a:solidFill>
                  <a:schemeClr val="bg1"/>
                </a:solidFill>
              </a:rPr>
              <a:t>一）長時間曝光而導致的「電流噪點</a:t>
            </a:r>
            <a:r>
              <a:rPr lang="zh-TW" altLang="en-US" dirty="0">
                <a:solidFill>
                  <a:schemeClr val="bg1"/>
                </a:solidFill>
              </a:rPr>
              <a:t>」；</a:t>
            </a:r>
            <a:r>
              <a:rPr lang="zh-TW" altLang="en-US" b="1" dirty="0">
                <a:solidFill>
                  <a:schemeClr val="bg1"/>
                </a:solidFill>
              </a:rPr>
              <a:t>二）提高</a:t>
            </a:r>
            <a:r>
              <a:rPr lang="en-US" altLang="zh-TW" b="1" dirty="0">
                <a:solidFill>
                  <a:schemeClr val="bg1"/>
                </a:solidFill>
              </a:rPr>
              <a:t>ISO</a:t>
            </a:r>
            <a:r>
              <a:rPr lang="zh-TW" altLang="en-US" b="1" dirty="0">
                <a:solidFill>
                  <a:schemeClr val="bg1"/>
                </a:solidFill>
              </a:rPr>
              <a:t>感光值後的「高感噪點」</a:t>
            </a:r>
            <a:r>
              <a:rPr lang="zh-TW" altLang="en-US" dirty="0">
                <a:solidFill>
                  <a:schemeClr val="bg1"/>
                </a:solidFill>
              </a:rPr>
              <a:t>，兩者均使相片細節受損。</a:t>
            </a:r>
          </a:p>
        </p:txBody>
      </p:sp>
      <p:sp>
        <p:nvSpPr>
          <p:cNvPr id="4" name="日期版面配置區 3"/>
          <p:cNvSpPr>
            <a:spLocks noGrp="1"/>
          </p:cNvSpPr>
          <p:nvPr>
            <p:ph type="dt" sz="half" idx="10"/>
          </p:nvPr>
        </p:nvSpPr>
        <p:spPr/>
        <p:txBody>
          <a:bodyPr/>
          <a:lstStyle/>
          <a:p>
            <a:fld id="{92F158F1-336C-42AE-BF8C-5C73F39B2130}" type="datetime1">
              <a:rPr lang="en-US" altLang="zh-TW" smtClean="0"/>
              <a:t>12/1/2015</a:t>
            </a:fld>
            <a:endParaRPr lang="en-US" dirty="0"/>
          </a:p>
        </p:txBody>
      </p:sp>
      <p:sp>
        <p:nvSpPr>
          <p:cNvPr id="5" name="投影片編號版面配置區 4"/>
          <p:cNvSpPr>
            <a:spLocks noGrp="1"/>
          </p:cNvSpPr>
          <p:nvPr>
            <p:ph type="sldNum" sz="quarter" idx="12"/>
          </p:nvPr>
        </p:nvSpPr>
        <p:spPr/>
        <p:txBody>
          <a:bodyPr/>
          <a:lstStyle/>
          <a:p>
            <a:fld id="{BFAA3A1A-A6EE-45C7-8D17-B91E289A84DA}" type="slidenum">
              <a:rPr lang="en-US" altLang="zh-TW" smtClean="0"/>
              <a:pPr/>
              <a:t>5</a:t>
            </a:fld>
            <a:r>
              <a:rPr lang="en-US" altLang="zh-TW" smtClean="0"/>
              <a:t>/118</a:t>
            </a:r>
            <a:endParaRPr lang="en-US" altLang="zh-TW"/>
          </a:p>
        </p:txBody>
      </p:sp>
      <p:sp>
        <p:nvSpPr>
          <p:cNvPr id="12" name="文字方塊 11"/>
          <p:cNvSpPr txBox="1"/>
          <p:nvPr/>
        </p:nvSpPr>
        <p:spPr>
          <a:xfrm>
            <a:off x="7173779" y="6224825"/>
            <a:ext cx="1184730" cy="369332"/>
          </a:xfrm>
          <a:prstGeom prst="rect">
            <a:avLst/>
          </a:prstGeom>
          <a:noFill/>
        </p:spPr>
        <p:txBody>
          <a:bodyPr wrap="square" rtlCol="0">
            <a:spAutoFit/>
          </a:bodyPr>
          <a:lstStyle/>
          <a:p>
            <a:r>
              <a:rPr lang="en-US" altLang="zh-TW" dirty="0" smtClean="0"/>
              <a:t>4</a:t>
            </a:r>
            <a:endParaRPr lang="zh-TW" altLang="en-US" dirty="0"/>
          </a:p>
        </p:txBody>
      </p:sp>
    </p:spTree>
    <p:extLst>
      <p:ext uri="{BB962C8B-B14F-4D97-AF65-F5344CB8AC3E}">
        <p14:creationId xmlns:p14="http://schemas.microsoft.com/office/powerpoint/2010/main" val="19857173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1" dirty="0">
                <a:ea typeface="標楷體" panose="03000509000000000000" pitchFamily="65" charset="-120"/>
              </a:rPr>
              <a:t>Median Filter</a:t>
            </a:r>
            <a:endParaRPr lang="zh-TW" altLang="en-US" dirty="0"/>
          </a:p>
        </p:txBody>
      </p:sp>
      <p:sp>
        <p:nvSpPr>
          <p:cNvPr id="3" name="文字版面配置區 2"/>
          <p:cNvSpPr>
            <a:spLocks noGrp="1"/>
          </p:cNvSpPr>
          <p:nvPr>
            <p:ph type="body" sz="half" idx="1"/>
          </p:nvPr>
        </p:nvSpPr>
        <p:spPr/>
        <p:txBody>
          <a:bodyPr/>
          <a:lstStyle/>
          <a:p>
            <a:endParaRPr lang="zh-TW" altLang="en-US"/>
          </a:p>
        </p:txBody>
      </p:sp>
      <p:sp>
        <p:nvSpPr>
          <p:cNvPr id="4" name="內容版面配置區 3"/>
          <p:cNvSpPr>
            <a:spLocks noGrp="1"/>
          </p:cNvSpPr>
          <p:nvPr>
            <p:ph sz="quarter" idx="2"/>
          </p:nvPr>
        </p:nvSpPr>
        <p:spPr/>
        <p:txBody>
          <a:bodyPr/>
          <a:lstStyle/>
          <a:p>
            <a:endParaRPr lang="zh-TW" altLang="en-US"/>
          </a:p>
        </p:txBody>
      </p:sp>
      <p:sp>
        <p:nvSpPr>
          <p:cNvPr id="5" name="內容版面配置區 4"/>
          <p:cNvSpPr>
            <a:spLocks noGrp="1"/>
          </p:cNvSpPr>
          <p:nvPr>
            <p:ph sz="quarter" idx="3"/>
          </p:nvPr>
        </p:nvSpPr>
        <p:spPr/>
        <p:txBody>
          <a:bodyPr/>
          <a:lstStyle/>
          <a:p>
            <a:endParaRPr lang="zh-TW" altLang="en-US"/>
          </a:p>
        </p:txBody>
      </p:sp>
      <p:sp>
        <p:nvSpPr>
          <p:cNvPr id="6" name="投影片編號版面配置區 5"/>
          <p:cNvSpPr>
            <a:spLocks noGrp="1"/>
          </p:cNvSpPr>
          <p:nvPr>
            <p:ph type="sldNum" sz="quarter" idx="11"/>
          </p:nvPr>
        </p:nvSpPr>
        <p:spPr/>
        <p:txBody>
          <a:bodyPr/>
          <a:lstStyle/>
          <a:p>
            <a:fld id="{04437DB6-FB63-4E98-9B8D-2FA0E18B3DDD}" type="slidenum">
              <a:rPr lang="en-US" altLang="zh-TW" smtClean="0"/>
              <a:pPr/>
              <a:t>50</a:t>
            </a:fld>
            <a:r>
              <a:rPr lang="en-US" altLang="zh-TW" smtClean="0"/>
              <a:t>/118</a:t>
            </a:r>
            <a:endParaRPr lang="en-US" altLang="zh-TW"/>
          </a:p>
        </p:txBody>
      </p:sp>
      <p:pic>
        <p:nvPicPr>
          <p:cNvPr id="7" name="table"/>
          <p:cNvPicPr>
            <a:picLocks noChangeAspect="1"/>
          </p:cNvPicPr>
          <p:nvPr/>
        </p:nvPicPr>
        <p:blipFill>
          <a:blip r:embed="rId3"/>
          <a:stretch>
            <a:fillRect/>
          </a:stretch>
        </p:blipFill>
        <p:spPr>
          <a:xfrm>
            <a:off x="1763688" y="3026569"/>
            <a:ext cx="4770437" cy="2592388"/>
          </a:xfrm>
          <a:prstGeom prst="rect">
            <a:avLst/>
          </a:prstGeom>
        </p:spPr>
      </p:pic>
      <p:sp>
        <p:nvSpPr>
          <p:cNvPr id="8" name="Rectangle 24"/>
          <p:cNvSpPr>
            <a:spLocks noChangeArrowheads="1"/>
          </p:cNvSpPr>
          <p:nvPr/>
        </p:nvSpPr>
        <p:spPr bwMode="auto">
          <a:xfrm>
            <a:off x="1789431" y="5877115"/>
            <a:ext cx="4083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9pPr>
          </a:lstStyle>
          <a:p>
            <a:pPr eaLnBrk="1" hangingPunct="1"/>
            <a:r>
              <a:rPr kumimoji="1" lang="en-US" altLang="zh-TW" b="1"/>
              <a:t>0, 22, 48, 77, </a:t>
            </a:r>
            <a:r>
              <a:rPr kumimoji="1" lang="en-US" altLang="zh-TW" b="1">
                <a:solidFill>
                  <a:srgbClr val="FFFF00"/>
                </a:solidFill>
              </a:rPr>
              <a:t>[ 77 ]</a:t>
            </a:r>
            <a:r>
              <a:rPr kumimoji="1" lang="en-US" altLang="zh-TW" b="1"/>
              <a:t>, 77, 150, 158, 219 </a:t>
            </a:r>
          </a:p>
        </p:txBody>
      </p:sp>
      <p:grpSp>
        <p:nvGrpSpPr>
          <p:cNvPr id="9" name="Group 25"/>
          <p:cNvGrpSpPr>
            <a:grpSpLocks/>
          </p:cNvGrpSpPr>
          <p:nvPr/>
        </p:nvGrpSpPr>
        <p:grpSpPr bwMode="auto">
          <a:xfrm>
            <a:off x="7164387" y="2013681"/>
            <a:ext cx="1979613" cy="1121229"/>
            <a:chOff x="1689" y="1525"/>
            <a:chExt cx="2189" cy="1179"/>
          </a:xfrm>
        </p:grpSpPr>
        <p:sp>
          <p:nvSpPr>
            <p:cNvPr id="11" name="Line 26"/>
            <p:cNvSpPr>
              <a:spLocks noChangeShapeType="1"/>
            </p:cNvSpPr>
            <p:nvPr/>
          </p:nvSpPr>
          <p:spPr bwMode="auto">
            <a:xfrm flipV="1">
              <a:off x="1746" y="1706"/>
              <a:ext cx="1497" cy="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9pPr>
            </a:lstStyle>
            <a:p>
              <a:endParaRPr lang="zh-TW" altLang="en-US"/>
            </a:p>
          </p:txBody>
        </p:sp>
        <p:sp>
          <p:nvSpPr>
            <p:cNvPr id="12" name="Line 27"/>
            <p:cNvSpPr>
              <a:spLocks noChangeShapeType="1"/>
            </p:cNvSpPr>
            <p:nvPr/>
          </p:nvSpPr>
          <p:spPr bwMode="auto">
            <a:xfrm>
              <a:off x="1746" y="1707"/>
              <a:ext cx="0" cy="81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9pPr>
            </a:lstStyle>
            <a:p>
              <a:endParaRPr lang="zh-TW" altLang="en-US"/>
            </a:p>
          </p:txBody>
        </p:sp>
        <p:sp>
          <p:nvSpPr>
            <p:cNvPr id="13" name="Line 28"/>
            <p:cNvSpPr>
              <a:spLocks noChangeShapeType="1"/>
            </p:cNvSpPr>
            <p:nvPr/>
          </p:nvSpPr>
          <p:spPr bwMode="auto">
            <a:xfrm>
              <a:off x="1746" y="2341"/>
              <a:ext cx="131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9pPr>
            </a:lstStyle>
            <a:p>
              <a:endParaRPr lang="zh-TW" altLang="en-US"/>
            </a:p>
          </p:txBody>
        </p:sp>
        <p:sp>
          <p:nvSpPr>
            <p:cNvPr id="14" name="Line 29"/>
            <p:cNvSpPr>
              <a:spLocks noChangeShapeType="1"/>
            </p:cNvSpPr>
            <p:nvPr/>
          </p:nvSpPr>
          <p:spPr bwMode="auto">
            <a:xfrm>
              <a:off x="3061" y="1707"/>
              <a:ext cx="0" cy="63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9pPr>
            </a:lstStyle>
            <a:p>
              <a:endParaRPr lang="zh-TW" altLang="en-US"/>
            </a:p>
          </p:txBody>
        </p:sp>
        <p:sp>
          <p:nvSpPr>
            <p:cNvPr id="15" name="Text Box 30"/>
            <p:cNvSpPr txBox="1">
              <a:spLocks noChangeArrowheads="1"/>
            </p:cNvSpPr>
            <p:nvPr/>
          </p:nvSpPr>
          <p:spPr bwMode="auto">
            <a:xfrm>
              <a:off x="1689" y="2478"/>
              <a:ext cx="260" cy="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9pPr>
            </a:lstStyle>
            <a:p>
              <a:r>
                <a:rPr lang="en-US" altLang="zh-TW" sz="800"/>
                <a:t>x</a:t>
              </a:r>
            </a:p>
          </p:txBody>
        </p:sp>
        <p:sp>
          <p:nvSpPr>
            <p:cNvPr id="16" name="Text Box 31"/>
            <p:cNvSpPr txBox="1">
              <a:spLocks noChangeArrowheads="1"/>
            </p:cNvSpPr>
            <p:nvPr/>
          </p:nvSpPr>
          <p:spPr bwMode="auto">
            <a:xfrm>
              <a:off x="3232" y="1662"/>
              <a:ext cx="204" cy="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9pPr>
            </a:lstStyle>
            <a:p>
              <a:r>
                <a:rPr lang="en-US" altLang="zh-TW" sz="800"/>
                <a:t>y</a:t>
              </a:r>
            </a:p>
          </p:txBody>
        </p:sp>
        <p:sp>
          <p:nvSpPr>
            <p:cNvPr id="17" name="Text Box 32"/>
            <p:cNvSpPr txBox="1">
              <a:spLocks noChangeArrowheads="1"/>
            </p:cNvSpPr>
            <p:nvPr/>
          </p:nvSpPr>
          <p:spPr bwMode="auto">
            <a:xfrm>
              <a:off x="1791" y="1525"/>
              <a:ext cx="591" cy="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9pPr>
            </a:lstStyle>
            <a:p>
              <a:r>
                <a:rPr lang="en-US" altLang="zh-TW" sz="800"/>
                <a:t>Original</a:t>
              </a:r>
            </a:p>
          </p:txBody>
        </p:sp>
        <p:sp>
          <p:nvSpPr>
            <p:cNvPr id="18" name="Rectangle 33"/>
            <p:cNvSpPr>
              <a:spLocks noChangeArrowheads="1"/>
            </p:cNvSpPr>
            <p:nvPr/>
          </p:nvSpPr>
          <p:spPr bwMode="auto">
            <a:xfrm>
              <a:off x="2700" y="2083"/>
              <a:ext cx="181" cy="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9pPr>
            </a:lstStyle>
            <a:p>
              <a:pPr eaLnBrk="1" hangingPunct="1">
                <a:buFont typeface="Wingdings" panose="05000000000000000000" pitchFamily="2" charset="2"/>
                <a:buNone/>
              </a:pPr>
              <a:endParaRPr lang="zh-TW" altLang="en-US" sz="800"/>
            </a:p>
          </p:txBody>
        </p:sp>
        <p:sp>
          <p:nvSpPr>
            <p:cNvPr id="19" name="Rectangle 34"/>
            <p:cNvSpPr>
              <a:spLocks noChangeArrowheads="1"/>
            </p:cNvSpPr>
            <p:nvPr/>
          </p:nvSpPr>
          <p:spPr bwMode="auto">
            <a:xfrm>
              <a:off x="2517" y="2083"/>
              <a:ext cx="183" cy="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9pPr>
            </a:lstStyle>
            <a:p>
              <a:pPr eaLnBrk="1" hangingPunct="1">
                <a:buFont typeface="Wingdings" panose="05000000000000000000" pitchFamily="2" charset="2"/>
                <a:buNone/>
              </a:pPr>
              <a:endParaRPr lang="zh-TW" altLang="en-US" sz="800"/>
            </a:p>
          </p:txBody>
        </p:sp>
        <p:sp>
          <p:nvSpPr>
            <p:cNvPr id="20" name="Rectangle 35"/>
            <p:cNvSpPr>
              <a:spLocks noChangeArrowheads="1"/>
            </p:cNvSpPr>
            <p:nvPr/>
          </p:nvSpPr>
          <p:spPr bwMode="auto">
            <a:xfrm>
              <a:off x="2336" y="2083"/>
              <a:ext cx="181" cy="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9pPr>
            </a:lstStyle>
            <a:p>
              <a:pPr eaLnBrk="1" hangingPunct="1">
                <a:buFont typeface="Wingdings" panose="05000000000000000000" pitchFamily="2" charset="2"/>
                <a:buNone/>
              </a:pPr>
              <a:endParaRPr lang="zh-TW" altLang="en-US" sz="800"/>
            </a:p>
          </p:txBody>
        </p:sp>
        <p:sp>
          <p:nvSpPr>
            <p:cNvPr id="21" name="Rectangle 36"/>
            <p:cNvSpPr>
              <a:spLocks noChangeArrowheads="1"/>
            </p:cNvSpPr>
            <p:nvPr/>
          </p:nvSpPr>
          <p:spPr bwMode="auto">
            <a:xfrm>
              <a:off x="2700" y="1940"/>
              <a:ext cx="181" cy="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9pPr>
            </a:lstStyle>
            <a:p>
              <a:pPr eaLnBrk="1" hangingPunct="1">
                <a:buFont typeface="Wingdings" panose="05000000000000000000" pitchFamily="2" charset="2"/>
                <a:buNone/>
              </a:pPr>
              <a:endParaRPr lang="zh-TW" altLang="en-US" sz="800"/>
            </a:p>
          </p:txBody>
        </p:sp>
        <p:sp>
          <p:nvSpPr>
            <p:cNvPr id="22" name="Rectangle 37"/>
            <p:cNvSpPr>
              <a:spLocks noChangeArrowheads="1"/>
            </p:cNvSpPr>
            <p:nvPr/>
          </p:nvSpPr>
          <p:spPr bwMode="auto">
            <a:xfrm>
              <a:off x="2517" y="1940"/>
              <a:ext cx="183" cy="14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9pPr>
            </a:lstStyle>
            <a:p>
              <a:pPr eaLnBrk="1" hangingPunct="1">
                <a:buFont typeface="Wingdings" panose="05000000000000000000" pitchFamily="2" charset="2"/>
                <a:buNone/>
              </a:pPr>
              <a:endParaRPr lang="zh-TW" altLang="en-US" sz="800"/>
            </a:p>
          </p:txBody>
        </p:sp>
        <p:sp>
          <p:nvSpPr>
            <p:cNvPr id="23" name="Rectangle 38"/>
            <p:cNvSpPr>
              <a:spLocks noChangeArrowheads="1"/>
            </p:cNvSpPr>
            <p:nvPr/>
          </p:nvSpPr>
          <p:spPr bwMode="auto">
            <a:xfrm>
              <a:off x="2336" y="1940"/>
              <a:ext cx="181" cy="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9pPr>
            </a:lstStyle>
            <a:p>
              <a:pPr eaLnBrk="1" hangingPunct="1">
                <a:buFont typeface="Wingdings" panose="05000000000000000000" pitchFamily="2" charset="2"/>
                <a:buNone/>
              </a:pPr>
              <a:endParaRPr lang="zh-TW" altLang="en-US" sz="800"/>
            </a:p>
          </p:txBody>
        </p:sp>
        <p:sp>
          <p:nvSpPr>
            <p:cNvPr id="24" name="Rectangle 39"/>
            <p:cNvSpPr>
              <a:spLocks noChangeArrowheads="1"/>
            </p:cNvSpPr>
            <p:nvPr/>
          </p:nvSpPr>
          <p:spPr bwMode="auto">
            <a:xfrm>
              <a:off x="2700" y="1797"/>
              <a:ext cx="181" cy="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9pPr>
            </a:lstStyle>
            <a:p>
              <a:pPr eaLnBrk="1" hangingPunct="1">
                <a:buFont typeface="Wingdings" panose="05000000000000000000" pitchFamily="2" charset="2"/>
                <a:buNone/>
              </a:pPr>
              <a:endParaRPr lang="zh-TW" altLang="en-US" sz="800"/>
            </a:p>
          </p:txBody>
        </p:sp>
        <p:sp>
          <p:nvSpPr>
            <p:cNvPr id="25" name="Rectangle 40"/>
            <p:cNvSpPr>
              <a:spLocks noChangeArrowheads="1"/>
            </p:cNvSpPr>
            <p:nvPr/>
          </p:nvSpPr>
          <p:spPr bwMode="auto">
            <a:xfrm>
              <a:off x="2517" y="1797"/>
              <a:ext cx="183" cy="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9pPr>
            </a:lstStyle>
            <a:p>
              <a:pPr eaLnBrk="1" hangingPunct="1">
                <a:buFont typeface="Wingdings" panose="05000000000000000000" pitchFamily="2" charset="2"/>
                <a:buNone/>
              </a:pPr>
              <a:endParaRPr lang="zh-TW" altLang="en-US" sz="800"/>
            </a:p>
          </p:txBody>
        </p:sp>
        <p:sp>
          <p:nvSpPr>
            <p:cNvPr id="26" name="Rectangle 41"/>
            <p:cNvSpPr>
              <a:spLocks noChangeArrowheads="1"/>
            </p:cNvSpPr>
            <p:nvPr/>
          </p:nvSpPr>
          <p:spPr bwMode="auto">
            <a:xfrm>
              <a:off x="2336" y="1797"/>
              <a:ext cx="181" cy="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9pPr>
            </a:lstStyle>
            <a:p>
              <a:pPr eaLnBrk="1" hangingPunct="1">
                <a:buFont typeface="Wingdings" panose="05000000000000000000" pitchFamily="2" charset="2"/>
                <a:buNone/>
              </a:pPr>
              <a:endParaRPr lang="zh-TW" altLang="en-US" sz="800"/>
            </a:p>
          </p:txBody>
        </p:sp>
        <p:sp>
          <p:nvSpPr>
            <p:cNvPr id="27" name="Line 42"/>
            <p:cNvSpPr>
              <a:spLocks noChangeShapeType="1"/>
            </p:cNvSpPr>
            <p:nvPr/>
          </p:nvSpPr>
          <p:spPr bwMode="auto">
            <a:xfrm>
              <a:off x="2336" y="1797"/>
              <a:ext cx="545"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9pPr>
            </a:lstStyle>
            <a:p>
              <a:endParaRPr lang="zh-TW" altLang="en-US"/>
            </a:p>
          </p:txBody>
        </p:sp>
        <p:sp>
          <p:nvSpPr>
            <p:cNvPr id="28" name="Line 43"/>
            <p:cNvSpPr>
              <a:spLocks noChangeShapeType="1"/>
            </p:cNvSpPr>
            <p:nvPr/>
          </p:nvSpPr>
          <p:spPr bwMode="auto">
            <a:xfrm>
              <a:off x="2336" y="1940"/>
              <a:ext cx="54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9pPr>
            </a:lstStyle>
            <a:p>
              <a:endParaRPr lang="zh-TW" altLang="en-US"/>
            </a:p>
          </p:txBody>
        </p:sp>
        <p:sp>
          <p:nvSpPr>
            <p:cNvPr id="29" name="Line 44"/>
            <p:cNvSpPr>
              <a:spLocks noChangeShapeType="1"/>
            </p:cNvSpPr>
            <p:nvPr/>
          </p:nvSpPr>
          <p:spPr bwMode="auto">
            <a:xfrm>
              <a:off x="2336" y="2083"/>
              <a:ext cx="54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9pPr>
            </a:lstStyle>
            <a:p>
              <a:endParaRPr lang="zh-TW" altLang="en-US"/>
            </a:p>
          </p:txBody>
        </p:sp>
        <p:sp>
          <p:nvSpPr>
            <p:cNvPr id="30" name="Line 45"/>
            <p:cNvSpPr>
              <a:spLocks noChangeShapeType="1"/>
            </p:cNvSpPr>
            <p:nvPr/>
          </p:nvSpPr>
          <p:spPr bwMode="auto">
            <a:xfrm>
              <a:off x="2336" y="2226"/>
              <a:ext cx="545"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9pPr>
            </a:lstStyle>
            <a:p>
              <a:endParaRPr lang="zh-TW" altLang="en-US"/>
            </a:p>
          </p:txBody>
        </p:sp>
        <p:sp>
          <p:nvSpPr>
            <p:cNvPr id="31" name="Line 46"/>
            <p:cNvSpPr>
              <a:spLocks noChangeShapeType="1"/>
            </p:cNvSpPr>
            <p:nvPr/>
          </p:nvSpPr>
          <p:spPr bwMode="auto">
            <a:xfrm>
              <a:off x="2336" y="1797"/>
              <a:ext cx="0" cy="429"/>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9pPr>
            </a:lstStyle>
            <a:p>
              <a:endParaRPr lang="zh-TW" altLang="en-US"/>
            </a:p>
          </p:txBody>
        </p:sp>
        <p:sp>
          <p:nvSpPr>
            <p:cNvPr id="32" name="Line 47"/>
            <p:cNvSpPr>
              <a:spLocks noChangeShapeType="1"/>
            </p:cNvSpPr>
            <p:nvPr/>
          </p:nvSpPr>
          <p:spPr bwMode="auto">
            <a:xfrm>
              <a:off x="2517" y="1797"/>
              <a:ext cx="0" cy="42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9pPr>
            </a:lstStyle>
            <a:p>
              <a:endParaRPr lang="zh-TW" altLang="en-US"/>
            </a:p>
          </p:txBody>
        </p:sp>
        <p:sp>
          <p:nvSpPr>
            <p:cNvPr id="33" name="Line 48"/>
            <p:cNvSpPr>
              <a:spLocks noChangeShapeType="1"/>
            </p:cNvSpPr>
            <p:nvPr/>
          </p:nvSpPr>
          <p:spPr bwMode="auto">
            <a:xfrm>
              <a:off x="2700" y="1797"/>
              <a:ext cx="0" cy="42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9pPr>
            </a:lstStyle>
            <a:p>
              <a:endParaRPr lang="zh-TW" altLang="en-US"/>
            </a:p>
          </p:txBody>
        </p:sp>
        <p:sp>
          <p:nvSpPr>
            <p:cNvPr id="34" name="Line 49"/>
            <p:cNvSpPr>
              <a:spLocks noChangeShapeType="1"/>
            </p:cNvSpPr>
            <p:nvPr/>
          </p:nvSpPr>
          <p:spPr bwMode="auto">
            <a:xfrm>
              <a:off x="2881" y="1797"/>
              <a:ext cx="0" cy="429"/>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9pPr>
            </a:lstStyle>
            <a:p>
              <a:endParaRPr lang="zh-TW" altLang="en-US"/>
            </a:p>
          </p:txBody>
        </p:sp>
        <p:sp>
          <p:nvSpPr>
            <p:cNvPr id="35" name="Line 50"/>
            <p:cNvSpPr>
              <a:spLocks noChangeShapeType="1"/>
            </p:cNvSpPr>
            <p:nvPr/>
          </p:nvSpPr>
          <p:spPr bwMode="auto">
            <a:xfrm flipH="1">
              <a:off x="2608" y="2024"/>
              <a:ext cx="68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9pPr>
            </a:lstStyle>
            <a:p>
              <a:endParaRPr lang="zh-TW" altLang="en-US"/>
            </a:p>
          </p:txBody>
        </p:sp>
        <p:sp>
          <p:nvSpPr>
            <p:cNvPr id="36" name="Text Box 51"/>
            <p:cNvSpPr txBox="1">
              <a:spLocks noChangeArrowheads="1"/>
            </p:cNvSpPr>
            <p:nvPr/>
          </p:nvSpPr>
          <p:spPr bwMode="auto">
            <a:xfrm>
              <a:off x="3288" y="1982"/>
              <a:ext cx="590" cy="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9pPr>
            </a:lstStyle>
            <a:p>
              <a:r>
                <a:rPr lang="en-US" altLang="zh-TW" sz="800"/>
                <a:t>(x,y)</a:t>
              </a:r>
            </a:p>
          </p:txBody>
        </p:sp>
        <p:sp>
          <p:nvSpPr>
            <p:cNvPr id="37" name="Text Box 52"/>
            <p:cNvSpPr txBox="1">
              <a:spLocks noChangeArrowheads="1"/>
            </p:cNvSpPr>
            <p:nvPr/>
          </p:nvSpPr>
          <p:spPr bwMode="auto">
            <a:xfrm>
              <a:off x="1791" y="2204"/>
              <a:ext cx="500" cy="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9pPr>
            </a:lstStyle>
            <a:p>
              <a:r>
                <a:rPr lang="en-US" altLang="zh-TW" sz="800"/>
                <a:t>Image f(x,y)</a:t>
              </a:r>
            </a:p>
          </p:txBody>
        </p:sp>
      </p:grpSp>
      <p:sp>
        <p:nvSpPr>
          <p:cNvPr id="10" name="Line 53"/>
          <p:cNvSpPr>
            <a:spLocks noChangeShapeType="1"/>
          </p:cNvSpPr>
          <p:nvPr/>
        </p:nvSpPr>
        <p:spPr bwMode="auto">
          <a:xfrm flipH="1">
            <a:off x="6877048" y="2702069"/>
            <a:ext cx="1079500" cy="1008063"/>
          </a:xfrm>
          <a:prstGeom prst="line">
            <a:avLst/>
          </a:prstGeom>
          <a:noFill/>
          <a:ln w="9525">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9pPr>
          </a:lstStyle>
          <a:p>
            <a:endParaRPr lang="zh-TW" altLang="en-US"/>
          </a:p>
        </p:txBody>
      </p:sp>
      <p:grpSp>
        <p:nvGrpSpPr>
          <p:cNvPr id="38" name="Group 54"/>
          <p:cNvGrpSpPr>
            <a:grpSpLocks/>
          </p:cNvGrpSpPr>
          <p:nvPr/>
        </p:nvGrpSpPr>
        <p:grpSpPr bwMode="auto">
          <a:xfrm>
            <a:off x="6462876" y="4868217"/>
            <a:ext cx="1944684" cy="1258895"/>
            <a:chOff x="3107" y="1603"/>
            <a:chExt cx="2767" cy="2050"/>
          </a:xfrm>
        </p:grpSpPr>
        <p:sp>
          <p:nvSpPr>
            <p:cNvPr id="41" name="Rectangle 55"/>
            <p:cNvSpPr>
              <a:spLocks noChangeArrowheads="1"/>
            </p:cNvSpPr>
            <p:nvPr/>
          </p:nvSpPr>
          <p:spPr bwMode="auto">
            <a:xfrm>
              <a:off x="4378" y="2114"/>
              <a:ext cx="182" cy="15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9pPr>
            </a:lstStyle>
            <a:p>
              <a:endParaRPr lang="zh-TW" altLang="en-US"/>
            </a:p>
          </p:txBody>
        </p:sp>
        <p:sp>
          <p:nvSpPr>
            <p:cNvPr id="42" name="Line 56"/>
            <p:cNvSpPr>
              <a:spLocks noChangeShapeType="1"/>
            </p:cNvSpPr>
            <p:nvPr/>
          </p:nvSpPr>
          <p:spPr bwMode="auto">
            <a:xfrm>
              <a:off x="3470" y="1797"/>
              <a:ext cx="190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9pPr>
            </a:lstStyle>
            <a:p>
              <a:endParaRPr lang="zh-TW" altLang="en-US"/>
            </a:p>
          </p:txBody>
        </p:sp>
        <p:sp>
          <p:nvSpPr>
            <p:cNvPr id="43" name="Line 57"/>
            <p:cNvSpPr>
              <a:spLocks noChangeShapeType="1"/>
            </p:cNvSpPr>
            <p:nvPr/>
          </p:nvSpPr>
          <p:spPr bwMode="auto">
            <a:xfrm>
              <a:off x="3470" y="1797"/>
              <a:ext cx="0" cy="140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9pPr>
            </a:lstStyle>
            <a:p>
              <a:endParaRPr lang="zh-TW" altLang="en-US"/>
            </a:p>
          </p:txBody>
        </p:sp>
        <p:sp>
          <p:nvSpPr>
            <p:cNvPr id="44" name="Line 58"/>
            <p:cNvSpPr>
              <a:spLocks noChangeShapeType="1"/>
            </p:cNvSpPr>
            <p:nvPr/>
          </p:nvSpPr>
          <p:spPr bwMode="auto">
            <a:xfrm>
              <a:off x="3470" y="2931"/>
              <a:ext cx="167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9pPr>
            </a:lstStyle>
            <a:p>
              <a:endParaRPr lang="zh-TW" altLang="en-US"/>
            </a:p>
          </p:txBody>
        </p:sp>
        <p:sp>
          <p:nvSpPr>
            <p:cNvPr id="45" name="Line 59"/>
            <p:cNvSpPr>
              <a:spLocks noChangeShapeType="1"/>
            </p:cNvSpPr>
            <p:nvPr/>
          </p:nvSpPr>
          <p:spPr bwMode="auto">
            <a:xfrm>
              <a:off x="5148" y="1797"/>
              <a:ext cx="0" cy="113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9pPr>
            </a:lstStyle>
            <a:p>
              <a:endParaRPr lang="zh-TW" altLang="en-US"/>
            </a:p>
          </p:txBody>
        </p:sp>
        <p:sp>
          <p:nvSpPr>
            <p:cNvPr id="46" name="Text Box 60"/>
            <p:cNvSpPr txBox="1">
              <a:spLocks noChangeArrowheads="1"/>
            </p:cNvSpPr>
            <p:nvPr/>
          </p:nvSpPr>
          <p:spPr bwMode="auto">
            <a:xfrm>
              <a:off x="3301" y="3304"/>
              <a:ext cx="335"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9pPr>
            </a:lstStyle>
            <a:p>
              <a:r>
                <a:rPr lang="en-US" altLang="zh-TW" sz="800"/>
                <a:t>x</a:t>
              </a:r>
            </a:p>
          </p:txBody>
        </p:sp>
        <p:sp>
          <p:nvSpPr>
            <p:cNvPr id="47" name="Text Box 61"/>
            <p:cNvSpPr txBox="1">
              <a:spLocks noChangeArrowheads="1"/>
            </p:cNvSpPr>
            <p:nvPr/>
          </p:nvSpPr>
          <p:spPr bwMode="auto">
            <a:xfrm>
              <a:off x="5334" y="1644"/>
              <a:ext cx="262"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9pPr>
            </a:lstStyle>
            <a:p>
              <a:r>
                <a:rPr lang="en-US" altLang="zh-TW" sz="800"/>
                <a:t>y</a:t>
              </a:r>
            </a:p>
          </p:txBody>
        </p:sp>
        <p:sp>
          <p:nvSpPr>
            <p:cNvPr id="48" name="Text Box 62"/>
            <p:cNvSpPr txBox="1">
              <a:spLocks noChangeArrowheads="1"/>
            </p:cNvSpPr>
            <p:nvPr/>
          </p:nvSpPr>
          <p:spPr bwMode="auto">
            <a:xfrm>
              <a:off x="3107" y="1603"/>
              <a:ext cx="761"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9pPr>
            </a:lstStyle>
            <a:p>
              <a:r>
                <a:rPr lang="en-US" altLang="zh-TW" sz="800"/>
                <a:t>Original</a:t>
              </a:r>
            </a:p>
          </p:txBody>
        </p:sp>
        <p:sp>
          <p:nvSpPr>
            <p:cNvPr id="49" name="Line 63"/>
            <p:cNvSpPr>
              <a:spLocks noChangeShapeType="1"/>
            </p:cNvSpPr>
            <p:nvPr/>
          </p:nvSpPr>
          <p:spPr bwMode="auto">
            <a:xfrm flipH="1">
              <a:off x="4468" y="2205"/>
              <a:ext cx="862"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9pPr>
            </a:lstStyle>
            <a:p>
              <a:endParaRPr lang="zh-TW" altLang="en-US"/>
            </a:p>
          </p:txBody>
        </p:sp>
        <p:sp>
          <p:nvSpPr>
            <p:cNvPr id="50" name="Text Box 64"/>
            <p:cNvSpPr txBox="1">
              <a:spLocks noChangeArrowheads="1"/>
            </p:cNvSpPr>
            <p:nvPr/>
          </p:nvSpPr>
          <p:spPr bwMode="auto">
            <a:xfrm>
              <a:off x="5307" y="2053"/>
              <a:ext cx="567"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9pPr>
            </a:lstStyle>
            <a:p>
              <a:r>
                <a:rPr lang="en-US" altLang="zh-TW" sz="800"/>
                <a:t>(x,y)</a:t>
              </a:r>
            </a:p>
          </p:txBody>
        </p:sp>
        <p:sp>
          <p:nvSpPr>
            <p:cNvPr id="51" name="Text Box 65"/>
            <p:cNvSpPr txBox="1">
              <a:spLocks noChangeArrowheads="1"/>
            </p:cNvSpPr>
            <p:nvPr/>
          </p:nvSpPr>
          <p:spPr bwMode="auto">
            <a:xfrm>
              <a:off x="3514" y="2658"/>
              <a:ext cx="998" cy="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9pPr>
            </a:lstStyle>
            <a:p>
              <a:r>
                <a:rPr lang="en-US" altLang="zh-TW" sz="800"/>
                <a:t>Image g(x,y)</a:t>
              </a:r>
            </a:p>
          </p:txBody>
        </p:sp>
      </p:grpSp>
      <p:sp>
        <p:nvSpPr>
          <p:cNvPr id="39" name="Line 66"/>
          <p:cNvSpPr>
            <a:spLocks noChangeShapeType="1"/>
          </p:cNvSpPr>
          <p:nvPr/>
        </p:nvSpPr>
        <p:spPr bwMode="auto">
          <a:xfrm>
            <a:off x="6248567" y="4542776"/>
            <a:ext cx="1008063" cy="576262"/>
          </a:xfrm>
          <a:prstGeom prst="line">
            <a:avLst/>
          </a:prstGeom>
          <a:noFill/>
          <a:ln w="9525">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9pPr>
          </a:lstStyle>
          <a:p>
            <a:endParaRPr lang="zh-TW" altLang="en-US"/>
          </a:p>
        </p:txBody>
      </p:sp>
      <p:sp>
        <p:nvSpPr>
          <p:cNvPr id="40" name="Text Box 67"/>
          <p:cNvSpPr txBox="1">
            <a:spLocks noChangeArrowheads="1"/>
          </p:cNvSpPr>
          <p:nvPr/>
        </p:nvSpPr>
        <p:spPr bwMode="auto">
          <a:xfrm>
            <a:off x="6607342" y="4037951"/>
            <a:ext cx="628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9pPr>
          </a:lstStyle>
          <a:p>
            <a:r>
              <a:rPr lang="en-US" altLang="zh-TW"/>
              <a:t>(x,y)</a:t>
            </a:r>
          </a:p>
        </p:txBody>
      </p:sp>
    </p:spTree>
    <p:extLst>
      <p:ext uri="{BB962C8B-B14F-4D97-AF65-F5344CB8AC3E}">
        <p14:creationId xmlns:p14="http://schemas.microsoft.com/office/powerpoint/2010/main" val="100524300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Median filter</a:t>
            </a:r>
            <a:endParaRPr lang="zh-TW" altLang="en-US" dirty="0"/>
          </a:p>
        </p:txBody>
      </p:sp>
      <p:sp>
        <p:nvSpPr>
          <p:cNvPr id="3" name="文字版面配置區 2"/>
          <p:cNvSpPr>
            <a:spLocks noGrp="1"/>
          </p:cNvSpPr>
          <p:nvPr>
            <p:ph type="body" sz="half" idx="1"/>
          </p:nvPr>
        </p:nvSpPr>
        <p:spPr/>
        <p:txBody>
          <a:bodyPr/>
          <a:lstStyle/>
          <a:p>
            <a:endParaRPr lang="zh-TW" altLang="en-US"/>
          </a:p>
        </p:txBody>
      </p:sp>
      <p:sp>
        <p:nvSpPr>
          <p:cNvPr id="4" name="內容版面配置區 3"/>
          <p:cNvSpPr>
            <a:spLocks noGrp="1"/>
          </p:cNvSpPr>
          <p:nvPr>
            <p:ph sz="quarter" idx="2"/>
          </p:nvPr>
        </p:nvSpPr>
        <p:spPr/>
        <p:txBody>
          <a:bodyPr/>
          <a:lstStyle/>
          <a:p>
            <a:endParaRPr lang="zh-TW" altLang="en-US"/>
          </a:p>
        </p:txBody>
      </p:sp>
      <p:sp>
        <p:nvSpPr>
          <p:cNvPr id="5" name="內容版面配置區 4"/>
          <p:cNvSpPr>
            <a:spLocks noGrp="1"/>
          </p:cNvSpPr>
          <p:nvPr>
            <p:ph sz="quarter" idx="3"/>
          </p:nvPr>
        </p:nvSpPr>
        <p:spPr/>
        <p:txBody>
          <a:bodyPr/>
          <a:lstStyle/>
          <a:p>
            <a:endParaRPr lang="zh-TW" altLang="en-US"/>
          </a:p>
        </p:txBody>
      </p:sp>
      <p:sp>
        <p:nvSpPr>
          <p:cNvPr id="6" name="投影片編號版面配置區 5"/>
          <p:cNvSpPr>
            <a:spLocks noGrp="1"/>
          </p:cNvSpPr>
          <p:nvPr>
            <p:ph type="sldNum" sz="quarter" idx="11"/>
          </p:nvPr>
        </p:nvSpPr>
        <p:spPr/>
        <p:txBody>
          <a:bodyPr/>
          <a:lstStyle/>
          <a:p>
            <a:fld id="{04437DB6-FB63-4E98-9B8D-2FA0E18B3DDD}" type="slidenum">
              <a:rPr lang="en-US" altLang="zh-TW" smtClean="0"/>
              <a:pPr/>
              <a:t>51</a:t>
            </a:fld>
            <a:r>
              <a:rPr lang="en-US" altLang="zh-TW" smtClean="0"/>
              <a:t>/118</a:t>
            </a:r>
            <a:endParaRPr lang="en-US" altLang="zh-TW"/>
          </a:p>
        </p:txBody>
      </p:sp>
      <p:pic>
        <p:nvPicPr>
          <p:cNvPr id="7" name="Picture 7"/>
          <p:cNvPicPr>
            <a:picLocks noChangeAspect="1" noChangeArrowheads="1"/>
          </p:cNvPicPr>
          <p:nvPr/>
        </p:nvPicPr>
        <p:blipFill>
          <a:blip r:embed="rId2">
            <a:extLst>
              <a:ext uri="{28A0092B-C50C-407E-A947-70E740481C1C}">
                <a14:useLocalDpi xmlns:a14="http://schemas.microsoft.com/office/drawing/2010/main" val="0"/>
              </a:ext>
            </a:extLst>
          </a:blip>
          <a:srcRect l="16681" t="11702" r="25508" b="23625"/>
          <a:stretch>
            <a:fillRect/>
          </a:stretch>
        </p:blipFill>
        <p:spPr bwMode="auto">
          <a:xfrm>
            <a:off x="1475656" y="1666420"/>
            <a:ext cx="5903912" cy="403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8"/>
          <p:cNvSpPr txBox="1">
            <a:spLocks noChangeArrowheads="1"/>
          </p:cNvSpPr>
          <p:nvPr/>
        </p:nvSpPr>
        <p:spPr bwMode="auto">
          <a:xfrm>
            <a:off x="972418" y="5852658"/>
            <a:ext cx="64071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9pPr>
          </a:lstStyle>
          <a:p>
            <a:pPr algn="ctr" eaLnBrk="1">
              <a:spcBef>
                <a:spcPct val="50000"/>
              </a:spcBef>
            </a:pPr>
            <a:r>
              <a:rPr lang="en-US" altLang="zh-TW" sz="1600">
                <a:latin typeface="Arial" panose="020B0604020202020204" pitchFamily="34" charset="0"/>
                <a:ea typeface="全真中圓體" pitchFamily="49" charset="-120"/>
              </a:rPr>
              <a:t>   (a) </a:t>
            </a:r>
            <a:r>
              <a:rPr lang="zh-TW" altLang="en-US" sz="1600">
                <a:latin typeface="Arial" panose="020B0604020202020204" pitchFamily="34" charset="0"/>
                <a:ea typeface="全真中圓體" pitchFamily="49" charset="-120"/>
              </a:rPr>
              <a:t>加入點雜訊的方形影像； </a:t>
            </a:r>
            <a:r>
              <a:rPr lang="en-US" altLang="zh-TW" sz="1600">
                <a:latin typeface="Arial" panose="020B0604020202020204" pitchFamily="34" charset="0"/>
                <a:ea typeface="全真中圓體" pitchFamily="49" charset="-120"/>
              </a:rPr>
              <a:t>(b) </a:t>
            </a:r>
            <a:r>
              <a:rPr lang="zh-TW" altLang="en-US" sz="1600">
                <a:latin typeface="Arial" panose="020B0604020202020204" pitchFamily="34" charset="0"/>
                <a:ea typeface="全真中圓體" pitchFamily="49" charset="-120"/>
              </a:rPr>
              <a:t>點雜訊方形影像的輪廓圖； </a:t>
            </a:r>
            <a:br>
              <a:rPr lang="zh-TW" altLang="en-US" sz="1600">
                <a:latin typeface="Arial" panose="020B0604020202020204" pitchFamily="34" charset="0"/>
                <a:ea typeface="全真中圓體" pitchFamily="49" charset="-120"/>
              </a:rPr>
            </a:br>
            <a:r>
              <a:rPr lang="en-US" altLang="zh-TW" sz="1600">
                <a:latin typeface="Arial" panose="020B0604020202020204" pitchFamily="34" charset="0"/>
                <a:ea typeface="全真中圓體" pitchFamily="49" charset="-120"/>
              </a:rPr>
              <a:t>(c) </a:t>
            </a:r>
            <a:r>
              <a:rPr lang="zh-TW" altLang="en-US" sz="1600">
                <a:latin typeface="Arial" panose="020B0604020202020204" pitchFamily="34" charset="0"/>
                <a:ea typeface="全真中圓體" pitchFamily="49" charset="-120"/>
              </a:rPr>
              <a:t>經中間值濾波後的影像； </a:t>
            </a:r>
            <a:r>
              <a:rPr lang="en-US" altLang="zh-TW" sz="1600">
                <a:latin typeface="Arial" panose="020B0604020202020204" pitchFamily="34" charset="0"/>
                <a:ea typeface="全真中圓體" pitchFamily="49" charset="-120"/>
              </a:rPr>
              <a:t>(d) </a:t>
            </a:r>
            <a:r>
              <a:rPr lang="zh-TW" altLang="en-US" sz="1600">
                <a:latin typeface="Arial" panose="020B0604020202020204" pitchFamily="34" charset="0"/>
                <a:ea typeface="全真中圓體" pitchFamily="49" charset="-120"/>
              </a:rPr>
              <a:t>中間值濾波後的輪廓圖。 </a:t>
            </a:r>
          </a:p>
        </p:txBody>
      </p:sp>
    </p:spTree>
    <p:extLst>
      <p:ext uri="{BB962C8B-B14F-4D97-AF65-F5344CB8AC3E}">
        <p14:creationId xmlns:p14="http://schemas.microsoft.com/office/powerpoint/2010/main" val="32734655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Mean filter &amp; Median filter</a:t>
            </a:r>
            <a:endParaRPr lang="zh-TW" altLang="en-US" dirty="0"/>
          </a:p>
        </p:txBody>
      </p:sp>
      <p:sp>
        <p:nvSpPr>
          <p:cNvPr id="3" name="文字版面配置區 2"/>
          <p:cNvSpPr>
            <a:spLocks noGrp="1"/>
          </p:cNvSpPr>
          <p:nvPr>
            <p:ph type="body" sz="half" idx="1"/>
          </p:nvPr>
        </p:nvSpPr>
        <p:spPr/>
        <p:txBody>
          <a:bodyPr/>
          <a:lstStyle/>
          <a:p>
            <a:endParaRPr lang="zh-TW" altLang="en-US"/>
          </a:p>
        </p:txBody>
      </p:sp>
      <p:sp>
        <p:nvSpPr>
          <p:cNvPr id="4" name="內容版面配置區 3"/>
          <p:cNvSpPr>
            <a:spLocks noGrp="1"/>
          </p:cNvSpPr>
          <p:nvPr>
            <p:ph sz="quarter" idx="2"/>
          </p:nvPr>
        </p:nvSpPr>
        <p:spPr/>
        <p:txBody>
          <a:bodyPr/>
          <a:lstStyle/>
          <a:p>
            <a:endParaRPr lang="zh-TW" altLang="en-US"/>
          </a:p>
        </p:txBody>
      </p:sp>
      <p:sp>
        <p:nvSpPr>
          <p:cNvPr id="5" name="內容版面配置區 4"/>
          <p:cNvSpPr>
            <a:spLocks noGrp="1"/>
          </p:cNvSpPr>
          <p:nvPr>
            <p:ph sz="quarter" idx="3"/>
          </p:nvPr>
        </p:nvSpPr>
        <p:spPr/>
        <p:txBody>
          <a:bodyPr/>
          <a:lstStyle/>
          <a:p>
            <a:endParaRPr lang="zh-TW" altLang="en-US"/>
          </a:p>
        </p:txBody>
      </p:sp>
      <p:sp>
        <p:nvSpPr>
          <p:cNvPr id="6" name="投影片編號版面配置區 5"/>
          <p:cNvSpPr>
            <a:spLocks noGrp="1"/>
          </p:cNvSpPr>
          <p:nvPr>
            <p:ph type="sldNum" sz="quarter" idx="11"/>
          </p:nvPr>
        </p:nvSpPr>
        <p:spPr/>
        <p:txBody>
          <a:bodyPr/>
          <a:lstStyle/>
          <a:p>
            <a:fld id="{04437DB6-FB63-4E98-9B8D-2FA0E18B3DDD}" type="slidenum">
              <a:rPr lang="en-US" altLang="zh-TW" smtClean="0"/>
              <a:pPr/>
              <a:t>52</a:t>
            </a:fld>
            <a:r>
              <a:rPr lang="en-US" altLang="zh-TW" smtClean="0"/>
              <a:t>/118</a:t>
            </a:r>
            <a:endParaRPr lang="en-US" altLang="zh-TW"/>
          </a:p>
        </p:txBody>
      </p:sp>
      <p:pic>
        <p:nvPicPr>
          <p:cNvPr id="7" name="Picture 7"/>
          <p:cNvPicPr>
            <a:picLocks noChangeAspect="1" noChangeArrowheads="1"/>
          </p:cNvPicPr>
          <p:nvPr/>
        </p:nvPicPr>
        <p:blipFill>
          <a:blip r:embed="rId2">
            <a:extLst>
              <a:ext uri="{28A0092B-C50C-407E-A947-70E740481C1C}">
                <a14:useLocalDpi xmlns:a14="http://schemas.microsoft.com/office/drawing/2010/main" val="0"/>
              </a:ext>
            </a:extLst>
          </a:blip>
          <a:srcRect l="21346" t="13068" r="20549" b="21225"/>
          <a:stretch>
            <a:fillRect/>
          </a:stretch>
        </p:blipFill>
        <p:spPr bwMode="auto">
          <a:xfrm>
            <a:off x="1042988" y="2431578"/>
            <a:ext cx="3581400"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p:cNvPicPr>
            <a:picLocks noChangeAspect="1" noChangeArrowheads="1"/>
          </p:cNvPicPr>
          <p:nvPr/>
        </p:nvPicPr>
        <p:blipFill>
          <a:blip r:embed="rId3">
            <a:extLst>
              <a:ext uri="{28A0092B-C50C-407E-A947-70E740481C1C}">
                <a14:useLocalDpi xmlns:a14="http://schemas.microsoft.com/office/drawing/2010/main" val="0"/>
              </a:ext>
            </a:extLst>
          </a:blip>
          <a:srcRect l="16681" t="11702" r="25508" b="23625"/>
          <a:stretch>
            <a:fillRect/>
          </a:stretch>
        </p:blipFill>
        <p:spPr bwMode="auto">
          <a:xfrm>
            <a:off x="4789488" y="2431578"/>
            <a:ext cx="3600450"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9"/>
          <p:cNvSpPr>
            <a:spLocks noChangeArrowheads="1"/>
          </p:cNvSpPr>
          <p:nvPr/>
        </p:nvSpPr>
        <p:spPr bwMode="auto">
          <a:xfrm>
            <a:off x="1981200" y="5743103"/>
            <a:ext cx="1250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9pPr>
          </a:lstStyle>
          <a:p>
            <a:r>
              <a:rPr kumimoji="1" lang="en-US" altLang="zh-TW"/>
              <a:t>Mean filter</a:t>
            </a:r>
            <a:endParaRPr kumimoji="1" lang="zh-TW" altLang="en-US"/>
          </a:p>
        </p:txBody>
      </p:sp>
      <p:sp>
        <p:nvSpPr>
          <p:cNvPr id="10" name="Rectangle 10"/>
          <p:cNvSpPr>
            <a:spLocks noChangeArrowheads="1"/>
          </p:cNvSpPr>
          <p:nvPr/>
        </p:nvSpPr>
        <p:spPr bwMode="auto">
          <a:xfrm>
            <a:off x="6013450" y="5743103"/>
            <a:ext cx="1428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9pPr>
          </a:lstStyle>
          <a:p>
            <a:r>
              <a:rPr kumimoji="1" lang="en-US" altLang="zh-TW"/>
              <a:t>Median filter</a:t>
            </a:r>
            <a:endParaRPr kumimoji="1" lang="zh-TW" altLang="en-US"/>
          </a:p>
        </p:txBody>
      </p:sp>
    </p:spTree>
    <p:extLst>
      <p:ext uri="{BB962C8B-B14F-4D97-AF65-F5344CB8AC3E}">
        <p14:creationId xmlns:p14="http://schemas.microsoft.com/office/powerpoint/2010/main" val="89166377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Grp="1" noChangeArrowheads="1"/>
          </p:cNvSpPr>
          <p:nvPr>
            <p:ph type="title"/>
          </p:nvPr>
        </p:nvSpPr>
        <p:spPr>
          <a:xfrm>
            <a:off x="875010" y="765707"/>
            <a:ext cx="6345260" cy="709865"/>
          </a:xfrm>
        </p:spPr>
        <p:txBody>
          <a:bodyPr/>
          <a:lstStyle/>
          <a:p>
            <a:pPr algn="ctr" eaLnBrk="1" hangingPunct="1"/>
            <a:r>
              <a:rPr lang="en-US" altLang="zh-TW" b="0" dirty="0"/>
              <a:t>7-2-6 Order </a:t>
            </a:r>
            <a:r>
              <a:rPr lang="en-US" altLang="zh-TW" b="0" dirty="0" smtClean="0"/>
              <a:t>Statistic Neighborhood Operators</a:t>
            </a:r>
          </a:p>
        </p:txBody>
      </p:sp>
      <p:sp>
        <p:nvSpPr>
          <p:cNvPr id="71682" name="投影片編號版面配置區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1A482CD8-5F4F-43D5-8A4F-93D904C2EEF4}" type="slidenum">
              <a:rPr lang="en-US" altLang="zh-TW" sz="1400"/>
              <a:pPr>
                <a:spcBef>
                  <a:spcPct val="0"/>
                </a:spcBef>
                <a:buClrTx/>
                <a:buSzTx/>
                <a:buFontTx/>
                <a:buNone/>
              </a:pPr>
              <a:t>53</a:t>
            </a:fld>
            <a:r>
              <a:rPr lang="en-US" altLang="zh-TW" sz="1400"/>
              <a:t>/118</a:t>
            </a:r>
          </a:p>
        </p:txBody>
      </p:sp>
      <p:sp>
        <p:nvSpPr>
          <p:cNvPr id="71685" name="Text Box 6"/>
          <p:cNvSpPr txBox="1">
            <a:spLocks noChangeArrowheads="1"/>
          </p:cNvSpPr>
          <p:nvPr/>
        </p:nvSpPr>
        <p:spPr bwMode="auto">
          <a:xfrm>
            <a:off x="1907704" y="2865041"/>
            <a:ext cx="48244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50000"/>
              </a:spcBef>
              <a:buClrTx/>
              <a:buSzTx/>
              <a:buFontTx/>
              <a:buNone/>
            </a:pPr>
            <a:r>
              <a:rPr lang="en-US" altLang="zh-TW" sz="2600" dirty="0"/>
              <a:t>inter-quartile distance</a:t>
            </a:r>
          </a:p>
        </p:txBody>
      </p:sp>
      <p:graphicFrame>
        <p:nvGraphicFramePr>
          <p:cNvPr id="71686" name="Object 7"/>
          <p:cNvGraphicFramePr>
            <a:graphicFrameLocks noChangeAspect="1"/>
          </p:cNvGraphicFramePr>
          <p:nvPr>
            <p:extLst>
              <p:ext uri="{D42A27DB-BD31-4B8C-83A1-F6EECF244321}">
                <p14:modId xmlns:p14="http://schemas.microsoft.com/office/powerpoint/2010/main" val="2114941939"/>
              </p:ext>
            </p:extLst>
          </p:nvPr>
        </p:nvGraphicFramePr>
        <p:xfrm>
          <a:off x="1187624" y="2764862"/>
          <a:ext cx="576262" cy="542925"/>
        </p:xfrm>
        <a:graphic>
          <a:graphicData uri="http://schemas.openxmlformats.org/presentationml/2006/ole">
            <mc:AlternateContent xmlns:mc="http://schemas.openxmlformats.org/markup-compatibility/2006">
              <mc:Choice xmlns:v="urn:schemas-microsoft-com:vml" Requires="v">
                <p:oleObj spid="_x0000_s72631" name="方程式" r:id="rId4" imgW="215713" imgH="203024" progId="Equation.3">
                  <p:embed/>
                </p:oleObj>
              </mc:Choice>
              <mc:Fallback>
                <p:oleObj name="方程式" r:id="rId4" imgW="215713" imgH="203024" progId="Equation.3">
                  <p:embed/>
                  <p:pic>
                    <p:nvPicPr>
                      <p:cNvPr id="0" name="Picture 18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624" y="2764862"/>
                        <a:ext cx="576262"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687" name="Object 8"/>
          <p:cNvGraphicFramePr>
            <a:graphicFrameLocks noChangeAspect="1"/>
          </p:cNvGraphicFramePr>
          <p:nvPr>
            <p:extLst>
              <p:ext uri="{D42A27DB-BD31-4B8C-83A1-F6EECF244321}">
                <p14:modId xmlns:p14="http://schemas.microsoft.com/office/powerpoint/2010/main" val="2791571021"/>
              </p:ext>
            </p:extLst>
          </p:nvPr>
        </p:nvGraphicFramePr>
        <p:xfrm>
          <a:off x="1023452" y="3478022"/>
          <a:ext cx="3024188" cy="877887"/>
        </p:xfrm>
        <a:graphic>
          <a:graphicData uri="http://schemas.openxmlformats.org/presentationml/2006/ole">
            <mc:AlternateContent xmlns:mc="http://schemas.openxmlformats.org/markup-compatibility/2006">
              <mc:Choice xmlns:v="urn:schemas-microsoft-com:vml" Requires="v">
                <p:oleObj spid="_x0000_s72632" name="方程式" r:id="rId6" imgW="1180588" imgH="342751" progId="Equation.3">
                  <p:embed/>
                </p:oleObj>
              </mc:Choice>
              <mc:Fallback>
                <p:oleObj name="方程式" r:id="rId6" imgW="1180588" imgH="342751" progId="Equation.3">
                  <p:embed/>
                  <p:pic>
                    <p:nvPicPr>
                      <p:cNvPr id="0" name="Picture 18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3452" y="3478022"/>
                        <a:ext cx="3024188" cy="8778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865" name="Object 185"/>
          <p:cNvGraphicFramePr>
            <a:graphicFrameLocks noGrp="1" noChangeAspect="1"/>
          </p:cNvGraphicFramePr>
          <p:nvPr>
            <p:extLst>
              <p:ext uri="{D42A27DB-BD31-4B8C-83A1-F6EECF244321}">
                <p14:modId xmlns:p14="http://schemas.microsoft.com/office/powerpoint/2010/main" val="1997323799"/>
              </p:ext>
            </p:extLst>
          </p:nvPr>
        </p:nvGraphicFramePr>
        <p:xfrm>
          <a:off x="323528" y="4797606"/>
          <a:ext cx="9090546" cy="1682221"/>
        </p:xfrm>
        <a:graphic>
          <a:graphicData uri="http://schemas.openxmlformats.org/presentationml/2006/ole">
            <mc:AlternateContent xmlns:mc="http://schemas.openxmlformats.org/markup-compatibility/2006">
              <mc:Choice xmlns:v="urn:schemas-microsoft-com:vml" Requires="v">
                <p:oleObj spid="_x0000_s72633" name="方程式" r:id="rId8" imgW="2743200" imgH="507960" progId="Equation.3">
                  <p:embed/>
                </p:oleObj>
              </mc:Choice>
              <mc:Fallback>
                <p:oleObj name="方程式" r:id="rId8" imgW="2743200" imgH="507960" progId="Equation.3">
                  <p:embed/>
                  <p:pic>
                    <p:nvPicPr>
                      <p:cNvPr id="0" name="Picture 185"/>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528" y="4797606"/>
                        <a:ext cx="9090546" cy="1682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Rectangle 3"/>
          <p:cNvSpPr txBox="1">
            <a:spLocks noChangeArrowheads="1"/>
          </p:cNvSpPr>
          <p:nvPr/>
        </p:nvSpPr>
        <p:spPr bwMode="auto">
          <a:xfrm>
            <a:off x="439059" y="2134553"/>
            <a:ext cx="799147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tx2"/>
              </a:buClr>
              <a:buSzPct val="70000"/>
              <a:buFont typeface="Wingdings" pitchFamily="2" charset="2"/>
              <a:buChar char="l"/>
              <a:tabLst/>
              <a:defRPr/>
            </a:pPr>
            <a:r>
              <a:rPr kumimoji="1" lang="en-US" altLang="zh-TW" sz="2600" b="0" i="0" u="none" strike="noStrike" kern="0" cap="none" spc="0" normalizeH="0" baseline="0" noProof="0" dirty="0" smtClean="0">
                <a:ln>
                  <a:noFill/>
                </a:ln>
                <a:solidFill>
                  <a:schemeClr val="tx1"/>
                </a:solidFill>
                <a:effectLst/>
                <a:uLnTx/>
                <a:uFillTx/>
                <a:latin typeface="+mn-lt"/>
                <a:ea typeface="+mn-ea"/>
                <a:cs typeface="+mn-cs"/>
              </a:rPr>
              <a:t>Running-median Operator</a:t>
            </a:r>
          </a:p>
          <a:p>
            <a:pPr marL="342900" marR="0" lvl="0" indent="-342900" algn="l" defTabSz="914400" rtl="0" eaLnBrk="1" fontAlgn="base" latinLnBrk="0" hangingPunct="1">
              <a:lnSpc>
                <a:spcPct val="100000"/>
              </a:lnSpc>
              <a:spcBef>
                <a:spcPct val="20000"/>
              </a:spcBef>
              <a:spcAft>
                <a:spcPct val="0"/>
              </a:spcAft>
              <a:buClr>
                <a:schemeClr val="tx2"/>
              </a:buClr>
              <a:buSzPct val="70000"/>
              <a:buFont typeface="Wingdings" pitchFamily="2" charset="2"/>
              <a:buChar char="l"/>
              <a:tabLst/>
              <a:defRPr/>
            </a:pPr>
            <a:endParaRPr kumimoji="1" lang="en-US" altLang="zh-TW" sz="2600" b="0" i="0" u="none" strike="noStrike" kern="0" cap="none" spc="0" normalizeH="0" baseline="0" noProof="0" dirty="0" smtClean="0">
              <a:ln>
                <a:noFill/>
              </a:ln>
              <a:solidFill>
                <a:schemeClr val="tx1"/>
              </a:solidFill>
              <a:effectLst/>
              <a:uLnTx/>
              <a:uFillTx/>
              <a:latin typeface="+mn-lt"/>
              <a:ea typeface="+mn-ea"/>
              <a:cs typeface="+mn-cs"/>
            </a:endParaRPr>
          </a:p>
        </p:txBody>
      </p:sp>
      <p:sp>
        <p:nvSpPr>
          <p:cNvPr id="2" name="日期版面配置區 1"/>
          <p:cNvSpPr>
            <a:spLocks noGrp="1"/>
          </p:cNvSpPr>
          <p:nvPr>
            <p:ph type="dt" sz="half" idx="10"/>
          </p:nvPr>
        </p:nvSpPr>
        <p:spPr/>
        <p:txBody>
          <a:bodyPr/>
          <a:lstStyle/>
          <a:p>
            <a:fld id="{952CDB6D-3331-40D0-A860-C561D421193B}"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2"/>
          <p:cNvSpPr>
            <a:spLocks noGrp="1" noChangeArrowheads="1"/>
          </p:cNvSpPr>
          <p:nvPr>
            <p:ph type="title"/>
          </p:nvPr>
        </p:nvSpPr>
        <p:spPr/>
        <p:txBody>
          <a:bodyPr/>
          <a:lstStyle/>
          <a:p>
            <a:pPr algn="ctr" eaLnBrk="1" hangingPunct="1"/>
            <a:r>
              <a:rPr lang="en-US" altLang="zh-TW" b="0" dirty="0"/>
              <a:t>7-2-6 Order </a:t>
            </a:r>
            <a:r>
              <a:rPr lang="en-US" altLang="zh-TW" b="0" dirty="0" smtClean="0"/>
              <a:t>Statistic Neighborhood Operators</a:t>
            </a:r>
          </a:p>
        </p:txBody>
      </p:sp>
      <p:sp>
        <p:nvSpPr>
          <p:cNvPr id="73732" name="Rectangle 3"/>
          <p:cNvSpPr>
            <a:spLocks noGrp="1" noChangeArrowheads="1"/>
          </p:cNvSpPr>
          <p:nvPr>
            <p:ph type="body" sz="half" idx="1"/>
          </p:nvPr>
        </p:nvSpPr>
        <p:spPr>
          <a:xfrm>
            <a:off x="684213" y="2041525"/>
            <a:ext cx="7848600" cy="4411663"/>
          </a:xfrm>
        </p:spPr>
        <p:txBody>
          <a:bodyPr/>
          <a:lstStyle/>
          <a:p>
            <a:pPr eaLnBrk="1" hangingPunct="1"/>
            <a:r>
              <a:rPr lang="en-US" altLang="zh-TW" sz="2600" smtClean="0"/>
              <a:t>Trimmed-Mean Operator</a:t>
            </a:r>
          </a:p>
          <a:p>
            <a:pPr eaLnBrk="1" hangingPunct="1">
              <a:buFont typeface="Wingdings" pitchFamily="2" charset="2"/>
              <a:buNone/>
            </a:pPr>
            <a:endParaRPr lang="en-US" altLang="zh-TW" sz="2600" smtClean="0"/>
          </a:p>
        </p:txBody>
      </p:sp>
      <p:graphicFrame>
        <p:nvGraphicFramePr>
          <p:cNvPr id="73734" name="Object 5"/>
          <p:cNvGraphicFramePr>
            <a:graphicFrameLocks noGrp="1" noChangeAspect="1"/>
          </p:cNvGraphicFramePr>
          <p:nvPr>
            <p:ph sz="half" idx="2"/>
          </p:nvPr>
        </p:nvGraphicFramePr>
        <p:xfrm>
          <a:off x="2125663" y="4581525"/>
          <a:ext cx="4605337" cy="1168400"/>
        </p:xfrm>
        <a:graphic>
          <a:graphicData uri="http://schemas.openxmlformats.org/presentationml/2006/ole">
            <mc:AlternateContent xmlns:mc="http://schemas.openxmlformats.org/markup-compatibility/2006">
              <mc:Choice xmlns:v="urn:schemas-microsoft-com:vml" Requires="v">
                <p:oleObj spid="_x0000_s74049" name="方程式" r:id="rId4" imgW="1701800" imgH="431800" progId="Equation.3">
                  <p:embed/>
                </p:oleObj>
              </mc:Choice>
              <mc:Fallback>
                <p:oleObj name="方程式" r:id="rId4" imgW="1701800" imgH="431800" progId="Equation.3">
                  <p:embed/>
                  <p:pic>
                    <p:nvPicPr>
                      <p:cNvPr id="0" name="Picture 65"/>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5663" y="4581525"/>
                        <a:ext cx="4605337" cy="1168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3730" name="投影片編號版面配置區 5"/>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DF7F503C-4548-4B59-BD75-CA12E589D254}" type="slidenum">
              <a:rPr lang="en-US" altLang="zh-TW" sz="1400"/>
              <a:pPr>
                <a:spcBef>
                  <a:spcPct val="0"/>
                </a:spcBef>
                <a:buClrTx/>
                <a:buSzTx/>
                <a:buFontTx/>
                <a:buNone/>
              </a:pPr>
              <a:t>54</a:t>
            </a:fld>
            <a:r>
              <a:rPr lang="en-US" altLang="zh-TW" sz="1400"/>
              <a:t>/118</a:t>
            </a:r>
          </a:p>
        </p:txBody>
      </p:sp>
      <p:sp>
        <p:nvSpPr>
          <p:cNvPr id="73733" name="Text Box 4"/>
          <p:cNvSpPr txBox="1">
            <a:spLocks noChangeArrowheads="1"/>
          </p:cNvSpPr>
          <p:nvPr/>
        </p:nvSpPr>
        <p:spPr bwMode="auto">
          <a:xfrm>
            <a:off x="539750" y="2781300"/>
            <a:ext cx="835342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r>
              <a:rPr lang="en-US" altLang="zh-TW" sz="2200"/>
              <a:t>trimmed-mean: first </a:t>
            </a:r>
            <a:r>
              <a:rPr lang="en-US" altLang="zh-TW" sz="2200" i="1"/>
              <a:t>k</a:t>
            </a:r>
            <a:r>
              <a:rPr lang="en-US" altLang="zh-TW" sz="2200"/>
              <a:t> and last </a:t>
            </a:r>
            <a:r>
              <a:rPr lang="en-US" altLang="zh-TW" sz="2200" i="1"/>
              <a:t>k</a:t>
            </a:r>
            <a:r>
              <a:rPr lang="en-US" altLang="zh-TW" sz="2200"/>
              <a:t> order statistics not used</a:t>
            </a:r>
          </a:p>
          <a:p>
            <a:pPr eaLnBrk="1" hangingPunct="1">
              <a:spcBef>
                <a:spcPct val="0"/>
              </a:spcBef>
              <a:buClrTx/>
              <a:buSzTx/>
              <a:buFontTx/>
              <a:buNone/>
            </a:pPr>
            <a:endParaRPr lang="en-US" altLang="zh-TW" sz="2200"/>
          </a:p>
          <a:p>
            <a:pPr eaLnBrk="1" hangingPunct="1">
              <a:spcBef>
                <a:spcPct val="0"/>
              </a:spcBef>
              <a:buClrTx/>
              <a:buSzTx/>
              <a:buFontTx/>
              <a:buNone/>
            </a:pPr>
            <a:r>
              <a:rPr lang="en-US" altLang="zh-TW" sz="2200"/>
              <a:t>trimmed-mean: equal weighted average of central </a:t>
            </a:r>
            <a:r>
              <a:rPr lang="en-US" altLang="zh-TW" sz="2200" i="1"/>
              <a:t>N-2k</a:t>
            </a:r>
            <a:r>
              <a:rPr lang="en-US" altLang="zh-TW" sz="2200"/>
              <a:t> order</a:t>
            </a:r>
          </a:p>
          <a:p>
            <a:pPr eaLnBrk="1" hangingPunct="1">
              <a:spcBef>
                <a:spcPct val="0"/>
              </a:spcBef>
              <a:buClrTx/>
              <a:buSzTx/>
              <a:buFontTx/>
              <a:buNone/>
            </a:pPr>
            <a:r>
              <a:rPr lang="en-US" altLang="zh-TW" sz="2200"/>
              <a:t>                           statistics</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2"/>
          <p:cNvSpPr>
            <a:spLocks noGrp="1" noChangeArrowheads="1"/>
          </p:cNvSpPr>
          <p:nvPr>
            <p:ph type="title"/>
          </p:nvPr>
        </p:nvSpPr>
        <p:spPr/>
        <p:txBody>
          <a:bodyPr/>
          <a:lstStyle/>
          <a:p>
            <a:pPr algn="ctr" eaLnBrk="1" hangingPunct="1"/>
            <a:r>
              <a:rPr lang="en-US" altLang="zh-TW" b="0" dirty="0"/>
              <a:t>7-2-6 Order </a:t>
            </a:r>
            <a:r>
              <a:rPr lang="en-US" altLang="zh-TW" b="0" dirty="0" smtClean="0"/>
              <a:t>Statistic Neighborhood Operators</a:t>
            </a:r>
          </a:p>
        </p:txBody>
      </p:sp>
      <p:sp>
        <p:nvSpPr>
          <p:cNvPr id="75780" name="Rectangle 3"/>
          <p:cNvSpPr>
            <a:spLocks noGrp="1" noChangeArrowheads="1"/>
          </p:cNvSpPr>
          <p:nvPr>
            <p:ph type="body" sz="half" idx="1"/>
          </p:nvPr>
        </p:nvSpPr>
        <p:spPr/>
        <p:txBody>
          <a:bodyPr/>
          <a:lstStyle/>
          <a:p>
            <a:pPr eaLnBrk="1" hangingPunct="1"/>
            <a:r>
              <a:rPr lang="en-US" altLang="zh-TW" sz="2600" dirty="0" smtClean="0"/>
              <a:t>Midrange operator</a:t>
            </a:r>
          </a:p>
        </p:txBody>
      </p:sp>
      <p:graphicFrame>
        <p:nvGraphicFramePr>
          <p:cNvPr id="75782" name="Object 5"/>
          <p:cNvGraphicFramePr>
            <a:graphicFrameLocks noGrp="1" noChangeAspect="1"/>
          </p:cNvGraphicFramePr>
          <p:nvPr>
            <p:ph sz="half" idx="2"/>
          </p:nvPr>
        </p:nvGraphicFramePr>
        <p:xfrm>
          <a:off x="2627313" y="4005263"/>
          <a:ext cx="4038600" cy="1138237"/>
        </p:xfrm>
        <a:graphic>
          <a:graphicData uri="http://schemas.openxmlformats.org/presentationml/2006/ole">
            <mc:AlternateContent xmlns:mc="http://schemas.openxmlformats.org/markup-compatibility/2006">
              <mc:Choice xmlns:v="urn:schemas-microsoft-com:vml" Requires="v">
                <p:oleObj spid="_x0000_s76099" name="方程式" r:id="rId4" imgW="1396394" imgH="393529" progId="Equation.3">
                  <p:embed/>
                </p:oleObj>
              </mc:Choice>
              <mc:Fallback>
                <p:oleObj name="方程式" r:id="rId4" imgW="1396394" imgH="393529" progId="Equation.3">
                  <p:embed/>
                  <p:pic>
                    <p:nvPicPr>
                      <p:cNvPr id="0" name="Picture 65"/>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313" y="4005263"/>
                        <a:ext cx="4038600" cy="1138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5778" name="投影片編號版面配置區 5"/>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5AA0D32C-53E1-4827-A0B1-3ACE79851BC5}" type="slidenum">
              <a:rPr lang="en-US" altLang="zh-TW" sz="1400"/>
              <a:pPr>
                <a:spcBef>
                  <a:spcPct val="0"/>
                </a:spcBef>
                <a:buClrTx/>
                <a:buSzTx/>
                <a:buFontTx/>
                <a:buNone/>
              </a:pPr>
              <a:t>55</a:t>
            </a:fld>
            <a:r>
              <a:rPr lang="en-US" altLang="zh-TW" sz="1400"/>
              <a:t>/118</a:t>
            </a:r>
          </a:p>
        </p:txBody>
      </p:sp>
      <p:sp>
        <p:nvSpPr>
          <p:cNvPr id="75781" name="Text Box 4"/>
          <p:cNvSpPr txBox="1">
            <a:spLocks noChangeArrowheads="1"/>
          </p:cNvSpPr>
          <p:nvPr/>
        </p:nvSpPr>
        <p:spPr bwMode="auto">
          <a:xfrm>
            <a:off x="684213" y="2781300"/>
            <a:ext cx="8280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50000"/>
              </a:spcBef>
              <a:buClrTx/>
              <a:buSzTx/>
              <a:buFontTx/>
              <a:buNone/>
            </a:pPr>
            <a:r>
              <a:rPr lang="en-US" altLang="zh-TW" sz="2200" dirty="0"/>
              <a:t>midrange: noise distribution with light and smooth tails</a:t>
            </a:r>
          </a:p>
        </p:txBody>
      </p:sp>
      <p:sp>
        <p:nvSpPr>
          <p:cNvPr id="2" name="文字方塊 1"/>
          <p:cNvSpPr txBox="1"/>
          <p:nvPr/>
        </p:nvSpPr>
        <p:spPr>
          <a:xfrm>
            <a:off x="1187624" y="5143500"/>
            <a:ext cx="7282300" cy="369332"/>
          </a:xfrm>
          <a:prstGeom prst="rect">
            <a:avLst/>
          </a:prstGeom>
          <a:noFill/>
        </p:spPr>
        <p:txBody>
          <a:bodyPr wrap="square" rtlCol="0">
            <a:spAutoFit/>
          </a:bodyPr>
          <a:lstStyle/>
          <a:p>
            <a:r>
              <a:rPr lang="zh-TW" altLang="en-US" dirty="0" smtClean="0"/>
              <a:t>最亮加上最暗的去除以二</a:t>
            </a:r>
            <a:endParaRPr lang="zh-TW" alt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2"/>
          <p:cNvSpPr>
            <a:spLocks noGrp="1" noChangeArrowheads="1"/>
          </p:cNvSpPr>
          <p:nvPr>
            <p:ph type="title"/>
          </p:nvPr>
        </p:nvSpPr>
        <p:spPr>
          <a:xfrm>
            <a:off x="1907704" y="260648"/>
            <a:ext cx="8101012" cy="1295400"/>
          </a:xfrm>
        </p:spPr>
        <p:txBody>
          <a:bodyPr/>
          <a:lstStyle/>
          <a:p>
            <a:pPr eaLnBrk="1" hangingPunct="1"/>
            <a:r>
              <a:rPr lang="en-US" altLang="zh-TW" b="0" dirty="0" smtClean="0"/>
              <a:t>7-2-7 </a:t>
            </a:r>
            <a:r>
              <a:rPr lang="zh-TW" altLang="en-US" b="0" dirty="0" smtClean="0"/>
              <a:t> </a:t>
            </a:r>
            <a:r>
              <a:rPr lang="en-US" altLang="zh-TW" b="0" dirty="0" smtClean="0"/>
              <a:t>Hysteresis Smoothing</a:t>
            </a:r>
            <a:endParaRPr lang="en-US" altLang="zh-TW" b="0" dirty="0" smtClean="0">
              <a:solidFill>
                <a:srgbClr val="FF0000"/>
              </a:solidFill>
            </a:endParaRPr>
          </a:p>
        </p:txBody>
      </p:sp>
      <p:sp>
        <p:nvSpPr>
          <p:cNvPr id="77828" name="Rectangle 3"/>
          <p:cNvSpPr>
            <a:spLocks noGrp="1" noChangeArrowheads="1"/>
          </p:cNvSpPr>
          <p:nvPr>
            <p:ph idx="1"/>
          </p:nvPr>
        </p:nvSpPr>
        <p:spPr>
          <a:xfrm>
            <a:off x="0" y="2041525"/>
            <a:ext cx="9144000" cy="4411663"/>
          </a:xfrm>
        </p:spPr>
        <p:txBody>
          <a:bodyPr/>
          <a:lstStyle/>
          <a:p>
            <a:pPr eaLnBrk="1" hangingPunct="1"/>
            <a:r>
              <a:rPr lang="en-US" altLang="zh-TW" sz="2400" dirty="0" smtClean="0"/>
              <a:t>hysteresis smoothing: </a:t>
            </a:r>
          </a:p>
          <a:p>
            <a:pPr eaLnBrk="1" hangingPunct="1">
              <a:buFont typeface="Wingdings" pitchFamily="2" charset="2"/>
              <a:buNone/>
            </a:pPr>
            <a:r>
              <a:rPr lang="en-US" altLang="zh-TW" sz="2400" dirty="0" smtClean="0"/>
              <a:t>	</a:t>
            </a:r>
            <a:r>
              <a:rPr lang="en-US" altLang="zh-TW" sz="3200" dirty="0" smtClean="0"/>
              <a:t>removes minor fluctuations, preserves major transients</a:t>
            </a:r>
          </a:p>
          <a:p>
            <a:pPr eaLnBrk="1" hangingPunct="1">
              <a:buFont typeface="Wingdings" pitchFamily="2" charset="2"/>
              <a:buNone/>
            </a:pPr>
            <a:endParaRPr lang="en-US" altLang="zh-TW" dirty="0" smtClean="0"/>
          </a:p>
          <a:p>
            <a:pPr eaLnBrk="1" hangingPunct="1"/>
            <a:r>
              <a:rPr lang="en-US" altLang="zh-TW" sz="2400" dirty="0" smtClean="0"/>
              <a:t>hysteresis smoothing: </a:t>
            </a:r>
          </a:p>
          <a:p>
            <a:pPr lvl="1" eaLnBrk="1" hangingPunct="1">
              <a:buFont typeface="Wingdings" pitchFamily="2" charset="2"/>
              <a:buBlip>
                <a:blip r:embed="rId3"/>
              </a:buBlip>
            </a:pPr>
            <a:r>
              <a:rPr lang="en-US" altLang="zh-TW" sz="2000" dirty="0" smtClean="0"/>
              <a:t>finite state machine with two states: </a:t>
            </a:r>
            <a:r>
              <a:rPr lang="en-US" altLang="zh-TW" sz="2000" i="1" dirty="0" smtClean="0"/>
              <a:t>UP, DOWN</a:t>
            </a:r>
          </a:p>
          <a:p>
            <a:pPr lvl="1" eaLnBrk="1" hangingPunct="1">
              <a:buFont typeface="Wingdings" pitchFamily="2" charset="2"/>
              <a:buBlip>
                <a:blip r:embed="rId3"/>
              </a:buBlip>
            </a:pPr>
            <a:r>
              <a:rPr lang="en-US" altLang="zh-TW" sz="2000" dirty="0" smtClean="0"/>
              <a:t>applied row-by-row and then column-by-column</a:t>
            </a:r>
          </a:p>
        </p:txBody>
      </p:sp>
      <p:sp>
        <p:nvSpPr>
          <p:cNvPr id="77826"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0C20A7E4-904A-487F-A364-2E088527CF13}" type="slidenum">
              <a:rPr lang="en-US" altLang="zh-TW" sz="1400"/>
              <a:pPr>
                <a:spcBef>
                  <a:spcPct val="0"/>
                </a:spcBef>
                <a:buClrTx/>
                <a:buSzTx/>
                <a:buFontTx/>
                <a:buNone/>
              </a:pPr>
              <a:t>56</a:t>
            </a:fld>
            <a:r>
              <a:rPr lang="en-US" altLang="zh-TW" sz="1400"/>
              <a:t>/118</a:t>
            </a:r>
          </a:p>
        </p:txBody>
      </p:sp>
      <p:sp>
        <p:nvSpPr>
          <p:cNvPr id="2" name="日期版面配置區 1"/>
          <p:cNvSpPr>
            <a:spLocks noGrp="1"/>
          </p:cNvSpPr>
          <p:nvPr>
            <p:ph type="dt" sz="half" idx="10"/>
          </p:nvPr>
        </p:nvSpPr>
        <p:spPr/>
        <p:txBody>
          <a:bodyPr/>
          <a:lstStyle/>
          <a:p>
            <a:fld id="{A15E1592-5D9F-4E74-BB19-B0F80DF25417}"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2"/>
          <p:cNvSpPr>
            <a:spLocks noGrp="1" noChangeArrowheads="1"/>
          </p:cNvSpPr>
          <p:nvPr>
            <p:ph type="title"/>
          </p:nvPr>
        </p:nvSpPr>
        <p:spPr>
          <a:xfrm>
            <a:off x="1734344" y="196557"/>
            <a:ext cx="8101012" cy="1295400"/>
          </a:xfrm>
        </p:spPr>
        <p:txBody>
          <a:bodyPr/>
          <a:lstStyle/>
          <a:p>
            <a:pPr eaLnBrk="1" hangingPunct="1"/>
            <a:r>
              <a:rPr lang="en-US" altLang="zh-TW" b="0" dirty="0"/>
              <a:t>7-2-7 Hysteresis </a:t>
            </a:r>
            <a:r>
              <a:rPr lang="en-US" altLang="zh-TW" b="0" dirty="0" smtClean="0"/>
              <a:t>Smoothing</a:t>
            </a:r>
          </a:p>
        </p:txBody>
      </p:sp>
      <p:sp>
        <p:nvSpPr>
          <p:cNvPr id="79879" name="Rectangle 12"/>
          <p:cNvSpPr>
            <a:spLocks noGrp="1" noChangeArrowheads="1"/>
          </p:cNvSpPr>
          <p:nvPr>
            <p:ph idx="1"/>
          </p:nvPr>
        </p:nvSpPr>
        <p:spPr>
          <a:noFill/>
        </p:spPr>
        <p:txBody>
          <a:bodyPr/>
          <a:lstStyle/>
          <a:p>
            <a:pPr eaLnBrk="1" hangingPunct="1"/>
            <a:r>
              <a:rPr lang="en-US" altLang="zh-TW" smtClean="0"/>
              <a:t>if state </a:t>
            </a:r>
            <a:r>
              <a:rPr lang="en-US" altLang="zh-TW" i="1" smtClean="0"/>
              <a:t>DOWN</a:t>
            </a:r>
            <a:r>
              <a:rPr lang="en-US" altLang="zh-TW" smtClean="0"/>
              <a:t> and next one larger, if next local maximum does not exceed threshold then stays current value i.e. small peak cuts flat</a:t>
            </a:r>
          </a:p>
          <a:p>
            <a:pPr eaLnBrk="1" hangingPunct="1"/>
            <a:r>
              <a:rPr lang="en-US" altLang="zh-TW" smtClean="0"/>
              <a:t>otherwise state changes from </a:t>
            </a:r>
            <a:r>
              <a:rPr lang="en-US" altLang="zh-TW" i="1" smtClean="0"/>
              <a:t>DOWN</a:t>
            </a:r>
            <a:r>
              <a:rPr lang="en-US" altLang="zh-TW" smtClean="0"/>
              <a:t> to </a:t>
            </a:r>
            <a:r>
              <a:rPr lang="en-US" altLang="zh-TW" i="1" smtClean="0"/>
              <a:t>UP</a:t>
            </a:r>
            <a:r>
              <a:rPr lang="en-US" altLang="zh-TW" smtClean="0"/>
              <a:t> and preserves major transients</a:t>
            </a:r>
          </a:p>
        </p:txBody>
      </p:sp>
      <p:sp>
        <p:nvSpPr>
          <p:cNvPr id="79874"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7DDBA6B3-8F20-4317-8DD3-1D830187839D}" type="slidenum">
              <a:rPr lang="en-US" altLang="zh-TW" sz="1400"/>
              <a:pPr>
                <a:spcBef>
                  <a:spcPct val="0"/>
                </a:spcBef>
                <a:buClrTx/>
                <a:buSzTx/>
                <a:buFontTx/>
                <a:buNone/>
              </a:pPr>
              <a:t>57</a:t>
            </a:fld>
            <a:r>
              <a:rPr lang="en-US" altLang="zh-TW" sz="1400"/>
              <a:t>/118</a:t>
            </a:r>
          </a:p>
        </p:txBody>
      </p:sp>
      <p:pic>
        <p:nvPicPr>
          <p:cNvPr id="798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113" y="4432300"/>
            <a:ext cx="2732087"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7525" y="4432300"/>
            <a:ext cx="2727325"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42"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7525" y="4432300"/>
            <a:ext cx="2738438"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線接點 2"/>
          <p:cNvCxnSpPr/>
          <p:nvPr/>
        </p:nvCxnSpPr>
        <p:spPr bwMode="auto">
          <a:xfrm>
            <a:off x="4139952" y="5733256"/>
            <a:ext cx="576064" cy="0"/>
          </a:xfrm>
          <a:prstGeom prst="line">
            <a:avLst/>
          </a:prstGeom>
          <a:solidFill>
            <a:schemeClr val="folHlink">
              <a:alpha val="0"/>
            </a:schemeClr>
          </a:solidFill>
          <a:ln w="38100" cap="flat" cmpd="sng" algn="ctr">
            <a:solidFill>
              <a:srgbClr val="FF000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日期版面配置區 1"/>
          <p:cNvSpPr>
            <a:spLocks noGrp="1"/>
          </p:cNvSpPr>
          <p:nvPr>
            <p:ph type="dt" sz="half" idx="10"/>
          </p:nvPr>
        </p:nvSpPr>
        <p:spPr/>
        <p:txBody>
          <a:bodyPr/>
          <a:lstStyle/>
          <a:p>
            <a:fld id="{86B1D193-7850-480E-973A-BA6C2E1F1117}" type="datetime1">
              <a:rPr lang="en-US" altLang="zh-TW" smtClean="0"/>
              <a:t>12/1/2015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88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8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2"/>
          <p:cNvSpPr>
            <a:spLocks noGrp="1" noChangeArrowheads="1"/>
          </p:cNvSpPr>
          <p:nvPr>
            <p:ph type="title"/>
          </p:nvPr>
        </p:nvSpPr>
        <p:spPr>
          <a:xfrm>
            <a:off x="1907704" y="85170"/>
            <a:ext cx="8101012" cy="1295400"/>
          </a:xfrm>
        </p:spPr>
        <p:txBody>
          <a:bodyPr/>
          <a:lstStyle/>
          <a:p>
            <a:pPr eaLnBrk="1" hangingPunct="1"/>
            <a:r>
              <a:rPr lang="en-US" altLang="zh-TW" b="0" dirty="0"/>
              <a:t>7-2-7 Hysteresis </a:t>
            </a:r>
            <a:r>
              <a:rPr lang="en-US" altLang="zh-TW" b="0" dirty="0" smtClean="0"/>
              <a:t>Smoothing</a:t>
            </a:r>
          </a:p>
        </p:txBody>
      </p:sp>
      <p:sp>
        <p:nvSpPr>
          <p:cNvPr id="81924" name="Rectangle 3"/>
          <p:cNvSpPr>
            <a:spLocks noGrp="1" noChangeArrowheads="1"/>
          </p:cNvSpPr>
          <p:nvPr>
            <p:ph idx="1"/>
          </p:nvPr>
        </p:nvSpPr>
        <p:spPr/>
        <p:txBody>
          <a:bodyPr/>
          <a:lstStyle/>
          <a:p>
            <a:pPr eaLnBrk="1" hangingPunct="1"/>
            <a:r>
              <a:rPr lang="en-US" altLang="zh-TW" smtClean="0"/>
              <a:t>if state </a:t>
            </a:r>
            <a:r>
              <a:rPr lang="en-US" altLang="zh-TW" i="1" smtClean="0"/>
              <a:t>UP</a:t>
            </a:r>
            <a:r>
              <a:rPr lang="en-US" altLang="zh-TW" smtClean="0"/>
              <a:t> and next one smaller, if next local minimum does not exceed threshold then stays current value i.e. small valley filled flat</a:t>
            </a:r>
          </a:p>
          <a:p>
            <a:pPr eaLnBrk="1" hangingPunct="1"/>
            <a:r>
              <a:rPr lang="en-US" altLang="zh-TW" smtClean="0"/>
              <a:t>otherwise state changes from </a:t>
            </a:r>
            <a:r>
              <a:rPr lang="en-US" altLang="zh-TW" i="1" smtClean="0"/>
              <a:t>UP</a:t>
            </a:r>
            <a:r>
              <a:rPr lang="en-US" altLang="zh-TW" smtClean="0"/>
              <a:t> to </a:t>
            </a:r>
            <a:r>
              <a:rPr lang="en-US" altLang="zh-TW" i="1" smtClean="0"/>
              <a:t>DOWN</a:t>
            </a:r>
            <a:r>
              <a:rPr lang="en-US" altLang="zh-TW" smtClean="0"/>
              <a:t> and preserves major transients</a:t>
            </a:r>
          </a:p>
        </p:txBody>
      </p:sp>
      <p:sp>
        <p:nvSpPr>
          <p:cNvPr id="81922"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70AD59D1-4E50-4549-97E7-887C6F772A73}" type="slidenum">
              <a:rPr lang="en-US" altLang="zh-TW" sz="1400"/>
              <a:pPr>
                <a:spcBef>
                  <a:spcPct val="0"/>
                </a:spcBef>
                <a:buClrTx/>
                <a:buSzTx/>
                <a:buFontTx/>
                <a:buNone/>
              </a:pPr>
              <a:t>58</a:t>
            </a:fld>
            <a:r>
              <a:rPr lang="en-US" altLang="zh-TW" sz="1400"/>
              <a:t>/118</a:t>
            </a:r>
          </a:p>
        </p:txBody>
      </p:sp>
      <p:pic>
        <p:nvPicPr>
          <p:cNvPr id="819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113" y="4868863"/>
            <a:ext cx="27368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直線接點 5"/>
          <p:cNvCxnSpPr/>
          <p:nvPr/>
        </p:nvCxnSpPr>
        <p:spPr bwMode="auto">
          <a:xfrm>
            <a:off x="4211960" y="5805264"/>
            <a:ext cx="648072" cy="0"/>
          </a:xfrm>
          <a:prstGeom prst="line">
            <a:avLst/>
          </a:prstGeom>
          <a:solidFill>
            <a:schemeClr val="folHlink">
              <a:alpha val="0"/>
            </a:schemeClr>
          </a:solidFill>
          <a:ln w="38100" cap="flat" cmpd="sng" algn="ctr">
            <a:solidFill>
              <a:srgbClr val="FF000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日期版面配置區 1"/>
          <p:cNvSpPr>
            <a:spLocks noGrp="1"/>
          </p:cNvSpPr>
          <p:nvPr>
            <p:ph type="dt" sz="half" idx="10"/>
          </p:nvPr>
        </p:nvSpPr>
        <p:spPr/>
        <p:txBody>
          <a:bodyPr/>
          <a:lstStyle/>
          <a:p>
            <a:fld id="{2BB907E0-E55E-47E0-BD39-0C21983FE3BB}"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2"/>
          <p:cNvSpPr>
            <a:spLocks noGrp="1" noChangeArrowheads="1"/>
          </p:cNvSpPr>
          <p:nvPr>
            <p:ph type="title"/>
          </p:nvPr>
        </p:nvSpPr>
        <p:spPr>
          <a:xfrm>
            <a:off x="1691680" y="116632"/>
            <a:ext cx="8101012" cy="1295400"/>
          </a:xfrm>
        </p:spPr>
        <p:txBody>
          <a:bodyPr/>
          <a:lstStyle/>
          <a:p>
            <a:pPr eaLnBrk="1" hangingPunct="1"/>
            <a:r>
              <a:rPr lang="en-US" altLang="zh-TW" b="0" dirty="0"/>
              <a:t>7-2-7 Hysteresis </a:t>
            </a:r>
            <a:r>
              <a:rPr lang="en-US" altLang="zh-TW" b="0" dirty="0" smtClean="0"/>
              <a:t>Smoothing</a:t>
            </a:r>
          </a:p>
        </p:txBody>
      </p:sp>
      <p:sp>
        <p:nvSpPr>
          <p:cNvPr id="83970"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A35569EE-D474-4C79-B110-5BCCFA4534FB}" type="slidenum">
              <a:rPr lang="en-US" altLang="zh-TW" sz="1400"/>
              <a:pPr>
                <a:spcBef>
                  <a:spcPct val="0"/>
                </a:spcBef>
                <a:buClrTx/>
                <a:buSzTx/>
                <a:buFontTx/>
                <a:buNone/>
              </a:pPr>
              <a:t>59</a:t>
            </a:fld>
            <a:r>
              <a:rPr lang="en-US" altLang="zh-TW" sz="1400"/>
              <a:t>/118</a:t>
            </a:r>
          </a:p>
        </p:txBody>
      </p:sp>
      <p:pic>
        <p:nvPicPr>
          <p:cNvPr id="83972" name="Picture 5" descr="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213" y="1916113"/>
            <a:ext cx="7559675" cy="418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版面配置區 1"/>
          <p:cNvSpPr>
            <a:spLocks noGrp="1"/>
          </p:cNvSpPr>
          <p:nvPr>
            <p:ph type="dt" sz="half" idx="10"/>
          </p:nvPr>
        </p:nvSpPr>
        <p:spPr/>
        <p:txBody>
          <a:bodyPr/>
          <a:lstStyle/>
          <a:p>
            <a:fld id="{B40F0B31-F3A3-48A8-8F8B-617799342A53}"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1586" y="2132856"/>
            <a:ext cx="3460546" cy="2385070"/>
          </a:xfrm>
        </p:spPr>
      </p:pic>
      <p:sp>
        <p:nvSpPr>
          <p:cNvPr id="4" name="投影片編號版面配置區 3"/>
          <p:cNvSpPr>
            <a:spLocks noGrp="1"/>
          </p:cNvSpPr>
          <p:nvPr>
            <p:ph type="sldNum" sz="quarter" idx="12"/>
          </p:nvPr>
        </p:nvSpPr>
        <p:spPr/>
        <p:txBody>
          <a:bodyPr/>
          <a:lstStyle/>
          <a:p>
            <a:fld id="{BFAA3A1A-A6EE-45C7-8D17-B91E289A84DA}" type="slidenum">
              <a:rPr lang="en-US" altLang="zh-TW" smtClean="0"/>
              <a:pPr/>
              <a:t>6</a:t>
            </a:fld>
            <a:r>
              <a:rPr lang="en-US" altLang="zh-TW" smtClean="0"/>
              <a:t>/118</a:t>
            </a:r>
            <a:endParaRPr lang="en-US" altLang="zh-TW"/>
          </a:p>
        </p:txBody>
      </p:sp>
      <p:sp>
        <p:nvSpPr>
          <p:cNvPr id="6" name="文字方塊 5"/>
          <p:cNvSpPr txBox="1"/>
          <p:nvPr/>
        </p:nvSpPr>
        <p:spPr>
          <a:xfrm>
            <a:off x="1547664" y="980728"/>
            <a:ext cx="6799921" cy="646331"/>
          </a:xfrm>
          <a:prstGeom prst="rect">
            <a:avLst/>
          </a:prstGeom>
          <a:noFill/>
        </p:spPr>
        <p:txBody>
          <a:bodyPr wrap="square" rtlCol="0">
            <a:spAutoFit/>
          </a:bodyPr>
          <a:lstStyle/>
          <a:p>
            <a:r>
              <a:rPr lang="en-US" altLang="zh-TW" sz="3600" dirty="0" smtClean="0"/>
              <a:t>Conditioning:</a:t>
            </a:r>
            <a:r>
              <a:rPr lang="zh-TW" altLang="en-US" sz="3600" dirty="0" smtClean="0"/>
              <a:t> </a:t>
            </a:r>
            <a:r>
              <a:rPr lang="en-US" altLang="zh-TW" sz="3600" dirty="0" smtClean="0"/>
              <a:t>Noise removal</a:t>
            </a:r>
            <a:endParaRPr lang="zh-TW" altLang="en-US" sz="3600" dirty="0"/>
          </a:p>
        </p:txBody>
      </p:sp>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952" y="2132856"/>
            <a:ext cx="3166139" cy="2202241"/>
          </a:xfrm>
          <a:prstGeom prst="rect">
            <a:avLst/>
          </a:prstGeom>
        </p:spPr>
      </p:pic>
      <p:pic>
        <p:nvPicPr>
          <p:cNvPr id="8" name="圖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586" y="4335097"/>
            <a:ext cx="3778439" cy="2620144"/>
          </a:xfrm>
          <a:prstGeom prst="rect">
            <a:avLst/>
          </a:prstGeom>
        </p:spPr>
      </p:pic>
      <p:pic>
        <p:nvPicPr>
          <p:cNvPr id="9" name="圖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8291" y="4557439"/>
            <a:ext cx="3137173" cy="2175460"/>
          </a:xfrm>
          <a:prstGeom prst="rect">
            <a:avLst/>
          </a:prstGeom>
        </p:spPr>
      </p:pic>
      <p:sp>
        <p:nvSpPr>
          <p:cNvPr id="2" name="日期版面配置區 1"/>
          <p:cNvSpPr>
            <a:spLocks noGrp="1"/>
          </p:cNvSpPr>
          <p:nvPr>
            <p:ph type="dt" sz="half" idx="10"/>
          </p:nvPr>
        </p:nvSpPr>
        <p:spPr/>
        <p:txBody>
          <a:bodyPr/>
          <a:lstStyle/>
          <a:p>
            <a:fld id="{D2724FD6-0D3F-4BD6-9493-239C64CE84CA}" type="datetime1">
              <a:rPr lang="en-US" altLang="zh-TW" smtClean="0"/>
              <a:t>12/1/2015</a:t>
            </a:fld>
            <a:endParaRPr lang="en-US" dirty="0"/>
          </a:p>
        </p:txBody>
      </p:sp>
      <p:sp>
        <p:nvSpPr>
          <p:cNvPr id="10" name="文字方塊 9"/>
          <p:cNvSpPr txBox="1"/>
          <p:nvPr/>
        </p:nvSpPr>
        <p:spPr>
          <a:xfrm>
            <a:off x="6812619" y="6295161"/>
            <a:ext cx="1184730" cy="369332"/>
          </a:xfrm>
          <a:prstGeom prst="rect">
            <a:avLst/>
          </a:prstGeom>
          <a:noFill/>
        </p:spPr>
        <p:txBody>
          <a:bodyPr wrap="square" rtlCol="0">
            <a:spAutoFit/>
          </a:bodyPr>
          <a:lstStyle/>
          <a:p>
            <a:r>
              <a:rPr lang="en-US" altLang="zh-TW" dirty="0" smtClean="0"/>
              <a:t>5</a:t>
            </a:r>
            <a:endParaRPr lang="zh-TW" altLang="en-US" dirty="0"/>
          </a:p>
        </p:txBody>
      </p:sp>
    </p:spTree>
    <p:extLst>
      <p:ext uri="{BB962C8B-B14F-4D97-AF65-F5344CB8AC3E}">
        <p14:creationId xmlns:p14="http://schemas.microsoft.com/office/powerpoint/2010/main" val="160394076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Take a break 4</a:t>
            </a:r>
            <a:endParaRPr lang="zh-TW" altLang="en-US" dirty="0"/>
          </a:p>
        </p:txBody>
      </p:sp>
      <p:sp>
        <p:nvSpPr>
          <p:cNvPr id="3" name="內容版面配置區 2"/>
          <p:cNvSpPr>
            <a:spLocks noGrp="1"/>
          </p:cNvSpPr>
          <p:nvPr>
            <p:ph idx="1"/>
          </p:nvPr>
        </p:nvSpPr>
        <p:spPr/>
        <p:txBody>
          <a:bodyPr/>
          <a:lstStyle/>
          <a:p>
            <a:pPr marL="0" indent="0">
              <a:buNone/>
            </a:pPr>
            <a:r>
              <a:rPr lang="zh-TW" altLang="en-US" dirty="0">
                <a:hlinkClick r:id="rId2" action="ppaction://hlinkfile"/>
              </a:rPr>
              <a:t>什麼功能都有的</a:t>
            </a:r>
            <a:r>
              <a:rPr lang="en-US" altLang="zh-TW" dirty="0" err="1">
                <a:hlinkClick r:id="rId2" action="ppaction://hlinkfile"/>
              </a:rPr>
              <a:t>iphone</a:t>
            </a:r>
            <a:r>
              <a:rPr lang="en-US" altLang="zh-TW" dirty="0">
                <a:hlinkClick r:id="rId2" action="ppaction://hlinkfile"/>
              </a:rPr>
              <a:t>  </a:t>
            </a:r>
            <a:r>
              <a:rPr lang="zh-TW" altLang="en-US" dirty="0">
                <a:hlinkClick r:id="rId2" action="ppaction://hlinkfile"/>
              </a:rPr>
              <a:t>笑死我了</a:t>
            </a:r>
            <a:endParaRPr lang="zh-TW" altLang="en-US" dirty="0"/>
          </a:p>
        </p:txBody>
      </p:sp>
      <p:sp>
        <p:nvSpPr>
          <p:cNvPr id="4" name="日期版面配置區 3"/>
          <p:cNvSpPr>
            <a:spLocks noGrp="1"/>
          </p:cNvSpPr>
          <p:nvPr>
            <p:ph type="dt" sz="half" idx="10"/>
          </p:nvPr>
        </p:nvSpPr>
        <p:spPr/>
        <p:txBody>
          <a:bodyPr/>
          <a:lstStyle/>
          <a:p>
            <a:fld id="{6484AFB4-D2A7-4C8F-BA49-2E1E0F0E4E36}" type="datetime1">
              <a:rPr lang="en-US" altLang="zh-TW" smtClean="0"/>
              <a:t>12/1/2015</a:t>
            </a:fld>
            <a:endParaRPr lang="en-US" dirty="0"/>
          </a:p>
        </p:txBody>
      </p:sp>
      <p:sp>
        <p:nvSpPr>
          <p:cNvPr id="5" name="投影片編號版面配置區 4"/>
          <p:cNvSpPr>
            <a:spLocks noGrp="1"/>
          </p:cNvSpPr>
          <p:nvPr>
            <p:ph type="sldNum" sz="quarter" idx="12"/>
          </p:nvPr>
        </p:nvSpPr>
        <p:spPr/>
        <p:txBody>
          <a:bodyPr/>
          <a:lstStyle/>
          <a:p>
            <a:fld id="{BFAA3A1A-A6EE-45C7-8D17-B91E289A84DA}" type="slidenum">
              <a:rPr lang="en-US" altLang="zh-TW" smtClean="0"/>
              <a:pPr/>
              <a:t>60</a:t>
            </a:fld>
            <a:r>
              <a:rPr lang="en-US" altLang="zh-TW" smtClean="0"/>
              <a:t>/118</a:t>
            </a:r>
            <a:endParaRPr lang="en-US" altLang="zh-TW"/>
          </a:p>
        </p:txBody>
      </p:sp>
    </p:spTree>
    <p:extLst>
      <p:ext uri="{BB962C8B-B14F-4D97-AF65-F5344CB8AC3E}">
        <p14:creationId xmlns:p14="http://schemas.microsoft.com/office/powerpoint/2010/main" val="204200457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2"/>
          <p:cNvSpPr>
            <a:spLocks noGrp="1" noChangeArrowheads="1"/>
          </p:cNvSpPr>
          <p:nvPr>
            <p:ph type="title"/>
          </p:nvPr>
        </p:nvSpPr>
        <p:spPr/>
        <p:txBody>
          <a:bodyPr/>
          <a:lstStyle/>
          <a:p>
            <a:pPr eaLnBrk="1" hangingPunct="1"/>
            <a:r>
              <a:rPr lang="en-US" altLang="zh-TW" b="0" smtClean="0"/>
              <a:t>Sigma Filter</a:t>
            </a:r>
          </a:p>
        </p:txBody>
      </p:sp>
      <p:sp>
        <p:nvSpPr>
          <p:cNvPr id="86020" name="Rectangle 3"/>
          <p:cNvSpPr>
            <a:spLocks noGrp="1" noChangeArrowheads="1"/>
          </p:cNvSpPr>
          <p:nvPr>
            <p:ph type="body" sz="half" idx="1"/>
          </p:nvPr>
        </p:nvSpPr>
        <p:spPr>
          <a:xfrm>
            <a:off x="684213" y="2041525"/>
            <a:ext cx="8135937" cy="4411663"/>
          </a:xfrm>
        </p:spPr>
        <p:txBody>
          <a:bodyPr/>
          <a:lstStyle/>
          <a:p>
            <a:pPr eaLnBrk="1" hangingPunct="1"/>
            <a:r>
              <a:rPr lang="en-US" altLang="zh-TW" sz="2600" dirty="0" smtClean="0"/>
              <a:t>sigma filter: average only with values within </a:t>
            </a:r>
          </a:p>
          <a:p>
            <a:pPr eaLnBrk="1" hangingPunct="1">
              <a:buFont typeface="Wingdings" pitchFamily="2" charset="2"/>
              <a:buNone/>
            </a:pPr>
            <a:r>
              <a:rPr lang="en-US" altLang="zh-TW" sz="2600" dirty="0" smtClean="0"/>
              <a:t>                       two-sigma interval</a:t>
            </a:r>
          </a:p>
        </p:txBody>
      </p:sp>
      <p:graphicFrame>
        <p:nvGraphicFramePr>
          <p:cNvPr id="86021" name="Object 4"/>
          <p:cNvGraphicFramePr>
            <a:graphicFrameLocks noGrp="1" noChangeAspect="1"/>
          </p:cNvGraphicFramePr>
          <p:nvPr>
            <p:ph sz="quarter" idx="2"/>
          </p:nvPr>
        </p:nvGraphicFramePr>
        <p:xfrm>
          <a:off x="3276600" y="3429000"/>
          <a:ext cx="2519363" cy="1154113"/>
        </p:xfrm>
        <a:graphic>
          <a:graphicData uri="http://schemas.openxmlformats.org/presentationml/2006/ole">
            <mc:AlternateContent xmlns:mc="http://schemas.openxmlformats.org/markup-compatibility/2006">
              <mc:Choice xmlns:v="urn:schemas-microsoft-com:vml" Requires="v">
                <p:oleObj spid="_x0000_s86647" name="方程式" r:id="rId4" imgW="914400" imgH="419100" progId="Equation.3">
                  <p:embed/>
                </p:oleObj>
              </mc:Choice>
              <mc:Fallback>
                <p:oleObj name="方程式" r:id="rId4" imgW="914400" imgH="419100" progId="Equation.3">
                  <p:embed/>
                  <p:pic>
                    <p:nvPicPr>
                      <p:cNvPr id="0" name="Picture 121"/>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3429000"/>
                        <a:ext cx="2519363" cy="1154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6022" name="Object 6"/>
          <p:cNvGraphicFramePr>
            <a:graphicFrameLocks noGrp="1" noChangeAspect="1"/>
          </p:cNvGraphicFramePr>
          <p:nvPr>
            <p:ph sz="quarter" idx="3"/>
          </p:nvPr>
        </p:nvGraphicFramePr>
        <p:xfrm>
          <a:off x="755650" y="4941888"/>
          <a:ext cx="7127875" cy="679450"/>
        </p:xfrm>
        <a:graphic>
          <a:graphicData uri="http://schemas.openxmlformats.org/presentationml/2006/ole">
            <mc:AlternateContent xmlns:mc="http://schemas.openxmlformats.org/markup-compatibility/2006">
              <mc:Choice xmlns:v="urn:schemas-microsoft-com:vml" Requires="v">
                <p:oleObj spid="_x0000_s86648" name="方程式" r:id="rId6" imgW="2400300" imgH="228600" progId="Equation.3">
                  <p:embed/>
                </p:oleObj>
              </mc:Choice>
              <mc:Fallback>
                <p:oleObj name="方程式" r:id="rId6" imgW="2400300" imgH="228600" progId="Equation.3">
                  <p:embed/>
                  <p:pic>
                    <p:nvPicPr>
                      <p:cNvPr id="0" name="Picture 122"/>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650" y="4941888"/>
                        <a:ext cx="7127875" cy="679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6018" name="投影片編號版面配置區 6"/>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A0BCF74F-20E3-4873-83D6-105F901B3F17}" type="slidenum">
              <a:rPr lang="en-US" altLang="zh-TW" sz="1400"/>
              <a:pPr>
                <a:spcBef>
                  <a:spcPct val="0"/>
                </a:spcBef>
                <a:buClrTx/>
                <a:buSzTx/>
                <a:buFontTx/>
                <a:buNone/>
              </a:pPr>
              <a:t>61</a:t>
            </a:fld>
            <a:r>
              <a:rPr lang="en-US" altLang="zh-TW" sz="1400"/>
              <a:t>/118</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2"/>
          <p:cNvSpPr>
            <a:spLocks noGrp="1" noChangeArrowheads="1"/>
          </p:cNvSpPr>
          <p:nvPr>
            <p:ph type="title"/>
          </p:nvPr>
        </p:nvSpPr>
        <p:spPr/>
        <p:txBody>
          <a:bodyPr/>
          <a:lstStyle/>
          <a:p>
            <a:pPr algn="ctr" eaLnBrk="1" hangingPunct="1"/>
            <a:r>
              <a:rPr lang="en-US" altLang="zh-TW" b="0" dirty="0" smtClean="0"/>
              <a:t>Selected-Neighborhood Averaging</a:t>
            </a:r>
          </a:p>
        </p:txBody>
      </p:sp>
      <p:sp>
        <p:nvSpPr>
          <p:cNvPr id="88068" name="Rectangle 3"/>
          <p:cNvSpPr>
            <a:spLocks noGrp="1" noChangeArrowheads="1"/>
          </p:cNvSpPr>
          <p:nvPr>
            <p:ph idx="1"/>
          </p:nvPr>
        </p:nvSpPr>
        <p:spPr>
          <a:xfrm>
            <a:off x="0" y="2708275"/>
            <a:ext cx="9144000" cy="3025775"/>
          </a:xfrm>
        </p:spPr>
        <p:txBody>
          <a:bodyPr/>
          <a:lstStyle/>
          <a:p>
            <a:pPr eaLnBrk="1" hangingPunct="1"/>
            <a:r>
              <a:rPr lang="en-US" altLang="zh-TW" smtClean="0"/>
              <a:t>selected-neighborhood averaging: </a:t>
            </a:r>
          </a:p>
          <a:p>
            <a:pPr eaLnBrk="1" hangingPunct="1">
              <a:buFont typeface="Wingdings" pitchFamily="2" charset="2"/>
              <a:buNone/>
            </a:pPr>
            <a:r>
              <a:rPr lang="en-US" altLang="zh-TW" smtClean="0"/>
              <a:t>         assumes pixel a part of homogeneous region</a:t>
            </a:r>
          </a:p>
          <a:p>
            <a:pPr eaLnBrk="1" hangingPunct="1">
              <a:buFont typeface="Wingdings" pitchFamily="2" charset="2"/>
              <a:buNone/>
            </a:pPr>
            <a:r>
              <a:rPr lang="en-US" altLang="zh-TW" smtClean="0"/>
              <a:t>         </a:t>
            </a:r>
            <a:r>
              <a:rPr lang="en-US" altLang="zh-TW" sz="2000" smtClean="0"/>
              <a:t>(not required to be squared, others can be diagonal, rectangle, three pixels vertical and horizontal neighborhood)</a:t>
            </a:r>
          </a:p>
          <a:p>
            <a:pPr eaLnBrk="1" hangingPunct="1">
              <a:buFont typeface="Wingdings" pitchFamily="2" charset="2"/>
              <a:buNone/>
            </a:pPr>
            <a:endParaRPr lang="en-US" altLang="zh-TW" smtClean="0"/>
          </a:p>
          <a:p>
            <a:pPr eaLnBrk="1" hangingPunct="1"/>
            <a:r>
              <a:rPr lang="en-US" altLang="zh-TW" smtClean="0"/>
              <a:t>noise-filtered value: </a:t>
            </a:r>
          </a:p>
          <a:p>
            <a:pPr eaLnBrk="1" hangingPunct="1">
              <a:buFont typeface="Wingdings" pitchFamily="2" charset="2"/>
              <a:buNone/>
            </a:pPr>
            <a:r>
              <a:rPr lang="en-US" altLang="zh-TW" smtClean="0"/>
              <a:t>         mean value from lowest variance neighborhood</a:t>
            </a:r>
          </a:p>
        </p:txBody>
      </p:sp>
      <p:sp>
        <p:nvSpPr>
          <p:cNvPr id="88066"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7A62FE7B-CA0A-4D1C-8FC6-BD5F94242E8B}" type="slidenum">
              <a:rPr lang="en-US" altLang="zh-TW" sz="1400"/>
              <a:pPr>
                <a:spcBef>
                  <a:spcPct val="0"/>
                </a:spcBef>
                <a:buClrTx/>
                <a:buSzTx/>
                <a:buFontTx/>
                <a:buNone/>
              </a:pPr>
              <a:t>62</a:t>
            </a:fld>
            <a:r>
              <a:rPr lang="en-US" altLang="zh-TW" sz="1400"/>
              <a:t>/118</a:t>
            </a:r>
          </a:p>
        </p:txBody>
      </p:sp>
      <p:sp>
        <p:nvSpPr>
          <p:cNvPr id="2" name="日期版面配置區 1"/>
          <p:cNvSpPr>
            <a:spLocks noGrp="1"/>
          </p:cNvSpPr>
          <p:nvPr>
            <p:ph type="dt" sz="half" idx="10"/>
          </p:nvPr>
        </p:nvSpPr>
        <p:spPr/>
        <p:txBody>
          <a:bodyPr/>
          <a:lstStyle/>
          <a:p>
            <a:fld id="{2789FB74-D4F9-490E-AFCF-5B1ED6CD0F9C}"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2"/>
          <p:cNvSpPr>
            <a:spLocks noGrp="1" noChangeArrowheads="1"/>
          </p:cNvSpPr>
          <p:nvPr>
            <p:ph type="title"/>
          </p:nvPr>
        </p:nvSpPr>
        <p:spPr/>
        <p:txBody>
          <a:bodyPr/>
          <a:lstStyle/>
          <a:p>
            <a:pPr eaLnBrk="1" hangingPunct="1"/>
            <a:r>
              <a:rPr lang="en-US" altLang="zh-TW" b="0" dirty="0" smtClean="0"/>
              <a:t>Minimum Mean Square Noise Smoothing</a:t>
            </a:r>
          </a:p>
        </p:txBody>
      </p:sp>
      <p:sp>
        <p:nvSpPr>
          <p:cNvPr id="90116" name="Rectangle 3"/>
          <p:cNvSpPr>
            <a:spLocks noGrp="1" noChangeArrowheads="1"/>
          </p:cNvSpPr>
          <p:nvPr>
            <p:ph idx="1"/>
          </p:nvPr>
        </p:nvSpPr>
        <p:spPr>
          <a:xfrm>
            <a:off x="230188" y="2852738"/>
            <a:ext cx="8913812" cy="2881312"/>
          </a:xfrm>
        </p:spPr>
        <p:txBody>
          <a:bodyPr/>
          <a:lstStyle/>
          <a:p>
            <a:pPr eaLnBrk="1" hangingPunct="1"/>
            <a:r>
              <a:rPr lang="en-US" altLang="zh-TW" smtClean="0"/>
              <a:t>minimum mean square noise smoothing:</a:t>
            </a:r>
          </a:p>
          <a:p>
            <a:pPr eaLnBrk="1" hangingPunct="1">
              <a:buFont typeface="Wingdings" pitchFamily="2" charset="2"/>
              <a:buNone/>
            </a:pPr>
            <a:r>
              <a:rPr lang="en-US" altLang="zh-TW" smtClean="0"/>
              <a:t>                                  additive or multiplicative noise</a:t>
            </a:r>
          </a:p>
          <a:p>
            <a:pPr eaLnBrk="1" hangingPunct="1">
              <a:buFont typeface="Wingdings" pitchFamily="2" charset="2"/>
              <a:buNone/>
            </a:pPr>
            <a:endParaRPr lang="en-US" altLang="zh-TW" smtClean="0"/>
          </a:p>
          <a:p>
            <a:pPr eaLnBrk="1" hangingPunct="1"/>
            <a:r>
              <a:rPr lang="en-US" altLang="zh-TW" smtClean="0"/>
              <a:t>each pixel in true image: </a:t>
            </a:r>
          </a:p>
          <a:p>
            <a:pPr eaLnBrk="1" hangingPunct="1">
              <a:buFont typeface="Wingdings" pitchFamily="2" charset="2"/>
              <a:buNone/>
            </a:pPr>
            <a:r>
              <a:rPr lang="en-US" altLang="zh-TW" smtClean="0"/>
              <a:t>                                 regarded as a random variable</a:t>
            </a:r>
          </a:p>
        </p:txBody>
      </p:sp>
      <p:sp>
        <p:nvSpPr>
          <p:cNvPr id="90114"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BDB919A6-00CF-46D6-95BB-55852A26E198}" type="slidenum">
              <a:rPr lang="en-US" altLang="zh-TW" sz="1400"/>
              <a:pPr>
                <a:spcBef>
                  <a:spcPct val="0"/>
                </a:spcBef>
                <a:buClrTx/>
                <a:buSzTx/>
                <a:buFontTx/>
                <a:buNone/>
              </a:pPr>
              <a:t>63</a:t>
            </a:fld>
            <a:r>
              <a:rPr lang="en-US" altLang="zh-TW" sz="1400"/>
              <a:t>/118</a:t>
            </a:r>
          </a:p>
        </p:txBody>
      </p:sp>
      <p:sp>
        <p:nvSpPr>
          <p:cNvPr id="2" name="日期版面配置區 1"/>
          <p:cNvSpPr>
            <a:spLocks noGrp="1"/>
          </p:cNvSpPr>
          <p:nvPr>
            <p:ph type="dt" sz="half" idx="10"/>
          </p:nvPr>
        </p:nvSpPr>
        <p:spPr/>
        <p:txBody>
          <a:bodyPr/>
          <a:lstStyle/>
          <a:p>
            <a:fld id="{CF59030B-F130-43F7-8332-BBF443BC8EAF}"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
          <p:cNvSpPr>
            <a:spLocks noGrp="1" noChangeArrowheads="1"/>
          </p:cNvSpPr>
          <p:nvPr>
            <p:ph type="title" sz="quarter"/>
          </p:nvPr>
        </p:nvSpPr>
        <p:spPr/>
        <p:txBody>
          <a:bodyPr/>
          <a:lstStyle/>
          <a:p>
            <a:pPr eaLnBrk="1" hangingPunct="1"/>
            <a:r>
              <a:rPr lang="en-US" altLang="zh-TW" b="0" smtClean="0">
                <a:solidFill>
                  <a:srgbClr val="000066"/>
                </a:solidFill>
              </a:rPr>
              <a:t>Minimum Mean Square Noise Smoothing</a:t>
            </a:r>
          </a:p>
        </p:txBody>
      </p:sp>
      <p:graphicFrame>
        <p:nvGraphicFramePr>
          <p:cNvPr id="92164" name="Object 4"/>
          <p:cNvGraphicFramePr>
            <a:graphicFrameLocks noGrp="1" noChangeAspect="1"/>
          </p:cNvGraphicFramePr>
          <p:nvPr>
            <p:ph sz="quarter" idx="1"/>
          </p:nvPr>
        </p:nvGraphicFramePr>
        <p:xfrm>
          <a:off x="1189038" y="2492375"/>
          <a:ext cx="2373312" cy="774700"/>
        </p:xfrm>
        <a:graphic>
          <a:graphicData uri="http://schemas.openxmlformats.org/presentationml/2006/ole">
            <mc:AlternateContent xmlns:mc="http://schemas.openxmlformats.org/markup-compatibility/2006">
              <mc:Choice xmlns:v="urn:schemas-microsoft-com:vml" Requires="v">
                <p:oleObj spid="_x0000_s392432" name="方程式" r:id="rId4" imgW="622030" imgH="203112" progId="Equation.3">
                  <p:embed/>
                </p:oleObj>
              </mc:Choice>
              <mc:Fallback>
                <p:oleObj name="方程式" r:id="rId4" imgW="622030" imgH="203112" progId="Equation.3">
                  <p:embed/>
                  <p:pic>
                    <p:nvPicPr>
                      <p:cNvPr id="0" name="Picture 24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9038" y="2492375"/>
                        <a:ext cx="2373312" cy="774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165" name="Object 6"/>
          <p:cNvGraphicFramePr>
            <a:graphicFrameLocks noGrp="1" noChangeAspect="1"/>
          </p:cNvGraphicFramePr>
          <p:nvPr>
            <p:ph sz="quarter" idx="2"/>
          </p:nvPr>
        </p:nvGraphicFramePr>
        <p:xfrm>
          <a:off x="1258888" y="3573463"/>
          <a:ext cx="2087562" cy="879475"/>
        </p:xfrm>
        <a:graphic>
          <a:graphicData uri="http://schemas.openxmlformats.org/presentationml/2006/ole">
            <mc:AlternateContent xmlns:mc="http://schemas.openxmlformats.org/markup-compatibility/2006">
              <mc:Choice xmlns:v="urn:schemas-microsoft-com:vml" Requires="v">
                <p:oleObj spid="_x0000_s392433" name="方程式" r:id="rId6" imgW="723586" imgH="304668" progId="Equation.3">
                  <p:embed/>
                </p:oleObj>
              </mc:Choice>
              <mc:Fallback>
                <p:oleObj name="方程式" r:id="rId6" imgW="723586" imgH="304668" progId="Equation.3">
                  <p:embed/>
                  <p:pic>
                    <p:nvPicPr>
                      <p:cNvPr id="0" name="Picture 245"/>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8888" y="3573463"/>
                        <a:ext cx="2087562" cy="879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166" name="Object 8"/>
          <p:cNvGraphicFramePr>
            <a:graphicFrameLocks noGrp="1" noChangeAspect="1"/>
          </p:cNvGraphicFramePr>
          <p:nvPr>
            <p:ph sz="quarter" idx="3"/>
          </p:nvPr>
        </p:nvGraphicFramePr>
        <p:xfrm>
          <a:off x="1090613" y="5121275"/>
          <a:ext cx="3225800" cy="533400"/>
        </p:xfrm>
        <a:graphic>
          <a:graphicData uri="http://schemas.openxmlformats.org/presentationml/2006/ole">
            <mc:AlternateContent xmlns:mc="http://schemas.openxmlformats.org/markup-compatibility/2006">
              <mc:Choice xmlns:v="urn:schemas-microsoft-com:vml" Requires="v">
                <p:oleObj spid="_x0000_s392434" name="方程式" r:id="rId8" imgW="3225800" imgH="533400" progId="Equation.3">
                  <p:embed/>
                </p:oleObj>
              </mc:Choice>
              <mc:Fallback>
                <p:oleObj name="方程式" r:id="rId8" imgW="3225800" imgH="533400" progId="Equation.3">
                  <p:embed/>
                  <p:pic>
                    <p:nvPicPr>
                      <p:cNvPr id="0" name="Picture 246"/>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0613" y="5121275"/>
                        <a:ext cx="32258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167" name="Object 11"/>
          <p:cNvGraphicFramePr>
            <a:graphicFrameLocks noGrp="1" noChangeAspect="1"/>
          </p:cNvGraphicFramePr>
          <p:nvPr>
            <p:ph sz="quarter" idx="4"/>
            <p:extLst>
              <p:ext uri="{D42A27DB-BD31-4B8C-83A1-F6EECF244321}">
                <p14:modId xmlns:p14="http://schemas.microsoft.com/office/powerpoint/2010/main" val="3801758426"/>
              </p:ext>
            </p:extLst>
          </p:nvPr>
        </p:nvGraphicFramePr>
        <p:xfrm>
          <a:off x="4572000" y="2062163"/>
          <a:ext cx="3671888" cy="2932112"/>
        </p:xfrm>
        <a:graphic>
          <a:graphicData uri="http://schemas.openxmlformats.org/presentationml/2006/ole">
            <mc:AlternateContent xmlns:mc="http://schemas.openxmlformats.org/markup-compatibility/2006">
              <mc:Choice xmlns:v="urn:schemas-microsoft-com:vml" Requires="v">
                <p:oleObj spid="_x0000_s392435" name="方程式" r:id="rId10" imgW="1511280" imgH="1206360" progId="Equation.3">
                  <p:embed/>
                </p:oleObj>
              </mc:Choice>
              <mc:Fallback>
                <p:oleObj name="方程式" r:id="rId10" imgW="1511280" imgH="1206360" progId="Equation.3">
                  <p:embed/>
                  <p:pic>
                    <p:nvPicPr>
                      <p:cNvPr id="0" name="Picture 247"/>
                      <p:cNvPicPr>
                        <a:picLocks noGrp="1"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0" y="2062163"/>
                        <a:ext cx="3671888" cy="2932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162" name="投影片編號版面配置區 7"/>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A4F47AEF-E683-4F4C-B9AB-24378E25A8F7}" type="slidenum">
              <a:rPr lang="en-US" altLang="zh-TW" sz="1400"/>
              <a:pPr>
                <a:spcBef>
                  <a:spcPct val="0"/>
                </a:spcBef>
                <a:buClrTx/>
                <a:buSzTx/>
                <a:buFontTx/>
                <a:buNone/>
              </a:pPr>
              <a:t>64</a:t>
            </a:fld>
            <a:r>
              <a:rPr lang="en-US" altLang="zh-TW" sz="1400"/>
              <a:t>/118</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2"/>
          <p:cNvSpPr>
            <a:spLocks noGrp="1" noChangeArrowheads="1"/>
          </p:cNvSpPr>
          <p:nvPr>
            <p:ph type="title"/>
          </p:nvPr>
        </p:nvSpPr>
        <p:spPr/>
        <p:txBody>
          <a:bodyPr/>
          <a:lstStyle/>
          <a:p>
            <a:pPr algn="ctr" eaLnBrk="1" hangingPunct="1"/>
            <a:r>
              <a:rPr lang="en-US" altLang="zh-TW" b="0" smtClean="0"/>
              <a:t>Noise-Removal Techniques-Experiments</a:t>
            </a:r>
          </a:p>
        </p:txBody>
      </p:sp>
      <p:sp>
        <p:nvSpPr>
          <p:cNvPr id="94210"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C4B5528E-9DEE-4EC1-ABC3-2CF68BAE7699}" type="slidenum">
              <a:rPr lang="en-US" altLang="zh-TW" sz="1400"/>
              <a:pPr>
                <a:spcBef>
                  <a:spcPct val="0"/>
                </a:spcBef>
                <a:buClrTx/>
                <a:buSzTx/>
                <a:buFontTx/>
                <a:buNone/>
              </a:pPr>
              <a:t>65</a:t>
            </a:fld>
            <a:r>
              <a:rPr lang="en-US" altLang="zh-TW" sz="1400"/>
              <a:t>/118</a:t>
            </a:r>
          </a:p>
        </p:txBody>
      </p:sp>
      <p:pic>
        <p:nvPicPr>
          <p:cNvPr id="94212" name="Picture 4" descr="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913" y="1916113"/>
            <a:ext cx="6697662"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版面配置區 1"/>
          <p:cNvSpPr>
            <a:spLocks noGrp="1"/>
          </p:cNvSpPr>
          <p:nvPr>
            <p:ph type="dt" sz="half" idx="10"/>
          </p:nvPr>
        </p:nvSpPr>
        <p:spPr/>
        <p:txBody>
          <a:bodyPr/>
          <a:lstStyle/>
          <a:p>
            <a:fld id="{F709626D-ECA5-4C22-9F59-65BC45733AF6}"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Rectangle 2"/>
          <p:cNvSpPr>
            <a:spLocks noGrp="1" noChangeArrowheads="1"/>
          </p:cNvSpPr>
          <p:nvPr>
            <p:ph type="title"/>
          </p:nvPr>
        </p:nvSpPr>
        <p:spPr/>
        <p:txBody>
          <a:bodyPr/>
          <a:lstStyle/>
          <a:p>
            <a:pPr algn="ctr" eaLnBrk="1" hangingPunct="1"/>
            <a:r>
              <a:rPr lang="en-US" altLang="zh-TW" b="0" smtClean="0"/>
              <a:t>Noise-Removal Techniques-Experiments</a:t>
            </a:r>
          </a:p>
        </p:txBody>
      </p:sp>
      <p:sp>
        <p:nvSpPr>
          <p:cNvPr id="96260" name="Rectangle 3"/>
          <p:cNvSpPr>
            <a:spLocks noGrp="1" noChangeArrowheads="1"/>
          </p:cNvSpPr>
          <p:nvPr>
            <p:ph idx="1"/>
          </p:nvPr>
        </p:nvSpPr>
        <p:spPr>
          <a:xfrm>
            <a:off x="684213" y="2708275"/>
            <a:ext cx="8229600" cy="3744913"/>
          </a:xfrm>
        </p:spPr>
        <p:txBody>
          <a:bodyPr/>
          <a:lstStyle/>
          <a:p>
            <a:pPr eaLnBrk="1" hangingPunct="1"/>
            <a:r>
              <a:rPr lang="en-US" altLang="zh-TW" dirty="0" smtClean="0"/>
              <a:t>uniform</a:t>
            </a:r>
          </a:p>
          <a:p>
            <a:pPr eaLnBrk="1" hangingPunct="1"/>
            <a:r>
              <a:rPr lang="en-US" altLang="zh-TW" dirty="0" smtClean="0"/>
              <a:t>Gaussian</a:t>
            </a:r>
          </a:p>
          <a:p>
            <a:pPr eaLnBrk="1" hangingPunct="1"/>
            <a:r>
              <a:rPr lang="en-US" altLang="zh-TW" dirty="0" smtClean="0"/>
              <a:t>salt and pepper</a:t>
            </a:r>
          </a:p>
          <a:p>
            <a:pPr eaLnBrk="1" hangingPunct="1"/>
            <a:r>
              <a:rPr lang="en-US" altLang="zh-TW" dirty="0" smtClean="0"/>
              <a:t>varying noise </a:t>
            </a:r>
          </a:p>
          <a:p>
            <a:pPr eaLnBrk="1" hangingPunct="1">
              <a:buFont typeface="Wingdings" pitchFamily="2" charset="2"/>
              <a:buNone/>
            </a:pPr>
            <a:r>
              <a:rPr lang="en-US" altLang="zh-TW" dirty="0" smtClean="0"/>
              <a:t>        (the noise energy varies across the image)</a:t>
            </a:r>
          </a:p>
          <a:p>
            <a:pPr eaLnBrk="1" hangingPunct="1"/>
            <a:endParaRPr lang="en-US" altLang="zh-TW" dirty="0" smtClean="0"/>
          </a:p>
        </p:txBody>
      </p:sp>
      <p:sp>
        <p:nvSpPr>
          <p:cNvPr id="96258"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CE1B96A1-0E47-421C-812A-1C747DF6392C}" type="slidenum">
              <a:rPr lang="en-US" altLang="zh-TW" sz="1400"/>
              <a:pPr>
                <a:spcBef>
                  <a:spcPct val="0"/>
                </a:spcBef>
                <a:buClrTx/>
                <a:buSzTx/>
                <a:buFontTx/>
                <a:buNone/>
              </a:pPr>
              <a:t>66</a:t>
            </a:fld>
            <a:r>
              <a:rPr lang="en-US" altLang="zh-TW" sz="1400"/>
              <a:t>/118</a:t>
            </a:r>
          </a:p>
        </p:txBody>
      </p:sp>
      <p:sp>
        <p:nvSpPr>
          <p:cNvPr id="96261" name="Text Box 4"/>
          <p:cNvSpPr txBox="1">
            <a:spLocks noChangeArrowheads="1"/>
          </p:cNvSpPr>
          <p:nvPr/>
        </p:nvSpPr>
        <p:spPr bwMode="auto">
          <a:xfrm>
            <a:off x="539750" y="2133600"/>
            <a:ext cx="72009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50000"/>
              </a:spcBef>
              <a:buClrTx/>
              <a:buSzTx/>
              <a:buFontTx/>
              <a:buNone/>
            </a:pPr>
            <a:r>
              <a:rPr lang="en-US" altLang="zh-TW"/>
              <a:t>types of noise</a:t>
            </a:r>
          </a:p>
        </p:txBody>
      </p:sp>
      <p:sp>
        <p:nvSpPr>
          <p:cNvPr id="2" name="日期版面配置區 1"/>
          <p:cNvSpPr>
            <a:spLocks noGrp="1"/>
          </p:cNvSpPr>
          <p:nvPr>
            <p:ph type="dt" sz="half" idx="10"/>
          </p:nvPr>
        </p:nvSpPr>
        <p:spPr/>
        <p:txBody>
          <a:bodyPr/>
          <a:lstStyle/>
          <a:p>
            <a:fld id="{320D0940-3AA4-4344-AFE9-EDA06B42650B}"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9"/>
          <p:cNvSpPr>
            <a:spLocks noGrp="1" noChangeArrowheads="1"/>
          </p:cNvSpPr>
          <p:nvPr>
            <p:ph type="title"/>
          </p:nvPr>
        </p:nvSpPr>
        <p:spPr/>
        <p:txBody>
          <a:bodyPr/>
          <a:lstStyle/>
          <a:p>
            <a:pPr algn="ctr" eaLnBrk="1" hangingPunct="1"/>
            <a:r>
              <a:rPr lang="en-US" altLang="zh-TW" b="0" smtClean="0">
                <a:solidFill>
                  <a:srgbClr val="000066"/>
                </a:solidFill>
              </a:rPr>
              <a:t>Noise-Removal Techniques-Experiments</a:t>
            </a:r>
          </a:p>
        </p:txBody>
      </p:sp>
      <p:sp>
        <p:nvSpPr>
          <p:cNvPr id="98308" name="Rectangle 3"/>
          <p:cNvSpPr>
            <a:spLocks noGrp="1" noChangeArrowheads="1"/>
          </p:cNvSpPr>
          <p:nvPr>
            <p:ph type="body" sz="half" idx="1"/>
          </p:nvPr>
        </p:nvSpPr>
        <p:spPr>
          <a:xfrm>
            <a:off x="684213" y="2041525"/>
            <a:ext cx="7848600" cy="595313"/>
          </a:xfrm>
        </p:spPr>
        <p:txBody>
          <a:bodyPr/>
          <a:lstStyle/>
          <a:p>
            <a:pPr eaLnBrk="1" hangingPunct="1"/>
            <a:r>
              <a:rPr lang="en-US" altLang="zh-TW" sz="2600" smtClean="0"/>
              <a:t>salt and pepper</a:t>
            </a:r>
          </a:p>
        </p:txBody>
      </p:sp>
      <p:graphicFrame>
        <p:nvGraphicFramePr>
          <p:cNvPr id="98309" name="Object 5"/>
          <p:cNvGraphicFramePr>
            <a:graphicFrameLocks noGrp="1" noChangeAspect="1"/>
          </p:cNvGraphicFramePr>
          <p:nvPr>
            <p:ph sz="quarter" idx="2"/>
          </p:nvPr>
        </p:nvGraphicFramePr>
        <p:xfrm>
          <a:off x="1081088" y="3573463"/>
          <a:ext cx="1258887" cy="630237"/>
        </p:xfrm>
        <a:graphic>
          <a:graphicData uri="http://schemas.openxmlformats.org/presentationml/2006/ole">
            <mc:AlternateContent xmlns:mc="http://schemas.openxmlformats.org/markup-compatibility/2006">
              <mc:Choice xmlns:v="urn:schemas-microsoft-com:vml" Requires="v">
                <p:oleObj spid="_x0000_s393690" name="方程式" r:id="rId4" imgW="482391" imgH="241195" progId="Equation.3">
                  <p:embed/>
                </p:oleObj>
              </mc:Choice>
              <mc:Fallback>
                <p:oleObj name="方程式" r:id="rId4" imgW="482391" imgH="241195" progId="Equation.3">
                  <p:embed/>
                  <p:pic>
                    <p:nvPicPr>
                      <p:cNvPr id="0" name="Picture 48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1088" y="3573463"/>
                        <a:ext cx="1258887" cy="630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8306" name="投影片編號版面配置區 6"/>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240E3736-9184-4E93-A654-FB86F1F460DF}" type="slidenum">
              <a:rPr lang="en-US" altLang="zh-TW" sz="1400"/>
              <a:pPr>
                <a:spcBef>
                  <a:spcPct val="0"/>
                </a:spcBef>
                <a:buClrTx/>
                <a:buSzTx/>
                <a:buFontTx/>
                <a:buNone/>
              </a:pPr>
              <a:t>67</a:t>
            </a:fld>
            <a:r>
              <a:rPr lang="en-US" altLang="zh-TW" sz="1400"/>
              <a:t>/118</a:t>
            </a:r>
          </a:p>
        </p:txBody>
      </p:sp>
      <p:sp>
        <p:nvSpPr>
          <p:cNvPr id="98310" name="Text Box 4"/>
          <p:cNvSpPr txBox="1">
            <a:spLocks noChangeArrowheads="1"/>
          </p:cNvSpPr>
          <p:nvPr/>
        </p:nvSpPr>
        <p:spPr bwMode="auto">
          <a:xfrm>
            <a:off x="2339975" y="5876925"/>
            <a:ext cx="53292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r>
              <a:rPr lang="en-US" altLang="zh-TW" sz="1800"/>
              <a:t>gray value at given pixel                in output image</a:t>
            </a:r>
          </a:p>
        </p:txBody>
      </p:sp>
      <p:graphicFrame>
        <p:nvGraphicFramePr>
          <p:cNvPr id="98311" name="Object 11"/>
          <p:cNvGraphicFramePr>
            <a:graphicFrameLocks noChangeAspect="1"/>
          </p:cNvGraphicFramePr>
          <p:nvPr/>
        </p:nvGraphicFramePr>
        <p:xfrm>
          <a:off x="1763713" y="4221163"/>
          <a:ext cx="576262" cy="468312"/>
        </p:xfrm>
        <a:graphic>
          <a:graphicData uri="http://schemas.openxmlformats.org/presentationml/2006/ole">
            <mc:AlternateContent xmlns:mc="http://schemas.openxmlformats.org/markup-compatibility/2006">
              <mc:Choice xmlns:v="urn:schemas-microsoft-com:vml" Requires="v">
                <p:oleObj spid="_x0000_s393691" name="方程式" r:id="rId6" imgW="203024" imgH="164957" progId="Equation.3">
                  <p:embed/>
                </p:oleObj>
              </mc:Choice>
              <mc:Fallback>
                <p:oleObj name="方程式" r:id="rId6" imgW="203024" imgH="164957" progId="Equation.3">
                  <p:embed/>
                  <p:pic>
                    <p:nvPicPr>
                      <p:cNvPr id="0" name="Picture 48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63713" y="4221163"/>
                        <a:ext cx="576262" cy="468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8312" name="Object 12"/>
          <p:cNvGraphicFramePr>
            <a:graphicFrameLocks noChangeAspect="1"/>
          </p:cNvGraphicFramePr>
          <p:nvPr/>
        </p:nvGraphicFramePr>
        <p:xfrm>
          <a:off x="1763713" y="4652963"/>
          <a:ext cx="576262" cy="452437"/>
        </p:xfrm>
        <a:graphic>
          <a:graphicData uri="http://schemas.openxmlformats.org/presentationml/2006/ole">
            <mc:AlternateContent xmlns:mc="http://schemas.openxmlformats.org/markup-compatibility/2006">
              <mc:Choice xmlns:v="urn:schemas-microsoft-com:vml" Requires="v">
                <p:oleObj spid="_x0000_s393692" name="方程式" r:id="rId8" imgW="177646" imgH="139579" progId="Equation.3">
                  <p:embed/>
                </p:oleObj>
              </mc:Choice>
              <mc:Fallback>
                <p:oleObj name="方程式" r:id="rId8" imgW="177646" imgH="139579" progId="Equation.3">
                  <p:embed/>
                  <p:pic>
                    <p:nvPicPr>
                      <p:cNvPr id="0" name="Picture 48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63713" y="4652963"/>
                        <a:ext cx="576262" cy="452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8313" name="Object 13"/>
          <p:cNvGraphicFramePr>
            <a:graphicFrameLocks noChangeAspect="1"/>
          </p:cNvGraphicFramePr>
          <p:nvPr/>
        </p:nvGraphicFramePr>
        <p:xfrm>
          <a:off x="1116013" y="5227638"/>
          <a:ext cx="1296987" cy="560387"/>
        </p:xfrm>
        <a:graphic>
          <a:graphicData uri="http://schemas.openxmlformats.org/presentationml/2006/ole">
            <mc:AlternateContent xmlns:mc="http://schemas.openxmlformats.org/markup-compatibility/2006">
              <mc:Choice xmlns:v="urn:schemas-microsoft-com:vml" Requires="v">
                <p:oleObj spid="_x0000_s393693" name="方程式" r:id="rId10" imgW="469696" imgH="203112" progId="Equation.3">
                  <p:embed/>
                </p:oleObj>
              </mc:Choice>
              <mc:Fallback>
                <p:oleObj name="方程式" r:id="rId10" imgW="469696" imgH="203112" progId="Equation.3">
                  <p:embed/>
                  <p:pic>
                    <p:nvPicPr>
                      <p:cNvPr id="0" name="Picture 48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6013" y="5227638"/>
                        <a:ext cx="1296987" cy="560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8314" name="Object 14"/>
          <p:cNvGraphicFramePr>
            <a:graphicFrameLocks noChangeAspect="1"/>
          </p:cNvGraphicFramePr>
          <p:nvPr/>
        </p:nvGraphicFramePr>
        <p:xfrm>
          <a:off x="1116013" y="5803900"/>
          <a:ext cx="1331912" cy="531813"/>
        </p:xfrm>
        <a:graphic>
          <a:graphicData uri="http://schemas.openxmlformats.org/presentationml/2006/ole">
            <mc:AlternateContent xmlns:mc="http://schemas.openxmlformats.org/markup-compatibility/2006">
              <mc:Choice xmlns:v="urn:schemas-microsoft-com:vml" Requires="v">
                <p:oleObj spid="_x0000_s393694" name="方程式" r:id="rId12" imgW="507780" imgH="203112" progId="Equation.3">
                  <p:embed/>
                </p:oleObj>
              </mc:Choice>
              <mc:Fallback>
                <p:oleObj name="方程式" r:id="rId12" imgW="507780" imgH="203112" progId="Equation.3">
                  <p:embed/>
                  <p:pic>
                    <p:nvPicPr>
                      <p:cNvPr id="0" name="Picture 48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16013" y="5803900"/>
                        <a:ext cx="1331912" cy="531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8315" name="Object 15"/>
          <p:cNvGraphicFramePr>
            <a:graphicFrameLocks noChangeAspect="1"/>
          </p:cNvGraphicFramePr>
          <p:nvPr/>
        </p:nvGraphicFramePr>
        <p:xfrm>
          <a:off x="4932363" y="5227638"/>
          <a:ext cx="892175" cy="528637"/>
        </p:xfrm>
        <a:graphic>
          <a:graphicData uri="http://schemas.openxmlformats.org/presentationml/2006/ole">
            <mc:AlternateContent xmlns:mc="http://schemas.openxmlformats.org/markup-compatibility/2006">
              <mc:Choice xmlns:v="urn:schemas-microsoft-com:vml" Requires="v">
                <p:oleObj spid="_x0000_s393695" name="方程式" r:id="rId14" imgW="342751" imgH="203112" progId="Equation.3">
                  <p:embed/>
                </p:oleObj>
              </mc:Choice>
              <mc:Fallback>
                <p:oleObj name="方程式" r:id="rId14" imgW="342751" imgH="203112" progId="Equation.3">
                  <p:embed/>
                  <p:pic>
                    <p:nvPicPr>
                      <p:cNvPr id="0" name="Picture 48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32363" y="5227638"/>
                        <a:ext cx="892175" cy="528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8316" name="Object 16"/>
          <p:cNvGraphicFramePr>
            <a:graphicFrameLocks noChangeAspect="1"/>
          </p:cNvGraphicFramePr>
          <p:nvPr>
            <p:extLst>
              <p:ext uri="{D42A27DB-BD31-4B8C-83A1-F6EECF244321}">
                <p14:modId xmlns:p14="http://schemas.microsoft.com/office/powerpoint/2010/main" val="3889961758"/>
              </p:ext>
            </p:extLst>
          </p:nvPr>
        </p:nvGraphicFramePr>
        <p:xfrm>
          <a:off x="1041400" y="2349500"/>
          <a:ext cx="6557963" cy="1222375"/>
        </p:xfrm>
        <a:graphic>
          <a:graphicData uri="http://schemas.openxmlformats.org/presentationml/2006/ole">
            <mc:AlternateContent xmlns:mc="http://schemas.openxmlformats.org/markup-compatibility/2006">
              <mc:Choice xmlns:v="urn:schemas-microsoft-com:vml" Requires="v">
                <p:oleObj spid="_x0000_s393696" name="方程式" r:id="rId16" imgW="1904760" imgH="355320" progId="Equation.3">
                  <p:embed/>
                </p:oleObj>
              </mc:Choice>
              <mc:Fallback>
                <p:oleObj name="方程式" r:id="rId16" imgW="1904760" imgH="355320" progId="Equation.3">
                  <p:embed/>
                  <p:pic>
                    <p:nvPicPr>
                      <p:cNvPr id="0" name="Picture 48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41400" y="2349500"/>
                        <a:ext cx="6557963" cy="1222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8317" name="Text Box 18"/>
          <p:cNvSpPr txBox="1">
            <a:spLocks noChangeArrowheads="1"/>
          </p:cNvSpPr>
          <p:nvPr/>
        </p:nvSpPr>
        <p:spPr bwMode="auto">
          <a:xfrm>
            <a:off x="2268538" y="3716338"/>
            <a:ext cx="5040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50000"/>
              </a:spcBef>
              <a:buClrTx/>
              <a:buSzTx/>
              <a:buFontTx/>
              <a:buNone/>
            </a:pPr>
            <a:r>
              <a:rPr lang="en-US" altLang="zh-TW" sz="1800" dirty="0"/>
              <a:t>minimum/ maximum gray value for noise pixels</a:t>
            </a:r>
          </a:p>
        </p:txBody>
      </p:sp>
      <p:sp>
        <p:nvSpPr>
          <p:cNvPr id="98318" name="Text Box 19"/>
          <p:cNvSpPr txBox="1">
            <a:spLocks noChangeArrowheads="1"/>
          </p:cNvSpPr>
          <p:nvPr/>
        </p:nvSpPr>
        <p:spPr bwMode="auto">
          <a:xfrm>
            <a:off x="2268538" y="4221163"/>
            <a:ext cx="46815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50000"/>
              </a:spcBef>
              <a:buClrTx/>
              <a:buSzTx/>
              <a:buFontTx/>
              <a:buNone/>
            </a:pPr>
            <a:r>
              <a:rPr lang="en-US" altLang="zh-TW" sz="1800"/>
              <a:t>fraction of image to be corrupted with noise</a:t>
            </a:r>
          </a:p>
        </p:txBody>
      </p:sp>
      <p:sp>
        <p:nvSpPr>
          <p:cNvPr id="98319" name="Text Box 20"/>
          <p:cNvSpPr txBox="1">
            <a:spLocks noChangeArrowheads="1"/>
          </p:cNvSpPr>
          <p:nvPr/>
        </p:nvSpPr>
        <p:spPr bwMode="auto">
          <a:xfrm>
            <a:off x="2268538" y="4652963"/>
            <a:ext cx="43195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50000"/>
              </a:spcBef>
              <a:buClrTx/>
              <a:buSzTx/>
              <a:buFontTx/>
              <a:buNone/>
            </a:pPr>
            <a:r>
              <a:rPr lang="en-US" altLang="zh-TW" sz="1800"/>
              <a:t>uniform random variable in [0,1]</a:t>
            </a:r>
          </a:p>
        </p:txBody>
      </p:sp>
      <p:sp>
        <p:nvSpPr>
          <p:cNvPr id="98320" name="Text Box 21"/>
          <p:cNvSpPr txBox="1">
            <a:spLocks noChangeArrowheads="1"/>
          </p:cNvSpPr>
          <p:nvPr/>
        </p:nvSpPr>
        <p:spPr bwMode="auto">
          <a:xfrm>
            <a:off x="2339975" y="5300663"/>
            <a:ext cx="5184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50000"/>
              </a:spcBef>
              <a:buClrTx/>
              <a:buSzTx/>
              <a:buFontTx/>
              <a:buNone/>
            </a:pPr>
            <a:r>
              <a:rPr lang="en-US" altLang="zh-TW" sz="1800"/>
              <a:t>gray value at given pixel                in input image</a:t>
            </a:r>
          </a:p>
        </p:txBody>
      </p:sp>
      <p:graphicFrame>
        <p:nvGraphicFramePr>
          <p:cNvPr id="98321" name="Object 23"/>
          <p:cNvGraphicFramePr>
            <a:graphicFrameLocks noChangeAspect="1"/>
          </p:cNvGraphicFramePr>
          <p:nvPr/>
        </p:nvGraphicFramePr>
        <p:xfrm>
          <a:off x="4932363" y="5805488"/>
          <a:ext cx="892175" cy="528637"/>
        </p:xfrm>
        <a:graphic>
          <a:graphicData uri="http://schemas.openxmlformats.org/presentationml/2006/ole">
            <mc:AlternateContent xmlns:mc="http://schemas.openxmlformats.org/markup-compatibility/2006">
              <mc:Choice xmlns:v="urn:schemas-microsoft-com:vml" Requires="v">
                <p:oleObj spid="_x0000_s393697" name="方程式" r:id="rId18" imgW="342751" imgH="203112" progId="Equation.3">
                  <p:embed/>
                </p:oleObj>
              </mc:Choice>
              <mc:Fallback>
                <p:oleObj name="方程式" r:id="rId18" imgW="342751" imgH="203112" progId="Equation.3">
                  <p:embed/>
                  <p:pic>
                    <p:nvPicPr>
                      <p:cNvPr id="0" name="Picture 48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32363" y="5805488"/>
                        <a:ext cx="892175" cy="528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7" name="Rectangle 7"/>
          <p:cNvSpPr>
            <a:spLocks noGrp="1" noChangeArrowheads="1"/>
          </p:cNvSpPr>
          <p:nvPr>
            <p:ph type="title"/>
          </p:nvPr>
        </p:nvSpPr>
        <p:spPr>
          <a:noFill/>
        </p:spPr>
        <p:txBody>
          <a:bodyPr/>
          <a:lstStyle/>
          <a:p>
            <a:pPr algn="ctr" eaLnBrk="1" hangingPunct="1"/>
            <a:r>
              <a:rPr lang="en-US" altLang="zh-TW" b="0" smtClean="0"/>
              <a:t>Noise-Removal Techniques-Experiments</a:t>
            </a:r>
          </a:p>
        </p:txBody>
      </p:sp>
      <p:sp>
        <p:nvSpPr>
          <p:cNvPr id="100355" name="Rectangle 3"/>
          <p:cNvSpPr>
            <a:spLocks noGrp="1" noChangeArrowheads="1"/>
          </p:cNvSpPr>
          <p:nvPr>
            <p:ph type="body" sz="half" idx="1"/>
          </p:nvPr>
        </p:nvSpPr>
        <p:spPr>
          <a:xfrm>
            <a:off x="467544" y="1955006"/>
            <a:ext cx="7920037" cy="595313"/>
          </a:xfrm>
        </p:spPr>
        <p:txBody>
          <a:bodyPr/>
          <a:lstStyle/>
          <a:p>
            <a:pPr eaLnBrk="1" hangingPunct="1"/>
            <a:r>
              <a:rPr lang="en-US" altLang="zh-TW" sz="2600" dirty="0" smtClean="0"/>
              <a:t>Generate salt-and-pepper noise</a:t>
            </a:r>
          </a:p>
        </p:txBody>
      </p:sp>
      <p:sp>
        <p:nvSpPr>
          <p:cNvPr id="3" name="內容版面配置區 2"/>
          <p:cNvSpPr>
            <a:spLocks noGrp="1"/>
          </p:cNvSpPr>
          <p:nvPr>
            <p:ph sz="half" idx="2"/>
          </p:nvPr>
        </p:nvSpPr>
        <p:spPr/>
        <p:txBody>
          <a:bodyPr/>
          <a:lstStyle/>
          <a:p>
            <a:endParaRPr lang="zh-TW" altLang="en-US"/>
          </a:p>
        </p:txBody>
      </p:sp>
      <p:sp>
        <p:nvSpPr>
          <p:cNvPr id="100354" name="投影片編號版面配置區 5"/>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4B4E9A37-9760-4A68-83C8-AC0EB8129000}" type="slidenum">
              <a:rPr lang="en-US" altLang="zh-TW" sz="1400"/>
              <a:pPr>
                <a:spcBef>
                  <a:spcPct val="0"/>
                </a:spcBef>
                <a:buClrTx/>
                <a:buSzTx/>
                <a:buFontTx/>
                <a:buNone/>
              </a:pPr>
              <a:t>68</a:t>
            </a:fld>
            <a:r>
              <a:rPr lang="en-US" altLang="zh-TW" sz="1400"/>
              <a:t>/118</a:t>
            </a:r>
          </a:p>
        </p:txBody>
      </p:sp>
      <p:sp>
        <p:nvSpPr>
          <p:cNvPr id="2" name="文字方塊 1"/>
          <p:cNvSpPr txBox="1"/>
          <p:nvPr/>
        </p:nvSpPr>
        <p:spPr>
          <a:xfrm>
            <a:off x="622291" y="3055203"/>
            <a:ext cx="8045470" cy="1446550"/>
          </a:xfrm>
          <a:prstGeom prst="rect">
            <a:avLst/>
          </a:prstGeom>
          <a:noFill/>
        </p:spPr>
        <p:txBody>
          <a:bodyPr wrap="square" rtlCol="0">
            <a:spAutoFit/>
          </a:bodyPr>
          <a:lstStyle/>
          <a:p>
            <a:r>
              <a:rPr lang="en-US" altLang="zh-TW" sz="2200" i="1" dirty="0"/>
              <a:t>I</a:t>
            </a:r>
            <a:r>
              <a:rPr lang="en-US" altLang="zh-TW" sz="2200" dirty="0"/>
              <a:t>(</a:t>
            </a:r>
            <a:r>
              <a:rPr lang="en-US" altLang="zh-TW" sz="2200" i="1" dirty="0" err="1"/>
              <a:t>nim</a:t>
            </a:r>
            <a:r>
              <a:rPr lang="en-US" altLang="zh-TW" sz="2200" dirty="0"/>
              <a:t>, </a:t>
            </a:r>
            <a:r>
              <a:rPr lang="en-US" altLang="zh-TW" sz="2200" i="1" dirty="0" err="1"/>
              <a:t>i</a:t>
            </a:r>
            <a:r>
              <a:rPr lang="en-US" altLang="zh-TW" sz="2200" dirty="0"/>
              <a:t> , </a:t>
            </a:r>
            <a:r>
              <a:rPr lang="en-US" altLang="zh-TW" sz="2200" i="1" dirty="0"/>
              <a:t>j</a:t>
            </a:r>
            <a:r>
              <a:rPr lang="en-US" altLang="zh-TW" sz="2200" dirty="0"/>
              <a:t>) = 0   </a:t>
            </a:r>
            <a:r>
              <a:rPr lang="zh-TW" altLang="en-US" sz="2200" dirty="0" smtClean="0"/>
              <a:t>               </a:t>
            </a:r>
            <a:r>
              <a:rPr lang="en-US" altLang="zh-TW" sz="2200" dirty="0" smtClean="0"/>
              <a:t>if uniform(0,1</a:t>
            </a:r>
            <a:r>
              <a:rPr lang="en-US" altLang="zh-TW" sz="2200" dirty="0"/>
              <a:t>) &lt; 0.05</a:t>
            </a:r>
          </a:p>
          <a:p>
            <a:r>
              <a:rPr lang="en-US" altLang="zh-TW" sz="2200" i="1" dirty="0"/>
              <a:t>I</a:t>
            </a:r>
            <a:r>
              <a:rPr lang="en-US" altLang="zh-TW" sz="2200" dirty="0"/>
              <a:t>(</a:t>
            </a:r>
            <a:r>
              <a:rPr lang="en-US" altLang="zh-TW" sz="2200" i="1" dirty="0" err="1"/>
              <a:t>nim</a:t>
            </a:r>
            <a:r>
              <a:rPr lang="en-US" altLang="zh-TW" sz="2200" dirty="0"/>
              <a:t>, </a:t>
            </a:r>
            <a:r>
              <a:rPr lang="en-US" altLang="zh-TW" sz="2200" i="1" dirty="0" err="1"/>
              <a:t>i</a:t>
            </a:r>
            <a:r>
              <a:rPr lang="en-US" altLang="zh-TW" sz="2200" dirty="0"/>
              <a:t> , </a:t>
            </a:r>
            <a:r>
              <a:rPr lang="en-US" altLang="zh-TW" sz="2200" i="1" dirty="0"/>
              <a:t>j</a:t>
            </a:r>
            <a:r>
              <a:rPr lang="en-US" altLang="zh-TW" sz="2200" dirty="0"/>
              <a:t>) = 255 </a:t>
            </a:r>
            <a:r>
              <a:rPr lang="zh-TW" altLang="en-US" sz="2200" dirty="0" smtClean="0"/>
              <a:t>             </a:t>
            </a:r>
            <a:r>
              <a:rPr lang="en-US" altLang="zh-TW" sz="2200" dirty="0" smtClean="0"/>
              <a:t>if uniform(0,1</a:t>
            </a:r>
            <a:r>
              <a:rPr lang="en-US" altLang="zh-TW" sz="2200" dirty="0"/>
              <a:t>) &gt; 1- 0.05</a:t>
            </a:r>
          </a:p>
          <a:p>
            <a:r>
              <a:rPr lang="en-US" altLang="zh-TW" sz="2200" i="1" dirty="0"/>
              <a:t>I</a:t>
            </a:r>
            <a:r>
              <a:rPr lang="en-US" altLang="zh-TW" sz="2200" dirty="0"/>
              <a:t>(</a:t>
            </a:r>
            <a:r>
              <a:rPr lang="en-US" altLang="zh-TW" sz="2200" i="1" dirty="0" err="1"/>
              <a:t>nim</a:t>
            </a:r>
            <a:r>
              <a:rPr lang="en-US" altLang="zh-TW" sz="2200" dirty="0"/>
              <a:t>, </a:t>
            </a:r>
            <a:r>
              <a:rPr lang="en-US" altLang="zh-TW" sz="2200" i="1" dirty="0" err="1" smtClean="0"/>
              <a:t>i</a:t>
            </a:r>
            <a:r>
              <a:rPr lang="en-US" altLang="zh-TW" sz="2200" dirty="0" smtClean="0"/>
              <a:t> </a:t>
            </a:r>
            <a:r>
              <a:rPr lang="en-US" altLang="zh-TW" sz="2200" dirty="0"/>
              <a:t>, </a:t>
            </a:r>
            <a:r>
              <a:rPr lang="en-US" altLang="zh-TW" sz="2200" i="1" dirty="0"/>
              <a:t>j</a:t>
            </a:r>
            <a:r>
              <a:rPr lang="en-US" altLang="zh-TW" sz="2200" dirty="0"/>
              <a:t>) = </a:t>
            </a:r>
            <a:r>
              <a:rPr lang="en-US" altLang="zh-TW" sz="2200" i="1" dirty="0"/>
              <a:t>I</a:t>
            </a:r>
            <a:r>
              <a:rPr lang="en-US" altLang="zh-TW" sz="2200" dirty="0"/>
              <a:t>(</a:t>
            </a:r>
            <a:r>
              <a:rPr lang="en-US" altLang="zh-TW" sz="2200" i="1" dirty="0" err="1"/>
              <a:t>im</a:t>
            </a:r>
            <a:r>
              <a:rPr lang="en-US" altLang="zh-TW" sz="2200" dirty="0"/>
              <a:t>, </a:t>
            </a:r>
            <a:r>
              <a:rPr lang="en-US" altLang="zh-TW" sz="2200" i="1" dirty="0" err="1"/>
              <a:t>i</a:t>
            </a:r>
            <a:r>
              <a:rPr lang="en-US" altLang="zh-TW" sz="2200" dirty="0"/>
              <a:t> ,</a:t>
            </a:r>
            <a:r>
              <a:rPr lang="en-US" altLang="zh-TW" sz="2200" i="1" dirty="0"/>
              <a:t>j</a:t>
            </a:r>
            <a:r>
              <a:rPr lang="en-US" altLang="zh-TW" sz="2200" dirty="0"/>
              <a:t>) </a:t>
            </a:r>
            <a:r>
              <a:rPr lang="zh-TW" altLang="en-US" sz="2200" dirty="0" smtClean="0"/>
              <a:t>      </a:t>
            </a:r>
            <a:r>
              <a:rPr lang="en-US" altLang="zh-TW" sz="2200" dirty="0" smtClean="0"/>
              <a:t>otherwise</a:t>
            </a:r>
            <a:endParaRPr lang="en-US" altLang="zh-TW" sz="2200" dirty="0"/>
          </a:p>
          <a:p>
            <a:r>
              <a:rPr lang="en-US" altLang="zh-TW" sz="2200" dirty="0" smtClean="0"/>
              <a:t>uniform(0,1</a:t>
            </a:r>
            <a:r>
              <a:rPr lang="en-US" altLang="zh-TW" sz="2200" dirty="0"/>
              <a:t>) : random variable uniformly distributed over [0,1]</a:t>
            </a:r>
            <a:endParaRPr lang="zh-TW" altLang="en-US" sz="2200"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2"/>
          <p:cNvSpPr>
            <a:spLocks noGrp="1" noChangeArrowheads="1"/>
          </p:cNvSpPr>
          <p:nvPr>
            <p:ph type="title"/>
          </p:nvPr>
        </p:nvSpPr>
        <p:spPr/>
        <p:txBody>
          <a:bodyPr/>
          <a:lstStyle/>
          <a:p>
            <a:pPr algn="ctr" eaLnBrk="1" hangingPunct="1"/>
            <a:r>
              <a:rPr lang="en-US" altLang="zh-TW" b="0" dirty="0" smtClean="0"/>
              <a:t>Noise-Removal Techniques-Experiments</a:t>
            </a:r>
          </a:p>
        </p:txBody>
      </p:sp>
      <p:sp>
        <p:nvSpPr>
          <p:cNvPr id="102404" name="Rectangle 3"/>
          <p:cNvSpPr>
            <a:spLocks noGrp="1" noChangeArrowheads="1"/>
          </p:cNvSpPr>
          <p:nvPr>
            <p:ph type="body" sz="half" idx="1"/>
          </p:nvPr>
        </p:nvSpPr>
        <p:spPr>
          <a:xfrm>
            <a:off x="684213" y="2041525"/>
            <a:ext cx="7632700" cy="4411663"/>
          </a:xfrm>
        </p:spPr>
        <p:txBody>
          <a:bodyPr/>
          <a:lstStyle/>
          <a:p>
            <a:pPr eaLnBrk="1" hangingPunct="1"/>
            <a:endParaRPr lang="en-US" altLang="zh-TW" sz="2600" smtClean="0"/>
          </a:p>
          <a:p>
            <a:pPr eaLnBrk="1" hangingPunct="1"/>
            <a:r>
              <a:rPr lang="en-US" altLang="zh-TW" sz="2600" i="1" smtClean="0"/>
              <a:t>S/N</a:t>
            </a:r>
            <a:r>
              <a:rPr lang="en-US" altLang="zh-TW" sz="2600" smtClean="0"/>
              <a:t> ratio (signal to noise ratio):</a:t>
            </a:r>
          </a:p>
          <a:p>
            <a:pPr eaLnBrk="1" hangingPunct="1"/>
            <a:endParaRPr lang="en-US" altLang="zh-TW" sz="2600" smtClean="0"/>
          </a:p>
          <a:p>
            <a:pPr eaLnBrk="1" hangingPunct="1"/>
            <a:endParaRPr lang="en-US" altLang="zh-TW" sz="2600" smtClean="0"/>
          </a:p>
          <a:p>
            <a:pPr eaLnBrk="1" hangingPunct="1"/>
            <a:endParaRPr lang="en-US" altLang="zh-TW" sz="2600" smtClean="0"/>
          </a:p>
          <a:p>
            <a:pPr eaLnBrk="1" hangingPunct="1"/>
            <a:r>
              <a:rPr lang="en-US" altLang="zh-TW" sz="2600" i="1" smtClean="0"/>
              <a:t>VS</a:t>
            </a:r>
            <a:r>
              <a:rPr lang="en-US" altLang="zh-TW" sz="2600" smtClean="0"/>
              <a:t>: image gray level variance</a:t>
            </a:r>
          </a:p>
          <a:p>
            <a:pPr eaLnBrk="1" hangingPunct="1"/>
            <a:r>
              <a:rPr lang="en-US" altLang="zh-TW" sz="2600" i="1" smtClean="0"/>
              <a:t>VN</a:t>
            </a:r>
            <a:r>
              <a:rPr lang="en-US" altLang="zh-TW" sz="2600" smtClean="0"/>
              <a:t>: noise variance</a:t>
            </a:r>
          </a:p>
        </p:txBody>
      </p:sp>
      <p:sp>
        <p:nvSpPr>
          <p:cNvPr id="2" name="內容版面配置區 1"/>
          <p:cNvSpPr>
            <a:spLocks noGrp="1"/>
          </p:cNvSpPr>
          <p:nvPr>
            <p:ph sz="half" idx="2"/>
          </p:nvPr>
        </p:nvSpPr>
        <p:spPr/>
        <p:txBody>
          <a:bodyPr/>
          <a:lstStyle/>
          <a:p>
            <a:endParaRPr lang="zh-TW" altLang="en-US"/>
          </a:p>
        </p:txBody>
      </p:sp>
      <p:sp>
        <p:nvSpPr>
          <p:cNvPr id="102402" name="投影片編號版面配置區 5"/>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F0C0F5B4-A7A1-41E5-9A1F-3648DD5E354D}" type="slidenum">
              <a:rPr lang="en-US" altLang="zh-TW" sz="1400"/>
              <a:pPr>
                <a:spcBef>
                  <a:spcPct val="0"/>
                </a:spcBef>
                <a:buClrTx/>
                <a:buSzTx/>
                <a:buFontTx/>
                <a:buNone/>
              </a:pPr>
              <a:t>69</a:t>
            </a:fld>
            <a:r>
              <a:rPr lang="en-US" altLang="zh-TW" sz="1400"/>
              <a:t>/118</a:t>
            </a:r>
          </a:p>
        </p:txBody>
      </p:sp>
      <mc:AlternateContent xmlns:mc="http://schemas.openxmlformats.org/markup-compatibility/2006" xmlns:a14="http://schemas.microsoft.com/office/drawing/2010/main">
        <mc:Choice Requires="a14">
          <p:sp>
            <p:nvSpPr>
              <p:cNvPr id="7" name="矩形 6"/>
              <p:cNvSpPr/>
              <p:nvPr/>
            </p:nvSpPr>
            <p:spPr>
              <a:xfrm>
                <a:off x="2061370" y="3278332"/>
                <a:ext cx="2583656" cy="7269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panose="02040503050406030204" pitchFamily="18" charset="0"/>
                        </a:rPr>
                        <m:t>𝑆𝑁𝑅</m:t>
                      </m:r>
                      <m:r>
                        <a:rPr lang="zh-TW" altLang="en-US" i="0">
                          <a:latin typeface="Cambria Math" panose="02040503050406030204" pitchFamily="18" charset="0"/>
                        </a:rPr>
                        <m:t>=</m:t>
                      </m:r>
                      <m:r>
                        <a:rPr lang="en-US" altLang="zh-TW" b="0" i="0" smtClean="0">
                          <a:latin typeface="Cambria Math" panose="02040503050406030204" pitchFamily="18" charset="0"/>
                        </a:rPr>
                        <m:t>2</m:t>
                      </m:r>
                      <m:r>
                        <a:rPr lang="zh-TW" altLang="en-US" i="0">
                          <a:latin typeface="Cambria Math" panose="02040503050406030204" pitchFamily="18" charset="0"/>
                        </a:rPr>
                        <m:t>0∗ </m:t>
                      </m:r>
                      <m:sSub>
                        <m:sSubPr>
                          <m:ctrlPr>
                            <a:rPr lang="zh-TW" altLang="en-US" i="1">
                              <a:latin typeface="Cambria Math" panose="02040503050406030204" pitchFamily="18" charset="0"/>
                            </a:rPr>
                          </m:ctrlPr>
                        </m:sSubPr>
                        <m:e>
                          <m:r>
                            <m:rPr>
                              <m:sty m:val="p"/>
                            </m:rPr>
                            <a:rPr lang="zh-TW" altLang="en-US" i="0">
                              <a:latin typeface="Cambria Math" panose="02040503050406030204" pitchFamily="18" charset="0"/>
                            </a:rPr>
                            <m:t>log</m:t>
                          </m:r>
                        </m:e>
                        <m:sub>
                          <m:r>
                            <a:rPr lang="zh-TW" altLang="en-US" i="0">
                              <a:latin typeface="Cambria Math" panose="02040503050406030204" pitchFamily="18" charset="0"/>
                            </a:rPr>
                            <m:t>10</m:t>
                          </m:r>
                        </m:sub>
                      </m:sSub>
                      <m:r>
                        <a:rPr lang="zh-TW" altLang="en-US" i="0">
                          <a:latin typeface="Cambria Math" panose="02040503050406030204" pitchFamily="18" charset="0"/>
                        </a:rPr>
                        <m:t> </m:t>
                      </m:r>
                      <m:f>
                        <m:fPr>
                          <m:ctrlPr>
                            <a:rPr lang="zh-TW" altLang="en-US" i="1">
                              <a:latin typeface="Cambria Math" panose="02040503050406030204" pitchFamily="18" charset="0"/>
                            </a:rPr>
                          </m:ctrlPr>
                        </m:fPr>
                        <m:num>
                          <m:rad>
                            <m:radPr>
                              <m:degHide m:val="on"/>
                              <m:ctrlPr>
                                <a:rPr lang="zh-TW" altLang="en-US" i="1" smtClean="0">
                                  <a:latin typeface="Cambria Math" panose="02040503050406030204" pitchFamily="18" charset="0"/>
                                </a:rPr>
                              </m:ctrlPr>
                            </m:radPr>
                            <m:deg/>
                            <m:e>
                              <m:r>
                                <a:rPr lang="zh-TW" altLang="en-US" i="1" smtClean="0">
                                  <a:latin typeface="Cambria Math" panose="02040503050406030204" pitchFamily="18" charset="0"/>
                                </a:rPr>
                                <m:t>𝑉𝑆</m:t>
                              </m:r>
                            </m:e>
                          </m:rad>
                        </m:num>
                        <m:den>
                          <m:rad>
                            <m:radPr>
                              <m:degHide m:val="on"/>
                              <m:ctrlPr>
                                <a:rPr lang="zh-TW" altLang="en-US" i="1" smtClean="0">
                                  <a:latin typeface="Cambria Math" panose="02040503050406030204" pitchFamily="18" charset="0"/>
                                </a:rPr>
                              </m:ctrlPr>
                            </m:radPr>
                            <m:deg/>
                            <m:e>
                              <m:r>
                                <a:rPr lang="zh-TW" altLang="en-US" i="1">
                                  <a:latin typeface="Cambria Math" panose="02040503050406030204" pitchFamily="18" charset="0"/>
                                </a:rPr>
                                <m:t>𝑉𝑁</m:t>
                              </m:r>
                            </m:e>
                          </m:rad>
                        </m:den>
                      </m:f>
                    </m:oMath>
                  </m:oMathPara>
                </a14:m>
                <a:endParaRPr lang="zh-TW" altLang="en-US" dirty="0"/>
              </a:p>
            </p:txBody>
          </p:sp>
        </mc:Choice>
        <mc:Fallback xmlns="">
          <p:sp>
            <p:nvSpPr>
              <p:cNvPr id="7" name="矩形 6"/>
              <p:cNvSpPr>
                <a:spLocks noRot="1" noChangeAspect="1" noMove="1" noResize="1" noEditPoints="1" noAdjustHandles="1" noChangeArrowheads="1" noChangeShapeType="1" noTextEdit="1"/>
              </p:cNvSpPr>
              <p:nvPr/>
            </p:nvSpPr>
            <p:spPr>
              <a:xfrm>
                <a:off x="2061370" y="3278332"/>
                <a:ext cx="2583656" cy="726930"/>
              </a:xfrm>
              <a:prstGeom prst="rect">
                <a:avLst/>
              </a:prstGeom>
              <a:blipFill rotWithShape="0">
                <a:blip r:embed="rId3"/>
                <a:stretch>
                  <a:fillRect/>
                </a:stretch>
              </a:blipFill>
            </p:spPr>
            <p:txBody>
              <a:bodyPr/>
              <a:lstStyle/>
              <a:p>
                <a:r>
                  <a:rPr lang="zh-TW" altLang="en-US">
                    <a:noFill/>
                  </a:rPr>
                  <a:t> </a:t>
                </a:r>
              </a:p>
            </p:txBody>
          </p:sp>
        </mc:Fallback>
      </mc:AlternateContent>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1835696" y="260648"/>
            <a:ext cx="8101012" cy="1295400"/>
          </a:xfrm>
        </p:spPr>
        <p:txBody>
          <a:bodyPr/>
          <a:lstStyle/>
          <a:p>
            <a:pPr eaLnBrk="1" hangingPunct="1"/>
            <a:r>
              <a:rPr lang="en-US" altLang="zh-TW" b="0" dirty="0" smtClean="0"/>
              <a:t>7-2 Noise Cleaning</a:t>
            </a:r>
          </a:p>
        </p:txBody>
      </p:sp>
      <p:sp>
        <p:nvSpPr>
          <p:cNvPr id="24580" name="Rectangle 3"/>
          <p:cNvSpPr>
            <a:spLocks noGrp="1" noChangeArrowheads="1"/>
          </p:cNvSpPr>
          <p:nvPr>
            <p:ph idx="1"/>
          </p:nvPr>
        </p:nvSpPr>
        <p:spPr>
          <a:xfrm>
            <a:off x="827584" y="1772816"/>
            <a:ext cx="8229600" cy="2324100"/>
          </a:xfrm>
        </p:spPr>
        <p:txBody>
          <a:bodyPr/>
          <a:lstStyle/>
          <a:p>
            <a:pPr eaLnBrk="1" hangingPunct="1"/>
            <a:endParaRPr lang="en-US" altLang="zh-TW" dirty="0" smtClean="0"/>
          </a:p>
          <a:p>
            <a:pPr eaLnBrk="1" hangingPunct="1"/>
            <a:r>
              <a:rPr lang="en-US" altLang="zh-TW" dirty="0" smtClean="0"/>
              <a:t>Noise cleaning: </a:t>
            </a:r>
          </a:p>
          <a:p>
            <a:pPr lvl="1" eaLnBrk="1" hangingPunct="1">
              <a:buClr>
                <a:srgbClr val="0000FF"/>
              </a:buClr>
              <a:buFontTx/>
              <a:buChar char="•"/>
            </a:pPr>
            <a:r>
              <a:rPr lang="en-US" altLang="zh-TW" dirty="0" smtClean="0"/>
              <a:t>Uses neighborhood </a:t>
            </a:r>
            <a:r>
              <a:rPr lang="en-US" altLang="zh-TW" dirty="0" smtClean="0">
                <a:solidFill>
                  <a:srgbClr val="FF0000"/>
                </a:solidFill>
              </a:rPr>
              <a:t>spatial coherence</a:t>
            </a:r>
          </a:p>
          <a:p>
            <a:pPr lvl="1" eaLnBrk="1" hangingPunct="1">
              <a:buClr>
                <a:srgbClr val="0000FF"/>
              </a:buClr>
              <a:buFontTx/>
              <a:buChar char="•"/>
            </a:pPr>
            <a:r>
              <a:rPr lang="en-US" altLang="zh-TW" dirty="0" smtClean="0"/>
              <a:t>Uses neighborhood </a:t>
            </a:r>
            <a:r>
              <a:rPr lang="en-US" altLang="zh-TW" dirty="0" smtClean="0">
                <a:solidFill>
                  <a:srgbClr val="FF0000"/>
                </a:solidFill>
              </a:rPr>
              <a:t>pixel value homogeneity</a:t>
            </a:r>
          </a:p>
          <a:p>
            <a:pPr eaLnBrk="1" hangingPunct="1"/>
            <a:endParaRPr lang="en-US" altLang="zh-TW" dirty="0" smtClean="0"/>
          </a:p>
        </p:txBody>
      </p:sp>
      <p:sp>
        <p:nvSpPr>
          <p:cNvPr id="24578"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829F1E3B-DF2E-4274-94B1-552873EC17ED}" type="slidenum">
              <a:rPr lang="en-US" altLang="zh-TW" sz="1400"/>
              <a:pPr>
                <a:spcBef>
                  <a:spcPct val="0"/>
                </a:spcBef>
                <a:buClrTx/>
                <a:buSzTx/>
                <a:buFontTx/>
                <a:buNone/>
              </a:pPr>
              <a:t>7</a:t>
            </a:fld>
            <a:r>
              <a:rPr lang="en-US" altLang="zh-TW" sz="1400"/>
              <a:t>/118</a:t>
            </a:r>
          </a:p>
        </p:txBody>
      </p:sp>
      <p:graphicFrame>
        <p:nvGraphicFramePr>
          <p:cNvPr id="2" name="表格 1"/>
          <p:cNvGraphicFramePr>
            <a:graphicFrameLocks noGrp="1"/>
          </p:cNvGraphicFramePr>
          <p:nvPr>
            <p:extLst>
              <p:ext uri="{D42A27DB-BD31-4B8C-83A1-F6EECF244321}">
                <p14:modId xmlns:p14="http://schemas.microsoft.com/office/powerpoint/2010/main" val="2224938543"/>
              </p:ext>
            </p:extLst>
          </p:nvPr>
        </p:nvGraphicFramePr>
        <p:xfrm>
          <a:off x="1043608" y="3730558"/>
          <a:ext cx="2304255" cy="1328544"/>
        </p:xfrm>
        <a:graphic>
          <a:graphicData uri="http://schemas.openxmlformats.org/drawingml/2006/table">
            <a:tbl>
              <a:tblPr firstRow="1" bandRow="1">
                <a:tableStyleId>{93296810-A885-4BE3-A3E7-6D5BEEA58F35}</a:tableStyleId>
              </a:tblPr>
              <a:tblGrid>
                <a:gridCol w="768085"/>
                <a:gridCol w="768085"/>
                <a:gridCol w="768085"/>
              </a:tblGrid>
              <a:tr h="442848">
                <a:tc>
                  <a:txBody>
                    <a:bodyPr/>
                    <a:lstStyle/>
                    <a:p>
                      <a:pPr algn="ctr"/>
                      <a:r>
                        <a:rPr lang="en-US" altLang="zh-TW" dirty="0" smtClean="0"/>
                        <a:t>1</a:t>
                      </a:r>
                      <a:endParaRPr lang="zh-TW" altLang="en-US" dirty="0"/>
                    </a:p>
                  </a:txBody>
                  <a:tcPr/>
                </a:tc>
                <a:tc>
                  <a:txBody>
                    <a:bodyPr/>
                    <a:lstStyle/>
                    <a:p>
                      <a:pPr algn="ctr"/>
                      <a:r>
                        <a:rPr lang="en-US" altLang="zh-TW" dirty="0" smtClean="0"/>
                        <a:t>1</a:t>
                      </a:r>
                      <a:endParaRPr lang="zh-TW" altLang="en-US" dirty="0"/>
                    </a:p>
                  </a:txBody>
                  <a:tcPr/>
                </a:tc>
                <a:tc>
                  <a:txBody>
                    <a:bodyPr/>
                    <a:lstStyle/>
                    <a:p>
                      <a:pPr algn="ctr"/>
                      <a:r>
                        <a:rPr lang="en-US" altLang="zh-TW" dirty="0" smtClean="0"/>
                        <a:t>1</a:t>
                      </a:r>
                      <a:endParaRPr lang="zh-TW" altLang="en-US" dirty="0"/>
                    </a:p>
                  </a:txBody>
                  <a:tcPr/>
                </a:tc>
              </a:tr>
              <a:tr h="442848">
                <a:tc>
                  <a:txBody>
                    <a:bodyPr/>
                    <a:lstStyle/>
                    <a:p>
                      <a:pPr algn="ctr"/>
                      <a:r>
                        <a:rPr lang="en-US" altLang="zh-TW" dirty="0" smtClean="0"/>
                        <a:t>1</a:t>
                      </a:r>
                      <a:endParaRPr lang="zh-TW" altLang="en-US" dirty="0"/>
                    </a:p>
                  </a:txBody>
                  <a:tcPr/>
                </a:tc>
                <a:tc>
                  <a:txBody>
                    <a:bodyPr/>
                    <a:lstStyle/>
                    <a:p>
                      <a:pPr algn="ctr"/>
                      <a:r>
                        <a:rPr lang="en-US" altLang="zh-TW" dirty="0" smtClean="0"/>
                        <a:t>1</a:t>
                      </a:r>
                      <a:endParaRPr lang="zh-TW" altLang="en-US" dirty="0"/>
                    </a:p>
                  </a:txBody>
                  <a:tcPr/>
                </a:tc>
                <a:tc>
                  <a:txBody>
                    <a:bodyPr/>
                    <a:lstStyle/>
                    <a:p>
                      <a:pPr algn="ctr"/>
                      <a:r>
                        <a:rPr lang="en-US" altLang="zh-TW" dirty="0" smtClean="0"/>
                        <a:t>1</a:t>
                      </a:r>
                      <a:endParaRPr lang="zh-TW" altLang="en-US" dirty="0"/>
                    </a:p>
                  </a:txBody>
                  <a:tcPr/>
                </a:tc>
              </a:tr>
              <a:tr h="442848">
                <a:tc>
                  <a:txBody>
                    <a:bodyPr/>
                    <a:lstStyle/>
                    <a:p>
                      <a:pPr algn="ctr"/>
                      <a:r>
                        <a:rPr lang="en-US" altLang="zh-TW" dirty="0" smtClean="0"/>
                        <a:t>1</a:t>
                      </a:r>
                      <a:endParaRPr lang="zh-TW" altLang="en-US" dirty="0"/>
                    </a:p>
                  </a:txBody>
                  <a:tcPr/>
                </a:tc>
                <a:tc>
                  <a:txBody>
                    <a:bodyPr/>
                    <a:lstStyle/>
                    <a:p>
                      <a:pPr algn="ctr"/>
                      <a:r>
                        <a:rPr lang="en-US" altLang="zh-TW" dirty="0" smtClean="0"/>
                        <a:t>1</a:t>
                      </a:r>
                      <a:endParaRPr lang="zh-TW" altLang="en-US" dirty="0"/>
                    </a:p>
                  </a:txBody>
                  <a:tcPr/>
                </a:tc>
                <a:tc>
                  <a:txBody>
                    <a:bodyPr/>
                    <a:lstStyle/>
                    <a:p>
                      <a:pPr algn="ctr"/>
                      <a:r>
                        <a:rPr lang="en-US" altLang="zh-TW" dirty="0" smtClean="0"/>
                        <a:t>1</a:t>
                      </a:r>
                      <a:endParaRPr lang="zh-TW" altLang="en-US" dirty="0"/>
                    </a:p>
                  </a:txBody>
                  <a:tcPr/>
                </a:tc>
              </a:tr>
            </a:tbl>
          </a:graphicData>
        </a:graphic>
      </p:graphicFrame>
      <p:sp>
        <p:nvSpPr>
          <p:cNvPr id="3" name="文字方塊 2"/>
          <p:cNvSpPr txBox="1"/>
          <p:nvPr/>
        </p:nvSpPr>
        <p:spPr>
          <a:xfrm>
            <a:off x="1403648" y="5157192"/>
            <a:ext cx="1800200" cy="369332"/>
          </a:xfrm>
          <a:prstGeom prst="rect">
            <a:avLst/>
          </a:prstGeom>
          <a:noFill/>
        </p:spPr>
        <p:txBody>
          <a:bodyPr wrap="square" rtlCol="0">
            <a:spAutoFit/>
          </a:bodyPr>
          <a:lstStyle/>
          <a:p>
            <a:r>
              <a:rPr lang="en-US" altLang="zh-TW" dirty="0" smtClean="0"/>
              <a:t>3*3 mask</a:t>
            </a:r>
            <a:endParaRPr lang="zh-TW" altLang="en-US" dirty="0"/>
          </a:p>
        </p:txBody>
      </p:sp>
      <p:graphicFrame>
        <p:nvGraphicFramePr>
          <p:cNvPr id="9" name="表格 8"/>
          <p:cNvGraphicFramePr>
            <a:graphicFrameLocks noGrp="1"/>
          </p:cNvGraphicFramePr>
          <p:nvPr>
            <p:extLst>
              <p:ext uri="{D42A27DB-BD31-4B8C-83A1-F6EECF244321}">
                <p14:modId xmlns:p14="http://schemas.microsoft.com/office/powerpoint/2010/main" val="800929364"/>
              </p:ext>
            </p:extLst>
          </p:nvPr>
        </p:nvGraphicFramePr>
        <p:xfrm>
          <a:off x="4139952" y="3699954"/>
          <a:ext cx="4185955" cy="1854200"/>
        </p:xfrm>
        <a:graphic>
          <a:graphicData uri="http://schemas.openxmlformats.org/drawingml/2006/table">
            <a:tbl>
              <a:tblPr firstRow="1" bandRow="1">
                <a:tableStyleId>{5C22544A-7EE6-4342-B048-85BDC9FD1C3A}</a:tableStyleId>
              </a:tblPr>
              <a:tblGrid>
                <a:gridCol w="837191"/>
                <a:gridCol w="837191"/>
                <a:gridCol w="837191"/>
                <a:gridCol w="837191"/>
                <a:gridCol w="837191"/>
              </a:tblGrid>
              <a:tr h="370840">
                <a:tc>
                  <a:txBody>
                    <a:bodyPr/>
                    <a:lstStyle/>
                    <a:p>
                      <a:pPr algn="ctr"/>
                      <a:r>
                        <a:rPr lang="en-US" altLang="zh-TW" dirty="0" smtClean="0"/>
                        <a:t>0</a:t>
                      </a:r>
                      <a:endParaRPr lang="zh-TW" altLang="en-US" dirty="0"/>
                    </a:p>
                  </a:txBody>
                  <a:tcPr/>
                </a:tc>
                <a:tc>
                  <a:txBody>
                    <a:bodyPr/>
                    <a:lstStyle/>
                    <a:p>
                      <a:pPr algn="ctr"/>
                      <a:r>
                        <a:rPr lang="en-US" altLang="zh-TW" dirty="0" smtClean="0"/>
                        <a:t>3</a:t>
                      </a:r>
                      <a:endParaRPr lang="zh-TW" altLang="en-US" dirty="0"/>
                    </a:p>
                  </a:txBody>
                  <a:tcPr/>
                </a:tc>
                <a:tc>
                  <a:txBody>
                    <a:bodyPr/>
                    <a:lstStyle/>
                    <a:p>
                      <a:pPr algn="ctr"/>
                      <a:r>
                        <a:rPr lang="en-US" altLang="zh-TW" dirty="0" smtClean="0"/>
                        <a:t>4</a:t>
                      </a:r>
                      <a:endParaRPr lang="zh-TW" altLang="en-US" dirty="0"/>
                    </a:p>
                  </a:txBody>
                  <a:tcPr/>
                </a:tc>
                <a:tc>
                  <a:txBody>
                    <a:bodyPr/>
                    <a:lstStyle/>
                    <a:p>
                      <a:pPr algn="ctr"/>
                      <a:r>
                        <a:rPr lang="en-US" altLang="zh-TW" dirty="0" smtClean="0"/>
                        <a:t>3</a:t>
                      </a:r>
                      <a:endParaRPr lang="zh-TW" altLang="en-US" dirty="0"/>
                    </a:p>
                  </a:txBody>
                  <a:tcPr/>
                </a:tc>
                <a:tc>
                  <a:txBody>
                    <a:bodyPr/>
                    <a:lstStyle/>
                    <a:p>
                      <a:pPr algn="ctr"/>
                      <a:r>
                        <a:rPr lang="en-US" altLang="zh-TW" dirty="0" smtClean="0"/>
                        <a:t>0</a:t>
                      </a:r>
                      <a:endParaRPr lang="zh-TW" altLang="en-US" dirty="0"/>
                    </a:p>
                  </a:txBody>
                  <a:tcPr/>
                </a:tc>
              </a:tr>
              <a:tr h="370840">
                <a:tc>
                  <a:txBody>
                    <a:bodyPr/>
                    <a:lstStyle/>
                    <a:p>
                      <a:pPr algn="ctr"/>
                      <a:r>
                        <a:rPr lang="en-US" altLang="zh-TW" dirty="0" smtClean="0"/>
                        <a:t>3</a:t>
                      </a:r>
                      <a:endParaRPr lang="zh-TW" altLang="en-US" dirty="0"/>
                    </a:p>
                  </a:txBody>
                  <a:tcPr/>
                </a:tc>
                <a:tc>
                  <a:txBody>
                    <a:bodyPr/>
                    <a:lstStyle/>
                    <a:p>
                      <a:pPr algn="ctr"/>
                      <a:r>
                        <a:rPr lang="en-US" altLang="zh-TW" dirty="0" smtClean="0"/>
                        <a:t>6</a:t>
                      </a:r>
                      <a:endParaRPr lang="zh-TW" altLang="en-US" dirty="0"/>
                    </a:p>
                  </a:txBody>
                  <a:tcPr/>
                </a:tc>
                <a:tc>
                  <a:txBody>
                    <a:bodyPr/>
                    <a:lstStyle/>
                    <a:p>
                      <a:pPr algn="ctr"/>
                      <a:r>
                        <a:rPr lang="en-US" altLang="zh-TW" dirty="0" smtClean="0"/>
                        <a:t>7</a:t>
                      </a:r>
                      <a:endParaRPr lang="zh-TW" altLang="en-US" dirty="0"/>
                    </a:p>
                  </a:txBody>
                  <a:tcPr/>
                </a:tc>
                <a:tc>
                  <a:txBody>
                    <a:bodyPr/>
                    <a:lstStyle/>
                    <a:p>
                      <a:pPr algn="ctr"/>
                      <a:r>
                        <a:rPr lang="en-US" altLang="zh-TW" dirty="0" smtClean="0"/>
                        <a:t>6</a:t>
                      </a:r>
                      <a:endParaRPr lang="zh-TW" altLang="en-US" dirty="0"/>
                    </a:p>
                  </a:txBody>
                  <a:tcPr/>
                </a:tc>
                <a:tc>
                  <a:txBody>
                    <a:bodyPr/>
                    <a:lstStyle/>
                    <a:p>
                      <a:pPr algn="ctr"/>
                      <a:r>
                        <a:rPr lang="en-US" altLang="zh-TW" dirty="0" smtClean="0"/>
                        <a:t>3</a:t>
                      </a:r>
                      <a:endParaRPr lang="zh-TW" altLang="en-US" dirty="0"/>
                    </a:p>
                  </a:txBody>
                  <a:tcPr/>
                </a:tc>
              </a:tr>
              <a:tr h="370840">
                <a:tc>
                  <a:txBody>
                    <a:bodyPr/>
                    <a:lstStyle/>
                    <a:p>
                      <a:pPr algn="ctr"/>
                      <a:r>
                        <a:rPr lang="en-US" altLang="zh-TW" dirty="0" smtClean="0"/>
                        <a:t>4</a:t>
                      </a:r>
                      <a:endParaRPr lang="zh-TW" altLang="en-US" dirty="0"/>
                    </a:p>
                  </a:txBody>
                  <a:tcPr/>
                </a:tc>
                <a:tc>
                  <a:txBody>
                    <a:bodyPr/>
                    <a:lstStyle/>
                    <a:p>
                      <a:pPr algn="ctr"/>
                      <a:r>
                        <a:rPr lang="en-US" altLang="zh-TW" dirty="0" smtClean="0"/>
                        <a:t>7</a:t>
                      </a:r>
                      <a:endParaRPr lang="zh-TW" altLang="en-US" dirty="0"/>
                    </a:p>
                  </a:txBody>
                  <a:tcPr/>
                </a:tc>
                <a:tc>
                  <a:txBody>
                    <a:bodyPr/>
                    <a:lstStyle/>
                    <a:p>
                      <a:pPr algn="ctr"/>
                      <a:r>
                        <a:rPr lang="en-US" altLang="zh-TW" dirty="0" smtClean="0"/>
                        <a:t>8</a:t>
                      </a:r>
                      <a:endParaRPr lang="zh-TW" altLang="en-US" dirty="0"/>
                    </a:p>
                  </a:txBody>
                  <a:tcPr/>
                </a:tc>
                <a:tc>
                  <a:txBody>
                    <a:bodyPr/>
                    <a:lstStyle/>
                    <a:p>
                      <a:pPr algn="ctr"/>
                      <a:r>
                        <a:rPr lang="en-US" altLang="zh-TW" dirty="0" smtClean="0"/>
                        <a:t>7</a:t>
                      </a:r>
                      <a:endParaRPr lang="zh-TW" altLang="en-US" dirty="0"/>
                    </a:p>
                  </a:txBody>
                  <a:tcPr/>
                </a:tc>
                <a:tc>
                  <a:txBody>
                    <a:bodyPr/>
                    <a:lstStyle/>
                    <a:p>
                      <a:pPr algn="ctr"/>
                      <a:r>
                        <a:rPr lang="en-US" altLang="zh-TW" dirty="0" smtClean="0"/>
                        <a:t>4</a:t>
                      </a:r>
                      <a:endParaRPr lang="zh-TW" altLang="en-US" dirty="0"/>
                    </a:p>
                  </a:txBody>
                  <a:tcPr/>
                </a:tc>
              </a:tr>
              <a:tr h="370840">
                <a:tc>
                  <a:txBody>
                    <a:bodyPr/>
                    <a:lstStyle/>
                    <a:p>
                      <a:pPr algn="ctr"/>
                      <a:r>
                        <a:rPr lang="en-US" altLang="zh-TW" dirty="0" smtClean="0"/>
                        <a:t>3</a:t>
                      </a:r>
                      <a:endParaRPr lang="zh-TW" altLang="en-US" dirty="0"/>
                    </a:p>
                  </a:txBody>
                  <a:tcPr/>
                </a:tc>
                <a:tc>
                  <a:txBody>
                    <a:bodyPr/>
                    <a:lstStyle/>
                    <a:p>
                      <a:pPr algn="ctr"/>
                      <a:r>
                        <a:rPr lang="en-US" altLang="zh-TW" dirty="0" smtClean="0"/>
                        <a:t>6</a:t>
                      </a:r>
                      <a:endParaRPr lang="zh-TW" altLang="en-US" dirty="0"/>
                    </a:p>
                  </a:txBody>
                  <a:tcPr/>
                </a:tc>
                <a:tc>
                  <a:txBody>
                    <a:bodyPr/>
                    <a:lstStyle/>
                    <a:p>
                      <a:pPr algn="ctr"/>
                      <a:r>
                        <a:rPr lang="en-US" altLang="zh-TW" dirty="0" smtClean="0"/>
                        <a:t>7</a:t>
                      </a:r>
                      <a:endParaRPr lang="zh-TW" altLang="en-US" dirty="0"/>
                    </a:p>
                  </a:txBody>
                  <a:tcPr/>
                </a:tc>
                <a:tc>
                  <a:txBody>
                    <a:bodyPr/>
                    <a:lstStyle/>
                    <a:p>
                      <a:pPr algn="ctr"/>
                      <a:r>
                        <a:rPr lang="en-US" altLang="zh-TW" dirty="0" smtClean="0"/>
                        <a:t>6</a:t>
                      </a:r>
                      <a:endParaRPr lang="zh-TW" altLang="en-US" dirty="0"/>
                    </a:p>
                  </a:txBody>
                  <a:tcPr/>
                </a:tc>
                <a:tc>
                  <a:txBody>
                    <a:bodyPr/>
                    <a:lstStyle/>
                    <a:p>
                      <a:pPr algn="ctr"/>
                      <a:r>
                        <a:rPr lang="en-US" altLang="zh-TW" dirty="0" smtClean="0"/>
                        <a:t>3</a:t>
                      </a:r>
                      <a:endParaRPr lang="zh-TW" altLang="en-US" dirty="0"/>
                    </a:p>
                  </a:txBody>
                  <a:tcPr/>
                </a:tc>
              </a:tr>
              <a:tr h="370840">
                <a:tc>
                  <a:txBody>
                    <a:bodyPr/>
                    <a:lstStyle/>
                    <a:p>
                      <a:pPr algn="ctr"/>
                      <a:r>
                        <a:rPr lang="en-US" altLang="zh-TW" dirty="0" smtClean="0"/>
                        <a:t>0</a:t>
                      </a:r>
                      <a:endParaRPr lang="zh-TW" altLang="en-US" dirty="0"/>
                    </a:p>
                  </a:txBody>
                  <a:tcPr/>
                </a:tc>
                <a:tc>
                  <a:txBody>
                    <a:bodyPr/>
                    <a:lstStyle/>
                    <a:p>
                      <a:pPr algn="ctr"/>
                      <a:r>
                        <a:rPr lang="en-US" altLang="zh-TW" dirty="0" smtClean="0"/>
                        <a:t>3</a:t>
                      </a:r>
                      <a:endParaRPr lang="zh-TW" altLang="en-US" dirty="0"/>
                    </a:p>
                  </a:txBody>
                  <a:tcPr/>
                </a:tc>
                <a:tc>
                  <a:txBody>
                    <a:bodyPr/>
                    <a:lstStyle/>
                    <a:p>
                      <a:pPr algn="ctr"/>
                      <a:r>
                        <a:rPr lang="en-US" altLang="zh-TW" dirty="0" smtClean="0"/>
                        <a:t>4</a:t>
                      </a:r>
                      <a:endParaRPr lang="zh-TW" altLang="en-US" dirty="0"/>
                    </a:p>
                  </a:txBody>
                  <a:tcPr/>
                </a:tc>
                <a:tc>
                  <a:txBody>
                    <a:bodyPr/>
                    <a:lstStyle/>
                    <a:p>
                      <a:pPr algn="ctr"/>
                      <a:r>
                        <a:rPr lang="en-US" altLang="zh-TW" dirty="0" smtClean="0"/>
                        <a:t>3</a:t>
                      </a:r>
                      <a:endParaRPr lang="zh-TW" altLang="en-US" dirty="0"/>
                    </a:p>
                  </a:txBody>
                  <a:tcPr/>
                </a:tc>
                <a:tc>
                  <a:txBody>
                    <a:bodyPr/>
                    <a:lstStyle/>
                    <a:p>
                      <a:pPr algn="ctr"/>
                      <a:r>
                        <a:rPr lang="en-US" altLang="zh-TW" dirty="0" smtClean="0"/>
                        <a:t>0</a:t>
                      </a:r>
                      <a:endParaRPr lang="zh-TW" altLang="en-US" dirty="0"/>
                    </a:p>
                  </a:txBody>
                  <a:tcPr/>
                </a:tc>
              </a:tr>
            </a:tbl>
          </a:graphicData>
        </a:graphic>
      </p:graphicFrame>
      <p:sp>
        <p:nvSpPr>
          <p:cNvPr id="10" name="文字方塊 9"/>
          <p:cNvSpPr txBox="1"/>
          <p:nvPr/>
        </p:nvSpPr>
        <p:spPr>
          <a:xfrm>
            <a:off x="5364088" y="5589240"/>
            <a:ext cx="1800200" cy="369332"/>
          </a:xfrm>
          <a:prstGeom prst="rect">
            <a:avLst/>
          </a:prstGeom>
          <a:noFill/>
        </p:spPr>
        <p:txBody>
          <a:bodyPr wrap="square" rtlCol="0">
            <a:spAutoFit/>
          </a:bodyPr>
          <a:lstStyle/>
          <a:p>
            <a:r>
              <a:rPr lang="en-US" altLang="zh-TW" dirty="0" smtClean="0"/>
              <a:t>5*5 mask</a:t>
            </a:r>
            <a:endParaRPr lang="zh-TW" altLang="en-US" dirty="0"/>
          </a:p>
        </p:txBody>
      </p:sp>
      <p:sp>
        <p:nvSpPr>
          <p:cNvPr id="5" name="日期版面配置區 4"/>
          <p:cNvSpPr>
            <a:spLocks noGrp="1"/>
          </p:cNvSpPr>
          <p:nvPr>
            <p:ph type="dt" sz="half" idx="10"/>
          </p:nvPr>
        </p:nvSpPr>
        <p:spPr/>
        <p:txBody>
          <a:bodyPr/>
          <a:lstStyle/>
          <a:p>
            <a:fld id="{06E9CB06-32F0-4836-B256-BE6FC8A196A3}" type="datetime1">
              <a:rPr lang="en-US" altLang="zh-TW" smtClean="0"/>
              <a:t>12/1/2015</a:t>
            </a:fld>
            <a:endParaRPr lang="en-US" dirty="0"/>
          </a:p>
        </p:txBody>
      </p:sp>
      <p:sp>
        <p:nvSpPr>
          <p:cNvPr id="11" name="文字方塊 10"/>
          <p:cNvSpPr txBox="1"/>
          <p:nvPr/>
        </p:nvSpPr>
        <p:spPr>
          <a:xfrm>
            <a:off x="6617277" y="6224825"/>
            <a:ext cx="1184730" cy="369332"/>
          </a:xfrm>
          <a:prstGeom prst="rect">
            <a:avLst/>
          </a:prstGeom>
          <a:noFill/>
        </p:spPr>
        <p:txBody>
          <a:bodyPr wrap="square" rtlCol="0">
            <a:spAutoFit/>
          </a:bodyPr>
          <a:lstStyle/>
          <a:p>
            <a:r>
              <a:rPr lang="en-US" altLang="zh-TW" dirty="0" smtClean="0"/>
              <a:t>6</a:t>
            </a:r>
            <a:endParaRPr lang="zh-TW" altLang="en-US" dirty="0"/>
          </a:p>
        </p:txBody>
      </p:sp>
      <p:sp>
        <p:nvSpPr>
          <p:cNvPr id="4" name="文字方塊 3"/>
          <p:cNvSpPr txBox="1"/>
          <p:nvPr/>
        </p:nvSpPr>
        <p:spPr>
          <a:xfrm>
            <a:off x="984694" y="5958572"/>
            <a:ext cx="7481881" cy="369332"/>
          </a:xfrm>
          <a:prstGeom prst="rect">
            <a:avLst/>
          </a:prstGeom>
          <a:noFill/>
        </p:spPr>
        <p:txBody>
          <a:bodyPr wrap="square" rtlCol="0">
            <a:spAutoFit/>
          </a:bodyPr>
          <a:lstStyle/>
          <a:p>
            <a:pPr eaLnBrk="1" hangingPunct="1"/>
            <a:r>
              <a:rPr lang="zh-TW" altLang="en-US" dirty="0"/>
              <a:t> 空間域</a:t>
            </a:r>
            <a:r>
              <a:rPr lang="en-US" altLang="zh-TW" dirty="0"/>
              <a:t>(spatial domain) </a:t>
            </a:r>
            <a:r>
              <a:rPr lang="zh-TW" altLang="en-US" dirty="0"/>
              <a:t>：直接對影像上的 </a:t>
            </a:r>
            <a:r>
              <a:rPr lang="en-US" altLang="zh-TW" b="1" dirty="0">
                <a:solidFill>
                  <a:schemeClr val="accent6">
                    <a:lumMod val="75000"/>
                  </a:schemeClr>
                </a:solidFill>
              </a:rPr>
              <a:t>pixel value</a:t>
            </a:r>
            <a:r>
              <a:rPr lang="en-US" altLang="zh-TW" dirty="0">
                <a:solidFill>
                  <a:schemeClr val="accent6">
                    <a:lumMod val="75000"/>
                  </a:schemeClr>
                </a:solidFill>
              </a:rPr>
              <a:t> </a:t>
            </a:r>
            <a:r>
              <a:rPr lang="zh-TW" altLang="en-US" dirty="0"/>
              <a:t>做處理</a:t>
            </a:r>
            <a:endParaRPr kumimoji="0" lang="en-US" altLang="zh-TW"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7"/>
          <p:cNvSpPr>
            <a:spLocks noGrp="1"/>
          </p:cNvSpPr>
          <p:nvPr>
            <p:ph type="title"/>
          </p:nvPr>
        </p:nvSpPr>
        <p:spPr/>
        <p:txBody>
          <a:bodyPr/>
          <a:lstStyle/>
          <a:p>
            <a:pPr algn="ctr"/>
            <a:r>
              <a:rPr lang="en-US" altLang="zh-TW" b="0" dirty="0"/>
              <a:t>Noise-Removal Techniques-Experiments</a:t>
            </a:r>
            <a:endParaRPr lang="zh-TW" altLang="en-US" dirty="0"/>
          </a:p>
        </p:txBody>
      </p:sp>
      <p:sp>
        <p:nvSpPr>
          <p:cNvPr id="5" name="投影片編號版面配置區 4"/>
          <p:cNvSpPr>
            <a:spLocks noGrp="1"/>
          </p:cNvSpPr>
          <p:nvPr>
            <p:ph type="sldNum" sz="quarter" idx="12"/>
          </p:nvPr>
        </p:nvSpPr>
        <p:spPr/>
        <p:txBody>
          <a:bodyPr/>
          <a:lstStyle/>
          <a:p>
            <a:fld id="{17E476D1-59AA-446B-8ECC-D33A9F1C9420}" type="slidenum">
              <a:rPr lang="en-US" altLang="zh-TW" smtClean="0"/>
              <a:pPr/>
              <a:t>70</a:t>
            </a:fld>
            <a:r>
              <a:rPr lang="en-US" altLang="zh-TW" smtClean="0"/>
              <a:t>/118</a:t>
            </a:r>
            <a:endParaRPr lang="en-US" altLang="zh-TW"/>
          </a:p>
        </p:txBody>
      </p:sp>
      <mc:AlternateContent xmlns:mc="http://schemas.openxmlformats.org/markup-compatibility/2006" xmlns:a14="http://schemas.microsoft.com/office/drawing/2010/main">
        <mc:Choice Requires="a14">
          <p:sp>
            <p:nvSpPr>
              <p:cNvPr id="66" name="矩形 65"/>
              <p:cNvSpPr/>
              <p:nvPr/>
            </p:nvSpPr>
            <p:spPr>
              <a:xfrm>
                <a:off x="1580801" y="5642629"/>
                <a:ext cx="2583656" cy="7269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panose="02040503050406030204" pitchFamily="18" charset="0"/>
                        </a:rPr>
                        <m:t>𝑆𝑁𝑅</m:t>
                      </m:r>
                      <m:r>
                        <a:rPr lang="zh-TW" altLang="en-US" i="0">
                          <a:latin typeface="Cambria Math" panose="02040503050406030204" pitchFamily="18" charset="0"/>
                        </a:rPr>
                        <m:t>=</m:t>
                      </m:r>
                      <m:r>
                        <a:rPr lang="en-US" altLang="zh-TW" b="0" i="0" smtClean="0">
                          <a:latin typeface="Cambria Math" panose="02040503050406030204" pitchFamily="18" charset="0"/>
                        </a:rPr>
                        <m:t>2</m:t>
                      </m:r>
                      <m:r>
                        <a:rPr lang="zh-TW" altLang="en-US" i="0">
                          <a:latin typeface="Cambria Math" panose="02040503050406030204" pitchFamily="18" charset="0"/>
                        </a:rPr>
                        <m:t>0∗ </m:t>
                      </m:r>
                      <m:sSub>
                        <m:sSubPr>
                          <m:ctrlPr>
                            <a:rPr lang="zh-TW" altLang="en-US" i="1">
                              <a:latin typeface="Cambria Math" panose="02040503050406030204" pitchFamily="18" charset="0"/>
                            </a:rPr>
                          </m:ctrlPr>
                        </m:sSubPr>
                        <m:e>
                          <m:r>
                            <m:rPr>
                              <m:sty m:val="p"/>
                            </m:rPr>
                            <a:rPr lang="zh-TW" altLang="en-US" i="0">
                              <a:latin typeface="Cambria Math" panose="02040503050406030204" pitchFamily="18" charset="0"/>
                            </a:rPr>
                            <m:t>log</m:t>
                          </m:r>
                        </m:e>
                        <m:sub>
                          <m:r>
                            <a:rPr lang="zh-TW" altLang="en-US" i="0">
                              <a:latin typeface="Cambria Math" panose="02040503050406030204" pitchFamily="18" charset="0"/>
                            </a:rPr>
                            <m:t>10</m:t>
                          </m:r>
                        </m:sub>
                      </m:sSub>
                      <m:r>
                        <a:rPr lang="zh-TW" altLang="en-US" i="0">
                          <a:latin typeface="Cambria Math" panose="02040503050406030204" pitchFamily="18" charset="0"/>
                        </a:rPr>
                        <m:t> </m:t>
                      </m:r>
                      <m:f>
                        <m:fPr>
                          <m:ctrlPr>
                            <a:rPr lang="zh-TW" altLang="en-US" i="1">
                              <a:latin typeface="Cambria Math" panose="02040503050406030204" pitchFamily="18" charset="0"/>
                            </a:rPr>
                          </m:ctrlPr>
                        </m:fPr>
                        <m:num>
                          <m:rad>
                            <m:radPr>
                              <m:degHide m:val="on"/>
                              <m:ctrlPr>
                                <a:rPr lang="zh-TW" altLang="en-US" i="1" smtClean="0">
                                  <a:latin typeface="Cambria Math" panose="02040503050406030204" pitchFamily="18" charset="0"/>
                                </a:rPr>
                              </m:ctrlPr>
                            </m:radPr>
                            <m:deg/>
                            <m:e>
                              <m:r>
                                <a:rPr lang="zh-TW" altLang="en-US" i="1" smtClean="0">
                                  <a:latin typeface="Cambria Math" panose="02040503050406030204" pitchFamily="18" charset="0"/>
                                </a:rPr>
                                <m:t>𝑉𝑆</m:t>
                              </m:r>
                            </m:e>
                          </m:rad>
                        </m:num>
                        <m:den>
                          <m:rad>
                            <m:radPr>
                              <m:degHide m:val="on"/>
                              <m:ctrlPr>
                                <a:rPr lang="zh-TW" altLang="en-US" i="1" smtClean="0">
                                  <a:latin typeface="Cambria Math" panose="02040503050406030204" pitchFamily="18" charset="0"/>
                                </a:rPr>
                              </m:ctrlPr>
                            </m:radPr>
                            <m:deg/>
                            <m:e>
                              <m:r>
                                <a:rPr lang="zh-TW" altLang="en-US" i="1">
                                  <a:latin typeface="Cambria Math" panose="02040503050406030204" pitchFamily="18" charset="0"/>
                                </a:rPr>
                                <m:t>𝑉𝑁</m:t>
                              </m:r>
                            </m:e>
                          </m:rad>
                        </m:den>
                      </m:f>
                    </m:oMath>
                  </m:oMathPara>
                </a14:m>
                <a:endParaRPr lang="zh-TW" altLang="en-US" dirty="0"/>
              </a:p>
            </p:txBody>
          </p:sp>
        </mc:Choice>
        <mc:Fallback xmlns="">
          <p:sp>
            <p:nvSpPr>
              <p:cNvPr id="66" name="矩形 65"/>
              <p:cNvSpPr>
                <a:spLocks noRot="1" noChangeAspect="1" noMove="1" noResize="1" noEditPoints="1" noAdjustHandles="1" noChangeArrowheads="1" noChangeShapeType="1" noTextEdit="1"/>
              </p:cNvSpPr>
              <p:nvPr/>
            </p:nvSpPr>
            <p:spPr>
              <a:xfrm>
                <a:off x="1580801" y="5642629"/>
                <a:ext cx="2583656" cy="726930"/>
              </a:xfrm>
              <a:prstGeom prst="rect">
                <a:avLst/>
              </a:prstGeom>
              <a:blipFill rotWithShape="0">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7" name="文字方塊 66"/>
              <p:cNvSpPr txBox="1"/>
              <p:nvPr/>
            </p:nvSpPr>
            <p:spPr>
              <a:xfrm>
                <a:off x="1349078" y="2780928"/>
                <a:ext cx="3744416" cy="6672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𝑉𝑆</m:t>
                      </m:r>
                      <m:r>
                        <a:rPr lang="en-US" altLang="zh-TW" b="0" i="1" smtClean="0">
                          <a:latin typeface="Cambria Math" panose="02040503050406030204" pitchFamily="18" charset="0"/>
                        </a:rPr>
                        <m:t>= </m:t>
                      </m:r>
                      <m:f>
                        <m:fPr>
                          <m:ctrlPr>
                            <a:rPr lang="en-US" altLang="zh-TW" b="0" i="1" smtClean="0">
                              <a:latin typeface="Cambria Math" panose="02040503050406030204" pitchFamily="18" charset="0"/>
                            </a:rPr>
                          </m:ctrlPr>
                        </m:fPr>
                        <m:num>
                          <m:sSup>
                            <m:sSupPr>
                              <m:ctrlPr>
                                <a:rPr lang="en-US" altLang="zh-TW" i="1">
                                  <a:latin typeface="Cambria Math" panose="02040503050406030204" pitchFamily="18" charset="0"/>
                                </a:rPr>
                              </m:ctrlPr>
                            </m:sSupPr>
                            <m:e>
                              <m:nary>
                                <m:naryPr>
                                  <m:chr m:val="∑"/>
                                  <m:supHide m:val="on"/>
                                  <m:ctrlPr>
                                    <a:rPr lang="en-US" altLang="zh-TW" i="1">
                                      <a:latin typeface="Cambria Math" panose="02040503050406030204" pitchFamily="18" charset="0"/>
                                    </a:rPr>
                                  </m:ctrlPr>
                                </m:naryPr>
                                <m:sub>
                                  <m:r>
                                    <m:rPr>
                                      <m:nor/>
                                    </m:rPr>
                                    <a:rPr lang="zh-TW" altLang="en-US"/>
                                    <m:t>∀</m:t>
                                  </m:r>
                                  <m:r>
                                    <a:rPr lang="en-US" altLang="zh-TW" i="1">
                                      <a:latin typeface="Cambria Math" panose="02040503050406030204" pitchFamily="18" charset="0"/>
                                    </a:rPr>
                                    <m:t>𝑛</m:t>
                                  </m:r>
                                </m:sub>
                                <m:sup/>
                                <m:e>
                                  <m:d>
                                    <m:dPr>
                                      <m:ctrlPr>
                                        <a:rPr lang="en-US" altLang="zh-TW" i="1">
                                          <a:latin typeface="Cambria Math" panose="02040503050406030204" pitchFamily="18" charset="0"/>
                                        </a:rPr>
                                      </m:ctrlPr>
                                    </m:dPr>
                                    <m:e>
                                      <m:r>
                                        <a:rPr lang="en-US" altLang="zh-TW" i="1">
                                          <a:latin typeface="Cambria Math" panose="02040503050406030204" pitchFamily="18" charset="0"/>
                                        </a:rPr>
                                        <m:t>  </m:t>
                                      </m:r>
                                      <m:d>
                                        <m:dPr>
                                          <m:ctrlPr>
                                            <a:rPr lang="en-US" altLang="zh-TW" i="1">
                                              <a:latin typeface="Cambria Math" panose="02040503050406030204" pitchFamily="18" charset="0"/>
                                            </a:rPr>
                                          </m:ctrlPr>
                                        </m:dPr>
                                        <m:e>
                                          <m:r>
                                            <a:rPr lang="en-US" altLang="zh-TW" i="1">
                                              <a:latin typeface="Cambria Math" panose="02040503050406030204" pitchFamily="18" charset="0"/>
                                            </a:rPr>
                                            <m:t>𝐼</m:t>
                                          </m:r>
                                          <m:d>
                                            <m:dPr>
                                              <m:ctrlPr>
                                                <a:rPr lang="en-US" altLang="zh-TW" i="1">
                                                  <a:latin typeface="Cambria Math" panose="02040503050406030204" pitchFamily="18" charset="0"/>
                                                </a:rPr>
                                              </m:ctrlPr>
                                            </m:dPr>
                                            <m:e>
                                              <m:r>
                                                <a:rPr lang="en-US" altLang="zh-TW" i="1">
                                                  <a:latin typeface="Cambria Math" panose="02040503050406030204" pitchFamily="18" charset="0"/>
                                                </a:rPr>
                                                <m:t> </m:t>
                                              </m:r>
                                              <m:r>
                                                <a:rPr lang="en-US" altLang="zh-TW" i="1">
                                                  <a:latin typeface="Cambria Math" panose="02040503050406030204" pitchFamily="18" charset="0"/>
                                                </a:rPr>
                                                <m:t>𝑖</m:t>
                                              </m:r>
                                              <m:r>
                                                <a:rPr lang="en-US" altLang="zh-TW" i="1">
                                                  <a:latin typeface="Cambria Math" panose="02040503050406030204" pitchFamily="18" charset="0"/>
                                                </a:rPr>
                                                <m:t>, </m:t>
                                              </m:r>
                                              <m:r>
                                                <a:rPr lang="en-US" altLang="zh-TW" i="1">
                                                  <a:latin typeface="Cambria Math" panose="02040503050406030204" pitchFamily="18" charset="0"/>
                                                </a:rPr>
                                                <m:t>𝑗</m:t>
                                              </m:r>
                                            </m:e>
                                          </m:d>
                                          <m:r>
                                            <a:rPr lang="en-US" altLang="zh-TW" i="1">
                                              <a:latin typeface="Cambria Math" panose="02040503050406030204" pitchFamily="18" charset="0"/>
                                            </a:rPr>
                                            <m:t> − </m:t>
                                          </m:r>
                                          <m:sSub>
                                            <m:sSubPr>
                                              <m:ctrlPr>
                                                <a:rPr lang="en-US" altLang="zh-TW" i="1">
                                                  <a:latin typeface="Cambria Math" panose="02040503050406030204" pitchFamily="18" charset="0"/>
                                                </a:rPr>
                                              </m:ctrlPr>
                                            </m:sSubPr>
                                            <m:e>
                                              <m:r>
                                                <a:rPr lang="zh-TW" altLang="en-US" i="1">
                                                  <a:latin typeface="Cambria Math" panose="02040503050406030204" pitchFamily="18" charset="0"/>
                                                </a:rPr>
                                                <m:t>𝜇</m:t>
                                              </m:r>
                                            </m:e>
                                            <m:sub>
                                              <m:r>
                                                <a:rPr lang="en-US" altLang="zh-TW" i="1">
                                                  <a:latin typeface="Cambria Math" panose="02040503050406030204" pitchFamily="18" charset="0"/>
                                                </a:rPr>
                                                <m:t>𝑠</m:t>
                                              </m:r>
                                            </m:sub>
                                          </m:sSub>
                                          <m:r>
                                            <a:rPr lang="en-US" altLang="zh-TW" i="1">
                                              <a:latin typeface="Cambria Math" panose="02040503050406030204" pitchFamily="18" charset="0"/>
                                            </a:rPr>
                                            <m:t> </m:t>
                                          </m:r>
                                        </m:e>
                                      </m:d>
                                    </m:e>
                                  </m:d>
                                </m:e>
                              </m:nary>
                            </m:e>
                            <m:sup>
                              <m:r>
                                <a:rPr lang="en-US" altLang="zh-TW" i="1">
                                  <a:latin typeface="Cambria Math" panose="02040503050406030204" pitchFamily="18" charset="0"/>
                                </a:rPr>
                                <m:t>2</m:t>
                              </m:r>
                            </m:sup>
                          </m:sSup>
                        </m:num>
                        <m:den>
                          <m:d>
                            <m:dPr>
                              <m:begChr m:val="‖"/>
                              <m:endChr m:val="‖"/>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𝑛</m:t>
                              </m:r>
                            </m:e>
                          </m:d>
                        </m:den>
                      </m:f>
                    </m:oMath>
                  </m:oMathPara>
                </a14:m>
                <a:endParaRPr lang="zh-TW" altLang="en-US" dirty="0"/>
              </a:p>
            </p:txBody>
          </p:sp>
        </mc:Choice>
        <mc:Fallback xmlns="">
          <p:sp>
            <p:nvSpPr>
              <p:cNvPr id="67" name="文字方塊 66"/>
              <p:cNvSpPr txBox="1">
                <a:spLocks noRot="1" noChangeAspect="1" noMove="1" noResize="1" noEditPoints="1" noAdjustHandles="1" noChangeArrowheads="1" noChangeShapeType="1" noTextEdit="1"/>
              </p:cNvSpPr>
              <p:nvPr/>
            </p:nvSpPr>
            <p:spPr>
              <a:xfrm>
                <a:off x="1349078" y="2780928"/>
                <a:ext cx="3744416" cy="667299"/>
              </a:xfrm>
              <a:prstGeom prst="rect">
                <a:avLst/>
              </a:prstGeom>
              <a:blipFill rotWithShape="0">
                <a:blip r:embed="rId4" cstate="print"/>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8" name="文字方塊 67"/>
              <p:cNvSpPr txBox="1"/>
              <p:nvPr/>
            </p:nvSpPr>
            <p:spPr>
              <a:xfrm>
                <a:off x="807879" y="1929770"/>
                <a:ext cx="3744416" cy="58144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zh-TW" altLang="en-US" i="1">
                              <a:latin typeface="Cambria Math" panose="02040503050406030204" pitchFamily="18" charset="0"/>
                            </a:rPr>
                            <m:t>𝜇</m:t>
                          </m:r>
                        </m:e>
                        <m:sub>
                          <m:r>
                            <a:rPr lang="en-US" altLang="zh-TW" i="1">
                              <a:latin typeface="Cambria Math" panose="02040503050406030204" pitchFamily="18" charset="0"/>
                            </a:rPr>
                            <m:t>𝑠</m:t>
                          </m:r>
                        </m:sub>
                      </m:sSub>
                      <m:r>
                        <a:rPr lang="en-US" altLang="zh-TW" b="0" i="1" smtClean="0">
                          <a:latin typeface="Cambria Math" panose="02040503050406030204" pitchFamily="18" charset="0"/>
                        </a:rPr>
                        <m:t>= </m:t>
                      </m:r>
                      <m:f>
                        <m:fPr>
                          <m:ctrlPr>
                            <a:rPr lang="en-US" altLang="zh-TW" b="0" i="1" smtClean="0">
                              <a:latin typeface="Cambria Math" panose="02040503050406030204" pitchFamily="18" charset="0"/>
                            </a:rPr>
                          </m:ctrlPr>
                        </m:fPr>
                        <m:num>
                          <m:nary>
                            <m:naryPr>
                              <m:chr m:val="∑"/>
                              <m:supHide m:val="on"/>
                              <m:ctrlPr>
                                <a:rPr lang="en-US" altLang="zh-TW" i="1">
                                  <a:latin typeface="Cambria Math" panose="02040503050406030204" pitchFamily="18" charset="0"/>
                                </a:rPr>
                              </m:ctrlPr>
                            </m:naryPr>
                            <m:sub>
                              <m:r>
                                <m:rPr>
                                  <m:nor/>
                                </m:rPr>
                                <a:rPr lang="zh-TW" altLang="en-US"/>
                                <m:t>∀</m:t>
                              </m:r>
                              <m:r>
                                <a:rPr lang="en-US" altLang="zh-TW" i="1">
                                  <a:latin typeface="Cambria Math" panose="02040503050406030204" pitchFamily="18" charset="0"/>
                                </a:rPr>
                                <m:t>𝑛</m:t>
                              </m:r>
                            </m:sub>
                            <m:sup/>
                            <m:e>
                              <m:r>
                                <a:rPr lang="en-US" altLang="zh-TW" i="1">
                                  <a:latin typeface="Cambria Math" panose="02040503050406030204" pitchFamily="18" charset="0"/>
                                </a:rPr>
                                <m:t>𝐼</m:t>
                              </m:r>
                              <m:d>
                                <m:dPr>
                                  <m:ctrlPr>
                                    <a:rPr lang="en-US" altLang="zh-TW" i="1">
                                      <a:latin typeface="Cambria Math" panose="02040503050406030204" pitchFamily="18" charset="0"/>
                                    </a:rPr>
                                  </m:ctrlPr>
                                </m:dPr>
                                <m:e>
                                  <m:r>
                                    <a:rPr lang="en-US" altLang="zh-TW" i="1">
                                      <a:latin typeface="Cambria Math" panose="02040503050406030204" pitchFamily="18" charset="0"/>
                                    </a:rPr>
                                    <m:t> </m:t>
                                  </m:r>
                                  <m:r>
                                    <a:rPr lang="en-US" altLang="zh-TW" i="1">
                                      <a:latin typeface="Cambria Math" panose="02040503050406030204" pitchFamily="18" charset="0"/>
                                    </a:rPr>
                                    <m:t>𝑖</m:t>
                                  </m:r>
                                  <m:r>
                                    <a:rPr lang="en-US" altLang="zh-TW" i="1">
                                      <a:latin typeface="Cambria Math" panose="02040503050406030204" pitchFamily="18" charset="0"/>
                                    </a:rPr>
                                    <m:t>, </m:t>
                                  </m:r>
                                  <m:r>
                                    <a:rPr lang="en-US" altLang="zh-TW" i="1">
                                      <a:latin typeface="Cambria Math" panose="02040503050406030204" pitchFamily="18" charset="0"/>
                                    </a:rPr>
                                    <m:t>𝑗</m:t>
                                  </m:r>
                                </m:e>
                              </m:d>
                            </m:e>
                          </m:nary>
                        </m:num>
                        <m:den>
                          <m:d>
                            <m:dPr>
                              <m:begChr m:val="‖"/>
                              <m:endChr m:val="‖"/>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𝑛</m:t>
                              </m:r>
                            </m:e>
                          </m:d>
                        </m:den>
                      </m:f>
                    </m:oMath>
                  </m:oMathPara>
                </a14:m>
                <a:endParaRPr lang="zh-TW" altLang="en-US" dirty="0"/>
              </a:p>
            </p:txBody>
          </p:sp>
        </mc:Choice>
        <mc:Fallback xmlns="">
          <p:sp>
            <p:nvSpPr>
              <p:cNvPr id="68" name="文字方塊 67"/>
              <p:cNvSpPr txBox="1">
                <a:spLocks noRot="1" noChangeAspect="1" noMove="1" noResize="1" noEditPoints="1" noAdjustHandles="1" noChangeArrowheads="1" noChangeShapeType="1" noTextEdit="1"/>
              </p:cNvSpPr>
              <p:nvPr/>
            </p:nvSpPr>
            <p:spPr>
              <a:xfrm>
                <a:off x="807879" y="1929770"/>
                <a:ext cx="3744416" cy="581441"/>
              </a:xfrm>
              <a:prstGeom prst="rect">
                <a:avLst/>
              </a:prstGeom>
              <a:blipFill rotWithShape="0">
                <a:blip r:embed="rId5" cstate="print"/>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9" name="文字方塊 68"/>
              <p:cNvSpPr txBox="1"/>
              <p:nvPr/>
            </p:nvSpPr>
            <p:spPr>
              <a:xfrm>
                <a:off x="1611814" y="3794284"/>
                <a:ext cx="3744416" cy="58144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zh-TW" altLang="en-US" i="1">
                              <a:latin typeface="Cambria Math" panose="02040503050406030204" pitchFamily="18" charset="0"/>
                            </a:rPr>
                            <m:t>𝜇</m:t>
                          </m:r>
                        </m:e>
                        <m:sub>
                          <m:r>
                            <a:rPr lang="en-US" altLang="zh-TW" b="0" i="1" smtClean="0">
                              <a:latin typeface="Cambria Math" panose="02040503050406030204" pitchFamily="18" charset="0"/>
                            </a:rPr>
                            <m:t>𝑁𝑜𝑖𝑠𝑒</m:t>
                          </m:r>
                        </m:sub>
                      </m:sSub>
                      <m:r>
                        <a:rPr lang="en-US" altLang="zh-TW" b="0" i="1" smtClean="0">
                          <a:latin typeface="Cambria Math" panose="02040503050406030204" pitchFamily="18" charset="0"/>
                        </a:rPr>
                        <m:t>= </m:t>
                      </m:r>
                      <m:f>
                        <m:fPr>
                          <m:ctrlPr>
                            <a:rPr lang="en-US" altLang="zh-TW" b="0" i="1" smtClean="0">
                              <a:latin typeface="Cambria Math" panose="02040503050406030204" pitchFamily="18" charset="0"/>
                            </a:rPr>
                          </m:ctrlPr>
                        </m:fPr>
                        <m:num>
                          <m:nary>
                            <m:naryPr>
                              <m:chr m:val="∑"/>
                              <m:supHide m:val="on"/>
                              <m:ctrlPr>
                                <a:rPr lang="en-US" altLang="zh-TW" i="1">
                                  <a:latin typeface="Cambria Math" panose="02040503050406030204" pitchFamily="18" charset="0"/>
                                </a:rPr>
                              </m:ctrlPr>
                            </m:naryPr>
                            <m:sub>
                              <m:r>
                                <m:rPr>
                                  <m:nor/>
                                </m:rPr>
                                <a:rPr lang="zh-TW" altLang="en-US"/>
                                <m:t>∀</m:t>
                              </m:r>
                              <m:r>
                                <a:rPr lang="en-US" altLang="zh-TW" i="1">
                                  <a:latin typeface="Cambria Math" panose="02040503050406030204" pitchFamily="18" charset="0"/>
                                </a:rPr>
                                <m:t>𝑛</m:t>
                              </m:r>
                            </m:sub>
                            <m:sup/>
                            <m:e>
                              <m:sSub>
                                <m:sSubPr>
                                  <m:ctrlPr>
                                    <a:rPr lang="en-US" altLang="zh-TW" i="1">
                                      <a:latin typeface="Cambria Math" panose="02040503050406030204" pitchFamily="18" charset="0"/>
                                    </a:rPr>
                                  </m:ctrlPr>
                                </m:sSubPr>
                                <m:e>
                                  <m:r>
                                    <a:rPr lang="en-US" altLang="zh-TW" i="1">
                                      <a:latin typeface="Cambria Math" panose="02040503050406030204" pitchFamily="18" charset="0"/>
                                    </a:rPr>
                                    <m:t>𝐼</m:t>
                                  </m:r>
                                </m:e>
                                <m:sub>
                                  <m:r>
                                    <a:rPr lang="en-US" altLang="zh-TW" b="0" i="1" smtClean="0">
                                      <a:latin typeface="Cambria Math" panose="02040503050406030204" pitchFamily="18" charset="0"/>
                                    </a:rPr>
                                    <m:t>𝑁𝑜𝑖𝑠𝑒</m:t>
                                  </m:r>
                                </m:sub>
                              </m:sSub>
                              <m:d>
                                <m:dPr>
                                  <m:ctrlPr>
                                    <a:rPr lang="en-US" altLang="zh-TW" i="1">
                                      <a:latin typeface="Cambria Math" panose="02040503050406030204" pitchFamily="18" charset="0"/>
                                    </a:rPr>
                                  </m:ctrlPr>
                                </m:dPr>
                                <m:e>
                                  <m:r>
                                    <a:rPr lang="en-US" altLang="zh-TW" i="1">
                                      <a:latin typeface="Cambria Math" panose="02040503050406030204" pitchFamily="18" charset="0"/>
                                    </a:rPr>
                                    <m:t> </m:t>
                                  </m:r>
                                  <m:r>
                                    <a:rPr lang="en-US" altLang="zh-TW" i="1">
                                      <a:latin typeface="Cambria Math" panose="02040503050406030204" pitchFamily="18" charset="0"/>
                                    </a:rPr>
                                    <m:t>𝑖</m:t>
                                  </m:r>
                                  <m:r>
                                    <a:rPr lang="en-US" altLang="zh-TW" i="1">
                                      <a:latin typeface="Cambria Math" panose="02040503050406030204" pitchFamily="18" charset="0"/>
                                    </a:rPr>
                                    <m:t>, </m:t>
                                  </m:r>
                                  <m:r>
                                    <a:rPr lang="en-US" altLang="zh-TW" i="1">
                                      <a:latin typeface="Cambria Math" panose="02040503050406030204" pitchFamily="18" charset="0"/>
                                    </a:rPr>
                                    <m:t>𝑗</m:t>
                                  </m:r>
                                </m:e>
                              </m:d>
                              <m:r>
                                <a:rPr lang="en-US" altLang="zh-TW" b="0" i="1" smtClean="0">
                                  <a:latin typeface="Cambria Math" panose="02040503050406030204" pitchFamily="18" charset="0"/>
                                </a:rPr>
                                <m:t> −</m:t>
                              </m:r>
                              <m:r>
                                <a:rPr lang="en-US" altLang="zh-TW" b="0" i="1" smtClean="0">
                                  <a:latin typeface="Cambria Math" panose="02040503050406030204" pitchFamily="18" charset="0"/>
                                </a:rPr>
                                <m:t>𝐼</m:t>
                              </m:r>
                              <m:r>
                                <a:rPr lang="en-US" altLang="zh-TW" b="0" i="1" smtClean="0">
                                  <a:latin typeface="Cambria Math" panose="02040503050406030204" pitchFamily="18" charset="0"/>
                                </a:rPr>
                                <m:t>( </m:t>
                              </m:r>
                              <m:r>
                                <a:rPr lang="en-US" altLang="zh-TW" b="0" i="1" smtClean="0">
                                  <a:latin typeface="Cambria Math" panose="02040503050406030204" pitchFamily="18" charset="0"/>
                                </a:rPr>
                                <m:t>𝑖</m:t>
                              </m:r>
                              <m:r>
                                <a:rPr lang="en-US" altLang="zh-TW" b="0" i="1" smtClean="0">
                                  <a:latin typeface="Cambria Math" panose="02040503050406030204" pitchFamily="18" charset="0"/>
                                </a:rPr>
                                <m:t>,</m:t>
                              </m:r>
                              <m:r>
                                <a:rPr lang="en-US" altLang="zh-TW" b="0" i="1" smtClean="0">
                                  <a:latin typeface="Cambria Math" panose="02040503050406030204" pitchFamily="18" charset="0"/>
                                </a:rPr>
                                <m:t>𝑗</m:t>
                              </m:r>
                              <m:r>
                                <a:rPr lang="en-US" altLang="zh-TW" b="0" i="1" smtClean="0">
                                  <a:latin typeface="Cambria Math" panose="02040503050406030204" pitchFamily="18" charset="0"/>
                                </a:rPr>
                                <m:t>)</m:t>
                              </m:r>
                            </m:e>
                          </m:nary>
                        </m:num>
                        <m:den>
                          <m:d>
                            <m:dPr>
                              <m:begChr m:val="‖"/>
                              <m:endChr m:val="‖"/>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𝑛</m:t>
                              </m:r>
                            </m:e>
                          </m:d>
                        </m:den>
                      </m:f>
                    </m:oMath>
                  </m:oMathPara>
                </a14:m>
                <a:endParaRPr lang="zh-TW" altLang="en-US" dirty="0"/>
              </a:p>
            </p:txBody>
          </p:sp>
        </mc:Choice>
        <mc:Fallback xmlns="">
          <p:sp>
            <p:nvSpPr>
              <p:cNvPr id="69" name="文字方塊 68"/>
              <p:cNvSpPr txBox="1">
                <a:spLocks noRot="1" noChangeAspect="1" noMove="1" noResize="1" noEditPoints="1" noAdjustHandles="1" noChangeArrowheads="1" noChangeShapeType="1" noTextEdit="1"/>
              </p:cNvSpPr>
              <p:nvPr/>
            </p:nvSpPr>
            <p:spPr>
              <a:xfrm>
                <a:off x="1611814" y="3794284"/>
                <a:ext cx="3744416" cy="581441"/>
              </a:xfrm>
              <a:prstGeom prst="rect">
                <a:avLst/>
              </a:prstGeom>
              <a:blipFill rotWithShape="0">
                <a:blip r:embed="rId6" cstate="print"/>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0" name="文字方塊 69"/>
              <p:cNvSpPr txBox="1"/>
              <p:nvPr/>
            </p:nvSpPr>
            <p:spPr>
              <a:xfrm>
                <a:off x="1547664" y="4727185"/>
                <a:ext cx="5040560" cy="6672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𝑉𝑁</m:t>
                      </m:r>
                      <m:r>
                        <a:rPr lang="en-US" altLang="zh-TW" b="0" i="1" smtClean="0">
                          <a:latin typeface="Cambria Math" panose="02040503050406030204" pitchFamily="18" charset="0"/>
                        </a:rPr>
                        <m:t>= </m:t>
                      </m:r>
                      <m:f>
                        <m:fPr>
                          <m:ctrlPr>
                            <a:rPr lang="en-US" altLang="zh-TW" b="0" i="1" smtClean="0">
                              <a:latin typeface="Cambria Math" panose="02040503050406030204" pitchFamily="18" charset="0"/>
                            </a:rPr>
                          </m:ctrlPr>
                        </m:fPr>
                        <m:num>
                          <m:sSup>
                            <m:sSupPr>
                              <m:ctrlPr>
                                <a:rPr lang="en-US" altLang="zh-TW" i="1">
                                  <a:latin typeface="Cambria Math" panose="02040503050406030204" pitchFamily="18" charset="0"/>
                                </a:rPr>
                              </m:ctrlPr>
                            </m:sSupPr>
                            <m:e>
                              <m:nary>
                                <m:naryPr>
                                  <m:chr m:val="∑"/>
                                  <m:supHide m:val="on"/>
                                  <m:ctrlPr>
                                    <a:rPr lang="en-US" altLang="zh-TW" i="1">
                                      <a:latin typeface="Cambria Math" panose="02040503050406030204" pitchFamily="18" charset="0"/>
                                    </a:rPr>
                                  </m:ctrlPr>
                                </m:naryPr>
                                <m:sub>
                                  <m:r>
                                    <m:rPr>
                                      <m:nor/>
                                    </m:rPr>
                                    <a:rPr lang="zh-TW" altLang="en-US"/>
                                    <m:t>∀</m:t>
                                  </m:r>
                                  <m:r>
                                    <a:rPr lang="en-US" altLang="zh-TW" i="1">
                                      <a:latin typeface="Cambria Math" panose="02040503050406030204" pitchFamily="18" charset="0"/>
                                    </a:rPr>
                                    <m:t>𝑛</m:t>
                                  </m:r>
                                </m:sub>
                                <m:sup/>
                                <m:e>
                                  <m:d>
                                    <m:dPr>
                                      <m:ctrlPr>
                                        <a:rPr lang="en-US" altLang="zh-TW" i="1">
                                          <a:latin typeface="Cambria Math" panose="02040503050406030204" pitchFamily="18" charset="0"/>
                                        </a:rPr>
                                      </m:ctrlPr>
                                    </m:dPr>
                                    <m:e>
                                      <m:r>
                                        <a:rPr lang="en-US" altLang="zh-TW" i="1">
                                          <a:latin typeface="Cambria Math" panose="02040503050406030204" pitchFamily="18" charset="0"/>
                                        </a:rPr>
                                        <m:t>  </m:t>
                                      </m:r>
                                      <m:d>
                                        <m:dPr>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𝐼</m:t>
                                              </m:r>
                                            </m:e>
                                            <m:sub>
                                              <m:r>
                                                <a:rPr lang="en-US" altLang="zh-TW" i="1">
                                                  <a:latin typeface="Cambria Math" panose="02040503050406030204" pitchFamily="18" charset="0"/>
                                                </a:rPr>
                                                <m:t>𝑁𝑜𝑖𝑠𝑒</m:t>
                                              </m:r>
                                            </m:sub>
                                          </m:sSub>
                                          <m:d>
                                            <m:dPr>
                                              <m:ctrlPr>
                                                <a:rPr lang="en-US" altLang="zh-TW" i="1">
                                                  <a:latin typeface="Cambria Math" panose="02040503050406030204" pitchFamily="18" charset="0"/>
                                                </a:rPr>
                                              </m:ctrlPr>
                                            </m:dPr>
                                            <m:e>
                                              <m:r>
                                                <a:rPr lang="en-US" altLang="zh-TW" i="1">
                                                  <a:latin typeface="Cambria Math" panose="02040503050406030204" pitchFamily="18" charset="0"/>
                                                </a:rPr>
                                                <m:t> </m:t>
                                              </m:r>
                                              <m:r>
                                                <a:rPr lang="en-US" altLang="zh-TW" i="1">
                                                  <a:latin typeface="Cambria Math" panose="02040503050406030204" pitchFamily="18" charset="0"/>
                                                </a:rPr>
                                                <m:t>𝑖</m:t>
                                              </m:r>
                                              <m:r>
                                                <a:rPr lang="en-US" altLang="zh-TW" i="1">
                                                  <a:latin typeface="Cambria Math" panose="02040503050406030204" pitchFamily="18" charset="0"/>
                                                </a:rPr>
                                                <m:t>, </m:t>
                                              </m:r>
                                              <m:r>
                                                <a:rPr lang="en-US" altLang="zh-TW" i="1">
                                                  <a:latin typeface="Cambria Math" panose="02040503050406030204" pitchFamily="18" charset="0"/>
                                                </a:rPr>
                                                <m:t>𝑗</m:t>
                                              </m:r>
                                            </m:e>
                                          </m:d>
                                          <m:r>
                                            <a:rPr lang="en-US" altLang="zh-TW" i="1">
                                              <a:latin typeface="Cambria Math" panose="02040503050406030204" pitchFamily="18" charset="0"/>
                                            </a:rPr>
                                            <m:t> −</m:t>
                                          </m:r>
                                          <m:r>
                                            <a:rPr lang="en-US" altLang="zh-TW" i="1">
                                              <a:latin typeface="Cambria Math" panose="02040503050406030204" pitchFamily="18" charset="0"/>
                                            </a:rPr>
                                            <m:t>𝐼</m:t>
                                          </m:r>
                                          <m:r>
                                            <a:rPr lang="en-US" altLang="zh-TW" i="1">
                                              <a:latin typeface="Cambria Math" panose="02040503050406030204" pitchFamily="18" charset="0"/>
                                            </a:rPr>
                                            <m:t>( </m:t>
                                          </m:r>
                                          <m:r>
                                            <a:rPr lang="en-US" altLang="zh-TW" i="1">
                                              <a:latin typeface="Cambria Math" panose="02040503050406030204" pitchFamily="18" charset="0"/>
                                            </a:rPr>
                                            <m:t>𝑖</m:t>
                                          </m:r>
                                          <m:r>
                                            <a:rPr lang="en-US" altLang="zh-TW" i="1">
                                              <a:latin typeface="Cambria Math" panose="02040503050406030204" pitchFamily="18" charset="0"/>
                                            </a:rPr>
                                            <m:t>,</m:t>
                                          </m:r>
                                          <m:r>
                                            <a:rPr lang="en-US" altLang="zh-TW" i="1">
                                              <a:latin typeface="Cambria Math" panose="02040503050406030204" pitchFamily="18" charset="0"/>
                                            </a:rPr>
                                            <m:t>𝑗</m:t>
                                          </m:r>
                                          <m:r>
                                            <a:rPr lang="en-US" altLang="zh-TW" i="1">
                                              <a:latin typeface="Cambria Math" panose="02040503050406030204" pitchFamily="18" charset="0"/>
                                            </a:rPr>
                                            <m:t>)− </m:t>
                                          </m:r>
                                          <m:sSub>
                                            <m:sSubPr>
                                              <m:ctrlPr>
                                                <a:rPr lang="en-US" altLang="zh-TW" i="1">
                                                  <a:latin typeface="Cambria Math" panose="02040503050406030204" pitchFamily="18" charset="0"/>
                                                </a:rPr>
                                              </m:ctrlPr>
                                            </m:sSubPr>
                                            <m:e>
                                              <m:r>
                                                <a:rPr lang="zh-TW" altLang="en-US" i="1">
                                                  <a:latin typeface="Cambria Math" panose="02040503050406030204" pitchFamily="18" charset="0"/>
                                                </a:rPr>
                                                <m:t>𝜇</m:t>
                                              </m:r>
                                            </m:e>
                                            <m:sub>
                                              <m:r>
                                                <a:rPr lang="en-US" altLang="zh-TW" b="0" i="1" smtClean="0">
                                                  <a:latin typeface="Cambria Math" panose="02040503050406030204" pitchFamily="18" charset="0"/>
                                                </a:rPr>
                                                <m:t>𝑁𝑜𝑖𝑠𝑒</m:t>
                                              </m:r>
                                            </m:sub>
                                          </m:sSub>
                                          <m:r>
                                            <a:rPr lang="en-US" altLang="zh-TW" i="1">
                                              <a:latin typeface="Cambria Math" panose="02040503050406030204" pitchFamily="18" charset="0"/>
                                            </a:rPr>
                                            <m:t> </m:t>
                                          </m:r>
                                        </m:e>
                                      </m:d>
                                    </m:e>
                                  </m:d>
                                </m:e>
                              </m:nary>
                            </m:e>
                            <m:sup>
                              <m:r>
                                <a:rPr lang="en-US" altLang="zh-TW" i="1">
                                  <a:latin typeface="Cambria Math" panose="02040503050406030204" pitchFamily="18" charset="0"/>
                                </a:rPr>
                                <m:t>2</m:t>
                              </m:r>
                            </m:sup>
                          </m:sSup>
                        </m:num>
                        <m:den>
                          <m:d>
                            <m:dPr>
                              <m:begChr m:val="‖"/>
                              <m:endChr m:val="‖"/>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𝑛</m:t>
                              </m:r>
                            </m:e>
                          </m:d>
                        </m:den>
                      </m:f>
                    </m:oMath>
                  </m:oMathPara>
                </a14:m>
                <a:endParaRPr lang="zh-TW" altLang="en-US" dirty="0"/>
              </a:p>
            </p:txBody>
          </p:sp>
        </mc:Choice>
        <mc:Fallback xmlns="">
          <p:sp>
            <p:nvSpPr>
              <p:cNvPr id="70" name="文字方塊 69"/>
              <p:cNvSpPr txBox="1">
                <a:spLocks noRot="1" noChangeAspect="1" noMove="1" noResize="1" noEditPoints="1" noAdjustHandles="1" noChangeArrowheads="1" noChangeShapeType="1" noTextEdit="1"/>
              </p:cNvSpPr>
              <p:nvPr/>
            </p:nvSpPr>
            <p:spPr>
              <a:xfrm>
                <a:off x="1547664" y="4727185"/>
                <a:ext cx="5040560" cy="667299"/>
              </a:xfrm>
              <a:prstGeom prst="rect">
                <a:avLst/>
              </a:prstGeom>
              <a:blipFill rotWithShape="0">
                <a:blip r:embed="rId7" cstate="print"/>
                <a:stretch>
                  <a:fillRect/>
                </a:stretch>
              </a:blipFill>
            </p:spPr>
            <p:txBody>
              <a:bodyPr/>
              <a:lstStyle/>
              <a:p>
                <a:r>
                  <a:rPr lang="zh-TW" altLang="en-US">
                    <a:noFill/>
                  </a:rPr>
                  <a:t> </a:t>
                </a:r>
              </a:p>
            </p:txBody>
          </p:sp>
        </mc:Fallback>
      </mc:AlternateContent>
      <p:sp>
        <p:nvSpPr>
          <p:cNvPr id="2" name="日期版面配置區 1"/>
          <p:cNvSpPr>
            <a:spLocks noGrp="1"/>
          </p:cNvSpPr>
          <p:nvPr>
            <p:ph type="dt" sz="half" idx="10"/>
          </p:nvPr>
        </p:nvSpPr>
        <p:spPr/>
        <p:txBody>
          <a:bodyPr/>
          <a:lstStyle/>
          <a:p>
            <a:fld id="{C7A26B5E-F220-4B64-9E08-8F95D937B85D}" type="datetime1">
              <a:rPr lang="en-US" altLang="zh-TW" smtClean="0"/>
              <a:t>12/1/2015</a:t>
            </a:fld>
            <a:endParaRPr lang="en-US" dirty="0"/>
          </a:p>
        </p:txBody>
      </p:sp>
    </p:spTree>
    <p:extLst>
      <p:ext uri="{BB962C8B-B14F-4D97-AF65-F5344CB8AC3E}">
        <p14:creationId xmlns:p14="http://schemas.microsoft.com/office/powerpoint/2010/main" val="359004492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9" name="Rectangle 2"/>
          <p:cNvSpPr>
            <a:spLocks noGrp="1" noChangeArrowheads="1"/>
          </p:cNvSpPr>
          <p:nvPr>
            <p:ph type="title"/>
          </p:nvPr>
        </p:nvSpPr>
        <p:spPr/>
        <p:txBody>
          <a:bodyPr/>
          <a:lstStyle/>
          <a:p>
            <a:pPr algn="ctr" eaLnBrk="1" hangingPunct="1"/>
            <a:r>
              <a:rPr lang="en-US" altLang="zh-TW" b="0" smtClean="0"/>
              <a:t>Noise-Removal Techniques-Experiments</a:t>
            </a:r>
          </a:p>
        </p:txBody>
      </p:sp>
      <p:sp>
        <p:nvSpPr>
          <p:cNvPr id="106498"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F50FB7B7-2FF4-468D-89E3-F3EBAD21B9AC}" type="slidenum">
              <a:rPr lang="en-US" altLang="zh-TW" sz="1400"/>
              <a:pPr>
                <a:spcBef>
                  <a:spcPct val="0"/>
                </a:spcBef>
                <a:buClrTx/>
                <a:buSzTx/>
                <a:buFontTx/>
                <a:buNone/>
              </a:pPr>
              <a:t>71</a:t>
            </a:fld>
            <a:r>
              <a:rPr lang="en-US" altLang="zh-TW" sz="1400"/>
              <a:t>/118</a:t>
            </a:r>
          </a:p>
        </p:txBody>
      </p:sp>
      <p:pic>
        <p:nvPicPr>
          <p:cNvPr id="106500" name="Picture 5" descr="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916113"/>
            <a:ext cx="9144000" cy="494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198" name="Text Box 6"/>
          <p:cNvSpPr txBox="1">
            <a:spLocks noChangeArrowheads="1"/>
          </p:cNvSpPr>
          <p:nvPr/>
        </p:nvSpPr>
        <p:spPr bwMode="auto">
          <a:xfrm>
            <a:off x="395288" y="1989138"/>
            <a:ext cx="20161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50000"/>
              </a:spcBef>
              <a:buClrTx/>
              <a:buSzTx/>
              <a:buFontTx/>
              <a:buNone/>
            </a:pPr>
            <a:r>
              <a:rPr lang="en-US" altLang="zh-TW" sz="1800" b="1">
                <a:solidFill>
                  <a:srgbClr val="FFFF00"/>
                </a:solidFill>
              </a:rPr>
              <a:t>uniform noise</a:t>
            </a:r>
          </a:p>
        </p:txBody>
      </p:sp>
      <p:sp>
        <p:nvSpPr>
          <p:cNvPr id="264199" name="Text Box 7"/>
          <p:cNvSpPr txBox="1">
            <a:spLocks noChangeArrowheads="1"/>
          </p:cNvSpPr>
          <p:nvPr/>
        </p:nvSpPr>
        <p:spPr bwMode="auto">
          <a:xfrm>
            <a:off x="7596188" y="5300663"/>
            <a:ext cx="8651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50000"/>
              </a:spcBef>
              <a:buClrTx/>
              <a:buSzTx/>
              <a:buFontTx/>
              <a:buNone/>
            </a:pPr>
            <a:r>
              <a:rPr lang="en-US" altLang="zh-TW" sz="1800" b="1">
                <a:solidFill>
                  <a:srgbClr val="FFFF00"/>
                </a:solidFill>
              </a:rPr>
              <a:t>varies</a:t>
            </a:r>
          </a:p>
        </p:txBody>
      </p:sp>
      <p:sp>
        <p:nvSpPr>
          <p:cNvPr id="264200" name="Text Box 8"/>
          <p:cNvSpPr txBox="1">
            <a:spLocks noChangeArrowheads="1"/>
          </p:cNvSpPr>
          <p:nvPr/>
        </p:nvSpPr>
        <p:spPr bwMode="auto">
          <a:xfrm>
            <a:off x="395288" y="5300663"/>
            <a:ext cx="25923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50000"/>
              </a:spcBef>
              <a:buClrTx/>
              <a:buSzTx/>
              <a:buFontTx/>
              <a:buNone/>
            </a:pPr>
            <a:r>
              <a:rPr lang="en-US" altLang="zh-TW" sz="1800" b="1">
                <a:solidFill>
                  <a:srgbClr val="FFFF00"/>
                </a:solidFill>
              </a:rPr>
              <a:t>salt and pepper noise</a:t>
            </a:r>
          </a:p>
        </p:txBody>
      </p:sp>
      <p:sp>
        <p:nvSpPr>
          <p:cNvPr id="264201" name="Text Box 9"/>
          <p:cNvSpPr txBox="1">
            <a:spLocks noChangeArrowheads="1"/>
          </p:cNvSpPr>
          <p:nvPr/>
        </p:nvSpPr>
        <p:spPr bwMode="auto">
          <a:xfrm>
            <a:off x="6588125" y="1989138"/>
            <a:ext cx="1873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50000"/>
              </a:spcBef>
              <a:buClrTx/>
              <a:buSzTx/>
              <a:buFontTx/>
              <a:buNone/>
            </a:pPr>
            <a:r>
              <a:rPr lang="en-US" altLang="zh-TW" sz="1800" b="1">
                <a:solidFill>
                  <a:srgbClr val="FFFF00"/>
                </a:solidFill>
              </a:rPr>
              <a:t>Gaussian noise</a:t>
            </a:r>
          </a:p>
        </p:txBody>
      </p:sp>
      <p:sp>
        <p:nvSpPr>
          <p:cNvPr id="2" name="日期版面配置區 1"/>
          <p:cNvSpPr>
            <a:spLocks noGrp="1"/>
          </p:cNvSpPr>
          <p:nvPr>
            <p:ph type="dt" sz="half" idx="10"/>
          </p:nvPr>
        </p:nvSpPr>
        <p:spPr/>
        <p:txBody>
          <a:bodyPr/>
          <a:lstStyle/>
          <a:p>
            <a:fld id="{B26E6AE3-8431-4FC6-AC5A-93B39F7514D9}" type="datetime1">
              <a:rPr lang="en-US" altLang="zh-TW" smtClean="0"/>
              <a:t>12/1/2015</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64198"/>
                                        </p:tgtEl>
                                        <p:attrNameLst>
                                          <p:attrName>style.visibility</p:attrName>
                                        </p:attrNameLst>
                                      </p:cBhvr>
                                      <p:to>
                                        <p:strVal val="visible"/>
                                      </p:to>
                                    </p:set>
                                    <p:anim calcmode="lin" valueType="num">
                                      <p:cBhvr additive="base">
                                        <p:cTn id="7" dur="1000" fill="hold"/>
                                        <p:tgtEl>
                                          <p:spTgt spid="264198"/>
                                        </p:tgtEl>
                                        <p:attrNameLst>
                                          <p:attrName>ppt_x</p:attrName>
                                        </p:attrNameLst>
                                      </p:cBhvr>
                                      <p:tavLst>
                                        <p:tav tm="0">
                                          <p:val>
                                            <p:strVal val="0-#ppt_w/2"/>
                                          </p:val>
                                        </p:tav>
                                        <p:tav tm="100000">
                                          <p:val>
                                            <p:strVal val="#ppt_x"/>
                                          </p:val>
                                        </p:tav>
                                      </p:tavLst>
                                    </p:anim>
                                    <p:anim calcmode="lin" valueType="num">
                                      <p:cBhvr additive="base">
                                        <p:cTn id="8" dur="1000" fill="hold"/>
                                        <p:tgtEl>
                                          <p:spTgt spid="26419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264201"/>
                                        </p:tgtEl>
                                        <p:attrNameLst>
                                          <p:attrName>style.visibility</p:attrName>
                                        </p:attrNameLst>
                                      </p:cBhvr>
                                      <p:to>
                                        <p:strVal val="visible"/>
                                      </p:to>
                                    </p:set>
                                    <p:anim calcmode="lin" valueType="num">
                                      <p:cBhvr additive="base">
                                        <p:cTn id="13" dur="1000" fill="hold"/>
                                        <p:tgtEl>
                                          <p:spTgt spid="264201"/>
                                        </p:tgtEl>
                                        <p:attrNameLst>
                                          <p:attrName>ppt_x</p:attrName>
                                        </p:attrNameLst>
                                      </p:cBhvr>
                                      <p:tavLst>
                                        <p:tav tm="0">
                                          <p:val>
                                            <p:strVal val="1+#ppt_w/2"/>
                                          </p:val>
                                        </p:tav>
                                        <p:tav tm="100000">
                                          <p:val>
                                            <p:strVal val="#ppt_x"/>
                                          </p:val>
                                        </p:tav>
                                      </p:tavLst>
                                    </p:anim>
                                    <p:anim calcmode="lin" valueType="num">
                                      <p:cBhvr additive="base">
                                        <p:cTn id="14" dur="1000" fill="hold"/>
                                        <p:tgtEl>
                                          <p:spTgt spid="264201"/>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264200"/>
                                        </p:tgtEl>
                                        <p:attrNameLst>
                                          <p:attrName>style.visibility</p:attrName>
                                        </p:attrNameLst>
                                      </p:cBhvr>
                                      <p:to>
                                        <p:strVal val="visible"/>
                                      </p:to>
                                    </p:set>
                                    <p:anim calcmode="lin" valueType="num">
                                      <p:cBhvr additive="base">
                                        <p:cTn id="19" dur="1000" fill="hold"/>
                                        <p:tgtEl>
                                          <p:spTgt spid="264200"/>
                                        </p:tgtEl>
                                        <p:attrNameLst>
                                          <p:attrName>ppt_x</p:attrName>
                                        </p:attrNameLst>
                                      </p:cBhvr>
                                      <p:tavLst>
                                        <p:tav tm="0">
                                          <p:val>
                                            <p:strVal val="0-#ppt_w/2"/>
                                          </p:val>
                                        </p:tav>
                                        <p:tav tm="100000">
                                          <p:val>
                                            <p:strVal val="#ppt_x"/>
                                          </p:val>
                                        </p:tav>
                                      </p:tavLst>
                                    </p:anim>
                                    <p:anim calcmode="lin" valueType="num">
                                      <p:cBhvr additive="base">
                                        <p:cTn id="20" dur="1000" fill="hold"/>
                                        <p:tgtEl>
                                          <p:spTgt spid="26420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264199"/>
                                        </p:tgtEl>
                                        <p:attrNameLst>
                                          <p:attrName>style.visibility</p:attrName>
                                        </p:attrNameLst>
                                      </p:cBhvr>
                                      <p:to>
                                        <p:strVal val="visible"/>
                                      </p:to>
                                    </p:set>
                                    <p:anim calcmode="lin" valueType="num">
                                      <p:cBhvr additive="base">
                                        <p:cTn id="25" dur="1000" fill="hold"/>
                                        <p:tgtEl>
                                          <p:spTgt spid="264199"/>
                                        </p:tgtEl>
                                        <p:attrNameLst>
                                          <p:attrName>ppt_x</p:attrName>
                                        </p:attrNameLst>
                                      </p:cBhvr>
                                      <p:tavLst>
                                        <p:tav tm="0">
                                          <p:val>
                                            <p:strVal val="1+#ppt_w/2"/>
                                          </p:val>
                                        </p:tav>
                                        <p:tav tm="100000">
                                          <p:val>
                                            <p:strVal val="#ppt_x"/>
                                          </p:val>
                                        </p:tav>
                                      </p:tavLst>
                                    </p:anim>
                                    <p:anim calcmode="lin" valueType="num">
                                      <p:cBhvr additive="base">
                                        <p:cTn id="26" dur="1000" fill="hold"/>
                                        <p:tgtEl>
                                          <p:spTgt spid="2641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8" grpId="0"/>
      <p:bldP spid="264199" grpId="0"/>
      <p:bldP spid="264200" grpId="0"/>
      <p:bldP spid="264201" grpId="0"/>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0594" name="Picture 4" descr="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916113"/>
            <a:ext cx="9144000"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Text Box 6"/>
          <p:cNvSpPr txBox="1">
            <a:spLocks noChangeArrowheads="1"/>
          </p:cNvSpPr>
          <p:nvPr/>
        </p:nvSpPr>
        <p:spPr bwMode="auto">
          <a:xfrm>
            <a:off x="0" y="0"/>
            <a:ext cx="69119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50000"/>
              </a:spcBef>
              <a:buClrTx/>
              <a:buSzTx/>
              <a:buFontTx/>
              <a:buBlip>
                <a:blip r:embed="rId5"/>
              </a:buBlip>
            </a:pPr>
            <a:r>
              <a:rPr lang="en-US" altLang="zh-TW" sz="2600"/>
              <a:t>  default peak noise removal</a:t>
            </a:r>
          </a:p>
        </p:txBody>
      </p:sp>
      <p:graphicFrame>
        <p:nvGraphicFramePr>
          <p:cNvPr id="110596" name="Object 9"/>
          <p:cNvGraphicFramePr>
            <a:graphicFrameLocks noGrp="1" noChangeAspect="1"/>
          </p:cNvGraphicFramePr>
          <p:nvPr>
            <p:ph sz="half" idx="1"/>
          </p:nvPr>
        </p:nvGraphicFramePr>
        <p:xfrm>
          <a:off x="469900" y="908050"/>
          <a:ext cx="6981825" cy="1012825"/>
        </p:xfrm>
        <a:graphic>
          <a:graphicData uri="http://schemas.openxmlformats.org/presentationml/2006/ole">
            <mc:AlternateContent xmlns:mc="http://schemas.openxmlformats.org/markup-compatibility/2006">
              <mc:Choice xmlns:v="urn:schemas-microsoft-com:vml" Requires="v">
                <p:oleObj spid="_x0000_s110909" name="方程式" r:id="rId6" imgW="2451100" imgH="355600" progId="Equation.3">
                  <p:embed/>
                </p:oleObj>
              </mc:Choice>
              <mc:Fallback>
                <p:oleObj name="方程式" r:id="rId6" imgW="2451100" imgH="355600" progId="Equation.3">
                  <p:embed/>
                  <p:pic>
                    <p:nvPicPr>
                      <p:cNvPr id="0" name="Picture 62"/>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9900" y="908050"/>
                        <a:ext cx="6981825" cy="1012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日期版面配置區 1"/>
          <p:cNvSpPr>
            <a:spLocks noGrp="1"/>
          </p:cNvSpPr>
          <p:nvPr>
            <p:ph type="dt" sz="half" idx="10"/>
          </p:nvPr>
        </p:nvSpPr>
        <p:spPr/>
        <p:txBody>
          <a:bodyPr/>
          <a:lstStyle/>
          <a:p>
            <a:fld id="{43EF263D-D14E-425F-801C-DAC2A98FBDDD}" type="datetime1">
              <a:rPr lang="en-US" altLang="zh-TW" smtClean="0"/>
              <a:t>12/1/2015</a:t>
            </a:fld>
            <a:endParaRPr lang="en-US" dirty="0"/>
          </a:p>
        </p:txBody>
      </p:sp>
      <p:sp>
        <p:nvSpPr>
          <p:cNvPr id="3" name="投影片編號版面配置區 2"/>
          <p:cNvSpPr>
            <a:spLocks noGrp="1"/>
          </p:cNvSpPr>
          <p:nvPr>
            <p:ph type="sldNum" sz="quarter" idx="12"/>
          </p:nvPr>
        </p:nvSpPr>
        <p:spPr/>
        <p:txBody>
          <a:bodyPr/>
          <a:lstStyle/>
          <a:p>
            <a:fld id="{BC412CE5-0214-4E7A-98C0-4624036B9593}" type="slidenum">
              <a:rPr lang="en-US" altLang="zh-TW" smtClean="0"/>
              <a:pPr/>
              <a:t>72</a:t>
            </a:fld>
            <a:r>
              <a:rPr lang="en-US" altLang="zh-TW" smtClean="0"/>
              <a:t>/118</a:t>
            </a:r>
            <a:endParaRPr lang="en-US" altLang="zh-TW"/>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2642" name="Group 13"/>
          <p:cNvGrpSpPr>
            <a:grpSpLocks/>
          </p:cNvGrpSpPr>
          <p:nvPr/>
        </p:nvGrpSpPr>
        <p:grpSpPr bwMode="auto">
          <a:xfrm>
            <a:off x="0" y="0"/>
            <a:ext cx="9144000" cy="6877050"/>
            <a:chOff x="0" y="0"/>
            <a:chExt cx="5760" cy="4332"/>
          </a:xfrm>
        </p:grpSpPr>
        <p:pic>
          <p:nvPicPr>
            <p:cNvPr id="112648"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760" cy="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9" name="Text Box 9"/>
            <p:cNvSpPr txBox="1">
              <a:spLocks noChangeArrowheads="1"/>
            </p:cNvSpPr>
            <p:nvPr/>
          </p:nvSpPr>
          <p:spPr bwMode="auto">
            <a:xfrm>
              <a:off x="0" y="0"/>
              <a:ext cx="7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Uniform</a:t>
              </a:r>
            </a:p>
          </p:txBody>
        </p:sp>
        <p:sp>
          <p:nvSpPr>
            <p:cNvPr id="112650" name="Text Box 10"/>
            <p:cNvSpPr txBox="1">
              <a:spLocks noChangeArrowheads="1"/>
            </p:cNvSpPr>
            <p:nvPr/>
          </p:nvSpPr>
          <p:spPr bwMode="auto">
            <a:xfrm>
              <a:off x="0" y="2296"/>
              <a:ext cx="7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S &amp; P</a:t>
              </a:r>
            </a:p>
          </p:txBody>
        </p:sp>
        <p:sp>
          <p:nvSpPr>
            <p:cNvPr id="112651" name="Text Box 11"/>
            <p:cNvSpPr txBox="1">
              <a:spLocks noChangeArrowheads="1"/>
            </p:cNvSpPr>
            <p:nvPr/>
          </p:nvSpPr>
          <p:spPr bwMode="auto">
            <a:xfrm>
              <a:off x="4988" y="2251"/>
              <a:ext cx="7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Gaussian</a:t>
              </a:r>
            </a:p>
          </p:txBody>
        </p:sp>
        <p:sp>
          <p:nvSpPr>
            <p:cNvPr id="112652" name="Text Box 12"/>
            <p:cNvSpPr txBox="1">
              <a:spLocks noChangeArrowheads="1"/>
            </p:cNvSpPr>
            <p:nvPr/>
          </p:nvSpPr>
          <p:spPr bwMode="auto">
            <a:xfrm>
              <a:off x="2902" y="845"/>
              <a:ext cx="2858"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2600"/>
                <a:t>outlier removal</a:t>
              </a:r>
            </a:p>
          </p:txBody>
        </p:sp>
      </p:grpSp>
      <p:grpSp>
        <p:nvGrpSpPr>
          <p:cNvPr id="3" name="Group 14"/>
          <p:cNvGrpSpPr>
            <a:grpSpLocks/>
          </p:cNvGrpSpPr>
          <p:nvPr/>
        </p:nvGrpSpPr>
        <p:grpSpPr bwMode="auto">
          <a:xfrm>
            <a:off x="0" y="0"/>
            <a:ext cx="9144000" cy="6877050"/>
            <a:chOff x="0" y="0"/>
            <a:chExt cx="5760" cy="4332"/>
          </a:xfrm>
        </p:grpSpPr>
        <p:pic>
          <p:nvPicPr>
            <p:cNvPr id="112644"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5760" cy="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5" name="Text Box 16"/>
            <p:cNvSpPr txBox="1">
              <a:spLocks noChangeArrowheads="1"/>
            </p:cNvSpPr>
            <p:nvPr/>
          </p:nvSpPr>
          <p:spPr bwMode="auto">
            <a:xfrm>
              <a:off x="0" y="0"/>
              <a:ext cx="7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Uniform</a:t>
              </a:r>
            </a:p>
          </p:txBody>
        </p:sp>
        <p:sp>
          <p:nvSpPr>
            <p:cNvPr id="112646" name="Text Box 17"/>
            <p:cNvSpPr txBox="1">
              <a:spLocks noChangeArrowheads="1"/>
            </p:cNvSpPr>
            <p:nvPr/>
          </p:nvSpPr>
          <p:spPr bwMode="auto">
            <a:xfrm>
              <a:off x="0" y="2296"/>
              <a:ext cx="7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S &amp; P</a:t>
              </a:r>
            </a:p>
          </p:txBody>
        </p:sp>
        <p:sp>
          <p:nvSpPr>
            <p:cNvPr id="112647" name="Text Box 18"/>
            <p:cNvSpPr txBox="1">
              <a:spLocks noChangeArrowheads="1"/>
            </p:cNvSpPr>
            <p:nvPr/>
          </p:nvSpPr>
          <p:spPr bwMode="auto">
            <a:xfrm>
              <a:off x="4988" y="2251"/>
              <a:ext cx="7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Gaussian</a:t>
              </a:r>
            </a:p>
          </p:txBody>
        </p:sp>
      </p:grpSp>
      <p:sp>
        <p:nvSpPr>
          <p:cNvPr id="2" name="日期版面配置區 1"/>
          <p:cNvSpPr>
            <a:spLocks noGrp="1"/>
          </p:cNvSpPr>
          <p:nvPr>
            <p:ph type="dt" sz="half" idx="10"/>
          </p:nvPr>
        </p:nvSpPr>
        <p:spPr/>
        <p:txBody>
          <a:bodyPr/>
          <a:lstStyle/>
          <a:p>
            <a:fld id="{96955500-18A3-42FA-B000-A3F937597028}" type="datetime1">
              <a:rPr lang="en-US" altLang="zh-TW" smtClean="0"/>
              <a:t>12/1/2015</a:t>
            </a:fld>
            <a:endParaRPr lang="en-US" dirty="0"/>
          </a:p>
        </p:txBody>
      </p:sp>
      <p:sp>
        <p:nvSpPr>
          <p:cNvPr id="4" name="投影片編號版面配置區 3"/>
          <p:cNvSpPr>
            <a:spLocks noGrp="1"/>
          </p:cNvSpPr>
          <p:nvPr>
            <p:ph type="sldNum" sz="quarter" idx="12"/>
          </p:nvPr>
        </p:nvSpPr>
        <p:spPr/>
        <p:txBody>
          <a:bodyPr/>
          <a:lstStyle/>
          <a:p>
            <a:fld id="{BFAA3A1A-A6EE-45C7-8D17-B91E289A84DA}" type="slidenum">
              <a:rPr lang="en-US" altLang="zh-TW" smtClean="0"/>
              <a:pPr/>
              <a:t>73</a:t>
            </a:fld>
            <a:r>
              <a:rPr lang="en-US" altLang="zh-TW" smtClean="0"/>
              <a:t>/118</a:t>
            </a:r>
            <a:endParaRPr lang="en-US" altLang="zh-TW"/>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4690" name="Picture 4" descr="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916113"/>
            <a:ext cx="9144000" cy="494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Text Box 5"/>
          <p:cNvSpPr txBox="1">
            <a:spLocks noChangeArrowheads="1"/>
          </p:cNvSpPr>
          <p:nvPr/>
        </p:nvSpPr>
        <p:spPr bwMode="auto">
          <a:xfrm>
            <a:off x="0" y="0"/>
            <a:ext cx="91440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50000"/>
              </a:spcBef>
              <a:buClrTx/>
              <a:buSzTx/>
              <a:buFontTx/>
              <a:buBlip>
                <a:blip r:embed="rId5"/>
              </a:buBlip>
            </a:pPr>
            <a:r>
              <a:rPr lang="en-US" altLang="zh-TW" sz="2600"/>
              <a:t>  contrast-dependent noise removal</a:t>
            </a:r>
          </a:p>
        </p:txBody>
      </p:sp>
      <p:graphicFrame>
        <p:nvGraphicFramePr>
          <p:cNvPr id="114692" name="Object 8"/>
          <p:cNvGraphicFramePr>
            <a:graphicFrameLocks noGrp="1" noChangeAspect="1"/>
          </p:cNvGraphicFramePr>
          <p:nvPr>
            <p:ph sz="half" idx="1"/>
          </p:nvPr>
        </p:nvGraphicFramePr>
        <p:xfrm>
          <a:off x="698500" y="981075"/>
          <a:ext cx="7566025" cy="976313"/>
        </p:xfrm>
        <a:graphic>
          <a:graphicData uri="http://schemas.openxmlformats.org/presentationml/2006/ole">
            <mc:AlternateContent xmlns:mc="http://schemas.openxmlformats.org/markup-compatibility/2006">
              <mc:Choice xmlns:v="urn:schemas-microsoft-com:vml" Requires="v">
                <p:oleObj spid="_x0000_s115005" name="方程式" r:id="rId6" imgW="3149600" imgH="406400" progId="Equation.3">
                  <p:embed/>
                </p:oleObj>
              </mc:Choice>
              <mc:Fallback>
                <p:oleObj name="方程式" r:id="rId6" imgW="3149600" imgH="406400" progId="Equation.3">
                  <p:embed/>
                  <p:pic>
                    <p:nvPicPr>
                      <p:cNvPr id="0" name="Picture 62"/>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8500" y="981075"/>
                        <a:ext cx="7566025" cy="976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日期版面配置區 1"/>
          <p:cNvSpPr>
            <a:spLocks noGrp="1"/>
          </p:cNvSpPr>
          <p:nvPr>
            <p:ph type="dt" sz="half" idx="10"/>
          </p:nvPr>
        </p:nvSpPr>
        <p:spPr/>
        <p:txBody>
          <a:bodyPr/>
          <a:lstStyle/>
          <a:p>
            <a:fld id="{22D0E6C7-0921-4758-842D-0B3383006C7A}" type="datetime1">
              <a:rPr lang="en-US" altLang="zh-TW" smtClean="0"/>
              <a:t>12/1/2015</a:t>
            </a:fld>
            <a:endParaRPr lang="en-US" dirty="0"/>
          </a:p>
        </p:txBody>
      </p:sp>
      <p:sp>
        <p:nvSpPr>
          <p:cNvPr id="3" name="投影片編號版面配置區 2"/>
          <p:cNvSpPr>
            <a:spLocks noGrp="1"/>
          </p:cNvSpPr>
          <p:nvPr>
            <p:ph type="sldNum" sz="quarter" idx="12"/>
          </p:nvPr>
        </p:nvSpPr>
        <p:spPr/>
        <p:txBody>
          <a:bodyPr/>
          <a:lstStyle/>
          <a:p>
            <a:fld id="{BC412CE5-0214-4E7A-98C0-4624036B9593}" type="slidenum">
              <a:rPr lang="en-US" altLang="zh-TW" smtClean="0"/>
              <a:pPr/>
              <a:t>74</a:t>
            </a:fld>
            <a:r>
              <a:rPr lang="en-US" altLang="zh-TW" smtClean="0"/>
              <a:t>/118</a:t>
            </a:r>
            <a:endParaRPr lang="en-US" altLang="zh-TW"/>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Text Box 3"/>
          <p:cNvSpPr txBox="1">
            <a:spLocks noChangeArrowheads="1"/>
          </p:cNvSpPr>
          <p:nvPr/>
        </p:nvSpPr>
        <p:spPr bwMode="auto">
          <a:xfrm>
            <a:off x="0" y="0"/>
            <a:ext cx="1225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Uniform</a:t>
            </a:r>
          </a:p>
        </p:txBody>
      </p:sp>
      <p:sp>
        <p:nvSpPr>
          <p:cNvPr id="116740" name="Text Box 4"/>
          <p:cNvSpPr txBox="1">
            <a:spLocks noChangeArrowheads="1"/>
          </p:cNvSpPr>
          <p:nvPr/>
        </p:nvSpPr>
        <p:spPr bwMode="auto">
          <a:xfrm>
            <a:off x="0" y="3644900"/>
            <a:ext cx="1225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S &amp; P</a:t>
            </a:r>
          </a:p>
        </p:txBody>
      </p:sp>
      <p:sp>
        <p:nvSpPr>
          <p:cNvPr id="116741" name="Text Box 5"/>
          <p:cNvSpPr txBox="1">
            <a:spLocks noChangeArrowheads="1"/>
          </p:cNvSpPr>
          <p:nvPr/>
        </p:nvSpPr>
        <p:spPr bwMode="auto">
          <a:xfrm>
            <a:off x="7918450" y="3573463"/>
            <a:ext cx="1225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Gaussian</a:t>
            </a:r>
          </a:p>
        </p:txBody>
      </p:sp>
      <p:sp>
        <p:nvSpPr>
          <p:cNvPr id="116742" name="Text Box 6"/>
          <p:cNvSpPr txBox="1">
            <a:spLocks noChangeArrowheads="1"/>
          </p:cNvSpPr>
          <p:nvPr/>
        </p:nvSpPr>
        <p:spPr bwMode="auto">
          <a:xfrm>
            <a:off x="4606925" y="1341438"/>
            <a:ext cx="4537075"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2600"/>
              <a:t>contrast-dependent outlier removal</a:t>
            </a:r>
          </a:p>
        </p:txBody>
      </p:sp>
      <p:grpSp>
        <p:nvGrpSpPr>
          <p:cNvPr id="2" name="Group 7"/>
          <p:cNvGrpSpPr>
            <a:grpSpLocks/>
          </p:cNvGrpSpPr>
          <p:nvPr/>
        </p:nvGrpSpPr>
        <p:grpSpPr bwMode="auto">
          <a:xfrm>
            <a:off x="0" y="0"/>
            <a:ext cx="9144000" cy="6877050"/>
            <a:chOff x="0" y="0"/>
            <a:chExt cx="5760" cy="4332"/>
          </a:xfrm>
        </p:grpSpPr>
        <p:pic>
          <p:nvPicPr>
            <p:cNvPr id="116744"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5760" cy="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5" name="Text Box 9"/>
            <p:cNvSpPr txBox="1">
              <a:spLocks noChangeArrowheads="1"/>
            </p:cNvSpPr>
            <p:nvPr/>
          </p:nvSpPr>
          <p:spPr bwMode="auto">
            <a:xfrm>
              <a:off x="0" y="0"/>
              <a:ext cx="7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Uniform</a:t>
              </a:r>
            </a:p>
          </p:txBody>
        </p:sp>
        <p:sp>
          <p:nvSpPr>
            <p:cNvPr id="116746" name="Text Box 10"/>
            <p:cNvSpPr txBox="1">
              <a:spLocks noChangeArrowheads="1"/>
            </p:cNvSpPr>
            <p:nvPr/>
          </p:nvSpPr>
          <p:spPr bwMode="auto">
            <a:xfrm>
              <a:off x="0" y="2296"/>
              <a:ext cx="7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S &amp; P</a:t>
              </a:r>
            </a:p>
          </p:txBody>
        </p:sp>
        <p:sp>
          <p:nvSpPr>
            <p:cNvPr id="116747" name="Text Box 11"/>
            <p:cNvSpPr txBox="1">
              <a:spLocks noChangeArrowheads="1"/>
            </p:cNvSpPr>
            <p:nvPr/>
          </p:nvSpPr>
          <p:spPr bwMode="auto">
            <a:xfrm>
              <a:off x="4988" y="2251"/>
              <a:ext cx="7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Gaussian</a:t>
              </a:r>
            </a:p>
          </p:txBody>
        </p:sp>
      </p:grpSp>
      <p:sp>
        <p:nvSpPr>
          <p:cNvPr id="3" name="日期版面配置區 2"/>
          <p:cNvSpPr>
            <a:spLocks noGrp="1"/>
          </p:cNvSpPr>
          <p:nvPr>
            <p:ph type="dt" sz="half" idx="10"/>
          </p:nvPr>
        </p:nvSpPr>
        <p:spPr/>
        <p:txBody>
          <a:bodyPr/>
          <a:lstStyle/>
          <a:p>
            <a:fld id="{8A5A2DC2-E50B-4506-905D-F63CEB276829}" type="datetime1">
              <a:rPr lang="en-US" altLang="zh-TW" smtClean="0"/>
              <a:t>12/1/2015</a:t>
            </a:fld>
            <a:endParaRPr lang="en-US" dirty="0"/>
          </a:p>
        </p:txBody>
      </p:sp>
      <p:sp>
        <p:nvSpPr>
          <p:cNvPr id="4" name="投影片編號版面配置區 3"/>
          <p:cNvSpPr>
            <a:spLocks noGrp="1"/>
          </p:cNvSpPr>
          <p:nvPr>
            <p:ph type="sldNum" sz="quarter" idx="12"/>
          </p:nvPr>
        </p:nvSpPr>
        <p:spPr/>
        <p:txBody>
          <a:bodyPr/>
          <a:lstStyle/>
          <a:p>
            <a:fld id="{BFAA3A1A-A6EE-45C7-8D17-B91E289A84DA}" type="slidenum">
              <a:rPr lang="en-US" altLang="zh-TW" smtClean="0"/>
              <a:pPr/>
              <a:t>75</a:t>
            </a:fld>
            <a:r>
              <a:rPr lang="en-US" altLang="zh-TW" smtClean="0"/>
              <a:t>/118</a:t>
            </a:r>
            <a:endParaRPr lang="en-US" altLang="zh-TW"/>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18786" name="Object 8"/>
          <p:cNvGraphicFramePr>
            <a:graphicFrameLocks noGrp="1" noChangeAspect="1"/>
          </p:cNvGraphicFramePr>
          <p:nvPr>
            <p:ph sz="half" idx="1"/>
          </p:nvPr>
        </p:nvGraphicFramePr>
        <p:xfrm>
          <a:off x="617538" y="549275"/>
          <a:ext cx="8086725" cy="1427163"/>
        </p:xfrm>
        <a:graphic>
          <a:graphicData uri="http://schemas.openxmlformats.org/presentationml/2006/ole">
            <mc:AlternateContent xmlns:mc="http://schemas.openxmlformats.org/markup-compatibility/2006">
              <mc:Choice xmlns:v="urn:schemas-microsoft-com:vml" Requires="v">
                <p:oleObj spid="_x0000_s119101" name="方程式" r:id="rId4" imgW="4318000" imgH="762000" progId="Equation.3">
                  <p:embed/>
                </p:oleObj>
              </mc:Choice>
              <mc:Fallback>
                <p:oleObj name="方程式" r:id="rId4" imgW="4318000" imgH="762000" progId="Equation.3">
                  <p:embed/>
                  <p:pic>
                    <p:nvPicPr>
                      <p:cNvPr id="0" name="Picture 6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538" y="549275"/>
                        <a:ext cx="8086725" cy="1427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8787" name="Text Box 12"/>
          <p:cNvSpPr txBox="1">
            <a:spLocks noChangeArrowheads="1"/>
          </p:cNvSpPr>
          <p:nvPr/>
        </p:nvSpPr>
        <p:spPr bwMode="auto">
          <a:xfrm>
            <a:off x="0" y="0"/>
            <a:ext cx="44640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50000"/>
              </a:spcBef>
              <a:buClrTx/>
              <a:buSzTx/>
              <a:buFontTx/>
              <a:buBlip>
                <a:blip r:embed="rId6"/>
              </a:buBlip>
            </a:pPr>
            <a:r>
              <a:rPr lang="en-US" altLang="zh-TW" sz="2600"/>
              <a:t>  smooth replacement </a:t>
            </a:r>
          </a:p>
        </p:txBody>
      </p:sp>
      <p:pic>
        <p:nvPicPr>
          <p:cNvPr id="118788" name="Picture 13" descr="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916113"/>
            <a:ext cx="9144000" cy="489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版面配置區 1"/>
          <p:cNvSpPr>
            <a:spLocks noGrp="1"/>
          </p:cNvSpPr>
          <p:nvPr>
            <p:ph type="dt" sz="half" idx="10"/>
          </p:nvPr>
        </p:nvSpPr>
        <p:spPr/>
        <p:txBody>
          <a:bodyPr/>
          <a:lstStyle/>
          <a:p>
            <a:fld id="{56047181-02AF-4AE0-AFBB-B1D391D63952}" type="datetime1">
              <a:rPr lang="en-US" altLang="zh-TW" smtClean="0"/>
              <a:t>12/1/2015</a:t>
            </a:fld>
            <a:endParaRPr lang="en-US" dirty="0"/>
          </a:p>
        </p:txBody>
      </p:sp>
      <p:sp>
        <p:nvSpPr>
          <p:cNvPr id="3" name="投影片編號版面配置區 2"/>
          <p:cNvSpPr>
            <a:spLocks noGrp="1"/>
          </p:cNvSpPr>
          <p:nvPr>
            <p:ph type="sldNum" sz="quarter" idx="12"/>
          </p:nvPr>
        </p:nvSpPr>
        <p:spPr/>
        <p:txBody>
          <a:bodyPr/>
          <a:lstStyle/>
          <a:p>
            <a:fld id="{BC412CE5-0214-4E7A-98C0-4624036B9593}" type="slidenum">
              <a:rPr lang="en-US" altLang="zh-TW" smtClean="0"/>
              <a:pPr/>
              <a:t>76</a:t>
            </a:fld>
            <a:r>
              <a:rPr lang="en-US" altLang="zh-TW" smtClean="0"/>
              <a:t>/118</a:t>
            </a:r>
            <a:endParaRPr lang="en-US" altLang="zh-TW"/>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0834"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Text Box 12"/>
          <p:cNvSpPr txBox="1">
            <a:spLocks noChangeArrowheads="1"/>
          </p:cNvSpPr>
          <p:nvPr/>
        </p:nvSpPr>
        <p:spPr bwMode="auto">
          <a:xfrm>
            <a:off x="0" y="0"/>
            <a:ext cx="1225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Uniform</a:t>
            </a:r>
          </a:p>
        </p:txBody>
      </p:sp>
      <p:sp>
        <p:nvSpPr>
          <p:cNvPr id="120836" name="Text Box 13"/>
          <p:cNvSpPr txBox="1">
            <a:spLocks noChangeArrowheads="1"/>
          </p:cNvSpPr>
          <p:nvPr/>
        </p:nvSpPr>
        <p:spPr bwMode="auto">
          <a:xfrm>
            <a:off x="0" y="3644900"/>
            <a:ext cx="1225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S &amp; P</a:t>
            </a:r>
          </a:p>
        </p:txBody>
      </p:sp>
      <p:sp>
        <p:nvSpPr>
          <p:cNvPr id="120837" name="Text Box 14"/>
          <p:cNvSpPr txBox="1">
            <a:spLocks noChangeArrowheads="1"/>
          </p:cNvSpPr>
          <p:nvPr/>
        </p:nvSpPr>
        <p:spPr bwMode="auto">
          <a:xfrm>
            <a:off x="7918450" y="3573463"/>
            <a:ext cx="1225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Gaussian</a:t>
            </a:r>
          </a:p>
        </p:txBody>
      </p:sp>
      <p:sp>
        <p:nvSpPr>
          <p:cNvPr id="120838" name="Text Box 15"/>
          <p:cNvSpPr txBox="1">
            <a:spLocks noChangeArrowheads="1"/>
          </p:cNvSpPr>
          <p:nvPr/>
        </p:nvSpPr>
        <p:spPr bwMode="auto">
          <a:xfrm>
            <a:off x="4606925" y="1341438"/>
            <a:ext cx="4537075"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2600"/>
              <a:t>contrast-dependent outlier removal with smooth replacement</a:t>
            </a:r>
          </a:p>
        </p:txBody>
      </p:sp>
      <p:grpSp>
        <p:nvGrpSpPr>
          <p:cNvPr id="2" name="Group 16"/>
          <p:cNvGrpSpPr>
            <a:grpSpLocks/>
          </p:cNvGrpSpPr>
          <p:nvPr/>
        </p:nvGrpSpPr>
        <p:grpSpPr bwMode="auto">
          <a:xfrm>
            <a:off x="0" y="-19050"/>
            <a:ext cx="9144000" cy="6877050"/>
            <a:chOff x="0" y="0"/>
            <a:chExt cx="5760" cy="4332"/>
          </a:xfrm>
        </p:grpSpPr>
        <p:pic>
          <p:nvPicPr>
            <p:cNvPr id="120840"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5760" cy="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1" name="Text Box 18"/>
            <p:cNvSpPr txBox="1">
              <a:spLocks noChangeArrowheads="1"/>
            </p:cNvSpPr>
            <p:nvPr/>
          </p:nvSpPr>
          <p:spPr bwMode="auto">
            <a:xfrm>
              <a:off x="0" y="0"/>
              <a:ext cx="7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Uniform</a:t>
              </a:r>
            </a:p>
          </p:txBody>
        </p:sp>
        <p:sp>
          <p:nvSpPr>
            <p:cNvPr id="120842" name="Text Box 19"/>
            <p:cNvSpPr txBox="1">
              <a:spLocks noChangeArrowheads="1"/>
            </p:cNvSpPr>
            <p:nvPr/>
          </p:nvSpPr>
          <p:spPr bwMode="auto">
            <a:xfrm>
              <a:off x="0" y="2296"/>
              <a:ext cx="7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S &amp; P</a:t>
              </a:r>
            </a:p>
          </p:txBody>
        </p:sp>
        <p:sp>
          <p:nvSpPr>
            <p:cNvPr id="120843" name="Text Box 20"/>
            <p:cNvSpPr txBox="1">
              <a:spLocks noChangeArrowheads="1"/>
            </p:cNvSpPr>
            <p:nvPr/>
          </p:nvSpPr>
          <p:spPr bwMode="auto">
            <a:xfrm>
              <a:off x="4988" y="2251"/>
              <a:ext cx="7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Gaussian</a:t>
              </a:r>
            </a:p>
          </p:txBody>
        </p:sp>
      </p:grpSp>
      <p:sp>
        <p:nvSpPr>
          <p:cNvPr id="3" name="日期版面配置區 2"/>
          <p:cNvSpPr>
            <a:spLocks noGrp="1"/>
          </p:cNvSpPr>
          <p:nvPr>
            <p:ph type="dt" sz="half" idx="10"/>
          </p:nvPr>
        </p:nvSpPr>
        <p:spPr/>
        <p:txBody>
          <a:bodyPr/>
          <a:lstStyle/>
          <a:p>
            <a:fld id="{6FADF531-8EE6-4C47-9AD1-D980081D1E63}" type="datetime1">
              <a:rPr lang="en-US" altLang="zh-TW" smtClean="0"/>
              <a:t>12/1/2015</a:t>
            </a:fld>
            <a:endParaRPr lang="en-US" dirty="0"/>
          </a:p>
        </p:txBody>
      </p:sp>
      <p:sp>
        <p:nvSpPr>
          <p:cNvPr id="4" name="投影片編號版面配置區 3"/>
          <p:cNvSpPr>
            <a:spLocks noGrp="1"/>
          </p:cNvSpPr>
          <p:nvPr>
            <p:ph type="sldNum" sz="quarter" idx="12"/>
          </p:nvPr>
        </p:nvSpPr>
        <p:spPr/>
        <p:txBody>
          <a:bodyPr/>
          <a:lstStyle/>
          <a:p>
            <a:fld id="{BFAA3A1A-A6EE-45C7-8D17-B91E289A84DA}" type="slidenum">
              <a:rPr lang="en-US" altLang="zh-TW" smtClean="0"/>
              <a:pPr/>
              <a:t>77</a:t>
            </a:fld>
            <a:r>
              <a:rPr lang="en-US" altLang="zh-TW" smtClean="0"/>
              <a:t>/118</a:t>
            </a:r>
            <a:endParaRPr lang="en-US" altLang="zh-TW"/>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882" name="Picture 4" descr="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916113"/>
            <a:ext cx="9144000" cy="491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Text Box 5"/>
          <p:cNvSpPr txBox="1">
            <a:spLocks noChangeArrowheads="1"/>
          </p:cNvSpPr>
          <p:nvPr/>
        </p:nvSpPr>
        <p:spPr bwMode="auto">
          <a:xfrm>
            <a:off x="0" y="0"/>
            <a:ext cx="46085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50000"/>
              </a:spcBef>
              <a:buClrTx/>
              <a:buSzTx/>
              <a:buFontTx/>
              <a:buBlip>
                <a:blip r:embed="rId4"/>
              </a:buBlip>
            </a:pPr>
            <a:r>
              <a:rPr lang="en-US" altLang="zh-TW" sz="2600">
                <a:solidFill>
                  <a:srgbClr val="000066"/>
                </a:solidFill>
              </a:rPr>
              <a:t>  </a:t>
            </a:r>
            <a:r>
              <a:rPr lang="en-US" altLang="zh-TW" sz="2600"/>
              <a:t>hysteresis smoothing</a:t>
            </a:r>
          </a:p>
        </p:txBody>
      </p:sp>
      <p:sp>
        <p:nvSpPr>
          <p:cNvPr id="2" name="日期版面配置區 1"/>
          <p:cNvSpPr>
            <a:spLocks noGrp="1"/>
          </p:cNvSpPr>
          <p:nvPr>
            <p:ph type="dt" sz="half" idx="10"/>
          </p:nvPr>
        </p:nvSpPr>
        <p:spPr/>
        <p:txBody>
          <a:bodyPr/>
          <a:lstStyle/>
          <a:p>
            <a:fld id="{7B272061-25F4-47A8-96B9-81CF1C1E6F12}" type="datetime1">
              <a:rPr lang="en-US" altLang="zh-TW" smtClean="0"/>
              <a:t>12/1/2015</a:t>
            </a:fld>
            <a:endParaRPr lang="en-US" dirty="0"/>
          </a:p>
        </p:txBody>
      </p:sp>
      <p:sp>
        <p:nvSpPr>
          <p:cNvPr id="3" name="投影片編號版面配置區 2"/>
          <p:cNvSpPr>
            <a:spLocks noGrp="1"/>
          </p:cNvSpPr>
          <p:nvPr>
            <p:ph type="sldNum" sz="quarter" idx="12"/>
          </p:nvPr>
        </p:nvSpPr>
        <p:spPr/>
        <p:txBody>
          <a:bodyPr/>
          <a:lstStyle/>
          <a:p>
            <a:fld id="{BFAA3A1A-A6EE-45C7-8D17-B91E289A84DA}" type="slidenum">
              <a:rPr lang="en-US" altLang="zh-TW" smtClean="0"/>
              <a:pPr/>
              <a:t>78</a:t>
            </a:fld>
            <a:r>
              <a:rPr lang="en-US" altLang="zh-TW" smtClean="0"/>
              <a:t>/118</a:t>
            </a:r>
            <a:endParaRPr lang="en-US" altLang="zh-TW"/>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4930"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Text Box 13"/>
          <p:cNvSpPr txBox="1">
            <a:spLocks noChangeArrowheads="1"/>
          </p:cNvSpPr>
          <p:nvPr/>
        </p:nvSpPr>
        <p:spPr bwMode="auto">
          <a:xfrm>
            <a:off x="0" y="0"/>
            <a:ext cx="1225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Uniform</a:t>
            </a:r>
          </a:p>
        </p:txBody>
      </p:sp>
      <p:sp>
        <p:nvSpPr>
          <p:cNvPr id="124932" name="Text Box 14"/>
          <p:cNvSpPr txBox="1">
            <a:spLocks noChangeArrowheads="1"/>
          </p:cNvSpPr>
          <p:nvPr/>
        </p:nvSpPr>
        <p:spPr bwMode="auto">
          <a:xfrm>
            <a:off x="0" y="3644900"/>
            <a:ext cx="1225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S &amp; P</a:t>
            </a:r>
          </a:p>
        </p:txBody>
      </p:sp>
      <p:sp>
        <p:nvSpPr>
          <p:cNvPr id="124933" name="Text Box 15"/>
          <p:cNvSpPr txBox="1">
            <a:spLocks noChangeArrowheads="1"/>
          </p:cNvSpPr>
          <p:nvPr/>
        </p:nvSpPr>
        <p:spPr bwMode="auto">
          <a:xfrm>
            <a:off x="7918450" y="3573463"/>
            <a:ext cx="1225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Gaussian</a:t>
            </a:r>
          </a:p>
        </p:txBody>
      </p:sp>
      <p:sp>
        <p:nvSpPr>
          <p:cNvPr id="124934" name="Text Box 16"/>
          <p:cNvSpPr txBox="1">
            <a:spLocks noChangeArrowheads="1"/>
          </p:cNvSpPr>
          <p:nvPr/>
        </p:nvSpPr>
        <p:spPr bwMode="auto">
          <a:xfrm>
            <a:off x="4606925" y="1341438"/>
            <a:ext cx="45370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2600"/>
              <a:t>hysteresis smoothing</a:t>
            </a:r>
          </a:p>
        </p:txBody>
      </p:sp>
      <p:grpSp>
        <p:nvGrpSpPr>
          <p:cNvPr id="2" name="Group 17"/>
          <p:cNvGrpSpPr>
            <a:grpSpLocks/>
          </p:cNvGrpSpPr>
          <p:nvPr/>
        </p:nvGrpSpPr>
        <p:grpSpPr bwMode="auto">
          <a:xfrm>
            <a:off x="0" y="0"/>
            <a:ext cx="9144000" cy="6877050"/>
            <a:chOff x="0" y="0"/>
            <a:chExt cx="5760" cy="4332"/>
          </a:xfrm>
        </p:grpSpPr>
        <p:pic>
          <p:nvPicPr>
            <p:cNvPr id="124936"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5760" cy="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7" name="Text Box 19"/>
            <p:cNvSpPr txBox="1">
              <a:spLocks noChangeArrowheads="1"/>
            </p:cNvSpPr>
            <p:nvPr/>
          </p:nvSpPr>
          <p:spPr bwMode="auto">
            <a:xfrm>
              <a:off x="0" y="0"/>
              <a:ext cx="7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Uniform</a:t>
              </a:r>
            </a:p>
          </p:txBody>
        </p:sp>
        <p:sp>
          <p:nvSpPr>
            <p:cNvPr id="124938" name="Text Box 20"/>
            <p:cNvSpPr txBox="1">
              <a:spLocks noChangeArrowheads="1"/>
            </p:cNvSpPr>
            <p:nvPr/>
          </p:nvSpPr>
          <p:spPr bwMode="auto">
            <a:xfrm>
              <a:off x="0" y="2296"/>
              <a:ext cx="7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S &amp; P</a:t>
              </a:r>
            </a:p>
          </p:txBody>
        </p:sp>
        <p:sp>
          <p:nvSpPr>
            <p:cNvPr id="124939" name="Text Box 21"/>
            <p:cNvSpPr txBox="1">
              <a:spLocks noChangeArrowheads="1"/>
            </p:cNvSpPr>
            <p:nvPr/>
          </p:nvSpPr>
          <p:spPr bwMode="auto">
            <a:xfrm>
              <a:off x="4988" y="2251"/>
              <a:ext cx="7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Gaussian</a:t>
              </a:r>
            </a:p>
          </p:txBody>
        </p:sp>
      </p:grpSp>
      <p:sp>
        <p:nvSpPr>
          <p:cNvPr id="3" name="日期版面配置區 2"/>
          <p:cNvSpPr>
            <a:spLocks noGrp="1"/>
          </p:cNvSpPr>
          <p:nvPr>
            <p:ph type="dt" sz="half" idx="10"/>
          </p:nvPr>
        </p:nvSpPr>
        <p:spPr/>
        <p:txBody>
          <a:bodyPr/>
          <a:lstStyle/>
          <a:p>
            <a:fld id="{A85EB4F4-EE55-42FC-95A2-0F87F0018498}" type="datetime1">
              <a:rPr lang="en-US" altLang="zh-TW" smtClean="0"/>
              <a:t>12/1/2015</a:t>
            </a:fld>
            <a:endParaRPr lang="en-US" dirty="0"/>
          </a:p>
        </p:txBody>
      </p:sp>
      <p:sp>
        <p:nvSpPr>
          <p:cNvPr id="4" name="投影片編號版面配置區 3"/>
          <p:cNvSpPr>
            <a:spLocks noGrp="1"/>
          </p:cNvSpPr>
          <p:nvPr>
            <p:ph type="sldNum" sz="quarter" idx="12"/>
          </p:nvPr>
        </p:nvSpPr>
        <p:spPr/>
        <p:txBody>
          <a:bodyPr/>
          <a:lstStyle/>
          <a:p>
            <a:fld id="{BFAA3A1A-A6EE-45C7-8D17-B91E289A84DA}" type="slidenum">
              <a:rPr lang="en-US" altLang="zh-TW" smtClean="0"/>
              <a:pPr/>
              <a:t>79</a:t>
            </a:fld>
            <a:r>
              <a:rPr lang="en-US" altLang="zh-TW" smtClean="0"/>
              <a:t>/118</a:t>
            </a:r>
            <a:endParaRPr lang="en-US" altLang="zh-TW"/>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標題 1"/>
          <p:cNvSpPr>
            <a:spLocks noGrp="1"/>
          </p:cNvSpPr>
          <p:nvPr>
            <p:ph type="title"/>
          </p:nvPr>
        </p:nvSpPr>
        <p:spPr/>
        <p:txBody>
          <a:bodyPr/>
          <a:lstStyle/>
          <a:p>
            <a:r>
              <a:rPr lang="en-US" altLang="zh-TW" dirty="0" smtClean="0"/>
              <a:t> 	</a:t>
            </a:r>
            <a:r>
              <a:rPr lang="en-US" altLang="zh-TW" b="0" dirty="0" smtClean="0"/>
              <a:t>7-2</a:t>
            </a:r>
            <a:r>
              <a:rPr lang="en-US" altLang="zh-TW" dirty="0" smtClean="0"/>
              <a:t> Filter</a:t>
            </a:r>
            <a:endParaRPr lang="zh-TW" altLang="en-US" dirty="0" smtClean="0"/>
          </a:p>
        </p:txBody>
      </p:sp>
      <p:graphicFrame>
        <p:nvGraphicFramePr>
          <p:cNvPr id="5" name="內容版面配置區 4"/>
          <p:cNvGraphicFramePr>
            <a:graphicFrameLocks noGrp="1"/>
          </p:cNvGraphicFramePr>
          <p:nvPr>
            <p:ph idx="1"/>
          </p:nvPr>
        </p:nvGraphicFramePr>
        <p:xfrm>
          <a:off x="5292725" y="5445125"/>
          <a:ext cx="3095625" cy="1097040"/>
        </p:xfrm>
        <a:graphic>
          <a:graphicData uri="http://schemas.openxmlformats.org/drawingml/2006/table">
            <a:tbl>
              <a:tblPr firstRow="1" bandRow="1">
                <a:tableStyleId>{93296810-A885-4BE3-A3E7-6D5BEEA58F35}</a:tableStyleId>
              </a:tblPr>
              <a:tblGrid>
                <a:gridCol w="1031875"/>
                <a:gridCol w="1031875"/>
                <a:gridCol w="1031875"/>
              </a:tblGrid>
              <a:tr h="365654">
                <a:tc>
                  <a:txBody>
                    <a:bodyPr/>
                    <a:lstStyle/>
                    <a:p>
                      <a:pPr algn="ctr"/>
                      <a:r>
                        <a:rPr lang="en-US" altLang="zh-TW" sz="1800" b="0" i="1" dirty="0" smtClean="0">
                          <a:solidFill>
                            <a:schemeClr val="bg1"/>
                          </a:solidFill>
                        </a:rPr>
                        <a:t>W(-1,-1)</a:t>
                      </a:r>
                      <a:endParaRPr lang="zh-TW" altLang="en-US" sz="1800" b="0" i="1" dirty="0">
                        <a:solidFill>
                          <a:schemeClr val="bg1"/>
                        </a:solidFill>
                      </a:endParaRPr>
                    </a:p>
                  </a:txBody>
                  <a:tcPr marL="91419" marR="91419" marT="45680" marB="45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800" b="0" i="1" dirty="0" smtClean="0">
                          <a:solidFill>
                            <a:schemeClr val="bg1"/>
                          </a:solidFill>
                        </a:rPr>
                        <a:t>W(0,-1)</a:t>
                      </a:r>
                      <a:endParaRPr lang="zh-TW" altLang="en-US" sz="1800" b="0" i="1" dirty="0">
                        <a:solidFill>
                          <a:schemeClr val="bg1"/>
                        </a:solidFill>
                      </a:endParaRPr>
                    </a:p>
                  </a:txBody>
                  <a:tcPr marL="91419" marR="91419" marT="45680" marB="45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800" b="0" i="1" dirty="0" smtClean="0">
                          <a:solidFill>
                            <a:schemeClr val="bg1"/>
                          </a:solidFill>
                        </a:rPr>
                        <a:t>W(1,-1)</a:t>
                      </a:r>
                      <a:endParaRPr lang="zh-TW" altLang="en-US" sz="1800" b="0" i="1" dirty="0">
                        <a:solidFill>
                          <a:schemeClr val="bg1"/>
                        </a:solidFill>
                      </a:endParaRPr>
                    </a:p>
                  </a:txBody>
                  <a:tcPr marL="91419" marR="91419" marT="45680" marB="45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r>
              <a:tr h="365654">
                <a:tc>
                  <a:txBody>
                    <a:bodyPr/>
                    <a:lstStyle/>
                    <a:p>
                      <a:pPr algn="ctr"/>
                      <a:r>
                        <a:rPr lang="en-US" altLang="zh-TW" sz="1800" b="0" i="1" dirty="0" smtClean="0">
                          <a:solidFill>
                            <a:schemeClr val="bg1"/>
                          </a:solidFill>
                        </a:rPr>
                        <a:t>W(-1,0)</a:t>
                      </a:r>
                      <a:endParaRPr lang="zh-TW" altLang="en-US" sz="1800" b="0" i="1" dirty="0">
                        <a:solidFill>
                          <a:schemeClr val="bg1"/>
                        </a:solidFill>
                      </a:endParaRPr>
                    </a:p>
                  </a:txBody>
                  <a:tcPr marL="91419" marR="91419" marT="45680" marB="45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800" b="0" i="1" dirty="0" smtClean="0">
                          <a:solidFill>
                            <a:schemeClr val="bg1"/>
                          </a:solidFill>
                        </a:rPr>
                        <a:t>W(0,0)</a:t>
                      </a:r>
                      <a:endParaRPr lang="zh-TW" altLang="en-US" sz="1800" b="0" i="1" dirty="0">
                        <a:solidFill>
                          <a:schemeClr val="bg1"/>
                        </a:solidFill>
                      </a:endParaRPr>
                    </a:p>
                  </a:txBody>
                  <a:tcPr marL="91419" marR="91419" marT="45680" marB="45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800" b="0" i="1" dirty="0" smtClean="0">
                          <a:solidFill>
                            <a:schemeClr val="bg1"/>
                          </a:solidFill>
                        </a:rPr>
                        <a:t>W(1,0)</a:t>
                      </a:r>
                      <a:endParaRPr lang="zh-TW" altLang="en-US" sz="1800" b="0" i="1" dirty="0">
                        <a:solidFill>
                          <a:schemeClr val="bg1"/>
                        </a:solidFill>
                      </a:endParaRPr>
                    </a:p>
                  </a:txBody>
                  <a:tcPr marL="91419" marR="91419" marT="45680" marB="45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r>
              <a:tr h="365654">
                <a:tc>
                  <a:txBody>
                    <a:bodyPr/>
                    <a:lstStyle/>
                    <a:p>
                      <a:pPr algn="ctr"/>
                      <a:r>
                        <a:rPr lang="en-US" altLang="zh-TW" sz="1800" b="0" i="1" dirty="0" smtClean="0">
                          <a:solidFill>
                            <a:schemeClr val="bg1"/>
                          </a:solidFill>
                        </a:rPr>
                        <a:t>W(-1,1)</a:t>
                      </a:r>
                      <a:endParaRPr lang="zh-TW" altLang="en-US" sz="1800" b="0" i="1" dirty="0">
                        <a:solidFill>
                          <a:schemeClr val="bg1"/>
                        </a:solidFill>
                      </a:endParaRPr>
                    </a:p>
                  </a:txBody>
                  <a:tcPr marL="91419" marR="91419" marT="45680" marB="45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800" b="0" i="1" dirty="0" smtClean="0">
                          <a:solidFill>
                            <a:schemeClr val="bg1"/>
                          </a:solidFill>
                        </a:rPr>
                        <a:t>W(0,1)</a:t>
                      </a:r>
                      <a:endParaRPr lang="zh-TW" altLang="en-US" sz="1800" b="0" i="1" dirty="0">
                        <a:solidFill>
                          <a:schemeClr val="bg1"/>
                        </a:solidFill>
                      </a:endParaRPr>
                    </a:p>
                  </a:txBody>
                  <a:tcPr marL="91419" marR="91419" marT="45680" marB="45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800" b="0" i="1" dirty="0" smtClean="0">
                          <a:solidFill>
                            <a:schemeClr val="bg1"/>
                          </a:solidFill>
                        </a:rPr>
                        <a:t>W(1,1)</a:t>
                      </a:r>
                      <a:endParaRPr lang="zh-TW" altLang="en-US" sz="1800" b="0" i="1" dirty="0">
                        <a:solidFill>
                          <a:schemeClr val="bg1"/>
                        </a:solidFill>
                      </a:endParaRPr>
                    </a:p>
                  </a:txBody>
                  <a:tcPr marL="91419" marR="91419" marT="45680" marB="45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r>
            </a:tbl>
          </a:graphicData>
        </a:graphic>
      </p:graphicFrame>
      <p:sp>
        <p:nvSpPr>
          <p:cNvPr id="26627"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F4C48CBF-2123-4165-AA94-FB16F613F724}" type="slidenum">
              <a:rPr lang="en-US" altLang="zh-TW" sz="1400"/>
              <a:pPr>
                <a:spcBef>
                  <a:spcPct val="0"/>
                </a:spcBef>
                <a:buClrTx/>
                <a:buSzTx/>
                <a:buFontTx/>
                <a:buNone/>
              </a:pPr>
              <a:t>8</a:t>
            </a:fld>
            <a:r>
              <a:rPr lang="en-US" altLang="zh-TW" sz="1400"/>
              <a:t>/118</a:t>
            </a:r>
          </a:p>
        </p:txBody>
      </p:sp>
      <p:graphicFrame>
        <p:nvGraphicFramePr>
          <p:cNvPr id="10" name="表格 9"/>
          <p:cNvGraphicFramePr>
            <a:graphicFrameLocks noGrp="1"/>
          </p:cNvGraphicFramePr>
          <p:nvPr/>
        </p:nvGraphicFramePr>
        <p:xfrm>
          <a:off x="755650" y="2276475"/>
          <a:ext cx="7056438" cy="2595565"/>
        </p:xfrm>
        <a:graphic>
          <a:graphicData uri="http://schemas.openxmlformats.org/drawingml/2006/table">
            <a:tbl>
              <a:tblPr firstRow="1" bandRow="1">
                <a:tableStyleId>{5C22544A-7EE6-4342-B048-85BDC9FD1C3A}</a:tableStyleId>
              </a:tblPr>
              <a:tblGrid>
                <a:gridCol w="1176073"/>
                <a:gridCol w="1176073"/>
                <a:gridCol w="1176073"/>
                <a:gridCol w="1176073"/>
                <a:gridCol w="1176073"/>
                <a:gridCol w="1176073"/>
              </a:tblGrid>
              <a:tr h="370795">
                <a:tc>
                  <a:txBody>
                    <a:bodyPr/>
                    <a:lstStyle/>
                    <a:p>
                      <a:endParaRPr lang="zh-TW" altLang="en-US" sz="1800" dirty="0"/>
                    </a:p>
                  </a:txBody>
                  <a:tcPr marL="91435" marR="91435" marT="45714" marB="45714">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endParaRPr lang="zh-TW" altLang="en-US" sz="1800" dirty="0"/>
                    </a:p>
                  </a:txBody>
                  <a:tcPr marL="91435" marR="91435"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endParaRPr lang="zh-TW" altLang="en-US" sz="1800"/>
                    </a:p>
                  </a:txBody>
                  <a:tcPr marL="91435" marR="91435"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endParaRPr lang="zh-TW" altLang="en-US" sz="1800" dirty="0"/>
                    </a:p>
                  </a:txBody>
                  <a:tcPr marL="91435" marR="91435"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endParaRPr lang="zh-TW" altLang="en-US" sz="1800" dirty="0"/>
                    </a:p>
                  </a:txBody>
                  <a:tcPr marL="91435" marR="91435"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endParaRPr lang="zh-TW" altLang="en-US" sz="1800" dirty="0"/>
                    </a:p>
                  </a:txBody>
                  <a:tcPr marL="91435" marR="91435" marT="45714" marB="45714">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r>
              <a:tr h="370795">
                <a:tc>
                  <a:txBody>
                    <a:bodyPr/>
                    <a:lstStyle/>
                    <a:p>
                      <a:endParaRPr lang="zh-TW" altLang="en-US" sz="1800" dirty="0"/>
                    </a:p>
                  </a:txBody>
                  <a:tcPr marL="91435" marR="91435" marT="45714" marB="45714">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endParaRPr lang="zh-TW" altLang="en-US" sz="1800" dirty="0"/>
                    </a:p>
                  </a:txBody>
                  <a:tcPr marL="91435" marR="91435"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endParaRPr lang="zh-TW" altLang="en-US" sz="1800" dirty="0"/>
                    </a:p>
                  </a:txBody>
                  <a:tcPr marL="91435" marR="91435"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endParaRPr lang="zh-TW" altLang="en-US" sz="1800" dirty="0"/>
                    </a:p>
                  </a:txBody>
                  <a:tcPr marL="91435" marR="91435"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endParaRPr lang="zh-TW" altLang="en-US" sz="1800"/>
                    </a:p>
                  </a:txBody>
                  <a:tcPr marL="91435" marR="91435"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endParaRPr lang="zh-TW" altLang="en-US" sz="1800"/>
                    </a:p>
                  </a:txBody>
                  <a:tcPr marL="91435" marR="91435" marT="45714" marB="45714">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r>
              <a:tr h="370795">
                <a:tc>
                  <a:txBody>
                    <a:bodyPr/>
                    <a:lstStyle/>
                    <a:p>
                      <a:endParaRPr lang="zh-TW" altLang="en-US" sz="1800"/>
                    </a:p>
                  </a:txBody>
                  <a:tcPr marL="91435" marR="91435" marT="45714" marB="45714">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i="1" dirty="0" smtClean="0"/>
                        <a:t>f(x-1,y-1)</a:t>
                      </a:r>
                      <a:endParaRPr lang="zh-TW" altLang="en-US" sz="1800" i="1" dirty="0" smtClean="0"/>
                    </a:p>
                  </a:txBody>
                  <a:tcPr marL="91435" marR="91435"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i="1" dirty="0" smtClean="0"/>
                        <a:t>f(x,y-1)</a:t>
                      </a:r>
                      <a:endParaRPr lang="zh-TW" altLang="en-US" sz="1800" i="1" dirty="0"/>
                    </a:p>
                  </a:txBody>
                  <a:tcPr marL="91435" marR="91435"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i="1" dirty="0" smtClean="0"/>
                        <a:t>f(x+1,y-1)</a:t>
                      </a:r>
                      <a:endParaRPr lang="zh-TW" altLang="en-US" sz="1800" i="1" dirty="0"/>
                    </a:p>
                  </a:txBody>
                  <a:tcPr marL="91435" marR="91435"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endParaRPr lang="zh-TW" altLang="en-US" sz="1800"/>
                    </a:p>
                  </a:txBody>
                  <a:tcPr marL="91435" marR="91435"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endParaRPr lang="zh-TW" altLang="en-US" sz="1800" dirty="0"/>
                    </a:p>
                  </a:txBody>
                  <a:tcPr marL="91435" marR="91435" marT="45714" marB="45714">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r>
              <a:tr h="370795">
                <a:tc>
                  <a:txBody>
                    <a:bodyPr/>
                    <a:lstStyle/>
                    <a:p>
                      <a:endParaRPr lang="zh-TW" altLang="en-US" sz="1800"/>
                    </a:p>
                  </a:txBody>
                  <a:tcPr marL="91435" marR="91435" marT="45714" marB="45714">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i="1" dirty="0" smtClean="0"/>
                        <a:t>f(x-1,y)</a:t>
                      </a:r>
                      <a:endParaRPr lang="zh-TW" altLang="en-US" sz="1800" i="1" dirty="0"/>
                    </a:p>
                  </a:txBody>
                  <a:tcPr marL="91435" marR="91435"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i="1" dirty="0" smtClean="0"/>
                        <a:t>f(</a:t>
                      </a:r>
                      <a:r>
                        <a:rPr lang="en-US" altLang="zh-TW" sz="1800" i="1" dirty="0" err="1" smtClean="0"/>
                        <a:t>x,y</a:t>
                      </a:r>
                      <a:r>
                        <a:rPr lang="en-US" altLang="zh-TW" sz="1800" i="1" dirty="0" smtClean="0"/>
                        <a:t>)</a:t>
                      </a:r>
                      <a:endParaRPr lang="zh-TW" altLang="en-US" sz="1800" i="1" dirty="0"/>
                    </a:p>
                  </a:txBody>
                  <a:tcPr marL="91435" marR="91435"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i="1" dirty="0" smtClean="0"/>
                        <a:t>f(x+1,y)</a:t>
                      </a:r>
                      <a:endParaRPr lang="zh-TW" altLang="en-US" sz="1800" i="1" dirty="0"/>
                    </a:p>
                  </a:txBody>
                  <a:tcPr marL="91435" marR="91435"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endParaRPr lang="zh-TW" altLang="en-US" sz="1800" dirty="0"/>
                    </a:p>
                  </a:txBody>
                  <a:tcPr marL="91435" marR="91435"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endParaRPr lang="zh-TW" altLang="en-US" sz="1800"/>
                    </a:p>
                  </a:txBody>
                  <a:tcPr marL="91435" marR="91435" marT="45714" marB="45714">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r>
              <a:tr h="370795">
                <a:tc>
                  <a:txBody>
                    <a:bodyPr/>
                    <a:lstStyle/>
                    <a:p>
                      <a:endParaRPr lang="zh-TW" altLang="en-US" sz="1800"/>
                    </a:p>
                  </a:txBody>
                  <a:tcPr marL="91435" marR="91435" marT="45714" marB="45714">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i="1" dirty="0" smtClean="0"/>
                        <a:t>f(x-1,y+1)</a:t>
                      </a:r>
                      <a:endParaRPr lang="zh-TW" altLang="en-US" sz="1800" i="1" dirty="0"/>
                    </a:p>
                  </a:txBody>
                  <a:tcPr marL="91435" marR="91435"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i="1" dirty="0" smtClean="0"/>
                        <a:t>f(x,y+1)</a:t>
                      </a:r>
                      <a:endParaRPr lang="zh-TW" altLang="en-US" sz="1800" i="1" dirty="0"/>
                    </a:p>
                  </a:txBody>
                  <a:tcPr marL="91435" marR="91435"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i="1" dirty="0" smtClean="0"/>
                        <a:t>f(x+1,y+1)</a:t>
                      </a:r>
                      <a:endParaRPr lang="zh-TW" altLang="en-US" sz="1800" i="1" dirty="0"/>
                    </a:p>
                  </a:txBody>
                  <a:tcPr marL="91435" marR="91435"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endParaRPr lang="zh-TW" altLang="en-US" sz="1800" dirty="0"/>
                    </a:p>
                  </a:txBody>
                  <a:tcPr marL="91435" marR="91435"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endParaRPr lang="zh-TW" altLang="en-US" sz="1800"/>
                    </a:p>
                  </a:txBody>
                  <a:tcPr marL="91435" marR="91435" marT="45714" marB="45714">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r>
              <a:tr h="370795">
                <a:tc>
                  <a:txBody>
                    <a:bodyPr/>
                    <a:lstStyle/>
                    <a:p>
                      <a:endParaRPr lang="zh-TW" altLang="en-US" sz="1800"/>
                    </a:p>
                  </a:txBody>
                  <a:tcPr marL="91435" marR="91435" marT="45714" marB="45714">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endParaRPr lang="zh-TW" altLang="en-US" sz="1800"/>
                    </a:p>
                  </a:txBody>
                  <a:tcPr marL="91435" marR="91435"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endParaRPr lang="zh-TW" altLang="en-US" sz="1800"/>
                    </a:p>
                  </a:txBody>
                  <a:tcPr marL="91435" marR="91435"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endParaRPr lang="zh-TW" altLang="en-US" sz="1800" dirty="0"/>
                    </a:p>
                  </a:txBody>
                  <a:tcPr marL="91435" marR="91435"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endParaRPr lang="zh-TW" altLang="en-US" sz="1800" dirty="0"/>
                    </a:p>
                  </a:txBody>
                  <a:tcPr marL="91435" marR="91435"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endParaRPr lang="zh-TW" altLang="en-US" sz="1800" dirty="0"/>
                    </a:p>
                  </a:txBody>
                  <a:tcPr marL="91435" marR="91435" marT="45714" marB="45714">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r>
              <a:tr h="370795">
                <a:tc>
                  <a:txBody>
                    <a:bodyPr/>
                    <a:lstStyle/>
                    <a:p>
                      <a:endParaRPr lang="zh-TW" altLang="en-US" sz="1800"/>
                    </a:p>
                  </a:txBody>
                  <a:tcPr marL="91435" marR="91435" marT="45714" marB="45714">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endParaRPr lang="zh-TW" altLang="en-US" sz="1800"/>
                    </a:p>
                  </a:txBody>
                  <a:tcPr marL="91435" marR="91435"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endParaRPr lang="zh-TW" altLang="en-US" sz="1800" dirty="0"/>
                    </a:p>
                  </a:txBody>
                  <a:tcPr marL="91435" marR="91435"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endParaRPr lang="zh-TW" altLang="en-US" sz="1800"/>
                    </a:p>
                  </a:txBody>
                  <a:tcPr marL="91435" marR="91435"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endParaRPr lang="zh-TW" altLang="en-US" sz="1800" dirty="0"/>
                    </a:p>
                  </a:txBody>
                  <a:tcPr marL="91435" marR="91435"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endParaRPr lang="zh-TW" altLang="en-US" sz="1800" dirty="0"/>
                    </a:p>
                  </a:txBody>
                  <a:tcPr marL="91435" marR="91435" marT="45714" marB="45714">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r>
            </a:tbl>
          </a:graphicData>
        </a:graphic>
      </p:graphicFrame>
      <p:cxnSp>
        <p:nvCxnSpPr>
          <p:cNvPr id="26683" name="直線單箭頭接點 8"/>
          <p:cNvCxnSpPr>
            <a:cxnSpLocks noChangeShapeType="1"/>
          </p:cNvCxnSpPr>
          <p:nvPr/>
        </p:nvCxnSpPr>
        <p:spPr bwMode="auto">
          <a:xfrm>
            <a:off x="755650" y="1989138"/>
            <a:ext cx="0" cy="3311525"/>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6684" name="直線單箭頭接點 6"/>
          <p:cNvCxnSpPr>
            <a:cxnSpLocks noChangeShapeType="1"/>
          </p:cNvCxnSpPr>
          <p:nvPr/>
        </p:nvCxnSpPr>
        <p:spPr bwMode="auto">
          <a:xfrm>
            <a:off x="468313" y="2276475"/>
            <a:ext cx="7991475" cy="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6703" name="文字方塊 13"/>
          <p:cNvSpPr txBox="1">
            <a:spLocks noChangeArrowheads="1"/>
          </p:cNvSpPr>
          <p:nvPr/>
        </p:nvSpPr>
        <p:spPr bwMode="auto">
          <a:xfrm>
            <a:off x="287982" y="5385708"/>
            <a:ext cx="9353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r>
              <a:rPr lang="en-US" altLang="zh-TW" sz="1800" i="1" dirty="0" smtClean="0"/>
              <a:t>X</a:t>
            </a:r>
            <a:r>
              <a:rPr lang="zh-TW" altLang="en-US" sz="1800" dirty="0" smtClean="0"/>
              <a:t> </a:t>
            </a:r>
            <a:r>
              <a:rPr lang="en-US" altLang="zh-TW" sz="1800" dirty="0" smtClean="0"/>
              <a:t>axis</a:t>
            </a:r>
            <a:endParaRPr lang="zh-TW" altLang="en-US" sz="1800" dirty="0"/>
          </a:p>
        </p:txBody>
      </p:sp>
      <p:sp>
        <p:nvSpPr>
          <p:cNvPr id="26704" name="文字方塊 14"/>
          <p:cNvSpPr txBox="1">
            <a:spLocks noChangeArrowheads="1"/>
          </p:cNvSpPr>
          <p:nvPr/>
        </p:nvSpPr>
        <p:spPr bwMode="auto">
          <a:xfrm>
            <a:off x="8152867" y="2276475"/>
            <a:ext cx="8297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r>
              <a:rPr lang="en-US" altLang="zh-TW" sz="1800" i="1" dirty="0" smtClean="0"/>
              <a:t>Y</a:t>
            </a:r>
            <a:r>
              <a:rPr lang="zh-TW" altLang="en-US" sz="1800" dirty="0" smtClean="0"/>
              <a:t> </a:t>
            </a:r>
            <a:r>
              <a:rPr lang="en-US" altLang="zh-TW" sz="1800" dirty="0" smtClean="0"/>
              <a:t>axis</a:t>
            </a:r>
            <a:endParaRPr lang="zh-TW" altLang="en-US" sz="1800" dirty="0"/>
          </a:p>
        </p:txBody>
      </p:sp>
      <p:sp>
        <p:nvSpPr>
          <p:cNvPr id="26705" name="文字方塊 15"/>
          <p:cNvSpPr txBox="1">
            <a:spLocks noChangeArrowheads="1"/>
          </p:cNvSpPr>
          <p:nvPr/>
        </p:nvSpPr>
        <p:spPr bwMode="auto">
          <a:xfrm>
            <a:off x="971550" y="4941888"/>
            <a:ext cx="1584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r>
              <a:rPr lang="en-US" altLang="zh-TW" sz="1800" dirty="0" smtClean="0"/>
              <a:t>image</a:t>
            </a:r>
            <a:endParaRPr lang="zh-TW" altLang="en-US" sz="1800" dirty="0"/>
          </a:p>
        </p:txBody>
      </p:sp>
      <p:sp>
        <p:nvSpPr>
          <p:cNvPr id="26706" name="文字方塊 16"/>
          <p:cNvSpPr txBox="1">
            <a:spLocks noChangeArrowheads="1"/>
          </p:cNvSpPr>
          <p:nvPr/>
        </p:nvSpPr>
        <p:spPr bwMode="auto">
          <a:xfrm>
            <a:off x="5220072" y="5015820"/>
            <a:ext cx="1008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0"/>
              </a:spcBef>
              <a:buClrTx/>
              <a:buSzTx/>
              <a:buFontTx/>
              <a:buNone/>
            </a:pPr>
            <a:r>
              <a:rPr lang="en-US" altLang="zh-TW" sz="1800" dirty="0" smtClean="0"/>
              <a:t>Filter</a:t>
            </a:r>
            <a:endParaRPr lang="zh-TW" altLang="en-US" sz="1800" dirty="0"/>
          </a:p>
        </p:txBody>
      </p:sp>
      <p:sp>
        <p:nvSpPr>
          <p:cNvPr id="2" name="日期版面配置區 1"/>
          <p:cNvSpPr>
            <a:spLocks noGrp="1"/>
          </p:cNvSpPr>
          <p:nvPr>
            <p:ph type="dt" sz="half" idx="10"/>
          </p:nvPr>
        </p:nvSpPr>
        <p:spPr/>
        <p:txBody>
          <a:bodyPr/>
          <a:lstStyle/>
          <a:p>
            <a:fld id="{CF08F65F-C75A-4919-9F13-DD62D7825C40}" type="datetime1">
              <a:rPr lang="en-US" altLang="zh-TW" smtClean="0"/>
              <a:t>12/1/2015</a:t>
            </a:fld>
            <a:endParaRPr lang="en-US" dirty="0"/>
          </a:p>
        </p:txBody>
      </p:sp>
      <p:sp>
        <p:nvSpPr>
          <p:cNvPr id="13" name="文字方塊 12"/>
          <p:cNvSpPr txBox="1"/>
          <p:nvPr/>
        </p:nvSpPr>
        <p:spPr>
          <a:xfrm>
            <a:off x="8583298" y="5969838"/>
            <a:ext cx="1184730" cy="369332"/>
          </a:xfrm>
          <a:prstGeom prst="rect">
            <a:avLst/>
          </a:prstGeom>
          <a:noFill/>
        </p:spPr>
        <p:txBody>
          <a:bodyPr wrap="square" rtlCol="0">
            <a:spAutoFit/>
          </a:bodyPr>
          <a:lstStyle/>
          <a:p>
            <a:r>
              <a:rPr lang="en-US" altLang="zh-TW" dirty="0" smtClean="0"/>
              <a:t>7</a:t>
            </a:r>
            <a:endParaRPr lang="zh-TW" alt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978" name="Text Box 3"/>
          <p:cNvSpPr txBox="1">
            <a:spLocks noChangeArrowheads="1"/>
          </p:cNvSpPr>
          <p:nvPr/>
        </p:nvSpPr>
        <p:spPr bwMode="auto">
          <a:xfrm>
            <a:off x="0" y="0"/>
            <a:ext cx="42481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50000"/>
              </a:spcBef>
              <a:buClrTx/>
              <a:buSzTx/>
              <a:buFontTx/>
              <a:buBlip>
                <a:blip r:embed="rId4"/>
              </a:buBlip>
            </a:pPr>
            <a:r>
              <a:rPr lang="en-US" altLang="zh-TW" sz="2600"/>
              <a:t>  inter-quartile mean filter</a:t>
            </a:r>
          </a:p>
        </p:txBody>
      </p:sp>
      <p:pic>
        <p:nvPicPr>
          <p:cNvPr id="126979" name="Picture 5" descr="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916113"/>
            <a:ext cx="9144000" cy="494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6980" name="Object 11"/>
          <p:cNvGraphicFramePr>
            <a:graphicFrameLocks noGrp="1" noChangeAspect="1"/>
          </p:cNvGraphicFramePr>
          <p:nvPr>
            <p:ph sz="half" idx="1"/>
          </p:nvPr>
        </p:nvGraphicFramePr>
        <p:xfrm>
          <a:off x="539750" y="692150"/>
          <a:ext cx="5976938" cy="1152525"/>
        </p:xfrm>
        <a:graphic>
          <a:graphicData uri="http://schemas.openxmlformats.org/presentationml/2006/ole">
            <mc:AlternateContent xmlns:mc="http://schemas.openxmlformats.org/markup-compatibility/2006">
              <mc:Choice xmlns:v="urn:schemas-microsoft-com:vml" Requires="v">
                <p:oleObj spid="_x0000_s127606" name="方程式" r:id="rId6" imgW="2108200" imgH="406400" progId="Equation.3">
                  <p:embed/>
                </p:oleObj>
              </mc:Choice>
              <mc:Fallback>
                <p:oleObj name="方程式" r:id="rId6" imgW="2108200" imgH="406400" progId="Equation.3">
                  <p:embed/>
                  <p:pic>
                    <p:nvPicPr>
                      <p:cNvPr id="0" name="Picture 120"/>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750" y="692150"/>
                        <a:ext cx="5976938" cy="1152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6981" name="Object 12"/>
          <p:cNvGraphicFramePr>
            <a:graphicFrameLocks noChangeAspect="1"/>
          </p:cNvGraphicFramePr>
          <p:nvPr/>
        </p:nvGraphicFramePr>
        <p:xfrm>
          <a:off x="4572000" y="0"/>
          <a:ext cx="3024188" cy="877888"/>
        </p:xfrm>
        <a:graphic>
          <a:graphicData uri="http://schemas.openxmlformats.org/presentationml/2006/ole">
            <mc:AlternateContent xmlns:mc="http://schemas.openxmlformats.org/markup-compatibility/2006">
              <mc:Choice xmlns:v="urn:schemas-microsoft-com:vml" Requires="v">
                <p:oleObj spid="_x0000_s127607" name="方程式" r:id="rId8" imgW="1180588" imgH="342751" progId="Equation.3">
                  <p:embed/>
                </p:oleObj>
              </mc:Choice>
              <mc:Fallback>
                <p:oleObj name="方程式" r:id="rId8" imgW="1180588" imgH="342751" progId="Equation.3">
                  <p:embed/>
                  <p:pic>
                    <p:nvPicPr>
                      <p:cNvPr id="0" name="Picture 1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0"/>
                        <a:ext cx="3024188" cy="877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日期版面配置區 1"/>
          <p:cNvSpPr>
            <a:spLocks noGrp="1"/>
          </p:cNvSpPr>
          <p:nvPr>
            <p:ph type="dt" sz="half" idx="10"/>
          </p:nvPr>
        </p:nvSpPr>
        <p:spPr/>
        <p:txBody>
          <a:bodyPr/>
          <a:lstStyle/>
          <a:p>
            <a:fld id="{AA880296-0F08-44F1-9FB1-B8790FF6CA7A}" type="datetime1">
              <a:rPr lang="en-US" altLang="zh-TW" smtClean="0"/>
              <a:t>12/1/2015</a:t>
            </a:fld>
            <a:endParaRPr lang="en-US" dirty="0"/>
          </a:p>
        </p:txBody>
      </p:sp>
      <p:sp>
        <p:nvSpPr>
          <p:cNvPr id="3" name="投影片編號版面配置區 2"/>
          <p:cNvSpPr>
            <a:spLocks noGrp="1"/>
          </p:cNvSpPr>
          <p:nvPr>
            <p:ph type="sldNum" sz="quarter" idx="12"/>
          </p:nvPr>
        </p:nvSpPr>
        <p:spPr/>
        <p:txBody>
          <a:bodyPr/>
          <a:lstStyle/>
          <a:p>
            <a:fld id="{BC412CE5-0214-4E7A-98C0-4624036B9593}" type="slidenum">
              <a:rPr lang="en-US" altLang="zh-TW" smtClean="0"/>
              <a:pPr/>
              <a:t>80</a:t>
            </a:fld>
            <a:r>
              <a:rPr lang="en-US" altLang="zh-TW" smtClean="0"/>
              <a:t>/118</a:t>
            </a:r>
            <a:endParaRPr lang="en-US" altLang="zh-TW"/>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9026"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Text Box 8"/>
          <p:cNvSpPr txBox="1">
            <a:spLocks noChangeArrowheads="1"/>
          </p:cNvSpPr>
          <p:nvPr/>
        </p:nvSpPr>
        <p:spPr bwMode="auto">
          <a:xfrm>
            <a:off x="0" y="0"/>
            <a:ext cx="1225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Uniform</a:t>
            </a:r>
          </a:p>
        </p:txBody>
      </p:sp>
      <p:sp>
        <p:nvSpPr>
          <p:cNvPr id="129028" name="Text Box 9"/>
          <p:cNvSpPr txBox="1">
            <a:spLocks noChangeArrowheads="1"/>
          </p:cNvSpPr>
          <p:nvPr/>
        </p:nvSpPr>
        <p:spPr bwMode="auto">
          <a:xfrm>
            <a:off x="0" y="3644900"/>
            <a:ext cx="1225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S &amp; P</a:t>
            </a:r>
          </a:p>
        </p:txBody>
      </p:sp>
      <p:sp>
        <p:nvSpPr>
          <p:cNvPr id="129029" name="Text Box 10"/>
          <p:cNvSpPr txBox="1">
            <a:spLocks noChangeArrowheads="1"/>
          </p:cNvSpPr>
          <p:nvPr/>
        </p:nvSpPr>
        <p:spPr bwMode="auto">
          <a:xfrm>
            <a:off x="7918450" y="3573463"/>
            <a:ext cx="1225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Gaussian</a:t>
            </a:r>
          </a:p>
        </p:txBody>
      </p:sp>
      <p:sp>
        <p:nvSpPr>
          <p:cNvPr id="129030" name="Text Box 11"/>
          <p:cNvSpPr txBox="1">
            <a:spLocks noChangeArrowheads="1"/>
          </p:cNvSpPr>
          <p:nvPr/>
        </p:nvSpPr>
        <p:spPr bwMode="auto">
          <a:xfrm>
            <a:off x="4606925" y="1341438"/>
            <a:ext cx="45370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2600"/>
              <a:t>inter-quartile mean filter</a:t>
            </a:r>
          </a:p>
        </p:txBody>
      </p:sp>
      <p:grpSp>
        <p:nvGrpSpPr>
          <p:cNvPr id="2" name="Group 12"/>
          <p:cNvGrpSpPr>
            <a:grpSpLocks/>
          </p:cNvGrpSpPr>
          <p:nvPr/>
        </p:nvGrpSpPr>
        <p:grpSpPr bwMode="auto">
          <a:xfrm>
            <a:off x="0" y="0"/>
            <a:ext cx="9144000" cy="6877050"/>
            <a:chOff x="0" y="0"/>
            <a:chExt cx="5760" cy="4332"/>
          </a:xfrm>
        </p:grpSpPr>
        <p:pic>
          <p:nvPicPr>
            <p:cNvPr id="129032"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5760" cy="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3" name="Text Box 14"/>
            <p:cNvSpPr txBox="1">
              <a:spLocks noChangeArrowheads="1"/>
            </p:cNvSpPr>
            <p:nvPr/>
          </p:nvSpPr>
          <p:spPr bwMode="auto">
            <a:xfrm>
              <a:off x="0" y="0"/>
              <a:ext cx="7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Uniform</a:t>
              </a:r>
            </a:p>
          </p:txBody>
        </p:sp>
        <p:sp>
          <p:nvSpPr>
            <p:cNvPr id="129034" name="Text Box 15"/>
            <p:cNvSpPr txBox="1">
              <a:spLocks noChangeArrowheads="1"/>
            </p:cNvSpPr>
            <p:nvPr/>
          </p:nvSpPr>
          <p:spPr bwMode="auto">
            <a:xfrm>
              <a:off x="0" y="2296"/>
              <a:ext cx="7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S &amp; P</a:t>
              </a:r>
            </a:p>
          </p:txBody>
        </p:sp>
        <p:sp>
          <p:nvSpPr>
            <p:cNvPr id="129035" name="Text Box 16"/>
            <p:cNvSpPr txBox="1">
              <a:spLocks noChangeArrowheads="1"/>
            </p:cNvSpPr>
            <p:nvPr/>
          </p:nvSpPr>
          <p:spPr bwMode="auto">
            <a:xfrm>
              <a:off x="4988" y="2251"/>
              <a:ext cx="7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Gaussian</a:t>
              </a:r>
            </a:p>
          </p:txBody>
        </p:sp>
      </p:grpSp>
      <p:sp>
        <p:nvSpPr>
          <p:cNvPr id="3" name="日期版面配置區 2"/>
          <p:cNvSpPr>
            <a:spLocks noGrp="1"/>
          </p:cNvSpPr>
          <p:nvPr>
            <p:ph type="dt" sz="half" idx="10"/>
          </p:nvPr>
        </p:nvSpPr>
        <p:spPr/>
        <p:txBody>
          <a:bodyPr/>
          <a:lstStyle/>
          <a:p>
            <a:fld id="{98845B3C-5F7D-4A53-B0D5-FED01219099E}" type="datetime1">
              <a:rPr lang="en-US" altLang="zh-TW" smtClean="0"/>
              <a:t>12/1/2015</a:t>
            </a:fld>
            <a:endParaRPr lang="en-US" dirty="0"/>
          </a:p>
        </p:txBody>
      </p:sp>
      <p:sp>
        <p:nvSpPr>
          <p:cNvPr id="4" name="投影片編號版面配置區 3"/>
          <p:cNvSpPr>
            <a:spLocks noGrp="1"/>
          </p:cNvSpPr>
          <p:nvPr>
            <p:ph type="sldNum" sz="quarter" idx="12"/>
          </p:nvPr>
        </p:nvSpPr>
        <p:spPr/>
        <p:txBody>
          <a:bodyPr/>
          <a:lstStyle/>
          <a:p>
            <a:fld id="{BFAA3A1A-A6EE-45C7-8D17-B91E289A84DA}" type="slidenum">
              <a:rPr lang="en-US" altLang="zh-TW" smtClean="0"/>
              <a:pPr/>
              <a:t>81</a:t>
            </a:fld>
            <a:r>
              <a:rPr lang="en-US" altLang="zh-TW" smtClean="0"/>
              <a:t>/118</a:t>
            </a:r>
            <a:endParaRPr lang="en-US" altLang="zh-TW"/>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4" name="Text Box 2"/>
          <p:cNvSpPr txBox="1">
            <a:spLocks noChangeArrowheads="1"/>
          </p:cNvSpPr>
          <p:nvPr/>
        </p:nvSpPr>
        <p:spPr bwMode="auto">
          <a:xfrm>
            <a:off x="0" y="0"/>
            <a:ext cx="57594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50000"/>
              </a:spcBef>
              <a:buClrTx/>
              <a:buSzTx/>
              <a:buFontTx/>
              <a:buBlip>
                <a:blip r:embed="rId4"/>
              </a:buBlip>
            </a:pPr>
            <a:r>
              <a:rPr lang="en-US" altLang="zh-TW" sz="2600"/>
              <a:t>  </a:t>
            </a:r>
            <a:r>
              <a:rPr lang="en-US" altLang="en-US" sz="2600"/>
              <a:t>neighborhood midrange </a:t>
            </a:r>
            <a:r>
              <a:rPr lang="en-US" altLang="zh-TW" sz="2600"/>
              <a:t>fi</a:t>
            </a:r>
            <a:r>
              <a:rPr lang="en-US" altLang="en-US" sz="2600"/>
              <a:t>lter</a:t>
            </a:r>
          </a:p>
        </p:txBody>
      </p:sp>
      <p:pic>
        <p:nvPicPr>
          <p:cNvPr id="131075" name="Picture 5" descr="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916113"/>
            <a:ext cx="9144000"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1076" name="Object 7"/>
          <p:cNvGraphicFramePr>
            <a:graphicFrameLocks noGrp="1" noChangeAspect="1"/>
          </p:cNvGraphicFramePr>
          <p:nvPr>
            <p:ph/>
          </p:nvPr>
        </p:nvGraphicFramePr>
        <p:xfrm>
          <a:off x="1116013" y="774700"/>
          <a:ext cx="5626100" cy="1177925"/>
        </p:xfrm>
        <a:graphic>
          <a:graphicData uri="http://schemas.openxmlformats.org/presentationml/2006/ole">
            <mc:AlternateContent xmlns:mc="http://schemas.openxmlformats.org/markup-compatibility/2006">
              <mc:Choice xmlns:v="urn:schemas-microsoft-com:vml" Requires="v">
                <p:oleObj spid="_x0000_s131389" name="方程式" r:id="rId6" imgW="1879600" imgH="393700" progId="Equation.3">
                  <p:embed/>
                </p:oleObj>
              </mc:Choice>
              <mc:Fallback>
                <p:oleObj name="方程式" r:id="rId6" imgW="1879600" imgH="393700" progId="Equation.3">
                  <p:embed/>
                  <p:pic>
                    <p:nvPicPr>
                      <p:cNvPr id="0" name="Picture 62"/>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6013" y="774700"/>
                        <a:ext cx="5626100" cy="1177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投影片編號版面配置區 1"/>
          <p:cNvSpPr>
            <a:spLocks noGrp="1"/>
          </p:cNvSpPr>
          <p:nvPr>
            <p:ph type="sldNum" sz="quarter" idx="11"/>
          </p:nvPr>
        </p:nvSpPr>
        <p:spPr/>
        <p:txBody>
          <a:bodyPr/>
          <a:lstStyle/>
          <a:p>
            <a:fld id="{B91E3AED-B0A0-4C04-9402-E5E630A4CDE0}" type="slidenum">
              <a:rPr lang="en-US" altLang="zh-TW" smtClean="0"/>
              <a:pPr/>
              <a:t>82</a:t>
            </a:fld>
            <a:r>
              <a:rPr lang="en-US" altLang="zh-TW" smtClean="0"/>
              <a:t>/118</a:t>
            </a:r>
            <a:endParaRPr lang="en-US" altLang="zh-TW"/>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22"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Text Box 8"/>
          <p:cNvSpPr txBox="1">
            <a:spLocks noChangeArrowheads="1"/>
          </p:cNvSpPr>
          <p:nvPr/>
        </p:nvSpPr>
        <p:spPr bwMode="auto">
          <a:xfrm>
            <a:off x="0" y="0"/>
            <a:ext cx="1225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Uniform</a:t>
            </a:r>
          </a:p>
        </p:txBody>
      </p:sp>
      <p:sp>
        <p:nvSpPr>
          <p:cNvPr id="133124" name="Text Box 9"/>
          <p:cNvSpPr txBox="1">
            <a:spLocks noChangeArrowheads="1"/>
          </p:cNvSpPr>
          <p:nvPr/>
        </p:nvSpPr>
        <p:spPr bwMode="auto">
          <a:xfrm>
            <a:off x="0" y="3644900"/>
            <a:ext cx="1225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S &amp; P</a:t>
            </a:r>
          </a:p>
        </p:txBody>
      </p:sp>
      <p:sp>
        <p:nvSpPr>
          <p:cNvPr id="133125" name="Text Box 10"/>
          <p:cNvSpPr txBox="1">
            <a:spLocks noChangeArrowheads="1"/>
          </p:cNvSpPr>
          <p:nvPr/>
        </p:nvSpPr>
        <p:spPr bwMode="auto">
          <a:xfrm>
            <a:off x="7918450" y="3573463"/>
            <a:ext cx="1225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Gaussian</a:t>
            </a:r>
          </a:p>
        </p:txBody>
      </p:sp>
      <p:sp>
        <p:nvSpPr>
          <p:cNvPr id="133126" name="Text Box 11"/>
          <p:cNvSpPr txBox="1">
            <a:spLocks noChangeArrowheads="1"/>
          </p:cNvSpPr>
          <p:nvPr/>
        </p:nvSpPr>
        <p:spPr bwMode="auto">
          <a:xfrm>
            <a:off x="4606925" y="1341438"/>
            <a:ext cx="45370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en-US" sz="2600"/>
              <a:t>neighborhood midrange </a:t>
            </a:r>
            <a:r>
              <a:rPr lang="en-US" altLang="zh-TW" sz="2600"/>
              <a:t>fi</a:t>
            </a:r>
            <a:r>
              <a:rPr lang="en-US" altLang="en-US" sz="2600"/>
              <a:t>lter</a:t>
            </a:r>
            <a:endParaRPr lang="en-US" altLang="zh-TW" sz="2600"/>
          </a:p>
        </p:txBody>
      </p:sp>
      <p:grpSp>
        <p:nvGrpSpPr>
          <p:cNvPr id="2" name="Group 12"/>
          <p:cNvGrpSpPr>
            <a:grpSpLocks/>
          </p:cNvGrpSpPr>
          <p:nvPr/>
        </p:nvGrpSpPr>
        <p:grpSpPr bwMode="auto">
          <a:xfrm>
            <a:off x="0" y="-19050"/>
            <a:ext cx="9144000" cy="6877050"/>
            <a:chOff x="0" y="0"/>
            <a:chExt cx="5760" cy="4332"/>
          </a:xfrm>
        </p:grpSpPr>
        <p:pic>
          <p:nvPicPr>
            <p:cNvPr id="133128"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5760" cy="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9" name="Text Box 14"/>
            <p:cNvSpPr txBox="1">
              <a:spLocks noChangeArrowheads="1"/>
            </p:cNvSpPr>
            <p:nvPr/>
          </p:nvSpPr>
          <p:spPr bwMode="auto">
            <a:xfrm>
              <a:off x="0" y="0"/>
              <a:ext cx="7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Uniform</a:t>
              </a:r>
            </a:p>
          </p:txBody>
        </p:sp>
        <p:sp>
          <p:nvSpPr>
            <p:cNvPr id="133130" name="Text Box 15"/>
            <p:cNvSpPr txBox="1">
              <a:spLocks noChangeArrowheads="1"/>
            </p:cNvSpPr>
            <p:nvPr/>
          </p:nvSpPr>
          <p:spPr bwMode="auto">
            <a:xfrm>
              <a:off x="0" y="2296"/>
              <a:ext cx="7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S &amp; P</a:t>
              </a:r>
            </a:p>
          </p:txBody>
        </p:sp>
        <p:sp>
          <p:nvSpPr>
            <p:cNvPr id="133131" name="Text Box 16"/>
            <p:cNvSpPr txBox="1">
              <a:spLocks noChangeArrowheads="1"/>
            </p:cNvSpPr>
            <p:nvPr/>
          </p:nvSpPr>
          <p:spPr bwMode="auto">
            <a:xfrm>
              <a:off x="4988" y="2251"/>
              <a:ext cx="7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Gaussian</a:t>
              </a:r>
            </a:p>
          </p:txBody>
        </p:sp>
      </p:grpSp>
      <p:sp>
        <p:nvSpPr>
          <p:cNvPr id="3" name="日期版面配置區 2"/>
          <p:cNvSpPr>
            <a:spLocks noGrp="1"/>
          </p:cNvSpPr>
          <p:nvPr>
            <p:ph type="dt" sz="half" idx="10"/>
          </p:nvPr>
        </p:nvSpPr>
        <p:spPr/>
        <p:txBody>
          <a:bodyPr/>
          <a:lstStyle/>
          <a:p>
            <a:fld id="{C26E15BC-99F8-46C5-9D60-F064D16C94C3}" type="datetime1">
              <a:rPr lang="en-US" altLang="zh-TW" smtClean="0"/>
              <a:t>12/1/2015</a:t>
            </a:fld>
            <a:endParaRPr lang="en-US" dirty="0"/>
          </a:p>
        </p:txBody>
      </p:sp>
      <p:sp>
        <p:nvSpPr>
          <p:cNvPr id="4" name="投影片編號版面配置區 3"/>
          <p:cNvSpPr>
            <a:spLocks noGrp="1"/>
          </p:cNvSpPr>
          <p:nvPr>
            <p:ph type="sldNum" sz="quarter" idx="12"/>
          </p:nvPr>
        </p:nvSpPr>
        <p:spPr/>
        <p:txBody>
          <a:bodyPr/>
          <a:lstStyle/>
          <a:p>
            <a:fld id="{BFAA3A1A-A6EE-45C7-8D17-B91E289A84DA}" type="slidenum">
              <a:rPr lang="en-US" altLang="zh-TW" smtClean="0"/>
              <a:pPr/>
              <a:t>83</a:t>
            </a:fld>
            <a:r>
              <a:rPr lang="en-US" altLang="zh-TW" smtClean="0"/>
              <a:t>/118</a:t>
            </a:r>
            <a:endParaRPr lang="en-US" altLang="zh-TW"/>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170" name="Text Box 2"/>
          <p:cNvSpPr txBox="1">
            <a:spLocks noChangeArrowheads="1"/>
          </p:cNvSpPr>
          <p:nvPr/>
        </p:nvSpPr>
        <p:spPr bwMode="auto">
          <a:xfrm>
            <a:off x="0" y="0"/>
            <a:ext cx="61198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50000"/>
              </a:spcBef>
              <a:buClrTx/>
              <a:buSzTx/>
              <a:buFontTx/>
              <a:buBlip>
                <a:blip r:embed="rId4"/>
              </a:buBlip>
            </a:pPr>
            <a:r>
              <a:rPr lang="en-US" altLang="zh-TW" sz="2600"/>
              <a:t>  </a:t>
            </a:r>
            <a:r>
              <a:rPr lang="en-US" altLang="en-US" sz="2600"/>
              <a:t>neighborhood running</a:t>
            </a:r>
            <a:r>
              <a:rPr lang="en-US" altLang="zh-TW" sz="2600"/>
              <a:t>-</a:t>
            </a:r>
            <a:r>
              <a:rPr lang="en-US" altLang="en-US" sz="2600"/>
              <a:t>mean </a:t>
            </a:r>
            <a:r>
              <a:rPr lang="en-US" altLang="zh-TW" sz="2600"/>
              <a:t>fi</a:t>
            </a:r>
            <a:r>
              <a:rPr lang="en-US" altLang="en-US" sz="2600"/>
              <a:t>lter</a:t>
            </a:r>
          </a:p>
        </p:txBody>
      </p:sp>
      <p:graphicFrame>
        <p:nvGraphicFramePr>
          <p:cNvPr id="135171" name="Object 3"/>
          <p:cNvGraphicFramePr>
            <a:graphicFrameLocks noGrp="1" noChangeAspect="1"/>
          </p:cNvGraphicFramePr>
          <p:nvPr>
            <p:ph/>
          </p:nvPr>
        </p:nvGraphicFramePr>
        <p:xfrm>
          <a:off x="5384800" y="1276350"/>
          <a:ext cx="2041525" cy="384175"/>
        </p:xfrm>
        <a:graphic>
          <a:graphicData uri="http://schemas.openxmlformats.org/presentationml/2006/ole">
            <mc:AlternateContent xmlns:mc="http://schemas.openxmlformats.org/markup-compatibility/2006">
              <mc:Choice xmlns:v="urn:schemas-microsoft-com:vml" Requires="v">
                <p:oleObj spid="_x0000_s135485" name="方程式" r:id="rId5" imgW="1079032" imgH="203112" progId="Equation.3">
                  <p:embed/>
                </p:oleObj>
              </mc:Choice>
              <mc:Fallback>
                <p:oleObj name="方程式" r:id="rId5" imgW="1079032" imgH="203112" progId="Equation.3">
                  <p:embed/>
                  <p:pic>
                    <p:nvPicPr>
                      <p:cNvPr id="0" name="Picture 62"/>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4800" y="1276350"/>
                        <a:ext cx="2041525" cy="384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35172" name="Picture 5" descr="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916113"/>
            <a:ext cx="9144000"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投影片編號版面配置區 1"/>
          <p:cNvSpPr>
            <a:spLocks noGrp="1"/>
          </p:cNvSpPr>
          <p:nvPr>
            <p:ph type="sldNum" sz="quarter" idx="11"/>
          </p:nvPr>
        </p:nvSpPr>
        <p:spPr/>
        <p:txBody>
          <a:bodyPr/>
          <a:lstStyle/>
          <a:p>
            <a:fld id="{B91E3AED-B0A0-4C04-9402-E5E630A4CDE0}" type="slidenum">
              <a:rPr lang="en-US" altLang="zh-TW" smtClean="0"/>
              <a:pPr/>
              <a:t>84</a:t>
            </a:fld>
            <a:r>
              <a:rPr lang="en-US" altLang="zh-TW" smtClean="0"/>
              <a:t>/118</a:t>
            </a:r>
            <a:endParaRPr lang="en-US" altLang="zh-TW"/>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7218"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9" name="Text Box 8"/>
          <p:cNvSpPr txBox="1">
            <a:spLocks noChangeArrowheads="1"/>
          </p:cNvSpPr>
          <p:nvPr/>
        </p:nvSpPr>
        <p:spPr bwMode="auto">
          <a:xfrm>
            <a:off x="0" y="0"/>
            <a:ext cx="1225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Uniform</a:t>
            </a:r>
          </a:p>
        </p:txBody>
      </p:sp>
      <p:sp>
        <p:nvSpPr>
          <p:cNvPr id="137220" name="Text Box 9"/>
          <p:cNvSpPr txBox="1">
            <a:spLocks noChangeArrowheads="1"/>
          </p:cNvSpPr>
          <p:nvPr/>
        </p:nvSpPr>
        <p:spPr bwMode="auto">
          <a:xfrm>
            <a:off x="0" y="3644900"/>
            <a:ext cx="1225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S &amp; P</a:t>
            </a:r>
          </a:p>
        </p:txBody>
      </p:sp>
      <p:sp>
        <p:nvSpPr>
          <p:cNvPr id="137221" name="Text Box 10"/>
          <p:cNvSpPr txBox="1">
            <a:spLocks noChangeArrowheads="1"/>
          </p:cNvSpPr>
          <p:nvPr/>
        </p:nvSpPr>
        <p:spPr bwMode="auto">
          <a:xfrm>
            <a:off x="7918450" y="3573463"/>
            <a:ext cx="1225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Gaussian</a:t>
            </a:r>
          </a:p>
        </p:txBody>
      </p:sp>
      <p:sp>
        <p:nvSpPr>
          <p:cNvPr id="137222" name="Text Box 11"/>
          <p:cNvSpPr txBox="1">
            <a:spLocks noChangeArrowheads="1"/>
          </p:cNvSpPr>
          <p:nvPr/>
        </p:nvSpPr>
        <p:spPr bwMode="auto">
          <a:xfrm>
            <a:off x="4606925" y="1341438"/>
            <a:ext cx="4537075"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en-US" sz="2600"/>
              <a:t>neighborhood running</a:t>
            </a:r>
            <a:r>
              <a:rPr lang="en-US" altLang="zh-TW" sz="2600"/>
              <a:t>-</a:t>
            </a:r>
            <a:r>
              <a:rPr lang="en-US" altLang="en-US" sz="2600"/>
              <a:t>mean </a:t>
            </a:r>
            <a:r>
              <a:rPr lang="en-US" altLang="zh-TW" sz="2600"/>
              <a:t>fi</a:t>
            </a:r>
            <a:r>
              <a:rPr lang="en-US" altLang="en-US" sz="2600"/>
              <a:t>lter</a:t>
            </a:r>
            <a:endParaRPr lang="en-US" altLang="zh-TW" sz="2600"/>
          </a:p>
        </p:txBody>
      </p:sp>
      <p:grpSp>
        <p:nvGrpSpPr>
          <p:cNvPr id="2" name="Group 12"/>
          <p:cNvGrpSpPr>
            <a:grpSpLocks/>
          </p:cNvGrpSpPr>
          <p:nvPr/>
        </p:nvGrpSpPr>
        <p:grpSpPr bwMode="auto">
          <a:xfrm>
            <a:off x="0" y="-19050"/>
            <a:ext cx="9144000" cy="6877050"/>
            <a:chOff x="0" y="0"/>
            <a:chExt cx="5760" cy="4332"/>
          </a:xfrm>
        </p:grpSpPr>
        <p:pic>
          <p:nvPicPr>
            <p:cNvPr id="137224"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5760" cy="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5" name="Text Box 14"/>
            <p:cNvSpPr txBox="1">
              <a:spLocks noChangeArrowheads="1"/>
            </p:cNvSpPr>
            <p:nvPr/>
          </p:nvSpPr>
          <p:spPr bwMode="auto">
            <a:xfrm>
              <a:off x="0" y="0"/>
              <a:ext cx="7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Uniform</a:t>
              </a:r>
            </a:p>
          </p:txBody>
        </p:sp>
        <p:sp>
          <p:nvSpPr>
            <p:cNvPr id="137226" name="Text Box 15"/>
            <p:cNvSpPr txBox="1">
              <a:spLocks noChangeArrowheads="1"/>
            </p:cNvSpPr>
            <p:nvPr/>
          </p:nvSpPr>
          <p:spPr bwMode="auto">
            <a:xfrm>
              <a:off x="0" y="2296"/>
              <a:ext cx="7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S &amp; P</a:t>
              </a:r>
            </a:p>
          </p:txBody>
        </p:sp>
        <p:sp>
          <p:nvSpPr>
            <p:cNvPr id="137227" name="Text Box 16"/>
            <p:cNvSpPr txBox="1">
              <a:spLocks noChangeArrowheads="1"/>
            </p:cNvSpPr>
            <p:nvPr/>
          </p:nvSpPr>
          <p:spPr bwMode="auto">
            <a:xfrm>
              <a:off x="4988" y="2251"/>
              <a:ext cx="7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Gaussian</a:t>
              </a:r>
            </a:p>
          </p:txBody>
        </p:sp>
      </p:grpSp>
      <p:sp>
        <p:nvSpPr>
          <p:cNvPr id="3" name="日期版面配置區 2"/>
          <p:cNvSpPr>
            <a:spLocks noGrp="1"/>
          </p:cNvSpPr>
          <p:nvPr>
            <p:ph type="dt" sz="half" idx="10"/>
          </p:nvPr>
        </p:nvSpPr>
        <p:spPr/>
        <p:txBody>
          <a:bodyPr/>
          <a:lstStyle/>
          <a:p>
            <a:fld id="{8C66C45F-9B29-4B73-8E23-6FFBA9EAFE2D}" type="datetime1">
              <a:rPr lang="en-US" altLang="zh-TW" smtClean="0"/>
              <a:t>12/1/2015</a:t>
            </a:fld>
            <a:endParaRPr lang="en-US" dirty="0"/>
          </a:p>
        </p:txBody>
      </p:sp>
      <p:sp>
        <p:nvSpPr>
          <p:cNvPr id="4" name="投影片編號版面配置區 3"/>
          <p:cNvSpPr>
            <a:spLocks noGrp="1"/>
          </p:cNvSpPr>
          <p:nvPr>
            <p:ph type="sldNum" sz="quarter" idx="12"/>
          </p:nvPr>
        </p:nvSpPr>
        <p:spPr/>
        <p:txBody>
          <a:bodyPr/>
          <a:lstStyle/>
          <a:p>
            <a:fld id="{BFAA3A1A-A6EE-45C7-8D17-B91E289A84DA}" type="slidenum">
              <a:rPr lang="en-US" altLang="zh-TW" smtClean="0"/>
              <a:pPr/>
              <a:t>85</a:t>
            </a:fld>
            <a:r>
              <a:rPr lang="en-US" altLang="zh-TW" smtClean="0"/>
              <a:t>/118</a:t>
            </a:r>
            <a:endParaRPr lang="en-US" altLang="zh-TW"/>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9266" name="Text Box 2"/>
          <p:cNvSpPr txBox="1">
            <a:spLocks noChangeArrowheads="1"/>
          </p:cNvSpPr>
          <p:nvPr/>
        </p:nvSpPr>
        <p:spPr bwMode="auto">
          <a:xfrm>
            <a:off x="0" y="0"/>
            <a:ext cx="37433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50000"/>
              </a:spcBef>
              <a:buClrTx/>
              <a:buSzTx/>
              <a:buFontTx/>
              <a:buBlip>
                <a:blip r:embed="rId4"/>
              </a:buBlip>
            </a:pPr>
            <a:r>
              <a:rPr lang="en-US" altLang="zh-TW" sz="2600"/>
              <a:t>  </a:t>
            </a:r>
            <a:r>
              <a:rPr lang="en-US" altLang="en-US" sz="2600"/>
              <a:t>sigma </a:t>
            </a:r>
            <a:r>
              <a:rPr lang="en-US" altLang="zh-TW" sz="2600"/>
              <a:t>fi</a:t>
            </a:r>
            <a:r>
              <a:rPr lang="en-US" altLang="en-US" sz="2600"/>
              <a:t>lter</a:t>
            </a:r>
          </a:p>
        </p:txBody>
      </p:sp>
      <p:graphicFrame>
        <p:nvGraphicFramePr>
          <p:cNvPr id="139267" name="Object 5"/>
          <p:cNvGraphicFramePr>
            <a:graphicFrameLocks noChangeAspect="1"/>
          </p:cNvGraphicFramePr>
          <p:nvPr/>
        </p:nvGraphicFramePr>
        <p:xfrm>
          <a:off x="2124075" y="333375"/>
          <a:ext cx="2592388" cy="1189038"/>
        </p:xfrm>
        <a:graphic>
          <a:graphicData uri="http://schemas.openxmlformats.org/presentationml/2006/ole">
            <mc:AlternateContent xmlns:mc="http://schemas.openxmlformats.org/markup-compatibility/2006">
              <mc:Choice xmlns:v="urn:schemas-microsoft-com:vml" Requires="v">
                <p:oleObj spid="_x0000_s139894" name="方程式" r:id="rId5" imgW="914400" imgH="419100" progId="Equation.3">
                  <p:embed/>
                </p:oleObj>
              </mc:Choice>
              <mc:Fallback>
                <p:oleObj name="方程式" r:id="rId5" imgW="914400" imgH="419100" progId="Equation.3">
                  <p:embed/>
                  <p:pic>
                    <p:nvPicPr>
                      <p:cNvPr id="0" name="Picture 1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4075" y="333375"/>
                        <a:ext cx="2592388" cy="1189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9268" name="Object 6"/>
          <p:cNvGraphicFramePr>
            <a:graphicFrameLocks noChangeAspect="1"/>
          </p:cNvGraphicFramePr>
          <p:nvPr/>
        </p:nvGraphicFramePr>
        <p:xfrm>
          <a:off x="2700338" y="1557338"/>
          <a:ext cx="6443662" cy="427037"/>
        </p:xfrm>
        <a:graphic>
          <a:graphicData uri="http://schemas.openxmlformats.org/presentationml/2006/ole">
            <mc:AlternateContent xmlns:mc="http://schemas.openxmlformats.org/markup-compatibility/2006">
              <mc:Choice xmlns:v="urn:schemas-microsoft-com:vml" Requires="v">
                <p:oleObj spid="_x0000_s139895" name="方程式" r:id="rId7" imgW="3378200" imgH="228600" progId="Equation.3">
                  <p:embed/>
                </p:oleObj>
              </mc:Choice>
              <mc:Fallback>
                <p:oleObj name="方程式" r:id="rId7" imgW="3378200" imgH="228600" progId="Equation.3">
                  <p:embed/>
                  <p:pic>
                    <p:nvPicPr>
                      <p:cNvPr id="0" name="Picture 1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00338" y="1557338"/>
                        <a:ext cx="6443662" cy="427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39269" name="Picture 7" descr="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1916113"/>
            <a:ext cx="9144000" cy="492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投影片編號版面配置區 1"/>
          <p:cNvSpPr>
            <a:spLocks noGrp="1"/>
          </p:cNvSpPr>
          <p:nvPr>
            <p:ph type="sldNum" sz="quarter" idx="11"/>
          </p:nvPr>
        </p:nvSpPr>
        <p:spPr/>
        <p:txBody>
          <a:bodyPr/>
          <a:lstStyle/>
          <a:p>
            <a:fld id="{B91E3AED-B0A0-4C04-9402-E5E630A4CDE0}" type="slidenum">
              <a:rPr lang="en-US" altLang="zh-TW" smtClean="0"/>
              <a:pPr/>
              <a:t>86</a:t>
            </a:fld>
            <a:r>
              <a:rPr lang="en-US" altLang="zh-TW" smtClean="0"/>
              <a:t>/118</a:t>
            </a:r>
            <a:endParaRPr lang="en-US" altLang="zh-TW"/>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1314"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5" name="Text Box 8"/>
          <p:cNvSpPr txBox="1">
            <a:spLocks noChangeArrowheads="1"/>
          </p:cNvSpPr>
          <p:nvPr/>
        </p:nvSpPr>
        <p:spPr bwMode="auto">
          <a:xfrm>
            <a:off x="0" y="0"/>
            <a:ext cx="1225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Uniform</a:t>
            </a:r>
          </a:p>
        </p:txBody>
      </p:sp>
      <p:sp>
        <p:nvSpPr>
          <p:cNvPr id="141316" name="Text Box 9"/>
          <p:cNvSpPr txBox="1">
            <a:spLocks noChangeArrowheads="1"/>
          </p:cNvSpPr>
          <p:nvPr/>
        </p:nvSpPr>
        <p:spPr bwMode="auto">
          <a:xfrm>
            <a:off x="0" y="3644900"/>
            <a:ext cx="1225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S &amp; P</a:t>
            </a:r>
          </a:p>
        </p:txBody>
      </p:sp>
      <p:sp>
        <p:nvSpPr>
          <p:cNvPr id="141317" name="Text Box 10"/>
          <p:cNvSpPr txBox="1">
            <a:spLocks noChangeArrowheads="1"/>
          </p:cNvSpPr>
          <p:nvPr/>
        </p:nvSpPr>
        <p:spPr bwMode="auto">
          <a:xfrm>
            <a:off x="7918450" y="3573463"/>
            <a:ext cx="1225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Gaussian</a:t>
            </a:r>
          </a:p>
        </p:txBody>
      </p:sp>
      <p:sp>
        <p:nvSpPr>
          <p:cNvPr id="141318" name="Text Box 11"/>
          <p:cNvSpPr txBox="1">
            <a:spLocks noChangeArrowheads="1"/>
          </p:cNvSpPr>
          <p:nvPr/>
        </p:nvSpPr>
        <p:spPr bwMode="auto">
          <a:xfrm>
            <a:off x="4606925" y="1341438"/>
            <a:ext cx="45370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en-US" sz="2600"/>
              <a:t>sigma </a:t>
            </a:r>
            <a:r>
              <a:rPr lang="en-US" altLang="zh-TW" sz="2600"/>
              <a:t>fi</a:t>
            </a:r>
            <a:r>
              <a:rPr lang="en-US" altLang="en-US" sz="2600"/>
              <a:t>lter</a:t>
            </a:r>
            <a:endParaRPr lang="en-US" altLang="zh-TW" sz="2600"/>
          </a:p>
        </p:txBody>
      </p:sp>
      <p:grpSp>
        <p:nvGrpSpPr>
          <p:cNvPr id="2" name="Group 12"/>
          <p:cNvGrpSpPr>
            <a:grpSpLocks/>
          </p:cNvGrpSpPr>
          <p:nvPr/>
        </p:nvGrpSpPr>
        <p:grpSpPr bwMode="auto">
          <a:xfrm>
            <a:off x="0" y="-19050"/>
            <a:ext cx="9144000" cy="6877050"/>
            <a:chOff x="0" y="0"/>
            <a:chExt cx="5760" cy="4332"/>
          </a:xfrm>
        </p:grpSpPr>
        <p:pic>
          <p:nvPicPr>
            <p:cNvPr id="141320"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5760" cy="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21" name="Text Box 14"/>
            <p:cNvSpPr txBox="1">
              <a:spLocks noChangeArrowheads="1"/>
            </p:cNvSpPr>
            <p:nvPr/>
          </p:nvSpPr>
          <p:spPr bwMode="auto">
            <a:xfrm>
              <a:off x="0" y="0"/>
              <a:ext cx="7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Uniform</a:t>
              </a:r>
            </a:p>
          </p:txBody>
        </p:sp>
        <p:sp>
          <p:nvSpPr>
            <p:cNvPr id="141322" name="Text Box 15"/>
            <p:cNvSpPr txBox="1">
              <a:spLocks noChangeArrowheads="1"/>
            </p:cNvSpPr>
            <p:nvPr/>
          </p:nvSpPr>
          <p:spPr bwMode="auto">
            <a:xfrm>
              <a:off x="0" y="2296"/>
              <a:ext cx="7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S &amp; P</a:t>
              </a:r>
            </a:p>
          </p:txBody>
        </p:sp>
        <p:sp>
          <p:nvSpPr>
            <p:cNvPr id="141323" name="Text Box 16"/>
            <p:cNvSpPr txBox="1">
              <a:spLocks noChangeArrowheads="1"/>
            </p:cNvSpPr>
            <p:nvPr/>
          </p:nvSpPr>
          <p:spPr bwMode="auto">
            <a:xfrm>
              <a:off x="4988" y="2251"/>
              <a:ext cx="7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Gaussian</a:t>
              </a:r>
            </a:p>
          </p:txBody>
        </p:sp>
      </p:grpSp>
      <p:sp>
        <p:nvSpPr>
          <p:cNvPr id="3" name="日期版面配置區 2"/>
          <p:cNvSpPr>
            <a:spLocks noGrp="1"/>
          </p:cNvSpPr>
          <p:nvPr>
            <p:ph type="dt" sz="half" idx="10"/>
          </p:nvPr>
        </p:nvSpPr>
        <p:spPr/>
        <p:txBody>
          <a:bodyPr/>
          <a:lstStyle/>
          <a:p>
            <a:fld id="{9B6874FA-6111-451C-8A44-42AE810E0D57}" type="datetime1">
              <a:rPr lang="en-US" altLang="zh-TW" smtClean="0"/>
              <a:t>12/1/2015</a:t>
            </a:fld>
            <a:endParaRPr lang="en-US" dirty="0"/>
          </a:p>
        </p:txBody>
      </p:sp>
      <p:sp>
        <p:nvSpPr>
          <p:cNvPr id="4" name="投影片編號版面配置區 3"/>
          <p:cNvSpPr>
            <a:spLocks noGrp="1"/>
          </p:cNvSpPr>
          <p:nvPr>
            <p:ph type="sldNum" sz="quarter" idx="12"/>
          </p:nvPr>
        </p:nvSpPr>
        <p:spPr/>
        <p:txBody>
          <a:bodyPr/>
          <a:lstStyle/>
          <a:p>
            <a:fld id="{BFAA3A1A-A6EE-45C7-8D17-B91E289A84DA}" type="slidenum">
              <a:rPr lang="en-US" altLang="zh-TW" smtClean="0"/>
              <a:pPr/>
              <a:t>87</a:t>
            </a:fld>
            <a:r>
              <a:rPr lang="en-US" altLang="zh-TW" smtClean="0"/>
              <a:t>/118</a:t>
            </a:r>
            <a:endParaRPr lang="en-US" altLang="zh-TW"/>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62" name="Text Box 2"/>
          <p:cNvSpPr txBox="1">
            <a:spLocks noChangeArrowheads="1"/>
          </p:cNvSpPr>
          <p:nvPr/>
        </p:nvSpPr>
        <p:spPr bwMode="auto">
          <a:xfrm>
            <a:off x="0" y="0"/>
            <a:ext cx="6011863"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50000"/>
              </a:spcBef>
              <a:buClrTx/>
              <a:buSzTx/>
              <a:buFontTx/>
              <a:buBlip>
                <a:blip r:embed="rId4"/>
              </a:buBlip>
            </a:pPr>
            <a:r>
              <a:rPr lang="en-US" altLang="zh-TW" sz="2600" dirty="0"/>
              <a:t>  </a:t>
            </a:r>
            <a:r>
              <a:rPr lang="en-US" altLang="en-US" sz="2600" dirty="0"/>
              <a:t>neighborhood weighted median </a:t>
            </a:r>
            <a:r>
              <a:rPr lang="en-US" altLang="zh-TW" sz="2600" dirty="0"/>
              <a:t>fi</a:t>
            </a:r>
            <a:r>
              <a:rPr lang="en-US" altLang="en-US" sz="2600" dirty="0"/>
              <a:t>lter</a:t>
            </a:r>
            <a:r>
              <a:rPr lang="en-US" altLang="zh-TW" sz="2600" dirty="0"/>
              <a:t> </a:t>
            </a:r>
          </a:p>
          <a:p>
            <a:pPr eaLnBrk="1" hangingPunct="1">
              <a:spcBef>
                <a:spcPct val="50000"/>
              </a:spcBef>
              <a:buClrTx/>
              <a:buSzTx/>
              <a:buFontTx/>
              <a:buNone/>
            </a:pPr>
            <a:r>
              <a:rPr lang="en-US" altLang="zh-TW" sz="2600" dirty="0"/>
              <a:t>    (7X7)</a:t>
            </a:r>
            <a:endParaRPr lang="en-US" altLang="en-US" sz="2600" dirty="0"/>
          </a:p>
        </p:txBody>
      </p:sp>
      <p:graphicFrame>
        <p:nvGraphicFramePr>
          <p:cNvPr id="143363" name="Object 3"/>
          <p:cNvGraphicFramePr>
            <a:graphicFrameLocks noGrp="1" noChangeAspect="1"/>
          </p:cNvGraphicFramePr>
          <p:nvPr>
            <p:ph sz="half" idx="1"/>
          </p:nvPr>
        </p:nvGraphicFramePr>
        <p:xfrm>
          <a:off x="2474913" y="4152900"/>
          <a:ext cx="419100" cy="203200"/>
        </p:xfrm>
        <a:graphic>
          <a:graphicData uri="http://schemas.openxmlformats.org/presentationml/2006/ole">
            <mc:AlternateContent xmlns:mc="http://schemas.openxmlformats.org/markup-compatibility/2006">
              <mc:Choice xmlns:v="urn:schemas-microsoft-com:vml" Requires="v">
                <p:oleObj spid="_x0000_s143992" name="方程式" r:id="rId5" imgW="418918" imgH="203112" progId="Equation.3">
                  <p:embed/>
                </p:oleObj>
              </mc:Choice>
              <mc:Fallback>
                <p:oleObj name="方程式" r:id="rId5" imgW="418918" imgH="203112" progId="Equation.3">
                  <p:embed/>
                  <p:pic>
                    <p:nvPicPr>
                      <p:cNvPr id="0" name="Picture 122"/>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4913" y="4152900"/>
                        <a:ext cx="419100" cy="203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365" name="Object 8"/>
          <p:cNvGraphicFramePr>
            <a:graphicFrameLocks noGrp="1" noChangeAspect="1"/>
          </p:cNvGraphicFramePr>
          <p:nvPr>
            <p:ph sz="half" idx="2"/>
          </p:nvPr>
        </p:nvGraphicFramePr>
        <p:xfrm>
          <a:off x="6846888" y="0"/>
          <a:ext cx="1317625" cy="1916113"/>
        </p:xfrm>
        <a:graphic>
          <a:graphicData uri="http://schemas.openxmlformats.org/presentationml/2006/ole">
            <mc:AlternateContent xmlns:mc="http://schemas.openxmlformats.org/markup-compatibility/2006">
              <mc:Choice xmlns:v="urn:schemas-microsoft-com:vml" Requires="v">
                <p:oleObj spid="_x0000_s143993" name="方程式" r:id="rId7" imgW="1117600" imgH="1625600" progId="Equation.3">
                  <p:embed/>
                </p:oleObj>
              </mc:Choice>
              <mc:Fallback>
                <p:oleObj name="方程式" r:id="rId7" imgW="1117600" imgH="1625600" progId="Equation.3">
                  <p:embed/>
                  <p:pic>
                    <p:nvPicPr>
                      <p:cNvPr id="0" name="Picture 123"/>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46888" y="0"/>
                        <a:ext cx="1317625" cy="1916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3364" name="Picture 7" descr="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1916113"/>
            <a:ext cx="9144000" cy="494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版面配置區 1"/>
          <p:cNvSpPr>
            <a:spLocks noGrp="1"/>
          </p:cNvSpPr>
          <p:nvPr>
            <p:ph type="dt" sz="half" idx="10"/>
          </p:nvPr>
        </p:nvSpPr>
        <p:spPr/>
        <p:txBody>
          <a:bodyPr/>
          <a:lstStyle/>
          <a:p>
            <a:fld id="{BCB9A5FF-EF76-4A37-948B-0FF92B58CA34}" type="datetime1">
              <a:rPr lang="en-US" altLang="zh-TW" smtClean="0"/>
              <a:t>12/1/2015</a:t>
            </a:fld>
            <a:endParaRPr lang="en-US" dirty="0"/>
          </a:p>
        </p:txBody>
      </p:sp>
      <p:sp>
        <p:nvSpPr>
          <p:cNvPr id="3" name="投影片編號版面配置區 2"/>
          <p:cNvSpPr>
            <a:spLocks noGrp="1"/>
          </p:cNvSpPr>
          <p:nvPr>
            <p:ph type="sldNum" sz="quarter" idx="12"/>
          </p:nvPr>
        </p:nvSpPr>
        <p:spPr/>
        <p:txBody>
          <a:bodyPr/>
          <a:lstStyle/>
          <a:p>
            <a:fld id="{BC412CE5-0214-4E7A-98C0-4624036B9593}" type="slidenum">
              <a:rPr lang="en-US" altLang="zh-TW" smtClean="0"/>
              <a:pPr/>
              <a:t>88</a:t>
            </a:fld>
            <a:r>
              <a:rPr lang="en-US" altLang="zh-TW" smtClean="0"/>
              <a:t>/118</a:t>
            </a:r>
            <a:endParaRPr lang="en-US" altLang="zh-TW"/>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5410"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Text Box 8"/>
          <p:cNvSpPr txBox="1">
            <a:spLocks noChangeArrowheads="1"/>
          </p:cNvSpPr>
          <p:nvPr/>
        </p:nvSpPr>
        <p:spPr bwMode="auto">
          <a:xfrm>
            <a:off x="0" y="0"/>
            <a:ext cx="1225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Uniform</a:t>
            </a:r>
          </a:p>
        </p:txBody>
      </p:sp>
      <p:sp>
        <p:nvSpPr>
          <p:cNvPr id="145412" name="Text Box 9"/>
          <p:cNvSpPr txBox="1">
            <a:spLocks noChangeArrowheads="1"/>
          </p:cNvSpPr>
          <p:nvPr/>
        </p:nvSpPr>
        <p:spPr bwMode="auto">
          <a:xfrm>
            <a:off x="0" y="3644900"/>
            <a:ext cx="1225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S &amp; P</a:t>
            </a:r>
          </a:p>
        </p:txBody>
      </p:sp>
      <p:sp>
        <p:nvSpPr>
          <p:cNvPr id="145413" name="Text Box 10"/>
          <p:cNvSpPr txBox="1">
            <a:spLocks noChangeArrowheads="1"/>
          </p:cNvSpPr>
          <p:nvPr/>
        </p:nvSpPr>
        <p:spPr bwMode="auto">
          <a:xfrm>
            <a:off x="7918450" y="3573463"/>
            <a:ext cx="1225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Gaussian</a:t>
            </a:r>
          </a:p>
        </p:txBody>
      </p:sp>
      <p:sp>
        <p:nvSpPr>
          <p:cNvPr id="145414" name="Text Box 11"/>
          <p:cNvSpPr txBox="1">
            <a:spLocks noChangeArrowheads="1"/>
          </p:cNvSpPr>
          <p:nvPr/>
        </p:nvSpPr>
        <p:spPr bwMode="auto">
          <a:xfrm>
            <a:off x="4606925" y="1341438"/>
            <a:ext cx="4537075"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en-US" sz="2600"/>
              <a:t>neighborhood weighted median </a:t>
            </a:r>
            <a:r>
              <a:rPr lang="en-US" altLang="zh-TW" sz="2600"/>
              <a:t>fi</a:t>
            </a:r>
            <a:r>
              <a:rPr lang="en-US" altLang="en-US" sz="2600"/>
              <a:t>lter</a:t>
            </a:r>
            <a:endParaRPr lang="en-US" altLang="zh-TW" sz="2600"/>
          </a:p>
        </p:txBody>
      </p:sp>
      <p:grpSp>
        <p:nvGrpSpPr>
          <p:cNvPr id="2" name="Group 12"/>
          <p:cNvGrpSpPr>
            <a:grpSpLocks/>
          </p:cNvGrpSpPr>
          <p:nvPr/>
        </p:nvGrpSpPr>
        <p:grpSpPr bwMode="auto">
          <a:xfrm>
            <a:off x="0" y="-19050"/>
            <a:ext cx="9144000" cy="6877050"/>
            <a:chOff x="0" y="0"/>
            <a:chExt cx="5760" cy="4332"/>
          </a:xfrm>
        </p:grpSpPr>
        <p:pic>
          <p:nvPicPr>
            <p:cNvPr id="145416"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5760" cy="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7" name="Text Box 14"/>
            <p:cNvSpPr txBox="1">
              <a:spLocks noChangeArrowheads="1"/>
            </p:cNvSpPr>
            <p:nvPr/>
          </p:nvSpPr>
          <p:spPr bwMode="auto">
            <a:xfrm>
              <a:off x="0" y="0"/>
              <a:ext cx="7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Uniform</a:t>
              </a:r>
            </a:p>
          </p:txBody>
        </p:sp>
        <p:sp>
          <p:nvSpPr>
            <p:cNvPr id="145418" name="Text Box 15"/>
            <p:cNvSpPr txBox="1">
              <a:spLocks noChangeArrowheads="1"/>
            </p:cNvSpPr>
            <p:nvPr/>
          </p:nvSpPr>
          <p:spPr bwMode="auto">
            <a:xfrm>
              <a:off x="0" y="2296"/>
              <a:ext cx="7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S &amp; P</a:t>
              </a:r>
            </a:p>
          </p:txBody>
        </p:sp>
        <p:sp>
          <p:nvSpPr>
            <p:cNvPr id="145419" name="Text Box 16"/>
            <p:cNvSpPr txBox="1">
              <a:spLocks noChangeArrowheads="1"/>
            </p:cNvSpPr>
            <p:nvPr/>
          </p:nvSpPr>
          <p:spPr bwMode="auto">
            <a:xfrm>
              <a:off x="4988" y="2251"/>
              <a:ext cx="7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lgn="ctr" eaLnBrk="1" hangingPunct="1">
                <a:spcBef>
                  <a:spcPct val="50000"/>
                </a:spcBef>
                <a:buClrTx/>
                <a:buSzTx/>
                <a:buFontTx/>
                <a:buNone/>
              </a:pPr>
              <a:r>
                <a:rPr lang="en-US" altLang="zh-TW" sz="1800" b="1">
                  <a:solidFill>
                    <a:srgbClr val="FF3300"/>
                  </a:solidFill>
                </a:rPr>
                <a:t>Gaussian</a:t>
              </a:r>
            </a:p>
          </p:txBody>
        </p:sp>
      </p:grpSp>
      <p:sp>
        <p:nvSpPr>
          <p:cNvPr id="3" name="日期版面配置區 2"/>
          <p:cNvSpPr>
            <a:spLocks noGrp="1"/>
          </p:cNvSpPr>
          <p:nvPr>
            <p:ph type="dt" sz="half" idx="10"/>
          </p:nvPr>
        </p:nvSpPr>
        <p:spPr/>
        <p:txBody>
          <a:bodyPr/>
          <a:lstStyle/>
          <a:p>
            <a:fld id="{DB2EA4D2-CD86-4E73-904B-D576B52F926D}" type="datetime1">
              <a:rPr lang="en-US" altLang="zh-TW" smtClean="0"/>
              <a:t>12/1/2015</a:t>
            </a:fld>
            <a:endParaRPr lang="en-US" dirty="0"/>
          </a:p>
        </p:txBody>
      </p:sp>
      <p:sp>
        <p:nvSpPr>
          <p:cNvPr id="4" name="投影片編號版面配置區 3"/>
          <p:cNvSpPr>
            <a:spLocks noGrp="1"/>
          </p:cNvSpPr>
          <p:nvPr>
            <p:ph type="sldNum" sz="quarter" idx="12"/>
          </p:nvPr>
        </p:nvSpPr>
        <p:spPr/>
        <p:txBody>
          <a:bodyPr/>
          <a:lstStyle/>
          <a:p>
            <a:fld id="{BFAA3A1A-A6EE-45C7-8D17-B91E289A84DA}" type="slidenum">
              <a:rPr lang="en-US" altLang="zh-TW" smtClean="0"/>
              <a:pPr/>
              <a:t>89</a:t>
            </a:fld>
            <a:r>
              <a:rPr lang="en-US" altLang="zh-TW" smtClean="0"/>
              <a:t>/118</a:t>
            </a:r>
            <a:endParaRPr lang="en-US" altLang="zh-TW"/>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TAKE</a:t>
            </a:r>
            <a:r>
              <a:rPr lang="zh-TW" altLang="en-US" dirty="0" smtClean="0"/>
              <a:t> </a:t>
            </a:r>
            <a:r>
              <a:rPr lang="en-US" altLang="zh-TW" dirty="0" smtClean="0"/>
              <a:t>A</a:t>
            </a:r>
            <a:r>
              <a:rPr lang="zh-TW" altLang="en-US" dirty="0" smtClean="0"/>
              <a:t> </a:t>
            </a:r>
            <a:r>
              <a:rPr lang="en-US" altLang="zh-TW" dirty="0" smtClean="0"/>
              <a:t>BREAK 0</a:t>
            </a:r>
            <a:endParaRPr lang="zh-TW" altLang="en-US" dirty="0"/>
          </a:p>
        </p:txBody>
      </p:sp>
      <p:sp>
        <p:nvSpPr>
          <p:cNvPr id="4" name="投影片編號版面配置區 3"/>
          <p:cNvSpPr>
            <a:spLocks noGrp="1"/>
          </p:cNvSpPr>
          <p:nvPr>
            <p:ph type="sldNum" sz="quarter" idx="12"/>
          </p:nvPr>
        </p:nvSpPr>
        <p:spPr/>
        <p:txBody>
          <a:bodyPr/>
          <a:lstStyle/>
          <a:p>
            <a:fld id="{BFAA3A1A-A6EE-45C7-8D17-B91E289A84DA}" type="slidenum">
              <a:rPr lang="en-US" altLang="zh-TW" smtClean="0"/>
              <a:pPr/>
              <a:t>9</a:t>
            </a:fld>
            <a:r>
              <a:rPr lang="en-US" altLang="zh-TW" smtClean="0"/>
              <a:t>/118</a:t>
            </a:r>
            <a:endParaRPr lang="en-US" altLang="zh-TW"/>
          </a:p>
        </p:txBody>
      </p:sp>
      <p:sp>
        <p:nvSpPr>
          <p:cNvPr id="6" name="文字方塊 5"/>
          <p:cNvSpPr txBox="1"/>
          <p:nvPr/>
        </p:nvSpPr>
        <p:spPr>
          <a:xfrm>
            <a:off x="1259632" y="3501008"/>
            <a:ext cx="6202960" cy="369332"/>
          </a:xfrm>
          <a:prstGeom prst="rect">
            <a:avLst/>
          </a:prstGeom>
          <a:noFill/>
        </p:spPr>
        <p:txBody>
          <a:bodyPr wrap="square" rtlCol="0">
            <a:spAutoFit/>
          </a:bodyPr>
          <a:lstStyle/>
          <a:p>
            <a:r>
              <a:rPr lang="zh-TW" altLang="en-US" dirty="0">
                <a:hlinkClick r:id="rId2" action="ppaction://hlinkfile"/>
              </a:rPr>
              <a:t>全球最易令人想歪的</a:t>
            </a:r>
            <a:r>
              <a:rPr lang="en-US" altLang="zh-TW" dirty="0">
                <a:hlinkClick r:id="rId2" action="ppaction://hlinkfile"/>
              </a:rPr>
              <a:t>10</a:t>
            </a:r>
            <a:r>
              <a:rPr lang="zh-TW" altLang="en-US" dirty="0">
                <a:hlinkClick r:id="rId2" action="ppaction://hlinkfile"/>
              </a:rPr>
              <a:t>個廣告</a:t>
            </a:r>
            <a:endParaRPr lang="zh-TW" altLang="en-US" dirty="0"/>
          </a:p>
        </p:txBody>
      </p:sp>
      <p:sp>
        <p:nvSpPr>
          <p:cNvPr id="7" name="日期版面配置區 6"/>
          <p:cNvSpPr>
            <a:spLocks noGrp="1"/>
          </p:cNvSpPr>
          <p:nvPr>
            <p:ph type="dt" sz="half" idx="10"/>
          </p:nvPr>
        </p:nvSpPr>
        <p:spPr/>
        <p:txBody>
          <a:bodyPr/>
          <a:lstStyle/>
          <a:p>
            <a:fld id="{BE7C668D-CABA-46C4-AB8F-EE18BF71B9FF}" type="datetime1">
              <a:rPr lang="en-US" altLang="zh-TW" smtClean="0"/>
              <a:t>12/1/2015</a:t>
            </a:fld>
            <a:endParaRPr lang="en-US" dirty="0"/>
          </a:p>
        </p:txBody>
      </p:sp>
      <p:sp>
        <p:nvSpPr>
          <p:cNvPr id="8" name="文字方塊 7"/>
          <p:cNvSpPr txBox="1"/>
          <p:nvPr/>
        </p:nvSpPr>
        <p:spPr>
          <a:xfrm>
            <a:off x="8003792" y="6095597"/>
            <a:ext cx="1184730" cy="369332"/>
          </a:xfrm>
          <a:prstGeom prst="rect">
            <a:avLst/>
          </a:prstGeom>
          <a:noFill/>
        </p:spPr>
        <p:txBody>
          <a:bodyPr wrap="square" rtlCol="0">
            <a:spAutoFit/>
          </a:bodyPr>
          <a:lstStyle/>
          <a:p>
            <a:r>
              <a:rPr lang="en-US" altLang="zh-TW" dirty="0" smtClean="0"/>
              <a:t>8</a:t>
            </a:r>
            <a:endParaRPr lang="zh-TW" altLang="en-US" dirty="0"/>
          </a:p>
        </p:txBody>
      </p:sp>
    </p:spTree>
    <p:extLst>
      <p:ext uri="{BB962C8B-B14F-4D97-AF65-F5344CB8AC3E}">
        <p14:creationId xmlns:p14="http://schemas.microsoft.com/office/powerpoint/2010/main" val="144622637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64" name="Rectangle 388"/>
          <p:cNvSpPr>
            <a:spLocks noGrp="1" noChangeArrowheads="1"/>
          </p:cNvSpPr>
          <p:nvPr>
            <p:ph type="title"/>
          </p:nvPr>
        </p:nvSpPr>
        <p:spPr>
          <a:noFill/>
        </p:spPr>
        <p:txBody>
          <a:bodyPr/>
          <a:lstStyle/>
          <a:p>
            <a:pPr algn="ctr" eaLnBrk="1" hangingPunct="1"/>
            <a:r>
              <a:rPr lang="en-US" altLang="zh-TW" b="0" smtClean="0"/>
              <a:t>Noise-Removal Techniques-Experiments with Lena</a:t>
            </a:r>
          </a:p>
        </p:txBody>
      </p:sp>
      <p:graphicFrame>
        <p:nvGraphicFramePr>
          <p:cNvPr id="484759" name="Group 407"/>
          <p:cNvGraphicFramePr>
            <a:graphicFrameLocks noGrp="1"/>
          </p:cNvGraphicFramePr>
          <p:nvPr>
            <p:ph sz="half" idx="1"/>
            <p:extLst>
              <p:ext uri="{D42A27DB-BD31-4B8C-83A1-F6EECF244321}">
                <p14:modId xmlns:p14="http://schemas.microsoft.com/office/powerpoint/2010/main" val="1810521774"/>
              </p:ext>
            </p:extLst>
          </p:nvPr>
        </p:nvGraphicFramePr>
        <p:xfrm>
          <a:off x="539750" y="2276475"/>
          <a:ext cx="8424863" cy="4054474"/>
        </p:xfrm>
        <a:graphic>
          <a:graphicData uri="http://schemas.openxmlformats.org/drawingml/2006/table">
            <a:tbl>
              <a:tblPr/>
              <a:tblGrid>
                <a:gridCol w="3251200"/>
                <a:gridCol w="1571625"/>
                <a:gridCol w="2019300"/>
                <a:gridCol w="1582738"/>
              </a:tblGrid>
              <a:tr h="48775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1" i="0" u="none" strike="noStrike" cap="none" normalizeH="0" baseline="0" dirty="0" smtClean="0">
                          <a:ln>
                            <a:noFill/>
                          </a:ln>
                          <a:solidFill>
                            <a:schemeClr val="accent1">
                              <a:lumMod val="75000"/>
                            </a:schemeClr>
                          </a:solidFill>
                          <a:effectLst/>
                          <a:latin typeface="Arial" charset="0"/>
                          <a:ea typeface="新細明體" pitchFamily="18" charset="-120"/>
                        </a:rPr>
                        <a:t>SNR</a:t>
                      </a:r>
                      <a:endParaRPr kumimoji="1" lang="zh-TW" altLang="zh-TW" sz="2600" b="1" i="0" u="none" strike="noStrike" cap="none" normalizeH="0" baseline="0" dirty="0" smtClean="0">
                        <a:ln>
                          <a:noFill/>
                        </a:ln>
                        <a:solidFill>
                          <a:schemeClr val="accent1">
                            <a:lumMod val="75000"/>
                          </a:schemeClr>
                        </a:solidFill>
                        <a:effectLst/>
                        <a:latin typeface="Arial" charset="0"/>
                        <a:ea typeface="新細明體" pitchFamily="18" charset="-12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400" b="0" i="0" u="none" strike="noStrike" cap="none" normalizeH="0" baseline="0" smtClean="0">
                          <a:ln>
                            <a:noFill/>
                          </a:ln>
                          <a:solidFill>
                            <a:srgbClr val="CC0000"/>
                          </a:solidFill>
                          <a:effectLst/>
                          <a:latin typeface="Arial" charset="0"/>
                          <a:ea typeface="新細明體" pitchFamily="18" charset="-120"/>
                        </a:rPr>
                        <a:t>Uniform</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400" b="0" i="0" u="none" strike="noStrike" cap="none" normalizeH="0" baseline="0" smtClean="0">
                          <a:ln>
                            <a:noFill/>
                          </a:ln>
                          <a:solidFill>
                            <a:srgbClr val="CC0000"/>
                          </a:solidFill>
                          <a:effectLst/>
                          <a:latin typeface="Arial" charset="0"/>
                          <a:ea typeface="新細明體" pitchFamily="18" charset="-120"/>
                        </a:rPr>
                        <a:t>Gaussian_30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400" b="0" i="0" u="none" strike="noStrike" cap="none" normalizeH="0" baseline="0" smtClean="0">
                          <a:ln>
                            <a:noFill/>
                          </a:ln>
                          <a:solidFill>
                            <a:srgbClr val="CC0000"/>
                          </a:solidFill>
                          <a:effectLst/>
                          <a:latin typeface="Arial" charset="0"/>
                          <a:ea typeface="新細明體" pitchFamily="18" charset="-120"/>
                        </a:rPr>
                        <a:t>S &amp; P 0.1</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1400" b="1" i="0" u="none" strike="noStrike" cap="none" normalizeH="0" baseline="0" smtClean="0">
                          <a:ln>
                            <a:noFill/>
                          </a:ln>
                          <a:solidFill>
                            <a:srgbClr val="006600"/>
                          </a:solidFill>
                          <a:effectLst/>
                          <a:latin typeface="Arial" charset="0"/>
                          <a:ea typeface="新細明體" pitchFamily="18" charset="-120"/>
                        </a:rPr>
                        <a:t>Contrast-dependent outlier removal</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000" b="0" i="0" u="none" strike="noStrike" cap="none" normalizeH="0" baseline="0" smtClean="0">
                          <a:ln>
                            <a:noFill/>
                          </a:ln>
                          <a:solidFill>
                            <a:schemeClr val="tx1"/>
                          </a:solidFill>
                          <a:effectLst/>
                          <a:latin typeface="Arial" charset="0"/>
                          <a:ea typeface="新細明體" pitchFamily="18" charset="-120"/>
                        </a:rPr>
                        <a:t>26.408</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000" b="0" i="0" u="none" strike="noStrike" cap="none" normalizeH="0" baseline="0" smtClean="0">
                          <a:ln>
                            <a:noFill/>
                          </a:ln>
                          <a:solidFill>
                            <a:schemeClr val="tx1"/>
                          </a:solidFill>
                          <a:effectLst/>
                          <a:latin typeface="Arial" charset="0"/>
                          <a:ea typeface="新細明體" pitchFamily="18" charset="-120"/>
                        </a:rPr>
                        <a:t>25.758</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000" b="0" i="0" u="none" strike="noStrike" cap="none" normalizeH="0" baseline="0" smtClean="0">
                          <a:ln>
                            <a:noFill/>
                          </a:ln>
                          <a:solidFill>
                            <a:schemeClr val="tx1"/>
                          </a:solidFill>
                          <a:effectLst/>
                          <a:latin typeface="Arial" charset="0"/>
                          <a:ea typeface="新細明體" pitchFamily="18" charset="-120"/>
                        </a:rPr>
                        <a:t>20.477</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1400" b="1" i="0" u="none" strike="noStrike" cap="none" normalizeH="0" baseline="0" smtClean="0">
                          <a:ln>
                            <a:noFill/>
                          </a:ln>
                          <a:solidFill>
                            <a:srgbClr val="006600"/>
                          </a:solidFill>
                          <a:effectLst/>
                          <a:latin typeface="Arial" charset="0"/>
                          <a:ea typeface="新細明體" pitchFamily="18" charset="-120"/>
                        </a:rPr>
                        <a:t>Smooth replacement</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000" b="0" i="0" u="none" strike="noStrike" cap="none" normalizeH="0" baseline="0" smtClean="0">
                          <a:ln>
                            <a:noFill/>
                          </a:ln>
                          <a:solidFill>
                            <a:schemeClr val="tx1"/>
                          </a:solidFill>
                          <a:effectLst/>
                          <a:latin typeface="Arial" charset="0"/>
                          <a:ea typeface="新細明體" pitchFamily="18" charset="-120"/>
                        </a:rPr>
                        <a:t>29.344</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000" b="0" i="0" u="none" strike="noStrike" cap="none" normalizeH="0" baseline="0" smtClean="0">
                          <a:ln>
                            <a:noFill/>
                          </a:ln>
                          <a:solidFill>
                            <a:schemeClr val="tx1"/>
                          </a:solidFill>
                          <a:effectLst/>
                          <a:latin typeface="Arial" charset="0"/>
                          <a:ea typeface="新細明體" pitchFamily="18" charset="-120"/>
                        </a:rPr>
                        <a:t>26.821</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000" b="0" i="0" u="none" strike="noStrike" cap="none" normalizeH="0" baseline="0" smtClean="0">
                          <a:ln>
                            <a:noFill/>
                          </a:ln>
                          <a:solidFill>
                            <a:schemeClr val="tx1"/>
                          </a:solidFill>
                          <a:effectLst/>
                          <a:latin typeface="Arial" charset="0"/>
                          <a:ea typeface="新細明體" pitchFamily="18" charset="-120"/>
                        </a:rPr>
                        <a:t>26.792</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1400" b="1" i="0" u="none" strike="noStrike" cap="none" normalizeH="0" baseline="0" smtClean="0">
                          <a:ln>
                            <a:noFill/>
                          </a:ln>
                          <a:solidFill>
                            <a:srgbClr val="006600"/>
                          </a:solidFill>
                          <a:effectLst/>
                          <a:latin typeface="Arial" charset="0"/>
                          <a:ea typeface="新細明體" pitchFamily="18" charset="-120"/>
                        </a:rPr>
                        <a:t>Outlier removal</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000" b="0" i="0" u="none" strike="noStrike" cap="none" normalizeH="0" baseline="0" smtClean="0">
                          <a:ln>
                            <a:noFill/>
                          </a:ln>
                          <a:solidFill>
                            <a:schemeClr val="tx1"/>
                          </a:solidFill>
                          <a:effectLst/>
                          <a:latin typeface="Arial" charset="0"/>
                          <a:ea typeface="新細明體" pitchFamily="18" charset="-120"/>
                        </a:rPr>
                        <a:t>26.407</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000" b="0" i="0" u="none" strike="noStrike" cap="none" normalizeH="0" baseline="0" smtClean="0">
                          <a:ln>
                            <a:noFill/>
                          </a:ln>
                          <a:solidFill>
                            <a:schemeClr val="tx1"/>
                          </a:solidFill>
                          <a:effectLst/>
                          <a:latin typeface="Arial" charset="0"/>
                          <a:ea typeface="新細明體" pitchFamily="18" charset="-120"/>
                        </a:rPr>
                        <a:t>25.768</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000" b="0" i="0" u="none" strike="noStrike" cap="none" normalizeH="0" baseline="0" smtClean="0">
                          <a:ln>
                            <a:noFill/>
                          </a:ln>
                          <a:solidFill>
                            <a:schemeClr val="tx1"/>
                          </a:solidFill>
                          <a:effectLst/>
                          <a:latin typeface="Arial" charset="0"/>
                          <a:ea typeface="新細明體" pitchFamily="18" charset="-120"/>
                        </a:rPr>
                        <a:t>20.406</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1400" b="1" i="0" u="none" strike="noStrike" cap="none" normalizeH="0" baseline="0" smtClean="0">
                          <a:ln>
                            <a:noFill/>
                          </a:ln>
                          <a:solidFill>
                            <a:srgbClr val="006600"/>
                          </a:solidFill>
                          <a:effectLst/>
                          <a:latin typeface="Arial" charset="0"/>
                          <a:ea typeface="新細明體" pitchFamily="18" charset="-120"/>
                        </a:rPr>
                        <a:t>Hysteresis</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000" b="0" i="0" u="none" strike="noStrike" cap="none" normalizeH="0" baseline="0" smtClean="0">
                          <a:ln>
                            <a:noFill/>
                          </a:ln>
                          <a:solidFill>
                            <a:schemeClr val="tx1"/>
                          </a:solidFill>
                          <a:effectLst/>
                          <a:latin typeface="Arial" charset="0"/>
                          <a:ea typeface="新細明體" pitchFamily="18" charset="-120"/>
                        </a:rPr>
                        <a:t>18.278</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000" b="0" i="0" u="none" strike="noStrike" cap="none" normalizeH="0" baseline="0" smtClean="0">
                          <a:ln>
                            <a:noFill/>
                          </a:ln>
                          <a:solidFill>
                            <a:schemeClr val="tx1"/>
                          </a:solidFill>
                          <a:effectLst/>
                          <a:latin typeface="Arial" charset="0"/>
                          <a:ea typeface="新細明體" pitchFamily="18" charset="-120"/>
                        </a:rPr>
                        <a:t>13.804</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000" b="0" i="0" u="none" strike="noStrike" cap="none" normalizeH="0" baseline="0" smtClean="0">
                          <a:ln>
                            <a:noFill/>
                          </a:ln>
                          <a:solidFill>
                            <a:schemeClr val="tx1"/>
                          </a:solidFill>
                          <a:effectLst/>
                          <a:latin typeface="Arial" charset="0"/>
                          <a:ea typeface="新細明體" pitchFamily="18" charset="-120"/>
                        </a:rPr>
                        <a:t>1.9040</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1400" b="1" i="0" u="none" strike="noStrike" cap="none" normalizeH="0" baseline="0" smtClean="0">
                          <a:ln>
                            <a:noFill/>
                          </a:ln>
                          <a:solidFill>
                            <a:srgbClr val="006600"/>
                          </a:solidFill>
                          <a:effectLst/>
                          <a:latin typeface="Arial" charset="0"/>
                          <a:ea typeface="新細明體" pitchFamily="18" charset="-120"/>
                        </a:rPr>
                        <a:t>Interquartile mean filter</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000" b="0" i="0" u="none" strike="noStrike" cap="none" normalizeH="0" baseline="0" smtClean="0">
                          <a:ln>
                            <a:noFill/>
                          </a:ln>
                          <a:solidFill>
                            <a:schemeClr val="tx1"/>
                          </a:solidFill>
                          <a:effectLst/>
                          <a:latin typeface="Arial" charset="0"/>
                          <a:ea typeface="新細明體" pitchFamily="18" charset="-120"/>
                        </a:rPr>
                        <a:t>29.193</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000" b="0" i="0" u="none" strike="noStrike" cap="none" normalizeH="0" baseline="0" smtClean="0">
                          <a:ln>
                            <a:noFill/>
                          </a:ln>
                          <a:solidFill>
                            <a:schemeClr val="tx1"/>
                          </a:solidFill>
                          <a:effectLst/>
                          <a:latin typeface="Arial" charset="0"/>
                          <a:ea typeface="新細明體" pitchFamily="18" charset="-120"/>
                        </a:rPr>
                        <a:t>24.517</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000" b="0" i="0" u="none" strike="noStrike" cap="none" normalizeH="0" baseline="0" smtClean="0">
                          <a:ln>
                            <a:noFill/>
                          </a:ln>
                          <a:solidFill>
                            <a:schemeClr val="tx1"/>
                          </a:solidFill>
                          <a:effectLst/>
                          <a:latin typeface="Arial" charset="0"/>
                          <a:ea typeface="新細明體" pitchFamily="18" charset="-120"/>
                        </a:rPr>
                        <a:t>35.720</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1400" b="1" i="0" u="none" strike="noStrike" cap="none" normalizeH="0" baseline="0" smtClean="0">
                          <a:ln>
                            <a:noFill/>
                          </a:ln>
                          <a:solidFill>
                            <a:srgbClr val="006600"/>
                          </a:solidFill>
                          <a:effectLst/>
                          <a:latin typeface="Arial" charset="0"/>
                          <a:ea typeface="新細明體" pitchFamily="18" charset="-120"/>
                        </a:rPr>
                        <a:t>Midrange filter</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000" b="0" i="0" u="none" strike="noStrike" cap="none" normalizeH="0" baseline="0" smtClean="0">
                          <a:ln>
                            <a:noFill/>
                          </a:ln>
                          <a:solidFill>
                            <a:schemeClr val="tx1"/>
                          </a:solidFill>
                          <a:effectLst/>
                          <a:latin typeface="Arial" charset="0"/>
                          <a:ea typeface="新細明體" pitchFamily="18" charset="-120"/>
                        </a:rPr>
                        <a:t>22.171</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000" b="0" i="0" u="none" strike="noStrike" cap="none" normalizeH="0" baseline="0" smtClean="0">
                          <a:ln>
                            <a:noFill/>
                          </a:ln>
                          <a:solidFill>
                            <a:schemeClr val="tx1"/>
                          </a:solidFill>
                          <a:effectLst/>
                          <a:latin typeface="Arial" charset="0"/>
                          <a:ea typeface="新細明體" pitchFamily="18" charset="-120"/>
                        </a:rPr>
                        <a:t>19.629</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000" b="0" i="0" u="none" strike="noStrike" cap="none" normalizeH="0" baseline="0" smtClean="0">
                          <a:ln>
                            <a:noFill/>
                          </a:ln>
                          <a:solidFill>
                            <a:schemeClr val="tx1"/>
                          </a:solidFill>
                          <a:effectLst/>
                          <a:latin typeface="Arial" charset="0"/>
                          <a:ea typeface="新細明體" pitchFamily="18" charset="-120"/>
                        </a:rPr>
                        <a:t>-0.1658</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1400" b="1" i="0" u="none" strike="noStrike" cap="none" normalizeH="0" baseline="0" smtClean="0">
                          <a:ln>
                            <a:noFill/>
                          </a:ln>
                          <a:solidFill>
                            <a:srgbClr val="006600"/>
                          </a:solidFill>
                          <a:effectLst/>
                          <a:latin typeface="Arial" charset="0"/>
                          <a:ea typeface="新細明體" pitchFamily="18" charset="-120"/>
                        </a:rPr>
                        <a:t>Running-mean filter</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000" b="0" i="0" u="none" strike="noStrike" cap="none" normalizeH="0" baseline="0" smtClean="0">
                          <a:ln>
                            <a:noFill/>
                          </a:ln>
                          <a:solidFill>
                            <a:schemeClr val="tx1"/>
                          </a:solidFill>
                          <a:effectLst/>
                          <a:latin typeface="Arial" charset="0"/>
                          <a:ea typeface="新細明體" pitchFamily="18" charset="-120"/>
                        </a:rPr>
                        <a:t>29.522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000" b="0" i="0" u="none" strike="noStrike" cap="none" normalizeH="0" baseline="0" smtClean="0">
                          <a:ln>
                            <a:noFill/>
                          </a:ln>
                          <a:solidFill>
                            <a:schemeClr val="tx1"/>
                          </a:solidFill>
                          <a:effectLst/>
                          <a:latin typeface="Arial" charset="0"/>
                          <a:ea typeface="新細明體" pitchFamily="18" charset="-120"/>
                        </a:rPr>
                        <a:t>28.278</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000" b="0" i="0" u="none" strike="noStrike" cap="none" normalizeH="0" baseline="0" smtClean="0">
                          <a:ln>
                            <a:noFill/>
                          </a:ln>
                          <a:solidFill>
                            <a:schemeClr val="tx1"/>
                          </a:solidFill>
                          <a:effectLst/>
                          <a:latin typeface="Arial" charset="0"/>
                          <a:ea typeface="新細明體" pitchFamily="18" charset="-120"/>
                        </a:rPr>
                        <a:t>21.194</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1400" b="1" i="0" u="none" strike="noStrike" cap="none" normalizeH="0" baseline="0" smtClean="0">
                          <a:ln>
                            <a:noFill/>
                          </a:ln>
                          <a:solidFill>
                            <a:srgbClr val="006600"/>
                          </a:solidFill>
                          <a:effectLst/>
                          <a:latin typeface="Arial" charset="0"/>
                          <a:ea typeface="新細明體" pitchFamily="18" charset="-120"/>
                        </a:rPr>
                        <a:t>Sigma filter</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000" b="0" i="0" u="none" strike="noStrike" cap="none" normalizeH="0" baseline="0" smtClean="0">
                          <a:ln>
                            <a:noFill/>
                          </a:ln>
                          <a:solidFill>
                            <a:srgbClr val="FF3300"/>
                          </a:solidFill>
                          <a:effectLst/>
                          <a:latin typeface="Arial" charset="0"/>
                          <a:ea typeface="新細明體" pitchFamily="18" charset="-120"/>
                        </a:rPr>
                        <a:t>34.717</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000" b="0" i="0" u="none" strike="noStrike" cap="none" normalizeH="0" baseline="0" smtClean="0">
                          <a:ln>
                            <a:noFill/>
                          </a:ln>
                          <a:solidFill>
                            <a:schemeClr val="tx1"/>
                          </a:solidFill>
                          <a:effectLst/>
                          <a:latin typeface="Arial" charset="0"/>
                          <a:ea typeface="新細明體" pitchFamily="18" charset="-120"/>
                        </a:rPr>
                        <a:t>18.831</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000" b="0" i="0" u="none" strike="noStrike" cap="none" normalizeH="0" baseline="0" smtClean="0">
                          <a:ln>
                            <a:noFill/>
                          </a:ln>
                          <a:solidFill>
                            <a:schemeClr val="tx1"/>
                          </a:solidFill>
                          <a:effectLst/>
                          <a:latin typeface="Arial" charset="0"/>
                          <a:ea typeface="新細明體" pitchFamily="18" charset="-120"/>
                        </a:rPr>
                        <a:t>-2.9151</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1400" b="1" i="0" u="none" strike="noStrike" cap="none" normalizeH="0" baseline="0" dirty="0" smtClean="0">
                          <a:ln>
                            <a:noFill/>
                          </a:ln>
                          <a:solidFill>
                            <a:srgbClr val="006600"/>
                          </a:solidFill>
                          <a:effectLst/>
                          <a:latin typeface="Arial" charset="0"/>
                          <a:ea typeface="新細明體" pitchFamily="18" charset="-120"/>
                        </a:rPr>
                        <a:t>Weighted-median filter</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000" b="0" i="0" u="none" strike="noStrike" cap="none" normalizeH="0" baseline="0" smtClean="0">
                          <a:ln>
                            <a:noFill/>
                          </a:ln>
                          <a:solidFill>
                            <a:schemeClr val="tx1"/>
                          </a:solidFill>
                          <a:effectLst/>
                          <a:latin typeface="Arial" charset="0"/>
                          <a:ea typeface="新細明體" pitchFamily="18" charset="-120"/>
                        </a:rPr>
                        <a:t>33.964</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000" b="0" i="0" u="none" strike="noStrike" cap="none" normalizeH="0" baseline="0" smtClean="0">
                          <a:ln>
                            <a:noFill/>
                          </a:ln>
                          <a:solidFill>
                            <a:srgbClr val="FF3300"/>
                          </a:solidFill>
                          <a:effectLst/>
                          <a:latin typeface="Arial" charset="0"/>
                          <a:ea typeface="新細明體" pitchFamily="18" charset="-120"/>
                        </a:rPr>
                        <a:t>30.720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000" b="0" i="0" u="none" strike="noStrike" cap="none" normalizeH="0" baseline="0" smtClean="0">
                          <a:ln>
                            <a:noFill/>
                          </a:ln>
                          <a:solidFill>
                            <a:srgbClr val="FF3300"/>
                          </a:solidFill>
                          <a:effectLst/>
                          <a:latin typeface="Arial" charset="0"/>
                          <a:ea typeface="新細明體" pitchFamily="18" charset="-120"/>
                        </a:rPr>
                        <a:t>36.033</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49506" name="投影片編號版面配置區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E640EA8A-58EF-47ED-8CEF-4D99ED68F6F4}" type="slidenum">
              <a:rPr lang="en-US" altLang="zh-TW" sz="1400"/>
              <a:pPr>
                <a:spcBef>
                  <a:spcPct val="0"/>
                </a:spcBef>
                <a:buClrTx/>
                <a:buSzTx/>
                <a:buFontTx/>
                <a:buNone/>
              </a:pPr>
              <a:t>90</a:t>
            </a:fld>
            <a:r>
              <a:rPr lang="en-US" altLang="zh-TW" sz="1400"/>
              <a:t>/118</a:t>
            </a:r>
          </a:p>
        </p:txBody>
      </p:sp>
      <p:sp>
        <p:nvSpPr>
          <p:cNvPr id="2" name="日期版面配置區 1"/>
          <p:cNvSpPr>
            <a:spLocks noGrp="1"/>
          </p:cNvSpPr>
          <p:nvPr>
            <p:ph type="dt" sz="half" idx="10"/>
          </p:nvPr>
        </p:nvSpPr>
        <p:spPr/>
        <p:txBody>
          <a:bodyPr/>
          <a:lstStyle/>
          <a:p>
            <a:fld id="{A066D872-1E9A-4521-BEC7-19B0853FD7AF}" type="datetime1">
              <a:rPr lang="en-US" altLang="zh-TW" smtClean="0"/>
              <a:t>12/1/2015</a:t>
            </a:fld>
            <a:endParaRPr lang="en-US" dirty="0"/>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Rectangle 2"/>
          <p:cNvSpPr>
            <a:spLocks noGrp="1" noChangeArrowheads="1"/>
          </p:cNvSpPr>
          <p:nvPr>
            <p:ph type="title"/>
          </p:nvPr>
        </p:nvSpPr>
        <p:spPr/>
        <p:txBody>
          <a:bodyPr/>
          <a:lstStyle/>
          <a:p>
            <a:pPr eaLnBrk="1" hangingPunct="1"/>
            <a:r>
              <a:rPr lang="en-US" altLang="zh-TW" b="0" dirty="0" smtClean="0"/>
              <a:t>7.3</a:t>
            </a:r>
            <a:r>
              <a:rPr lang="en-US" altLang="zh-TW" b="0" dirty="0" smtClean="0">
                <a:solidFill>
                  <a:srgbClr val="FF0000"/>
                </a:solidFill>
              </a:rPr>
              <a:t> </a:t>
            </a:r>
            <a:r>
              <a:rPr lang="en-US" altLang="zh-TW" b="0" dirty="0" smtClean="0"/>
              <a:t>Sharpening</a:t>
            </a:r>
          </a:p>
        </p:txBody>
      </p:sp>
      <p:sp>
        <p:nvSpPr>
          <p:cNvPr id="151556" name="Rectangle 3"/>
          <p:cNvSpPr>
            <a:spLocks noGrp="1" noChangeArrowheads="1"/>
          </p:cNvSpPr>
          <p:nvPr>
            <p:ph type="body" sz="half" idx="1"/>
          </p:nvPr>
        </p:nvSpPr>
        <p:spPr>
          <a:xfrm>
            <a:off x="684213" y="2041525"/>
            <a:ext cx="7704137" cy="4411663"/>
          </a:xfrm>
        </p:spPr>
        <p:txBody>
          <a:bodyPr/>
          <a:lstStyle/>
          <a:p>
            <a:pPr eaLnBrk="1" hangingPunct="1"/>
            <a:r>
              <a:rPr lang="en-US" altLang="zh-TW" sz="2600" dirty="0" err="1" smtClean="0"/>
              <a:t>unsharp</a:t>
            </a:r>
            <a:r>
              <a:rPr lang="en-US" altLang="zh-TW" sz="2600" dirty="0" smtClean="0"/>
              <a:t> masking: subtract fraction of</a:t>
            </a:r>
          </a:p>
          <a:p>
            <a:pPr eaLnBrk="1" hangingPunct="1">
              <a:buFont typeface="Wingdings" pitchFamily="2" charset="2"/>
              <a:buNone/>
            </a:pPr>
            <a:r>
              <a:rPr lang="en-US" altLang="zh-TW" sz="2600" dirty="0" smtClean="0"/>
              <a:t>                     neighborhood mean and scale result</a:t>
            </a:r>
          </a:p>
          <a:p>
            <a:pPr eaLnBrk="1" hangingPunct="1"/>
            <a:endParaRPr lang="en-US" altLang="zh-TW" sz="2600" dirty="0" smtClean="0"/>
          </a:p>
        </p:txBody>
      </p:sp>
      <p:graphicFrame>
        <p:nvGraphicFramePr>
          <p:cNvPr id="151557" name="Object 6"/>
          <p:cNvGraphicFramePr>
            <a:graphicFrameLocks noGrp="1" noChangeAspect="1"/>
          </p:cNvGraphicFramePr>
          <p:nvPr>
            <p:ph sz="quarter" idx="2"/>
          </p:nvPr>
        </p:nvGraphicFramePr>
        <p:xfrm>
          <a:off x="3276600" y="3933825"/>
          <a:ext cx="5545138" cy="919163"/>
        </p:xfrm>
        <a:graphic>
          <a:graphicData uri="http://schemas.openxmlformats.org/presentationml/2006/ole">
            <mc:AlternateContent xmlns:mc="http://schemas.openxmlformats.org/markup-compatibility/2006">
              <mc:Choice xmlns:v="urn:schemas-microsoft-com:vml" Requires="v">
                <p:oleObj spid="_x0000_s152497" name="方程式" r:id="rId4" imgW="2603500" imgH="431800" progId="Equation.3">
                  <p:embed/>
                </p:oleObj>
              </mc:Choice>
              <mc:Fallback>
                <p:oleObj name="方程式" r:id="rId4" imgW="2603500" imgH="431800" progId="Equation.3">
                  <p:embed/>
                  <p:pic>
                    <p:nvPicPr>
                      <p:cNvPr id="0" name="Picture 180"/>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3933825"/>
                        <a:ext cx="5545138" cy="919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1554" name="投影片編號版面配置區 6"/>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B8C98DA4-BA23-4265-945D-8AA118128FE4}" type="slidenum">
              <a:rPr lang="en-US" altLang="zh-TW" sz="1400"/>
              <a:pPr>
                <a:spcBef>
                  <a:spcPct val="0"/>
                </a:spcBef>
                <a:buClrTx/>
                <a:buSzTx/>
                <a:buFontTx/>
                <a:buNone/>
              </a:pPr>
              <a:t>91</a:t>
            </a:fld>
            <a:r>
              <a:rPr lang="en-US" altLang="zh-TW" sz="1400"/>
              <a:t>/118</a:t>
            </a:r>
          </a:p>
        </p:txBody>
      </p:sp>
      <p:graphicFrame>
        <p:nvGraphicFramePr>
          <p:cNvPr id="151558" name="Object 8"/>
          <p:cNvGraphicFramePr>
            <a:graphicFrameLocks noChangeAspect="1"/>
          </p:cNvGraphicFramePr>
          <p:nvPr/>
        </p:nvGraphicFramePr>
        <p:xfrm>
          <a:off x="323850" y="3933825"/>
          <a:ext cx="4752975" cy="1751013"/>
        </p:xfrm>
        <a:graphic>
          <a:graphicData uri="http://schemas.openxmlformats.org/presentationml/2006/ole">
            <mc:AlternateContent xmlns:mc="http://schemas.openxmlformats.org/markup-compatibility/2006">
              <mc:Choice xmlns:v="urn:schemas-microsoft-com:vml" Requires="v">
                <p:oleObj spid="_x0000_s152498" name="方程式" r:id="rId6" imgW="2311400" imgH="850900" progId="Equation.3">
                  <p:embed/>
                </p:oleObj>
              </mc:Choice>
              <mc:Fallback>
                <p:oleObj name="方程式" r:id="rId6" imgW="2311400" imgH="850900" progId="Equation.3">
                  <p:embed/>
                  <p:pic>
                    <p:nvPicPr>
                      <p:cNvPr id="0" name="Picture 18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850" y="3933825"/>
                        <a:ext cx="4752975" cy="1751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1559" name="Text Box 9"/>
          <p:cNvSpPr txBox="1">
            <a:spLocks noChangeArrowheads="1"/>
          </p:cNvSpPr>
          <p:nvPr/>
        </p:nvSpPr>
        <p:spPr bwMode="auto">
          <a:xfrm>
            <a:off x="250825" y="5805488"/>
            <a:ext cx="8497888"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50000"/>
              </a:spcBef>
              <a:buClrTx/>
              <a:buSzTx/>
              <a:buFontTx/>
              <a:buNone/>
            </a:pPr>
            <a:r>
              <a:rPr lang="en-US" altLang="zh-TW" sz="2200"/>
              <a:t>possible to replace neighborhood mean with neighborhood median</a:t>
            </a:r>
          </a:p>
        </p:txBody>
      </p:sp>
      <p:graphicFrame>
        <p:nvGraphicFramePr>
          <p:cNvPr id="151560" name="物件 1"/>
          <p:cNvGraphicFramePr>
            <a:graphicFrameLocks noChangeAspect="1"/>
          </p:cNvGraphicFramePr>
          <p:nvPr/>
        </p:nvGraphicFramePr>
        <p:xfrm>
          <a:off x="2932113" y="3136900"/>
          <a:ext cx="3114675" cy="609600"/>
        </p:xfrm>
        <a:graphic>
          <a:graphicData uri="http://schemas.openxmlformats.org/presentationml/2006/ole">
            <mc:AlternateContent xmlns:mc="http://schemas.openxmlformats.org/markup-compatibility/2006">
              <mc:Choice xmlns:v="urn:schemas-microsoft-com:vml" Requires="v">
                <p:oleObj spid="_x0000_s152499" name="方程式" r:id="rId8" imgW="1218960" imgH="241200" progId="Equation.3">
                  <p:embed/>
                </p:oleObj>
              </mc:Choice>
              <mc:Fallback>
                <p:oleObj name="方程式" r:id="rId8" imgW="1218960" imgH="241200" progId="Equation.3">
                  <p:embed/>
                  <p:pic>
                    <p:nvPicPr>
                      <p:cNvPr id="0" name="Picture 18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32113" y="3136900"/>
                        <a:ext cx="3114675"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2"/>
          <p:cNvSpPr>
            <a:spLocks noGrp="1" noChangeArrowheads="1"/>
          </p:cNvSpPr>
          <p:nvPr>
            <p:ph type="title"/>
          </p:nvPr>
        </p:nvSpPr>
        <p:spPr/>
        <p:txBody>
          <a:bodyPr/>
          <a:lstStyle/>
          <a:p>
            <a:pPr eaLnBrk="1" hangingPunct="1"/>
            <a:r>
              <a:rPr lang="en-US" altLang="zh-TW" b="0" smtClean="0"/>
              <a:t>Extremum Sharpening</a:t>
            </a:r>
          </a:p>
        </p:txBody>
      </p:sp>
      <p:sp>
        <p:nvSpPr>
          <p:cNvPr id="153604" name="Rectangle 3"/>
          <p:cNvSpPr>
            <a:spLocks noGrp="1" noChangeArrowheads="1"/>
          </p:cNvSpPr>
          <p:nvPr>
            <p:ph type="body" sz="half" idx="1"/>
          </p:nvPr>
        </p:nvSpPr>
        <p:spPr>
          <a:xfrm>
            <a:off x="646907" y="2068512"/>
            <a:ext cx="8208962" cy="1027113"/>
          </a:xfrm>
        </p:spPr>
        <p:txBody>
          <a:bodyPr/>
          <a:lstStyle/>
          <a:p>
            <a:pPr eaLnBrk="1" hangingPunct="1"/>
            <a:r>
              <a:rPr lang="en-US" altLang="zh-TW" sz="2600" dirty="0" err="1" smtClean="0"/>
              <a:t>extremum</a:t>
            </a:r>
            <a:r>
              <a:rPr lang="en-US" altLang="zh-TW" sz="2600" dirty="0" smtClean="0"/>
              <a:t>-sharpening: </a:t>
            </a:r>
            <a:r>
              <a:rPr lang="en-US" altLang="zh-TW" sz="2600" b="1" dirty="0" smtClean="0">
                <a:solidFill>
                  <a:schemeClr val="accent1">
                    <a:lumMod val="75000"/>
                  </a:schemeClr>
                </a:solidFill>
              </a:rPr>
              <a:t>output</a:t>
            </a:r>
            <a:r>
              <a:rPr lang="en-US" altLang="zh-TW" sz="2600" dirty="0" smtClean="0"/>
              <a:t> closer of</a:t>
            </a:r>
          </a:p>
          <a:p>
            <a:pPr eaLnBrk="1" hangingPunct="1">
              <a:buFont typeface="Wingdings" pitchFamily="2" charset="2"/>
              <a:buNone/>
            </a:pPr>
            <a:r>
              <a:rPr lang="en-US" altLang="zh-TW" sz="2600" dirty="0" smtClean="0"/>
              <a:t>                      neighborhood maximum or minimum</a:t>
            </a:r>
          </a:p>
        </p:txBody>
      </p:sp>
      <p:graphicFrame>
        <p:nvGraphicFramePr>
          <p:cNvPr id="153605" name="Object 4"/>
          <p:cNvGraphicFramePr>
            <a:graphicFrameLocks noGrp="1" noChangeAspect="1"/>
          </p:cNvGraphicFramePr>
          <p:nvPr>
            <p:ph sz="quarter" idx="2"/>
            <p:extLst>
              <p:ext uri="{D42A27DB-BD31-4B8C-83A1-F6EECF244321}">
                <p14:modId xmlns:p14="http://schemas.microsoft.com/office/powerpoint/2010/main" val="405469315"/>
              </p:ext>
            </p:extLst>
          </p:nvPr>
        </p:nvGraphicFramePr>
        <p:xfrm>
          <a:off x="1414463" y="3284538"/>
          <a:ext cx="6386512" cy="2128837"/>
        </p:xfrm>
        <a:graphic>
          <a:graphicData uri="http://schemas.openxmlformats.org/presentationml/2006/ole">
            <mc:AlternateContent xmlns:mc="http://schemas.openxmlformats.org/markup-compatibility/2006">
              <mc:Choice xmlns:v="urn:schemas-microsoft-com:vml" Requires="v">
                <p:oleObj spid="_x0000_s154006" name="方程式" r:id="rId4" imgW="2438280" imgH="812520" progId="Equation.3">
                  <p:embed/>
                </p:oleObj>
              </mc:Choice>
              <mc:Fallback>
                <p:oleObj name="方程式" r:id="rId4" imgW="2438280" imgH="812520" progId="Equation.3">
                  <p:embed/>
                  <p:pic>
                    <p:nvPicPr>
                      <p:cNvPr id="0" name="Picture 126"/>
                      <p:cNvPicPr>
                        <a:picLocks noGrp="1" noChangeAspect="1" noChangeArrowheads="1"/>
                      </p:cNvPicPr>
                      <p:nvPr/>
                    </p:nvPicPr>
                    <p:blipFill>
                      <a:blip r:embed="rId5"/>
                      <a:srcRect/>
                      <a:stretch>
                        <a:fillRect/>
                      </a:stretch>
                    </p:blipFill>
                    <p:spPr bwMode="auto">
                      <a:xfrm>
                        <a:off x="1414463" y="3284538"/>
                        <a:ext cx="6386512" cy="2128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3602" name="投影片編號版面配置區 6"/>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D51D2727-9A0C-4E17-9D5E-045BE777AF07}" type="slidenum">
              <a:rPr lang="en-US" altLang="zh-TW" sz="1400"/>
              <a:pPr>
                <a:spcBef>
                  <a:spcPct val="0"/>
                </a:spcBef>
                <a:buClrTx/>
                <a:buSzTx/>
                <a:buFontTx/>
                <a:buNone/>
              </a:pPr>
              <a:t>92</a:t>
            </a:fld>
            <a:r>
              <a:rPr lang="en-US" altLang="zh-TW" sz="1400"/>
              <a:t>/118</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Rectangle 2"/>
          <p:cNvSpPr>
            <a:spLocks noGrp="1" noChangeArrowheads="1"/>
          </p:cNvSpPr>
          <p:nvPr>
            <p:ph type="title"/>
          </p:nvPr>
        </p:nvSpPr>
        <p:spPr/>
        <p:txBody>
          <a:bodyPr/>
          <a:lstStyle/>
          <a:p>
            <a:pPr eaLnBrk="1" hangingPunct="1"/>
            <a:r>
              <a:rPr lang="en-US" altLang="zh-TW" b="0" smtClean="0"/>
              <a:t>7.4 Edge Detection</a:t>
            </a:r>
          </a:p>
        </p:txBody>
      </p:sp>
      <p:sp>
        <p:nvSpPr>
          <p:cNvPr id="155652" name="Rectangle 3"/>
          <p:cNvSpPr>
            <a:spLocks noGrp="1" noChangeArrowheads="1"/>
          </p:cNvSpPr>
          <p:nvPr>
            <p:ph idx="1"/>
          </p:nvPr>
        </p:nvSpPr>
        <p:spPr>
          <a:xfrm>
            <a:off x="347822" y="2060848"/>
            <a:ext cx="8229600" cy="2305050"/>
          </a:xfrm>
        </p:spPr>
        <p:txBody>
          <a:bodyPr>
            <a:noAutofit/>
          </a:bodyPr>
          <a:lstStyle/>
          <a:p>
            <a:pPr eaLnBrk="1" hangingPunct="1"/>
            <a:r>
              <a:rPr lang="en-US" altLang="zh-TW" sz="2400" b="1" dirty="0" smtClean="0"/>
              <a:t>Edge</a:t>
            </a:r>
            <a:r>
              <a:rPr lang="zh-TW" altLang="en-US" sz="2400" b="1" dirty="0" smtClean="0"/>
              <a:t> </a:t>
            </a:r>
            <a:r>
              <a:rPr lang="en-US" altLang="zh-TW" sz="2400" b="1" dirty="0" smtClean="0"/>
              <a:t>in a digital image</a:t>
            </a:r>
            <a:r>
              <a:rPr lang="en-US" altLang="zh-TW" sz="2400" dirty="0" smtClean="0"/>
              <a:t>: Boundary where brightness values are </a:t>
            </a:r>
            <a:r>
              <a:rPr lang="en-US" altLang="zh-TW" sz="2400" b="1" dirty="0" smtClean="0">
                <a:solidFill>
                  <a:srgbClr val="FF0000"/>
                </a:solidFill>
              </a:rPr>
              <a:t>significantly different</a:t>
            </a:r>
          </a:p>
          <a:p>
            <a:pPr marL="0" indent="0">
              <a:buNone/>
            </a:pPr>
            <a:r>
              <a:rPr lang="zh-TW" altLang="en-US" sz="3200" b="1" dirty="0" smtClean="0">
                <a:solidFill>
                  <a:srgbClr val="FF0000"/>
                </a:solidFill>
              </a:rPr>
              <a:t>   要</a:t>
            </a:r>
            <a:r>
              <a:rPr lang="zh-TW" altLang="en-US" sz="3200" b="1" dirty="0">
                <a:solidFill>
                  <a:srgbClr val="FF0000"/>
                </a:solidFill>
              </a:rPr>
              <a:t>找出灰階有劇</a:t>
            </a:r>
            <a:r>
              <a:rPr lang="zh-TW" altLang="en-US" sz="3200" b="1" dirty="0" smtClean="0">
                <a:solidFill>
                  <a:srgbClr val="FF0000"/>
                </a:solidFill>
              </a:rPr>
              <a:t>烈變化</a:t>
            </a:r>
            <a:r>
              <a:rPr lang="zh-TW" altLang="en-US" sz="3200" b="1" dirty="0">
                <a:solidFill>
                  <a:srgbClr val="FF0000"/>
                </a:solidFill>
              </a:rPr>
              <a:t>的邊界。</a:t>
            </a:r>
            <a:endParaRPr lang="en-US" altLang="zh-TW" sz="3200" b="1" dirty="0" smtClean="0">
              <a:solidFill>
                <a:srgbClr val="FF0000"/>
              </a:solidFill>
            </a:endParaRPr>
          </a:p>
          <a:p>
            <a:pPr eaLnBrk="1" hangingPunct="1"/>
            <a:r>
              <a:rPr kumimoji="0" lang="en-US" altLang="zh-TW" sz="2400" b="1" dirty="0" smtClean="0"/>
              <a:t>Ed</a:t>
            </a:r>
            <a:r>
              <a:rPr lang="en-US" altLang="zh-TW" sz="2400" b="1" dirty="0" smtClean="0"/>
              <a:t>ge</a:t>
            </a:r>
            <a:r>
              <a:rPr lang="en-US" altLang="zh-TW" sz="2400" dirty="0" smtClean="0"/>
              <a:t>: Brightness value appears to </a:t>
            </a:r>
            <a:r>
              <a:rPr lang="en-US" altLang="zh-TW" sz="2400" b="1" dirty="0" smtClean="0"/>
              <a:t>jump</a:t>
            </a:r>
          </a:p>
          <a:p>
            <a:pPr eaLnBrk="1" hangingPunct="1"/>
            <a:r>
              <a:rPr lang="en-US" altLang="zh-TW" sz="2400" b="1" dirty="0" smtClean="0"/>
              <a:t>Jump: </a:t>
            </a:r>
            <a:r>
              <a:rPr lang="en-US" altLang="zh-TW" sz="2400" dirty="0" smtClean="0"/>
              <a:t>In brightness value are associated with bright of </a:t>
            </a:r>
            <a:r>
              <a:rPr lang="en-US" altLang="zh-TW" sz="2400" b="1" dirty="0" smtClean="0">
                <a:solidFill>
                  <a:srgbClr val="FF0000"/>
                </a:solidFill>
              </a:rPr>
              <a:t>first derivative </a:t>
            </a:r>
            <a:r>
              <a:rPr lang="en-US" altLang="zh-TW" sz="2400" dirty="0" smtClean="0"/>
              <a:t>and are the kinds of edges that </a:t>
            </a:r>
            <a:r>
              <a:rPr lang="en-US" altLang="zh-TW" sz="2400" b="1" dirty="0" smtClean="0"/>
              <a:t>Roberts </a:t>
            </a:r>
            <a:r>
              <a:rPr lang="en-US" altLang="zh-TW" sz="2400" dirty="0" smtClean="0"/>
              <a:t>(1965) originally detected.</a:t>
            </a:r>
          </a:p>
          <a:p>
            <a:r>
              <a:rPr lang="zh-TW" altLang="en-US" sz="2400" dirty="0"/>
              <a:t>邊緣檢測中我們選擇了 </a:t>
            </a:r>
            <a:r>
              <a:rPr lang="en-US" altLang="zh-TW" sz="2400" dirty="0"/>
              <a:t>MATLAB </a:t>
            </a:r>
            <a:r>
              <a:rPr lang="zh-TW" altLang="en-US" sz="2400" dirty="0"/>
              <a:t>中提供的幾種演算法，就是 </a:t>
            </a:r>
            <a:r>
              <a:rPr lang="en-US" altLang="zh-TW" sz="2400" b="1" dirty="0" err="1"/>
              <a:t>Sobel</a:t>
            </a:r>
            <a:r>
              <a:rPr lang="zh-TW" altLang="en-US" sz="2400" b="1" dirty="0"/>
              <a:t>、</a:t>
            </a:r>
            <a:r>
              <a:rPr lang="en-US" altLang="zh-TW" sz="2400" b="1" dirty="0"/>
              <a:t>Prewitt</a:t>
            </a:r>
            <a:r>
              <a:rPr lang="zh-TW" altLang="en-US" sz="2400" b="1" dirty="0"/>
              <a:t>、</a:t>
            </a:r>
            <a:r>
              <a:rPr lang="en-US" altLang="zh-TW" sz="2400" b="1" dirty="0"/>
              <a:t>Canny </a:t>
            </a:r>
            <a:r>
              <a:rPr lang="zh-TW" altLang="en-US" sz="2400" dirty="0"/>
              <a:t>三種邊緣檢測的方法，另外 再使用 </a:t>
            </a:r>
            <a:r>
              <a:rPr lang="en-US" altLang="zh-TW" sz="2400" dirty="0"/>
              <a:t>MATLAB </a:t>
            </a:r>
            <a:r>
              <a:rPr lang="zh-TW" altLang="en-US" sz="2400" dirty="0"/>
              <a:t>中沒有提供的 </a:t>
            </a:r>
            <a:r>
              <a:rPr lang="en-US" altLang="zh-TW" sz="2400" b="1" dirty="0" err="1"/>
              <a:t>Frei</a:t>
            </a:r>
            <a:r>
              <a:rPr lang="en-US" altLang="zh-TW" sz="2400" b="1" dirty="0"/>
              <a:t>-Chen</a:t>
            </a:r>
            <a:r>
              <a:rPr lang="en-US" altLang="zh-TW" sz="2400" dirty="0"/>
              <a:t> </a:t>
            </a:r>
            <a:r>
              <a:rPr lang="zh-TW" altLang="en-US" sz="2400" dirty="0"/>
              <a:t>的演算法</a:t>
            </a:r>
            <a:endParaRPr lang="en-US" altLang="zh-TW" sz="2400" dirty="0" smtClean="0"/>
          </a:p>
        </p:txBody>
      </p:sp>
      <p:sp>
        <p:nvSpPr>
          <p:cNvPr id="155650"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99CAD8FF-05D9-43DB-92EB-C39F18D8A57D}" type="slidenum">
              <a:rPr lang="en-US" altLang="zh-TW" sz="1400"/>
              <a:pPr>
                <a:spcBef>
                  <a:spcPct val="0"/>
                </a:spcBef>
                <a:buClrTx/>
                <a:buSzTx/>
                <a:buFontTx/>
                <a:buNone/>
              </a:pPr>
              <a:t>93</a:t>
            </a:fld>
            <a:r>
              <a:rPr lang="en-US" altLang="zh-TW" sz="1400"/>
              <a:t>/118</a:t>
            </a:r>
          </a:p>
        </p:txBody>
      </p:sp>
      <p:sp>
        <p:nvSpPr>
          <p:cNvPr id="2" name="日期版面配置區 1"/>
          <p:cNvSpPr>
            <a:spLocks noGrp="1"/>
          </p:cNvSpPr>
          <p:nvPr>
            <p:ph type="dt" sz="half" idx="10"/>
          </p:nvPr>
        </p:nvSpPr>
        <p:spPr/>
        <p:txBody>
          <a:bodyPr/>
          <a:lstStyle/>
          <a:p>
            <a:fld id="{C4AA3504-51B6-49D5-985F-BE8B6A497F76}"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Gradient</a:t>
            </a:r>
            <a:endParaRPr lang="zh-TW" altLang="en-US" dirty="0"/>
          </a:p>
        </p:txBody>
      </p:sp>
      <p:graphicFrame>
        <p:nvGraphicFramePr>
          <p:cNvPr id="6" name="內容版面配置區 5"/>
          <p:cNvGraphicFramePr>
            <a:graphicFrameLocks noGrp="1"/>
          </p:cNvGraphicFramePr>
          <p:nvPr>
            <p:ph idx="1"/>
            <p:extLst>
              <p:ext uri="{D42A27DB-BD31-4B8C-83A1-F6EECF244321}">
                <p14:modId xmlns:p14="http://schemas.microsoft.com/office/powerpoint/2010/main" val="1533977065"/>
              </p:ext>
            </p:extLst>
          </p:nvPr>
        </p:nvGraphicFramePr>
        <p:xfrm>
          <a:off x="966540" y="2708920"/>
          <a:ext cx="6346824" cy="1112520"/>
        </p:xfrm>
        <a:graphic>
          <a:graphicData uri="http://schemas.openxmlformats.org/drawingml/2006/table">
            <a:tbl>
              <a:tblPr firstRow="1" bandRow="1">
                <a:tableStyleId>{5C22544A-7EE6-4342-B048-85BDC9FD1C3A}</a:tableStyleId>
              </a:tblPr>
              <a:tblGrid>
                <a:gridCol w="2115608"/>
                <a:gridCol w="2115608"/>
                <a:gridCol w="2115608"/>
              </a:tblGrid>
              <a:tr h="370840">
                <a:tc>
                  <a:txBody>
                    <a:bodyPr/>
                    <a:lstStyle/>
                    <a:p>
                      <a:pPr algn="ctr"/>
                      <a:r>
                        <a:rPr lang="en-US" altLang="zh-TW" b="1" dirty="0" smtClean="0"/>
                        <a:t>p1</a:t>
                      </a:r>
                      <a:endParaRPr lang="zh-TW" altLang="en-US" b="1" dirty="0"/>
                    </a:p>
                  </a:txBody>
                  <a:tcPr/>
                </a:tc>
                <a:tc>
                  <a:txBody>
                    <a:bodyPr/>
                    <a:lstStyle/>
                    <a:p>
                      <a:pPr algn="ctr"/>
                      <a:r>
                        <a:rPr lang="en-US" altLang="zh-TW" b="1" dirty="0" smtClean="0"/>
                        <a:t>p2</a:t>
                      </a:r>
                      <a:endParaRPr lang="zh-TW" altLang="en-US" b="1" dirty="0"/>
                    </a:p>
                  </a:txBody>
                  <a:tcPr/>
                </a:tc>
                <a:tc>
                  <a:txBody>
                    <a:bodyPr/>
                    <a:lstStyle/>
                    <a:p>
                      <a:pPr algn="ctr"/>
                      <a:r>
                        <a:rPr lang="en-US" altLang="zh-TW" b="1" dirty="0" smtClean="0">
                          <a:solidFill>
                            <a:schemeClr val="bg1"/>
                          </a:solidFill>
                        </a:rPr>
                        <a:t>p3</a:t>
                      </a:r>
                      <a:endParaRPr lang="zh-TW" altLang="en-US" b="1" dirty="0">
                        <a:solidFill>
                          <a:schemeClr val="bg1"/>
                        </a:solidFill>
                      </a:endParaRPr>
                    </a:p>
                  </a:txBody>
                  <a:tcPr/>
                </a:tc>
              </a:tr>
              <a:tr h="370840">
                <a:tc>
                  <a:txBody>
                    <a:bodyPr/>
                    <a:lstStyle/>
                    <a:p>
                      <a:pPr algn="ctr"/>
                      <a:r>
                        <a:rPr lang="en-US" altLang="zh-TW" b="1" dirty="0" smtClean="0"/>
                        <a:t>p4</a:t>
                      </a:r>
                      <a:endParaRPr lang="zh-TW" altLang="en-US" b="1" dirty="0"/>
                    </a:p>
                  </a:txBody>
                  <a:tcPr/>
                </a:tc>
                <a:tc>
                  <a:txBody>
                    <a:bodyPr/>
                    <a:lstStyle/>
                    <a:p>
                      <a:pPr algn="ctr"/>
                      <a:r>
                        <a:rPr lang="en-US" altLang="zh-TW" b="1" dirty="0" smtClean="0"/>
                        <a:t>p5</a:t>
                      </a:r>
                      <a:endParaRPr lang="zh-TW" altLang="en-US" b="1" dirty="0"/>
                    </a:p>
                  </a:txBody>
                  <a:tcPr>
                    <a:solidFill>
                      <a:srgbClr val="336600"/>
                    </a:solidFill>
                  </a:tcPr>
                </a:tc>
                <a:tc>
                  <a:txBody>
                    <a:bodyPr/>
                    <a:lstStyle/>
                    <a:p>
                      <a:pPr algn="ctr"/>
                      <a:r>
                        <a:rPr lang="en-US" altLang="zh-TW" b="1" dirty="0" smtClean="0">
                          <a:solidFill>
                            <a:schemeClr val="bg1"/>
                          </a:solidFill>
                        </a:rPr>
                        <a:t>p6</a:t>
                      </a:r>
                      <a:endParaRPr lang="zh-TW" altLang="en-US" b="1" dirty="0">
                        <a:solidFill>
                          <a:schemeClr val="bg1"/>
                        </a:solidFill>
                      </a:endParaRPr>
                    </a:p>
                  </a:txBody>
                  <a:tcPr>
                    <a:solidFill>
                      <a:srgbClr val="336600"/>
                    </a:solidFill>
                  </a:tcPr>
                </a:tc>
              </a:tr>
              <a:tr h="370840">
                <a:tc>
                  <a:txBody>
                    <a:bodyPr/>
                    <a:lstStyle/>
                    <a:p>
                      <a:pPr algn="ctr"/>
                      <a:r>
                        <a:rPr lang="en-US" altLang="zh-TW" b="1" dirty="0" smtClean="0"/>
                        <a:t>p7</a:t>
                      </a:r>
                      <a:endParaRPr lang="zh-TW" altLang="en-US" b="1" dirty="0"/>
                    </a:p>
                  </a:txBody>
                  <a:tcPr/>
                </a:tc>
                <a:tc>
                  <a:txBody>
                    <a:bodyPr/>
                    <a:lstStyle/>
                    <a:p>
                      <a:pPr algn="ctr"/>
                      <a:r>
                        <a:rPr lang="en-US" altLang="zh-TW" b="1" dirty="0" smtClean="0"/>
                        <a:t>p8</a:t>
                      </a:r>
                      <a:endParaRPr lang="zh-TW" altLang="en-US" b="1" dirty="0"/>
                    </a:p>
                  </a:txBody>
                  <a:tcPr/>
                </a:tc>
                <a:tc>
                  <a:txBody>
                    <a:bodyPr/>
                    <a:lstStyle/>
                    <a:p>
                      <a:pPr algn="ctr"/>
                      <a:r>
                        <a:rPr lang="en-US" altLang="zh-TW" b="1" dirty="0" smtClean="0"/>
                        <a:t>p9</a:t>
                      </a:r>
                      <a:endParaRPr lang="zh-TW" altLang="en-US" b="1" dirty="0"/>
                    </a:p>
                  </a:txBody>
                  <a:tcPr/>
                </a:tc>
              </a:tr>
            </a:tbl>
          </a:graphicData>
        </a:graphic>
      </p:graphicFrame>
      <p:sp>
        <p:nvSpPr>
          <p:cNvPr id="4" name="日期版面配置區 3"/>
          <p:cNvSpPr>
            <a:spLocks noGrp="1"/>
          </p:cNvSpPr>
          <p:nvPr>
            <p:ph type="dt" sz="half" idx="10"/>
          </p:nvPr>
        </p:nvSpPr>
        <p:spPr/>
        <p:txBody>
          <a:bodyPr/>
          <a:lstStyle/>
          <a:p>
            <a:fld id="{6484AFB4-D2A7-4C8F-BA49-2E1E0F0E4E36}" type="datetime1">
              <a:rPr lang="en-US" altLang="zh-TW" smtClean="0"/>
              <a:t>12/1/2015</a:t>
            </a:fld>
            <a:endParaRPr lang="en-US" dirty="0"/>
          </a:p>
        </p:txBody>
      </p:sp>
      <p:sp>
        <p:nvSpPr>
          <p:cNvPr id="5" name="投影片編號版面配置區 4"/>
          <p:cNvSpPr>
            <a:spLocks noGrp="1"/>
          </p:cNvSpPr>
          <p:nvPr>
            <p:ph type="sldNum" sz="quarter" idx="12"/>
          </p:nvPr>
        </p:nvSpPr>
        <p:spPr/>
        <p:txBody>
          <a:bodyPr/>
          <a:lstStyle/>
          <a:p>
            <a:fld id="{BFAA3A1A-A6EE-45C7-8D17-B91E289A84DA}" type="slidenum">
              <a:rPr lang="en-US" altLang="zh-TW" smtClean="0"/>
              <a:pPr/>
              <a:t>94</a:t>
            </a:fld>
            <a:r>
              <a:rPr lang="en-US" altLang="zh-TW" smtClean="0"/>
              <a:t>/118</a:t>
            </a:r>
            <a:endParaRPr lang="en-US" altLang="zh-TW"/>
          </a:p>
        </p:txBody>
      </p:sp>
      <p:sp>
        <p:nvSpPr>
          <p:cNvPr id="7" name="文字方塊 6"/>
          <p:cNvSpPr txBox="1"/>
          <p:nvPr/>
        </p:nvSpPr>
        <p:spPr>
          <a:xfrm>
            <a:off x="683568" y="4149080"/>
            <a:ext cx="3456384" cy="461665"/>
          </a:xfrm>
          <a:prstGeom prst="rect">
            <a:avLst/>
          </a:prstGeom>
          <a:noFill/>
        </p:spPr>
        <p:txBody>
          <a:bodyPr wrap="square" rtlCol="0">
            <a:spAutoFit/>
          </a:bodyPr>
          <a:lstStyle/>
          <a:p>
            <a:r>
              <a:rPr lang="en-US" altLang="zh-TW" sz="2400" dirty="0" smtClean="0"/>
              <a:t>G</a:t>
            </a:r>
            <a:r>
              <a:rPr lang="en-US" altLang="zh-TW" sz="2400" baseline="-25000" dirty="0" smtClean="0"/>
              <a:t>X</a:t>
            </a:r>
            <a:r>
              <a:rPr lang="en-US" altLang="zh-TW" sz="2400" dirty="0" smtClean="0"/>
              <a:t>=p6-p5</a:t>
            </a:r>
            <a:endParaRPr lang="zh-TW" altLang="en-US" sz="2400" dirty="0"/>
          </a:p>
        </p:txBody>
      </p:sp>
      <p:sp>
        <p:nvSpPr>
          <p:cNvPr id="8" name="文字方塊 7"/>
          <p:cNvSpPr txBox="1"/>
          <p:nvPr/>
        </p:nvSpPr>
        <p:spPr>
          <a:xfrm>
            <a:off x="2555776" y="4149080"/>
            <a:ext cx="3456384" cy="461665"/>
          </a:xfrm>
          <a:prstGeom prst="rect">
            <a:avLst/>
          </a:prstGeom>
          <a:noFill/>
        </p:spPr>
        <p:txBody>
          <a:bodyPr wrap="square" rtlCol="0">
            <a:spAutoFit/>
          </a:bodyPr>
          <a:lstStyle/>
          <a:p>
            <a:r>
              <a:rPr lang="en-US" altLang="zh-TW" sz="2400" dirty="0" err="1" smtClean="0"/>
              <a:t>G</a:t>
            </a:r>
            <a:r>
              <a:rPr lang="en-US" altLang="zh-TW" sz="2400" baseline="-25000" dirty="0" err="1" smtClean="0"/>
              <a:t>y</a:t>
            </a:r>
            <a:r>
              <a:rPr lang="en-US" altLang="zh-TW" sz="2400" dirty="0" smtClean="0"/>
              <a:t>=p6-p3</a:t>
            </a:r>
            <a:endParaRPr lang="zh-TW" altLang="en-US" sz="2400" dirty="0"/>
          </a:p>
        </p:txBody>
      </p:sp>
      <p:sp>
        <p:nvSpPr>
          <p:cNvPr id="9" name="文字方塊 8"/>
          <p:cNvSpPr txBox="1"/>
          <p:nvPr/>
        </p:nvSpPr>
        <p:spPr>
          <a:xfrm>
            <a:off x="1043608" y="2060848"/>
            <a:ext cx="3456384" cy="461665"/>
          </a:xfrm>
          <a:prstGeom prst="rect">
            <a:avLst/>
          </a:prstGeom>
          <a:noFill/>
        </p:spPr>
        <p:txBody>
          <a:bodyPr wrap="square" rtlCol="0">
            <a:spAutoFit/>
          </a:bodyPr>
          <a:lstStyle/>
          <a:p>
            <a:r>
              <a:rPr lang="en-US" altLang="zh-TW" sz="2400" dirty="0" smtClean="0"/>
              <a:t>First mask</a:t>
            </a:r>
            <a:endParaRPr lang="zh-TW" altLang="en-US" sz="2400" dirty="0"/>
          </a:p>
        </p:txBody>
      </p:sp>
    </p:spTree>
    <p:extLst>
      <p:ext uri="{BB962C8B-B14F-4D97-AF65-F5344CB8AC3E}">
        <p14:creationId xmlns:p14="http://schemas.microsoft.com/office/powerpoint/2010/main" val="94550616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7" name="Rectangle 2"/>
          <p:cNvSpPr>
            <a:spLocks noGrp="1" noChangeArrowheads="1"/>
          </p:cNvSpPr>
          <p:nvPr>
            <p:ph type="title" sz="quarter"/>
          </p:nvPr>
        </p:nvSpPr>
        <p:spPr/>
        <p:txBody>
          <a:bodyPr/>
          <a:lstStyle/>
          <a:p>
            <a:pPr eaLnBrk="1" hangingPunct="1"/>
            <a:r>
              <a:rPr lang="en-US" altLang="zh-TW" b="0" dirty="0" smtClean="0"/>
              <a:t>Gradient Edge Detectors</a:t>
            </a:r>
          </a:p>
        </p:txBody>
      </p:sp>
      <p:graphicFrame>
        <p:nvGraphicFramePr>
          <p:cNvPr id="409605" name="Object 5"/>
          <p:cNvGraphicFramePr>
            <a:graphicFrameLocks noGrp="1" noChangeAspect="1"/>
          </p:cNvGraphicFramePr>
          <p:nvPr>
            <p:ph sz="quarter" idx="1"/>
            <p:extLst/>
          </p:nvPr>
        </p:nvGraphicFramePr>
        <p:xfrm>
          <a:off x="3639994" y="2971593"/>
          <a:ext cx="4266742" cy="679658"/>
        </p:xfrm>
        <a:graphic>
          <a:graphicData uri="http://schemas.openxmlformats.org/presentationml/2006/ole">
            <mc:AlternateContent xmlns:mc="http://schemas.openxmlformats.org/markup-compatibility/2006">
              <mc:Choice xmlns:v="urn:schemas-microsoft-com:vml" Requires="v">
                <p:oleObj spid="_x0000_s398446" name="方程式" r:id="rId4" imgW="1435100" imgH="228600" progId="Equation.3">
                  <p:embed/>
                </p:oleObj>
              </mc:Choice>
              <mc:Fallback>
                <p:oleObj name="方程式" r:id="rId4" imgW="1435100" imgH="228600" progId="Equation.3">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9994" y="2971593"/>
                        <a:ext cx="4266742" cy="679658"/>
                      </a:xfrm>
                      <a:prstGeom prst="rect">
                        <a:avLst/>
                      </a:prstGeom>
                      <a:noFill/>
                      <a:extLst/>
                    </p:spPr>
                  </p:pic>
                </p:oleObj>
              </mc:Fallback>
            </mc:AlternateContent>
          </a:graphicData>
        </a:graphic>
      </p:graphicFrame>
      <p:graphicFrame>
        <p:nvGraphicFramePr>
          <p:cNvPr id="409608" name="Object 8"/>
          <p:cNvGraphicFramePr>
            <a:graphicFrameLocks noGrp="1" noChangeAspect="1"/>
          </p:cNvGraphicFramePr>
          <p:nvPr>
            <p:ph sz="quarter" idx="2"/>
          </p:nvPr>
        </p:nvGraphicFramePr>
        <p:xfrm>
          <a:off x="3638550" y="3789363"/>
          <a:ext cx="4098925" cy="581025"/>
        </p:xfrm>
        <a:graphic>
          <a:graphicData uri="http://schemas.openxmlformats.org/presentationml/2006/ole">
            <mc:AlternateContent xmlns:mc="http://schemas.openxmlformats.org/markup-compatibility/2006">
              <mc:Choice xmlns:v="urn:schemas-microsoft-com:vml" Requires="v">
                <p:oleObj spid="_x0000_s398447" name="方程式" r:id="rId6" imgW="1612900" imgH="228600" progId="Equation.3">
                  <p:embed/>
                </p:oleObj>
              </mc:Choice>
              <mc:Fallback>
                <p:oleObj name="方程式" r:id="rId6" imgW="1612900" imgH="228600" progId="Equation.3">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8550" y="3789363"/>
                        <a:ext cx="4098925" cy="581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9615" name="Object 15"/>
          <p:cNvGraphicFramePr>
            <a:graphicFrameLocks noGrp="1" noChangeAspect="1"/>
          </p:cNvGraphicFramePr>
          <p:nvPr>
            <p:ph sz="quarter" idx="3"/>
          </p:nvPr>
        </p:nvGraphicFramePr>
        <p:xfrm>
          <a:off x="2774950" y="4652963"/>
          <a:ext cx="6038850" cy="887412"/>
        </p:xfrm>
        <a:graphic>
          <a:graphicData uri="http://schemas.openxmlformats.org/presentationml/2006/ole">
            <mc:AlternateContent xmlns:mc="http://schemas.openxmlformats.org/markup-compatibility/2006">
              <mc:Choice xmlns:v="urn:schemas-microsoft-com:vml" Requires="v">
                <p:oleObj spid="_x0000_s398448" name="方程式" r:id="rId8" imgW="3111500" imgH="457200" progId="Equation.3">
                  <p:embed/>
                </p:oleObj>
              </mc:Choice>
              <mc:Fallback>
                <p:oleObj name="方程式" r:id="rId8" imgW="3111500" imgH="457200" progId="Equation.3">
                  <p:embed/>
                  <p:pic>
                    <p:nvPicPr>
                      <p:cNvPr id="0" name=""/>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74950" y="4652963"/>
                        <a:ext cx="6038850" cy="8874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9986" name="投影片編號版面配置區 7"/>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6FA36D1B-00A8-4FEA-944F-6E906C1A2ECF}" type="slidenum">
              <a:rPr lang="en-US" altLang="zh-TW" sz="1400"/>
              <a:pPr>
                <a:spcBef>
                  <a:spcPct val="0"/>
                </a:spcBef>
                <a:buClrTx/>
                <a:buSzTx/>
                <a:buFontTx/>
                <a:buNone/>
              </a:pPr>
              <a:t>95</a:t>
            </a:fld>
            <a:r>
              <a:rPr lang="en-US" altLang="zh-TW" sz="1400"/>
              <a:t>/118</a:t>
            </a:r>
          </a:p>
        </p:txBody>
      </p:sp>
      <p:pic>
        <p:nvPicPr>
          <p:cNvPr id="169990" name="Picture 7" descr="prewitt_mask_produci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2781300"/>
            <a:ext cx="2808288"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9"/>
          <p:cNvGrpSpPr>
            <a:grpSpLocks/>
          </p:cNvGrpSpPr>
          <p:nvPr/>
        </p:nvGrpSpPr>
        <p:grpSpPr bwMode="auto">
          <a:xfrm>
            <a:off x="2844800" y="3860800"/>
            <a:ext cx="6048375" cy="647700"/>
            <a:chOff x="1792" y="2432"/>
            <a:chExt cx="3810" cy="408"/>
          </a:xfrm>
        </p:grpSpPr>
        <p:graphicFrame>
          <p:nvGraphicFramePr>
            <p:cNvPr id="169993" name="Object 10"/>
            <p:cNvGraphicFramePr>
              <a:graphicFrameLocks noChangeAspect="1"/>
            </p:cNvGraphicFramePr>
            <p:nvPr/>
          </p:nvGraphicFramePr>
          <p:xfrm>
            <a:off x="1792" y="2432"/>
            <a:ext cx="363" cy="363"/>
          </p:xfrm>
          <a:graphic>
            <a:graphicData uri="http://schemas.openxmlformats.org/presentationml/2006/ole">
              <mc:AlternateContent xmlns:mc="http://schemas.openxmlformats.org/markup-compatibility/2006">
                <mc:Choice xmlns:v="urn:schemas-microsoft-com:vml" Requires="v">
                  <p:oleObj spid="_x0000_s398449" name="方程式" r:id="rId11" imgW="139700" imgH="139700" progId="Equation.3">
                    <p:embed/>
                  </p:oleObj>
                </mc:Choice>
                <mc:Fallback>
                  <p:oleObj name="方程式" r:id="rId11" imgW="139700" imgH="1397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92" y="2432"/>
                          <a:ext cx="363" cy="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9994" name="Line 18"/>
            <p:cNvSpPr>
              <a:spLocks noChangeShapeType="1"/>
            </p:cNvSpPr>
            <p:nvPr/>
          </p:nvSpPr>
          <p:spPr bwMode="auto">
            <a:xfrm>
              <a:off x="1837" y="2840"/>
              <a:ext cx="376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grpSp>
      <p:cxnSp>
        <p:nvCxnSpPr>
          <p:cNvPr id="11" name="直線單箭頭接點 10"/>
          <p:cNvCxnSpPr/>
          <p:nvPr/>
        </p:nvCxnSpPr>
        <p:spPr bwMode="auto">
          <a:xfrm>
            <a:off x="395536" y="2708920"/>
            <a:ext cx="1944216" cy="0"/>
          </a:xfrm>
          <a:prstGeom prst="straightConnector1">
            <a:avLst/>
          </a:prstGeom>
          <a:solidFill>
            <a:schemeClr val="folHlink">
              <a:alpha val="0"/>
            </a:schemeClr>
          </a:solidFill>
          <a:ln w="38100" cap="flat" cmpd="sng" algn="ctr">
            <a:solidFill>
              <a:srgbClr val="FF33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文字方塊 11"/>
          <p:cNvSpPr txBox="1"/>
          <p:nvPr/>
        </p:nvSpPr>
        <p:spPr>
          <a:xfrm>
            <a:off x="1043608" y="2060848"/>
            <a:ext cx="3456384" cy="461665"/>
          </a:xfrm>
          <a:prstGeom prst="rect">
            <a:avLst/>
          </a:prstGeom>
          <a:noFill/>
        </p:spPr>
        <p:txBody>
          <a:bodyPr wrap="square" rtlCol="0">
            <a:spAutoFit/>
          </a:bodyPr>
          <a:lstStyle/>
          <a:p>
            <a:r>
              <a:rPr lang="en-US" altLang="zh-TW" sz="2400" dirty="0" smtClean="0"/>
              <a:t>second mask</a:t>
            </a:r>
            <a:endParaRPr lang="zh-TW" altLang="en-US" sz="2400" dirty="0"/>
          </a:p>
        </p:txBody>
      </p:sp>
    </p:spTree>
    <p:extLst>
      <p:ext uri="{BB962C8B-B14F-4D97-AF65-F5344CB8AC3E}">
        <p14:creationId xmlns:p14="http://schemas.microsoft.com/office/powerpoint/2010/main" val="36453837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409605"/>
                                        </p:tgtEl>
                                        <p:attrNameLst>
                                          <p:attrName>style.visibility</p:attrName>
                                        </p:attrNameLst>
                                      </p:cBhvr>
                                      <p:to>
                                        <p:strVal val="visible"/>
                                      </p:to>
                                    </p:set>
                                    <p:animEffect transition="in" filter="barn(inHorizontal)">
                                      <p:cBhvr>
                                        <p:cTn id="7" dur="500"/>
                                        <p:tgtEl>
                                          <p:spTgt spid="4096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09608"/>
                                        </p:tgtEl>
                                        <p:attrNameLst>
                                          <p:attrName>style.visibility</p:attrName>
                                        </p:attrNameLst>
                                      </p:cBhvr>
                                      <p:to>
                                        <p:strVal val="visible"/>
                                      </p:to>
                                    </p:set>
                                    <p:animEffect transition="in" filter="dissolve">
                                      <p:cBhvr>
                                        <p:cTn id="12" dur="500"/>
                                        <p:tgtEl>
                                          <p:spTgt spid="40960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amond(in)">
                                      <p:cBhvr>
                                        <p:cTn id="17" dur="20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6" presetClass="entr" presetSubtype="0" fill="hold" nodeType="clickEffect">
                                  <p:stCondLst>
                                    <p:cond delay="0"/>
                                  </p:stCondLst>
                                  <p:childTnLst>
                                    <p:set>
                                      <p:cBhvr>
                                        <p:cTn id="21" dur="1" fill="hold">
                                          <p:stCondLst>
                                            <p:cond delay="0"/>
                                          </p:stCondLst>
                                        </p:cTn>
                                        <p:tgtEl>
                                          <p:spTgt spid="409615"/>
                                        </p:tgtEl>
                                        <p:attrNameLst>
                                          <p:attrName>style.visibility</p:attrName>
                                        </p:attrNameLst>
                                      </p:cBhvr>
                                      <p:to>
                                        <p:strVal val="visible"/>
                                      </p:to>
                                    </p:set>
                                    <p:animEffect transition="in" filter="wipe(down)">
                                      <p:cBhvr>
                                        <p:cTn id="22" dur="580">
                                          <p:stCondLst>
                                            <p:cond delay="0"/>
                                          </p:stCondLst>
                                        </p:cTn>
                                        <p:tgtEl>
                                          <p:spTgt spid="409615"/>
                                        </p:tgtEl>
                                      </p:cBhvr>
                                    </p:animEffect>
                                    <p:anim calcmode="lin" valueType="num">
                                      <p:cBhvr>
                                        <p:cTn id="23" dur="1822" tmFilter="0,0; 0.14,0.36; 0.43,0.73; 0.71,0.91; 1.0,1.0">
                                          <p:stCondLst>
                                            <p:cond delay="0"/>
                                          </p:stCondLst>
                                        </p:cTn>
                                        <p:tgtEl>
                                          <p:spTgt spid="409615"/>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409615"/>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409615"/>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409615"/>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409615"/>
                                        </p:tgtEl>
                                        <p:attrNameLst>
                                          <p:attrName>ppt_y</p:attrName>
                                        </p:attrNameLst>
                                      </p:cBhvr>
                                      <p:tavLst>
                                        <p:tav tm="0" fmla="#ppt_y-sin(pi*$)/81">
                                          <p:val>
                                            <p:fltVal val="0"/>
                                          </p:val>
                                        </p:tav>
                                        <p:tav tm="100000">
                                          <p:val>
                                            <p:fltVal val="1"/>
                                          </p:val>
                                        </p:tav>
                                      </p:tavLst>
                                    </p:anim>
                                    <p:animScale>
                                      <p:cBhvr>
                                        <p:cTn id="28" dur="26">
                                          <p:stCondLst>
                                            <p:cond delay="650"/>
                                          </p:stCondLst>
                                        </p:cTn>
                                        <p:tgtEl>
                                          <p:spTgt spid="409615"/>
                                        </p:tgtEl>
                                      </p:cBhvr>
                                      <p:to x="100000" y="60000"/>
                                    </p:animScale>
                                    <p:animScale>
                                      <p:cBhvr>
                                        <p:cTn id="29" dur="166" decel="50000">
                                          <p:stCondLst>
                                            <p:cond delay="676"/>
                                          </p:stCondLst>
                                        </p:cTn>
                                        <p:tgtEl>
                                          <p:spTgt spid="409615"/>
                                        </p:tgtEl>
                                      </p:cBhvr>
                                      <p:to x="100000" y="100000"/>
                                    </p:animScale>
                                    <p:animScale>
                                      <p:cBhvr>
                                        <p:cTn id="30" dur="26">
                                          <p:stCondLst>
                                            <p:cond delay="1312"/>
                                          </p:stCondLst>
                                        </p:cTn>
                                        <p:tgtEl>
                                          <p:spTgt spid="409615"/>
                                        </p:tgtEl>
                                      </p:cBhvr>
                                      <p:to x="100000" y="80000"/>
                                    </p:animScale>
                                    <p:animScale>
                                      <p:cBhvr>
                                        <p:cTn id="31" dur="166" decel="50000">
                                          <p:stCondLst>
                                            <p:cond delay="1338"/>
                                          </p:stCondLst>
                                        </p:cTn>
                                        <p:tgtEl>
                                          <p:spTgt spid="409615"/>
                                        </p:tgtEl>
                                      </p:cBhvr>
                                      <p:to x="100000" y="100000"/>
                                    </p:animScale>
                                    <p:animScale>
                                      <p:cBhvr>
                                        <p:cTn id="32" dur="26">
                                          <p:stCondLst>
                                            <p:cond delay="1642"/>
                                          </p:stCondLst>
                                        </p:cTn>
                                        <p:tgtEl>
                                          <p:spTgt spid="409615"/>
                                        </p:tgtEl>
                                      </p:cBhvr>
                                      <p:to x="100000" y="90000"/>
                                    </p:animScale>
                                    <p:animScale>
                                      <p:cBhvr>
                                        <p:cTn id="33" dur="166" decel="50000">
                                          <p:stCondLst>
                                            <p:cond delay="1668"/>
                                          </p:stCondLst>
                                        </p:cTn>
                                        <p:tgtEl>
                                          <p:spTgt spid="409615"/>
                                        </p:tgtEl>
                                      </p:cBhvr>
                                      <p:to x="100000" y="100000"/>
                                    </p:animScale>
                                    <p:animScale>
                                      <p:cBhvr>
                                        <p:cTn id="34" dur="26">
                                          <p:stCondLst>
                                            <p:cond delay="1808"/>
                                          </p:stCondLst>
                                        </p:cTn>
                                        <p:tgtEl>
                                          <p:spTgt spid="409615"/>
                                        </p:tgtEl>
                                      </p:cBhvr>
                                      <p:to x="100000" y="95000"/>
                                    </p:animScale>
                                    <p:animScale>
                                      <p:cBhvr>
                                        <p:cTn id="35" dur="166" decel="50000">
                                          <p:stCondLst>
                                            <p:cond delay="1834"/>
                                          </p:stCondLst>
                                        </p:cTn>
                                        <p:tgtEl>
                                          <p:spTgt spid="4096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sz="quarter"/>
          </p:nvPr>
        </p:nvSpPr>
        <p:spPr/>
        <p:txBody>
          <a:bodyPr/>
          <a:lstStyle/>
          <a:p>
            <a:endParaRPr lang="zh-TW" altLang="en-US"/>
          </a:p>
        </p:txBody>
      </p:sp>
      <p:sp>
        <p:nvSpPr>
          <p:cNvPr id="3" name="內容版面配置區 2"/>
          <p:cNvSpPr>
            <a:spLocks noGrp="1"/>
          </p:cNvSpPr>
          <p:nvPr>
            <p:ph sz="quarter" idx="1"/>
          </p:nvPr>
        </p:nvSpPr>
        <p:spPr/>
        <p:txBody>
          <a:bodyPr/>
          <a:lstStyle/>
          <a:p>
            <a:endParaRPr lang="zh-TW" altLang="en-US"/>
          </a:p>
        </p:txBody>
      </p:sp>
      <p:sp>
        <p:nvSpPr>
          <p:cNvPr id="4" name="內容版面配置區 3"/>
          <p:cNvSpPr>
            <a:spLocks noGrp="1"/>
          </p:cNvSpPr>
          <p:nvPr>
            <p:ph sz="quarter" idx="2"/>
          </p:nvPr>
        </p:nvSpPr>
        <p:spPr/>
        <p:txBody>
          <a:bodyPr/>
          <a:lstStyle/>
          <a:p>
            <a:endParaRPr lang="zh-TW" altLang="en-US"/>
          </a:p>
        </p:txBody>
      </p:sp>
      <p:sp>
        <p:nvSpPr>
          <p:cNvPr id="5" name="內容版面配置區 4"/>
          <p:cNvSpPr>
            <a:spLocks noGrp="1"/>
          </p:cNvSpPr>
          <p:nvPr>
            <p:ph sz="quarter" idx="3"/>
          </p:nvPr>
        </p:nvSpPr>
        <p:spPr/>
        <p:txBody>
          <a:bodyPr/>
          <a:lstStyle/>
          <a:p>
            <a:endParaRPr lang="zh-TW" altLang="en-US"/>
          </a:p>
        </p:txBody>
      </p:sp>
      <p:sp>
        <p:nvSpPr>
          <p:cNvPr id="6" name="內容版面配置區 5"/>
          <p:cNvSpPr>
            <a:spLocks noGrp="1"/>
          </p:cNvSpPr>
          <p:nvPr>
            <p:ph sz="quarter" idx="4"/>
          </p:nvPr>
        </p:nvSpPr>
        <p:spPr/>
        <p:txBody>
          <a:bodyPr/>
          <a:lstStyle/>
          <a:p>
            <a:endParaRPr lang="zh-TW" altLang="en-US"/>
          </a:p>
        </p:txBody>
      </p:sp>
      <p:sp>
        <p:nvSpPr>
          <p:cNvPr id="7" name="投影片編號版面配置區 6"/>
          <p:cNvSpPr>
            <a:spLocks noGrp="1"/>
          </p:cNvSpPr>
          <p:nvPr>
            <p:ph type="sldNum" sz="quarter" idx="11"/>
          </p:nvPr>
        </p:nvSpPr>
        <p:spPr/>
        <p:txBody>
          <a:bodyPr/>
          <a:lstStyle/>
          <a:p>
            <a:fld id="{FD200A6B-118F-437E-858C-9814838D1C0B}" type="slidenum">
              <a:rPr lang="en-US" altLang="zh-TW" smtClean="0"/>
              <a:pPr/>
              <a:t>96</a:t>
            </a:fld>
            <a:r>
              <a:rPr lang="en-US" altLang="zh-TW" smtClean="0"/>
              <a:t>/118</a:t>
            </a:r>
            <a:endParaRPr lang="en-US" altLang="zh-TW"/>
          </a:p>
        </p:txBody>
      </p:sp>
      <p:pic>
        <p:nvPicPr>
          <p:cNvPr id="8"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8003" y="1215817"/>
            <a:ext cx="6300613" cy="4942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95824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Rectangle 2"/>
          <p:cNvSpPr>
            <a:spLocks noGrp="1" noChangeArrowheads="1"/>
          </p:cNvSpPr>
          <p:nvPr>
            <p:ph type="title"/>
          </p:nvPr>
        </p:nvSpPr>
        <p:spPr/>
        <p:txBody>
          <a:bodyPr/>
          <a:lstStyle/>
          <a:p>
            <a:pPr eaLnBrk="1" hangingPunct="1"/>
            <a:r>
              <a:rPr lang="en-US" altLang="zh-TW" dirty="0" smtClean="0"/>
              <a:t> (1965</a:t>
            </a:r>
            <a:endParaRPr lang="zh-TW" altLang="zh-TW" dirty="0" smtClean="0"/>
          </a:p>
        </p:txBody>
      </p:sp>
      <p:sp>
        <p:nvSpPr>
          <p:cNvPr id="157698"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37F2F49C-E9B7-4C87-A3A2-6D26BB4F4217}" type="slidenum">
              <a:rPr lang="en-US" altLang="zh-TW" sz="1400"/>
              <a:pPr>
                <a:spcBef>
                  <a:spcPct val="0"/>
                </a:spcBef>
                <a:buClrTx/>
                <a:buSzTx/>
                <a:buFontTx/>
                <a:buNone/>
              </a:pPr>
              <a:t>97</a:t>
            </a:fld>
            <a:r>
              <a:rPr lang="en-US" altLang="zh-TW" sz="1400"/>
              <a:t>/118</a:t>
            </a:r>
          </a:p>
        </p:txBody>
      </p:sp>
      <p:pic>
        <p:nvPicPr>
          <p:cNvPr id="157700" name="Picture 4" descr="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線接點 2"/>
          <p:cNvCxnSpPr/>
          <p:nvPr/>
        </p:nvCxnSpPr>
        <p:spPr bwMode="auto">
          <a:xfrm>
            <a:off x="7950032" y="5262344"/>
            <a:ext cx="1193968" cy="0"/>
          </a:xfrm>
          <a:prstGeom prst="line">
            <a:avLst/>
          </a:prstGeom>
          <a:solidFill>
            <a:schemeClr val="folHlink">
              <a:alpha val="0"/>
            </a:schemeClr>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直線接點 7"/>
          <p:cNvCxnSpPr/>
          <p:nvPr/>
        </p:nvCxnSpPr>
        <p:spPr bwMode="auto">
          <a:xfrm>
            <a:off x="345272" y="5490944"/>
            <a:ext cx="8115160" cy="0"/>
          </a:xfrm>
          <a:prstGeom prst="line">
            <a:avLst/>
          </a:prstGeom>
          <a:solidFill>
            <a:schemeClr val="folHlink">
              <a:alpha val="0"/>
            </a:schemeClr>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直線接點 9"/>
          <p:cNvCxnSpPr/>
          <p:nvPr/>
        </p:nvCxnSpPr>
        <p:spPr bwMode="auto">
          <a:xfrm>
            <a:off x="5724128" y="5085184"/>
            <a:ext cx="3312368" cy="0"/>
          </a:xfrm>
          <a:prstGeom prst="line">
            <a:avLst/>
          </a:prstGeom>
          <a:solidFill>
            <a:schemeClr val="folHlink">
              <a:alpha val="0"/>
            </a:schemeClr>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直線接點 11"/>
          <p:cNvCxnSpPr/>
          <p:nvPr/>
        </p:nvCxnSpPr>
        <p:spPr bwMode="auto">
          <a:xfrm>
            <a:off x="345272" y="5262344"/>
            <a:ext cx="7395080" cy="0"/>
          </a:xfrm>
          <a:prstGeom prst="line">
            <a:avLst/>
          </a:prstGeom>
          <a:solidFill>
            <a:schemeClr val="folHlink">
              <a:alpha val="0"/>
            </a:schemeClr>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日期版面配置區 1"/>
          <p:cNvSpPr>
            <a:spLocks noGrp="1"/>
          </p:cNvSpPr>
          <p:nvPr>
            <p:ph type="dt" sz="half" idx="10"/>
          </p:nvPr>
        </p:nvSpPr>
        <p:spPr/>
        <p:txBody>
          <a:bodyPr/>
          <a:lstStyle/>
          <a:p>
            <a:fld id="{8A3ECEAB-23A6-40B9-B325-4A669998BAF3}"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ED666D76-C044-4EEE-9E34-B1DE2911966D}" type="slidenum">
              <a:rPr lang="en-US" altLang="zh-TW" sz="1400"/>
              <a:pPr>
                <a:spcBef>
                  <a:spcPct val="0"/>
                </a:spcBef>
                <a:buClrTx/>
                <a:buSzTx/>
                <a:buFontTx/>
                <a:buNone/>
              </a:pPr>
              <a:t>98</a:t>
            </a:fld>
            <a:r>
              <a:rPr lang="en-US" altLang="zh-TW" sz="1400"/>
              <a:t>/118</a:t>
            </a:r>
          </a:p>
        </p:txBody>
      </p:sp>
      <p:pic>
        <p:nvPicPr>
          <p:cNvPr id="159747" name="Picture 4" descr="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03777" name="Ink 1"/>
              <p14:cNvContentPartPr>
                <a14:cpLocks xmlns:a14="http://schemas.microsoft.com/office/drawing/2010/main" noRot="1" noChangeAspect="1" noEditPoints="1" noChangeArrowheads="1" noChangeShapeType="1"/>
              </p14:cNvContentPartPr>
              <p14:nvPr/>
            </p14:nvContentPartPr>
            <p14:xfrm>
              <a:off x="569913" y="2055813"/>
              <a:ext cx="2913062" cy="2203450"/>
            </p14:xfrm>
          </p:contentPart>
        </mc:Choice>
        <mc:Fallback xmlns="">
          <p:pic>
            <p:nvPicPr>
              <p:cNvPr id="203777" name="Ink 1"/>
              <p:cNvPicPr>
                <a:picLocks noRot="1" noChangeAspect="1" noEditPoints="1" noChangeArrowheads="1" noChangeShapeType="1"/>
              </p:cNvPicPr>
              <p:nvPr/>
            </p:nvPicPr>
            <p:blipFill>
              <a:blip r:embed="rId5"/>
              <a:stretch>
                <a:fillRect/>
              </a:stretch>
            </p:blipFill>
            <p:spPr>
              <a:xfrm>
                <a:off x="563435" y="2049362"/>
                <a:ext cx="2926019" cy="2216352"/>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03778" name="Ink 2"/>
              <p14:cNvContentPartPr>
                <a14:cpLocks xmlns:a14="http://schemas.microsoft.com/office/drawing/2010/main" noRot="1" noChangeAspect="1" noEditPoints="1" noChangeArrowheads="1" noChangeShapeType="1"/>
              </p14:cNvContentPartPr>
              <p14:nvPr/>
            </p14:nvContentPartPr>
            <p14:xfrm>
              <a:off x="3033713" y="1955800"/>
              <a:ext cx="6029325" cy="174625"/>
            </p14:xfrm>
          </p:contentPart>
        </mc:Choice>
        <mc:Fallback xmlns="">
          <p:pic>
            <p:nvPicPr>
              <p:cNvPr id="203778" name="Ink 2"/>
              <p:cNvPicPr>
                <a:picLocks noRot="1" noChangeAspect="1" noEditPoints="1" noChangeArrowheads="1" noChangeShapeType="1"/>
              </p:cNvPicPr>
              <p:nvPr/>
            </p:nvPicPr>
            <p:blipFill>
              <a:blip r:embed="rId7"/>
              <a:stretch>
                <a:fillRect/>
              </a:stretch>
            </p:blipFill>
            <p:spPr>
              <a:xfrm>
                <a:off x="3027232" y="1949476"/>
                <a:ext cx="6042287" cy="187274"/>
              </a:xfrm>
              <a:prstGeom prst="rect">
                <a:avLst/>
              </a:prstGeom>
            </p:spPr>
          </p:pic>
        </mc:Fallback>
      </mc:AlternateContent>
      <p:cxnSp>
        <p:nvCxnSpPr>
          <p:cNvPr id="6" name="直線接點 5"/>
          <p:cNvCxnSpPr/>
          <p:nvPr/>
        </p:nvCxnSpPr>
        <p:spPr bwMode="auto">
          <a:xfrm>
            <a:off x="3033713" y="5373216"/>
            <a:ext cx="6029325" cy="0"/>
          </a:xfrm>
          <a:prstGeom prst="line">
            <a:avLst/>
          </a:prstGeom>
          <a:solidFill>
            <a:schemeClr val="folHlink">
              <a:alpha val="0"/>
            </a:schemeClr>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直線接點 7"/>
          <p:cNvCxnSpPr/>
          <p:nvPr/>
        </p:nvCxnSpPr>
        <p:spPr bwMode="auto">
          <a:xfrm>
            <a:off x="2267744" y="5661248"/>
            <a:ext cx="3816424" cy="0"/>
          </a:xfrm>
          <a:prstGeom prst="line">
            <a:avLst/>
          </a:prstGeom>
          <a:solidFill>
            <a:schemeClr val="folHlink">
              <a:alpha val="0"/>
            </a:schemeClr>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直線接點 9"/>
          <p:cNvCxnSpPr/>
          <p:nvPr/>
        </p:nvCxnSpPr>
        <p:spPr bwMode="auto">
          <a:xfrm>
            <a:off x="2411760" y="6021288"/>
            <a:ext cx="4248472" cy="0"/>
          </a:xfrm>
          <a:prstGeom prst="line">
            <a:avLst/>
          </a:prstGeom>
          <a:solidFill>
            <a:schemeClr val="folHlink">
              <a:alpha val="0"/>
            </a:schemeClr>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日期版面配置區 1"/>
          <p:cNvSpPr>
            <a:spLocks noGrp="1"/>
          </p:cNvSpPr>
          <p:nvPr>
            <p:ph type="dt" sz="half" idx="10"/>
          </p:nvPr>
        </p:nvSpPr>
        <p:spPr/>
        <p:txBody>
          <a:bodyPr/>
          <a:lstStyle/>
          <a:p>
            <a:fld id="{CBDA117A-D90B-4E50-B5CC-F8BBA8678445}" type="datetime1">
              <a:rPr lang="en-US" altLang="zh-TW" smtClean="0"/>
              <a:t>12/1/2015</a:t>
            </a:fld>
            <a:endParaRPr lang="en-US"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日期版面配置區 3"/>
          <p:cNvSpPr>
            <a:spLocks noGrp="1"/>
          </p:cNvSpPr>
          <p:nvPr>
            <p:ph type="dt" sz="half" idx="10"/>
          </p:nvPr>
        </p:nvSpPr>
        <p:spPr/>
        <p:txBody>
          <a:bodyPr/>
          <a:lstStyle/>
          <a:p>
            <a:fld id="{6484AFB4-D2A7-4C8F-BA49-2E1E0F0E4E36}" type="datetime1">
              <a:rPr lang="en-US" altLang="zh-TW" smtClean="0"/>
              <a:t>12/1/2015</a:t>
            </a:fld>
            <a:endParaRPr lang="en-US" dirty="0"/>
          </a:p>
        </p:txBody>
      </p:sp>
      <p:sp>
        <p:nvSpPr>
          <p:cNvPr id="5" name="投影片編號版面配置區 4"/>
          <p:cNvSpPr>
            <a:spLocks noGrp="1"/>
          </p:cNvSpPr>
          <p:nvPr>
            <p:ph type="sldNum" sz="quarter" idx="12"/>
          </p:nvPr>
        </p:nvSpPr>
        <p:spPr/>
        <p:txBody>
          <a:bodyPr/>
          <a:lstStyle/>
          <a:p>
            <a:fld id="{BFAA3A1A-A6EE-45C7-8D17-B91E289A84DA}" type="slidenum">
              <a:rPr lang="en-US" altLang="zh-TW" smtClean="0"/>
              <a:pPr/>
              <a:t>99</a:t>
            </a:fld>
            <a:r>
              <a:rPr lang="en-US" altLang="zh-TW" smtClean="0"/>
              <a:t>/118</a:t>
            </a:r>
            <a:endParaRPr lang="en-US" altLang="zh-TW"/>
          </a:p>
        </p:txBody>
      </p:sp>
      <p:pic>
        <p:nvPicPr>
          <p:cNvPr id="398338" name="Picture 2" descr="http://image.slidesharecdn.com/edgedetectionofvideousingmatlabcode-131024013723-phpapp01/95/edge-detection-of-video-using-matlab-code-4-638.jpg?cb=13825798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536" y="1063417"/>
            <a:ext cx="7366621" cy="5530740"/>
          </a:xfrm>
          <a:prstGeom prst="rect">
            <a:avLst/>
          </a:prstGeom>
          <a:noFill/>
          <a:extLst>
            <a:ext uri="{909E8E84-426E-40DD-AFC4-6F175D3DCCD1}">
              <a14:hiddenFill xmlns:a14="http://schemas.microsoft.com/office/drawing/2010/main">
                <a:solidFill>
                  <a:srgbClr val="FFFFFF"/>
                </a:solidFill>
              </a14:hiddenFill>
            </a:ext>
          </a:extLst>
        </p:spPr>
      </p:pic>
      <p:sp>
        <p:nvSpPr>
          <p:cNvPr id="6" name="文字方塊 5"/>
          <p:cNvSpPr txBox="1"/>
          <p:nvPr/>
        </p:nvSpPr>
        <p:spPr>
          <a:xfrm>
            <a:off x="1036151" y="5556332"/>
            <a:ext cx="7560840" cy="923330"/>
          </a:xfrm>
          <a:prstGeom prst="rect">
            <a:avLst/>
          </a:prstGeom>
          <a:noFill/>
        </p:spPr>
        <p:txBody>
          <a:bodyPr wrap="square" rtlCol="0">
            <a:spAutoFit/>
          </a:bodyPr>
          <a:lstStyle/>
          <a:p>
            <a:r>
              <a:rPr lang="en-US" altLang="zh-TW" dirty="0" smtClean="0"/>
              <a:t>step :</a:t>
            </a:r>
            <a:r>
              <a:rPr lang="zh-TW" altLang="en-US" dirty="0" smtClean="0"/>
              <a:t>這</a:t>
            </a:r>
            <a:r>
              <a:rPr lang="zh-TW" altLang="en-US" dirty="0"/>
              <a:t>是假設的人工訊號</a:t>
            </a:r>
            <a:r>
              <a:rPr lang="en-US" altLang="zh-TW" dirty="0"/>
              <a:t>(</a:t>
            </a:r>
            <a:r>
              <a:rPr lang="zh-TW" altLang="en-US" dirty="0"/>
              <a:t>不存在於一般圖形</a:t>
            </a:r>
            <a:r>
              <a:rPr lang="en-US" altLang="zh-TW" dirty="0"/>
              <a:t>)</a:t>
            </a:r>
            <a:r>
              <a:rPr lang="zh-TW" altLang="en-US" dirty="0"/>
              <a:t>，因為 </a:t>
            </a:r>
            <a:r>
              <a:rPr lang="en-US" altLang="zh-TW" dirty="0"/>
              <a:t>image scanner </a:t>
            </a:r>
            <a:r>
              <a:rPr lang="zh-TW" altLang="en-US" dirty="0"/>
              <a:t>通常在前級處理會利用 </a:t>
            </a:r>
            <a:r>
              <a:rPr lang="en-US" altLang="zh-TW" dirty="0"/>
              <a:t>LPF </a:t>
            </a:r>
            <a:r>
              <a:rPr lang="zh-TW" altLang="en-US" dirty="0"/>
              <a:t>濾除會有產生 </a:t>
            </a:r>
            <a:r>
              <a:rPr lang="en-US" altLang="zh-TW" dirty="0"/>
              <a:t>alias </a:t>
            </a:r>
            <a:r>
              <a:rPr lang="zh-TW" altLang="en-US" dirty="0"/>
              <a:t>的</a:t>
            </a:r>
            <a:r>
              <a:rPr lang="zh-TW" altLang="en-US" dirty="0" smtClean="0"/>
              <a:t>高頻</a:t>
            </a:r>
            <a:r>
              <a:rPr lang="zh-TW" altLang="en-US" dirty="0"/>
              <a:t>部分，好比利用 </a:t>
            </a:r>
            <a:r>
              <a:rPr lang="en-US" altLang="zh-TW" dirty="0"/>
              <a:t>Gaussian mask </a:t>
            </a:r>
            <a:r>
              <a:rPr lang="zh-TW" altLang="en-US" dirty="0"/>
              <a:t>去做 </a:t>
            </a:r>
            <a:r>
              <a:rPr lang="en-US" altLang="zh-TW" dirty="0"/>
              <a:t>convolution </a:t>
            </a:r>
            <a:r>
              <a:rPr lang="zh-TW" altLang="en-US" dirty="0"/>
              <a:t>結果。</a:t>
            </a:r>
          </a:p>
        </p:txBody>
      </p:sp>
    </p:spTree>
    <p:extLst>
      <p:ext uri="{BB962C8B-B14F-4D97-AF65-F5344CB8AC3E}">
        <p14:creationId xmlns:p14="http://schemas.microsoft.com/office/powerpoint/2010/main" val="4654844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3"/>
</p:tagLst>
</file>

<file path=ppt/tags/tag2.xml><?xml version="1.0" encoding="utf-8"?>
<p:tagLst xmlns:a="http://schemas.openxmlformats.org/drawingml/2006/main" xmlns:r="http://schemas.openxmlformats.org/officeDocument/2006/relationships" xmlns:p="http://schemas.openxmlformats.org/presentationml/2006/main">
  <p:tag name="TIMING" val="|0.9"/>
</p:tagLst>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folHlink">
            <a:alpha val="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新細明體" pitchFamily="18" charset="-120"/>
          </a:defRPr>
        </a:defPPr>
      </a:lstStyle>
    </a:spDef>
    <a:lnDef>
      <a:spPr bwMode="auto">
        <a:xfrm>
          <a:off x="0" y="0"/>
          <a:ext cx="1" cy="1"/>
        </a:xfrm>
        <a:custGeom>
          <a:avLst/>
          <a:gdLst/>
          <a:ahLst/>
          <a:cxnLst/>
          <a:rect l="0" t="0" r="0" b="0"/>
          <a:pathLst/>
        </a:custGeom>
        <a:solidFill>
          <a:schemeClr val="folHlink">
            <a:alpha val="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新細明體" pitchFamily="18" charset="-120"/>
          </a:defRPr>
        </a:defPPr>
      </a:lstStyle>
    </a:lnDef>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離子會議室">
  <a:themeElements>
    <a:clrScheme name="離子會議室">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離子會議室">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離子會議室">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30659</TotalTime>
  <Words>8053</Words>
  <Application>Microsoft Office PowerPoint</Application>
  <PresentationFormat>如螢幕大小 (4:3)</PresentationFormat>
  <Paragraphs>1774</Paragraphs>
  <Slides>187</Slides>
  <Notes>151</Notes>
  <HiddenSlides>0</HiddenSlides>
  <MMClips>0</MMClips>
  <ScaleCrop>false</ScaleCrop>
  <HeadingPairs>
    <vt:vector size="8" baseType="variant">
      <vt:variant>
        <vt:lpstr>使用字型</vt:lpstr>
      </vt:variant>
      <vt:variant>
        <vt:i4>12</vt:i4>
      </vt:variant>
      <vt:variant>
        <vt:lpstr>佈景主題</vt:lpstr>
      </vt:variant>
      <vt:variant>
        <vt:i4>2</vt:i4>
      </vt:variant>
      <vt:variant>
        <vt:lpstr>內嵌 OLE 伺服程式</vt:lpstr>
      </vt:variant>
      <vt:variant>
        <vt:i4>2</vt:i4>
      </vt:variant>
      <vt:variant>
        <vt:lpstr>投影片標題</vt:lpstr>
      </vt:variant>
      <vt:variant>
        <vt:i4>187</vt:i4>
      </vt:variant>
    </vt:vector>
  </HeadingPairs>
  <TitlesOfParts>
    <vt:vector size="203" baseType="lpstr">
      <vt:lpstr>宋体</vt:lpstr>
      <vt:lpstr>全真中圓體</vt:lpstr>
      <vt:lpstr>新細明體</vt:lpstr>
      <vt:lpstr>標楷體</vt:lpstr>
      <vt:lpstr>Arial</vt:lpstr>
      <vt:lpstr>Calibri</vt:lpstr>
      <vt:lpstr>Cambria Math</vt:lpstr>
      <vt:lpstr>Century Gothic</vt:lpstr>
      <vt:lpstr>Comic Sans MS</vt:lpstr>
      <vt:lpstr>Times New Roman</vt:lpstr>
      <vt:lpstr>Wingdings</vt:lpstr>
      <vt:lpstr>Wingdings 3</vt:lpstr>
      <vt:lpstr>Network</vt:lpstr>
      <vt:lpstr>離子會議室</vt:lpstr>
      <vt:lpstr>方程式</vt:lpstr>
      <vt:lpstr>Equation</vt:lpstr>
      <vt:lpstr>Computer and Robot Vision I</vt:lpstr>
      <vt:lpstr>Recognition Methodology</vt:lpstr>
      <vt:lpstr> 7-1 Introduction</vt:lpstr>
      <vt:lpstr>PowerPoint 簡報</vt:lpstr>
      <vt:lpstr>PowerPoint 簡報</vt:lpstr>
      <vt:lpstr>PowerPoint 簡報</vt:lpstr>
      <vt:lpstr>7-2 Noise Cleaning</vt:lpstr>
      <vt:lpstr>  7-2 Filter</vt:lpstr>
      <vt:lpstr>TAKE A BREAK 0</vt:lpstr>
      <vt:lpstr>7.2.1 Statistical Framework For Noise Removal – Mask Template (Cont.)</vt:lpstr>
      <vt:lpstr>7.2 Noise Cleaning</vt:lpstr>
      <vt:lpstr>PowerPoint 簡報</vt:lpstr>
      <vt:lpstr>7.2.1 Statistical Framework for Noise Removal (Cont.)</vt:lpstr>
      <vt:lpstr>PowerPoint 簡報</vt:lpstr>
      <vt:lpstr>PowerPoint 簡報</vt:lpstr>
      <vt:lpstr>PowerPoint 簡報</vt:lpstr>
      <vt:lpstr>PowerPoint 簡報</vt:lpstr>
      <vt:lpstr>PowerPoint 簡報</vt:lpstr>
      <vt:lpstr>box filter: recursive implementation</vt:lpstr>
      <vt:lpstr>PowerPoint 簡報</vt:lpstr>
      <vt:lpstr>Take a break 1</vt:lpstr>
      <vt:lpstr>7.2 Noise Cleaning</vt:lpstr>
      <vt:lpstr>Defocusing images &amp; edges blurred </vt:lpstr>
      <vt:lpstr>A Statistical Framework for Noise Removal</vt:lpstr>
      <vt:lpstr>PowerPoint 簡報</vt:lpstr>
      <vt:lpstr>PowerPoint 簡報</vt:lpstr>
      <vt:lpstr>PowerPoint 簡報</vt:lpstr>
      <vt:lpstr>PowerPoint 簡報</vt:lpstr>
      <vt:lpstr>PowerPoint 簡報</vt:lpstr>
      <vt:lpstr>PowerPoint 簡報</vt:lpstr>
      <vt:lpstr>PowerPoint 簡報</vt:lpstr>
      <vt:lpstr>Take a break 2 </vt:lpstr>
      <vt:lpstr>PowerPoint 簡報</vt:lpstr>
      <vt:lpstr>Outlier or Peak Noise</vt:lpstr>
      <vt:lpstr>Outlier or Peak Noise</vt:lpstr>
      <vt:lpstr>Outlier or Peak Noise</vt:lpstr>
      <vt:lpstr>Outlier or Peak Noise</vt:lpstr>
      <vt:lpstr>Outlier or Peak Noise</vt:lpstr>
      <vt:lpstr>7-2-3 Outlier or Peak Noise</vt:lpstr>
      <vt:lpstr> 7-2-3 Outlier or Peak Noise</vt:lpstr>
      <vt:lpstr>PowerPoint 簡報</vt:lpstr>
      <vt:lpstr> 7-2-4  K-Nearest Neighbor</vt:lpstr>
      <vt:lpstr>Take a break 3</vt:lpstr>
      <vt:lpstr> 7-2-5 Gradient Inverse weighted</vt:lpstr>
      <vt:lpstr>7-2-6 Order Statistic Neighborhood Operators</vt:lpstr>
      <vt:lpstr>7-2-6 Order Statistic Neighborhood Operators</vt:lpstr>
      <vt:lpstr>7-2-6 Order Statistic Neighborhood Operators</vt:lpstr>
      <vt:lpstr>PowerPoint 簡報</vt:lpstr>
      <vt:lpstr>7-2-6 Order Statistic Neighborhood Operators</vt:lpstr>
      <vt:lpstr>Median Filter</vt:lpstr>
      <vt:lpstr>Median filter</vt:lpstr>
      <vt:lpstr>Mean filter &amp; Median filter</vt:lpstr>
      <vt:lpstr>7-2-6 Order Statistic Neighborhood Operators</vt:lpstr>
      <vt:lpstr>7-2-6 Order Statistic Neighborhood Operators</vt:lpstr>
      <vt:lpstr>7-2-6 Order Statistic Neighborhood Operators</vt:lpstr>
      <vt:lpstr>7-2-7  Hysteresis Smoothing</vt:lpstr>
      <vt:lpstr>7-2-7 Hysteresis Smoothing</vt:lpstr>
      <vt:lpstr>7-2-7 Hysteresis Smoothing</vt:lpstr>
      <vt:lpstr>7-2-7 Hysteresis Smoothing</vt:lpstr>
      <vt:lpstr>Take a break 4</vt:lpstr>
      <vt:lpstr>Sigma Filter</vt:lpstr>
      <vt:lpstr>Selected-Neighborhood Averaging</vt:lpstr>
      <vt:lpstr>Minimum Mean Square Noise Smoothing</vt:lpstr>
      <vt:lpstr>Minimum Mean Square Noise Smoothing</vt:lpstr>
      <vt:lpstr>Noise-Removal Techniques-Experiments</vt:lpstr>
      <vt:lpstr>Noise-Removal Techniques-Experiments</vt:lpstr>
      <vt:lpstr>Noise-Removal Techniques-Experiments</vt:lpstr>
      <vt:lpstr>Noise-Removal Techniques-Experiments</vt:lpstr>
      <vt:lpstr>Noise-Removal Techniques-Experiments</vt:lpstr>
      <vt:lpstr>Noise-Removal Techniques-Experiments</vt:lpstr>
      <vt:lpstr>Noise-Removal Techniques-Experiments</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Noise-Removal Techniques-Experiments with Lena</vt:lpstr>
      <vt:lpstr>7.3 Sharpening</vt:lpstr>
      <vt:lpstr>Extremum Sharpening</vt:lpstr>
      <vt:lpstr>7.4 Edge Detection</vt:lpstr>
      <vt:lpstr>Gradient</vt:lpstr>
      <vt:lpstr>Gradient Edge Detectors</vt:lpstr>
      <vt:lpstr>PowerPoint 簡報</vt:lpstr>
      <vt:lpstr> (1965</vt:lpstr>
      <vt:lpstr>PowerPoint 簡報</vt:lpstr>
      <vt:lpstr>PowerPoint 簡報</vt:lpstr>
      <vt:lpstr>PowerPoint 簡報</vt:lpstr>
      <vt:lpstr>Gradient Edge Detectors</vt:lpstr>
      <vt:lpstr>Roberts operators with threshold = 30 </vt:lpstr>
      <vt:lpstr>Gradient Edge Detectors</vt:lpstr>
      <vt:lpstr> Prewitt edge detector with threshold = 30 </vt:lpstr>
      <vt:lpstr>Take a break</vt:lpstr>
      <vt:lpstr>Gradient Edge Detectors</vt:lpstr>
      <vt:lpstr>Gradient Edge Detectors</vt:lpstr>
      <vt:lpstr>Gradient Edge Detectors</vt:lpstr>
      <vt:lpstr>Sobel edge detector with threshold = 30 </vt:lpstr>
      <vt:lpstr>Gradient Edge Detectors</vt:lpstr>
      <vt:lpstr>Gradient Edge Detectors   orthogonal</vt:lpstr>
      <vt:lpstr>Gradient Edge Detectors</vt:lpstr>
      <vt:lpstr>Comparion between Frei-Chen and Sobel</vt:lpstr>
      <vt:lpstr>Take a break</vt:lpstr>
      <vt:lpstr>Frei and Chen edge detector with threshold = 30 </vt:lpstr>
      <vt:lpstr>Gradient Edge Detectors</vt:lpstr>
      <vt:lpstr>Kirsch edge detector with threshold = 30 </vt:lpstr>
      <vt:lpstr>Gradient Edge Detectors</vt:lpstr>
      <vt:lpstr>Robinson edge detector with threshold = 30 </vt:lpstr>
      <vt:lpstr>Gradient Edge Detectors</vt:lpstr>
      <vt:lpstr>Nevatia and Babu with threshold = 30 </vt:lpstr>
      <vt:lpstr>Gradient Edge Detectors</vt:lpstr>
      <vt:lpstr>PowerPoint 簡報</vt:lpstr>
      <vt:lpstr>PowerPoint 簡報</vt:lpstr>
      <vt:lpstr>Gradient Edge Detectors</vt:lpstr>
      <vt:lpstr>7.4.1 Gradient Edge Detectors</vt:lpstr>
      <vt:lpstr>Take a break</vt:lpstr>
      <vt:lpstr>Zero-Crossing Edge Detectors</vt:lpstr>
      <vt:lpstr>Zero-Crossing Edge Detectors</vt:lpstr>
      <vt:lpstr>Zero-Crossing Edge Detectors</vt:lpstr>
      <vt:lpstr>Zero-Crossing Edge Detectors</vt:lpstr>
      <vt:lpstr>Zero-Crossing Edge Detectors</vt:lpstr>
      <vt:lpstr>PowerPoint 簡報</vt:lpstr>
      <vt:lpstr>Zero-Crossing Edge Detectors</vt:lpstr>
      <vt:lpstr>Zero-Crossing Edge Detectors</vt:lpstr>
      <vt:lpstr>Zero-Crossing Edge Detectors</vt:lpstr>
      <vt:lpstr>Zero-Crossing Edge Detectors</vt:lpstr>
      <vt:lpstr>Zero-Crossing Edge Detectors</vt:lpstr>
      <vt:lpstr>Take a break</vt:lpstr>
      <vt:lpstr>PowerPoint 簡報</vt:lpstr>
      <vt:lpstr>PowerPoint 簡報</vt:lpstr>
      <vt:lpstr>PowerPoint 簡報</vt:lpstr>
      <vt:lpstr>Zero-Crossing Edge Detectors</vt:lpstr>
      <vt:lpstr>PowerPoint 簡報</vt:lpstr>
      <vt:lpstr>PowerPoint 簡報</vt:lpstr>
      <vt:lpstr>PowerPoint 簡報</vt:lpstr>
      <vt:lpstr>Zero-Crossing Edge Detectors</vt:lpstr>
      <vt:lpstr>Zero-Crossing Edge Detectors</vt:lpstr>
      <vt:lpstr>Zero-Crossing Edge Detectors</vt:lpstr>
      <vt:lpstr>Take a Break</vt:lpstr>
      <vt:lpstr>Edge Operator Performance</vt:lpstr>
      <vt:lpstr>PowerPoint 簡報</vt:lpstr>
      <vt:lpstr>PowerPoint 簡報</vt:lpstr>
      <vt:lpstr>7.5 Line Detection</vt:lpstr>
      <vt:lpstr>7.5 Line Detection</vt:lpstr>
      <vt:lpstr>PowerPoint 簡報</vt:lpstr>
      <vt:lpstr>PowerPoint 簡報</vt:lpstr>
      <vt:lpstr>Take a break</vt:lpstr>
      <vt:lpstr>Project due Dec. 8 </vt:lpstr>
      <vt:lpstr>Project due Dec. 8</vt:lpstr>
      <vt:lpstr>PowerPoint 簡報</vt:lpstr>
      <vt:lpstr>PowerPoint 簡報</vt:lpstr>
      <vt:lpstr>Project due Dec. 8</vt:lpstr>
      <vt:lpstr>Project due Dec. 8</vt:lpstr>
      <vt:lpstr>Project due Dec. 8</vt:lpstr>
      <vt:lpstr>Project due Dec.8</vt:lpstr>
      <vt:lpstr>Project due Dec. 8</vt:lpstr>
      <vt:lpstr>Project due Dec. 8</vt:lpstr>
      <vt:lpstr>Project due Dec. 8</vt:lpstr>
      <vt:lpstr>Project due Nov. 26</vt:lpstr>
      <vt:lpstr>Project due Dec.8 </vt:lpstr>
      <vt:lpstr>Project due Dec. 12</vt:lpstr>
      <vt:lpstr>Project due Dec. 15</vt:lpstr>
      <vt:lpstr>Project due Dec. 15</vt:lpstr>
      <vt:lpstr>Project due Dec. 15</vt:lpstr>
      <vt:lpstr>Project due Dec. 15</vt:lpstr>
      <vt:lpstr>Project due Dec. 15</vt:lpstr>
      <vt:lpstr>Project due Dec. 15</vt:lpstr>
      <vt:lpstr>Project due Dec. 15</vt:lpstr>
      <vt:lpstr>Project due Dec. 22</vt:lpstr>
      <vt:lpstr>Difference of Gaussian</vt:lpstr>
      <vt:lpstr>Difference of Gaussian</vt:lpstr>
      <vt:lpstr>Project due Dec. 22</vt:lpstr>
      <vt:lpstr>PowerPoint 簡報</vt:lpstr>
      <vt:lpstr>PowerPoint 簡報</vt:lpstr>
      <vt:lpstr>PowerPoint 簡報</vt:lpstr>
      <vt:lpstr>PowerPoint 簡報</vt:lpstr>
    </vt:vector>
  </TitlesOfParts>
  <Company>CMT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brian</dc:creator>
  <cp:lastModifiedBy>amy</cp:lastModifiedBy>
  <cp:revision>771</cp:revision>
  <dcterms:created xsi:type="dcterms:W3CDTF">2004-02-27T09:53:19Z</dcterms:created>
  <dcterms:modified xsi:type="dcterms:W3CDTF">2015-12-01T09:14:58Z</dcterms:modified>
</cp:coreProperties>
</file>