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8"/>
  </p:notesMasterIdLst>
  <p:sldIdLst>
    <p:sldId id="256" r:id="rId2"/>
    <p:sldId id="257" r:id="rId3"/>
    <p:sldId id="366" r:id="rId4"/>
    <p:sldId id="367" r:id="rId5"/>
    <p:sldId id="368" r:id="rId6"/>
    <p:sldId id="263" r:id="rId7"/>
    <p:sldId id="315" r:id="rId8"/>
    <p:sldId id="371" r:id="rId9"/>
    <p:sldId id="320" r:id="rId10"/>
    <p:sldId id="503" r:id="rId11"/>
    <p:sldId id="504" r:id="rId12"/>
    <p:sldId id="507" r:id="rId13"/>
    <p:sldId id="509" r:id="rId14"/>
    <p:sldId id="510" r:id="rId15"/>
    <p:sldId id="511" r:id="rId16"/>
    <p:sldId id="512" r:id="rId17"/>
    <p:sldId id="513" r:id="rId18"/>
    <p:sldId id="505" r:id="rId19"/>
    <p:sldId id="506" r:id="rId20"/>
    <p:sldId id="514" r:id="rId21"/>
    <p:sldId id="369" r:id="rId22"/>
    <p:sldId id="261" r:id="rId23"/>
    <p:sldId id="259" r:id="rId24"/>
    <p:sldId id="260" r:id="rId25"/>
    <p:sldId id="267" r:id="rId26"/>
    <p:sldId id="448" r:id="rId27"/>
    <p:sldId id="268" r:id="rId28"/>
    <p:sldId id="269" r:id="rId29"/>
    <p:sldId id="338" r:id="rId30"/>
    <p:sldId id="273" r:id="rId31"/>
    <p:sldId id="378" r:id="rId32"/>
    <p:sldId id="266" r:id="rId33"/>
    <p:sldId id="270" r:id="rId34"/>
    <p:sldId id="271" r:id="rId35"/>
    <p:sldId id="379" r:id="rId36"/>
    <p:sldId id="381" r:id="rId37"/>
    <p:sldId id="382" r:id="rId38"/>
    <p:sldId id="383" r:id="rId39"/>
    <p:sldId id="384" r:id="rId40"/>
    <p:sldId id="387" r:id="rId41"/>
    <p:sldId id="388" r:id="rId42"/>
    <p:sldId id="389" r:id="rId43"/>
    <p:sldId id="390" r:id="rId44"/>
    <p:sldId id="391" r:id="rId45"/>
    <p:sldId id="392" r:id="rId46"/>
    <p:sldId id="393" r:id="rId47"/>
    <p:sldId id="394" r:id="rId48"/>
    <p:sldId id="395" r:id="rId49"/>
    <p:sldId id="396" r:id="rId50"/>
    <p:sldId id="275" r:id="rId51"/>
    <p:sldId id="274" r:id="rId52"/>
    <p:sldId id="449" r:id="rId53"/>
    <p:sldId id="452" r:id="rId54"/>
    <p:sldId id="453" r:id="rId55"/>
    <p:sldId id="451" r:id="rId56"/>
    <p:sldId id="276" r:id="rId57"/>
    <p:sldId id="272" r:id="rId58"/>
    <p:sldId id="443" r:id="rId59"/>
    <p:sldId id="400" r:id="rId60"/>
    <p:sldId id="401" r:id="rId61"/>
    <p:sldId id="442" r:id="rId62"/>
    <p:sldId id="444" r:id="rId63"/>
    <p:sldId id="445" r:id="rId64"/>
    <p:sldId id="399" r:id="rId65"/>
    <p:sldId id="454" r:id="rId66"/>
    <p:sldId id="403" r:id="rId67"/>
    <p:sldId id="404" r:id="rId68"/>
    <p:sldId id="405" r:id="rId69"/>
    <p:sldId id="406" r:id="rId70"/>
    <p:sldId id="407" r:id="rId71"/>
    <p:sldId id="408" r:id="rId72"/>
    <p:sldId id="409" r:id="rId73"/>
    <p:sldId id="410" r:id="rId74"/>
    <p:sldId id="411" r:id="rId75"/>
    <p:sldId id="412" r:id="rId76"/>
    <p:sldId id="413" r:id="rId77"/>
    <p:sldId id="414" r:id="rId78"/>
    <p:sldId id="415" r:id="rId79"/>
    <p:sldId id="416" r:id="rId80"/>
    <p:sldId id="418" r:id="rId81"/>
    <p:sldId id="419" r:id="rId82"/>
    <p:sldId id="421" r:id="rId83"/>
    <p:sldId id="422" r:id="rId84"/>
    <p:sldId id="423" r:id="rId85"/>
    <p:sldId id="424" r:id="rId86"/>
    <p:sldId id="425" r:id="rId87"/>
    <p:sldId id="426" r:id="rId88"/>
    <p:sldId id="427" r:id="rId89"/>
    <p:sldId id="428" r:id="rId90"/>
    <p:sldId id="429" r:id="rId91"/>
    <p:sldId id="446" r:id="rId92"/>
    <p:sldId id="484" r:id="rId93"/>
    <p:sldId id="485" r:id="rId94"/>
    <p:sldId id="499" r:id="rId95"/>
    <p:sldId id="487" r:id="rId96"/>
    <p:sldId id="488" r:id="rId97"/>
    <p:sldId id="498" r:id="rId98"/>
    <p:sldId id="517" r:id="rId99"/>
    <p:sldId id="518" r:id="rId100"/>
    <p:sldId id="519" r:id="rId101"/>
    <p:sldId id="520" r:id="rId102"/>
    <p:sldId id="521" r:id="rId103"/>
    <p:sldId id="522" r:id="rId104"/>
    <p:sldId id="491" r:id="rId105"/>
    <p:sldId id="500" r:id="rId106"/>
    <p:sldId id="492" r:id="rId107"/>
    <p:sldId id="493" r:id="rId108"/>
    <p:sldId id="494" r:id="rId109"/>
    <p:sldId id="495" r:id="rId110"/>
    <p:sldId id="467" r:id="rId111"/>
    <p:sldId id="468" r:id="rId112"/>
    <p:sldId id="469" r:id="rId113"/>
    <p:sldId id="470" r:id="rId114"/>
    <p:sldId id="471" r:id="rId115"/>
    <p:sldId id="472" r:id="rId116"/>
    <p:sldId id="473" r:id="rId117"/>
    <p:sldId id="474" r:id="rId118"/>
    <p:sldId id="475" r:id="rId119"/>
    <p:sldId id="476" r:id="rId120"/>
    <p:sldId id="477" r:id="rId121"/>
    <p:sldId id="478" r:id="rId122"/>
    <p:sldId id="479" r:id="rId123"/>
    <p:sldId id="480" r:id="rId124"/>
    <p:sldId id="481" r:id="rId125"/>
    <p:sldId id="482" r:id="rId126"/>
    <p:sldId id="501" r:id="rId127"/>
    <p:sldId id="538" r:id="rId128"/>
    <p:sldId id="547" r:id="rId129"/>
    <p:sldId id="539" r:id="rId130"/>
    <p:sldId id="540" r:id="rId131"/>
    <p:sldId id="541" r:id="rId132"/>
    <p:sldId id="542" r:id="rId133"/>
    <p:sldId id="543" r:id="rId134"/>
    <p:sldId id="544" r:id="rId135"/>
    <p:sldId id="531" r:id="rId136"/>
    <p:sldId id="532" r:id="rId137"/>
    <p:sldId id="548" r:id="rId138"/>
    <p:sldId id="549" r:id="rId139"/>
    <p:sldId id="525" r:id="rId140"/>
    <p:sldId id="526" r:id="rId141"/>
    <p:sldId id="529" r:id="rId142"/>
    <p:sldId id="528" r:id="rId143"/>
    <p:sldId id="527" r:id="rId144"/>
    <p:sldId id="533" r:id="rId145"/>
    <p:sldId id="545" r:id="rId146"/>
    <p:sldId id="546" r:id="rId147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hap.6" id="{D65F473B-B4C7-47F5-B691-EA8E69C18B2C}">
          <p14:sldIdLst>
            <p14:sldId id="256"/>
            <p14:sldId id="257"/>
            <p14:sldId id="366"/>
          </p14:sldIdLst>
        </p14:section>
        <p14:section name="Chap.6.1" id="{23936126-8FEE-4C70-8967-86534A947E02}">
          <p14:sldIdLst>
            <p14:sldId id="367"/>
            <p14:sldId id="368"/>
            <p14:sldId id="263"/>
            <p14:sldId id="315"/>
            <p14:sldId id="371"/>
            <p14:sldId id="320"/>
            <p14:sldId id="503"/>
            <p14:sldId id="504"/>
            <p14:sldId id="507"/>
            <p14:sldId id="509"/>
            <p14:sldId id="510"/>
            <p14:sldId id="511"/>
            <p14:sldId id="512"/>
            <p14:sldId id="513"/>
            <p14:sldId id="505"/>
            <p14:sldId id="506"/>
            <p14:sldId id="514"/>
          </p14:sldIdLst>
        </p14:section>
        <p14:section name="Chap.6.2" id="{1E4DA216-E7BC-459C-BD99-D219A490A6BF}">
          <p14:sldIdLst>
            <p14:sldId id="369"/>
            <p14:sldId id="261"/>
            <p14:sldId id="259"/>
            <p14:sldId id="260"/>
            <p14:sldId id="267"/>
            <p14:sldId id="448"/>
            <p14:sldId id="268"/>
            <p14:sldId id="269"/>
            <p14:sldId id="338"/>
            <p14:sldId id="273"/>
            <p14:sldId id="378"/>
            <p14:sldId id="266"/>
            <p14:sldId id="270"/>
            <p14:sldId id="271"/>
            <p14:sldId id="379"/>
            <p14:sldId id="381"/>
            <p14:sldId id="382"/>
            <p14:sldId id="383"/>
            <p14:sldId id="384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  <p14:sldId id="395"/>
            <p14:sldId id="396"/>
            <p14:sldId id="275"/>
            <p14:sldId id="274"/>
            <p14:sldId id="449"/>
            <p14:sldId id="452"/>
            <p14:sldId id="453"/>
            <p14:sldId id="451"/>
            <p14:sldId id="276"/>
            <p14:sldId id="272"/>
            <p14:sldId id="443"/>
            <p14:sldId id="400"/>
            <p14:sldId id="401"/>
            <p14:sldId id="442"/>
            <p14:sldId id="444"/>
            <p14:sldId id="445"/>
            <p14:sldId id="399"/>
            <p14:sldId id="454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8"/>
            <p14:sldId id="419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46"/>
            <p14:sldId id="484"/>
            <p14:sldId id="485"/>
            <p14:sldId id="499"/>
            <p14:sldId id="487"/>
            <p14:sldId id="488"/>
            <p14:sldId id="498"/>
            <p14:sldId id="517"/>
            <p14:sldId id="518"/>
            <p14:sldId id="519"/>
            <p14:sldId id="520"/>
            <p14:sldId id="521"/>
            <p14:sldId id="522"/>
            <p14:sldId id="491"/>
            <p14:sldId id="500"/>
            <p14:sldId id="492"/>
            <p14:sldId id="493"/>
            <p14:sldId id="494"/>
          </p14:sldIdLst>
        </p14:section>
        <p14:section name="Chap.6.3" id="{E0668954-1E77-4EEA-A202-5A3AD69E7805}">
          <p14:sldIdLst>
            <p14:sldId id="495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501"/>
            <p14:sldId id="538"/>
          </p14:sldIdLst>
        </p14:section>
        <p14:section name="Chap.6.4" id="{1F869129-1369-4D7E-A2B3-DD74B09DA512}">
          <p14:sldIdLst>
            <p14:sldId id="547"/>
            <p14:sldId id="539"/>
            <p14:sldId id="540"/>
            <p14:sldId id="541"/>
            <p14:sldId id="542"/>
            <p14:sldId id="543"/>
            <p14:sldId id="544"/>
            <p14:sldId id="531"/>
            <p14:sldId id="532"/>
            <p14:sldId id="548"/>
            <p14:sldId id="549"/>
            <p14:sldId id="525"/>
            <p14:sldId id="526"/>
            <p14:sldId id="529"/>
            <p14:sldId id="528"/>
            <p14:sldId id="527"/>
            <p14:sldId id="533"/>
            <p14:sldId id="545"/>
            <p14:sldId id="546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3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ser" initials="u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A6A6A6"/>
    <a:srgbClr val="0000FF"/>
    <a:srgbClr val="008A00"/>
    <a:srgbClr val="7D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中等深淺樣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淺色樣式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638B1855-1B75-4FBE-930C-398BA8C253C6}" styleName="佈景主題樣式 2 - 輔色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78" autoAdjust="0"/>
    <p:restoredTop sz="85106" autoAdjust="0"/>
  </p:normalViewPr>
  <p:slideViewPr>
    <p:cSldViewPr snapToGrid="0">
      <p:cViewPr varScale="1">
        <p:scale>
          <a:sx n="73" d="100"/>
          <a:sy n="73" d="100"/>
        </p:scale>
        <p:origin x="1195" y="72"/>
      </p:cViewPr>
      <p:guideLst>
        <p:guide pos="3840"/>
        <p:guide orient="horz" pos="213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commentAuthors" Target="commentAuthors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F9B657-6E37-4DC6-B7CC-070B7B5417B0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4A6C41-6494-4005-A8E4-CD20897D0D71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25734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shrinking </a:t>
            </a:r>
            <a:r>
              <a:rPr lang="zh-TW" altLang="en-US" dirty="0"/>
              <a:t>縮小</a:t>
            </a:r>
            <a:endParaRPr lang="en-US" altLang="zh-TW" dirty="0"/>
          </a:p>
          <a:p>
            <a:r>
              <a:rPr lang="en-US" altLang="zh-TW" dirty="0"/>
              <a:t>Interior</a:t>
            </a:r>
            <a:r>
              <a:rPr lang="zh-TW" altLang="en-US" dirty="0"/>
              <a:t> 內部 </a:t>
            </a:r>
            <a:r>
              <a:rPr lang="en-US" altLang="zh-TW" dirty="0"/>
              <a:t>/</a:t>
            </a:r>
            <a:r>
              <a:rPr lang="zh-TW" altLang="en-US" dirty="0"/>
              <a:t> </a:t>
            </a:r>
            <a:r>
              <a:rPr lang="en-US" altLang="zh-TW" dirty="0"/>
              <a:t>border </a:t>
            </a:r>
            <a:r>
              <a:rPr lang="zh-TW" altLang="en-US" dirty="0"/>
              <a:t>邊界</a:t>
            </a:r>
            <a:endParaRPr lang="en-US" altLang="zh-TW" dirty="0"/>
          </a:p>
          <a:p>
            <a:r>
              <a:rPr lang="en-US" altLang="zh-TW" dirty="0"/>
              <a:t>Connectivity </a:t>
            </a:r>
            <a:r>
              <a:rPr lang="zh-TW" altLang="en-US" dirty="0"/>
              <a:t>連通性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750861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045511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699834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13829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832754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480586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908922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21894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connectivity</a:t>
            </a:r>
            <a:r>
              <a:rPr lang="zh-TW" altLang="en-US" dirty="0"/>
              <a:t> 連通性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17250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Primitive </a:t>
            </a:r>
            <a:r>
              <a:rPr lang="zh-TW" altLang="en-US" dirty="0"/>
              <a:t>原始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215396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068211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Workhorse </a:t>
            </a:r>
            <a:r>
              <a:rPr lang="zh-TW" altLang="en-US" dirty="0"/>
              <a:t>主力</a:t>
            </a:r>
            <a:endParaRPr lang="en-US" altLang="zh-TW" dirty="0"/>
          </a:p>
          <a:p>
            <a:r>
              <a:rPr lang="en-US" altLang="zh-TW" dirty="0"/>
              <a:t>F ( x ) = y</a:t>
            </a:r>
          </a:p>
          <a:p>
            <a:r>
              <a:rPr lang="en-US" altLang="zh-TW" dirty="0"/>
              <a:t>Character </a:t>
            </a:r>
            <a:r>
              <a:rPr lang="zh-TW" altLang="en-US" dirty="0"/>
              <a:t>字元</a:t>
            </a:r>
            <a:endParaRPr lang="en-US" altLang="zh-TW" dirty="0"/>
          </a:p>
          <a:p>
            <a:r>
              <a:rPr lang="zh-TW" altLang="en-US" dirty="0"/>
              <a:t>低階</a:t>
            </a:r>
            <a:r>
              <a:rPr lang="en-US" altLang="zh-TW" dirty="0"/>
              <a:t>:</a:t>
            </a:r>
            <a:r>
              <a:rPr lang="zh-TW" altLang="en-US" dirty="0"/>
              <a:t> 輸入影像輸出影像 </a:t>
            </a:r>
            <a:r>
              <a:rPr lang="en-US" altLang="zh-TW" dirty="0"/>
              <a:t>/</a:t>
            </a:r>
            <a:r>
              <a:rPr lang="zh-TW" altLang="en-US" dirty="0"/>
              <a:t> 中階</a:t>
            </a:r>
            <a:r>
              <a:rPr lang="en-US" altLang="zh-TW" dirty="0"/>
              <a:t>:</a:t>
            </a:r>
            <a:r>
              <a:rPr lang="zh-TW" altLang="en-US" dirty="0"/>
              <a:t> 輸入影像 輸出影像屬性 </a:t>
            </a:r>
            <a:r>
              <a:rPr lang="en-US" altLang="zh-TW" dirty="0"/>
              <a:t>/</a:t>
            </a:r>
            <a:r>
              <a:rPr lang="zh-TW" altLang="en-US" dirty="0"/>
              <a:t> 高階</a:t>
            </a:r>
            <a:r>
              <a:rPr lang="en-US" altLang="zh-TW" dirty="0"/>
              <a:t>:</a:t>
            </a:r>
            <a:r>
              <a:rPr lang="zh-TW" altLang="en-US" dirty="0"/>
              <a:t> 輸入</a:t>
            </a:r>
            <a:r>
              <a:rPr lang="en-US" altLang="zh-TW" dirty="0"/>
              <a:t>boundaries</a:t>
            </a:r>
            <a:r>
              <a:rPr lang="zh-TW" altLang="en-US" dirty="0"/>
              <a:t>、</a:t>
            </a:r>
            <a:r>
              <a:rPr lang="en-US" altLang="zh-TW" dirty="0"/>
              <a:t>region</a:t>
            </a:r>
            <a:r>
              <a:rPr lang="zh-TW" altLang="en-US" dirty="0"/>
              <a:t>輸出影像屬性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5805544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273785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534247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Approach</a:t>
            </a:r>
            <a:r>
              <a:rPr lang="zh-TW" altLang="en-US" dirty="0"/>
              <a:t> 接近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95468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49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0215378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h(c, d): similar to </a:t>
            </a:r>
            <a:r>
              <a:rPr lang="en-US" altLang="zh-TW" b="1" dirty="0"/>
              <a:t>region-shrinking</a:t>
            </a:r>
            <a:r>
              <a:rPr lang="en-US" altLang="zh-TW" dirty="0"/>
              <a:t> function</a:t>
            </a:r>
          </a:p>
          <a:p>
            <a:r>
              <a:rPr lang="en-US" altLang="zh-TW" dirty="0"/>
              <a:t>f(c): </a:t>
            </a:r>
            <a:r>
              <a:rPr lang="zh-TW" altLang="en-US" dirty="0"/>
              <a:t>判斷</a:t>
            </a:r>
            <a:r>
              <a:rPr lang="en-US" altLang="zh-TW" dirty="0"/>
              <a:t>h(</a:t>
            </a:r>
            <a:r>
              <a:rPr lang="en-US" altLang="zh-TW" dirty="0" err="1"/>
              <a:t>c,d</a:t>
            </a:r>
            <a:r>
              <a:rPr lang="en-US" altLang="zh-TW" dirty="0"/>
              <a:t>)</a:t>
            </a:r>
            <a:r>
              <a:rPr lang="zh-TW" altLang="en-US" dirty="0"/>
              <a:t>做完的值，不是</a:t>
            </a:r>
            <a:r>
              <a:rPr lang="en-US" altLang="zh-TW" dirty="0"/>
              <a:t>border</a:t>
            </a:r>
            <a:r>
              <a:rPr lang="zh-TW" altLang="en-US" dirty="0"/>
              <a:t>的就標成</a:t>
            </a:r>
            <a:r>
              <a:rPr lang="en-US" altLang="zh-TW" dirty="0"/>
              <a:t>interior</a:t>
            </a:r>
          </a:p>
          <a:p>
            <a:r>
              <a:rPr lang="en-US" altLang="zh-TW" dirty="0"/>
              <a:t>a(n)</a:t>
            </a:r>
            <a:r>
              <a:rPr lang="zh-TW" altLang="en-US" dirty="0"/>
              <a:t> </a:t>
            </a:r>
            <a:r>
              <a:rPr lang="en-US" altLang="zh-TW" dirty="0"/>
              <a:t>base on </a:t>
            </a:r>
            <a:r>
              <a:rPr lang="zh-TW" altLang="en-US" dirty="0"/>
              <a:t>前一個</a:t>
            </a:r>
            <a:r>
              <a:rPr lang="en-US" altLang="zh-TW" dirty="0"/>
              <a:t>h</a:t>
            </a:r>
            <a:r>
              <a:rPr lang="zh-TW" altLang="en-US" dirty="0"/>
              <a:t>做完的結果，跟下一個</a:t>
            </a:r>
            <a:r>
              <a:rPr lang="en-US" altLang="zh-TW" dirty="0"/>
              <a:t>neighbor index</a:t>
            </a:r>
            <a:r>
              <a:rPr lang="zh-TW" altLang="en-US" dirty="0"/>
              <a:t>的</a:t>
            </a:r>
            <a:r>
              <a:rPr lang="en-US" altLang="zh-TW" dirty="0"/>
              <a:t>label</a:t>
            </a:r>
            <a:r>
              <a:rPr lang="zh-TW" altLang="en-US" dirty="0"/>
              <a:t>值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25708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前後相等 輸出該值；前後不等 輸出</a:t>
            </a:r>
            <a:r>
              <a:rPr lang="en-US" altLang="zh-TW" dirty="0"/>
              <a:t>b</a:t>
            </a:r>
            <a:r>
              <a:rPr lang="zh-TW" altLang="en-US" dirty="0"/>
              <a:t> </a:t>
            </a:r>
            <a:r>
              <a:rPr lang="en-US" altLang="zh-TW" dirty="0"/>
              <a:t>---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當前者</a:t>
            </a:r>
            <a:r>
              <a:rPr lang="en-US" altLang="zh-TW" dirty="0">
                <a:sym typeface="Wingdings" panose="05000000000000000000" pitchFamily="2" charset="2"/>
              </a:rPr>
              <a:t>(c)</a:t>
            </a:r>
            <a:r>
              <a:rPr lang="zh-TW" altLang="en-US" dirty="0">
                <a:sym typeface="Wingdings" panose="05000000000000000000" pitchFamily="2" charset="2"/>
              </a:rPr>
              <a:t>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時，無論如何輸出都是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。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250749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740464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037718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07678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 err="1"/>
              <a:t>Eg</a:t>
            </a:r>
            <a:r>
              <a:rPr lang="en-US" altLang="zh-TW" dirty="0"/>
              <a:t>: q</a:t>
            </a:r>
            <a:r>
              <a:rPr lang="zh-TW" altLang="en-US" dirty="0"/>
              <a:t>的達成次數</a:t>
            </a:r>
            <a:r>
              <a:rPr lang="en-US" altLang="zh-TW" dirty="0"/>
              <a:t>(</a:t>
            </a:r>
            <a:r>
              <a:rPr lang="zh-TW" altLang="en-US" dirty="0"/>
              <a:t>前兩個相等，但剩下兩個有至少一個不等</a:t>
            </a:r>
            <a:r>
              <a:rPr lang="en-US" altLang="zh-TW" dirty="0"/>
              <a:t>)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16895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Symbolic: </a:t>
            </a:r>
            <a:r>
              <a:rPr lang="zh-TW" altLang="en-US" dirty="0"/>
              <a:t>與數值無關，符號</a:t>
            </a:r>
            <a:endParaRPr lang="en-US" altLang="zh-TW" dirty="0"/>
          </a:p>
          <a:p>
            <a:r>
              <a:rPr lang="en-US" altLang="zh-TW" dirty="0"/>
              <a:t>Ps: </a:t>
            </a:r>
            <a:r>
              <a:rPr lang="en-US" altLang="zh-TW" baseline="0" dirty="0"/>
              <a:t>mask</a:t>
            </a:r>
            <a:r>
              <a:rPr lang="zh-TW" altLang="en-US" baseline="0" dirty="0"/>
              <a:t>越大，效果就越像散光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913415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450013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190713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Label</a:t>
            </a:r>
            <a:r>
              <a:rPr lang="zh-TW" altLang="en-US" dirty="0"/>
              <a:t>值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527654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358758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1270358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各自標出相同</a:t>
            </a:r>
            <a:r>
              <a:rPr lang="en-US" altLang="zh-TW" dirty="0"/>
              <a:t>&amp;</a:t>
            </a:r>
            <a:r>
              <a:rPr lang="zh-TW" altLang="en-US" dirty="0"/>
              <a:t>不同的</a:t>
            </a:r>
            <a:r>
              <a:rPr lang="en-US" altLang="zh-TW" dirty="0"/>
              <a:t>pixel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6485700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Corner</a:t>
            </a:r>
            <a:r>
              <a:rPr lang="zh-TW" altLang="en-US" dirty="0"/>
              <a:t>中只能有一個跟他一樣，才能標記成</a:t>
            </a:r>
            <a:r>
              <a:rPr lang="en-US" altLang="zh-TW" dirty="0"/>
              <a:t>1</a:t>
            </a:r>
            <a:r>
              <a:rPr lang="zh-TW" altLang="en-US" dirty="0"/>
              <a:t>；否則為</a:t>
            </a:r>
            <a:r>
              <a:rPr lang="en-US" altLang="zh-TW" dirty="0"/>
              <a:t>0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681128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b="0" dirty="0">
                <a:latin typeface="Cambria Math" panose="02040503050406030204" pitchFamily="18" charset="0"/>
                <a:ea typeface="Cambria Math" panose="02040503050406030204" pitchFamily="18" charset="0"/>
              </a:rPr>
              <a:t>Shrink: </a:t>
            </a:r>
            <a:r>
              <a:rPr lang="zh-TW" altLang="en-US" b="0" dirty="0">
                <a:latin typeface="Cambria Math" panose="02040503050406030204" pitchFamily="18" charset="0"/>
                <a:ea typeface="Cambria Math" panose="02040503050406030204" pitchFamily="18" charset="0"/>
              </a:rPr>
              <a:t>收縮</a:t>
            </a:r>
            <a:endParaRPr lang="en-US" altLang="zh-TW" b="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zh-TW" altLang="en-US" b="0" dirty="0">
                <a:latin typeface="Cambria Math" panose="02040503050406030204" pitchFamily="18" charset="0"/>
              </a:rPr>
              <a:t>刪除</a:t>
            </a:r>
            <a:r>
              <a:rPr lang="en-US" altLang="zh-TW" b="0" dirty="0">
                <a:latin typeface="Cambria Math" panose="02040503050406030204" pitchFamily="18" charset="0"/>
              </a:rPr>
              <a:t>pixel</a:t>
            </a:r>
            <a:r>
              <a:rPr lang="zh-TW" altLang="en-US" b="0" dirty="0">
                <a:latin typeface="Cambria Math" panose="02040503050406030204" pitchFamily="18" charset="0"/>
              </a:rPr>
              <a:t>後還是不會斷開</a:t>
            </a:r>
            <a:endParaRPr lang="zh-TW" altLang="en-US" b="0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5884746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只有剛好一個</a:t>
            </a:r>
            <a:r>
              <a:rPr lang="en-US" altLang="zh-TW" dirty="0"/>
              <a:t>a</a:t>
            </a:r>
            <a:r>
              <a:rPr lang="zh-TW" altLang="en-US" dirty="0"/>
              <a:t>值結果是</a:t>
            </a:r>
            <a:r>
              <a:rPr lang="en-US" altLang="zh-TW" dirty="0"/>
              <a:t>1</a:t>
            </a:r>
            <a:r>
              <a:rPr lang="zh-TW" altLang="en-US" dirty="0"/>
              <a:t>的話</a:t>
            </a:r>
            <a:r>
              <a:rPr lang="en-US" altLang="zh-TW" dirty="0"/>
              <a:t>(</a:t>
            </a:r>
            <a:r>
              <a:rPr lang="zh-TW" altLang="en-US" dirty="0"/>
              <a:t>相當於</a:t>
            </a:r>
            <a:r>
              <a:rPr lang="en-US" altLang="zh-TW" dirty="0"/>
              <a:t>Yokoi</a:t>
            </a:r>
            <a:r>
              <a:rPr lang="zh-TW" altLang="en-US" dirty="0"/>
              <a:t>中計算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  <a:r>
              <a:rPr lang="en-US" altLang="zh-TW" dirty="0"/>
              <a:t>)</a:t>
            </a:r>
            <a:r>
              <a:rPr lang="zh-TW" altLang="en-US" dirty="0"/>
              <a:t>，才把他變成</a:t>
            </a:r>
            <a:r>
              <a:rPr lang="en-US" altLang="zh-TW" dirty="0"/>
              <a:t>background</a:t>
            </a:r>
            <a:r>
              <a:rPr lang="zh-TW" altLang="en-US" dirty="0"/>
              <a:t>值；否則維持原樣。</a:t>
            </a:r>
            <a:endParaRPr lang="en-US" altLang="zh-TW" dirty="0"/>
          </a:p>
          <a:p>
            <a:r>
              <a:rPr lang="en-US" altLang="zh-TW" dirty="0"/>
              <a:t>Input</a:t>
            </a:r>
            <a:r>
              <a:rPr lang="zh-TW" altLang="en-US" dirty="0"/>
              <a:t>是上一次的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</a:t>
            </a:r>
            <a:r>
              <a:rPr lang="en-US" altLang="zh-TW" dirty="0">
                <a:sym typeface="Wingdings" panose="05000000000000000000" pitchFamily="2" charset="2"/>
              </a:rPr>
              <a:t>Recursive.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2322581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zh-TW" altLang="en-US" dirty="0"/>
              <a:t>因為中間</a:t>
            </a:r>
            <a:r>
              <a:rPr lang="en-US" altLang="zh-TW" dirty="0"/>
              <a:t>pixel</a:t>
            </a:r>
            <a:r>
              <a:rPr lang="zh-TW" altLang="en-US" dirty="0"/>
              <a:t>已經貼在</a:t>
            </a:r>
            <a:r>
              <a:rPr lang="en-US" altLang="zh-TW" dirty="0"/>
              <a:t>image</a:t>
            </a:r>
            <a:r>
              <a:rPr lang="zh-TW" altLang="en-US" dirty="0"/>
              <a:t>邊緣，因此需要</a:t>
            </a:r>
            <a:r>
              <a:rPr lang="en-US" altLang="zh-TW" dirty="0"/>
              <a:t>padded</a:t>
            </a:r>
            <a:r>
              <a:rPr lang="zh-TW" altLang="en-US" dirty="0"/>
              <a:t>外圍的</a:t>
            </a:r>
            <a:r>
              <a:rPr lang="en-US" altLang="zh-TW" dirty="0"/>
              <a:t>background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這邊做完一個</a:t>
            </a:r>
            <a:r>
              <a:rPr lang="en-US" altLang="zh-TW" dirty="0"/>
              <a:t>pixel</a:t>
            </a:r>
            <a:r>
              <a:rPr lang="zh-TW" altLang="en-US" dirty="0"/>
              <a:t>就刪掉，結果的</a:t>
            </a:r>
            <a:r>
              <a:rPr lang="en-US" altLang="zh-TW" dirty="0"/>
              <a:t>output</a:t>
            </a:r>
            <a:r>
              <a:rPr lang="zh-TW" altLang="en-US" dirty="0"/>
              <a:t>會變成下一個</a:t>
            </a:r>
            <a:r>
              <a:rPr lang="en-US" altLang="zh-TW" dirty="0"/>
              <a:t>pixel</a:t>
            </a:r>
            <a:r>
              <a:rPr lang="zh-TW" altLang="en-US" dirty="0"/>
              <a:t>計算時的</a:t>
            </a:r>
            <a:r>
              <a:rPr lang="en-US" altLang="zh-TW" dirty="0"/>
              <a:t>input</a:t>
            </a:r>
            <a:r>
              <a:rPr lang="zh-TW" altLang="en-US" dirty="0"/>
              <a:t> </a:t>
            </a:r>
            <a:r>
              <a:rPr lang="en-US" altLang="zh-TW" dirty="0"/>
              <a:t>image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664723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Asymmetric</a:t>
            </a:r>
            <a:r>
              <a:rPr lang="en-US" altLang="zh-TW" baseline="0" dirty="0"/>
              <a:t>: </a:t>
            </a:r>
            <a:r>
              <a:rPr lang="zh-TW" altLang="en-US" baseline="0" dirty="0"/>
              <a:t>非對稱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275521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854420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排除內部與無關</a:t>
            </a:r>
            <a:r>
              <a:rPr lang="en-US" altLang="zh-TW" dirty="0"/>
              <a:t>:</a:t>
            </a:r>
            <a:r>
              <a:rPr lang="zh-TW" altLang="en-US" dirty="0"/>
              <a:t> 只要是跟</a:t>
            </a:r>
            <a:r>
              <a:rPr lang="en-US" altLang="zh-TW" dirty="0"/>
              <a:t>interior</a:t>
            </a:r>
            <a:r>
              <a:rPr lang="zh-TW" altLang="en-US" dirty="0"/>
              <a:t>有</a:t>
            </a:r>
            <a:r>
              <a:rPr lang="en-US" altLang="zh-TW" dirty="0"/>
              <a:t>4-connect</a:t>
            </a:r>
            <a:r>
              <a:rPr lang="zh-TW" altLang="en-US" dirty="0"/>
              <a:t>的標</a:t>
            </a:r>
            <a:r>
              <a:rPr lang="en-US" altLang="zh-TW" dirty="0"/>
              <a:t>p(</a:t>
            </a:r>
            <a:r>
              <a:rPr lang="zh-TW" altLang="en-US" dirty="0"/>
              <a:t>關注</a:t>
            </a:r>
            <a:r>
              <a:rPr lang="en-US" altLang="zh-TW" dirty="0"/>
              <a:t>)</a:t>
            </a:r>
            <a:r>
              <a:rPr lang="zh-TW" altLang="en-US" dirty="0"/>
              <a:t>；剩下標</a:t>
            </a:r>
            <a:r>
              <a:rPr lang="en-US" altLang="zh-TW" dirty="0"/>
              <a:t>q(</a:t>
            </a:r>
            <a:r>
              <a:rPr lang="zh-TW" altLang="en-US" dirty="0"/>
              <a:t>不關注</a:t>
            </a:r>
            <a:r>
              <a:rPr lang="en-US" altLang="zh-TW" dirty="0"/>
              <a:t>)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周圍只要有一個是</a:t>
            </a:r>
            <a:r>
              <a:rPr lang="en-US" altLang="zh-TW" dirty="0"/>
              <a:t>interior</a:t>
            </a:r>
            <a:r>
              <a:rPr lang="zh-TW" altLang="en-US" dirty="0"/>
              <a:t> </a:t>
            </a:r>
            <a:r>
              <a:rPr lang="en-US" altLang="zh-TW" dirty="0"/>
              <a:t>&amp;&amp;</a:t>
            </a:r>
            <a:r>
              <a:rPr lang="zh-TW" altLang="en-US" dirty="0"/>
              <a:t> 自己是</a:t>
            </a:r>
            <a:r>
              <a:rPr lang="en-US" altLang="zh-TW" dirty="0"/>
              <a:t>border </a:t>
            </a:r>
            <a:r>
              <a:rPr lang="zh-TW" altLang="en-US" dirty="0"/>
              <a:t>就標成</a:t>
            </a:r>
            <a:r>
              <a:rPr lang="en-US" altLang="zh-TW" dirty="0"/>
              <a:t>p</a:t>
            </a:r>
            <a:r>
              <a:rPr lang="zh-TW" altLang="en-US" dirty="0"/>
              <a:t>；如果周圍都沒有</a:t>
            </a:r>
            <a:r>
              <a:rPr lang="en-US" altLang="zh-TW" dirty="0"/>
              <a:t>interior </a:t>
            </a:r>
            <a:r>
              <a:rPr lang="zh-TW" altLang="en-US" dirty="0"/>
              <a:t>或 自己是</a:t>
            </a:r>
            <a:r>
              <a:rPr lang="en-US" altLang="zh-TW" dirty="0"/>
              <a:t>interior(</a:t>
            </a:r>
            <a:r>
              <a:rPr lang="zh-TW" altLang="en-US" dirty="0"/>
              <a:t>自己不是</a:t>
            </a:r>
            <a:r>
              <a:rPr lang="en-US" altLang="zh-TW" dirty="0"/>
              <a:t>border)</a:t>
            </a:r>
            <a:r>
              <a:rPr lang="zh-TW" altLang="en-US" dirty="0"/>
              <a:t> 就標成</a:t>
            </a:r>
            <a:r>
              <a:rPr lang="en-US" altLang="zh-TW" dirty="0"/>
              <a:t>q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en-US" altLang="zh-TW" dirty="0"/>
              <a:t>-&gt; </a:t>
            </a:r>
            <a:r>
              <a:rPr lang="zh-TW" altLang="en-US" dirty="0"/>
              <a:t>原本是</a:t>
            </a:r>
            <a:r>
              <a:rPr lang="en-US" altLang="zh-TW" dirty="0"/>
              <a:t>interior</a:t>
            </a:r>
            <a:r>
              <a:rPr lang="zh-TW" altLang="en-US" dirty="0"/>
              <a:t>的不動 寫</a:t>
            </a:r>
            <a:r>
              <a:rPr lang="en-US" altLang="zh-TW" dirty="0"/>
              <a:t>p</a:t>
            </a:r>
            <a:r>
              <a:rPr lang="zh-TW" altLang="en-US" dirty="0"/>
              <a:t>；部分原本是</a:t>
            </a:r>
            <a:r>
              <a:rPr lang="en-US" altLang="zh-TW" dirty="0"/>
              <a:t>border(q)</a:t>
            </a:r>
            <a:r>
              <a:rPr lang="zh-TW" altLang="en-US" dirty="0"/>
              <a:t>的會改成</a:t>
            </a:r>
            <a:r>
              <a:rPr lang="en-US" altLang="zh-TW" dirty="0"/>
              <a:t>p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5296329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重複做到</a:t>
            </a:r>
            <a:r>
              <a:rPr lang="en-US" altLang="zh-TW" dirty="0"/>
              <a:t>output</a:t>
            </a:r>
            <a:r>
              <a:rPr lang="zh-TW" altLang="en-US" dirty="0"/>
              <a:t>結果不變才停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8869392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interior</a:t>
            </a:r>
            <a:r>
              <a:rPr lang="zh-TW" altLang="en-US" dirty="0"/>
              <a:t>周圍的</a:t>
            </a:r>
            <a:r>
              <a:rPr lang="en-US" altLang="zh-TW" dirty="0"/>
              <a:t>border</a:t>
            </a:r>
            <a:r>
              <a:rPr lang="zh-TW" altLang="en-US" dirty="0"/>
              <a:t>為我們關注</a:t>
            </a:r>
            <a:r>
              <a:rPr lang="en-US" altLang="zh-TW" dirty="0"/>
              <a:t>(mark)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478222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criterion </a:t>
            </a:r>
            <a:r>
              <a:rPr lang="zh-TW" altLang="en-US" dirty="0"/>
              <a:t>標準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5456090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247116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每個</a:t>
            </a:r>
            <a:r>
              <a:rPr lang="en-US" altLang="zh-TW" dirty="0"/>
              <a:t>label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  <a:r>
              <a:rPr lang="zh-TW" altLang="en-US" dirty="0"/>
              <a:t>距離其邊界的距離</a:t>
            </a:r>
            <a:endParaRPr lang="en-US" altLang="zh-TW" dirty="0"/>
          </a:p>
          <a:p>
            <a:r>
              <a:rPr lang="zh-TW" altLang="en-US" dirty="0"/>
              <a:t>舉一個</a:t>
            </a:r>
            <a:r>
              <a:rPr lang="en-US" altLang="zh-TW" dirty="0"/>
              <a:t>recursive</a:t>
            </a:r>
            <a:r>
              <a:rPr lang="zh-TW" altLang="en-US" dirty="0"/>
              <a:t>、兩個</a:t>
            </a:r>
            <a:r>
              <a:rPr lang="en-US" altLang="zh-TW" dirty="0"/>
              <a:t>non-recursive</a:t>
            </a:r>
            <a:r>
              <a:rPr lang="zh-TW" altLang="en-US" dirty="0"/>
              <a:t>當作例子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237037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從</a:t>
            </a:r>
            <a:r>
              <a:rPr lang="en-US" altLang="zh-TW" dirty="0"/>
              <a:t>border</a:t>
            </a:r>
            <a:r>
              <a:rPr lang="zh-TW" altLang="en-US" dirty="0"/>
              <a:t>往內累加數字，相當於對背景做</a:t>
            </a:r>
            <a:r>
              <a:rPr lang="en-US" altLang="zh-TW" dirty="0"/>
              <a:t>region growing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228295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8111000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i: </a:t>
            </a:r>
            <a:r>
              <a:rPr lang="zh-TW" altLang="en-US" dirty="0"/>
              <a:t>如果</a:t>
            </a:r>
            <a:r>
              <a:rPr lang="zh-TW" altLang="en-US" sz="1200" dirty="0"/>
              <a:t>鄰居還沒有被標記</a:t>
            </a:r>
            <a:endParaRPr lang="en-US" altLang="zh-TW" sz="1200" dirty="0"/>
          </a:p>
          <a:p>
            <a:r>
              <a:rPr lang="en-US" altLang="zh-TW" sz="1200" dirty="0"/>
              <a:t>Min: a0=x0,</a:t>
            </a:r>
            <a:r>
              <a:rPr lang="en-US" altLang="zh-TW" sz="1200" baseline="0" dirty="0"/>
              <a:t> </a:t>
            </a:r>
            <a:r>
              <a:rPr lang="zh-TW" altLang="en-US" sz="1200" baseline="0" dirty="0"/>
              <a:t>自己還沒被標記 鄰居已經有被標記的</a:t>
            </a:r>
            <a:r>
              <a:rPr lang="en-US" altLang="zh-TW" sz="1200" baseline="0" dirty="0"/>
              <a:t>(</a:t>
            </a:r>
            <a:r>
              <a:rPr lang="zh-TW" altLang="en-US" sz="1200" baseline="0" dirty="0"/>
              <a:t>找最小的</a:t>
            </a:r>
            <a:r>
              <a:rPr lang="en-US" altLang="zh-TW" sz="1200" baseline="0" dirty="0"/>
              <a:t>+1)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sz="1200" dirty="0"/>
              <a:t>a0: </a:t>
            </a:r>
            <a:r>
              <a:rPr lang="zh-TW" altLang="en-US" sz="1200" dirty="0"/>
              <a:t>已經被標記</a:t>
            </a:r>
            <a:r>
              <a:rPr lang="en-US" altLang="zh-TW" sz="1200" dirty="0"/>
              <a:t>,</a:t>
            </a:r>
            <a:r>
              <a:rPr lang="zh-TW" altLang="en-US" sz="1200" dirty="0"/>
              <a:t>其值不變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08146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linear operator: one common </a:t>
            </a:r>
            <a:r>
              <a:rPr lang="en-US" altLang="zh-TW" dirty="0" err="1"/>
              <a:t>nonrecursive</a:t>
            </a:r>
            <a:r>
              <a:rPr lang="en-US" altLang="zh-TW" dirty="0"/>
              <a:t> neighborhood operator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dirty="0"/>
              <a:t>ou</a:t>
            </a:r>
            <a:r>
              <a:rPr lang="en-US" altLang="zh-TW" dirty="0"/>
              <a:t>tput: possibly position-dependent linear combination of inputs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shift-invariant</a:t>
            </a:r>
            <a:r>
              <a:rPr lang="zh-TW" altLang="en-US" dirty="0"/>
              <a:t>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position invariant</a:t>
            </a:r>
            <a:r>
              <a:rPr lang="zh-TW" altLang="en-US" dirty="0"/>
              <a:t> </a:t>
            </a:r>
            <a:r>
              <a:rPr lang="en-US" altLang="zh-TW" dirty="0"/>
              <a:t>= action same regardless of position</a:t>
            </a:r>
          </a:p>
          <a:p>
            <a:r>
              <a:rPr lang="en-US" altLang="zh-TW" dirty="0"/>
              <a:t>W: weight function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9073174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如果自己是</a:t>
            </a:r>
            <a:r>
              <a:rPr lang="en-US" altLang="zh-TW" dirty="0"/>
              <a:t>0</a:t>
            </a:r>
            <a:r>
              <a:rPr lang="zh-TW" altLang="en-US" dirty="0"/>
              <a:t>就直接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0</a:t>
            </a:r>
            <a:r>
              <a:rPr lang="zh-TW" altLang="en-US" dirty="0"/>
              <a:t>；否則找鄰域運算子中最小的值</a:t>
            </a:r>
            <a:r>
              <a:rPr lang="en-US" altLang="zh-TW" dirty="0"/>
              <a:t>+1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0252352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299925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50643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523983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9927887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3060915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95662526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結果就跟前兩個</a:t>
            </a:r>
            <a:r>
              <a:rPr lang="en-US" altLang="zh-TW" dirty="0"/>
              <a:t>non-recursive</a:t>
            </a:r>
            <a:r>
              <a:rPr lang="zh-TW" altLang="en-US" dirty="0"/>
              <a:t>的一樣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5916210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sz="1200" dirty="0">
                <a:ea typeface="標楷體" panose="03000509000000000000" pitchFamily="65" charset="-120"/>
              </a:rPr>
              <a:t>Morphologically</a:t>
            </a:r>
            <a:r>
              <a:rPr lang="zh-TW" altLang="en-US" sz="1200" dirty="0">
                <a:ea typeface="標楷體" panose="03000509000000000000" pitchFamily="65" charset="-120"/>
              </a:rPr>
              <a:t> 形態上的</a:t>
            </a:r>
            <a:endParaRPr lang="en-US" altLang="zh-TW" sz="1200" dirty="0">
              <a:ea typeface="標楷體" panose="03000509000000000000" pitchFamily="65" charset="-120"/>
            </a:endParaRPr>
          </a:p>
          <a:p>
            <a:r>
              <a:rPr lang="zh-TW" altLang="en-US" sz="1200" dirty="0">
                <a:ea typeface="標楷體" panose="03000509000000000000" pitchFamily="65" charset="-120"/>
              </a:rPr>
              <a:t>用一個半徑為</a:t>
            </a:r>
            <a:r>
              <a:rPr lang="en-US" altLang="zh-TW" sz="1200" dirty="0">
                <a:ea typeface="標楷體" panose="03000509000000000000" pitchFamily="65" charset="-120"/>
              </a:rPr>
              <a:t>p</a:t>
            </a:r>
            <a:r>
              <a:rPr lang="zh-TW" altLang="en-US" sz="1200" dirty="0">
                <a:ea typeface="標楷體" panose="03000509000000000000" pitchFamily="65" charset="-120"/>
              </a:rPr>
              <a:t>的圓盤</a:t>
            </a:r>
            <a:r>
              <a:rPr lang="en-US" altLang="zh-TW" sz="1200" dirty="0">
                <a:ea typeface="標楷體" panose="03000509000000000000" pitchFamily="65" charset="-120"/>
              </a:rPr>
              <a:t>disk</a:t>
            </a:r>
            <a:r>
              <a:rPr lang="zh-TW" altLang="en-US" sz="1200" dirty="0">
                <a:ea typeface="標楷體" panose="03000509000000000000" pitchFamily="65" charset="-120"/>
              </a:rPr>
              <a:t>去滾，就有可能把一些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components</a:t>
            </a:r>
            <a:r>
              <a:rPr lang="zh-TW" altLang="en-US" sz="1200" dirty="0">
                <a:ea typeface="標楷體" panose="03000509000000000000" pitchFamily="65" charset="-120"/>
              </a:rPr>
              <a:t> 融合成一個大塊的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818815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區域增長 </a:t>
            </a:r>
            <a:r>
              <a:rPr lang="en-US" altLang="zh-TW" dirty="0"/>
              <a:t>n</a:t>
            </a:r>
          </a:p>
          <a:p>
            <a:r>
              <a:rPr lang="zh-TW" altLang="en-US" dirty="0"/>
              <a:t>區域收縮 </a:t>
            </a:r>
            <a:r>
              <a:rPr lang="en-US" altLang="zh-TW" dirty="0"/>
              <a:t>n + 1</a:t>
            </a:r>
          </a:p>
          <a:p>
            <a:r>
              <a:rPr lang="en-US" altLang="zh-TW" dirty="0"/>
              <a:t>R</a:t>
            </a:r>
            <a:r>
              <a:rPr lang="zh-TW" altLang="en-US" dirty="0"/>
              <a:t> </a:t>
            </a:r>
            <a:r>
              <a:rPr lang="en-US" altLang="zh-TW" dirty="0"/>
              <a:t>==</a:t>
            </a:r>
            <a:r>
              <a:rPr lang="zh-TW" altLang="en-US" dirty="0"/>
              <a:t> </a:t>
            </a:r>
            <a:r>
              <a:rPr lang="en-US" altLang="zh-TW" dirty="0"/>
              <a:t>n</a:t>
            </a:r>
            <a:r>
              <a:rPr lang="zh-TW" altLang="en-US" dirty="0"/>
              <a:t> </a:t>
            </a:r>
            <a:r>
              <a:rPr lang="en-US" altLang="zh-TW" dirty="0"/>
              <a:t>time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05415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zh-TW" altLang="en-US" dirty="0"/>
              <a:t>這些是常見的</a:t>
            </a:r>
            <a:r>
              <a:rPr lang="en-US" altLang="zh-TW" dirty="0"/>
              <a:t>5x5</a:t>
            </a:r>
            <a:r>
              <a:rPr lang="zh-TW" altLang="en-US" dirty="0"/>
              <a:t> </a:t>
            </a:r>
            <a:r>
              <a:rPr lang="en-US" altLang="zh-TW" dirty="0"/>
              <a:t>masks</a:t>
            </a:r>
          </a:p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540461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847576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  <a:endParaRPr lang="en-US" altLang="zh-TW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可以走到</a:t>
            </a:r>
            <a:r>
              <a:rPr lang="en-US" altLang="zh-TW" dirty="0"/>
              <a:t>P0(</a:t>
            </a:r>
            <a:r>
              <a:rPr lang="zh-TW" altLang="en-US" dirty="0"/>
              <a:t>原始</a:t>
            </a:r>
            <a:r>
              <a:rPr lang="en-US" altLang="zh-TW" dirty="0"/>
              <a:t>image)</a:t>
            </a:r>
            <a:r>
              <a:rPr lang="zh-TW" altLang="en-US" dirty="0"/>
              <a:t>的</a:t>
            </a:r>
            <a:r>
              <a:rPr lang="en-US" altLang="zh-TW" dirty="0"/>
              <a:t>shortest path</a:t>
            </a:r>
            <a:r>
              <a:rPr lang="zh-TW" altLang="en-US" dirty="0"/>
              <a:t> 有幾條</a:t>
            </a:r>
            <a:r>
              <a:rPr lang="en-US" altLang="zh-TW" dirty="0"/>
              <a:t>(</a:t>
            </a:r>
            <a:r>
              <a:rPr lang="zh-TW" altLang="en-US" dirty="0"/>
              <a:t>總數</a:t>
            </a:r>
            <a:r>
              <a:rPr lang="en-US" altLang="zh-TW" dirty="0"/>
              <a:t>)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8864412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與極值有關的 鄰域運算子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893141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為何要找相對最大最小值呢</a:t>
            </a:r>
            <a:r>
              <a:rPr lang="en-US" altLang="zh-TW" dirty="0"/>
              <a:t>?</a:t>
            </a:r>
            <a:r>
              <a:rPr lang="zh-TW" altLang="en-US" dirty="0"/>
              <a:t> 這可以幫助我們去擷取重要</a:t>
            </a:r>
            <a:r>
              <a:rPr lang="en-US" altLang="zh-TW" dirty="0"/>
              <a:t>/</a:t>
            </a:r>
            <a:r>
              <a:rPr lang="zh-TW" altLang="en-US" dirty="0"/>
              <a:t>感興趣的資訊</a:t>
            </a:r>
            <a:endParaRPr lang="en-US" altLang="zh-TW" dirty="0"/>
          </a:p>
          <a:p>
            <a:r>
              <a:rPr lang="en-US" altLang="zh-TW" dirty="0"/>
              <a:t>Region</a:t>
            </a:r>
            <a:r>
              <a:rPr lang="en-US" altLang="zh-TW" baseline="0" dirty="0"/>
              <a:t> primitive: </a:t>
            </a:r>
            <a:r>
              <a:rPr lang="zh-TW" altLang="en-US" baseline="0" dirty="0"/>
              <a:t>區域基元</a:t>
            </a:r>
            <a:endParaRPr lang="en-US" altLang="zh-TW" baseline="0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5623417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Transition:</a:t>
            </a:r>
            <a:r>
              <a:rPr lang="zh-TW" altLang="en-US" dirty="0"/>
              <a:t> 過渡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181305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9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en-US" altLang="zh-TW" dirty="0"/>
              <a:t>6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zh-TW" altLang="en-US" dirty="0"/>
              <a:t>走道低谷的路徑</a:t>
            </a:r>
            <a:endParaRPr lang="en-US" altLang="zh-TW" dirty="0"/>
          </a:p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單調的</a:t>
            </a: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1463945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</a:t>
            </a:r>
            <a:r>
              <a:rPr lang="en-US" altLang="zh-TW" dirty="0"/>
              <a:t>c&lt;b:</a:t>
            </a:r>
            <a:r>
              <a:rPr lang="zh-TW" altLang="en-US" dirty="0"/>
              <a:t> 就</a:t>
            </a:r>
            <a:r>
              <a:rPr lang="en-US" altLang="zh-TW" dirty="0"/>
              <a:t>output</a:t>
            </a:r>
            <a:r>
              <a:rPr lang="zh-TW" altLang="en-US" dirty="0"/>
              <a:t>上一次的</a:t>
            </a:r>
            <a:r>
              <a:rPr lang="en-US" altLang="zh-TW" dirty="0"/>
              <a:t>output</a:t>
            </a:r>
            <a:r>
              <a:rPr lang="zh-TW" altLang="en-US" dirty="0"/>
              <a:t>值</a:t>
            </a:r>
            <a:r>
              <a:rPr lang="en-US" altLang="zh-TW" dirty="0"/>
              <a:t>a(n-1)</a:t>
            </a:r>
            <a:r>
              <a:rPr lang="zh-TW" altLang="en-US" dirty="0"/>
              <a:t>；</a:t>
            </a:r>
            <a:endParaRPr lang="en-US" altLang="zh-TW" dirty="0"/>
          </a:p>
          <a:p>
            <a:r>
              <a:rPr lang="zh-TW" altLang="en-US" dirty="0"/>
              <a:t>否則，找上一次的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a(n-1)&amp;</a:t>
            </a:r>
            <a:r>
              <a:rPr lang="zh-TW" altLang="en-US" dirty="0"/>
              <a:t>這次的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L(n)</a:t>
            </a:r>
            <a:r>
              <a:rPr lang="zh-TW" altLang="en-US" dirty="0"/>
              <a:t>之間的較大值。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0233087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向外</a:t>
            </a:r>
            <a:r>
              <a:rPr lang="en-US" altLang="zh-TW" dirty="0"/>
              <a:t>padding</a:t>
            </a:r>
          </a:p>
          <a:p>
            <a:r>
              <a:rPr lang="en-US" altLang="zh-TW" dirty="0"/>
              <a:t>1.</a:t>
            </a:r>
            <a:r>
              <a:rPr lang="zh-TW" altLang="en-US" dirty="0"/>
              <a:t>比自己跟左邊</a:t>
            </a:r>
            <a:endParaRPr lang="en-US" altLang="zh-TW" dirty="0"/>
          </a:p>
          <a:p>
            <a:r>
              <a:rPr lang="en-US" altLang="zh-TW" dirty="0"/>
              <a:t>2.</a:t>
            </a:r>
            <a:r>
              <a:rPr lang="zh-TW" altLang="en-US" dirty="0"/>
              <a:t>比上一步自己跟上面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4302527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可以清楚看到整張圖相對的</a:t>
            </a:r>
            <a:r>
              <a:rPr lang="en-US" altLang="zh-TW" dirty="0"/>
              <a:t>relative</a:t>
            </a:r>
            <a:r>
              <a:rPr lang="zh-TW" altLang="en-US" dirty="0"/>
              <a:t>大小關係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8134912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Slide Image Placeholder 1">
            <a:extLst>
              <a:ext uri="{FF2B5EF4-FFF2-40B4-BE49-F238E27FC236}">
                <a16:creationId xmlns:a16="http://schemas.microsoft.com/office/drawing/2014/main" id="{05B9057B-D5FC-4680-87E7-4A1F563D5F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3411" name="Notes Placeholder 2">
            <a:extLst>
              <a:ext uri="{FF2B5EF4-FFF2-40B4-BE49-F238E27FC236}">
                <a16:creationId xmlns:a16="http://schemas.microsoft.com/office/drawing/2014/main" id="{AC47352D-F9D1-4B03-961E-D185260133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zh-TW" dirty="0">
                <a:latin typeface="Arial" panose="020B0604020202020204" pitchFamily="34" charset="0"/>
              </a:rPr>
              <a:t>g:</a:t>
            </a:r>
            <a:r>
              <a:rPr lang="zh-TW" altLang="en-US" dirty="0">
                <a:latin typeface="Arial" panose="020B0604020202020204" pitchFamily="34" charset="0"/>
              </a:rPr>
              <a:t> 非相對極值</a:t>
            </a:r>
            <a:endParaRPr lang="en-US" altLang="zh-TW" dirty="0">
              <a:latin typeface="Arial" panose="020B0604020202020204" pitchFamily="34" charset="0"/>
            </a:endParaRPr>
          </a:p>
          <a:p>
            <a:r>
              <a:rPr lang="en-US" altLang="en-US" dirty="0">
                <a:latin typeface="Arial" panose="020B0604020202020204" pitchFamily="34" charset="0"/>
              </a:rPr>
              <a:t>c: </a:t>
            </a:r>
            <a:r>
              <a:rPr lang="en-US" altLang="zh-TW" dirty="0">
                <a:latin typeface="Arial" panose="020B0604020202020204" pitchFamily="34" charset="0"/>
              </a:rPr>
              <a:t>&gt;=2</a:t>
            </a:r>
            <a:r>
              <a:rPr lang="zh-TW" altLang="en-US" dirty="0">
                <a:latin typeface="Arial" panose="020B0604020202020204" pitchFamily="34" charset="0"/>
              </a:rPr>
              <a:t>個</a:t>
            </a:r>
            <a:r>
              <a:rPr lang="en-US" altLang="zh-TW" dirty="0">
                <a:latin typeface="Arial" panose="020B0604020202020204" pitchFamily="34" charset="0"/>
              </a:rPr>
              <a:t>extremum</a:t>
            </a:r>
            <a:r>
              <a:rPr lang="zh-TW" altLang="en-US" dirty="0">
                <a:latin typeface="Arial" panose="020B0604020202020204" pitchFamily="34" charset="0"/>
              </a:rPr>
              <a:t>可到達的共同區域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73412" name="Slide Number Placeholder 3">
            <a:extLst>
              <a:ext uri="{FF2B5EF4-FFF2-40B4-BE49-F238E27FC236}">
                <a16:creationId xmlns:a16="http://schemas.microsoft.com/office/drawing/2014/main" id="{1287682B-8ED4-483E-828F-9476976689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94BD2D7C-C111-4506-9E79-27C85308F105}" type="slidenum">
              <a:rPr lang="en-US" altLang="zh-TW"/>
              <a:pPr/>
              <a:t>127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109933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Separability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可分離性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489458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Slide Image Placeholder 1">
            <a:extLst>
              <a:ext uri="{FF2B5EF4-FFF2-40B4-BE49-F238E27FC236}">
                <a16:creationId xmlns:a16="http://schemas.microsoft.com/office/drawing/2014/main" id="{A6A0C4D4-8914-46F2-887A-CCE3B6D34D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8531" name="Notes Placeholder 2">
            <a:extLst>
              <a:ext uri="{FF2B5EF4-FFF2-40B4-BE49-F238E27FC236}">
                <a16:creationId xmlns:a16="http://schemas.microsoft.com/office/drawing/2014/main" id="{C4F4EAFE-3817-4BE7-93E6-19F3EA98D1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78532" name="Slide Number Placeholder 3">
            <a:extLst>
              <a:ext uri="{FF2B5EF4-FFF2-40B4-BE49-F238E27FC236}">
                <a16:creationId xmlns:a16="http://schemas.microsoft.com/office/drawing/2014/main" id="{73052126-A778-4C03-B25D-CFA3986908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82F041C-1CEA-48BF-BDA4-C4E355902E37}" type="slidenum">
              <a:rPr lang="en-US" altLang="zh-TW"/>
              <a:pPr>
                <a:spcBef>
                  <a:spcPct val="0"/>
                </a:spcBef>
              </a:pPr>
              <a:t>129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/>
              <a:t>Embossing </a:t>
            </a:r>
            <a:r>
              <a:rPr lang="zh-TW" altLang="en-US" dirty="0"/>
              <a:t>刻痕，壓印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522485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Slide Image Placeholder 1">
            <a:extLst>
              <a:ext uri="{FF2B5EF4-FFF2-40B4-BE49-F238E27FC236}">
                <a16:creationId xmlns:a16="http://schemas.microsoft.com/office/drawing/2014/main" id="{C4554567-15E9-4A17-B42F-29ACFF417E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1603" name="Notes Placeholder 2">
            <a:extLst>
              <a:ext uri="{FF2B5EF4-FFF2-40B4-BE49-F238E27FC236}">
                <a16:creationId xmlns:a16="http://schemas.microsoft.com/office/drawing/2014/main" id="{C726421C-3DB8-4AA7-A151-C3C1B5DEE9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 dirty="0">
                <a:latin typeface="Arial" panose="020B0604020202020204" pitchFamily="34" charset="0"/>
              </a:rPr>
              <a:t>Kernel</a:t>
            </a:r>
            <a:r>
              <a:rPr lang="zh-TW" altLang="en-US" dirty="0">
                <a:latin typeface="Arial" panose="020B0604020202020204" pitchFamily="34" charset="0"/>
              </a:rPr>
              <a:t>上的原點是在我們的</a:t>
            </a:r>
            <a:r>
              <a:rPr lang="en-US" altLang="zh-TW" dirty="0">
                <a:latin typeface="Arial" panose="020B0604020202020204" pitchFamily="34" charset="0"/>
              </a:rPr>
              <a:t>output</a:t>
            </a:r>
            <a:r>
              <a:rPr lang="zh-TW" altLang="en-US" dirty="0">
                <a:latin typeface="Arial" panose="020B0604020202020204" pitchFamily="34" charset="0"/>
              </a:rPr>
              <a:t> </a:t>
            </a:r>
            <a:r>
              <a:rPr lang="en-US" altLang="zh-TW" dirty="0">
                <a:latin typeface="Arial" panose="020B0604020202020204" pitchFamily="34" charset="0"/>
              </a:rPr>
              <a:t>pixel</a:t>
            </a:r>
            <a:r>
              <a:rPr lang="zh-TW" altLang="en-US" dirty="0">
                <a:latin typeface="Arial" panose="020B0604020202020204" pitchFamily="34" charset="0"/>
              </a:rPr>
              <a:t>的位置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81604" name="Slide Number Placeholder 3">
            <a:extLst>
              <a:ext uri="{FF2B5EF4-FFF2-40B4-BE49-F238E27FC236}">
                <a16:creationId xmlns:a16="http://schemas.microsoft.com/office/drawing/2014/main" id="{46239E33-346B-46BE-81AB-A1C92194A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FC2FD30-093E-4F5E-BCCA-BD8091D2A297}" type="slidenum">
              <a:rPr lang="en-US" altLang="zh-TW"/>
              <a:pPr>
                <a:spcBef>
                  <a:spcPct val="0"/>
                </a:spcBef>
              </a:pPr>
              <a:t>131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Slide Image Placeholder 1">
            <a:extLst>
              <a:ext uri="{FF2B5EF4-FFF2-40B4-BE49-F238E27FC236}">
                <a16:creationId xmlns:a16="http://schemas.microsoft.com/office/drawing/2014/main" id="{05587DA2-C5E8-4F81-83B0-B12529EB4D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3651" name="Notes Placeholder 2">
            <a:extLst>
              <a:ext uri="{FF2B5EF4-FFF2-40B4-BE49-F238E27FC236}">
                <a16:creationId xmlns:a16="http://schemas.microsoft.com/office/drawing/2014/main" id="{1D9BD441-DAD9-4604-BBBD-510948D63F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3652" name="Slide Number Placeholder 3">
            <a:extLst>
              <a:ext uri="{FF2B5EF4-FFF2-40B4-BE49-F238E27FC236}">
                <a16:creationId xmlns:a16="http://schemas.microsoft.com/office/drawing/2014/main" id="{BE924C0A-09C9-49C7-BBA7-8494712F06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F8AACC2-1A9F-420A-98F7-6910FEB50581}" type="slidenum">
              <a:rPr lang="en-US" altLang="zh-TW"/>
              <a:pPr>
                <a:spcBef>
                  <a:spcPct val="0"/>
                </a:spcBef>
              </a:pPr>
              <a:t>132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Slide Image Placeholder 1">
            <a:extLst>
              <a:ext uri="{FF2B5EF4-FFF2-40B4-BE49-F238E27FC236}">
                <a16:creationId xmlns:a16="http://schemas.microsoft.com/office/drawing/2014/main" id="{5F4F660A-C6D8-476D-A24C-711A61E3099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5699" name="Notes Placeholder 2">
            <a:extLst>
              <a:ext uri="{FF2B5EF4-FFF2-40B4-BE49-F238E27FC236}">
                <a16:creationId xmlns:a16="http://schemas.microsoft.com/office/drawing/2014/main" id="{A6EA052B-7302-4CBC-BEB2-76E51FB07C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5700" name="Slide Number Placeholder 3">
            <a:extLst>
              <a:ext uri="{FF2B5EF4-FFF2-40B4-BE49-F238E27FC236}">
                <a16:creationId xmlns:a16="http://schemas.microsoft.com/office/drawing/2014/main" id="{09174AC1-A0A2-47B1-8BD4-154995A342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1A6555DC-609E-45B2-8E1C-94115C5B67A8}" type="slidenum">
              <a:rPr lang="en-US" altLang="zh-TW"/>
              <a:pPr>
                <a:spcBef>
                  <a:spcPct val="0"/>
                </a:spcBef>
              </a:pPr>
              <a:t>133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Slide Image Placeholder 1">
            <a:extLst>
              <a:ext uri="{FF2B5EF4-FFF2-40B4-BE49-F238E27FC236}">
                <a16:creationId xmlns:a16="http://schemas.microsoft.com/office/drawing/2014/main" id="{7D1307F4-BF60-4CAB-9345-AFBE645003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7747" name="Notes Placeholder 2">
            <a:extLst>
              <a:ext uri="{FF2B5EF4-FFF2-40B4-BE49-F238E27FC236}">
                <a16:creationId xmlns:a16="http://schemas.microsoft.com/office/drawing/2014/main" id="{304943AA-BF48-4DB5-B063-1E649B469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7748" name="Slide Number Placeholder 3">
            <a:extLst>
              <a:ext uri="{FF2B5EF4-FFF2-40B4-BE49-F238E27FC236}">
                <a16:creationId xmlns:a16="http://schemas.microsoft.com/office/drawing/2014/main" id="{67F136C5-AEC0-497B-A4DB-287CF34645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15ABF88-C7ED-40E1-B0E0-4EB987A41097}" type="slidenum">
              <a:rPr lang="en-US" altLang="zh-TW"/>
              <a:pPr>
                <a:spcBef>
                  <a:spcPct val="0"/>
                </a:spcBef>
              </a:pPr>
              <a:t>134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>
            <a:extLst>
              <a:ext uri="{FF2B5EF4-FFF2-40B4-BE49-F238E27FC236}">
                <a16:creationId xmlns:a16="http://schemas.microsoft.com/office/drawing/2014/main" id="{2A8903FB-0C01-468A-87EA-B760A0E99C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9795" name="Notes Placeholder 2">
            <a:extLst>
              <a:ext uri="{FF2B5EF4-FFF2-40B4-BE49-F238E27FC236}">
                <a16:creationId xmlns:a16="http://schemas.microsoft.com/office/drawing/2014/main" id="{1B56F002-AE1E-4055-9DBA-E780268723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9796" name="Slide Number Placeholder 3">
            <a:extLst>
              <a:ext uri="{FF2B5EF4-FFF2-40B4-BE49-F238E27FC236}">
                <a16:creationId xmlns:a16="http://schemas.microsoft.com/office/drawing/2014/main" id="{9818CFE9-CA7E-4CE3-AECE-57F969F6A4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129DC39-E7ED-4D70-94A9-A10C66D2B83C}" type="slidenum">
              <a:rPr lang="en-US" altLang="zh-TW"/>
              <a:pPr>
                <a:spcBef>
                  <a:spcPct val="0"/>
                </a:spcBef>
              </a:pPr>
              <a:t>135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Slide Image Placeholder 1">
            <a:extLst>
              <a:ext uri="{FF2B5EF4-FFF2-40B4-BE49-F238E27FC236}">
                <a16:creationId xmlns:a16="http://schemas.microsoft.com/office/drawing/2014/main" id="{6ABD18BB-D35F-4C43-A20B-1BC5E56A1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1843" name="Notes Placeholder 2">
            <a:extLst>
              <a:ext uri="{FF2B5EF4-FFF2-40B4-BE49-F238E27FC236}">
                <a16:creationId xmlns:a16="http://schemas.microsoft.com/office/drawing/2014/main" id="{00D6E97C-E20F-4F0B-8BA3-D293A60DE1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1844" name="Slide Number Placeholder 3">
            <a:extLst>
              <a:ext uri="{FF2B5EF4-FFF2-40B4-BE49-F238E27FC236}">
                <a16:creationId xmlns:a16="http://schemas.microsoft.com/office/drawing/2014/main" id="{24FFF7A9-EEA5-4FF1-BA8E-94382D4D3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604E5F3-32ED-478B-BA5F-D8246D6814D0}" type="slidenum">
              <a:rPr lang="en-US" altLang="zh-TW"/>
              <a:pPr>
                <a:spcBef>
                  <a:spcPct val="0"/>
                </a:spcBef>
              </a:pPr>
              <a:t>136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Slide Image Placeholder 1">
            <a:extLst>
              <a:ext uri="{FF2B5EF4-FFF2-40B4-BE49-F238E27FC236}">
                <a16:creationId xmlns:a16="http://schemas.microsoft.com/office/drawing/2014/main" id="{DB8791DE-8A4F-4807-8D22-304742818B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3891" name="Notes Placeholder 2">
            <a:extLst>
              <a:ext uri="{FF2B5EF4-FFF2-40B4-BE49-F238E27FC236}">
                <a16:creationId xmlns:a16="http://schemas.microsoft.com/office/drawing/2014/main" id="{16707284-865E-4BCB-A21D-4AB1DE5EEA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3892" name="Slide Number Placeholder 3">
            <a:extLst>
              <a:ext uri="{FF2B5EF4-FFF2-40B4-BE49-F238E27FC236}">
                <a16:creationId xmlns:a16="http://schemas.microsoft.com/office/drawing/2014/main" id="{8496E401-5FD5-4E3E-8345-2E2DD71C93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06914ED5-75F8-46B1-A01B-C1C0F938D67E}" type="slidenum">
              <a:rPr lang="en-US" altLang="zh-TW"/>
              <a:pPr>
                <a:spcBef>
                  <a:spcPct val="0"/>
                </a:spcBef>
              </a:pPr>
              <a:t>139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9803166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Slide Image Placeholder 1">
            <a:extLst>
              <a:ext uri="{FF2B5EF4-FFF2-40B4-BE49-F238E27FC236}">
                <a16:creationId xmlns:a16="http://schemas.microsoft.com/office/drawing/2014/main" id="{9C6883F1-0247-405B-98FF-E23E1AD04B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5939" name="Notes Placeholder 2">
            <a:extLst>
              <a:ext uri="{FF2B5EF4-FFF2-40B4-BE49-F238E27FC236}">
                <a16:creationId xmlns:a16="http://schemas.microsoft.com/office/drawing/2014/main" id="{58E676F4-3916-4A15-8F65-BB4EBDF196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5940" name="Slide Number Placeholder 3">
            <a:extLst>
              <a:ext uri="{FF2B5EF4-FFF2-40B4-BE49-F238E27FC236}">
                <a16:creationId xmlns:a16="http://schemas.microsoft.com/office/drawing/2014/main" id="{AFEC34E1-2A52-43E5-BB75-2D361ED77E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BA2754-7A38-4352-9264-24F49449F735}" type="slidenum">
              <a:rPr lang="en-US" altLang="zh-TW"/>
              <a:pPr>
                <a:spcBef>
                  <a:spcPct val="0"/>
                </a:spcBef>
              </a:pPr>
              <a:t>140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Slide Image Placeholder 1">
            <a:extLst>
              <a:ext uri="{FF2B5EF4-FFF2-40B4-BE49-F238E27FC236}">
                <a16:creationId xmlns:a16="http://schemas.microsoft.com/office/drawing/2014/main" id="{65718A98-6DE5-4578-A2AB-0F37C0B998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7987" name="Notes Placeholder 2">
            <a:extLst>
              <a:ext uri="{FF2B5EF4-FFF2-40B4-BE49-F238E27FC236}">
                <a16:creationId xmlns:a16="http://schemas.microsoft.com/office/drawing/2014/main" id="{B83193B6-72AF-4967-8F5C-8ADFDFFDEC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7988" name="Slide Number Placeholder 3">
            <a:extLst>
              <a:ext uri="{FF2B5EF4-FFF2-40B4-BE49-F238E27FC236}">
                <a16:creationId xmlns:a16="http://schemas.microsoft.com/office/drawing/2014/main" id="{4E3A6BAA-BBAD-4C2F-B7EE-D76C85CCB3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CEA6C544-5DA6-47EF-BB87-28809F3D5AF3}" type="slidenum">
              <a:rPr lang="en-US" altLang="zh-TW"/>
              <a:pPr>
                <a:spcBef>
                  <a:spcPct val="0"/>
                </a:spcBef>
              </a:pPr>
              <a:t>141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Slide Image Placeholder 1">
            <a:extLst>
              <a:ext uri="{FF2B5EF4-FFF2-40B4-BE49-F238E27FC236}">
                <a16:creationId xmlns:a16="http://schemas.microsoft.com/office/drawing/2014/main" id="{A4393A8D-4FED-4975-A1CD-BBFB579F3D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0035" name="Notes Placeholder 2">
            <a:extLst>
              <a:ext uri="{FF2B5EF4-FFF2-40B4-BE49-F238E27FC236}">
                <a16:creationId xmlns:a16="http://schemas.microsoft.com/office/drawing/2014/main" id="{4737FF7F-C633-484C-B80D-77174CB1D0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zh-TW">
              <a:latin typeface="Arial" panose="020B0604020202020204" pitchFamily="34" charset="0"/>
            </a:endParaRPr>
          </a:p>
        </p:txBody>
      </p:sp>
      <p:sp>
        <p:nvSpPr>
          <p:cNvPr id="300036" name="Slide Number Placeholder 3">
            <a:extLst>
              <a:ext uri="{FF2B5EF4-FFF2-40B4-BE49-F238E27FC236}">
                <a16:creationId xmlns:a16="http://schemas.microsoft.com/office/drawing/2014/main" id="{01B35E84-F699-4FB4-8A3B-9930A52CBC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FAE9A2-CCED-4871-974B-5003EAC897E5}" type="slidenum">
              <a:rPr lang="en-US" altLang="zh-TW"/>
              <a:pPr>
                <a:spcBef>
                  <a:spcPct val="0"/>
                </a:spcBef>
              </a:pPr>
              <a:t>142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Slide Image Placeholder 1">
            <a:extLst>
              <a:ext uri="{FF2B5EF4-FFF2-40B4-BE49-F238E27FC236}">
                <a16:creationId xmlns:a16="http://schemas.microsoft.com/office/drawing/2014/main" id="{CBF2C9C3-762C-49A5-BD7A-A8B4C55D3E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2083" name="Notes Placeholder 2">
            <a:extLst>
              <a:ext uri="{FF2B5EF4-FFF2-40B4-BE49-F238E27FC236}">
                <a16:creationId xmlns:a16="http://schemas.microsoft.com/office/drawing/2014/main" id="{470FD1FE-FE80-46DF-AB6E-BD6EA2C601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2084" name="Slide Number Placeholder 3">
            <a:extLst>
              <a:ext uri="{FF2B5EF4-FFF2-40B4-BE49-F238E27FC236}">
                <a16:creationId xmlns:a16="http://schemas.microsoft.com/office/drawing/2014/main" id="{FC898F21-26B5-446F-871D-0B3131A891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AAB1E4-ADEA-41BF-9791-E1F6ADC59244}" type="slidenum">
              <a:rPr lang="en-US" altLang="zh-TW"/>
              <a:pPr>
                <a:spcBef>
                  <a:spcPct val="0"/>
                </a:spcBef>
              </a:pPr>
              <a:t>143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>
            <a:extLst>
              <a:ext uri="{FF2B5EF4-FFF2-40B4-BE49-F238E27FC236}">
                <a16:creationId xmlns:a16="http://schemas.microsoft.com/office/drawing/2014/main" id="{5F9BEB48-7694-4870-A980-C101CBC5A1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6179" name="Notes Placeholder 2">
            <a:extLst>
              <a:ext uri="{FF2B5EF4-FFF2-40B4-BE49-F238E27FC236}">
                <a16:creationId xmlns:a16="http://schemas.microsoft.com/office/drawing/2014/main" id="{EF275A53-6AF6-4D30-9D76-6E41FE57C3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6180" name="Slide Number Placeholder 3">
            <a:extLst>
              <a:ext uri="{FF2B5EF4-FFF2-40B4-BE49-F238E27FC236}">
                <a16:creationId xmlns:a16="http://schemas.microsoft.com/office/drawing/2014/main" id="{C69FC4E6-B383-4189-8068-1994343F16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1CC20A8-58D5-4515-B444-F4FD519E4AC6}" type="slidenum">
              <a:rPr lang="en-US" altLang="zh-TW"/>
              <a:pPr>
                <a:spcBef>
                  <a:spcPct val="0"/>
                </a:spcBef>
              </a:pPr>
              <a:t>144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Slide Image Placeholder 1">
            <a:extLst>
              <a:ext uri="{FF2B5EF4-FFF2-40B4-BE49-F238E27FC236}">
                <a16:creationId xmlns:a16="http://schemas.microsoft.com/office/drawing/2014/main" id="{6561108B-ACBC-4F7B-A183-C0EE61ED30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0275" name="Notes Placeholder 2">
            <a:extLst>
              <a:ext uri="{FF2B5EF4-FFF2-40B4-BE49-F238E27FC236}">
                <a16:creationId xmlns:a16="http://schemas.microsoft.com/office/drawing/2014/main" id="{9FA11995-4245-4B5F-A4EB-5309AF5714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10276" name="Slide Number Placeholder 3">
            <a:extLst>
              <a:ext uri="{FF2B5EF4-FFF2-40B4-BE49-F238E27FC236}">
                <a16:creationId xmlns:a16="http://schemas.microsoft.com/office/drawing/2014/main" id="{1A7D4431-1B3E-4D45-93D4-78F2D68289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B2CD98A-B0AE-4CF9-A323-0F70F6E3887B}" type="slidenum">
              <a:rPr lang="en-US" altLang="zh-TW"/>
              <a:pPr>
                <a:spcBef>
                  <a:spcPct val="0"/>
                </a:spcBef>
              </a:pPr>
              <a:t>145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Slide Image Placeholder 1">
            <a:extLst>
              <a:ext uri="{FF2B5EF4-FFF2-40B4-BE49-F238E27FC236}">
                <a16:creationId xmlns:a16="http://schemas.microsoft.com/office/drawing/2014/main" id="{CFBA1D0F-F3F6-4DC7-AAEB-6BE0E3F622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2323" name="Notes Placeholder 2">
            <a:extLst>
              <a:ext uri="{FF2B5EF4-FFF2-40B4-BE49-F238E27FC236}">
                <a16:creationId xmlns:a16="http://schemas.microsoft.com/office/drawing/2014/main" id="{A4E1F4EB-87E2-4E5C-9879-13BC8A5CC6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312324" name="Slide Number Placeholder 3">
            <a:extLst>
              <a:ext uri="{FF2B5EF4-FFF2-40B4-BE49-F238E27FC236}">
                <a16:creationId xmlns:a16="http://schemas.microsoft.com/office/drawing/2014/main" id="{B2F60971-87C1-4C23-9AD3-9C8AAE4679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CB20C3-784F-4B6A-A729-44E414CED2CD}" type="slidenum">
              <a:rPr lang="en-US" altLang="zh-TW"/>
              <a:pPr>
                <a:spcBef>
                  <a:spcPct val="0"/>
                </a:spcBef>
              </a:pPr>
              <a:t>146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512872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693023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2565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90736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3231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69851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910073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46038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79768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96894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7748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375149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C83A6E-F027-484E-812C-2CD1BF5A9B58}" type="datetimeFigureOut">
              <a:rPr lang="zh-TW" altLang="en-US" smtClean="0"/>
              <a:t>2021/11/2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66838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19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123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10" Type="http://schemas.openxmlformats.org/officeDocument/2006/relationships/image" Target="../media/image131.png"/><Relationship Id="rId4" Type="http://schemas.openxmlformats.org/officeDocument/2006/relationships/image" Target="../media/image124.png"/><Relationship Id="rId9" Type="http://schemas.openxmlformats.org/officeDocument/2006/relationships/image" Target="../media/image129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123.pn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10" Type="http://schemas.openxmlformats.org/officeDocument/2006/relationships/image" Target="../media/image137.png"/><Relationship Id="rId4" Type="http://schemas.openxmlformats.org/officeDocument/2006/relationships/image" Target="../media/image124.png"/><Relationship Id="rId9" Type="http://schemas.openxmlformats.org/officeDocument/2006/relationships/image" Target="../media/image136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38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139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1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60.png"/><Relationship Id="rId4" Type="http://schemas.openxmlformats.org/officeDocument/2006/relationships/image" Target="../media/image1050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0.png"/><Relationship Id="rId3" Type="http://schemas.openxmlformats.org/officeDocument/2006/relationships/image" Target="../media/image1080.png"/><Relationship Id="rId7" Type="http://schemas.openxmlformats.org/officeDocument/2006/relationships/image" Target="../media/image1150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0.png"/><Relationship Id="rId5" Type="http://schemas.openxmlformats.org/officeDocument/2006/relationships/image" Target="../media/image1130.png"/><Relationship Id="rId4" Type="http://schemas.openxmlformats.org/officeDocument/2006/relationships/image" Target="../media/image1090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00.png"/><Relationship Id="rId4" Type="http://schemas.openxmlformats.org/officeDocument/2006/relationships/image" Target="../media/image4900.png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150.png"/><Relationship Id="rId7" Type="http://schemas.openxmlformats.org/officeDocument/2006/relationships/image" Target="../media/image1190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80.png"/><Relationship Id="rId5" Type="http://schemas.openxmlformats.org/officeDocument/2006/relationships/image" Target="../media/image530.png"/><Relationship Id="rId4" Type="http://schemas.openxmlformats.org/officeDocument/2006/relationships/image" Target="../media/image5200.png"/><Relationship Id="rId9" Type="http://schemas.openxmlformats.org/officeDocument/2006/relationships/image" Target="../media/image74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0.png"/><Relationship Id="rId3" Type="http://schemas.openxmlformats.org/officeDocument/2006/relationships/image" Target="../media/image1240.png"/><Relationship Id="rId7" Type="http://schemas.openxmlformats.org/officeDocument/2006/relationships/image" Target="../media/image126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00.png"/><Relationship Id="rId5" Type="http://schemas.openxmlformats.org/officeDocument/2006/relationships/image" Target="../media/image5500.png"/><Relationship Id="rId4" Type="http://schemas.openxmlformats.org/officeDocument/2006/relationships/image" Target="../media/image1250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0.png"/><Relationship Id="rId3" Type="http://schemas.openxmlformats.org/officeDocument/2006/relationships/image" Target="../media/image1510.png"/><Relationship Id="rId7" Type="http://schemas.openxmlformats.org/officeDocument/2006/relationships/image" Target="../media/image155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20.png"/><Relationship Id="rId5" Type="http://schemas.openxmlformats.org/officeDocument/2006/relationships/image" Target="../media/image1310.png"/><Relationship Id="rId4" Type="http://schemas.openxmlformats.org/officeDocument/2006/relationships/image" Target="../media/image154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8.png"/><Relationship Id="rId5" Type="http://schemas.openxmlformats.org/officeDocument/2006/relationships/image" Target="../media/image1370.png"/><Relationship Id="rId4" Type="http://schemas.openxmlformats.org/officeDocument/2006/relationships/image" Target="../media/image15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1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4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370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9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3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wmf"/><Relationship Id="rId7" Type="http://schemas.openxmlformats.org/officeDocument/2006/relationships/image" Target="../media/image78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wmf"/><Relationship Id="rId5" Type="http://schemas.openxmlformats.org/officeDocument/2006/relationships/image" Target="../media/image76.wmf"/><Relationship Id="rId4" Type="http://schemas.openxmlformats.org/officeDocument/2006/relationships/image" Target="../media/image75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3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9.png"/><Relationship Id="rId4" Type="http://schemas.openxmlformats.org/officeDocument/2006/relationships/image" Target="../media/image148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0.png"/><Relationship Id="rId4" Type="http://schemas.openxmlformats.org/officeDocument/2006/relationships/image" Target="../media/image162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6.png"/><Relationship Id="rId4" Type="http://schemas.openxmlformats.org/officeDocument/2006/relationships/image" Target="../media/image170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2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9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6.png"/><Relationship Id="rId4" Type="http://schemas.openxmlformats.org/officeDocument/2006/relationships/image" Target="../media/image179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0.png"/><Relationship Id="rId7" Type="http://schemas.openxmlformats.org/officeDocument/2006/relationships/image" Target="../media/image182.png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.png"/><Relationship Id="rId5" Type="http://schemas.openxmlformats.org/officeDocument/2006/relationships/image" Target="../media/image1700.png"/><Relationship Id="rId4" Type="http://schemas.openxmlformats.org/officeDocument/2006/relationships/image" Target="../media/image1620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0.png"/><Relationship Id="rId5" Type="http://schemas.openxmlformats.org/officeDocument/2006/relationships/image" Target="../media/image251.png"/><Relationship Id="rId4" Type="http://schemas.openxmlformats.org/officeDocument/2006/relationships/image" Target="../media/image241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5.png"/><Relationship Id="rId4" Type="http://schemas.openxmlformats.org/officeDocument/2006/relationships/image" Target="../media/image18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7.png"/><Relationship Id="rId4" Type="http://schemas.openxmlformats.org/officeDocument/2006/relationships/image" Target="../media/image186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0.png"/><Relationship Id="rId4" Type="http://schemas.openxmlformats.org/officeDocument/2006/relationships/image" Target="../media/image189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3.png"/><Relationship Id="rId4" Type="http://schemas.openxmlformats.org/officeDocument/2006/relationships/image" Target="../media/image189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5.png"/><Relationship Id="rId4" Type="http://schemas.openxmlformats.org/officeDocument/2006/relationships/image" Target="../media/image189.png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w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7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9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image" Target="../media/image33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9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7" Type="http://schemas.openxmlformats.org/officeDocument/2006/relationships/image" Target="../media/image36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352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8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1.png"/><Relationship Id="rId4" Type="http://schemas.openxmlformats.org/officeDocument/2006/relationships/image" Target="../media/image140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8.png"/><Relationship Id="rId4" Type="http://schemas.openxmlformats.org/officeDocument/2006/relationships/image" Target="../media/image37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6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8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2.png"/><Relationship Id="rId3" Type="http://schemas.openxmlformats.org/officeDocument/2006/relationships/image" Target="../media/image261.png"/><Relationship Id="rId7" Type="http://schemas.openxmlformats.org/officeDocument/2006/relationships/image" Target="../media/image30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1.png"/><Relationship Id="rId5" Type="http://schemas.openxmlformats.org/officeDocument/2006/relationships/image" Target="../media/image281.png"/><Relationship Id="rId4" Type="http://schemas.openxmlformats.org/officeDocument/2006/relationships/image" Target="../media/image271.png"/><Relationship Id="rId9" Type="http://schemas.openxmlformats.org/officeDocument/2006/relationships/image" Target="../media/image32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0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6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png"/><Relationship Id="rId3" Type="http://schemas.openxmlformats.org/officeDocument/2006/relationships/image" Target="../media/image181.png"/><Relationship Id="rId7" Type="http://schemas.openxmlformats.org/officeDocument/2006/relationships/image" Target="../media/image221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1.png"/><Relationship Id="rId5" Type="http://schemas.openxmlformats.org/officeDocument/2006/relationships/image" Target="../media/image201.png"/><Relationship Id="rId4" Type="http://schemas.openxmlformats.org/officeDocument/2006/relationships/image" Target="../media/image191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2.pn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7" Type="http://schemas.openxmlformats.org/officeDocument/2006/relationships/image" Target="../media/image36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0.png"/><Relationship Id="rId5" Type="http://schemas.openxmlformats.org/officeDocument/2006/relationships/image" Target="../media/image340.png"/><Relationship Id="rId4" Type="http://schemas.openxmlformats.org/officeDocument/2006/relationships/image" Target="../media/image330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0.png"/><Relationship Id="rId3" Type="http://schemas.openxmlformats.org/officeDocument/2006/relationships/image" Target="../media/image73.png"/><Relationship Id="rId7" Type="http://schemas.openxmlformats.org/officeDocument/2006/relationships/image" Target="../media/image41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0.png"/><Relationship Id="rId5" Type="http://schemas.openxmlformats.org/officeDocument/2006/relationships/image" Target="../media/image390.png"/><Relationship Id="rId4" Type="http://schemas.openxmlformats.org/officeDocument/2006/relationships/image" Target="../media/image38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0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2.png"/><Relationship Id="rId4" Type="http://schemas.openxmlformats.org/officeDocument/2006/relationships/image" Target="../media/image601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7" Type="http://schemas.openxmlformats.org/officeDocument/2006/relationships/image" Target="../media/image52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1.png"/><Relationship Id="rId5" Type="http://schemas.openxmlformats.org/officeDocument/2006/relationships/image" Target="../media/image580.png"/><Relationship Id="rId4" Type="http://schemas.openxmlformats.org/officeDocument/2006/relationships/image" Target="../media/image491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3" Type="http://schemas.openxmlformats.org/officeDocument/2006/relationships/image" Target="../media/image511.png"/><Relationship Id="rId7" Type="http://schemas.openxmlformats.org/officeDocument/2006/relationships/image" Target="../media/image57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0.png"/><Relationship Id="rId5" Type="http://schemas.openxmlformats.org/officeDocument/2006/relationships/image" Target="../media/image550.png"/><Relationship Id="rId4" Type="http://schemas.openxmlformats.org/officeDocument/2006/relationships/image" Target="../media/image61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0.png"/><Relationship Id="rId5" Type="http://schemas.openxmlformats.org/officeDocument/2006/relationships/image" Target="../media/image611.png"/><Relationship Id="rId4" Type="http://schemas.openxmlformats.org/officeDocument/2006/relationships/image" Target="../media/image63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0.png"/><Relationship Id="rId5" Type="http://schemas.openxmlformats.org/officeDocument/2006/relationships/image" Target="../media/image650.png"/><Relationship Id="rId4" Type="http://schemas.openxmlformats.org/officeDocument/2006/relationships/image" Target="../media/image64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0.png"/><Relationship Id="rId5" Type="http://schemas.openxmlformats.org/officeDocument/2006/relationships/image" Target="../media/image710.png"/><Relationship Id="rId4" Type="http://schemas.openxmlformats.org/officeDocument/2006/relationships/image" Target="../media/image680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0.png"/><Relationship Id="rId5" Type="http://schemas.openxmlformats.org/officeDocument/2006/relationships/image" Target="../media/image750.png"/><Relationship Id="rId4" Type="http://schemas.openxmlformats.org/officeDocument/2006/relationships/image" Target="../media/image740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0.png"/><Relationship Id="rId3" Type="http://schemas.openxmlformats.org/officeDocument/2006/relationships/image" Target="../media/image77.png"/><Relationship Id="rId7" Type="http://schemas.openxmlformats.org/officeDocument/2006/relationships/image" Target="../media/image7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0.png"/><Relationship Id="rId5" Type="http://schemas.openxmlformats.org/officeDocument/2006/relationships/image" Target="../media/image78.png"/><Relationship Id="rId4" Type="http://schemas.openxmlformats.org/officeDocument/2006/relationships/image" Target="../media/image511.png"/><Relationship Id="rId9" Type="http://schemas.openxmlformats.org/officeDocument/2006/relationships/image" Target="../media/image62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pn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png"/><Relationship Id="rId5" Type="http://schemas.openxmlformats.org/officeDocument/2006/relationships/image" Target="../media/image850.png"/><Relationship Id="rId4" Type="http://schemas.openxmlformats.org/officeDocument/2006/relationships/image" Target="../media/image85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89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10" Type="http://schemas.openxmlformats.org/officeDocument/2006/relationships/image" Target="../media/image97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8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1.png"/><Relationship Id="rId5" Type="http://schemas.openxmlformats.org/officeDocument/2006/relationships/image" Target="../media/image99.png"/><Relationship Id="rId10" Type="http://schemas.openxmlformats.org/officeDocument/2006/relationships/image" Target="../media/image105.png"/><Relationship Id="rId4" Type="http://schemas.openxmlformats.org/officeDocument/2006/relationships/image" Target="../media/image98.png"/><Relationship Id="rId9" Type="http://schemas.openxmlformats.org/officeDocument/2006/relationships/image" Target="../media/image104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88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10" Type="http://schemas.openxmlformats.org/officeDocument/2006/relationships/image" Target="../media/image111.png"/><Relationship Id="rId4" Type="http://schemas.openxmlformats.org/officeDocument/2006/relationships/image" Target="../media/image98.png"/><Relationship Id="rId9" Type="http://schemas.openxmlformats.org/officeDocument/2006/relationships/image" Target="../media/image110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88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10" Type="http://schemas.openxmlformats.org/officeDocument/2006/relationships/image" Target="../media/image117.png"/><Relationship Id="rId4" Type="http://schemas.openxmlformats.org/officeDocument/2006/relationships/image" Target="../media/image98.png"/><Relationship Id="rId9" Type="http://schemas.openxmlformats.org/officeDocument/2006/relationships/image" Target="../media/image1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2042319"/>
            <a:ext cx="9144000" cy="2387600"/>
          </a:xfrm>
        </p:spPr>
        <p:txBody>
          <a:bodyPr>
            <a:noAutofit/>
          </a:bodyPr>
          <a:lstStyle/>
          <a:p>
            <a:r>
              <a:rPr lang="en-US" altLang="zh-TW" sz="96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Computer Vision</a:t>
            </a:r>
            <a:br>
              <a:rPr lang="en-US" altLang="zh-TW" sz="9600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zh-TW" altLang="en-US" sz="9600" dirty="0">
              <a:latin typeface="Cambria Math" panose="02040503050406030204" pitchFamily="18" charset="0"/>
            </a:endParaRP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2674071"/>
          </a:xfrm>
        </p:spPr>
        <p:txBody>
          <a:bodyPr>
            <a:noAutofit/>
          </a:bodyPr>
          <a:lstStyle/>
          <a:p>
            <a: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Chapter6</a:t>
            </a:r>
            <a:b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Neighborhood Operators</a:t>
            </a:r>
          </a:p>
          <a:p>
            <a:r>
              <a:rPr lang="zh-TW" altLang="en-US" sz="2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張季祐</a:t>
            </a:r>
            <a:endParaRPr lang="en-US" altLang="zh-TW" sz="2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2200" dirty="0">
                <a:latin typeface="Cambria Math" panose="02040503050406030204" pitchFamily="18" charset="0"/>
              </a:rPr>
              <a:t>r10922116@ntu.edu.tw</a:t>
            </a:r>
          </a:p>
        </p:txBody>
      </p:sp>
    </p:spTree>
    <p:extLst>
      <p:ext uri="{BB962C8B-B14F-4D97-AF65-F5344CB8AC3E}">
        <p14:creationId xmlns:p14="http://schemas.microsoft.com/office/powerpoint/2010/main" val="41499353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67630"/>
              </p:ext>
            </p:extLst>
          </p:nvPr>
        </p:nvGraphicFramePr>
        <p:xfrm>
          <a:off x="348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485664"/>
              </p:ext>
            </p:extLst>
          </p:nvPr>
        </p:nvGraphicFramePr>
        <p:xfrm>
          <a:off x="4296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/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83952"/>
              </p:ext>
            </p:extLst>
          </p:nvPr>
        </p:nvGraphicFramePr>
        <p:xfrm>
          <a:off x="8244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2002331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112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59" r="-1223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3303801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73155620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0544665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52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23" r="-11972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blipFill>
                <a:blip r:embed="rId8"/>
                <a:stretch>
                  <a:fillRect b="-819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4407105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098" y="3474720"/>
            <a:ext cx="7151803" cy="3383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Definition</a:t>
                </a:r>
              </a:p>
              <a:p>
                <a:pPr marL="742950" lvl="1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The radius of fusion for any connected component of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is the radius </a:t>
                </a:r>
                <a14:m>
                  <m:oMath xmlns:m="http://schemas.openxmlformats.org/officeDocument/2006/math">
                    <m:r>
                      <a:rPr lang="zh-TW" altLang="en-US" sz="240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zh-TW" altLang="en-US" sz="2400" dirty="0">
                    <a:ea typeface="標楷體" panose="03000509000000000000" pitchFamily="65" charset="-120"/>
                  </a:rPr>
                  <a:t>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of a disk satisfying the condition that if the binary image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 is morphologically closed with a disk of radius</a:t>
                </a:r>
                <a14:m>
                  <m:oMath xmlns:m="http://schemas.openxmlformats.org/officeDocument/2006/math">
                    <m:r>
                      <a:rPr lang="en-US" altLang="zh-TW" sz="2400" b="0" i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zh-TW" altLang="en-US" sz="2400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en-US" altLang="zh-TW" sz="2400" dirty="0">
                    <a:ea typeface="標楷體" panose="03000509000000000000" pitchFamily="65" charset="-120"/>
                  </a:rPr>
                  <a:t> ,then the given connected region will fuse with some other connected region.</a:t>
                </a:r>
                <a:endParaRPr lang="zh-TW" altLang="en-US" sz="2400" dirty="0"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blipFill>
                <a:blip r:embed="rId4"/>
                <a:stretch>
                  <a:fillRect l="-763" t="-2516" r="-939" b="-62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215075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內容版面配置區 3"/>
          <p:cNvGraphicFramePr>
            <a:graphicFrameLocks noGrp="1"/>
          </p:cNvGraphicFramePr>
          <p:nvPr>
            <p:ph idx="1"/>
          </p:nvPr>
        </p:nvGraphicFramePr>
        <p:xfrm>
          <a:off x="8382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blipFill rotWithShape="0">
                <a:blip r:embed="rId3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5" name="內容版面配置區 3"/>
          <p:cNvGraphicFramePr>
            <a:graphicFrameLocks/>
          </p:cNvGraphicFramePr>
          <p:nvPr/>
        </p:nvGraphicFramePr>
        <p:xfrm>
          <a:off x="44274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3"/>
          <p:cNvGraphicFramePr>
            <a:graphicFrameLocks/>
          </p:cNvGraphicFramePr>
          <p:nvPr/>
        </p:nvGraphicFramePr>
        <p:xfrm>
          <a:off x="80166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𝑔𝑟𝑜𝑤𝑖𝑛𝑔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blipFill rotWithShape="0">
                <a:blip r:embed="rId4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blipFill rotWithShape="0">
                <a:blip r:embed="rId5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838200" y="1690688"/>
            <a:ext cx="10515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Implementation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region-growing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 *n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region-shrinking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</a:t>
            </a:r>
            <a:r>
              <a:rPr lang="en-US" altLang="zh-TW" sz="2400" dirty="0">
                <a:ea typeface="標楷體" panose="03000509000000000000" pitchFamily="65" charset="-120"/>
              </a:rPr>
              <a:t> *n+1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“radius” == operation time “n” </a:t>
            </a:r>
            <a:endParaRPr lang="zh-TW" altLang="en-US" sz="2400" dirty="0"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3131436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count for each 0-pixel the number of shortest paths to the set that is represented as the binary-1 pixel on a binary image</a:t>
            </a:r>
          </a:p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: binary label /output : numeric label)</a:t>
            </a:r>
          </a:p>
          <a:p>
            <a:pPr marL="0" indent="0" algn="just">
              <a:buNone/>
            </a:pPr>
            <a:endParaRPr lang="en-US" altLang="zh-TW" sz="24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32026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p>
                      </m:sSup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                                  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)≠0</m:t>
                              </m:r>
                            </m:e>
                            <m:e>
                              <m:nary>
                                <m:naryPr>
                                  <m:chr m:val="∑"/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∈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  <m:sup/>
                                <m:e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−1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</m:e>
                              </m:nary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629865"/>
              </p:ext>
            </p:extLst>
          </p:nvPr>
        </p:nvGraphicFramePr>
        <p:xfrm>
          <a:off x="2902132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47604"/>
              </p:ext>
            </p:extLst>
          </p:nvPr>
        </p:nvGraphicFramePr>
        <p:xfrm>
          <a:off x="7806668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66948"/>
              </p:ext>
            </p:extLst>
          </p:nvPr>
        </p:nvGraphicFramePr>
        <p:xfrm>
          <a:off x="2902132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160150"/>
              </p:ext>
            </p:extLst>
          </p:nvPr>
        </p:nvGraphicFramePr>
        <p:xfrm>
          <a:off x="7806668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向右箭號 2"/>
          <p:cNvSpPr/>
          <p:nvPr/>
        </p:nvSpPr>
        <p:spPr>
          <a:xfrm>
            <a:off x="5607803" y="375992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" name="向右箭號 9"/>
          <p:cNvSpPr/>
          <p:nvPr/>
        </p:nvSpPr>
        <p:spPr>
          <a:xfrm>
            <a:off x="5607803" y="564000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5055934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1556172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4983600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8411028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088081"/>
              </p:ext>
            </p:extLst>
          </p:nvPr>
        </p:nvGraphicFramePr>
        <p:xfrm>
          <a:off x="1556172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5231474"/>
              </p:ext>
            </p:extLst>
          </p:nvPr>
        </p:nvGraphicFramePr>
        <p:xfrm>
          <a:off x="4983600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8411028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blipFill rotWithShape="0">
                <a:blip r:embed="rId8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6197412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868876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339685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42572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4367906"/>
              </p:ext>
            </p:extLst>
          </p:nvPr>
        </p:nvGraphicFramePr>
        <p:xfrm>
          <a:off x="7631878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008668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1920" y="365125"/>
            <a:ext cx="1194816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Extremum-Related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>
              <a:lnSpc>
                <a:spcPct val="150000"/>
              </a:lnSpc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Finding pixels or regions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minima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can play an important role in the extraction of interesting points or region primitives for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texture analysis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matching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purposes.</a:t>
            </a:r>
          </a:p>
        </p:txBody>
      </p:sp>
    </p:spTree>
    <p:extLst>
      <p:ext uri="{BB962C8B-B14F-4D97-AF65-F5344CB8AC3E}">
        <p14:creationId xmlns:p14="http://schemas.microsoft.com/office/powerpoint/2010/main" val="132393115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 is labeled with an index 0, 1, 2 or 3 indicating whether the pixel is non-maximum, non-minimum, interior to a connected set</a:t>
            </a:r>
            <a:r>
              <a:rPr lang="en-US" altLang="zh-TW" dirty="0">
                <a:solidFill>
                  <a:schemeClr val="bg1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-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equal-valued pixels, or part of a transition region.</a:t>
            </a:r>
          </a:p>
          <a:p>
            <a:pPr lvl="1" algn="just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 to symbolic (input : numeric image/output : number image)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7704518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15268"/>
              </p:ext>
            </p:extLst>
          </p:nvPr>
        </p:nvGraphicFramePr>
        <p:xfrm>
          <a:off x="3052039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  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𝑚𝑎𝑥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i="1" dirty="0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0 </m:t>
                            </m:r>
                            <m:d>
                              <m:d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𝑓𝑙𝑎𝑡</m:t>
                                </m:r>
                              </m:e>
                            </m:d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                       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1 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𝑛𝑜𝑛𝑚𝑎𝑥𝑖𝑚𝑢𝑚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2 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𝑛𝑜𝑛𝑚𝑖𝑛𝑖𝑚𝑢𝑚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3 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𝑡𝑟𝑎𝑛𝑠𝑖𝑡𝑖𝑜𝑛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</m:eqArr>
                      </m:e>
                    </m:d>
                  </m:oMath>
                </a14:m>
                <a:endParaRPr lang="zh-TW" altLang="en-US" sz="24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812" t="-1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032565"/>
              </p:ext>
            </p:extLst>
          </p:nvPr>
        </p:nvGraphicFramePr>
        <p:xfrm>
          <a:off x="1300481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251157"/>
              </p:ext>
            </p:extLst>
          </p:nvPr>
        </p:nvGraphicFramePr>
        <p:xfrm>
          <a:off x="6555155" y="523893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034779"/>
              </p:ext>
            </p:extLst>
          </p:nvPr>
        </p:nvGraphicFramePr>
        <p:xfrm>
          <a:off x="4803597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文字方塊 7"/>
          <p:cNvSpPr txBox="1"/>
          <p:nvPr/>
        </p:nvSpPr>
        <p:spPr>
          <a:xfrm>
            <a:off x="1628504" y="6311900"/>
            <a:ext cx="6183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flat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96271" y="6282454"/>
            <a:ext cx="15637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Non-minimum</a:t>
            </a:r>
            <a:endParaRPr lang="zh-TW" altLang="en-US" dirty="0"/>
          </a:p>
        </p:txBody>
      </p:sp>
      <p:sp>
        <p:nvSpPr>
          <p:cNvPr id="10" name="文字方塊 9"/>
          <p:cNvSpPr txBox="1"/>
          <p:nvPr/>
        </p:nvSpPr>
        <p:spPr>
          <a:xfrm>
            <a:off x="2804602" y="6282454"/>
            <a:ext cx="1709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Non-maximum</a:t>
            </a:r>
            <a:endParaRPr lang="zh-TW" altLang="en-US" dirty="0"/>
          </a:p>
        </p:txBody>
      </p:sp>
      <p:sp>
        <p:nvSpPr>
          <p:cNvPr id="11" name="文字方塊 10"/>
          <p:cNvSpPr txBox="1"/>
          <p:nvPr/>
        </p:nvSpPr>
        <p:spPr>
          <a:xfrm>
            <a:off x="6606511" y="6311900"/>
            <a:ext cx="1286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transition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17833967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763861"/>
          </a:xfrm>
        </p:spPr>
        <p:txBody>
          <a:bodyPr>
            <a:normAutofit fontScale="92500" lnSpcReduction="10000"/>
          </a:bodyPr>
          <a:lstStyle/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Each pixel on the output image contains the value of highest extrema that can reach it by monotonic path.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path :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僅向二個以下方向行走</a:t>
            </a:r>
            <a:r>
              <a:rPr lang="en-US" altLang="zh-TW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,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且彼此垂直</a:t>
            </a:r>
            <a:endParaRPr lang="en-US" altLang="zh-TW" sz="25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(Max)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(Min)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Consist of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Maxima Operator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Minima Operator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 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recursive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numeric data domain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4262059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4262059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01639" t="-1639" r="-4918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01639" r="-1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01639" t="-101639" r="-4918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99435"/>
                  </p:ext>
                </p:extLst>
              </p:nvPr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8199435"/>
                  </p:ext>
                </p:extLst>
              </p:nvPr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95239252"/>
                  </p:ext>
                </p:extLst>
              </p:nvPr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96862428"/>
                  </p:ext>
                </p:extLst>
              </p:nvPr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6576784" y="2699860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6576784" y="4624592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10" name="文字方塊 9"/>
          <p:cNvSpPr txBox="1"/>
          <p:nvPr/>
        </p:nvSpPr>
        <p:spPr>
          <a:xfrm>
            <a:off x="6801756" y="3121355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6801755" y="5087678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8389499" y="314143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8389498" y="504016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73045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5354400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8030994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677806" y="267619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354400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371512"/>
              </p:ext>
            </p:extLst>
          </p:nvPr>
        </p:nvGraphicFramePr>
        <p:xfrm>
          <a:off x="8030994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2677806" y="4644332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Example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39875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3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4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67220161"/>
                  </p:ext>
                </p:extLst>
              </p:nvPr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326453"/>
                  </p:ext>
                </p:extLst>
              </p:nvPr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37001300"/>
                  </p:ext>
                </p:extLst>
              </p:nvPr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37001300"/>
                  </p:ext>
                </p:extLst>
              </p:nvPr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63144148"/>
                  </p:ext>
                </p:extLst>
              </p:nvPr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63144148"/>
                  </p:ext>
                </p:extLst>
              </p:nvPr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27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327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327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74710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2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表格 21"/>
              <p:cNvGraphicFramePr>
                <a:graphicFrameLocks noGrp="1"/>
              </p:cNvGraphicFramePr>
              <p:nvPr/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表格 2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87492535"/>
                  </p:ext>
                </p:extLst>
              </p:nvPr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1639" t="-100000" r="-1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1639" t="-100000" r="-4918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203279" r="-1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表格 22"/>
              <p:cNvGraphicFramePr>
                <a:graphicFrameLocks noGrp="1"/>
              </p:cNvGraphicFramePr>
              <p:nvPr/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表格 2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10579957"/>
                  </p:ext>
                </p:extLst>
              </p:nvPr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Minima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5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≤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&gt;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4" name="表格 23"/>
              <p:cNvGraphicFramePr>
                <a:graphicFrameLocks noGrp="1"/>
              </p:cNvGraphicFramePr>
              <p:nvPr/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4" name="表格 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65736144"/>
                  </p:ext>
                </p:extLst>
              </p:nvPr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" name="表格 24"/>
              <p:cNvGraphicFramePr>
                <a:graphicFrameLocks noGrp="1"/>
              </p:cNvGraphicFramePr>
              <p:nvPr/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" name="表格 2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97602853"/>
                  </p:ext>
                </p:extLst>
              </p:nvPr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57213345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2602714"/>
              </p:ext>
            </p:extLst>
          </p:nvPr>
        </p:nvGraphicFramePr>
        <p:xfrm>
          <a:off x="34689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1&lt;9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∴</m:t>
                      </m:r>
                      <m:r>
                        <a:rPr lang="en-US" altLang="zh-TW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zh-TW" altLang="en-US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可與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連繫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表示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可藉由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𝑚𝑜𝑛𝑜𝑡𝑜𝑛𝑖𝑐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𝑝𝑎𝑡h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連接到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9</m:t>
                      </m:r>
                    </m:oMath>
                  </m:oMathPara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blipFill>
                <a:blip r:embed="rId2"/>
                <a:stretch>
                  <a:fillRect b="-40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96817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34689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296817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1&lt;3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∴</m:t>
                    </m:r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3</m:t>
                    </m:r>
                    <m:r>
                      <a:rPr lang="zh-TW" altLang="en-US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可與</m:t>
                    </m:r>
                    <m:r>
                      <a:rPr lang="en-US" altLang="zh-TW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1</m:t>
                    </m:r>
                    <m:r>
                      <a:rPr lang="zh-TW" altLang="en-US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連繫</m:t>
                    </m:r>
                  </m:oMath>
                </a14:m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但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3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並非可連繫極值之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  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最大值</a:t>
                </a:r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故捨棄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blipFill>
                <a:blip r:embed="rId4"/>
                <a:stretch>
                  <a:fillRect b="-486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6250" r="-3289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blipFill>
                <a:blip r:embed="rId7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9578439" y="4196084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4" name="文字方塊 23"/>
              <p:cNvSpPr txBox="1"/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4" name="文字方塊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0941389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zh-TW" altLang="en-US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 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 part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6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1320756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938058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507863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41057"/>
              </p:ext>
            </p:extLst>
          </p:nvPr>
        </p:nvGraphicFramePr>
        <p:xfrm>
          <a:off x="8604150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949267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3, 9,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2010271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2, 6, 2, 6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2, 4, 6, 5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dirty="0" smtClean="0">
                          <a:latin typeface="Cambria Math" panose="02040503050406030204" pitchFamily="18" charset="0"/>
                        </a:rPr>
                        <m:t>l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6, 1, 6, 9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6, 5, 6, 5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9428198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5, 6, 5, 9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5, 1, 9, 9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6, 6, 6, 6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6, 9, 6, 9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6278800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2, 1, 2, 9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1, 5, 1, 9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5886539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1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2738845" y="705394"/>
            <a:ext cx="67143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第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4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列省略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…</a:t>
            </a:r>
          </a:p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以下是作完第一輪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r>
              <a:rPr lang="zh-TW" altLang="en-US" dirty="0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top-bottom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之結果</a:t>
            </a:r>
          </a:p>
        </p:txBody>
      </p:sp>
    </p:spTree>
    <p:extLst>
      <p:ext uri="{BB962C8B-B14F-4D97-AF65-F5344CB8AC3E}">
        <p14:creationId xmlns:p14="http://schemas.microsoft.com/office/powerpoint/2010/main" val="424470525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文字方塊 11"/>
          <p:cNvSpPr txBox="1"/>
          <p:nvPr/>
        </p:nvSpPr>
        <p:spPr>
          <a:xfrm>
            <a:off x="3626131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Then iterates down and up again until there are no more change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91004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Definition </a:t>
            </a:r>
          </a:p>
          <a:p>
            <a:pPr lvl="1">
              <a:defRPr/>
            </a:pPr>
            <a:r>
              <a:rPr lang="en-US" altLang="zh-TW" b="1" dirty="0">
                <a:latin typeface="Cambria Math" panose="02040503050406030204" pitchFamily="18" charset="0"/>
              </a:rPr>
              <a:t>Ascending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minima)</a:t>
            </a:r>
            <a:br>
              <a:rPr lang="en-US" altLang="zh-TW" dirty="0">
                <a:latin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</a:rPr>
              <a:t>Descending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maxima)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Recursive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In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very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beginning: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numeric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Later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on: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symbolic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&amp;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output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Function 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Label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pixel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extrema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that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can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monotonic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path.</a:t>
            </a:r>
          </a:p>
          <a:p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11866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8" name="Picture 4">
            <a:extLst>
              <a:ext uri="{FF2B5EF4-FFF2-40B4-BE49-F238E27FC236}">
                <a16:creationId xmlns:a16="http://schemas.microsoft.com/office/drawing/2014/main" id="{744A6371-5F7E-4A23-AE56-C595B69BCC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690" y="3276677"/>
            <a:ext cx="5134928" cy="15745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2389" name="Picture 5">
            <a:extLst>
              <a:ext uri="{FF2B5EF4-FFF2-40B4-BE49-F238E27FC236}">
                <a16:creationId xmlns:a16="http://schemas.microsoft.com/office/drawing/2014/main" id="{68B13C7F-A54E-4D3A-BF23-83D6750056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3255852"/>
            <a:ext cx="4809808" cy="16161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4">
            <a:extLst>
              <a:ext uri="{FF2B5EF4-FFF2-40B4-BE49-F238E27FC236}">
                <a16:creationId xmlns:a16="http://schemas.microsoft.com/office/drawing/2014/main" id="{5BA6E779-13CD-4093-A988-575B1E5ABD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697" y="4986331"/>
            <a:ext cx="5455921" cy="1808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AD16058B-0F62-446C-878E-ACBDB6BA2A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7730" y="1550156"/>
            <a:ext cx="3974466" cy="15746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17CCD45A-3664-453A-9C77-F7E5F478FA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1570713"/>
            <a:ext cx="4736466" cy="15335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標題 1">
            <a:extLst>
              <a:ext uri="{FF2B5EF4-FFF2-40B4-BE49-F238E27FC236}">
                <a16:creationId xmlns:a16="http://schemas.microsoft.com/office/drawing/2014/main" id="{3485EE7B-EB83-4F4E-9984-F23082559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3537864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3">
            <a:extLst>
              <a:ext uri="{FF2B5EF4-FFF2-40B4-BE49-F238E27FC236}">
                <a16:creationId xmlns:a16="http://schemas.microsoft.com/office/drawing/2014/main" id="{69F440A1-6F68-4CF5-BA61-099DA27E0C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133600"/>
            <a:ext cx="10429239" cy="446405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  <a:p>
            <a:pPr eaLnBrk="1" hangingPunct="1"/>
            <a:endParaRPr lang="en-US" altLang="zh-TW" b="1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Linear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means we replace every pixel with a linear combination of its neighbors.</a:t>
            </a: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Shift-invariant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means that we perform the same operation at every point in the image</a:t>
            </a:r>
          </a:p>
        </p:txBody>
      </p:sp>
      <p:sp>
        <p:nvSpPr>
          <p:cNvPr id="10" name="標題 1">
            <a:extLst>
              <a:ext uri="{FF2B5EF4-FFF2-40B4-BE49-F238E27FC236}">
                <a16:creationId xmlns:a16="http://schemas.microsoft.com/office/drawing/2014/main" id="{5BBB8C29-6039-4810-8774-C5EE28F11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6.4.0 Linear Shift-Invariant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90793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740210"/>
              </p:ext>
            </p:extLst>
          </p:nvPr>
        </p:nvGraphicFramePr>
        <p:xfrm>
          <a:off x="9333356" y="2434869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31768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itle 1">
            <a:extLst>
              <a:ext uri="{FF2B5EF4-FFF2-40B4-BE49-F238E27FC236}">
                <a16:creationId xmlns:a16="http://schemas.microsoft.com/office/drawing/2014/main" id="{063D0F4F-D0BD-4248-9592-799CC0D7E6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  <a:endParaRPr lang="en-US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279555" name="Content Placeholder 2">
            <a:extLst>
              <a:ext uri="{FF2B5EF4-FFF2-40B4-BE49-F238E27FC236}">
                <a16:creationId xmlns:a16="http://schemas.microsoft.com/office/drawing/2014/main" id="{C9A2FB4C-99F0-4B3A-A6CA-631B3A90FB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4720" y="1869281"/>
            <a:ext cx="10515600" cy="4411663"/>
          </a:xfrm>
        </p:spPr>
        <p:txBody>
          <a:bodyPr/>
          <a:lstStyle/>
          <a:p>
            <a:r>
              <a:rPr lang="en-US" altLang="zh-TW" b="1" dirty="0"/>
              <a:t>Kernel</a:t>
            </a:r>
            <a:r>
              <a:rPr lang="en-US" altLang="zh-TW" dirty="0"/>
              <a:t>: </a:t>
            </a:r>
            <a:r>
              <a:rPr lang="en-US" altLang="zh-TW" dirty="0" err="1"/>
              <a:t>a.k.a</a:t>
            </a:r>
            <a:r>
              <a:rPr lang="en-US" altLang="zh-TW" dirty="0"/>
              <a:t> </a:t>
            </a:r>
            <a:r>
              <a:rPr lang="en-US" altLang="zh-TW" b="1" i="1" dirty="0"/>
              <a:t>mask</a:t>
            </a:r>
            <a:r>
              <a:rPr lang="en-US" altLang="zh-TW" dirty="0"/>
              <a:t>, </a:t>
            </a:r>
            <a:r>
              <a:rPr lang="en-US" altLang="zh-TW" b="1" i="1" dirty="0"/>
              <a:t>filter</a:t>
            </a:r>
            <a:r>
              <a:rPr lang="en-US" altLang="zh-TW" dirty="0"/>
              <a:t>, </a:t>
            </a:r>
            <a:r>
              <a:rPr lang="en-US" altLang="zh-TW" b="1" i="1" dirty="0"/>
              <a:t>convolution matrix</a:t>
            </a:r>
          </a:p>
          <a:p>
            <a:r>
              <a:rPr lang="en-US" altLang="en-US" dirty="0"/>
              <a:t>Use: blurring, sharpening, embossing, etc.</a:t>
            </a:r>
          </a:p>
        </p:txBody>
      </p:sp>
      <p:pic>
        <p:nvPicPr>
          <p:cNvPr id="279556" name="Picture 4">
            <a:extLst>
              <a:ext uri="{FF2B5EF4-FFF2-40B4-BE49-F238E27FC236}">
                <a16:creationId xmlns:a16="http://schemas.microsoft.com/office/drawing/2014/main" id="{D431BC2A-4121-4670-BA17-41B95D0258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675" y="2958307"/>
            <a:ext cx="5661025" cy="187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9557" name="Picture 5">
            <a:extLst>
              <a:ext uri="{FF2B5EF4-FFF2-40B4-BE49-F238E27FC236}">
                <a16:creationId xmlns:a16="http://schemas.microsoft.com/office/drawing/2014/main" id="{5EC80E53-0F0B-469D-BA77-D159998F03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0" y="4834732"/>
            <a:ext cx="5664200" cy="166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9" name="Rectangle 2">
            <a:extLst>
              <a:ext uri="{FF2B5EF4-FFF2-40B4-BE49-F238E27FC236}">
                <a16:creationId xmlns:a16="http://schemas.microsoft.com/office/drawing/2014/main" id="{0625CB9E-9B6B-4E26-95AD-D4DE9AD6E9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0580" name="Content Placeholder 3">
            <a:extLst>
              <a:ext uri="{FF2B5EF4-FFF2-40B4-BE49-F238E27FC236}">
                <a16:creationId xmlns:a16="http://schemas.microsoft.com/office/drawing/2014/main" id="{6F7C168C-82F4-4B2D-AE70-EEEE93EF75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Origin: The origin is the position of the kernel which is above (conceptually) the current output pixel. </a:t>
            </a:r>
            <a:endParaRPr lang="en-US" altLang="en-US" sz="2000" i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Sign: 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endParaRPr lang="en-US" altLang="en-US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0581" name="Picture 5">
            <a:extLst>
              <a:ext uri="{FF2B5EF4-FFF2-40B4-BE49-F238E27FC236}">
                <a16:creationId xmlns:a16="http://schemas.microsoft.com/office/drawing/2014/main" id="{81EBC7D3-4B62-4006-BCFF-857D910F6C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3" y="4554538"/>
            <a:ext cx="2495550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2" name="Picture 6">
            <a:extLst>
              <a:ext uri="{FF2B5EF4-FFF2-40B4-BE49-F238E27FC236}">
                <a16:creationId xmlns:a16="http://schemas.microsoft.com/office/drawing/2014/main" id="{9A91FA2A-EEA3-4F4D-BD15-F08101DF3D6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726" y="4554538"/>
            <a:ext cx="231457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3" name="Picture 7">
            <a:extLst>
              <a:ext uri="{FF2B5EF4-FFF2-40B4-BE49-F238E27FC236}">
                <a16:creationId xmlns:a16="http://schemas.microsoft.com/office/drawing/2014/main" id="{5AD44358-DFE8-4F5A-B6D1-8068FC79FD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2264" y="4546601"/>
            <a:ext cx="1971675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0584" name="Oval 8">
            <a:extLst>
              <a:ext uri="{FF2B5EF4-FFF2-40B4-BE49-F238E27FC236}">
                <a16:creationId xmlns:a16="http://schemas.microsoft.com/office/drawing/2014/main" id="{941FC333-813B-473A-A0ED-F374A745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040314"/>
            <a:ext cx="4318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5" name="Oval 12">
            <a:extLst>
              <a:ext uri="{FF2B5EF4-FFF2-40B4-BE49-F238E27FC236}">
                <a16:creationId xmlns:a16="http://schemas.microsoft.com/office/drawing/2014/main" id="{7D4633ED-7161-488C-9EEB-C3DC9CCFD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900" y="4995863"/>
            <a:ext cx="433388" cy="431800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6" name="Oval 13">
            <a:extLst>
              <a:ext uri="{FF2B5EF4-FFF2-40B4-BE49-F238E27FC236}">
                <a16:creationId xmlns:a16="http://schemas.microsoft.com/office/drawing/2014/main" id="{CB98DD6F-772C-4C91-95B4-C13B8BD60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5550" y="5002214"/>
            <a:ext cx="4191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extLst>
              <a:ext uri="{FF2B5EF4-FFF2-40B4-BE49-F238E27FC236}">
                <a16:creationId xmlns:a16="http://schemas.microsoft.com/office/drawing/2014/main" id="{A1EEA638-7751-46E3-B7D8-8F1B7CB3B0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CB72966F-08C2-442D-965A-2B48D75E55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44880" y="1615440"/>
            <a:ext cx="9804399" cy="524256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of an image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 kernel filter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F</a:t>
            </a: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By definition, the 3x3 kernel on image pixel [5, 5] can be written as follows:</a:t>
            </a:r>
          </a:p>
          <a:p>
            <a:pPr eaLnBrk="1" hangingPunct="1"/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2628" name="Picture 1">
            <a:extLst>
              <a:ext uri="{FF2B5EF4-FFF2-40B4-BE49-F238E27FC236}">
                <a16:creationId xmlns:a16="http://schemas.microsoft.com/office/drawing/2014/main" id="{6ED039D8-C241-4592-9263-9EE6367E5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995" y="4423569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2629" name="Picture 2">
            <a:extLst>
              <a:ext uri="{FF2B5EF4-FFF2-40B4-BE49-F238E27FC236}">
                <a16:creationId xmlns:a16="http://schemas.microsoft.com/office/drawing/2014/main" id="{84947007-E223-41EA-93B8-36A2771297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5681" y="4028190"/>
            <a:ext cx="3171506" cy="2676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2630" name="TextBox 5">
            <a:extLst>
              <a:ext uri="{FF2B5EF4-FFF2-40B4-BE49-F238E27FC236}">
                <a16:creationId xmlns:a16="http://schemas.microsoft.com/office/drawing/2014/main" id="{93E70F9B-7C68-4D39-87F1-5586072C8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718" y="5100638"/>
            <a:ext cx="1223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Image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DA5D20EE-B8F9-4794-9A41-2CDE5F532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899" y="5100639"/>
            <a:ext cx="1096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Filter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pic>
        <p:nvPicPr>
          <p:cNvPr id="282632" name="Picture 8">
            <a:extLst>
              <a:ext uri="{FF2B5EF4-FFF2-40B4-BE49-F238E27FC236}">
                <a16:creationId xmlns:a16="http://schemas.microsoft.com/office/drawing/2014/main" id="{0815DC4E-DBF3-4315-9766-242F2375738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2092" y="2152043"/>
            <a:ext cx="5594350" cy="933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707E63D3-B42E-49D3-BCA8-2ECDEBA5C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1620" y="2271395"/>
            <a:ext cx="1728788" cy="649288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24EC7797-91CD-4A90-8C45-D94F3FDD4C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DB2833A1-56D9-4C2E-97D0-95E75D06EC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36320" y="2060576"/>
            <a:ext cx="10129519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ADBD376-A332-4A82-A8CC-F51AEC70E2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1152" y="4371182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7" name="Picture 7">
            <a:extLst>
              <a:ext uri="{FF2B5EF4-FFF2-40B4-BE49-F238E27FC236}">
                <a16:creationId xmlns:a16="http://schemas.microsoft.com/office/drawing/2014/main" id="{8B72BB2D-F745-47FE-A940-6A32665EBF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7623" y="1673226"/>
            <a:ext cx="6337300" cy="105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8" name="Picture 1">
            <a:extLst>
              <a:ext uri="{FF2B5EF4-FFF2-40B4-BE49-F238E27FC236}">
                <a16:creationId xmlns:a16="http://schemas.microsoft.com/office/drawing/2014/main" id="{8CD094DB-8039-4710-882E-E98A01EE3D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1353" y="1558926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extLst>
              <a:ext uri="{FF2B5EF4-FFF2-40B4-BE49-F238E27FC236}">
                <a16:creationId xmlns:a16="http://schemas.microsoft.com/office/drawing/2014/main" id="{ECF6F6D2-6D85-45B7-826D-2B8A4806BC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6723" name="Content Placeholder 3">
            <a:extLst>
              <a:ext uri="{FF2B5EF4-FFF2-40B4-BE49-F238E27FC236}">
                <a16:creationId xmlns:a16="http://schemas.microsoft.com/office/drawing/2014/main" id="{F31CC4DC-9FC4-48D2-BB0E-50FEDB83BA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16114"/>
            <a:ext cx="10515600" cy="4537075"/>
          </a:xfrm>
        </p:spPr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2D Convolution on pixel [1, 1] by definition:</a:t>
            </a:r>
          </a:p>
        </p:txBody>
      </p:sp>
      <p:pic>
        <p:nvPicPr>
          <p:cNvPr id="286724" name="Picture 1">
            <a:extLst>
              <a:ext uri="{FF2B5EF4-FFF2-40B4-BE49-F238E27FC236}">
                <a16:creationId xmlns:a16="http://schemas.microsoft.com/office/drawing/2014/main" id="{E82C2C20-9933-4F47-B7D1-F8395F5DF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5276" y="2517776"/>
            <a:ext cx="4824413" cy="414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25" name="Picture 11">
            <a:extLst>
              <a:ext uri="{FF2B5EF4-FFF2-40B4-BE49-F238E27FC236}">
                <a16:creationId xmlns:a16="http://schemas.microsoft.com/office/drawing/2014/main" id="{3ABE39BD-A1BA-4728-BAA8-CC372AE4E2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2605" y="3649346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26" name="TextBox 2">
            <a:extLst>
              <a:ext uri="{FF2B5EF4-FFF2-40B4-BE49-F238E27FC236}">
                <a16:creationId xmlns:a16="http://schemas.microsoft.com/office/drawing/2014/main" id="{735B63F9-3DED-4669-9D3F-BAFFA4070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452" y="3054033"/>
            <a:ext cx="3527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Kernel (same as previous one)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1" name="Rectangle 2">
            <a:extLst>
              <a:ext uri="{FF2B5EF4-FFF2-40B4-BE49-F238E27FC236}">
                <a16:creationId xmlns:a16="http://schemas.microsoft.com/office/drawing/2014/main" id="{94D8965A-F20E-439B-8A6C-A985A60E7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7508" name="Content Placeholder 3">
            <a:extLst>
              <a:ext uri="{FF2B5EF4-FFF2-40B4-BE49-F238E27FC236}">
                <a16:creationId xmlns:a16="http://schemas.microsoft.com/office/drawing/2014/main" id="{24CE903F-520A-44D5-93D2-AA3D9637C63D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ph idx="1"/>
          </p:nvPr>
        </p:nvSpPr>
        <p:spPr>
          <a:blipFill rotWithShape="0">
            <a:blip r:embed="rId3"/>
            <a:stretch>
              <a:fillRect l="-741"/>
            </a:stretch>
          </a:blipFill>
          <a:ln>
            <a:noFill/>
          </a:ln>
        </p:spPr>
        <p:txBody>
          <a:bodyPr/>
          <a:lstStyle/>
          <a:p>
            <a:pPr>
              <a:defRPr/>
            </a:pPr>
            <a:r>
              <a:rPr lang="en-US" dirty="0">
                <a:noFill/>
              </a:rPr>
              <a:t> </a:t>
            </a:r>
          </a:p>
        </p:txBody>
      </p:sp>
      <p:pic>
        <p:nvPicPr>
          <p:cNvPr id="288773" name="Picture 1">
            <a:extLst>
              <a:ext uri="{FF2B5EF4-FFF2-40B4-BE49-F238E27FC236}">
                <a16:creationId xmlns:a16="http://schemas.microsoft.com/office/drawing/2014/main" id="{23004F76-D223-4B65-9DAA-C5971F64FA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125" y="2548256"/>
            <a:ext cx="6635750" cy="114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>
            <a:extLst>
              <a:ext uri="{FF2B5EF4-FFF2-40B4-BE49-F238E27FC236}">
                <a16:creationId xmlns:a16="http://schemas.microsoft.com/office/drawing/2014/main" id="{C3A5CBEA-BA97-4B6A-B378-9E66AC44826B}"/>
              </a:ext>
            </a:extLst>
          </p:cNvPr>
          <p:cNvSpPr txBox="1"/>
          <p:nvPr/>
        </p:nvSpPr>
        <p:spPr>
          <a:xfrm>
            <a:off x="487680" y="4246880"/>
            <a:ext cx="10759440" cy="14427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extLst>
              <a:ext uri="{FF2B5EF4-FFF2-40B4-BE49-F238E27FC236}">
                <a16:creationId xmlns:a16="http://schemas.microsoft.com/office/drawing/2014/main" id="{0DE87CC1-4DFF-49AF-A914-3E0C71FA3D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B8522DC6-D6D7-4586-A498-896FB5FE32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1" y="2060576"/>
            <a:ext cx="9625014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5C823C4-81E2-4961-AD3A-A96C7A9B60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9113" y="4538980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1" name="Picture 5">
            <a:extLst>
              <a:ext uri="{FF2B5EF4-FFF2-40B4-BE49-F238E27FC236}">
                <a16:creationId xmlns:a16="http://schemas.microsoft.com/office/drawing/2014/main" id="{A05D92F6-6DE9-44DB-8C64-41E96E4997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999" y="1659099"/>
            <a:ext cx="6107113" cy="1054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2" name="Picture 1">
            <a:extLst>
              <a:ext uri="{FF2B5EF4-FFF2-40B4-BE49-F238E27FC236}">
                <a16:creationId xmlns:a16="http://schemas.microsoft.com/office/drawing/2014/main" id="{E0F9C73F-1487-486E-869E-AA680A922D9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7889" y="1543190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 </m:t>
                    </m:r>
                  </m:oMath>
                </a14:m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</a:t>
                </a: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weight function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is called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kernel </a:t>
                </a:r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or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mask </a:t>
                </a:r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weights ,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𝑑𝑜𝑚𝑎𝑖𝑛</m:t>
                    </m:r>
                    <m:d>
                      <m:dPr>
                        <m:ctrlP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</m:e>
                    </m:d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𝑊</m:t>
                    </m:r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nary>
                      <m:naryPr>
                        <m:chr m:val="⨂"/>
                        <m:subHide m:val="on"/>
                        <m:supHide m:val="on"/>
                        <m:ctrlP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696" t="-16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733278" y="3719606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6.44        (B) 7.44        (C) 8.44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Cross-correlation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>
            <p:extLst/>
          </p:nvPr>
        </p:nvGraphicFramePr>
        <p:xfrm>
          <a:off x="1291408" y="416826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>
            <p:extLst/>
          </p:nvPr>
        </p:nvGraphicFramePr>
        <p:xfrm>
          <a:off x="2987012" y="4168260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8+2⋅8+3⋅7+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=7.44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0968" r="-25806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字方塊 10"/>
          <p:cNvSpPr txBox="1"/>
          <p:nvPr/>
        </p:nvSpPr>
        <p:spPr>
          <a:xfrm>
            <a:off x="7917184" y="4268790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68870" y="132920"/>
            <a:ext cx="2124075" cy="2047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542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9" grpId="0"/>
      <p:bldP spid="10" grpId="0"/>
      <p:bldP spid="11" grpId="0" animBg="1"/>
      <p:bldP spid="11" grpId="1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∗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696" t="-1358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  <a:r>
              <a:rPr lang="en-US" altLang="zh-TW" sz="18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2/2</a:t>
            </a:r>
            <a:endParaRPr lang="zh-TW" altLang="en-US" sz="1800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>
            <p:extLst/>
          </p:nvPr>
        </p:nvGraphicFramePr>
        <p:xfrm>
          <a:off x="1125160" y="350323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40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>
            <p:extLst/>
          </p:nvPr>
        </p:nvGraphicFramePr>
        <p:xfrm>
          <a:off x="2820764" y="350323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8+8⋅8+7⋅7+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=7.66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1169" r="-26623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567030" y="3054585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6.66        (B) 7.66        (C) 8.66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7750936" y="3603769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542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5" grpId="0" animBg="1"/>
      <p:bldP spid="11" grpId="0" animBg="1"/>
      <p:bldP spid="11" grpId="1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extLst>
              <a:ext uri="{FF2B5EF4-FFF2-40B4-BE49-F238E27FC236}">
                <a16:creationId xmlns:a16="http://schemas.microsoft.com/office/drawing/2014/main" id="{B4318B68-2DDC-4394-9FF0-61B3A8CC3B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2867" name="Rectangle 3">
            <a:extLst>
              <a:ext uri="{FF2B5EF4-FFF2-40B4-BE49-F238E27FC236}">
                <a16:creationId xmlns:a16="http://schemas.microsoft.com/office/drawing/2014/main" id="{24054629-7BCF-4A23-82DB-0E11565DA3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Some issues :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73040D45-77C9-40AF-9355-3871611F9B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3592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10B6378-9062-4C46-9806-A8B9B973374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6"/>
            <a:ext cx="3138240" cy="1117550"/>
          </a:xfrm>
          <a:prstGeom prst="rect">
            <a:avLst/>
          </a:prstGeom>
          <a:blipFill rotWithShape="0">
            <a:blip r:embed="rId4"/>
            <a:stretch>
              <a:fillRect l="-3307" r="-584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1817F51-6871-43B1-BC3B-D14A844CDDC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24788" y="3429000"/>
            <a:ext cx="2265362" cy="226695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36127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748087"/>
              </p:ext>
            </p:extLst>
          </p:nvPr>
        </p:nvGraphicFramePr>
        <p:xfrm>
          <a:off x="7631878" y="3164075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053996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extLst>
              <a:ext uri="{FF2B5EF4-FFF2-40B4-BE49-F238E27FC236}">
                <a16:creationId xmlns:a16="http://schemas.microsoft.com/office/drawing/2014/main" id="{96325591-D4F9-4F33-8ADB-3651705083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4915" name="Rectangle 3">
            <a:extLst>
              <a:ext uri="{FF2B5EF4-FFF2-40B4-BE49-F238E27FC236}">
                <a16:creationId xmlns:a16="http://schemas.microsoft.com/office/drawing/2014/main" id="{46F4B302-0355-4919-A42B-4ED16E902F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76414" y="2644776"/>
            <a:ext cx="8683625" cy="4187825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Normalization: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The sum of kernel must be equal to 1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3FBC324B-2ABD-4540-B9CC-50E4D88ACD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568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5D25FF1-901B-450F-9EF4-E1EB2F1D1275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439816" y="3933056"/>
            <a:ext cx="3356532" cy="1117550"/>
          </a:xfrm>
          <a:prstGeom prst="rect">
            <a:avLst/>
          </a:prstGeom>
          <a:blipFill rotWithShape="0">
            <a:blip r:embed="rId4"/>
            <a:stretch>
              <a:fillRect l="-2904" r="-2359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39970" name="Picture 2" descr="http://www.imagemagick.org/Usage/convolve/face_spread_norm.png">
            <a:extLst>
              <a:ext uri="{FF2B5EF4-FFF2-40B4-BE49-F238E27FC236}">
                <a16:creationId xmlns:a16="http://schemas.microsoft.com/office/drawing/2014/main" id="{391A059E-A60E-4704-A140-20E684341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937500" y="3429000"/>
            <a:ext cx="2262188" cy="2262188"/>
          </a:xfrm>
          <a:prstGeom prst="rect">
            <a:avLst/>
          </a:prstGeom>
          <a:noFill/>
          <a:ln>
            <a:solidFill>
              <a:schemeClr val="tx1">
                <a:lumMod val="95000"/>
                <a:lumOff val="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19" name="Oval 3">
            <a:extLst>
              <a:ext uri="{FF2B5EF4-FFF2-40B4-BE49-F238E27FC236}">
                <a16:creationId xmlns:a16="http://schemas.microsoft.com/office/drawing/2014/main" id="{56802C6D-BA38-4859-B25E-9C2B318F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3933826"/>
            <a:ext cx="503238" cy="1223963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9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extLst>
              <a:ext uri="{FF2B5EF4-FFF2-40B4-BE49-F238E27FC236}">
                <a16:creationId xmlns:a16="http://schemas.microsoft.com/office/drawing/2014/main" id="{9D2FCB09-B91A-43AD-B480-05C76FB913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6963" name="Rectangle 3">
            <a:extLst>
              <a:ext uri="{FF2B5EF4-FFF2-40B4-BE49-F238E27FC236}">
                <a16:creationId xmlns:a16="http://schemas.microsoft.com/office/drawing/2014/main" id="{1F2E92A5-D07D-4CA5-86E5-2650E35AF7E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Box Blur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F8FF17B-68DF-4521-AEA0-EC0A63A54B0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928569" y="4008522"/>
            <a:ext cx="2880320" cy="1107226"/>
          </a:xfrm>
          <a:prstGeom prst="rect">
            <a:avLst/>
          </a:prstGeom>
          <a:blipFill rotWithShape="0">
            <a:blip r:embed="rId3"/>
            <a:stretch>
              <a:fillRect l="-3383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6965" name="Picture 2" descr="File:Vd-Orig.png">
            <a:extLst>
              <a:ext uri="{FF2B5EF4-FFF2-40B4-BE49-F238E27FC236}">
                <a16:creationId xmlns:a16="http://schemas.microsoft.com/office/drawing/2014/main" id="{D84378FE-F039-4BF0-92F1-B341D5F91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66" name="Picture 2" descr="Vd-Blur2.png">
            <a:extLst>
              <a:ext uri="{FF2B5EF4-FFF2-40B4-BE49-F238E27FC236}">
                <a16:creationId xmlns:a16="http://schemas.microsoft.com/office/drawing/2014/main" id="{EE3ED491-D6EF-4163-B6B7-74A3CAB58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88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extLst>
              <a:ext uri="{FF2B5EF4-FFF2-40B4-BE49-F238E27FC236}">
                <a16:creationId xmlns:a16="http://schemas.microsoft.com/office/drawing/2014/main" id="{9555E4E8-17EE-4798-BF44-D20AC3F08B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21D3DB96-EDC3-4845-AB19-D2DB9D5CB1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Sharpen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93EFDDA-2D7B-4708-94A5-C63EBE27924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9013" name="Picture 2" descr="File:Vd-Orig.png">
            <a:extLst>
              <a:ext uri="{FF2B5EF4-FFF2-40B4-BE49-F238E27FC236}">
                <a16:creationId xmlns:a16="http://schemas.microsoft.com/office/drawing/2014/main" id="{ED698CC8-CB7E-4DA0-B1D9-44866DE432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9014" name="Picture 2" descr="Vd-Sharp.png">
            <a:extLst>
              <a:ext uri="{FF2B5EF4-FFF2-40B4-BE49-F238E27FC236}">
                <a16:creationId xmlns:a16="http://schemas.microsoft.com/office/drawing/2014/main" id="{A7C5415C-5249-4AD2-9FEB-671B94168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33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extLst>
              <a:ext uri="{FF2B5EF4-FFF2-40B4-BE49-F238E27FC236}">
                <a16:creationId xmlns:a16="http://schemas.microsoft.com/office/drawing/2014/main" id="{95D7802E-26DA-4AB8-87F5-17A5B5FA45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301059" name="Rectangle 3">
            <a:extLst>
              <a:ext uri="{FF2B5EF4-FFF2-40B4-BE49-F238E27FC236}">
                <a16:creationId xmlns:a16="http://schemas.microsoft.com/office/drawing/2014/main" id="{98F8236C-6EED-4405-B6EE-02C1F616CB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>
                <a:latin typeface="Cambria Math" panose="02040503050406030204" pitchFamily="18" charset="0"/>
                <a:ea typeface="Cambria Math" panose="02040503050406030204" pitchFamily="18" charset="0"/>
              </a:rPr>
              <a:t>Edge Detection</a:t>
            </a: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4B029B8-3A24-43E0-9C35-165A2CA4A26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01061" name="Picture 2" descr="File:Vd-Orig.png">
            <a:extLst>
              <a:ext uri="{FF2B5EF4-FFF2-40B4-BE49-F238E27FC236}">
                <a16:creationId xmlns:a16="http://schemas.microsoft.com/office/drawing/2014/main" id="{BCD9E7AB-8A2D-4F95-A663-6F79C88243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1062" name="Picture 4" descr="Vd-Edge3.png">
            <a:extLst>
              <a:ext uri="{FF2B5EF4-FFF2-40B4-BE49-F238E27FC236}">
                <a16:creationId xmlns:a16="http://schemas.microsoft.com/office/drawing/2014/main" id="{C90F48A7-8725-4D5F-8C65-5EAE6F0ED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6225" y="3429001"/>
            <a:ext cx="2266950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extLst>
              <a:ext uri="{FF2B5EF4-FFF2-40B4-BE49-F238E27FC236}">
                <a16:creationId xmlns:a16="http://schemas.microsoft.com/office/drawing/2014/main" id="{1BF1BE83-DE05-4AB2-9B35-F3872B9192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5BCEB8-FB8F-48FD-BD71-0B5DC499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040" y="2276475"/>
            <a:ext cx="10398759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When will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and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be identical with each other ?</a:t>
            </a: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They are the same ONLY when the kernel is </a:t>
            </a:r>
            <a:r>
              <a:rPr lang="en-US" altLang="en-US" sz="3200" u="sng" dirty="0">
                <a:latin typeface="Cambria Math" panose="02040503050406030204" pitchFamily="18" charset="0"/>
                <a:ea typeface="Cambria Math" panose="02040503050406030204" pitchFamily="18" charset="0"/>
              </a:rPr>
              <a:t>point symmetric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1" name="Rectangle 2">
            <a:extLst>
              <a:ext uri="{FF2B5EF4-FFF2-40B4-BE49-F238E27FC236}">
                <a16:creationId xmlns:a16="http://schemas.microsoft.com/office/drawing/2014/main" id="{5D060FBD-DFCB-4BBC-A13F-B31257321E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09252" name="Rectangle 3">
            <a:extLst>
              <a:ext uri="{FF2B5EF4-FFF2-40B4-BE49-F238E27FC236}">
                <a16:creationId xmlns:a16="http://schemas.microsoft.com/office/drawing/2014/main" id="{565B7CD0-873A-423D-9575-3F6C631DE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041526"/>
            <a:ext cx="9829801" cy="4411663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straightforward computation: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                                             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decomposition:                                                         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</a:t>
            </a: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309253" name="Picture 4">
            <a:extLst>
              <a:ext uri="{FF2B5EF4-FFF2-40B4-BE49-F238E27FC236}">
                <a16:creationId xmlns:a16="http://schemas.microsoft.com/office/drawing/2014/main" id="{2DCCE985-0402-4D7E-9FA7-818055BA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494" y="2614611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9254" name="Picture 5">
            <a:extLst>
              <a:ext uri="{FF2B5EF4-FFF2-40B4-BE49-F238E27FC236}">
                <a16:creationId xmlns:a16="http://schemas.microsoft.com/office/drawing/2014/main" id="{DDD7BD25-BE0A-4916-B6F7-B1E360EA7C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3562352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9" name="Rectangle 2">
            <a:extLst>
              <a:ext uri="{FF2B5EF4-FFF2-40B4-BE49-F238E27FC236}">
                <a16:creationId xmlns:a16="http://schemas.microsoft.com/office/drawing/2014/main" id="{D489D7B6-8FAE-4955-89AE-7EC304EA93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pic>
        <p:nvPicPr>
          <p:cNvPr id="311300" name="Picture 5">
            <a:extLst>
              <a:ext uri="{FF2B5EF4-FFF2-40B4-BE49-F238E27FC236}">
                <a16:creationId xmlns:a16="http://schemas.microsoft.com/office/drawing/2014/main" id="{001C37ED-C789-4422-BB5E-70D701CD7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5317" y="2250123"/>
            <a:ext cx="5821363" cy="279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1301" name="Picture 6">
            <a:extLst>
              <a:ext uri="{FF2B5EF4-FFF2-40B4-BE49-F238E27FC236}">
                <a16:creationId xmlns:a16="http://schemas.microsoft.com/office/drawing/2014/main" id="{D4BC03A8-253A-49DD-90F6-BD3803CFD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337" y="5429568"/>
            <a:ext cx="8569325" cy="69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6280058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5696418"/>
              </p:ext>
            </p:extLst>
          </p:nvPr>
        </p:nvGraphicFramePr>
        <p:xfrm>
          <a:off x="8615726" y="3156141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  <p:sp>
        <p:nvSpPr>
          <p:cNvPr id="5" name="文字方塊 4">
            <a:extLst>
              <a:ext uri="{FF2B5EF4-FFF2-40B4-BE49-F238E27FC236}">
                <a16:creationId xmlns:a16="http://schemas.microsoft.com/office/drawing/2014/main" id="{55F64625-55F1-4A30-AB99-3E4D64CB1556}"/>
              </a:ext>
            </a:extLst>
          </p:cNvPr>
          <p:cNvSpPr txBox="1"/>
          <p:nvPr/>
        </p:nvSpPr>
        <p:spPr>
          <a:xfrm>
            <a:off x="10775726" y="4411889"/>
            <a:ext cx="9954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</a:rPr>
              <a:t>……</a:t>
            </a:r>
            <a:endParaRPr lang="zh-TW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9887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056321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010040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6129668"/>
              </p:ext>
            </p:extLst>
          </p:nvPr>
        </p:nvGraphicFramePr>
        <p:xfrm>
          <a:off x="9379655" y="3916717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48147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/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896166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696156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934475"/>
              </p:ext>
            </p:extLst>
          </p:nvPr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187268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8584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29858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/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(−1)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/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7415707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1163544"/>
              </p:ext>
            </p:extLst>
          </p:nvPr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06927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8945127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87520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078135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Chapter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 </a:t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Symbolic Neighborhood Operators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43851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/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/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/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135587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31454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6.2.0 Definition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Indexing of 4-connected and 8-connected neighborhood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zh-TW" altLang="zh-TW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  <a:blipFill>
                <a:blip r:embed="rId3"/>
                <a:stretch>
                  <a:fillRect l="-1059" t="-14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primitive function: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division (passive) part: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output: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  <a:blipFill>
                <a:blip r:embed="rId4"/>
                <a:stretch>
                  <a:fillRect l="-1059" t="-204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4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blipFill>
                <a:blip r:embed="rId7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blipFill>
                <a:blip r:embed="rId8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圖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9600" y="4475578"/>
            <a:ext cx="5681964" cy="1877731"/>
          </a:xfrm>
          <a:prstGeom prst="rect">
            <a:avLst/>
          </a:prstGeom>
        </p:spPr>
      </p:pic>
      <p:sp>
        <p:nvSpPr>
          <p:cNvPr id="4" name="文字方塊 3"/>
          <p:cNvSpPr txBox="1"/>
          <p:nvPr/>
        </p:nvSpPr>
        <p:spPr>
          <a:xfrm>
            <a:off x="1976401" y="6391284"/>
            <a:ext cx="320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(counterclockwise numbering)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517325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changes all pixels whose labels are the background labels to the non-background label of neighboring pixels.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Dilation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: region-label)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36032753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𝑔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 rotWithShape="0">
                <a:blip r:embed="rId4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185932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57068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0335443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" name="直線單箭頭接點 3"/>
          <p:cNvCxnSpPr/>
          <p:nvPr/>
        </p:nvCxnSpPr>
        <p:spPr>
          <a:xfrm flipH="1">
            <a:off x="5907750" y="2321169"/>
            <a:ext cx="660104" cy="3253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blipFill>
                <a:blip r:embed="rId7"/>
                <a:stretch>
                  <a:fillRect l="-33333" r="-26667" b="-88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48248" y="371476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  <p:cxnSp>
        <p:nvCxnSpPr>
          <p:cNvPr id="30" name="直線單箭頭接點 29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37830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1075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781049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409836" r="-5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blipFill>
                <a:blip r:embed="rId7"/>
                <a:stretch>
                  <a:fillRect l="-20000" r="-1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11779" y="223872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cxnSp>
        <p:nvCxnSpPr>
          <p:cNvPr id="17" name="直線單箭頭接點 16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346331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6799274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39355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3658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Influence Zones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Definition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each background pixel with the label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its closest non-background neighboring pixel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These nearest neighbor sets is called </a:t>
                </a:r>
                <a14:m>
                  <m:oMath xmlns:m="http://schemas.openxmlformats.org/officeDocument/2006/math"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𝑖𝑛𝑓𝑙𝑢𝑒𝑛𝑐𝑒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𝑧𝑜𝑛𝑒𝑠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altLang="zh-TW" u="sng" dirty="0">
                  <a:latin typeface="Cambria Math" panose="02040503050406030204" pitchFamily="18" charset="0"/>
                </a:endParaRPr>
              </a:p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Implementation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region-growing</a:t>
                </a:r>
                <a:r>
                  <a:rPr lang="zh-TW" altLang="en-US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operator recursively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477833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014187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96733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</a:p>
          <a:p>
            <a:pPr algn="ctr"/>
            <a:r>
              <a:rPr lang="en-US" altLang="zh-TW" b="1">
                <a:latin typeface="Cambria Math" panose="02040503050406030204" pitchFamily="18" charset="0"/>
              </a:rPr>
              <a:t>(influence zones</a:t>
            </a:r>
            <a:r>
              <a:rPr lang="en-US" altLang="zh-TW" b="1" dirty="0">
                <a:latin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6932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776318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3" name="Image Processing - Erosion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195638" y="1825625"/>
            <a:ext cx="5802312" cy="4351338"/>
          </a:xfrm>
        </p:spPr>
      </p:pic>
    </p:spTree>
    <p:extLst>
      <p:ext uri="{BB962C8B-B14F-4D97-AF65-F5344CB8AC3E}">
        <p14:creationId xmlns:p14="http://schemas.microsoft.com/office/powerpoint/2010/main" val="1226810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Function: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change the label on all border pixels to the background pixel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may change the connectivity of a region and can even entirely delete a region upon repeated application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“Erosion”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: region-label)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32982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zh-TW" altLang="en-US" b="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3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5809422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426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020379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zh-TW" altLang="en-US" b="1" dirty="0">
                <a:solidFill>
                  <a:prstClr val="black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參考用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dirty="0">
                  <a:solidFill>
                    <a:prstClr val="black"/>
                  </a:solidFill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zh-TW" altLang="en-US" sz="1600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𝑤h𝑒𝑛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sSub>
                      <m:sSubPr>
                        <m:ctrlPr>
                          <a:rPr lang="en-US" altLang="zh-TW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𝑖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, ∀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𝑖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&lt;8 ,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𝑜𝑢𝑡𝑝𝑢𝑡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blipFill>
                <a:blip r:embed="rId5"/>
                <a:stretch>
                  <a:fillRect l="-742" t="-3947" b="-7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196299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283732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4991225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52597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6773470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722547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文字方塊 8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10" name="文字方塊 9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03140077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92850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939472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43339836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240111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536068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13356737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9446047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1598783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1494737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08619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228678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4-neighborhood</a:t>
                </a:r>
                <a:r>
                  <a:rPr lang="en-US" altLang="zh-TW" dirty="0"/>
                  <a:t>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+|</m:t>
                    </m:r>
                    <m:r>
                      <m:rPr>
                        <m:sty m:val="p"/>
                      </m:rPr>
                      <a:rPr lang="el-GR" altLang="zh-TW" i="1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blipFill>
                <a:blip r:embed="rId2"/>
                <a:stretch>
                  <a:fillRect l="-1278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8-neighborhood: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blipFill>
                <a:blip r:embed="rId3"/>
                <a:stretch>
                  <a:fillRect l="-1142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rad>
                  </m:oMath>
                </a14:m>
                <a:r>
                  <a:rPr lang="zh-TW" altLang="en-US" dirty="0"/>
                  <a:t>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blipFill>
                <a:blip r:embed="rId4"/>
                <a:stretch>
                  <a:fillRect l="-1275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</m:rad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</a:rPr>
                      <m:t>    </m:t>
                    </m:r>
                    <m:r>
                      <m:rPr>
                        <m:nor/>
                      </m:rPr>
                      <a:rPr lang="zh-TW" altLang="en-US" dirty="0">
                        <a:solidFill>
                          <a:schemeClr val="bg2">
                            <a:lumMod val="50000"/>
                          </a:schemeClr>
                        </a:solidFill>
                      </a:rPr>
                      <m:t>← </m:t>
                    </m:r>
                    <m:rad>
                      <m:radPr>
                        <m:degHide m:val="on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blipFill>
                <a:blip r:embed="rId5"/>
                <a:stretch>
                  <a:fillRect l="-1220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2508069" y="6006091"/>
            <a:ext cx="7175862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sz="2400" b="1" i="1"/>
              <a:t>4-neighborhood &lt; Euclidean-distance &lt; 8-neighborhood</a:t>
            </a:r>
            <a:endParaRPr lang="zh-TW" altLang="en-US" sz="2400" b="1" i="1" dirty="0"/>
          </a:p>
        </p:txBody>
      </p:sp>
    </p:spTree>
    <p:extLst>
      <p:ext uri="{BB962C8B-B14F-4D97-AF65-F5344CB8AC3E}">
        <p14:creationId xmlns:p14="http://schemas.microsoft.com/office/powerpoint/2010/main" val="95213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" grpId="0"/>
      <p:bldP spid="9" grpId="0"/>
      <p:bldP spid="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602784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8229793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678793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793889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09257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691446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304730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845860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088678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890224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753898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9764491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16241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650737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725035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475785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5220839" y="3642359"/>
                <a:ext cx="3591689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=6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𝟐𝟔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=5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0839" y="3642359"/>
                <a:ext cx="3591689" cy="900631"/>
              </a:xfrm>
              <a:prstGeom prst="rect">
                <a:avLst/>
              </a:prstGeom>
              <a:blipFill>
                <a:blip r:embed="rId2"/>
                <a:stretch>
                  <a:fillRect l="-3898" t="-8784" r="-1356" b="-15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531190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5220839" y="3947159"/>
                <a:ext cx="3591689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=7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𝟐𝟗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=5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0839" y="3947159"/>
                <a:ext cx="3591689" cy="900631"/>
              </a:xfrm>
              <a:prstGeom prst="rect">
                <a:avLst/>
              </a:prstGeom>
              <a:blipFill>
                <a:blip r:embed="rId2"/>
                <a:stretch>
                  <a:fillRect l="-3898" t="-8784" r="-1356" b="-15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7476050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8325328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5246964" y="4339045"/>
                <a:ext cx="3591689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=7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=4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964" y="4339045"/>
                <a:ext cx="3591689" cy="900631"/>
              </a:xfrm>
              <a:prstGeom prst="rect">
                <a:avLst/>
              </a:prstGeom>
              <a:blipFill>
                <a:blip r:embed="rId3"/>
                <a:stretch>
                  <a:fillRect l="-4075" t="-9459" r="-1358" b="-1486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3030582" y="6191793"/>
            <a:ext cx="6130835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dirty="0"/>
              <a:t>This </a:t>
            </a:r>
            <a:r>
              <a:rPr lang="en-US" altLang="zh-TW"/>
              <a:t>is the </a:t>
            </a:r>
            <a:r>
              <a:rPr lang="en-US" altLang="zh-TW" dirty="0"/>
              <a:t>way </a:t>
            </a:r>
            <a:r>
              <a:rPr lang="en-US" altLang="zh-TW"/>
              <a:t>how discrete pixels </a:t>
            </a:r>
            <a:r>
              <a:rPr lang="en-US" altLang="zh-TW" dirty="0"/>
              <a:t>approach a </a:t>
            </a:r>
            <a:r>
              <a:rPr lang="en-US" altLang="zh-TW"/>
              <a:t>continuous circle.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281134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108709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. The workhorse of low-level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vision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What are levels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 </a:t>
            </a:r>
            <a:r>
              <a:rPr lang="en-US" altLang="zh-TW" dirty="0"/>
              <a:t>vision?</a:t>
            </a:r>
          </a:p>
        </p:txBody>
      </p:sp>
      <p:grpSp>
        <p:nvGrpSpPr>
          <p:cNvPr id="18" name="群組 17"/>
          <p:cNvGrpSpPr/>
          <p:nvPr/>
        </p:nvGrpSpPr>
        <p:grpSpPr>
          <a:xfrm>
            <a:off x="494620" y="2057401"/>
            <a:ext cx="11372848" cy="4657807"/>
            <a:chOff x="494620" y="2057401"/>
            <a:chExt cx="11372848" cy="4657807"/>
          </a:xfrm>
        </p:grpSpPr>
        <p:pic>
          <p:nvPicPr>
            <p:cNvPr id="4" name="圖片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94620" y="4099264"/>
              <a:ext cx="657225" cy="647700"/>
            </a:xfrm>
            <a:prstGeom prst="rect">
              <a:avLst/>
            </a:prstGeom>
          </p:spPr>
        </p:pic>
        <p:pic>
          <p:nvPicPr>
            <p:cNvPr id="5" name="圖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5514" y="3630499"/>
              <a:ext cx="1843053" cy="1116465"/>
            </a:xfrm>
            <a:prstGeom prst="rect">
              <a:avLst/>
            </a:prstGeom>
          </p:spPr>
        </p:pic>
        <p:pic>
          <p:nvPicPr>
            <p:cNvPr id="6" name="圖片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22236" y="2912723"/>
              <a:ext cx="2998279" cy="1834241"/>
            </a:xfrm>
            <a:prstGeom prst="rect">
              <a:avLst/>
            </a:prstGeom>
          </p:spPr>
        </p:pic>
        <p:pic>
          <p:nvPicPr>
            <p:cNvPr id="7" name="圖片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534183" y="2057401"/>
              <a:ext cx="4256845" cy="2780372"/>
            </a:xfrm>
            <a:prstGeom prst="rect">
              <a:avLst/>
            </a:prstGeom>
          </p:spPr>
        </p:pic>
        <p:sp>
          <p:nvSpPr>
            <p:cNvPr id="8" name="文字方塊 7"/>
            <p:cNvSpPr txBox="1"/>
            <p:nvPr/>
          </p:nvSpPr>
          <p:spPr>
            <a:xfrm>
              <a:off x="10500600" y="4837773"/>
              <a:ext cx="136686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https://goo.gl/ynA9VN</a:t>
              </a:r>
              <a:endParaRPr lang="zh-TW" altLang="en-US" sz="1000" dirty="0"/>
            </a:p>
          </p:txBody>
        </p:sp>
        <p:sp>
          <p:nvSpPr>
            <p:cNvPr id="9" name="左-右雙向箭號 8"/>
            <p:cNvSpPr/>
            <p:nvPr/>
          </p:nvSpPr>
          <p:spPr>
            <a:xfrm>
              <a:off x="1151846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0" name="左-右雙向箭號 9"/>
            <p:cNvSpPr/>
            <p:nvPr/>
          </p:nvSpPr>
          <p:spPr>
            <a:xfrm>
              <a:off x="3518365" y="4293325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左-右雙向箭號 10"/>
            <p:cNvSpPr/>
            <p:nvPr/>
          </p:nvSpPr>
          <p:spPr>
            <a:xfrm>
              <a:off x="7040109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文字方塊 12"/>
            <p:cNvSpPr txBox="1"/>
            <p:nvPr/>
          </p:nvSpPr>
          <p:spPr>
            <a:xfrm>
              <a:off x="494620" y="4837772"/>
              <a:ext cx="811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dirty="0"/>
                <a:t>input</a:t>
              </a:r>
              <a:endParaRPr lang="zh-TW" altLang="en-US" dirty="0"/>
            </a:p>
          </p:txBody>
        </p:sp>
        <p:sp>
          <p:nvSpPr>
            <p:cNvPr id="14" name="文字方塊 13"/>
            <p:cNvSpPr txBox="1"/>
            <p:nvPr/>
          </p:nvSpPr>
          <p:spPr>
            <a:xfrm>
              <a:off x="172055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Low-Level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 dirty="0"/>
                <a:t>grouping</a:t>
              </a:r>
            </a:p>
            <a:p>
              <a:r>
                <a:rPr lang="en-US" altLang="zh-TW" dirty="0"/>
                <a:t>Color</a:t>
              </a:r>
            </a:p>
            <a:p>
              <a:r>
                <a:rPr lang="en-US" altLang="zh-TW"/>
                <a:t>Spatial freq</a:t>
              </a:r>
              <a:r>
                <a:rPr lang="en-US" altLang="zh-TW" dirty="0"/>
                <a:t>.</a:t>
              </a:r>
            </a:p>
            <a:p>
              <a:r>
                <a:rPr lang="en-US" altLang="zh-TW" dirty="0"/>
                <a:t>Local Motion</a:t>
              </a:r>
            </a:p>
          </p:txBody>
        </p:sp>
        <p:sp>
          <p:nvSpPr>
            <p:cNvPr id="15" name="文字方塊 14"/>
            <p:cNvSpPr txBox="1"/>
            <p:nvPr/>
          </p:nvSpPr>
          <p:spPr>
            <a:xfrm>
              <a:off x="4022235" y="4839793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Mid-Level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Textures</a:t>
              </a:r>
              <a:endParaRPr lang="en-US" altLang="zh-TW" dirty="0"/>
            </a:p>
            <a:p>
              <a:r>
                <a:rPr lang="en-US" altLang="zh-TW"/>
                <a:t>Surfaces</a:t>
              </a:r>
              <a:endParaRPr lang="en-US" altLang="zh-TW" dirty="0"/>
            </a:p>
            <a:p>
              <a:r>
                <a:rPr lang="en-US" altLang="zh-TW" dirty="0"/>
                <a:t>Global motion</a:t>
              </a:r>
            </a:p>
            <a:p>
              <a:r>
                <a:rPr lang="en-US" altLang="zh-TW"/>
                <a:t>Depth</a:t>
              </a:r>
              <a:endParaRPr lang="en-US" altLang="zh-TW" dirty="0"/>
            </a:p>
          </p:txBody>
        </p:sp>
        <p:sp>
          <p:nvSpPr>
            <p:cNvPr id="16" name="文字方塊 15"/>
            <p:cNvSpPr txBox="1"/>
            <p:nvPr/>
          </p:nvSpPr>
          <p:spPr>
            <a:xfrm>
              <a:off x="753418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High-Level</a:t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Objects</a:t>
              </a:r>
              <a:endParaRPr lang="en-US" altLang="zh-TW" dirty="0"/>
            </a:p>
            <a:p>
              <a:r>
                <a:rPr lang="en-US" altLang="zh-TW"/>
                <a:t>Characters</a:t>
              </a:r>
              <a:endParaRPr lang="en-US" altLang="zh-TW" dirty="0"/>
            </a:p>
            <a:p>
              <a:r>
                <a:rPr lang="en-US" altLang="zh-TW" dirty="0"/>
                <a:t>Actions</a:t>
              </a:r>
            </a:p>
            <a:p>
              <a:r>
                <a:rPr lang="en-US" altLang="zh-TW"/>
                <a:t>intentions</a:t>
              </a:r>
              <a:endParaRPr lang="en-US" altLang="zh-TW" dirty="0"/>
            </a:p>
          </p:txBody>
        </p:sp>
        <p:sp>
          <p:nvSpPr>
            <p:cNvPr id="17" name="文字方塊 16"/>
            <p:cNvSpPr txBox="1"/>
            <p:nvPr/>
          </p:nvSpPr>
          <p:spPr>
            <a:xfrm>
              <a:off x="8126882" y="6468987"/>
              <a:ext cx="153572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https://goo.gl/o5Q3Qy</a:t>
              </a:r>
              <a:endParaRPr lang="zh-TW" altLang="en-US" sz="1000" dirty="0"/>
            </a:p>
          </p:txBody>
        </p:sp>
      </p:grpSp>
      <p:sp>
        <p:nvSpPr>
          <p:cNvPr id="19" name="矩形 18"/>
          <p:cNvSpPr/>
          <p:nvPr/>
        </p:nvSpPr>
        <p:spPr>
          <a:xfrm>
            <a:off x="1559169" y="3470031"/>
            <a:ext cx="2048799" cy="324517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9128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 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marks all interior pixels with the label </a:t>
            </a:r>
            <a:r>
              <a:rPr lang="en-US" altLang="zh-TW" i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, and all border pixels with the label 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: region-label/output : interior/border-label)</a:t>
            </a:r>
          </a:p>
        </p:txBody>
      </p:sp>
    </p:spTree>
    <p:extLst>
      <p:ext uri="{BB962C8B-B14F-4D97-AF65-F5344CB8AC3E}">
        <p14:creationId xmlns:p14="http://schemas.microsoft.com/office/powerpoint/2010/main" val="17807094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smtClean="0">
                        <a:latin typeface="Cambria Math" panose="02040503050406030204" pitchFamily="18" charset="0"/>
                      </a:rPr>
                      <m:t>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𝑖𝑛𝑡𝑒𝑟𝑖𝑜𝑟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𝑏𝑜𝑟𝑑𝑒𝑟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4"/>
                <a:stretch>
                  <a:fillRect t="-21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1901458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0112321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737350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𝐸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922414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446139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045056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409836" r="-2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409836" r="-1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509836" r="-204918" b="-1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𝐴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altLang="zh-TW" sz="1600" b="0" dirty="0"/>
                  <a:t>A</a:t>
                </a:r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/>
          <p:nvPr/>
        </p:nvCxnSpPr>
        <p:spPr>
          <a:xfrm flipH="1">
            <a:off x="6150743" y="2334194"/>
            <a:ext cx="676971" cy="2473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803755" y="2110126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864469" y="2294792"/>
            <a:ext cx="597877" cy="29893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600561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419044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62424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109836" r="-2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209836" r="-2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209836" r="-1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5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3</a:t>
            </a:r>
            <a:endParaRPr lang="zh-TW" altLang="en-US" dirty="0"/>
          </a:p>
        </p:txBody>
      </p:sp>
      <p:sp>
        <p:nvSpPr>
          <p:cNvPr id="17" name="文字方塊 16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95573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156428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846861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4972530" y="2612913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9830722" y="1330981"/>
            <a:ext cx="2095039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&lt;Legend&gt;</a:t>
            </a:r>
          </a:p>
          <a:p>
            <a:pPr lvl="1"/>
            <a:r>
              <a:rPr lang="en-US" altLang="zh-TW" sz="1600" dirty="0">
                <a:solidFill>
                  <a:schemeClr val="accent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lvl="1"/>
            <a:r>
              <a:rPr lang="en-US" altLang="zh-TW" sz="16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</p:spTree>
    <p:extLst>
      <p:ext uri="{BB962C8B-B14F-4D97-AF65-F5344CB8AC3E}">
        <p14:creationId xmlns:p14="http://schemas.microsoft.com/office/powerpoint/2010/main" val="228270854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Its purpose is to classify the way a pixel is connected to its like neighbors</a:t>
            </a:r>
            <a:endParaRPr lang="en-US" altLang="zh-TW" dirty="0"/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binary-label/output : number-label)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Types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477475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0" indent="0">
              <a:buNone/>
            </a:pPr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20163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10327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blipFill>
                <a:blip r:embed="rId9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196581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4301" y="1978636"/>
            <a:ext cx="4257675" cy="4219575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9900" y="2857133"/>
            <a:ext cx="2895600" cy="2181225"/>
          </a:xfrm>
          <a:prstGeom prst="rect">
            <a:avLst/>
          </a:prstGeom>
        </p:spPr>
      </p:pic>
      <p:sp>
        <p:nvSpPr>
          <p:cNvPr id="2" name="文字方塊 1"/>
          <p:cNvSpPr txBox="1"/>
          <p:nvPr/>
        </p:nvSpPr>
        <p:spPr>
          <a:xfrm>
            <a:off x="10023566" y="6380536"/>
            <a:ext cx="2090057" cy="365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Sample on textbook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18785094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5    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                  </m:t>
                            </m:r>
                          </m:e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𝑤h𝑒𝑟𝑒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=##⋕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𝑘</m:t>
                                    </m:r>
                                  </m:sub>
                                </m:sSub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</m:e>
                                      <m:sub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b>
                                    </m:s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=</m:t>
                                    </m:r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</m:d>
                              </m:e>
                            </m:d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,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𝑜𝑡h𝑒𝑟𝑤𝑖𝑠𝑒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內容版面配置區 2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0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24" name="內容版面配置區 2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  <a:blipFill rotWithShape="0">
                <a:blip r:embed="rId4"/>
                <a:stretch>
                  <a:fillRect l="-1554" t="-11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394064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152" y="1448532"/>
            <a:ext cx="4286250" cy="2038350"/>
          </a:xfrm>
          <a:prstGeom prst="rect">
            <a:avLst/>
          </a:prstGeom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2. Definitions and Classifications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Domain type: numeric / symbolic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numeric: +, -, min, max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Symbolic: AND, OR, NOT, table-look-up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Neighborhood type: 4-connected / 8-connected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Recursive type: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 (sequential) / Non-Rec. (parallel)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whether output depends on previously generated output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 the view of “memory”: sequential vs parallel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0956857"/>
              </p:ext>
            </p:extLst>
          </p:nvPr>
        </p:nvGraphicFramePr>
        <p:xfrm>
          <a:off x="586014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937474"/>
              </p:ext>
            </p:extLst>
          </p:nvPr>
        </p:nvGraphicFramePr>
        <p:xfrm>
          <a:off x="1626688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50373"/>
              </p:ext>
            </p:extLst>
          </p:nvPr>
        </p:nvGraphicFramePr>
        <p:xfrm>
          <a:off x="2667362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516197"/>
              </p:ext>
            </p:extLst>
          </p:nvPr>
        </p:nvGraphicFramePr>
        <p:xfrm>
          <a:off x="370803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向右箭號 10"/>
          <p:cNvSpPr/>
          <p:nvPr/>
        </p:nvSpPr>
        <p:spPr>
          <a:xfrm>
            <a:off x="1152413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向右箭號 11"/>
          <p:cNvSpPr/>
          <p:nvPr/>
        </p:nvSpPr>
        <p:spPr>
          <a:xfrm>
            <a:off x="3236642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向右箭號 12"/>
          <p:cNvSpPr/>
          <p:nvPr/>
        </p:nvSpPr>
        <p:spPr>
          <a:xfrm>
            <a:off x="2193087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右箭號 13"/>
          <p:cNvSpPr/>
          <p:nvPr/>
        </p:nvSpPr>
        <p:spPr>
          <a:xfrm>
            <a:off x="4281299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aphicFrame>
        <p:nvGraphicFramePr>
          <p:cNvPr id="15" name="表格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2392181"/>
              </p:ext>
            </p:extLst>
          </p:nvPr>
        </p:nvGraphicFramePr>
        <p:xfrm>
          <a:off x="475217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7" name="表格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568046"/>
              </p:ext>
            </p:extLst>
          </p:nvPr>
        </p:nvGraphicFramePr>
        <p:xfrm>
          <a:off x="6925650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8" name="表格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521883"/>
              </p:ext>
            </p:extLst>
          </p:nvPr>
        </p:nvGraphicFramePr>
        <p:xfrm>
          <a:off x="7968057" y="5596856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向右箭號 18"/>
          <p:cNvSpPr/>
          <p:nvPr/>
        </p:nvSpPr>
        <p:spPr>
          <a:xfrm>
            <a:off x="7492916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8138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9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內容版面配置區 4"/>
          <p:cNvGraphicFramePr>
            <a:graphicFrameLocks/>
          </p:cNvGraphicFramePr>
          <p:nvPr/>
        </p:nvGraphicFramePr>
        <p:xfrm>
          <a:off x="483086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4"/>
          <p:cNvGraphicFramePr>
            <a:graphicFrameLocks/>
          </p:cNvGraphicFramePr>
          <p:nvPr/>
        </p:nvGraphicFramePr>
        <p:xfrm>
          <a:off x="340229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內容版面配置區 4"/>
          <p:cNvGraphicFramePr>
            <a:graphicFrameLocks/>
          </p:cNvGraphicFramePr>
          <p:nvPr/>
        </p:nvGraphicFramePr>
        <p:xfrm>
          <a:off x="625943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內容版面配置區 4"/>
          <p:cNvGraphicFramePr>
            <a:graphicFrameLocks/>
          </p:cNvGraphicFramePr>
          <p:nvPr/>
        </p:nvGraphicFramePr>
        <p:xfrm>
          <a:off x="8055488" y="394950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98111240"/>
                  </p:ext>
                </p:extLst>
              </p:nvPr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327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20327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2" name="內容版面配置區 4"/>
          <p:cNvGraphicFramePr>
            <a:graphicFrameLocks/>
          </p:cNvGraphicFramePr>
          <p:nvPr/>
        </p:nvGraphicFramePr>
        <p:xfrm>
          <a:off x="3402297" y="55640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𝑠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4" name="內容版面配置區 4"/>
          <p:cNvGraphicFramePr>
            <a:graphicFrameLocks/>
          </p:cNvGraphicFramePr>
          <p:nvPr/>
        </p:nvGraphicFramePr>
        <p:xfrm>
          <a:off x="4830866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" name="內容版面配置區 4"/>
          <p:cNvGraphicFramePr>
            <a:graphicFrameLocks/>
          </p:cNvGraphicFramePr>
          <p:nvPr/>
        </p:nvGraphicFramePr>
        <p:xfrm>
          <a:off x="6259435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/>
        </p:nvGraphicFramePr>
        <p:xfrm>
          <a:off x="7688004" y="555732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𝑐𝑜𝑛𝑛𝑒𝑐𝑡𝑒𝑑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𝑛𝑒𝑖𝑔h𝑏𝑜𝑟h𝑜𝑜𝑑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表格 17"/>
              <p:cNvGraphicFramePr>
                <a:graphicFrameLocks noGrp="1"/>
              </p:cNvGraphicFramePr>
              <p:nvPr/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表格 1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9459952"/>
                  </p:ext>
                </p:extLst>
              </p:nvPr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62564782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  <a:blipFill>
                <a:blip r:embed="rId3"/>
                <a:stretch>
                  <a:fillRect l="-816" t="-4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1865784"/>
              </p:ext>
            </p:extLst>
          </p:nvPr>
        </p:nvGraphicFramePr>
        <p:xfrm>
          <a:off x="838199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1020725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4" name="文字方塊 23"/>
          <p:cNvSpPr txBox="1"/>
          <p:nvPr/>
        </p:nvSpPr>
        <p:spPr>
          <a:xfrm>
            <a:off x="1020725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5" name="文字方塊 24"/>
          <p:cNvSpPr txBox="1"/>
          <p:nvPr/>
        </p:nvSpPr>
        <p:spPr>
          <a:xfrm>
            <a:off x="1020724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6" name="文字方塊 25"/>
          <p:cNvSpPr txBox="1"/>
          <p:nvPr/>
        </p:nvSpPr>
        <p:spPr>
          <a:xfrm>
            <a:off x="1020723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8015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4</a:t>
            </a:r>
          </a:p>
          <a:p>
            <a:pPr algn="ctr"/>
            <a:r>
              <a:rPr lang="en-US" altLang="zh-TW" dirty="0"/>
              <a:t>(crossing)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sz="2000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5  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00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𝑤h𝑒𝑟𝑒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#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#=##########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𝑛𝑢𝑚𝑏𝑒𝑟𝑜𝑓</m:t>
                              </m:r>
                              <m:r>
                                <a:rPr lang="en-US" altLang="zh-TW" sz="2000" i="1" dirty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00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</m:d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, 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######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blipFill>
                <a:blip r:embed="rId4"/>
                <a:stretch>
                  <a:fillRect t="-61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8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2610713"/>
              </p:ext>
            </p:extLst>
          </p:nvPr>
        </p:nvGraphicFramePr>
        <p:xfrm>
          <a:off x="3637084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9" name="文字方塊 28"/>
          <p:cNvSpPr txBox="1"/>
          <p:nvPr/>
        </p:nvSpPr>
        <p:spPr>
          <a:xfrm>
            <a:off x="3819610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3819610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819609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3819608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3256900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5</a:t>
            </a:r>
          </a:p>
          <a:p>
            <a:pPr algn="ctr"/>
            <a:r>
              <a:rPr lang="en-US" altLang="zh-TW"/>
              <a:t>(interior</a:t>
            </a:r>
            <a:r>
              <a:rPr lang="en-US" altLang="zh-TW" dirty="0"/>
              <a:t>)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6576493"/>
              </p:ext>
            </p:extLst>
          </p:nvPr>
        </p:nvGraphicFramePr>
        <p:xfrm>
          <a:off x="6618492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5" name="文字方塊 34"/>
          <p:cNvSpPr txBox="1"/>
          <p:nvPr/>
        </p:nvSpPr>
        <p:spPr>
          <a:xfrm>
            <a:off x="6801018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6" name="文字方塊 35"/>
          <p:cNvSpPr txBox="1"/>
          <p:nvPr/>
        </p:nvSpPr>
        <p:spPr>
          <a:xfrm>
            <a:off x="6801018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7" name="文字方塊 36"/>
          <p:cNvSpPr txBox="1"/>
          <p:nvPr/>
        </p:nvSpPr>
        <p:spPr>
          <a:xfrm>
            <a:off x="6801017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8" name="文字方塊 37"/>
          <p:cNvSpPr txBox="1"/>
          <p:nvPr/>
        </p:nvSpPr>
        <p:spPr>
          <a:xfrm>
            <a:off x="6801016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6238308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3</a:t>
            </a:r>
          </a:p>
          <a:p>
            <a:pPr algn="ctr"/>
            <a:r>
              <a:rPr lang="en-US" altLang="zh-TW" dirty="0"/>
              <a:t>(branching)</a:t>
            </a:r>
            <a:endParaRPr lang="zh-TW" altLang="en-US" dirty="0"/>
          </a:p>
        </p:txBody>
      </p:sp>
      <p:graphicFrame>
        <p:nvGraphicFramePr>
          <p:cNvPr id="4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8460169"/>
              </p:ext>
            </p:extLst>
          </p:nvPr>
        </p:nvGraphicFramePr>
        <p:xfrm>
          <a:off x="9599900" y="3370016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文字方塊 40"/>
          <p:cNvSpPr txBox="1"/>
          <p:nvPr/>
        </p:nvSpPr>
        <p:spPr>
          <a:xfrm>
            <a:off x="9782426" y="4553925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2" name="文字方塊 41"/>
          <p:cNvSpPr txBox="1"/>
          <p:nvPr/>
        </p:nvSpPr>
        <p:spPr>
          <a:xfrm>
            <a:off x="9782426" y="4923257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3" name="文字方塊 42"/>
          <p:cNvSpPr txBox="1"/>
          <p:nvPr/>
        </p:nvSpPr>
        <p:spPr>
          <a:xfrm>
            <a:off x="9782425" y="5292589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4" name="文字方塊 43"/>
          <p:cNvSpPr txBox="1"/>
          <p:nvPr/>
        </p:nvSpPr>
        <p:spPr>
          <a:xfrm>
            <a:off x="9782424" y="5661921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45" name="文字方塊 44"/>
          <p:cNvSpPr txBox="1"/>
          <p:nvPr/>
        </p:nvSpPr>
        <p:spPr>
          <a:xfrm>
            <a:off x="9219716" y="6031253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1</a:t>
            </a:r>
          </a:p>
          <a:p>
            <a:pPr algn="ctr"/>
            <a:r>
              <a:rPr lang="en-US" altLang="zh-TW"/>
              <a:t>(edge)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04111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4" grpId="0"/>
      <p:bldP spid="25" grpId="0"/>
      <p:bldP spid="26" grpId="0"/>
      <p:bldP spid="9" grpId="0"/>
      <p:bldP spid="29" grpId="0"/>
      <p:bldP spid="30" grpId="0"/>
      <p:bldP spid="31" grpId="0"/>
      <p:bldP spid="32" grpId="0"/>
      <p:bldP spid="33" grpId="0"/>
      <p:bldP spid="35" grpId="0"/>
      <p:bldP spid="36" grpId="0"/>
      <p:bldP spid="37" grpId="0"/>
      <p:bldP spid="38" grpId="0"/>
      <p:bldP spid="39" grpId="0"/>
      <p:bldP spid="41" grpId="0"/>
      <p:bldP spid="42" grpId="0"/>
      <p:bldP spid="43" grpId="0"/>
      <p:bldP spid="44" grpId="0"/>
      <p:bldP spid="4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HW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2800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due Nov. 23, 2021</a:t>
            </a:r>
            <a:endParaRPr lang="zh-TW" altLang="en-US" sz="2800" b="1" dirty="0">
              <a:solidFill>
                <a:srgbClr val="FF0000"/>
              </a:solidFill>
              <a:latin typeface="Cambria Math" panose="02040503050406030204" pitchFamily="18" charset="0"/>
            </a:endParaRPr>
          </a:p>
        </p:txBody>
      </p:sp>
      <p:pic>
        <p:nvPicPr>
          <p:cNvPr id="3" name="Picture 5" descr="le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34509"/>
            <a:ext cx="4465638" cy="446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yoko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210" y="1690688"/>
            <a:ext cx="4240790" cy="4509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/>
          <p:cNvSpPr txBox="1"/>
          <p:nvPr/>
        </p:nvSpPr>
        <p:spPr>
          <a:xfrm>
            <a:off x="4528467" y="1735734"/>
            <a:ext cx="3359914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&lt;Hint&gt;</a:t>
            </a:r>
          </a:p>
          <a:p>
            <a:pPr marL="342900" indent="-342900">
              <a:buAutoNum type="arabicPeriod"/>
            </a:pPr>
            <a:r>
              <a:rPr lang="en-US" altLang="zh-TW" dirty="0"/>
              <a:t>Binarize the benchmark image Lena as in HW2 by 128.</a:t>
            </a:r>
          </a:p>
          <a:p>
            <a:pPr marL="342900" indent="-342900">
              <a:buFontTx/>
              <a:buAutoNum type="arabicPeriod"/>
            </a:pPr>
            <a:r>
              <a:rPr lang="en-US" altLang="zh-TW" dirty="0"/>
              <a:t>Using 8x8 blocks as a unit,  take the topmost-left pixel as the down-sampled data, Down-sample Lena from 512x512 to 64x64.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Count the Yokoi connectivity number.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Result of this assignment is a 64x64 matrix. Please </a:t>
            </a:r>
            <a:r>
              <a:rPr lang="en-US" altLang="zh-TW" b="1" dirty="0"/>
              <a:t>align</a:t>
            </a:r>
            <a:r>
              <a:rPr lang="en-US" altLang="zh-TW" dirty="0"/>
              <a:t> the matrix within 1 single A4 page (using 4-connected).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4177571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1" descr="yoko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02" y="0"/>
            <a:ext cx="6466743" cy="6876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660534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8-connectivity)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52432667"/>
                  </p:ext>
                </p:extLst>
              </p:nvPr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9648377"/>
                  </p:ext>
                </p:extLst>
              </p:nvPr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55396517"/>
                  </p:ext>
                </p:extLst>
              </p:nvPr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90320821"/>
                  </p:ext>
                </p:extLst>
              </p:nvPr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6720190"/>
                  </p:ext>
                </p:extLst>
              </p:nvPr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163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8685844"/>
                  </p:ext>
                </p:extLst>
              </p:nvPr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2781400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內容版面配置區 4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928219577"/>
              </p:ext>
            </p:extLst>
          </p:nvPr>
        </p:nvGraphicFramePr>
        <p:xfrm>
          <a:off x="53956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8700014"/>
              </p:ext>
            </p:extLst>
          </p:nvPr>
        </p:nvGraphicFramePr>
        <p:xfrm>
          <a:off x="4603673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5502311"/>
              </p:ext>
            </p:extLst>
          </p:nvPr>
        </p:nvGraphicFramePr>
        <p:xfrm>
          <a:off x="5994505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897405"/>
              </p:ext>
            </p:extLst>
          </p:nvPr>
        </p:nvGraphicFramePr>
        <p:xfrm>
          <a:off x="5994505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4695511"/>
              </p:ext>
            </p:extLst>
          </p:nvPr>
        </p:nvGraphicFramePr>
        <p:xfrm>
          <a:off x="9414867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𝐼𝑠𝑜𝑙𝑎𝑡𝑒𝑑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0)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blipFill>
                <a:blip r:embed="rId3"/>
                <a:stretch>
                  <a:fillRect r="-30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𝐸𝑑𝑔𝑒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1)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blipFill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𝐶𝑜𝑛𝑛𝑒𝑐𝑡𝑖𝑛𝑔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2)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blipFill>
                <a:blip r:embed="rId5"/>
                <a:stretch>
                  <a:fillRect l="-915" r="-15854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文字方塊 20"/>
              <p:cNvSpPr txBox="1"/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𝐵𝑟𝑎𝑛𝑐h𝑖𝑛𝑔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3)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1" name="文字方塊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blipFill>
                <a:blip r:embed="rId6"/>
                <a:stretch>
                  <a:fillRect l="-915" r="-14329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文字方塊 21"/>
              <p:cNvSpPr txBox="1"/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𝐶𝑟𝑜𝑠𝑠𝑖𝑛𝑔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4)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2" name="文字方塊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blipFill>
                <a:blip r:embed="rId7"/>
                <a:stretch>
                  <a:fillRect l="-915" r="-3354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文字方塊 22"/>
              <p:cNvSpPr txBox="1"/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𝐼𝑛𝑡𝑒𝑟𝑖𝑜𝑟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5)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3" name="文字方塊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662249"/>
              </p:ext>
            </p:extLst>
          </p:nvPr>
        </p:nvGraphicFramePr>
        <p:xfrm>
          <a:off x="460367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0422523"/>
              </p:ext>
            </p:extLst>
          </p:nvPr>
        </p:nvGraphicFramePr>
        <p:xfrm>
          <a:off x="3212841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0790648"/>
              </p:ext>
            </p:extLst>
          </p:nvPr>
        </p:nvGraphicFramePr>
        <p:xfrm>
          <a:off x="3212841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文字方塊 1"/>
          <p:cNvSpPr txBox="1"/>
          <p:nvPr/>
        </p:nvSpPr>
        <p:spPr>
          <a:xfrm>
            <a:off x="539563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s,s,s,s</a:t>
            </a:r>
            <a:r>
              <a:rPr lang="en-US" altLang="zh-TW" dirty="0"/>
              <a:t>) = 0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3107190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29" name="文字方塊 28"/>
          <p:cNvSpPr txBox="1"/>
          <p:nvPr/>
        </p:nvSpPr>
        <p:spPr>
          <a:xfrm>
            <a:off x="4548874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5927375" y="168390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q,r,s,s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174320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4570108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5927375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9441830"/>
              </p:ext>
            </p:extLst>
          </p:nvPr>
        </p:nvGraphicFramePr>
        <p:xfrm>
          <a:off x="8506712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5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4604827"/>
              </p:ext>
            </p:extLst>
          </p:nvPr>
        </p:nvGraphicFramePr>
        <p:xfrm>
          <a:off x="9996080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712997"/>
              </p:ext>
            </p:extLst>
          </p:nvPr>
        </p:nvGraphicFramePr>
        <p:xfrm>
          <a:off x="8506712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4511825"/>
              </p:ext>
            </p:extLst>
          </p:nvPr>
        </p:nvGraphicFramePr>
        <p:xfrm>
          <a:off x="9996080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8" name="文字方塊 37"/>
          <p:cNvSpPr txBox="1"/>
          <p:nvPr/>
        </p:nvSpPr>
        <p:spPr>
          <a:xfrm>
            <a:off x="8455497" y="1679860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9890429" y="1689707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0" name="文字方塊 39"/>
          <p:cNvSpPr txBox="1"/>
          <p:nvPr/>
        </p:nvSpPr>
        <p:spPr>
          <a:xfrm>
            <a:off x="8455497" y="3574639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1" name="文字方塊 40"/>
          <p:cNvSpPr txBox="1"/>
          <p:nvPr/>
        </p:nvSpPr>
        <p:spPr>
          <a:xfrm>
            <a:off x="9890429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q,s,q,s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graphicFrame>
        <p:nvGraphicFramePr>
          <p:cNvPr id="4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2264894"/>
              </p:ext>
            </p:extLst>
          </p:nvPr>
        </p:nvGraphicFramePr>
        <p:xfrm>
          <a:off x="90762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" name="文字方塊 42"/>
          <p:cNvSpPr txBox="1"/>
          <p:nvPr/>
        </p:nvSpPr>
        <p:spPr>
          <a:xfrm>
            <a:off x="836762" y="5785531"/>
            <a:ext cx="1394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0679012"/>
              </p:ext>
            </p:extLst>
          </p:nvPr>
        </p:nvGraphicFramePr>
        <p:xfrm>
          <a:off x="237953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文字方塊 44"/>
          <p:cNvSpPr txBox="1"/>
          <p:nvPr/>
        </p:nvSpPr>
        <p:spPr>
          <a:xfrm>
            <a:off x="2231322" y="5785531"/>
            <a:ext cx="1357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q,q,s,q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2409742"/>
              </p:ext>
            </p:extLst>
          </p:nvPr>
        </p:nvGraphicFramePr>
        <p:xfrm>
          <a:off x="5885488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7" name="文字方塊 46"/>
          <p:cNvSpPr txBox="1"/>
          <p:nvPr/>
        </p:nvSpPr>
        <p:spPr>
          <a:xfrm>
            <a:off x="5803258" y="5785304"/>
            <a:ext cx="14059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q,q,q,q</a:t>
            </a:r>
            <a:r>
              <a:rPr lang="en-US" altLang="zh-TW" dirty="0"/>
              <a:t>) = 4</a:t>
            </a:r>
            <a:endParaRPr lang="zh-TW" altLang="en-US" dirty="0"/>
          </a:p>
        </p:txBody>
      </p:sp>
      <p:sp>
        <p:nvSpPr>
          <p:cNvPr id="48" name="文字方塊 47"/>
          <p:cNvSpPr txBox="1"/>
          <p:nvPr/>
        </p:nvSpPr>
        <p:spPr>
          <a:xfrm>
            <a:off x="9309216" y="578579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r,r,r,r</a:t>
            </a:r>
            <a:r>
              <a:rPr lang="en-US" altLang="zh-TW" dirty="0"/>
              <a:t>) = 5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61664472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 simply counts the number of transitions from symbols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different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from that of the center pixel to symbols that are the </a:t>
            </a:r>
            <a:r>
              <a:rPr lang="en-US" altLang="zh-TW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same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as that of the center pixel as one travels around the 8-neighborhood of a pixel.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98372406"/>
                  </p:ext>
                </p:extLst>
              </p:nvPr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798763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4367576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5936389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7505202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文字方塊 10"/>
          <p:cNvSpPr txBox="1"/>
          <p:nvPr/>
        </p:nvSpPr>
        <p:spPr>
          <a:xfrm>
            <a:off x="4018085" y="5248751"/>
            <a:ext cx="2215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0: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background label  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45534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dirty="0"/>
              </a:p>
              <a:p>
                <a:endParaRPr lang="zh-TW" altLang="en-US" sz="2000" dirty="0"/>
              </a:p>
              <a:p>
                <a:endParaRPr lang="zh-TW" altLang="en-US" sz="20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6056048"/>
                  </p:ext>
                </p:extLst>
              </p:nvPr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3623730" y="469741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112823" y="46825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𝑖𝑛𝑑𝑒𝑥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706955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connected shrink operator labels only those border pixels that can be deleted from a connected region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without disconnected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region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</a:rPr>
              <a:t>symbolic data domain(input/output :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binary-label</a:t>
            </a:r>
            <a:r>
              <a:rPr lang="en-US" altLang="zh-TW" dirty="0">
                <a:latin typeface="Cambria Math" panose="02040503050406030204" pitchFamily="18" charset="0"/>
              </a:rPr>
              <a:t>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1202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r>
                  <a:rPr lang="en-US" altLang="zh-TW" sz="2300" dirty="0">
                    <a:latin typeface="Cambria Math" panose="02040503050406030204" pitchFamily="18" charset="0"/>
                  </a:rPr>
                  <a:t>f</a:t>
                </a:r>
                <a:r>
                  <a:rPr lang="en-US" altLang="zh-TW" sz="2300" b="0" dirty="0">
                    <a:latin typeface="Cambria Math" panose="02040503050406030204" pitchFamily="18" charset="0"/>
                  </a:rPr>
                  <a:t>or 4-connectivity</a:t>
                </a:r>
              </a:p>
              <a:p>
                <a:pPr marL="0" indent="0">
                  <a:buNone/>
                </a:pPr>
                <a:r>
                  <a:rPr lang="en-US" altLang="zh-TW" sz="2300" b="0" dirty="0"/>
                  <a:t>   </a:t>
                </a:r>
                <a14:m>
                  <m:oMath xmlns:m="http://schemas.openxmlformats.org/officeDocument/2006/math">
                    <m:r>
                      <a:rPr lang="en-US" altLang="zh-TW" sz="23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>
                  <a:solidFill>
                    <a:srgbClr val="FF0000"/>
                  </a:solidFill>
                </a:endParaRPr>
              </a:p>
              <a:p>
                <a:r>
                  <a:rPr lang="en-US" altLang="zh-TW" sz="23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300" dirty="0">
                    <a:solidFill>
                      <a:srgbClr val="FF0000"/>
                    </a:solidFill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/>
              </a:p>
              <a:p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b="1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𝑒𝑥𝑎𝑐𝑡𝑙𝑦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𝑜𝑛𝑒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30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zh-TW" altLang="en-US" sz="2300" dirty="0"/>
              </a:p>
              <a:p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406" t="-252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9183037"/>
                  </p:ext>
                </p:extLst>
              </p:nvPr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1899335"/>
                  </p:ext>
                </p:extLst>
              </p:nvPr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327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00732191"/>
                  </p:ext>
                </p:extLst>
              </p:nvPr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83236538"/>
                  </p:ext>
                </p:extLst>
              </p:nvPr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6604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1137651" y="5988734"/>
            <a:ext cx="2879177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Yokoi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Connectivity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Number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標楷體" panose="03000509000000000000" pitchFamily="65" charset="-120"/>
                <a:ea typeface="標楷體" panose="03000509000000000000" pitchFamily="65" charset="-120"/>
              </a:rPr>
              <a:t>: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>
                <a:solidFill>
                  <a:srgbClr val="FF0000"/>
                </a:solidFill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1(edge)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4980213" y="5988734"/>
            <a:ext cx="475596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Scan: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top-down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last-step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output (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not the original image)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2192118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>
            <a:extLst>
              <a:ext uri="{FF2B5EF4-FFF2-40B4-BE49-F238E27FC236}">
                <a16:creationId xmlns:a16="http://schemas.microsoft.com/office/drawing/2014/main" id="{DFB6C225-39A4-402D-BBFD-72F84CDFF4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en-US" altLang="zh-TW" dirty="0"/>
          </a:p>
        </p:txBody>
      </p:sp>
      <p:sp>
        <p:nvSpPr>
          <p:cNvPr id="338947" name="Rectangle 3">
            <a:extLst>
              <a:ext uri="{FF2B5EF4-FFF2-40B4-BE49-F238E27FC236}">
                <a16:creationId xmlns:a16="http://schemas.microsoft.com/office/drawing/2014/main" id="{BDB1B770-F6A5-40C0-99F5-422890A4B1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neighborhood might be small and asymmetric or large</a:t>
            </a:r>
          </a:p>
          <a:p>
            <a:endParaRPr lang="en-US" altLang="zh-TW" dirty="0"/>
          </a:p>
          <a:p>
            <a:endParaRPr lang="en-US" altLang="zh-TW" dirty="0"/>
          </a:p>
        </p:txBody>
      </p:sp>
      <p:pic>
        <p:nvPicPr>
          <p:cNvPr id="338949" name="Picture 5">
            <a:extLst>
              <a:ext uri="{FF2B5EF4-FFF2-40B4-BE49-F238E27FC236}">
                <a16:creationId xmlns:a16="http://schemas.microsoft.com/office/drawing/2014/main" id="{FD42E514-629D-4E63-95D7-9FA725ABE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4" y="3003550"/>
            <a:ext cx="6865937" cy="385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𝑏𝑎𝑐𝑘𝑔𝑟𝑜𝑢𝑛𝑑</m:t>
                      </m:r>
                      <m:r>
                        <a:rPr lang="zh-TW" altLang="en-US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𝑙𝑎𝑏𝑒𝑙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blipFill>
                <a:blip r:embed="rId3"/>
                <a:stretch>
                  <a:fillRect t="-6604" b="-660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5256770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842644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1298996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0814625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9002547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7926411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1879357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0477605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797143"/>
              </p:ext>
            </p:extLst>
          </p:nvPr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𝑜𝑓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n-US" altLang="zh-TW" sz="1600" i="1" dirty="0">
                  <a:latin typeface="Cambria Math" panose="02040503050406030204" pitchFamily="18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en-US" altLang="zh-TW" sz="1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dirty="0" smtClean="0">
                          <a:latin typeface="Cambria Math" panose="02040503050406030204" pitchFamily="18" charset="0"/>
                        </a:rPr>
                        <m:t>𝑐𝑜𝑚𝑝𝑎𝑟𝑖𝑠𝑖𝑜𝑛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blipFill>
                <a:blip r:embed="rId2"/>
                <a:stretch>
                  <a:fillRect b="-29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blipFill rotWithShape="0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文字方塊 2"/>
          <p:cNvSpPr txBox="1"/>
          <p:nvPr/>
        </p:nvSpPr>
        <p:spPr>
          <a:xfrm>
            <a:off x="8038013" y="5342708"/>
            <a:ext cx="37446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>
                <a:solidFill>
                  <a:srgbClr val="00FF00"/>
                </a:solidFill>
                <a:ea typeface="標楷體" panose="03000509000000000000" pitchFamily="65" charset="-120"/>
              </a:rPr>
              <a:t>green region </a:t>
            </a:r>
            <a:r>
              <a:rPr lang="en-US" altLang="zh-TW">
                <a:ea typeface="標楷體" panose="03000509000000000000" pitchFamily="65" charset="-120"/>
              </a:rPr>
              <a:t>are those pixels deleted</a:t>
            </a:r>
            <a:endParaRPr lang="zh-TW" altLang="en-US" dirty="0">
              <a:ea typeface="標楷體" panose="03000509000000000000" pitchFamily="65" charset="-12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8981297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Relabels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specified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all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border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pixels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that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are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next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interior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</a:t>
            </a:r>
          </a:p>
          <a:p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</a:rPr>
              <a:t>symbolic data domain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0010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zh-TW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general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operator (position-dependent):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zh-TW" altLang="en-US" i="1" dirty="0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𝑁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sub>
                      <m:sup/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  <a:blipFill>
                <a:blip r:embed="rId3"/>
                <a:stretch>
                  <a:fillRect l="-1113" t="-350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shift-invariant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 (correlation):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8A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eqArr>
                          <m:eqArrPr>
                            <m:ctrlPr>
                              <a:rPr lang="en-US" altLang="zh-TW" i="1" smtClean="0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/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nary>
                  </m:oMath>
                </a14:m>
                <a:endParaRPr lang="en-US" altLang="zh-TW" dirty="0">
                  <a:solidFill>
                    <a:srgbClr val="FF000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  <a:blipFill>
                <a:blip r:embed="rId4"/>
                <a:stretch>
                  <a:fillRect l="-1113" t="-350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sz="2400">
                    <a:latin typeface="Cambria Math" panose="02040503050406030204" pitchFamily="18" charset="0"/>
                  </a:rPr>
                  <a:t>Definitions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:</a:t>
                </a:r>
                <a:br>
                  <a:rPr lang="en-US" altLang="zh-TW" sz="2400">
                    <a:latin typeface="Cambria Math" panose="02040503050406030204" pitchFamily="18" charset="0"/>
                  </a:rPr>
                </a:br>
                <a:r>
                  <a:rPr lang="en-US" altLang="zh-TW" sz="2400">
                    <a:latin typeface="Cambria Math" panose="02040503050406030204" pitchFamily="18" charset="0"/>
                  </a:rPr>
                  <a:t>given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image(input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):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output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image: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ighborhood</m:t>
                    </m:r>
                    <m:r>
                      <a:rPr lang="zh-TW" altLang="en-US" sz="2400" i="1" dirty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op</m:t>
                    </m:r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rator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: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𝜙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 ,</m:t>
                    </m:r>
                  </m:oMath>
                </a14:m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neighborhood: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𝑐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blipFill>
                <a:blip r:embed="rId5"/>
                <a:stretch>
                  <a:fillRect l="-824" t="-5882" r="-154" b="-1617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en-US" altLang="zh-TW" sz="320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zh-TW" altLang="en-US" sz="3200" dirty="0">
                  <a:solidFill>
                    <a:schemeClr val="accent4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42426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內容版面配置區 8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8-connected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b="0" i="1" smtClean="0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9" name="內容版面配置區 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4569300" y="2253343"/>
                <a:ext cx="2924134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9300" y="2253343"/>
                <a:ext cx="2924134" cy="77886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Assign </a:t>
                </a:r>
                <a:r>
                  <a:rPr lang="en-US" altLang="zh-TW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to those pixels satisfy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value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=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b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solidFill>
                    <a:srgbClr val="008A00"/>
                  </a:solidFill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have more than </a:t>
                </a:r>
                <a14:m>
                  <m:oMath xmlns:m="http://schemas.openxmlformats.org/officeDocument/2006/math">
                    <m:r>
                      <a:rPr lang="zh-TW" altLang="en-US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𝜃</m:t>
                    </m:r>
                  </m:oMath>
                </a14:m>
                <a:r>
                  <a:rPr lang="zh-TW" altLang="en-US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neighbors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whose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pixel value = </a:t>
                </a:r>
                <a:r>
                  <a:rPr lang="en-US" altLang="zh-TW" dirty="0" err="1">
                    <a:solidFill>
                      <a:srgbClr val="FF00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i</a:t>
                </a:r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blipFill>
                <a:blip r:embed="rId6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7647139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𝐿𝑒𝑡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=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𝑏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,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, </m:t>
                      </m:r>
                      <m:r>
                        <a:rPr lang="zh-TW" altLang="en-US" sz="2000" i="1" smtClean="0">
                          <a:latin typeface="Cambria Math" panose="02040503050406030204" pitchFamily="18" charset="0"/>
                        </a:rPr>
                        <m:t>𝜃</m:t>
                      </m:r>
                      <m:r>
                        <a:rPr lang="en-US" altLang="zh-TW" sz="2000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 txBox="1">
                <a:spLocks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70000" lnSpcReduction="20000"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Font typeface="Arial" panose="020B0604020202020204" pitchFamily="34" charset="0"/>
                  <a:buNone/>
                </a:pPr>
                <a:endParaRPr lang="en-US" altLang="zh-TW" sz="2900" dirty="0"/>
              </a:p>
              <a:p>
                <a:pPr marL="0" indent="0" algn="ctr">
                  <a:buFont typeface="Arial" panose="020B0604020202020204" pitchFamily="34" charset="0"/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∧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117980"/>
              </p:ext>
            </p:extLst>
          </p:nvPr>
        </p:nvGraphicFramePr>
        <p:xfrm>
          <a:off x="2482222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5976972"/>
              </p:ext>
            </p:extLst>
          </p:nvPr>
        </p:nvGraphicFramePr>
        <p:xfrm>
          <a:off x="6395817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q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217842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Thinning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Step1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B05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marked-interior/border-pixel operator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8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Step2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endParaRPr lang="zh-TW" altLang="en-US" sz="1800" dirty="0">
              <a:solidFill>
                <a:srgbClr val="FF0000"/>
              </a:solidFill>
              <a:latin typeface="Cambria Math" panose="02040503050406030204" pitchFamily="18" charset="0"/>
            </a:endParaRPr>
          </a:p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181601" cy="4351338"/>
          </a:xfrm>
        </p:spPr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Step3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8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 +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</a:p>
          <a:p>
            <a:pPr lvl="1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marked-pixel connected shrink operator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removable(by connected shrink operator on</a:t>
            </a:r>
            <a:r>
              <a:rPr lang="en-US" altLang="zh-TW" sz="18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original symbolic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marked(by </a:t>
            </a:r>
            <a:r>
              <a:rPr lang="en-US" altLang="zh-TW" sz="18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delete those pixels satisfied the two conditions mentioned above</a:t>
            </a:r>
          </a:p>
          <a:p>
            <a:pPr lvl="2"/>
            <a:r>
              <a:rPr lang="en-US" altLang="zh-TW" sz="18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thinned output image</a:t>
            </a:r>
            <a:endParaRPr lang="zh-TW" altLang="en-US" sz="1800" dirty="0">
              <a:latin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use thinned output image as next original symbolic image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repeat step1, step2, step3 until the last output never changed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44687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𝐼𝑛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𝑡𝑒𝑟𝑖𝑜𝑟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𝑏𝑜𝑟𝑑𝑒𝑟</m:t>
                      </m:r>
                      <m:r>
                        <a:rPr lang="zh-TW" altLang="en-US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𝑚𝑎𝑟𝑘𝑒𝑑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文字方塊 19"/>
          <p:cNvSpPr txBox="1"/>
          <p:nvPr/>
        </p:nvSpPr>
        <p:spPr>
          <a:xfrm>
            <a:off x="340292" y="366660"/>
            <a:ext cx="115114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Step1 &amp; Step2 : produce </a:t>
            </a:r>
            <a:r>
              <a:rPr lang="en-US" altLang="zh-TW" sz="40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two </a:t>
            </a:r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input images for Step3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24614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為求版面潔淨，若干步驟省略不顯示，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不可整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𝑟𝑜𝑤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作完才與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𝑚𝑎𝑟𝑘𝑒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比對，每作完一個點就要決定是否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𝑑𝑒𝑙𝑒𝑡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𝑒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正式操作仍需要由 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𝑙𝑒𝑓𝑡</m:t>
                    </m:r>
                    <m:r>
                      <m:rPr>
                        <m:nor/>
                      </m:rPr>
                      <a:rPr lang="en-US" altLang="zh-TW" b="0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𝑟𝑖𝑔h𝑡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𝑡𝑜𝑝</m:t>
                    </m:r>
                    <m:r>
                      <m:rPr>
                        <m:nor/>
                      </m:rPr>
                      <a:rPr lang="en-US" altLang="zh-TW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𝑑𝑜𝑤𝑛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𝑠𝑐𝑎𝑛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6.2.6 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𝑐𝑜𝑛𝑛𝑒𝑐𝑡𝑒𝑑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𝑠h𝑟𝑖𝑛𝑘𝑖𝑛𝑔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blipFill rotWithShape="0">
                <a:blip r:embed="rId5"/>
                <a:stretch>
                  <a:fillRect t="-2538" b="-355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3178212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文字方塊 14"/>
          <p:cNvSpPr txBox="1"/>
          <p:nvPr/>
        </p:nvSpPr>
        <p:spPr>
          <a:xfrm>
            <a:off x="924424" y="270229"/>
            <a:ext cx="103431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Step3 : marked-pixel connected shrink operator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180451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626394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340065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916226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4395645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94965127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14077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505697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9144292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48838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4181316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0703297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8060768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𝑐h𝑒𝑐𝑘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𝑠𝑡𝑜𝑝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𝑐𝑟𝑖𝑡𝑒𝑟𝑖𝑜𝑛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…</m:t>
                      </m:r>
                    </m:oMath>
                  </m:oMathPara>
                </a14:m>
                <a:endParaRPr lang="zh-TW" altLang="en-US" sz="28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202028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3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3</a:t>
            </a:r>
            <a:r>
              <a:rPr lang="zh-TW" altLang="en-US" dirty="0"/>
              <a:t> </a:t>
            </a:r>
            <a:r>
              <a:rPr lang="en-US" altLang="zh-TW" dirty="0"/>
              <a:t>masks for noise cleaning, (a) box filter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pic>
        <p:nvPicPr>
          <p:cNvPr id="345094" name="Picture 6">
            <a:extLst>
              <a:ext uri="{FF2B5EF4-FFF2-40B4-BE49-F238E27FC236}">
                <a16:creationId xmlns:a16="http://schemas.microsoft.com/office/drawing/2014/main" id="{472E1740-8D5B-4A0A-A47C-73A76DC428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9343" y="2514252"/>
            <a:ext cx="4913313" cy="424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𝑐𝑜𝑚𝑝𝑎𝑟𝑖𝑠𝑜𝑛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530787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>
          <a:xfrm>
            <a:off x="254726" y="250031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</a:t>
            </a:r>
            <a:r>
              <a:rPr lang="en-US" altLang="zh-TW" sz="3200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HW due: Nov. 30, 2021</a:t>
            </a:r>
            <a:endParaRPr lang="en-US" altLang="zh-TW" b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zh-TW" dirty="0" err="1"/>
              <a:t>lena.thin</a:t>
            </a:r>
            <a:endParaRPr lang="en-US" altLang="zh-TW" dirty="0"/>
          </a:p>
          <a:p>
            <a:pPr eaLnBrk="1" hangingPunct="1"/>
            <a:endParaRPr lang="en-US" altLang="zh-TW" dirty="0"/>
          </a:p>
        </p:txBody>
      </p:sp>
      <p:pic>
        <p:nvPicPr>
          <p:cNvPr id="71686" name="Picture 5" descr="le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953" y="2502694"/>
            <a:ext cx="313055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 descr="lena_thin_testoverflow1">
            <a:extLst>
              <a:ext uri="{FF2B5EF4-FFF2-40B4-BE49-F238E27FC236}">
                <a16:creationId xmlns:a16="http://schemas.microsoft.com/office/drawing/2014/main" id="{DB36F46F-D982-4CF9-9D60-60C093126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6496" y="2502693"/>
            <a:ext cx="3130551" cy="3130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29465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5" name="內容版面配置區 4"/>
          <p:cNvSpPr>
            <a:spLocks noGrp="1"/>
          </p:cNvSpPr>
          <p:nvPr>
            <p:ph idx="1"/>
          </p:nvPr>
        </p:nvSpPr>
        <p:spPr>
          <a:xfrm>
            <a:off x="838199" y="1825625"/>
            <a:ext cx="10813869" cy="4351338"/>
          </a:xfrm>
        </p:spPr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purpose of distance transformation operator is to produce a numeric image whose pixels are labeled with distance between each of them and their closest border pixel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Rec.*1, Non-Rec.*2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 image/output : numeric image)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71027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(nonrecursive1)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</p:spPr>
            <p:txBody>
              <a:bodyPr/>
              <a:lstStyle/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Initialization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 set all inner labels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; otherwise 0.</a:t>
                </a:r>
              </a:p>
              <a:p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en-US" altLang="zh-TW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-</a:t>
                </a:r>
                <a:r>
                  <a:rPr lang="en-US" altLang="zh-TW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th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</a:p>
              <a:p>
                <a:pPr marL="0" indent="0">
                  <a:buNone/>
                </a:pP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with a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zh-TW" altLang="en-US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all pixels whose label is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that are  </a:t>
                </a:r>
              </a:p>
              <a:p>
                <a:pPr marL="0" indent="0">
                  <a:buNone/>
                </a:pP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next to a pixel whose label is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n-1</a:t>
                </a:r>
              </a:p>
              <a:p>
                <a:pPr marL="0" indent="0">
                  <a:buNone/>
                </a:pP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                    </a:t>
                </a:r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( </a:t>
                </a:r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 growing operator on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i="0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background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)</a:t>
                </a: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Stopping criterion : when no pixel with label </a:t>
                </a:r>
                <a:r>
                  <a:rPr lang="en-US" altLang="zh-TW" dirty="0" err="1">
                    <a:latin typeface="Cambria Math" panose="02040503050406030204" pitchFamily="18" charset="0"/>
                    <a:ea typeface="Cambria Math" panose="02040503050406030204" pitchFamily="18" charset="0"/>
                  </a:rPr>
                  <a:t>i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  <a:blipFill>
                <a:blip r:embed="rId3"/>
                <a:stretch>
                  <a:fillRect l="-1043" t="-28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8119883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內容版面配置區 3"/>
              <p:cNvGraphicFramePr>
                <a:graphicFrameLocks/>
              </p:cNvGraphicFramePr>
              <p:nvPr/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77737683"/>
                  </p:ext>
                </p:extLst>
              </p:nvPr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/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9478878"/>
                  </p:ext>
                </p:extLst>
              </p:nvPr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301639" r="-5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301639" r="-4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301639" r="-308333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401639" r="-4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401639" r="-30833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501639" r="-4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501639" r="-30833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sp>
        <p:nvSpPr>
          <p:cNvPr id="13" name="文字方塊 12"/>
          <p:cNvSpPr txBox="1"/>
          <p:nvPr/>
        </p:nvSpPr>
        <p:spPr>
          <a:xfrm>
            <a:off x="8286775" y="3896995"/>
            <a:ext cx="355688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1. See region out of </a:t>
            </a:r>
            <a:r>
              <a:rPr lang="en-US" altLang="zh-TW" sz="20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as a union region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標楷體" panose="03000509000000000000" pitchFamily="65" charset="-120"/>
              </a:rPr>
              <a:t>2. Do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region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growing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 and label++ per run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endParaRPr lang="en-US" altLang="zh-TW" sz="2000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70405853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(nonrecursive2)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=1,…,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𝑚𝑖𝑛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𝑓𝑜𝑟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 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𝑠𝑜𝑚𝑒</m:t>
                                    </m:r>
                                  </m:e>
                                </m:d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≤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𝑁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𝑏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=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+1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𝑡h𝑒𝑟𝑒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𝑒𝑥𝑖𝑠𝑡𝑠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𝑠𝑢𝑐h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𝑡h𝑎𝑡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                     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400" dirty="0"/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81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5398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5398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3374355"/>
              </p:ext>
            </p:extLst>
          </p:nvPr>
        </p:nvGraphicFramePr>
        <p:xfrm>
          <a:off x="89766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70897"/>
              </p:ext>
            </p:extLst>
          </p:nvPr>
        </p:nvGraphicFramePr>
        <p:xfrm>
          <a:off x="89766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7258200" y="367593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7258200" y="5363217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向下箭號 12"/>
          <p:cNvSpPr/>
          <p:nvPr/>
        </p:nvSpPr>
        <p:spPr>
          <a:xfrm>
            <a:off x="6008914" y="4910814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下箭號 13"/>
          <p:cNvSpPr/>
          <p:nvPr/>
        </p:nvSpPr>
        <p:spPr>
          <a:xfrm>
            <a:off x="7732757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" name="向下箭號 14"/>
          <p:cNvSpPr/>
          <p:nvPr/>
        </p:nvSpPr>
        <p:spPr>
          <a:xfrm>
            <a:off x="9461635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6587386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(recursive)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left-right top-bottom scan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en-US" altLang="zh-TW" sz="2200" dirty="0"/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8</m:t>
                    </m:r>
                    <m:r>
                      <m:rPr>
                        <m:nor/>
                      </m:rPr>
                      <a:rPr lang="en-US" altLang="zh-TW" sz="2200" i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TW" sz="22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zh-TW" altLang="en-US" sz="2200" dirty="0"/>
              </a:p>
              <a:p>
                <a:endParaRPr lang="zh-TW" altLang="en-US" b="1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  <a:blipFill rotWithShape="0">
                <a:blip r:embed="rId3"/>
                <a:stretch>
                  <a:fillRect l="-1412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</a:rPr>
                  <a:t>right-left bottom-top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en-US" altLang="zh-TW" sz="220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8−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TW" sz="2200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min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  <a:blipFill rotWithShape="0">
                <a:blip r:embed="rId4"/>
                <a:stretch>
                  <a:fillRect l="-1181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,…,</m:t>
                          </m:r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0                                      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</m:s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=0  </m:t>
                              </m:r>
                            </m:e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,…,</m:t>
                                  </m:r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𝑛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𝑜𝑡h𝑒𝑟𝑤𝑖𝑠𝑤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TW" sz="22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sub>
                    </m:sSub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)=</a:t>
                </a:r>
                <a14:m>
                  <m:oMath xmlns:m="http://schemas.openxmlformats.org/officeDocument/2006/math"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endParaRPr lang="zh-TW" altLang="en-US" sz="2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blipFill rotWithShape="0">
                <a:blip r:embed="rId6"/>
                <a:stretch>
                  <a:fillRect b="-1549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00174386"/>
                  </p:ext>
                </p:extLst>
              </p:nvPr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77561698"/>
                  </p:ext>
                </p:extLst>
              </p:nvPr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4464720"/>
                  </p:ext>
                </p:extLst>
              </p:nvPr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35236022"/>
                  </p:ext>
                </p:extLst>
              </p:nvPr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12" name="文字方塊 11">
            <a:extLst>
              <a:ext uri="{FF2B5EF4-FFF2-40B4-BE49-F238E27FC236}">
                <a16:creationId xmlns:a16="http://schemas.microsoft.com/office/drawing/2014/main" id="{134887F9-BF3C-445A-BD13-36290F3EF5F4}"/>
              </a:ext>
            </a:extLst>
          </p:cNvPr>
          <p:cNvSpPr txBox="1"/>
          <p:nvPr/>
        </p:nvSpPr>
        <p:spPr>
          <a:xfrm>
            <a:off x="6898640" y="2273296"/>
            <a:ext cx="325120" cy="3974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  <p:sp>
        <p:nvSpPr>
          <p:cNvPr id="13" name="文字方塊 12">
            <a:extLst>
              <a:ext uri="{FF2B5EF4-FFF2-40B4-BE49-F238E27FC236}">
                <a16:creationId xmlns:a16="http://schemas.microsoft.com/office/drawing/2014/main" id="{5BD1B676-F347-4031-BAA9-5788E49B6DA0}"/>
              </a:ext>
            </a:extLst>
          </p:cNvPr>
          <p:cNvSpPr txBox="1"/>
          <p:nvPr/>
        </p:nvSpPr>
        <p:spPr>
          <a:xfrm>
            <a:off x="6802295" y="2300525"/>
            <a:ext cx="33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>
                <a:solidFill>
                  <a:srgbClr val="FF0000"/>
                </a:solidFill>
                <a:latin typeface="Adobe Caslon Pro" panose="0205050205050A020403" pitchFamily="18" charset="0"/>
              </a:rPr>
              <a:t>e</a:t>
            </a:r>
            <a:endParaRPr lang="zh-TW" altLang="en-US" dirty="0">
              <a:solidFill>
                <a:srgbClr val="FF0000"/>
              </a:solidFill>
              <a:latin typeface="Adobe Caslon Pro" panose="0205050205050A0204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39633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3308222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74696943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65614732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24987</TotalTime>
  <Words>12709</Words>
  <Application>Microsoft Office PowerPoint</Application>
  <PresentationFormat>寬螢幕</PresentationFormat>
  <Paragraphs>7343</Paragraphs>
  <Slides>146</Slides>
  <Notes>86</Notes>
  <HiddenSlides>0</HiddenSlides>
  <MMClips>1</MMClips>
  <ScaleCrop>false</ScaleCrop>
  <HeadingPairs>
    <vt:vector size="6" baseType="variant">
      <vt:variant>
        <vt:lpstr>使用字型</vt:lpstr>
      </vt:variant>
      <vt:variant>
        <vt:i4>11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146</vt:i4>
      </vt:variant>
    </vt:vector>
  </HeadingPairs>
  <TitlesOfParts>
    <vt:vector size="158" baseType="lpstr">
      <vt:lpstr>Adobe Caslon Pro</vt:lpstr>
      <vt:lpstr>微軟正黑體</vt:lpstr>
      <vt:lpstr>新細明體</vt:lpstr>
      <vt:lpstr>標楷體</vt:lpstr>
      <vt:lpstr>Arial</vt:lpstr>
      <vt:lpstr>Bell MT</vt:lpstr>
      <vt:lpstr>Calibri</vt:lpstr>
      <vt:lpstr>Calibri Light</vt:lpstr>
      <vt:lpstr>Cambria Math</vt:lpstr>
      <vt:lpstr>Wingdings</vt:lpstr>
      <vt:lpstr>Wingdings 2</vt:lpstr>
      <vt:lpstr>Office 佈景主題</vt:lpstr>
      <vt:lpstr>Computer Vision </vt:lpstr>
      <vt:lpstr>Chapter 6  Neighborhood Operators</vt:lpstr>
      <vt:lpstr>PowerPoint 簡報</vt:lpstr>
      <vt:lpstr>PowerPoint 簡報</vt:lpstr>
      <vt:lpstr>6.1.1 Introduction</vt:lpstr>
      <vt:lpstr>6.1.1 Introduction</vt:lpstr>
      <vt:lpstr>6.1.1 Introduction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PowerPoint 簡報</vt:lpstr>
      <vt:lpstr>6.2.0 Definition</vt:lpstr>
      <vt:lpstr>6.2.1 Region-Growing Operator</vt:lpstr>
      <vt:lpstr>6.2.1 Region-Growing Operator</vt:lpstr>
      <vt:lpstr>PowerPoint 簡報</vt:lpstr>
      <vt:lpstr>PowerPoint 簡報</vt:lpstr>
      <vt:lpstr>PowerPoint 簡報</vt:lpstr>
      <vt:lpstr>6.2.2 Nearest Neighbor Sets and  Influence Zones</vt:lpstr>
      <vt:lpstr>PowerPoint 簡報</vt:lpstr>
      <vt:lpstr>6.2.3 Region-Shrinking Operator</vt:lpstr>
      <vt:lpstr>6.2.3 Region-Shrinking Operator</vt:lpstr>
      <vt:lpstr>6.2.3 Region-Shrinking Operator</vt:lpstr>
      <vt:lpstr>PowerPoint 簡報</vt:lpstr>
      <vt:lpstr>PowerPoint 簡報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6.2.4 Mark-Interior/Border-Pixel Operator</vt:lpstr>
      <vt:lpstr>6.2.4 Mark-Interior/Border-Pixel Operator</vt:lpstr>
      <vt:lpstr>PowerPoint 簡報</vt:lpstr>
      <vt:lpstr>PowerPoint 簡報</vt:lpstr>
      <vt:lpstr>PowerPoint 簡報</vt:lpstr>
      <vt:lpstr>PowerPoint 簡報</vt:lpstr>
      <vt:lpstr>6.2.5 Connectivity Number Operator</vt:lpstr>
      <vt:lpstr>6.2.5.1 Yokoi Connectivity Number (for 4-connectivity)</vt:lpstr>
      <vt:lpstr>6.2.5.1 Yokoi Connectivity Number </vt:lpstr>
      <vt:lpstr>6.2.5.1 Yokoi Connectivity Number</vt:lpstr>
      <vt:lpstr>6.2.5.1 Yokoi Connectivity Number</vt:lpstr>
      <vt:lpstr>6.2.5.1 Yokoi Connectivity Number</vt:lpstr>
      <vt:lpstr>6.2.5.1 Yokoi Connectivity Number (HW) due Nov. 23, 2021</vt:lpstr>
      <vt:lpstr>PowerPoint 簡報</vt:lpstr>
      <vt:lpstr>6.2.5.1 Yokoi Connectivity Number (for 8-connectivity)</vt:lpstr>
      <vt:lpstr>PowerPoint 簡報</vt:lpstr>
      <vt:lpstr>6.2.5.2 Rutovitz Connectivity Number</vt:lpstr>
      <vt:lpstr>6.2.5.2 Rutovitz Connectivity Number</vt:lpstr>
      <vt:lpstr>6.2.6 Connected Shrink Operator</vt:lpstr>
      <vt:lpstr>6.2.6 Connected Shrink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6.2.7 Pair Relationship Operator</vt:lpstr>
      <vt:lpstr>6.2.7 Pair Relationship Operator</vt:lpstr>
      <vt:lpstr>PowerPoint 簡報</vt:lpstr>
      <vt:lpstr>6.2.8 Thinning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6.2.8 Thinning Operator                 HW due: Nov. 30, 2021</vt:lpstr>
      <vt:lpstr>6.2.9 Distance Transformation Operator</vt:lpstr>
      <vt:lpstr>6.2.9 Distance Transformation Operator (nonrecursive1)</vt:lpstr>
      <vt:lpstr>PowerPoint 簡報</vt:lpstr>
      <vt:lpstr>6.2.9 Distance Transformation Operator (nonrecursive2)</vt:lpstr>
      <vt:lpstr>6.2.9 Distance Transformation Operator (recursive)</vt:lpstr>
      <vt:lpstr>left-right top-bottom scan</vt:lpstr>
      <vt:lpstr>left-right top-bottom scan</vt:lpstr>
      <vt:lpstr>left-right top-bottom scan</vt:lpstr>
      <vt:lpstr>left-right top-bottom scan</vt:lpstr>
      <vt:lpstr>right-left bottom-top scan</vt:lpstr>
      <vt:lpstr>right-left bottom-top scan</vt:lpstr>
      <vt:lpstr>right-left bottom-top scan</vt:lpstr>
      <vt:lpstr>6.2.10 Radius of Fusion</vt:lpstr>
      <vt:lpstr>6.2.10 Radius of Fusion</vt:lpstr>
      <vt:lpstr>6.2.11 Number of Shortest Paths</vt:lpstr>
      <vt:lpstr>6.2.11 Number of Shortest Paths</vt:lpstr>
      <vt:lpstr>PowerPoint 簡報</vt:lpstr>
      <vt:lpstr>PowerPoint 簡報</vt:lpstr>
      <vt:lpstr>6.3.0 Extremum-Related Neighborhood Operators</vt:lpstr>
      <vt:lpstr>6.3.1 Non-Minima-Maxima Operator</vt:lpstr>
      <vt:lpstr>6.3.1 Non-Minima-Maxima Operator</vt:lpstr>
      <vt:lpstr>6.3.2 Relative Extrema Operator</vt:lpstr>
      <vt:lpstr>6.3.2 Relative Extrema Operator Monotonic Example (Relative Maxima)</vt:lpstr>
      <vt:lpstr>6.3.2 Relative Extrema Operator (Relative Maxima Operator)</vt:lpstr>
      <vt:lpstr>6.3.2 Relative Extrema Operator (Relative Minima Operator)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6.3.3 Reachability Operator</vt:lpstr>
      <vt:lpstr>6.3.3 Reachability Operator</vt:lpstr>
      <vt:lpstr>PowerPoint 簡報</vt:lpstr>
      <vt:lpstr>6.4.0 Linear Shift-Invariant Neighborhood Operators</vt:lpstr>
      <vt:lpstr>6.4.1.1 Convolution</vt:lpstr>
      <vt:lpstr>6.4.1.1 Convolution</vt:lpstr>
      <vt:lpstr>6.4.1.1 Convolution</vt:lpstr>
      <vt:lpstr>6.4.1.1 Convolution</vt:lpstr>
      <vt:lpstr>6.4.1.1 Convolution</vt:lpstr>
      <vt:lpstr>6.4.1.2 Correlation</vt:lpstr>
      <vt:lpstr>6.4.1.2 Correlation</vt:lpstr>
      <vt:lpstr>6.1.2 Non-Rec. Neighborhood Operator Cross-correlation</vt:lpstr>
      <vt:lpstr>6.1.2 Non-Rec. Neighborhood Operator Convolution 2/2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6.4.2 Separability</vt:lpstr>
      <vt:lpstr>6.4.2 Separability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Computer Vision chapter6 Neighborhood Operators</dc:title>
  <dc:creator>user</dc:creator>
  <cp:lastModifiedBy>YOYO</cp:lastModifiedBy>
  <cp:revision>710</cp:revision>
  <dcterms:created xsi:type="dcterms:W3CDTF">2015-10-23T05:30:12Z</dcterms:created>
  <dcterms:modified xsi:type="dcterms:W3CDTF">2021-11-02T09:38:25Z</dcterms:modified>
</cp:coreProperties>
</file>