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9"/>
  </p:notesMasterIdLst>
  <p:sldIdLst>
    <p:sldId id="256" r:id="rId2"/>
    <p:sldId id="257" r:id="rId3"/>
    <p:sldId id="366" r:id="rId4"/>
    <p:sldId id="367" r:id="rId5"/>
    <p:sldId id="368" r:id="rId6"/>
    <p:sldId id="263" r:id="rId7"/>
    <p:sldId id="315" r:id="rId8"/>
    <p:sldId id="371" r:id="rId9"/>
    <p:sldId id="320" r:id="rId10"/>
    <p:sldId id="503" r:id="rId11"/>
    <p:sldId id="504" r:id="rId12"/>
    <p:sldId id="507" r:id="rId13"/>
    <p:sldId id="509" r:id="rId14"/>
    <p:sldId id="510" r:id="rId15"/>
    <p:sldId id="511" r:id="rId16"/>
    <p:sldId id="512" r:id="rId17"/>
    <p:sldId id="513" r:id="rId18"/>
    <p:sldId id="505" r:id="rId19"/>
    <p:sldId id="506" r:id="rId20"/>
    <p:sldId id="514" r:id="rId21"/>
    <p:sldId id="319" r:id="rId22"/>
    <p:sldId id="374" r:id="rId23"/>
    <p:sldId id="375" r:id="rId24"/>
    <p:sldId id="376" r:id="rId25"/>
    <p:sldId id="369" r:id="rId26"/>
    <p:sldId id="261" r:id="rId27"/>
    <p:sldId id="259" r:id="rId28"/>
    <p:sldId id="260" r:id="rId29"/>
    <p:sldId id="267" r:id="rId30"/>
    <p:sldId id="448" r:id="rId31"/>
    <p:sldId id="268" r:id="rId32"/>
    <p:sldId id="269" r:id="rId33"/>
    <p:sldId id="338" r:id="rId34"/>
    <p:sldId id="273" r:id="rId35"/>
    <p:sldId id="378" r:id="rId36"/>
    <p:sldId id="266" r:id="rId37"/>
    <p:sldId id="270" r:id="rId38"/>
    <p:sldId id="271" r:id="rId39"/>
    <p:sldId id="379" r:id="rId40"/>
    <p:sldId id="381" r:id="rId41"/>
    <p:sldId id="382" r:id="rId42"/>
    <p:sldId id="383" r:id="rId43"/>
    <p:sldId id="384" r:id="rId44"/>
    <p:sldId id="387" r:id="rId45"/>
    <p:sldId id="388" r:id="rId46"/>
    <p:sldId id="389" r:id="rId47"/>
    <p:sldId id="390" r:id="rId48"/>
    <p:sldId id="391" r:id="rId49"/>
    <p:sldId id="392" r:id="rId50"/>
    <p:sldId id="393" r:id="rId51"/>
    <p:sldId id="394" r:id="rId52"/>
    <p:sldId id="395" r:id="rId53"/>
    <p:sldId id="396" r:id="rId54"/>
    <p:sldId id="275" r:id="rId55"/>
    <p:sldId id="274" r:id="rId56"/>
    <p:sldId id="449" r:id="rId57"/>
    <p:sldId id="452" r:id="rId58"/>
    <p:sldId id="453" r:id="rId59"/>
    <p:sldId id="451" r:id="rId60"/>
    <p:sldId id="276" r:id="rId61"/>
    <p:sldId id="272" r:id="rId62"/>
    <p:sldId id="402" r:id="rId63"/>
    <p:sldId id="401" r:id="rId64"/>
    <p:sldId id="442" r:id="rId65"/>
    <p:sldId id="444" r:id="rId66"/>
    <p:sldId id="445" r:id="rId67"/>
    <p:sldId id="399" r:id="rId68"/>
    <p:sldId id="454" r:id="rId69"/>
    <p:sldId id="443" r:id="rId70"/>
    <p:sldId id="400" r:id="rId71"/>
    <p:sldId id="403" r:id="rId72"/>
    <p:sldId id="404" r:id="rId73"/>
    <p:sldId id="405" r:id="rId74"/>
    <p:sldId id="406" r:id="rId75"/>
    <p:sldId id="407" r:id="rId76"/>
    <p:sldId id="408" r:id="rId77"/>
    <p:sldId id="409" r:id="rId78"/>
    <p:sldId id="410" r:id="rId79"/>
    <p:sldId id="411" r:id="rId80"/>
    <p:sldId id="412" r:id="rId81"/>
    <p:sldId id="413" r:id="rId82"/>
    <p:sldId id="414" r:id="rId83"/>
    <p:sldId id="415" r:id="rId84"/>
    <p:sldId id="416" r:id="rId85"/>
    <p:sldId id="419" r:id="rId86"/>
    <p:sldId id="418" r:id="rId87"/>
    <p:sldId id="420" r:id="rId88"/>
    <p:sldId id="421" r:id="rId89"/>
    <p:sldId id="422" r:id="rId90"/>
    <p:sldId id="423" r:id="rId91"/>
    <p:sldId id="424" r:id="rId92"/>
    <p:sldId id="425" r:id="rId93"/>
    <p:sldId id="426" r:id="rId94"/>
    <p:sldId id="427" r:id="rId95"/>
    <p:sldId id="428" r:id="rId96"/>
    <p:sldId id="429" r:id="rId97"/>
    <p:sldId id="446" r:id="rId98"/>
    <p:sldId id="484" r:id="rId99"/>
    <p:sldId id="485" r:id="rId100"/>
    <p:sldId id="499" r:id="rId101"/>
    <p:sldId id="487" r:id="rId102"/>
    <p:sldId id="488" r:id="rId103"/>
    <p:sldId id="498" r:id="rId104"/>
    <p:sldId id="517" r:id="rId105"/>
    <p:sldId id="518" r:id="rId106"/>
    <p:sldId id="519" r:id="rId107"/>
    <p:sldId id="520" r:id="rId108"/>
    <p:sldId id="521" r:id="rId109"/>
    <p:sldId id="522" r:id="rId110"/>
    <p:sldId id="491" r:id="rId111"/>
    <p:sldId id="500" r:id="rId112"/>
    <p:sldId id="492" r:id="rId113"/>
    <p:sldId id="493" r:id="rId114"/>
    <p:sldId id="494" r:id="rId115"/>
    <p:sldId id="495" r:id="rId116"/>
    <p:sldId id="467" r:id="rId117"/>
    <p:sldId id="468" r:id="rId118"/>
    <p:sldId id="469" r:id="rId119"/>
    <p:sldId id="470" r:id="rId120"/>
    <p:sldId id="471" r:id="rId121"/>
    <p:sldId id="472" r:id="rId122"/>
    <p:sldId id="473" r:id="rId123"/>
    <p:sldId id="474" r:id="rId124"/>
    <p:sldId id="475" r:id="rId125"/>
    <p:sldId id="476" r:id="rId126"/>
    <p:sldId id="477" r:id="rId127"/>
    <p:sldId id="478" r:id="rId128"/>
    <p:sldId id="479" r:id="rId129"/>
    <p:sldId id="480" r:id="rId130"/>
    <p:sldId id="481" r:id="rId131"/>
    <p:sldId id="482" r:id="rId132"/>
    <p:sldId id="501" r:id="rId133"/>
    <p:sldId id="523" r:id="rId134"/>
    <p:sldId id="524" r:id="rId135"/>
    <p:sldId id="536" r:id="rId136"/>
    <p:sldId id="538" r:id="rId137"/>
    <p:sldId id="547" r:id="rId138"/>
    <p:sldId id="539" r:id="rId139"/>
    <p:sldId id="540" r:id="rId140"/>
    <p:sldId id="541" r:id="rId141"/>
    <p:sldId id="542" r:id="rId142"/>
    <p:sldId id="543" r:id="rId143"/>
    <p:sldId id="544" r:id="rId144"/>
    <p:sldId id="531" r:id="rId145"/>
    <p:sldId id="532" r:id="rId146"/>
    <p:sldId id="525" r:id="rId147"/>
    <p:sldId id="526" r:id="rId148"/>
    <p:sldId id="529" r:id="rId149"/>
    <p:sldId id="528" r:id="rId150"/>
    <p:sldId id="527" r:id="rId151"/>
    <p:sldId id="534" r:id="rId152"/>
    <p:sldId id="548" r:id="rId153"/>
    <p:sldId id="549" r:id="rId154"/>
    <p:sldId id="533" r:id="rId155"/>
    <p:sldId id="545" r:id="rId156"/>
    <p:sldId id="546" r:id="rId157"/>
    <p:sldId id="550" r:id="rId158"/>
  </p:sldIdLst>
  <p:sldSz cx="12192000" cy="6858000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Chap.6" id="{D65F473B-B4C7-47F5-B691-EA8E69C18B2C}">
          <p14:sldIdLst>
            <p14:sldId id="256"/>
            <p14:sldId id="257"/>
            <p14:sldId id="366"/>
          </p14:sldIdLst>
        </p14:section>
        <p14:section name="Chap.6.1" id="{23936126-8FEE-4C70-8967-86534A947E02}">
          <p14:sldIdLst>
            <p14:sldId id="367"/>
            <p14:sldId id="368"/>
            <p14:sldId id="263"/>
            <p14:sldId id="315"/>
            <p14:sldId id="371"/>
            <p14:sldId id="320"/>
            <p14:sldId id="503"/>
            <p14:sldId id="504"/>
            <p14:sldId id="507"/>
            <p14:sldId id="509"/>
            <p14:sldId id="510"/>
            <p14:sldId id="511"/>
            <p14:sldId id="512"/>
            <p14:sldId id="513"/>
            <p14:sldId id="505"/>
            <p14:sldId id="506"/>
            <p14:sldId id="514"/>
            <p14:sldId id="319"/>
            <p14:sldId id="374"/>
            <p14:sldId id="375"/>
            <p14:sldId id="376"/>
          </p14:sldIdLst>
        </p14:section>
        <p14:section name="Chap.6.2" id="{1E4DA216-E7BC-459C-BD99-D219A490A6BF}">
          <p14:sldIdLst>
            <p14:sldId id="369"/>
            <p14:sldId id="261"/>
            <p14:sldId id="259"/>
            <p14:sldId id="260"/>
            <p14:sldId id="267"/>
            <p14:sldId id="448"/>
            <p14:sldId id="268"/>
            <p14:sldId id="269"/>
            <p14:sldId id="338"/>
            <p14:sldId id="273"/>
            <p14:sldId id="378"/>
            <p14:sldId id="266"/>
            <p14:sldId id="270"/>
            <p14:sldId id="271"/>
            <p14:sldId id="379"/>
            <p14:sldId id="381"/>
            <p14:sldId id="382"/>
            <p14:sldId id="383"/>
            <p14:sldId id="384"/>
            <p14:sldId id="387"/>
            <p14:sldId id="388"/>
            <p14:sldId id="389"/>
            <p14:sldId id="390"/>
            <p14:sldId id="391"/>
            <p14:sldId id="392"/>
            <p14:sldId id="393"/>
            <p14:sldId id="394"/>
            <p14:sldId id="395"/>
            <p14:sldId id="396"/>
            <p14:sldId id="275"/>
            <p14:sldId id="274"/>
            <p14:sldId id="449"/>
            <p14:sldId id="452"/>
            <p14:sldId id="453"/>
            <p14:sldId id="451"/>
            <p14:sldId id="276"/>
            <p14:sldId id="272"/>
            <p14:sldId id="402"/>
            <p14:sldId id="401"/>
            <p14:sldId id="442"/>
            <p14:sldId id="444"/>
            <p14:sldId id="445"/>
            <p14:sldId id="399"/>
            <p14:sldId id="454"/>
            <p14:sldId id="443"/>
            <p14:sldId id="400"/>
            <p14:sldId id="403"/>
            <p14:sldId id="404"/>
            <p14:sldId id="405"/>
            <p14:sldId id="406"/>
            <p14:sldId id="407"/>
            <p14:sldId id="408"/>
            <p14:sldId id="409"/>
            <p14:sldId id="410"/>
            <p14:sldId id="411"/>
            <p14:sldId id="412"/>
            <p14:sldId id="413"/>
            <p14:sldId id="414"/>
            <p14:sldId id="415"/>
            <p14:sldId id="416"/>
            <p14:sldId id="419"/>
            <p14:sldId id="418"/>
            <p14:sldId id="420"/>
            <p14:sldId id="421"/>
            <p14:sldId id="422"/>
            <p14:sldId id="423"/>
            <p14:sldId id="424"/>
            <p14:sldId id="425"/>
            <p14:sldId id="426"/>
            <p14:sldId id="427"/>
            <p14:sldId id="428"/>
            <p14:sldId id="429"/>
            <p14:sldId id="446"/>
            <p14:sldId id="484"/>
            <p14:sldId id="485"/>
            <p14:sldId id="499"/>
            <p14:sldId id="487"/>
            <p14:sldId id="488"/>
            <p14:sldId id="498"/>
            <p14:sldId id="517"/>
            <p14:sldId id="518"/>
            <p14:sldId id="519"/>
            <p14:sldId id="520"/>
            <p14:sldId id="521"/>
            <p14:sldId id="522"/>
            <p14:sldId id="491"/>
            <p14:sldId id="500"/>
            <p14:sldId id="492"/>
            <p14:sldId id="493"/>
            <p14:sldId id="494"/>
          </p14:sldIdLst>
        </p14:section>
        <p14:section name="Chap.6.3" id="{E0668954-1E77-4EEA-A202-5A3AD69E7805}">
          <p14:sldIdLst>
            <p14:sldId id="495"/>
            <p14:sldId id="467"/>
            <p14:sldId id="468"/>
            <p14:sldId id="469"/>
            <p14:sldId id="470"/>
            <p14:sldId id="471"/>
            <p14:sldId id="472"/>
            <p14:sldId id="473"/>
            <p14:sldId id="474"/>
            <p14:sldId id="475"/>
            <p14:sldId id="476"/>
            <p14:sldId id="477"/>
            <p14:sldId id="478"/>
            <p14:sldId id="479"/>
            <p14:sldId id="480"/>
            <p14:sldId id="481"/>
            <p14:sldId id="482"/>
            <p14:sldId id="501"/>
            <p14:sldId id="523"/>
            <p14:sldId id="524"/>
            <p14:sldId id="536"/>
            <p14:sldId id="538"/>
          </p14:sldIdLst>
        </p14:section>
        <p14:section name="Chap.6.4" id="{1F869129-1369-4D7E-A2B3-DD74B09DA512}">
          <p14:sldIdLst>
            <p14:sldId id="547"/>
            <p14:sldId id="539"/>
            <p14:sldId id="540"/>
            <p14:sldId id="541"/>
            <p14:sldId id="542"/>
            <p14:sldId id="543"/>
            <p14:sldId id="544"/>
            <p14:sldId id="531"/>
            <p14:sldId id="532"/>
            <p14:sldId id="525"/>
            <p14:sldId id="526"/>
            <p14:sldId id="529"/>
            <p14:sldId id="528"/>
            <p14:sldId id="527"/>
            <p14:sldId id="534"/>
            <p14:sldId id="548"/>
            <p14:sldId id="549"/>
            <p14:sldId id="533"/>
            <p14:sldId id="545"/>
            <p14:sldId id="546"/>
            <p14:sldId id="550"/>
          </p14:sldIdLst>
        </p14:section>
      </p14:sectionLst>
    </p:ext>
    <p:ext uri="{EFAFB233-063F-42B5-8137-9DF3F51BA10A}">
      <p15:sldGuideLst xmlns:p15="http://schemas.microsoft.com/office/powerpoint/2012/main">
        <p15:guide id="1" pos="3840" userDrawn="1">
          <p15:clr>
            <a:srgbClr val="A4A3A4"/>
          </p15:clr>
        </p15:guide>
        <p15:guide id="2" orient="horz" pos="2137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user" initials="u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00"/>
    <a:srgbClr val="A6A6A6"/>
    <a:srgbClr val="0000FF"/>
    <a:srgbClr val="008A00"/>
    <a:srgbClr val="7D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無樣式、無格線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73A0DAA-6AF3-43AB-8588-CEC1D06C72B9}" styleName="中等深淺樣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5940675A-B579-460E-94D1-54222C63F5DA}" styleName="無樣式、表格格線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淺色樣式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9D7B26C5-4107-4FEC-AEDC-1716B250A1EF}" styleName="淺色樣式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638B1855-1B75-4FBE-930C-398BA8C253C6}" styleName="佈景主題樣式 2 - 輔色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278" autoAdjust="0"/>
    <p:restoredTop sz="85106" autoAdjust="0"/>
  </p:normalViewPr>
  <p:slideViewPr>
    <p:cSldViewPr snapToGrid="0">
      <p:cViewPr varScale="1">
        <p:scale>
          <a:sx n="74" d="100"/>
          <a:sy n="74" d="100"/>
        </p:scale>
        <p:origin x="1166" y="106"/>
      </p:cViewPr>
      <p:guideLst>
        <p:guide pos="3840"/>
        <p:guide orient="horz" pos="213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notesMaster" Target="notesMasters/notesMaster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commentAuthors" Target="commentAuthors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viewProps" Target="view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theme" Target="theme/theme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F9B657-6E37-4DC6-B7CC-070B7B5417B0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04A6C41-6494-4005-A8E4-CD20897D0D71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625734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shrinking </a:t>
            </a:r>
            <a:r>
              <a:rPr lang="zh-TW" altLang="en-US" dirty="0"/>
              <a:t>縮小</a:t>
            </a:r>
            <a:endParaRPr lang="en-US" altLang="zh-TW" dirty="0"/>
          </a:p>
          <a:p>
            <a:r>
              <a:rPr lang="en-US" altLang="zh-TW" dirty="0"/>
              <a:t>Interior</a:t>
            </a:r>
            <a:r>
              <a:rPr lang="zh-TW" altLang="en-US" dirty="0"/>
              <a:t> 內部 </a:t>
            </a:r>
            <a:r>
              <a:rPr lang="en-US" altLang="zh-TW" dirty="0"/>
              <a:t>/</a:t>
            </a:r>
            <a:r>
              <a:rPr lang="zh-TW" altLang="en-US" dirty="0"/>
              <a:t> </a:t>
            </a:r>
            <a:r>
              <a:rPr lang="en-US" altLang="zh-TW" dirty="0"/>
              <a:t>border </a:t>
            </a:r>
            <a:r>
              <a:rPr lang="zh-TW" altLang="en-US" dirty="0"/>
              <a:t>邊界</a:t>
            </a:r>
            <a:endParaRPr lang="en-US" altLang="zh-TW" dirty="0"/>
          </a:p>
          <a:p>
            <a:r>
              <a:rPr lang="en-US" altLang="zh-TW" dirty="0"/>
              <a:t>Connectivity </a:t>
            </a:r>
            <a:r>
              <a:rPr lang="zh-TW" altLang="en-US" dirty="0"/>
              <a:t>連通性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750861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045511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6998348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313829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8 – (r **2 + c **2)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832754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8 – (r **2 + c **2)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4805864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C4</a:t>
            </a:r>
            <a:r>
              <a:rPr lang="zh-TW" altLang="en-US" dirty="0"/>
              <a:t>取</a:t>
            </a:r>
            <a:r>
              <a:rPr lang="en-US" altLang="zh-TW" dirty="0"/>
              <a:t>r+2, C4</a:t>
            </a:r>
            <a:r>
              <a:rPr lang="zh-TW" altLang="en-US" dirty="0"/>
              <a:t>取</a:t>
            </a:r>
            <a:r>
              <a:rPr lang="en-US" altLang="zh-TW" dirty="0"/>
              <a:t>c+2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908922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C4</a:t>
            </a:r>
            <a:r>
              <a:rPr lang="zh-TW" altLang="en-US" dirty="0"/>
              <a:t>取</a:t>
            </a:r>
            <a:r>
              <a:rPr lang="en-US" altLang="zh-TW" dirty="0"/>
              <a:t>r+2, C4</a:t>
            </a:r>
            <a:r>
              <a:rPr lang="zh-TW" altLang="en-US" dirty="0"/>
              <a:t>取</a:t>
            </a:r>
            <a:r>
              <a:rPr lang="en-US" altLang="zh-TW" dirty="0"/>
              <a:t>c+2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2189409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connectivity</a:t>
            </a:r>
            <a:r>
              <a:rPr lang="zh-TW" altLang="en-US" dirty="0"/>
              <a:t> 連通性</a:t>
            </a:r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2172509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Primitive </a:t>
            </a:r>
            <a:r>
              <a:rPr lang="zh-TW" altLang="en-US" dirty="0"/>
              <a:t>原始</a:t>
            </a:r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2153961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068211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Workhorse </a:t>
            </a:r>
            <a:r>
              <a:rPr lang="zh-TW" altLang="en-US" dirty="0"/>
              <a:t>主力</a:t>
            </a:r>
            <a:endParaRPr lang="en-US" altLang="zh-TW" dirty="0"/>
          </a:p>
          <a:p>
            <a:r>
              <a:rPr lang="en-US" altLang="zh-TW" dirty="0"/>
              <a:t>F ( x ) = y</a:t>
            </a:r>
          </a:p>
          <a:p>
            <a:r>
              <a:rPr lang="en-US" altLang="zh-TW" dirty="0"/>
              <a:t>Character </a:t>
            </a:r>
            <a:r>
              <a:rPr lang="zh-TW" altLang="en-US" dirty="0"/>
              <a:t>字元</a:t>
            </a:r>
            <a:endParaRPr lang="en-US" altLang="zh-TW" dirty="0"/>
          </a:p>
          <a:p>
            <a:r>
              <a:rPr lang="zh-TW" altLang="en-US" dirty="0"/>
              <a:t>低階</a:t>
            </a:r>
            <a:r>
              <a:rPr lang="en-US" altLang="zh-TW" dirty="0"/>
              <a:t>:</a:t>
            </a:r>
            <a:r>
              <a:rPr lang="zh-TW" altLang="en-US" dirty="0"/>
              <a:t> 輸入影像輸出影像 </a:t>
            </a:r>
            <a:r>
              <a:rPr lang="en-US" altLang="zh-TW" dirty="0"/>
              <a:t>/</a:t>
            </a:r>
            <a:r>
              <a:rPr lang="zh-TW" altLang="en-US" dirty="0"/>
              <a:t> 中階</a:t>
            </a:r>
            <a:r>
              <a:rPr lang="en-US" altLang="zh-TW" dirty="0"/>
              <a:t>:</a:t>
            </a:r>
            <a:r>
              <a:rPr lang="zh-TW" altLang="en-US" dirty="0"/>
              <a:t> 輸入影像 輸出影像屬性 </a:t>
            </a:r>
            <a:r>
              <a:rPr lang="en-US" altLang="zh-TW" dirty="0"/>
              <a:t>/</a:t>
            </a:r>
            <a:r>
              <a:rPr lang="zh-TW" altLang="en-US" dirty="0"/>
              <a:t> 高階</a:t>
            </a:r>
            <a:r>
              <a:rPr lang="en-US" altLang="zh-TW" dirty="0"/>
              <a:t>:</a:t>
            </a:r>
            <a:r>
              <a:rPr lang="zh-TW" altLang="en-US" dirty="0"/>
              <a:t> 輸入</a:t>
            </a:r>
            <a:r>
              <a:rPr lang="en-US" altLang="zh-TW" dirty="0"/>
              <a:t>boundaries</a:t>
            </a:r>
            <a:r>
              <a:rPr lang="zh-TW" altLang="en-US" dirty="0"/>
              <a:t>、</a:t>
            </a:r>
            <a:r>
              <a:rPr lang="en-US" altLang="zh-TW" dirty="0"/>
              <a:t>region</a:t>
            </a:r>
            <a:r>
              <a:rPr lang="zh-TW" altLang="en-US" dirty="0"/>
              <a:t>輸出影像屬性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5805544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29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2737850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30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5342472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Approach</a:t>
            </a:r>
            <a:r>
              <a:rPr lang="zh-TW" altLang="en-US" dirty="0"/>
              <a:t> 接近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39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1954683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0215378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h(c, d): similar to </a:t>
            </a:r>
            <a:r>
              <a:rPr lang="en-US" altLang="zh-TW" b="1" dirty="0"/>
              <a:t>region-shrinking</a:t>
            </a:r>
            <a:r>
              <a:rPr lang="en-US" altLang="zh-TW" dirty="0"/>
              <a:t> function</a:t>
            </a:r>
          </a:p>
          <a:p>
            <a:r>
              <a:rPr lang="en-US" altLang="zh-TW" dirty="0"/>
              <a:t>f(c): </a:t>
            </a:r>
            <a:r>
              <a:rPr lang="zh-TW" altLang="en-US" dirty="0"/>
              <a:t>判斷</a:t>
            </a:r>
            <a:r>
              <a:rPr lang="en-US" altLang="zh-TW" dirty="0"/>
              <a:t>h(</a:t>
            </a:r>
            <a:r>
              <a:rPr lang="en-US" altLang="zh-TW" dirty="0" err="1"/>
              <a:t>c,d</a:t>
            </a:r>
            <a:r>
              <a:rPr lang="en-US" altLang="zh-TW" dirty="0"/>
              <a:t>)</a:t>
            </a:r>
            <a:r>
              <a:rPr lang="zh-TW" altLang="en-US" dirty="0"/>
              <a:t>做完的值，不是</a:t>
            </a:r>
            <a:r>
              <a:rPr lang="en-US" altLang="zh-TW" dirty="0"/>
              <a:t>border</a:t>
            </a:r>
            <a:r>
              <a:rPr lang="zh-TW" altLang="en-US" dirty="0"/>
              <a:t>的就標成</a:t>
            </a:r>
            <a:r>
              <a:rPr lang="en-US" altLang="zh-TW" dirty="0"/>
              <a:t>interior</a:t>
            </a:r>
          </a:p>
          <a:p>
            <a:r>
              <a:rPr lang="en-US" altLang="zh-TW" dirty="0"/>
              <a:t>a(n)</a:t>
            </a:r>
            <a:r>
              <a:rPr lang="zh-TW" altLang="en-US" dirty="0"/>
              <a:t> </a:t>
            </a:r>
            <a:r>
              <a:rPr lang="en-US" altLang="zh-TW" dirty="0"/>
              <a:t>base on </a:t>
            </a:r>
            <a:r>
              <a:rPr lang="zh-TW" altLang="en-US" dirty="0"/>
              <a:t>前一個</a:t>
            </a:r>
            <a:r>
              <a:rPr lang="en-US" altLang="zh-TW" dirty="0"/>
              <a:t>h</a:t>
            </a:r>
            <a:r>
              <a:rPr lang="zh-TW" altLang="en-US" dirty="0"/>
              <a:t>做完的結果，跟下一個</a:t>
            </a:r>
            <a:r>
              <a:rPr lang="en-US" altLang="zh-TW" dirty="0"/>
              <a:t>neighbor index</a:t>
            </a:r>
            <a:r>
              <a:rPr lang="zh-TW" altLang="en-US" dirty="0"/>
              <a:t>的</a:t>
            </a:r>
            <a:r>
              <a:rPr lang="en-US" altLang="zh-TW" dirty="0"/>
              <a:t>label</a:t>
            </a:r>
            <a:r>
              <a:rPr lang="zh-TW" altLang="en-US" dirty="0"/>
              <a:t>值</a:t>
            </a:r>
            <a:endParaRPr lang="en-US" altLang="zh-TW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025708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前後相等 輸出該值；前後不等 輸出</a:t>
            </a:r>
            <a:r>
              <a:rPr lang="en-US" altLang="zh-TW" dirty="0"/>
              <a:t>b</a:t>
            </a:r>
            <a:r>
              <a:rPr lang="zh-TW" altLang="en-US" dirty="0"/>
              <a:t> </a:t>
            </a:r>
            <a:r>
              <a:rPr lang="en-US" altLang="zh-TW" dirty="0"/>
              <a:t>---</a:t>
            </a:r>
            <a:r>
              <a:rPr lang="en-US" altLang="zh-TW" dirty="0">
                <a:sym typeface="Wingdings" panose="05000000000000000000" pitchFamily="2" charset="2"/>
              </a:rPr>
              <a:t></a:t>
            </a:r>
            <a:r>
              <a:rPr lang="zh-TW" altLang="en-US" dirty="0">
                <a:sym typeface="Wingdings" panose="05000000000000000000" pitchFamily="2" charset="2"/>
              </a:rPr>
              <a:t> 當前者</a:t>
            </a:r>
            <a:r>
              <a:rPr lang="en-US" altLang="zh-TW" dirty="0">
                <a:sym typeface="Wingdings" panose="05000000000000000000" pitchFamily="2" charset="2"/>
              </a:rPr>
              <a:t>(c)</a:t>
            </a:r>
            <a:r>
              <a:rPr lang="zh-TW" altLang="en-US" dirty="0">
                <a:sym typeface="Wingdings" panose="05000000000000000000" pitchFamily="2" charset="2"/>
              </a:rPr>
              <a:t>是</a:t>
            </a:r>
            <a:r>
              <a:rPr lang="en-US" altLang="zh-TW" dirty="0">
                <a:sym typeface="Wingdings" panose="05000000000000000000" pitchFamily="2" charset="2"/>
              </a:rPr>
              <a:t>border</a:t>
            </a:r>
            <a:r>
              <a:rPr lang="zh-TW" altLang="en-US" dirty="0">
                <a:sym typeface="Wingdings" panose="05000000000000000000" pitchFamily="2" charset="2"/>
              </a:rPr>
              <a:t>時，無論如何輸出都是</a:t>
            </a:r>
            <a:r>
              <a:rPr lang="en-US" altLang="zh-TW" dirty="0">
                <a:sym typeface="Wingdings" panose="05000000000000000000" pitchFamily="2" charset="2"/>
              </a:rPr>
              <a:t>border</a:t>
            </a:r>
            <a:r>
              <a:rPr lang="zh-TW" altLang="en-US" dirty="0">
                <a:sym typeface="Wingdings" panose="05000000000000000000" pitchFamily="2" charset="2"/>
              </a:rPr>
              <a:t>。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2507499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7404642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58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0377180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307678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 err="1"/>
              <a:t>Eg</a:t>
            </a:r>
            <a:r>
              <a:rPr lang="en-US" altLang="zh-TW" dirty="0"/>
              <a:t>: q</a:t>
            </a:r>
            <a:r>
              <a:rPr lang="zh-TW" altLang="en-US" dirty="0"/>
              <a:t>的達成次數</a:t>
            </a:r>
            <a:r>
              <a:rPr lang="en-US" altLang="zh-TW" dirty="0"/>
              <a:t>(</a:t>
            </a:r>
            <a:r>
              <a:rPr lang="zh-TW" altLang="en-US" dirty="0"/>
              <a:t>前兩個相等，但剩下兩個有至少一個不等</a:t>
            </a:r>
            <a:r>
              <a:rPr lang="en-US" altLang="zh-TW" dirty="0"/>
              <a:t>)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16895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Symbolic: </a:t>
            </a:r>
            <a:r>
              <a:rPr lang="zh-TW" altLang="en-US" dirty="0"/>
              <a:t>與數值無關，符號</a:t>
            </a:r>
            <a:endParaRPr lang="en-US" altLang="zh-TW" dirty="0"/>
          </a:p>
          <a:p>
            <a:r>
              <a:rPr lang="en-US" altLang="zh-TW" dirty="0"/>
              <a:t>Ps: </a:t>
            </a:r>
            <a:r>
              <a:rPr lang="en-US" altLang="zh-TW" baseline="0" dirty="0"/>
              <a:t>mask</a:t>
            </a:r>
            <a:r>
              <a:rPr lang="zh-TW" altLang="en-US" baseline="0" dirty="0"/>
              <a:t>越大，效果就越像散光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9134152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Label</a:t>
            </a:r>
            <a:r>
              <a:rPr lang="zh-TW" altLang="en-US" dirty="0"/>
              <a:t>值 </a:t>
            </a:r>
            <a:r>
              <a:rPr lang="en-US" altLang="zh-TW" dirty="0"/>
              <a:t>=</a:t>
            </a:r>
            <a:r>
              <a:rPr lang="zh-TW" altLang="en-US" dirty="0"/>
              <a:t> </a:t>
            </a:r>
            <a:r>
              <a:rPr lang="en-US" altLang="zh-TW" dirty="0"/>
              <a:t>q</a:t>
            </a:r>
            <a:r>
              <a:rPr lang="zh-TW" altLang="en-US" dirty="0"/>
              <a:t>的個數</a:t>
            </a:r>
            <a:endParaRPr lang="en-US" altLang="zh-TW" dirty="0"/>
          </a:p>
          <a:p>
            <a:r>
              <a:rPr lang="en-US" altLang="zh-TW" dirty="0"/>
              <a:t>4-connectivity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前兩個就不相等ㄌ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s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前兩個相等</a:t>
            </a:r>
            <a:r>
              <a:rPr lang="en-US" altLang="zh-TW" dirty="0"/>
              <a:t>but</a:t>
            </a:r>
            <a:r>
              <a:rPr lang="zh-TW" altLang="en-US" dirty="0"/>
              <a:t>後兩個有任一個不等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q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3943516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4-connectivity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前兩個就不相等ㄌ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s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前兩個相等</a:t>
            </a:r>
            <a:r>
              <a:rPr lang="en-US" altLang="zh-TW" dirty="0"/>
              <a:t>but</a:t>
            </a:r>
            <a:r>
              <a:rPr lang="zh-TW" altLang="en-US" dirty="0"/>
              <a:t>後兩個有任一個不等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q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190713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/>
              <a:t>Label</a:t>
            </a:r>
            <a:r>
              <a:rPr lang="zh-TW" altLang="en-US" dirty="0"/>
              <a:t>值 </a:t>
            </a:r>
            <a:r>
              <a:rPr lang="en-US" altLang="zh-TW" dirty="0"/>
              <a:t>=</a:t>
            </a:r>
            <a:r>
              <a:rPr lang="zh-TW" altLang="en-US" dirty="0"/>
              <a:t> </a:t>
            </a:r>
            <a:r>
              <a:rPr lang="en-US" altLang="zh-TW" dirty="0"/>
              <a:t>q</a:t>
            </a:r>
            <a:r>
              <a:rPr lang="zh-TW" altLang="en-US" dirty="0"/>
              <a:t>的個數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前兩個就不相等ㄌ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s</a:t>
            </a:r>
          </a:p>
          <a:p>
            <a:r>
              <a:rPr lang="en-US" altLang="zh-TW" dirty="0"/>
              <a:t>If (</a:t>
            </a:r>
            <a:r>
              <a:rPr lang="zh-TW" altLang="en-US" dirty="0"/>
              <a:t>前兩個相等</a:t>
            </a:r>
            <a:r>
              <a:rPr lang="en-US" altLang="zh-TW" dirty="0"/>
              <a:t>but</a:t>
            </a:r>
            <a:r>
              <a:rPr lang="zh-TW" altLang="en-US" dirty="0"/>
              <a:t>後兩個有任一個不等</a:t>
            </a:r>
            <a:r>
              <a:rPr lang="en-US" altLang="zh-TW" dirty="0"/>
              <a:t>):</a:t>
            </a:r>
            <a:r>
              <a:rPr lang="zh-TW" altLang="en-US" dirty="0"/>
              <a:t> 輸出</a:t>
            </a:r>
            <a:r>
              <a:rPr lang="en-US" altLang="zh-TW" dirty="0"/>
              <a:t>q</a:t>
            </a:r>
            <a:endParaRPr lang="zh-TW" altLang="en-US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5276540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3587589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8-connectivity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 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</a:t>
            </a:r>
            <a:r>
              <a:rPr lang="zh-TW" altLang="en-US" dirty="0"/>
              <a:t> </a:t>
            </a:r>
            <a:r>
              <a:rPr lang="en-US" altLang="zh-TW" dirty="0"/>
              <a:t>(</a:t>
            </a:r>
            <a:r>
              <a:rPr lang="zh-TW" altLang="en-US" dirty="0"/>
              <a:t>前兩個不同</a:t>
            </a:r>
            <a:r>
              <a:rPr lang="en-US" altLang="zh-TW" dirty="0"/>
              <a:t>but</a:t>
            </a:r>
            <a:r>
              <a:rPr lang="zh-TW" altLang="en-US" dirty="0"/>
              <a:t>後面有至少一個相同</a:t>
            </a:r>
            <a:r>
              <a:rPr lang="en-US" altLang="zh-TW" dirty="0"/>
              <a:t>):</a:t>
            </a:r>
            <a:r>
              <a:rPr lang="zh-TW" altLang="en-US" dirty="0"/>
              <a:t> 輸出 </a:t>
            </a:r>
            <a:r>
              <a:rPr lang="en-US" altLang="zh-TW" dirty="0"/>
              <a:t>q</a:t>
            </a:r>
          </a:p>
          <a:p>
            <a:r>
              <a:rPr lang="en-US" altLang="zh-TW" dirty="0"/>
              <a:t>Else: </a:t>
            </a:r>
            <a:r>
              <a:rPr lang="zh-TW" altLang="en-US" dirty="0"/>
              <a:t>輸出 </a:t>
            </a:r>
            <a:r>
              <a:rPr lang="en-US" altLang="zh-TW" dirty="0"/>
              <a:t>s</a:t>
            </a:r>
            <a:endParaRPr lang="zh-TW" altLang="en-US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68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1270358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8-connectivity</a:t>
            </a:r>
          </a:p>
          <a:p>
            <a:r>
              <a:rPr lang="en-US" altLang="zh-TW" dirty="0"/>
              <a:t>If (b=c=d=e): </a:t>
            </a:r>
            <a:r>
              <a:rPr lang="zh-TW" altLang="en-US" dirty="0"/>
              <a:t>輸出 </a:t>
            </a:r>
            <a:r>
              <a:rPr lang="en-US" altLang="zh-TW" dirty="0"/>
              <a:t>r</a:t>
            </a:r>
          </a:p>
          <a:p>
            <a:r>
              <a:rPr lang="en-US" altLang="zh-TW" dirty="0"/>
              <a:t>If</a:t>
            </a:r>
            <a:r>
              <a:rPr lang="zh-TW" altLang="en-US" dirty="0"/>
              <a:t> </a:t>
            </a:r>
            <a:r>
              <a:rPr lang="en-US" altLang="zh-TW" dirty="0"/>
              <a:t>(</a:t>
            </a:r>
            <a:r>
              <a:rPr lang="zh-TW" altLang="en-US" dirty="0"/>
              <a:t>前兩個不同</a:t>
            </a:r>
            <a:r>
              <a:rPr lang="en-US" altLang="zh-TW" dirty="0"/>
              <a:t>but</a:t>
            </a:r>
            <a:r>
              <a:rPr lang="zh-TW" altLang="en-US" dirty="0"/>
              <a:t>後面有至少一個相同</a:t>
            </a:r>
            <a:r>
              <a:rPr lang="en-US" altLang="zh-TW" dirty="0"/>
              <a:t>):</a:t>
            </a:r>
            <a:r>
              <a:rPr lang="zh-TW" altLang="en-US" dirty="0"/>
              <a:t> 輸出 </a:t>
            </a:r>
            <a:r>
              <a:rPr lang="en-US" altLang="zh-TW" dirty="0"/>
              <a:t>q</a:t>
            </a:r>
          </a:p>
          <a:p>
            <a:r>
              <a:rPr lang="en-US" altLang="zh-TW" dirty="0"/>
              <a:t>Else: </a:t>
            </a:r>
            <a:r>
              <a:rPr lang="zh-TW" altLang="en-US" dirty="0"/>
              <a:t>輸出 </a:t>
            </a:r>
            <a:r>
              <a:rPr lang="en-US" altLang="zh-TW" dirty="0"/>
              <a:t>s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1189590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各自標出相同</a:t>
            </a:r>
            <a:r>
              <a:rPr lang="en-US" altLang="zh-TW" dirty="0"/>
              <a:t>&amp;</a:t>
            </a:r>
            <a:r>
              <a:rPr lang="zh-TW" altLang="en-US" dirty="0"/>
              <a:t>不同的</a:t>
            </a:r>
            <a:r>
              <a:rPr lang="en-US" altLang="zh-TW" dirty="0"/>
              <a:t>pixel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6485700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Corner</a:t>
            </a:r>
            <a:r>
              <a:rPr lang="zh-TW" altLang="en-US" dirty="0"/>
              <a:t>中只能有一個跟他一樣，才能標記成</a:t>
            </a:r>
            <a:r>
              <a:rPr lang="en-US" altLang="zh-TW" dirty="0"/>
              <a:t>1</a:t>
            </a:r>
            <a:r>
              <a:rPr lang="zh-TW" altLang="en-US" dirty="0"/>
              <a:t>；否則為</a:t>
            </a:r>
            <a:r>
              <a:rPr lang="en-US" altLang="zh-TW" dirty="0"/>
              <a:t>0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6811289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b="0" dirty="0">
                <a:latin typeface="Cambria Math" panose="02040503050406030204" pitchFamily="18" charset="0"/>
                <a:ea typeface="Cambria Math" panose="02040503050406030204" pitchFamily="18" charset="0"/>
              </a:rPr>
              <a:t>Shrink: </a:t>
            </a:r>
            <a:r>
              <a:rPr lang="zh-TW" altLang="en-US" b="0" dirty="0">
                <a:latin typeface="Cambria Math" panose="02040503050406030204" pitchFamily="18" charset="0"/>
                <a:ea typeface="Cambria Math" panose="02040503050406030204" pitchFamily="18" charset="0"/>
              </a:rPr>
              <a:t>收縮</a:t>
            </a:r>
            <a:endParaRPr lang="en-US" altLang="zh-TW" b="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zh-TW" altLang="en-US" b="0" dirty="0">
                <a:latin typeface="Cambria Math" panose="02040503050406030204" pitchFamily="18" charset="0"/>
              </a:rPr>
              <a:t>刪除</a:t>
            </a:r>
            <a:r>
              <a:rPr lang="en-US" altLang="zh-TW" b="0" dirty="0">
                <a:latin typeface="Cambria Math" panose="02040503050406030204" pitchFamily="18" charset="0"/>
              </a:rPr>
              <a:t>pixel</a:t>
            </a:r>
            <a:r>
              <a:rPr lang="zh-TW" altLang="en-US" b="0" dirty="0">
                <a:latin typeface="Cambria Math" panose="02040503050406030204" pitchFamily="18" charset="0"/>
              </a:rPr>
              <a:t>後還是不會斷開</a:t>
            </a:r>
            <a:endParaRPr lang="zh-TW" altLang="en-US" b="0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5884746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只有剛好一個</a:t>
            </a:r>
            <a:r>
              <a:rPr lang="en-US" altLang="zh-TW" dirty="0"/>
              <a:t>a</a:t>
            </a:r>
            <a:r>
              <a:rPr lang="zh-TW" altLang="en-US" dirty="0"/>
              <a:t>值結果是</a:t>
            </a:r>
            <a:r>
              <a:rPr lang="en-US" altLang="zh-TW" dirty="0"/>
              <a:t>1</a:t>
            </a:r>
            <a:r>
              <a:rPr lang="zh-TW" altLang="en-US" dirty="0"/>
              <a:t>的話</a:t>
            </a:r>
            <a:r>
              <a:rPr lang="en-US" altLang="zh-TW" dirty="0"/>
              <a:t>(</a:t>
            </a:r>
            <a:r>
              <a:rPr lang="zh-TW" altLang="en-US" dirty="0"/>
              <a:t>相當於</a:t>
            </a:r>
            <a:r>
              <a:rPr lang="en-US" altLang="zh-TW" dirty="0"/>
              <a:t>Yokoi</a:t>
            </a:r>
            <a:r>
              <a:rPr lang="zh-TW" altLang="en-US" dirty="0"/>
              <a:t>中計算</a:t>
            </a:r>
            <a:r>
              <a:rPr lang="en-US" altLang="zh-TW" dirty="0"/>
              <a:t>q</a:t>
            </a:r>
            <a:r>
              <a:rPr lang="zh-TW" altLang="en-US" dirty="0"/>
              <a:t>的個數</a:t>
            </a:r>
            <a:r>
              <a:rPr lang="en-US" altLang="zh-TW" dirty="0"/>
              <a:t>)</a:t>
            </a:r>
            <a:r>
              <a:rPr lang="zh-TW" altLang="en-US" dirty="0"/>
              <a:t>，才把他變成</a:t>
            </a:r>
            <a:r>
              <a:rPr lang="en-US" altLang="zh-TW" dirty="0"/>
              <a:t>background</a:t>
            </a:r>
            <a:r>
              <a:rPr lang="zh-TW" altLang="en-US" dirty="0"/>
              <a:t>值；否則維持原樣。</a:t>
            </a:r>
            <a:endParaRPr lang="en-US" altLang="zh-TW" dirty="0"/>
          </a:p>
          <a:p>
            <a:r>
              <a:rPr lang="en-US" altLang="zh-TW" dirty="0"/>
              <a:t>Input</a:t>
            </a:r>
            <a:r>
              <a:rPr lang="zh-TW" altLang="en-US" dirty="0"/>
              <a:t>是上一次的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>
                <a:sym typeface="Wingdings" panose="05000000000000000000" pitchFamily="2" charset="2"/>
              </a:rPr>
              <a:t></a:t>
            </a:r>
            <a:r>
              <a:rPr lang="zh-TW" altLang="en-US" dirty="0">
                <a:sym typeface="Wingdings" panose="05000000000000000000" pitchFamily="2" charset="2"/>
              </a:rPr>
              <a:t> </a:t>
            </a:r>
            <a:r>
              <a:rPr lang="en-US" altLang="zh-TW" dirty="0">
                <a:sym typeface="Wingdings" panose="05000000000000000000" pitchFamily="2" charset="2"/>
              </a:rPr>
              <a:t>Recursive.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232258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Asymmetric</a:t>
            </a:r>
            <a:r>
              <a:rPr lang="en-US" altLang="zh-TW" baseline="0" dirty="0"/>
              <a:t>: </a:t>
            </a:r>
            <a:r>
              <a:rPr lang="zh-TW" altLang="en-US" baseline="0" dirty="0"/>
              <a:t>非對稱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2755212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4-connectivity</a:t>
            </a:r>
          </a:p>
          <a:p>
            <a:r>
              <a:rPr lang="zh-TW" altLang="en-US" dirty="0"/>
              <a:t>因為中間</a:t>
            </a:r>
            <a:r>
              <a:rPr lang="en-US" altLang="zh-TW" dirty="0"/>
              <a:t>pixel</a:t>
            </a:r>
            <a:r>
              <a:rPr lang="zh-TW" altLang="en-US" dirty="0"/>
              <a:t>已經貼在</a:t>
            </a:r>
            <a:r>
              <a:rPr lang="en-US" altLang="zh-TW" dirty="0"/>
              <a:t>image</a:t>
            </a:r>
            <a:r>
              <a:rPr lang="zh-TW" altLang="en-US" dirty="0"/>
              <a:t>邊緣，因此需要</a:t>
            </a:r>
            <a:r>
              <a:rPr lang="en-US" altLang="zh-TW" dirty="0"/>
              <a:t>padded</a:t>
            </a:r>
            <a:r>
              <a:rPr lang="zh-TW" altLang="en-US" dirty="0"/>
              <a:t>外圍的</a:t>
            </a:r>
            <a:r>
              <a:rPr lang="en-US" altLang="zh-TW" dirty="0"/>
              <a:t>background</a:t>
            </a:r>
            <a:r>
              <a:rPr lang="zh-TW" altLang="en-US" dirty="0"/>
              <a:t>。</a:t>
            </a:r>
            <a:endParaRPr lang="en-US" altLang="zh-TW" dirty="0"/>
          </a:p>
          <a:p>
            <a:r>
              <a:rPr lang="zh-TW" altLang="en-US" dirty="0"/>
              <a:t>這邊做完一個</a:t>
            </a:r>
            <a:r>
              <a:rPr lang="en-US" altLang="zh-TW" dirty="0"/>
              <a:t>pixel</a:t>
            </a:r>
            <a:r>
              <a:rPr lang="zh-TW" altLang="en-US" dirty="0"/>
              <a:t>就刪掉，結果的</a:t>
            </a:r>
            <a:r>
              <a:rPr lang="en-US" altLang="zh-TW" dirty="0"/>
              <a:t>output</a:t>
            </a:r>
            <a:r>
              <a:rPr lang="zh-TW" altLang="en-US" dirty="0"/>
              <a:t>會變成下一個</a:t>
            </a:r>
            <a:r>
              <a:rPr lang="en-US" altLang="zh-TW" dirty="0"/>
              <a:t>pixel</a:t>
            </a:r>
            <a:r>
              <a:rPr lang="zh-TW" altLang="en-US" dirty="0"/>
              <a:t>計算時的</a:t>
            </a:r>
            <a:r>
              <a:rPr lang="en-US" altLang="zh-TW" dirty="0"/>
              <a:t>input</a:t>
            </a:r>
            <a:r>
              <a:rPr lang="zh-TW" altLang="en-US" dirty="0"/>
              <a:t> </a:t>
            </a:r>
            <a:r>
              <a:rPr lang="en-US" altLang="zh-TW" dirty="0"/>
              <a:t>image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75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6647236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排除內部與無關</a:t>
            </a:r>
            <a:r>
              <a:rPr lang="en-US" altLang="zh-TW" dirty="0"/>
              <a:t>:</a:t>
            </a:r>
            <a:r>
              <a:rPr lang="zh-TW" altLang="en-US" dirty="0"/>
              <a:t> 只要是跟</a:t>
            </a:r>
            <a:r>
              <a:rPr lang="en-US" altLang="zh-TW" dirty="0"/>
              <a:t>interior</a:t>
            </a:r>
            <a:r>
              <a:rPr lang="zh-TW" altLang="en-US" dirty="0"/>
              <a:t>有</a:t>
            </a:r>
            <a:r>
              <a:rPr lang="en-US" altLang="zh-TW" dirty="0"/>
              <a:t>4-connect</a:t>
            </a:r>
            <a:r>
              <a:rPr lang="zh-TW" altLang="en-US" dirty="0"/>
              <a:t>的標</a:t>
            </a:r>
            <a:r>
              <a:rPr lang="en-US" altLang="zh-TW" dirty="0"/>
              <a:t>p(</a:t>
            </a:r>
            <a:r>
              <a:rPr lang="zh-TW" altLang="en-US" dirty="0"/>
              <a:t>關注</a:t>
            </a:r>
            <a:r>
              <a:rPr lang="en-US" altLang="zh-TW" dirty="0"/>
              <a:t>)</a:t>
            </a:r>
            <a:r>
              <a:rPr lang="zh-TW" altLang="en-US" dirty="0"/>
              <a:t>；剩下標</a:t>
            </a:r>
            <a:r>
              <a:rPr lang="en-US" altLang="zh-TW" dirty="0"/>
              <a:t>q(</a:t>
            </a:r>
            <a:r>
              <a:rPr lang="zh-TW" altLang="en-US" dirty="0"/>
              <a:t>不關注</a:t>
            </a:r>
            <a:r>
              <a:rPr lang="en-US" altLang="zh-TW" dirty="0"/>
              <a:t>)</a:t>
            </a:r>
            <a:r>
              <a:rPr lang="zh-TW" altLang="en-US" dirty="0"/>
              <a:t>。</a:t>
            </a:r>
            <a:endParaRPr lang="en-US" altLang="zh-TW" dirty="0"/>
          </a:p>
          <a:p>
            <a:r>
              <a:rPr lang="zh-TW" altLang="en-US" dirty="0"/>
              <a:t>周圍只要有一個是</a:t>
            </a:r>
            <a:r>
              <a:rPr lang="en-US" altLang="zh-TW" dirty="0"/>
              <a:t>interior</a:t>
            </a:r>
            <a:r>
              <a:rPr lang="zh-TW" altLang="en-US" dirty="0"/>
              <a:t> </a:t>
            </a:r>
            <a:r>
              <a:rPr lang="en-US" altLang="zh-TW" dirty="0"/>
              <a:t>&amp;&amp;</a:t>
            </a:r>
            <a:r>
              <a:rPr lang="zh-TW" altLang="en-US" dirty="0"/>
              <a:t> 自己是</a:t>
            </a:r>
            <a:r>
              <a:rPr lang="en-US" altLang="zh-TW" dirty="0"/>
              <a:t>border </a:t>
            </a:r>
            <a:r>
              <a:rPr lang="zh-TW" altLang="en-US" dirty="0"/>
              <a:t>就標成</a:t>
            </a:r>
            <a:r>
              <a:rPr lang="en-US" altLang="zh-TW" dirty="0"/>
              <a:t>p</a:t>
            </a:r>
            <a:r>
              <a:rPr lang="zh-TW" altLang="en-US" dirty="0"/>
              <a:t>；如果周圍都沒有</a:t>
            </a:r>
            <a:r>
              <a:rPr lang="en-US" altLang="zh-TW" dirty="0"/>
              <a:t>interior </a:t>
            </a:r>
            <a:r>
              <a:rPr lang="zh-TW" altLang="en-US" dirty="0"/>
              <a:t>或 自己是</a:t>
            </a:r>
            <a:r>
              <a:rPr lang="en-US" altLang="zh-TW" dirty="0"/>
              <a:t>interior(</a:t>
            </a:r>
            <a:r>
              <a:rPr lang="zh-TW" altLang="en-US" dirty="0"/>
              <a:t>自己不是</a:t>
            </a:r>
            <a:r>
              <a:rPr lang="en-US" altLang="zh-TW" dirty="0"/>
              <a:t>border)</a:t>
            </a:r>
            <a:r>
              <a:rPr lang="zh-TW" altLang="en-US" dirty="0"/>
              <a:t> 就標成</a:t>
            </a:r>
            <a:r>
              <a:rPr lang="en-US" altLang="zh-TW" dirty="0"/>
              <a:t>q</a:t>
            </a:r>
            <a:r>
              <a:rPr lang="zh-TW" altLang="en-US" dirty="0"/>
              <a:t>。</a:t>
            </a:r>
            <a:endParaRPr lang="en-US" altLang="zh-TW" dirty="0"/>
          </a:p>
          <a:p>
            <a:r>
              <a:rPr lang="en-US" altLang="zh-TW" dirty="0"/>
              <a:t>-&gt; </a:t>
            </a:r>
            <a:r>
              <a:rPr lang="zh-TW" altLang="en-US" dirty="0"/>
              <a:t>原本是</a:t>
            </a:r>
            <a:r>
              <a:rPr lang="en-US" altLang="zh-TW" dirty="0"/>
              <a:t>interior</a:t>
            </a:r>
            <a:r>
              <a:rPr lang="zh-TW" altLang="en-US" dirty="0"/>
              <a:t>的不動 寫</a:t>
            </a:r>
            <a:r>
              <a:rPr lang="en-US" altLang="zh-TW" dirty="0"/>
              <a:t>p</a:t>
            </a:r>
            <a:r>
              <a:rPr lang="zh-TW" altLang="en-US" dirty="0"/>
              <a:t>；部分原本是</a:t>
            </a:r>
            <a:r>
              <a:rPr lang="en-US" altLang="zh-TW" dirty="0"/>
              <a:t>border(q)</a:t>
            </a:r>
            <a:r>
              <a:rPr lang="zh-TW" altLang="en-US" dirty="0"/>
              <a:t>的會改成</a:t>
            </a:r>
            <a:r>
              <a:rPr lang="en-US" altLang="zh-TW" dirty="0"/>
              <a:t>p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5296329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跟上一頁的公式一樣，只是變數代換了</a:t>
            </a:r>
            <a:r>
              <a:rPr lang="en-US" altLang="zh-TW" dirty="0"/>
              <a:t>(</a:t>
            </a:r>
            <a:r>
              <a:rPr lang="zh-TW" altLang="en-US" dirty="0"/>
              <a:t>我們可以改變</a:t>
            </a:r>
            <a:r>
              <a:rPr lang="en-US" altLang="zh-TW" dirty="0"/>
              <a:t>/</a:t>
            </a:r>
            <a:r>
              <a:rPr lang="zh-TW" altLang="en-US" dirty="0"/>
              <a:t>設定我們想關注的標準</a:t>
            </a:r>
            <a:r>
              <a:rPr lang="en-US" altLang="zh-TW" dirty="0"/>
              <a:t>)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8544203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先標內外部</a:t>
            </a:r>
            <a:r>
              <a:rPr lang="en-US" altLang="zh-TW" dirty="0"/>
              <a:t>pixel</a:t>
            </a:r>
          </a:p>
          <a:p>
            <a:r>
              <a:rPr lang="zh-TW" altLang="en-US" dirty="0"/>
              <a:t>再取我們想關注的</a:t>
            </a:r>
            <a:r>
              <a:rPr lang="en-US" altLang="zh-TW" dirty="0"/>
              <a:t>(</a:t>
            </a:r>
            <a:r>
              <a:rPr lang="zh-TW" altLang="en-US" dirty="0"/>
              <a:t>非內部也非無關</a:t>
            </a:r>
            <a:r>
              <a:rPr lang="en-US" altLang="zh-TW" dirty="0"/>
              <a:t>)</a:t>
            </a:r>
            <a:r>
              <a:rPr lang="zh-TW" altLang="en-US" dirty="0"/>
              <a:t>的</a:t>
            </a:r>
            <a:r>
              <a:rPr lang="en-US" altLang="zh-TW" dirty="0"/>
              <a:t>pixel</a:t>
            </a:r>
            <a:r>
              <a:rPr lang="zh-TW" altLang="en-US" dirty="0"/>
              <a:t>做標記</a:t>
            </a:r>
            <a:endParaRPr lang="en-US" altLang="zh-TW" dirty="0"/>
          </a:p>
          <a:p>
            <a:r>
              <a:rPr lang="zh-TW" altLang="en-US" dirty="0"/>
              <a:t>最後取</a:t>
            </a:r>
            <a:r>
              <a:rPr lang="en-US" altLang="zh-TW" dirty="0"/>
              <a:t>origin image</a:t>
            </a:r>
            <a:r>
              <a:rPr lang="zh-TW" altLang="en-US" dirty="0"/>
              <a:t>跟 </a:t>
            </a:r>
            <a:r>
              <a:rPr lang="en-US" altLang="zh-TW" dirty="0"/>
              <a:t>marked image</a:t>
            </a:r>
            <a:r>
              <a:rPr lang="zh-TW" altLang="en-US" dirty="0"/>
              <a:t>都覺得可以刪除的聯集，</a:t>
            </a:r>
            <a:r>
              <a:rPr lang="en-US" altLang="zh-TW" dirty="0"/>
              <a:t>pixel</a:t>
            </a:r>
            <a:r>
              <a:rPr lang="zh-TW" altLang="en-US" dirty="0"/>
              <a:t> </a:t>
            </a:r>
            <a:r>
              <a:rPr lang="en-US" altLang="zh-TW" dirty="0"/>
              <a:t>by</a:t>
            </a:r>
            <a:r>
              <a:rPr lang="zh-TW" altLang="en-US" dirty="0"/>
              <a:t> </a:t>
            </a:r>
            <a:r>
              <a:rPr lang="en-US" altLang="zh-TW" dirty="0"/>
              <a:t>pixel</a:t>
            </a:r>
            <a:r>
              <a:rPr lang="zh-TW" altLang="en-US" dirty="0"/>
              <a:t> </a:t>
            </a:r>
            <a:r>
              <a:rPr lang="en-US" altLang="zh-TW" dirty="0"/>
              <a:t>(Recursively)</a:t>
            </a:r>
            <a:r>
              <a:rPr lang="zh-TW" altLang="en-US" dirty="0"/>
              <a:t> 做刪除</a:t>
            </a:r>
            <a:r>
              <a:rPr lang="en-US" altLang="zh-TW" dirty="0"/>
              <a:t>/shrinking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096698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重複做到</a:t>
            </a:r>
            <a:r>
              <a:rPr lang="en-US" altLang="zh-TW" dirty="0"/>
              <a:t>output</a:t>
            </a:r>
            <a:r>
              <a:rPr lang="zh-TW" altLang="en-US" dirty="0"/>
              <a:t>結果不變才停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8869392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8-connectivity</a:t>
            </a:r>
          </a:p>
          <a:p>
            <a:r>
              <a:rPr lang="en-US" altLang="zh-TW" dirty="0"/>
              <a:t>interior</a:t>
            </a:r>
            <a:r>
              <a:rPr lang="zh-TW" altLang="en-US" dirty="0"/>
              <a:t>周圍的</a:t>
            </a:r>
            <a:r>
              <a:rPr lang="en-US" altLang="zh-TW" dirty="0"/>
              <a:t>border</a:t>
            </a:r>
            <a:r>
              <a:rPr lang="zh-TW" altLang="en-US" dirty="0"/>
              <a:t>為我們關注</a:t>
            </a:r>
            <a:r>
              <a:rPr lang="en-US" altLang="zh-TW" dirty="0"/>
              <a:t>(mark)</a:t>
            </a:r>
            <a:r>
              <a:rPr lang="zh-TW" altLang="en-US" dirty="0"/>
              <a:t>的</a:t>
            </a:r>
            <a:r>
              <a:rPr lang="en-US" altLang="zh-TW" dirty="0"/>
              <a:t>pixel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478222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criterion </a:t>
            </a:r>
            <a:r>
              <a:rPr lang="zh-TW" altLang="en-US" dirty="0"/>
              <a:t>標準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5456090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2471163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每個</a:t>
            </a:r>
            <a:r>
              <a:rPr lang="en-US" altLang="zh-TW" dirty="0"/>
              <a:t>label</a:t>
            </a:r>
            <a:r>
              <a:rPr lang="zh-TW" altLang="en-US" dirty="0"/>
              <a:t>的</a:t>
            </a:r>
            <a:r>
              <a:rPr lang="en-US" altLang="zh-TW" dirty="0"/>
              <a:t>pixel</a:t>
            </a:r>
            <a:r>
              <a:rPr lang="zh-TW" altLang="en-US" dirty="0"/>
              <a:t>距離其邊界的距離</a:t>
            </a:r>
            <a:endParaRPr lang="en-US" altLang="zh-TW" dirty="0"/>
          </a:p>
          <a:p>
            <a:r>
              <a:rPr lang="zh-TW" altLang="en-US" dirty="0"/>
              <a:t>舉一個</a:t>
            </a:r>
            <a:r>
              <a:rPr lang="en-US" altLang="zh-TW" dirty="0"/>
              <a:t>recursive</a:t>
            </a:r>
            <a:r>
              <a:rPr lang="zh-TW" altLang="en-US" dirty="0"/>
              <a:t>、兩個</a:t>
            </a:r>
            <a:r>
              <a:rPr lang="en-US" altLang="zh-TW" dirty="0"/>
              <a:t>non-recursive</a:t>
            </a:r>
            <a:r>
              <a:rPr lang="zh-TW" altLang="en-US" dirty="0"/>
              <a:t>當作例子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5237037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從</a:t>
            </a:r>
            <a:r>
              <a:rPr lang="en-US" altLang="zh-TW" dirty="0"/>
              <a:t>border</a:t>
            </a:r>
            <a:r>
              <a:rPr lang="zh-TW" altLang="en-US" dirty="0"/>
              <a:t>往內累加數字，相當於對背景做</a:t>
            </a:r>
            <a:r>
              <a:rPr lang="en-US" altLang="zh-TW" dirty="0"/>
              <a:t>region growing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99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7228295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/>
              <a:t>linear operator: one common </a:t>
            </a:r>
            <a:r>
              <a:rPr lang="en-US" altLang="zh-TW" dirty="0" err="1"/>
              <a:t>nonrecursive</a:t>
            </a:r>
            <a:r>
              <a:rPr lang="en-US" altLang="zh-TW" dirty="0"/>
              <a:t> neighborhood operator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dirty="0"/>
              <a:t>ou</a:t>
            </a:r>
            <a:r>
              <a:rPr lang="en-US" altLang="zh-TW" dirty="0"/>
              <a:t>tput: possibly position-dependent linear combination of inputs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/>
              <a:t>shift-invariant</a:t>
            </a:r>
            <a:r>
              <a:rPr lang="zh-TW" altLang="en-US" dirty="0"/>
              <a:t> </a:t>
            </a:r>
            <a:r>
              <a:rPr lang="en-US" altLang="zh-TW" dirty="0"/>
              <a:t>=</a:t>
            </a:r>
            <a:r>
              <a:rPr lang="zh-TW" altLang="en-US" dirty="0"/>
              <a:t> </a:t>
            </a:r>
            <a:r>
              <a:rPr lang="en-US" altLang="zh-TW" dirty="0"/>
              <a:t>position invariant</a:t>
            </a:r>
            <a:r>
              <a:rPr lang="zh-TW" altLang="en-US" dirty="0"/>
              <a:t> </a:t>
            </a:r>
            <a:r>
              <a:rPr lang="en-US" altLang="zh-TW" dirty="0"/>
              <a:t>= action same regardless of position</a:t>
            </a:r>
          </a:p>
          <a:p>
            <a:r>
              <a:rPr lang="en-US" altLang="zh-TW" dirty="0"/>
              <a:t>W: weight function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9073174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8111000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i: </a:t>
            </a:r>
            <a:r>
              <a:rPr lang="zh-TW" altLang="en-US" dirty="0"/>
              <a:t>如果</a:t>
            </a:r>
            <a:r>
              <a:rPr lang="zh-TW" altLang="en-US" sz="1200" dirty="0"/>
              <a:t>鄰居還沒有被標記</a:t>
            </a:r>
            <a:endParaRPr lang="en-US" altLang="zh-TW" sz="1200" dirty="0"/>
          </a:p>
          <a:p>
            <a:r>
              <a:rPr lang="en-US" altLang="zh-TW" sz="1200" dirty="0"/>
              <a:t>Min: a0=x0,</a:t>
            </a:r>
            <a:r>
              <a:rPr lang="en-US" altLang="zh-TW" sz="1200" baseline="0" dirty="0"/>
              <a:t> </a:t>
            </a:r>
            <a:r>
              <a:rPr lang="zh-TW" altLang="en-US" sz="1200" baseline="0" dirty="0"/>
              <a:t>自己還沒被標記 鄰居已經有被標記的</a:t>
            </a:r>
            <a:r>
              <a:rPr lang="en-US" altLang="zh-TW" sz="1200" baseline="0" dirty="0"/>
              <a:t>(</a:t>
            </a:r>
            <a:r>
              <a:rPr lang="zh-TW" altLang="en-US" sz="1200" baseline="0" dirty="0"/>
              <a:t>找最小的</a:t>
            </a:r>
            <a:r>
              <a:rPr lang="en-US" altLang="zh-TW" sz="1200" baseline="0" dirty="0"/>
              <a:t>+1)</a:t>
            </a:r>
            <a:endParaRPr lang="en-US" altLang="zh-TW" sz="120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sz="1200" dirty="0"/>
              <a:t>a0: </a:t>
            </a:r>
            <a:r>
              <a:rPr lang="zh-TW" altLang="en-US" sz="1200" dirty="0"/>
              <a:t>已經被標記</a:t>
            </a:r>
            <a:r>
              <a:rPr lang="en-US" altLang="zh-TW" sz="1200" dirty="0"/>
              <a:t>,</a:t>
            </a:r>
            <a:r>
              <a:rPr lang="zh-TW" altLang="en-US" sz="1200" dirty="0"/>
              <a:t>其值不變</a:t>
            </a:r>
            <a:endParaRPr lang="en-US" altLang="zh-TW" sz="120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TW" sz="1200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6081467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如果自己是</a:t>
            </a:r>
            <a:r>
              <a:rPr lang="en-US" altLang="zh-TW" dirty="0"/>
              <a:t>0</a:t>
            </a:r>
            <a:r>
              <a:rPr lang="zh-TW" altLang="en-US" dirty="0"/>
              <a:t>就直接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/>
              <a:t>0</a:t>
            </a:r>
            <a:r>
              <a:rPr lang="zh-TW" altLang="en-US" dirty="0"/>
              <a:t>；否則找鄰域運算子中最小的值</a:t>
            </a:r>
            <a:r>
              <a:rPr lang="en-US" altLang="zh-TW" dirty="0"/>
              <a:t>+1</a:t>
            </a:r>
            <a:r>
              <a:rPr lang="zh-TW" altLang="en-US" dirty="0"/>
              <a:t>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0252352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1299925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50643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5523983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9927887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3060915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95662526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結果就跟前兩個</a:t>
            </a:r>
            <a:r>
              <a:rPr lang="en-US" altLang="zh-TW" dirty="0"/>
              <a:t>non-recursive</a:t>
            </a:r>
            <a:r>
              <a:rPr lang="zh-TW" altLang="en-US" dirty="0"/>
              <a:t>的一樣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591621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zh-TW" altLang="en-US" dirty="0"/>
              <a:t>這些是常見的</a:t>
            </a:r>
            <a:r>
              <a:rPr lang="en-US" altLang="zh-TW" dirty="0"/>
              <a:t>5x5</a:t>
            </a:r>
            <a:r>
              <a:rPr lang="zh-TW" altLang="en-US" dirty="0"/>
              <a:t> </a:t>
            </a:r>
            <a:r>
              <a:rPr lang="en-US" altLang="zh-TW" dirty="0"/>
              <a:t>masks</a:t>
            </a:r>
          </a:p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  <a:p>
            <a:pPr marL="228600" indent="-228600">
              <a:buAutoNum type="arabicPeriod"/>
            </a:pPr>
            <a:r>
              <a:rPr lang="en-US" altLang="zh-TW" dirty="0"/>
              <a:t>8 – (r **2 + c **2)</a:t>
            </a:r>
          </a:p>
          <a:p>
            <a:pPr marL="228600" indent="-228600">
              <a:buAutoNum type="arabicPeriod"/>
            </a:pPr>
            <a:r>
              <a:rPr lang="en-US" altLang="zh-TW" dirty="0"/>
              <a:t>C4</a:t>
            </a:r>
            <a:r>
              <a:rPr lang="zh-TW" altLang="en-US" dirty="0"/>
              <a:t>取</a:t>
            </a:r>
            <a:r>
              <a:rPr lang="en-US" altLang="zh-TW" dirty="0"/>
              <a:t>r+2, C4</a:t>
            </a:r>
            <a:r>
              <a:rPr lang="zh-TW" altLang="en-US" dirty="0"/>
              <a:t>取</a:t>
            </a:r>
            <a:r>
              <a:rPr lang="en-US" altLang="zh-TW" dirty="0"/>
              <a:t>c+2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5404612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sz="1200" dirty="0">
                <a:ea typeface="標楷體" panose="03000509000000000000" pitchFamily="65" charset="-120"/>
              </a:rPr>
              <a:t>Morphologically</a:t>
            </a:r>
            <a:r>
              <a:rPr lang="zh-TW" altLang="en-US" sz="1200" dirty="0">
                <a:ea typeface="標楷體" panose="03000509000000000000" pitchFamily="65" charset="-120"/>
              </a:rPr>
              <a:t> 形態上的</a:t>
            </a:r>
            <a:endParaRPr lang="en-US" altLang="zh-TW" sz="1200" dirty="0">
              <a:ea typeface="標楷體" panose="03000509000000000000" pitchFamily="65" charset="-120"/>
            </a:endParaRPr>
          </a:p>
          <a:p>
            <a:r>
              <a:rPr lang="zh-TW" altLang="en-US" sz="1200" dirty="0">
                <a:ea typeface="標楷體" panose="03000509000000000000" pitchFamily="65" charset="-120"/>
              </a:rPr>
              <a:t>用一個半徑為</a:t>
            </a:r>
            <a:r>
              <a:rPr lang="en-US" altLang="zh-TW" sz="1200" dirty="0">
                <a:ea typeface="標楷體" panose="03000509000000000000" pitchFamily="65" charset="-120"/>
              </a:rPr>
              <a:t>p</a:t>
            </a:r>
            <a:r>
              <a:rPr lang="zh-TW" altLang="en-US" sz="1200" dirty="0">
                <a:ea typeface="標楷體" panose="03000509000000000000" pitchFamily="65" charset="-120"/>
              </a:rPr>
              <a:t>的圓盤</a:t>
            </a:r>
            <a:r>
              <a:rPr lang="en-US" altLang="zh-TW" sz="1200" dirty="0">
                <a:ea typeface="標楷體" panose="03000509000000000000" pitchFamily="65" charset="-120"/>
              </a:rPr>
              <a:t>disk</a:t>
            </a:r>
            <a:r>
              <a:rPr lang="zh-TW" altLang="en-US" sz="1200" dirty="0">
                <a:ea typeface="標楷體" panose="03000509000000000000" pitchFamily="65" charset="-120"/>
              </a:rPr>
              <a:t>去滾，就有可能把一些</a:t>
            </a:r>
            <a:r>
              <a:rPr lang="en-US" altLang="zh-TW" sz="1200" dirty="0">
                <a:ea typeface="標楷體" panose="03000509000000000000" pitchFamily="65" charset="-120"/>
              </a:rPr>
              <a:t>connected components</a:t>
            </a:r>
            <a:r>
              <a:rPr lang="zh-TW" altLang="en-US" sz="1200" dirty="0">
                <a:ea typeface="標楷體" panose="03000509000000000000" pitchFamily="65" charset="-120"/>
              </a:rPr>
              <a:t> 融合成一個大塊的</a:t>
            </a:r>
            <a:r>
              <a:rPr lang="en-US" altLang="zh-TW" sz="1200" dirty="0">
                <a:ea typeface="標楷體" panose="03000509000000000000" pitchFamily="65" charset="-120"/>
              </a:rPr>
              <a:t>connected component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818815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區域增長 </a:t>
            </a:r>
            <a:r>
              <a:rPr lang="en-US" altLang="zh-TW" dirty="0"/>
              <a:t>n</a:t>
            </a:r>
          </a:p>
          <a:p>
            <a:r>
              <a:rPr lang="zh-TW" altLang="en-US" dirty="0"/>
              <a:t>區域收縮 </a:t>
            </a:r>
            <a:r>
              <a:rPr lang="en-US" altLang="zh-TW" dirty="0"/>
              <a:t>n + 1</a:t>
            </a:r>
          </a:p>
          <a:p>
            <a:r>
              <a:rPr lang="en-US" altLang="zh-TW" dirty="0"/>
              <a:t>R</a:t>
            </a:r>
            <a:r>
              <a:rPr lang="zh-TW" altLang="en-US" dirty="0"/>
              <a:t> </a:t>
            </a:r>
            <a:r>
              <a:rPr lang="en-US" altLang="zh-TW" dirty="0"/>
              <a:t>==</a:t>
            </a:r>
            <a:r>
              <a:rPr lang="zh-TW" altLang="en-US" dirty="0"/>
              <a:t> </a:t>
            </a:r>
            <a:r>
              <a:rPr lang="en-US" altLang="zh-TW" dirty="0"/>
              <a:t>n</a:t>
            </a:r>
            <a:r>
              <a:rPr lang="zh-TW" altLang="en-US" dirty="0"/>
              <a:t> </a:t>
            </a:r>
            <a:r>
              <a:rPr lang="en-US" altLang="zh-TW" dirty="0"/>
              <a:t>time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0541584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原本自己如果是</a:t>
            </a:r>
            <a:r>
              <a:rPr lang="en-US" altLang="zh-TW" dirty="0"/>
              <a:t>0(</a:t>
            </a:r>
            <a:r>
              <a:rPr lang="zh-TW" altLang="en-US" dirty="0"/>
              <a:t>空</a:t>
            </a:r>
            <a:r>
              <a:rPr lang="en-US" altLang="zh-TW" dirty="0"/>
              <a:t>)</a:t>
            </a:r>
            <a:r>
              <a:rPr lang="zh-TW" altLang="en-US" dirty="0"/>
              <a:t>，就要把周圍加總；如果不是</a:t>
            </a:r>
            <a:r>
              <a:rPr lang="en-US" altLang="zh-TW" dirty="0"/>
              <a:t>0</a:t>
            </a:r>
            <a:r>
              <a:rPr lang="zh-TW" altLang="en-US" dirty="0"/>
              <a:t>就不用變。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847576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/>
              <a:t>原本自己如果是</a:t>
            </a:r>
            <a:r>
              <a:rPr lang="en-US" altLang="zh-TW" dirty="0"/>
              <a:t>0(</a:t>
            </a:r>
            <a:r>
              <a:rPr lang="zh-TW" altLang="en-US" dirty="0"/>
              <a:t>空</a:t>
            </a:r>
            <a:r>
              <a:rPr lang="en-US" altLang="zh-TW" dirty="0"/>
              <a:t>)</a:t>
            </a:r>
            <a:r>
              <a:rPr lang="zh-TW" altLang="en-US" dirty="0"/>
              <a:t>，就要把周圍加總；如果不是</a:t>
            </a:r>
            <a:r>
              <a:rPr lang="en-US" altLang="zh-TW" dirty="0"/>
              <a:t>0</a:t>
            </a:r>
            <a:r>
              <a:rPr lang="zh-TW" altLang="en-US" dirty="0"/>
              <a:t>就不用變。</a:t>
            </a:r>
            <a:endParaRPr lang="en-US" altLang="zh-TW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TW" altLang="en-US" dirty="0"/>
              <a:t>可以走到</a:t>
            </a:r>
            <a:r>
              <a:rPr lang="en-US" altLang="zh-TW" dirty="0"/>
              <a:t>P0(</a:t>
            </a:r>
            <a:r>
              <a:rPr lang="zh-TW" altLang="en-US" dirty="0"/>
              <a:t>原始</a:t>
            </a:r>
            <a:r>
              <a:rPr lang="en-US" altLang="zh-TW" dirty="0"/>
              <a:t>image)</a:t>
            </a:r>
            <a:r>
              <a:rPr lang="zh-TW" altLang="en-US" dirty="0"/>
              <a:t>的</a:t>
            </a:r>
            <a:r>
              <a:rPr lang="en-US" altLang="zh-TW" dirty="0"/>
              <a:t>shortest path</a:t>
            </a:r>
            <a:r>
              <a:rPr lang="zh-TW" altLang="en-US" dirty="0"/>
              <a:t> 有幾條</a:t>
            </a:r>
            <a:r>
              <a:rPr lang="en-US" altLang="zh-TW" dirty="0"/>
              <a:t>(</a:t>
            </a:r>
            <a:r>
              <a:rPr lang="zh-TW" altLang="en-US" dirty="0"/>
              <a:t>總數</a:t>
            </a:r>
            <a:r>
              <a:rPr lang="en-US" altLang="zh-TW" dirty="0"/>
              <a:t>)</a:t>
            </a:r>
            <a:endParaRPr lang="zh-TW" altLang="en-US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8864412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與極值有關的 鄰域運算子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6893141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為何要找相對最大最小值呢</a:t>
            </a:r>
            <a:r>
              <a:rPr lang="en-US" altLang="zh-TW" dirty="0"/>
              <a:t>?</a:t>
            </a:r>
            <a:r>
              <a:rPr lang="zh-TW" altLang="en-US" dirty="0"/>
              <a:t> 這可以幫助我們去擷取重要</a:t>
            </a:r>
            <a:r>
              <a:rPr lang="en-US" altLang="zh-TW" dirty="0"/>
              <a:t>/</a:t>
            </a:r>
            <a:r>
              <a:rPr lang="zh-TW" altLang="en-US" dirty="0"/>
              <a:t>感興趣的資訊</a:t>
            </a:r>
            <a:endParaRPr lang="en-US" altLang="zh-TW" dirty="0"/>
          </a:p>
          <a:p>
            <a:r>
              <a:rPr lang="en-US" altLang="zh-TW" dirty="0"/>
              <a:t>Region</a:t>
            </a:r>
            <a:r>
              <a:rPr lang="en-US" altLang="zh-TW" baseline="0" dirty="0"/>
              <a:t> primitive: </a:t>
            </a:r>
            <a:r>
              <a:rPr lang="zh-TW" altLang="en-US" baseline="0" dirty="0"/>
              <a:t>區域基元</a:t>
            </a:r>
            <a:endParaRPr lang="en-US" altLang="zh-TW" baseline="0" dirty="0"/>
          </a:p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5623417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Transition:</a:t>
            </a:r>
            <a:r>
              <a:rPr lang="zh-TW" altLang="en-US" dirty="0"/>
              <a:t> 過渡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5181305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9</a:t>
            </a:r>
            <a:r>
              <a:rPr lang="zh-TW" altLang="en-US" dirty="0"/>
              <a:t> 起始</a:t>
            </a:r>
            <a:endParaRPr lang="en-US" altLang="zh-TW" dirty="0"/>
          </a:p>
          <a:p>
            <a:r>
              <a:rPr lang="en-US" altLang="zh-TW" dirty="0"/>
              <a:t>6</a:t>
            </a:r>
            <a:r>
              <a:rPr lang="zh-TW" altLang="en-US" dirty="0"/>
              <a:t> 起始</a:t>
            </a:r>
            <a:endParaRPr lang="en-US" altLang="zh-TW" dirty="0"/>
          </a:p>
          <a:p>
            <a:r>
              <a:rPr lang="zh-TW" altLang="en-US" dirty="0"/>
              <a:t>走道低谷的路徑</a:t>
            </a:r>
            <a:endParaRPr lang="en-US" altLang="zh-TW" dirty="0"/>
          </a:p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Monotonic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單調的</a:t>
            </a:r>
            <a:endParaRPr lang="en-US" altLang="zh-TW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120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1463945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如果</a:t>
            </a:r>
            <a:r>
              <a:rPr lang="en-US" altLang="zh-TW" dirty="0"/>
              <a:t>c&lt;b:</a:t>
            </a:r>
            <a:r>
              <a:rPr lang="zh-TW" altLang="en-US" dirty="0"/>
              <a:t> 就</a:t>
            </a:r>
            <a:r>
              <a:rPr lang="en-US" altLang="zh-TW" dirty="0"/>
              <a:t>output</a:t>
            </a:r>
            <a:r>
              <a:rPr lang="zh-TW" altLang="en-US" dirty="0"/>
              <a:t>上一次的</a:t>
            </a:r>
            <a:r>
              <a:rPr lang="en-US" altLang="zh-TW" dirty="0"/>
              <a:t>output</a:t>
            </a:r>
            <a:r>
              <a:rPr lang="zh-TW" altLang="en-US" dirty="0"/>
              <a:t>值</a:t>
            </a:r>
            <a:r>
              <a:rPr lang="en-US" altLang="zh-TW" dirty="0"/>
              <a:t>a(n-1)</a:t>
            </a:r>
            <a:r>
              <a:rPr lang="zh-TW" altLang="en-US" dirty="0"/>
              <a:t>；</a:t>
            </a:r>
            <a:endParaRPr lang="en-US" altLang="zh-TW" dirty="0"/>
          </a:p>
          <a:p>
            <a:r>
              <a:rPr lang="zh-TW" altLang="en-US" dirty="0"/>
              <a:t>否則，找上一次的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/>
              <a:t>a(n-1)&amp;</a:t>
            </a:r>
            <a:r>
              <a:rPr lang="zh-TW" altLang="en-US" dirty="0"/>
              <a:t>這次的</a:t>
            </a:r>
            <a:r>
              <a:rPr lang="en-US" altLang="zh-TW" dirty="0"/>
              <a:t>output</a:t>
            </a:r>
            <a:r>
              <a:rPr lang="zh-TW" altLang="en-US" dirty="0"/>
              <a:t> </a:t>
            </a:r>
            <a:r>
              <a:rPr lang="en-US" altLang="zh-TW" dirty="0"/>
              <a:t>L(n)</a:t>
            </a:r>
            <a:r>
              <a:rPr lang="zh-TW" altLang="en-US" dirty="0"/>
              <a:t>之間的較大值。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121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0233087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向外</a:t>
            </a:r>
            <a:r>
              <a:rPr lang="en-US" altLang="zh-TW" dirty="0"/>
              <a:t>padding</a:t>
            </a:r>
          </a:p>
          <a:p>
            <a:r>
              <a:rPr lang="en-US" altLang="zh-TW" dirty="0"/>
              <a:t>1.</a:t>
            </a:r>
            <a:r>
              <a:rPr lang="zh-TW" altLang="en-US" dirty="0"/>
              <a:t>比自己跟左邊</a:t>
            </a:r>
            <a:endParaRPr lang="en-US" altLang="zh-TW" dirty="0"/>
          </a:p>
          <a:p>
            <a:r>
              <a:rPr lang="en-US" altLang="zh-TW" dirty="0"/>
              <a:t>2.</a:t>
            </a:r>
            <a:r>
              <a:rPr lang="zh-TW" altLang="en-US" dirty="0"/>
              <a:t>比上一步自己跟上面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124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430252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5109933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 dirty="0"/>
              <a:t>可以清楚看到整張圖相對的</a:t>
            </a:r>
            <a:r>
              <a:rPr lang="en-US" altLang="zh-TW" dirty="0"/>
              <a:t>relative</a:t>
            </a:r>
            <a:r>
              <a:rPr lang="zh-TW" altLang="en-US" dirty="0"/>
              <a:t>大小關係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132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8134912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Slide Image Placeholder 1">
            <a:extLst>
              <a:ext uri="{FF2B5EF4-FFF2-40B4-BE49-F238E27FC236}">
                <a16:creationId xmlns:a16="http://schemas.microsoft.com/office/drawing/2014/main" id="{2EA267E6-64A4-4D95-A63D-674F53E32B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65219" name="Notes Placeholder 2">
            <a:extLst>
              <a:ext uri="{FF2B5EF4-FFF2-40B4-BE49-F238E27FC236}">
                <a16:creationId xmlns:a16="http://schemas.microsoft.com/office/drawing/2014/main" id="{72F41D84-513D-4C51-8431-68EC3244E6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descending reachability 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下降可達性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zh-TW" altLang="en-US" dirty="0">
                <a:latin typeface="Cambria Math" panose="02040503050406030204" pitchFamily="18" charset="0"/>
              </a:rPr>
              <a:t>前兩個參數</a:t>
            </a:r>
            <a:r>
              <a:rPr lang="en-US" altLang="zh-TW" dirty="0">
                <a:latin typeface="Cambria Math" panose="02040503050406030204" pitchFamily="18" charset="0"/>
              </a:rPr>
              <a:t>a,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b: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labels from output image</a:t>
            </a:r>
          </a:p>
          <a:p>
            <a:r>
              <a:rPr lang="zh-TW" altLang="en-US" dirty="0">
                <a:latin typeface="Cambria Math" panose="02040503050406030204" pitchFamily="18" charset="0"/>
              </a:rPr>
              <a:t>後兩個參數</a:t>
            </a:r>
            <a:r>
              <a:rPr lang="en-US" altLang="zh-TW" dirty="0">
                <a:latin typeface="Cambria Math" panose="02040503050406030204" pitchFamily="18" charset="0"/>
              </a:rPr>
              <a:t>x, y: pixel values from input image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endParaRPr lang="en-US" altLang="zh-TW" dirty="0">
              <a:latin typeface="Cambria Math" panose="02040503050406030204" pitchFamily="18" charset="0"/>
            </a:endParaRPr>
          </a:p>
          <a:p>
            <a:endParaRPr lang="en-US" altLang="zh-TW" dirty="0">
              <a:latin typeface="Cambria Math" panose="02040503050406030204" pitchFamily="18" charset="0"/>
            </a:endParaRPr>
          </a:p>
          <a:p>
            <a:r>
              <a:rPr lang="en-US" altLang="en-US" dirty="0">
                <a:latin typeface="Cambria Math" panose="02040503050406030204" pitchFamily="18" charset="0"/>
              </a:rPr>
              <a:t>Ascending reachability </a:t>
            </a:r>
            <a:r>
              <a:rPr lang="zh-TW" altLang="en-US" dirty="0">
                <a:latin typeface="Cambria Math" panose="02040503050406030204" pitchFamily="18" charset="0"/>
              </a:rPr>
              <a:t>上升可達性</a:t>
            </a:r>
            <a:r>
              <a:rPr lang="en-US" altLang="zh-TW" dirty="0">
                <a:latin typeface="Cambria Math" panose="02040503050406030204" pitchFamily="18" charset="0"/>
              </a:rPr>
              <a:t>&gt;</a:t>
            </a:r>
            <a:r>
              <a:rPr lang="zh-TW" altLang="en-US" dirty="0">
                <a:latin typeface="Cambria Math" panose="02040503050406030204" pitchFamily="18" charset="0"/>
              </a:rPr>
              <a:t>跟</a:t>
            </a:r>
            <a:r>
              <a:rPr lang="en-US" altLang="zh-TW" dirty="0">
                <a:latin typeface="Cambria Math" panose="02040503050406030204" pitchFamily="18" charset="0"/>
              </a:rPr>
              <a:t>&lt;</a:t>
            </a:r>
            <a:r>
              <a:rPr lang="zh-TW" altLang="en-US" dirty="0">
                <a:latin typeface="Cambria Math" panose="02040503050406030204" pitchFamily="18" charset="0"/>
              </a:rPr>
              <a:t>相反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265220" name="Slide Number Placeholder 3">
            <a:extLst>
              <a:ext uri="{FF2B5EF4-FFF2-40B4-BE49-F238E27FC236}">
                <a16:creationId xmlns:a16="http://schemas.microsoft.com/office/drawing/2014/main" id="{E12680D0-0B1B-4A0B-9193-4A18BD4FC2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4C3E3959-E5D8-4549-BCA3-9E1FF40B607F}" type="slidenum">
              <a:rPr lang="en-US" altLang="zh-TW"/>
              <a:pPr>
                <a:spcBef>
                  <a:spcPct val="0"/>
                </a:spcBef>
              </a:pPr>
              <a:t>133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Slide Image Placeholder 1">
            <a:extLst>
              <a:ext uri="{FF2B5EF4-FFF2-40B4-BE49-F238E27FC236}">
                <a16:creationId xmlns:a16="http://schemas.microsoft.com/office/drawing/2014/main" id="{CAFE5662-3E1A-4FEE-98A4-DB48E06B968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67267" name="Notes Placeholder 2">
            <a:extLst>
              <a:ext uri="{FF2B5EF4-FFF2-40B4-BE49-F238E27FC236}">
                <a16:creationId xmlns:a16="http://schemas.microsoft.com/office/drawing/2014/main" id="{2E64AF08-4FE7-482A-9C2F-706C738F36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TW" dirty="0">
                <a:latin typeface="Arial" panose="020B0604020202020204" pitchFamily="34" charset="0"/>
              </a:rPr>
              <a:t>g:</a:t>
            </a:r>
            <a:r>
              <a:rPr lang="zh-TW" altLang="en-US" dirty="0">
                <a:latin typeface="Arial" panose="020B0604020202020204" pitchFamily="34" charset="0"/>
              </a:rPr>
              <a:t> 非相對極值</a:t>
            </a:r>
            <a:endParaRPr lang="en-US" altLang="zh-TW" dirty="0">
              <a:latin typeface="Arial" panose="020B0604020202020204" pitchFamily="34" charset="0"/>
            </a:endParaRPr>
          </a:p>
          <a:p>
            <a:endParaRPr lang="en-US" altLang="en-US" dirty="0">
              <a:latin typeface="Arial" panose="020B0604020202020204" pitchFamily="34" charset="0"/>
            </a:endParaRPr>
          </a:p>
          <a:p>
            <a:r>
              <a:rPr lang="en-US" altLang="en-US" dirty="0">
                <a:latin typeface="Arial" panose="020B0604020202020204" pitchFamily="34" charset="0"/>
              </a:rPr>
              <a:t>b: </a:t>
            </a:r>
            <a:r>
              <a:rPr lang="zh-TW" altLang="en-US" dirty="0">
                <a:latin typeface="Arial" panose="020B0604020202020204" pitchFamily="34" charset="0"/>
              </a:rPr>
              <a:t>第一次從</a:t>
            </a:r>
            <a:r>
              <a:rPr lang="en-US" altLang="zh-TW" dirty="0">
                <a:latin typeface="Arial" panose="020B0604020202020204" pitchFamily="34" charset="0"/>
              </a:rPr>
              <a:t>background</a:t>
            </a:r>
            <a:r>
              <a:rPr lang="zh-TW" altLang="en-US" dirty="0">
                <a:latin typeface="Arial" panose="020B0604020202020204" pitchFamily="34" charset="0"/>
              </a:rPr>
              <a:t>值變成</a:t>
            </a:r>
            <a:r>
              <a:rPr lang="en-US" altLang="zh-TW" dirty="0">
                <a:latin typeface="Arial" panose="020B0604020202020204" pitchFamily="34" charset="0"/>
              </a:rPr>
              <a:t>label</a:t>
            </a:r>
            <a:r>
              <a:rPr lang="zh-TW" altLang="en-US" dirty="0">
                <a:latin typeface="Arial" panose="020B0604020202020204" pitchFamily="34" charset="0"/>
              </a:rPr>
              <a:t>值的時候</a:t>
            </a:r>
            <a:r>
              <a:rPr lang="en-US" altLang="en-US" dirty="0">
                <a:latin typeface="Arial" panose="020B0604020202020204" pitchFamily="34" charset="0"/>
              </a:rPr>
              <a:t> </a:t>
            </a:r>
          </a:p>
          <a:p>
            <a:r>
              <a:rPr lang="en-US" altLang="en-US" dirty="0">
                <a:latin typeface="Arial" panose="020B0604020202020204" pitchFamily="34" charset="0"/>
              </a:rPr>
              <a:t>c: </a:t>
            </a:r>
            <a:r>
              <a:rPr lang="zh-TW" altLang="en-US" dirty="0">
                <a:latin typeface="Arial" panose="020B0604020202020204" pitchFamily="34" charset="0"/>
              </a:rPr>
              <a:t>共同可到達區域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267268" name="Slide Number Placeholder 3">
            <a:extLst>
              <a:ext uri="{FF2B5EF4-FFF2-40B4-BE49-F238E27FC236}">
                <a16:creationId xmlns:a16="http://schemas.microsoft.com/office/drawing/2014/main" id="{290EFFAE-5A68-4C17-9DA7-27F1E81F05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3D4A2A8F-3336-4B23-B4C8-3A8088535B39}" type="slidenum">
              <a:rPr lang="en-US" altLang="zh-TW"/>
              <a:pPr>
                <a:spcBef>
                  <a:spcPct val="0"/>
                </a:spcBef>
              </a:pPr>
              <a:t>134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Slide Image Placeholder 1">
            <a:extLst>
              <a:ext uri="{FF2B5EF4-FFF2-40B4-BE49-F238E27FC236}">
                <a16:creationId xmlns:a16="http://schemas.microsoft.com/office/drawing/2014/main" id="{6E33A96C-A738-400A-940E-8990D05C7F5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69315" name="Notes Placeholder 2">
            <a:extLst>
              <a:ext uri="{FF2B5EF4-FFF2-40B4-BE49-F238E27FC236}">
                <a16:creationId xmlns:a16="http://schemas.microsoft.com/office/drawing/2014/main" id="{D88CBFEA-22DF-47D0-BEB6-B1CAFDED007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baseline="-25000">
              <a:latin typeface="Arial" panose="020B0604020202020204" pitchFamily="34" charset="0"/>
            </a:endParaRPr>
          </a:p>
        </p:txBody>
      </p:sp>
      <p:sp>
        <p:nvSpPr>
          <p:cNvPr id="269316" name="Slide Number Placeholder 3">
            <a:extLst>
              <a:ext uri="{FF2B5EF4-FFF2-40B4-BE49-F238E27FC236}">
                <a16:creationId xmlns:a16="http://schemas.microsoft.com/office/drawing/2014/main" id="{AA3F54DE-592D-4D58-AE8B-B22093E2302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9110C1D0-2A4A-4E78-B9CF-2C711B97307E}" type="slidenum">
              <a:rPr lang="en-US" altLang="zh-TW"/>
              <a:pPr>
                <a:spcBef>
                  <a:spcPct val="0"/>
                </a:spcBef>
              </a:pPr>
              <a:t>135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Slide Image Placeholder 1">
            <a:extLst>
              <a:ext uri="{FF2B5EF4-FFF2-40B4-BE49-F238E27FC236}">
                <a16:creationId xmlns:a16="http://schemas.microsoft.com/office/drawing/2014/main" id="{05B9057B-D5FC-4680-87E7-4A1F563D5F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3411" name="Notes Placeholder 2">
            <a:extLst>
              <a:ext uri="{FF2B5EF4-FFF2-40B4-BE49-F238E27FC236}">
                <a16:creationId xmlns:a16="http://schemas.microsoft.com/office/drawing/2014/main" id="{AC47352D-F9D1-4B03-961E-D185260133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zh-TW" dirty="0">
                <a:latin typeface="Arial" panose="020B0604020202020204" pitchFamily="34" charset="0"/>
              </a:rPr>
              <a:t>g:</a:t>
            </a:r>
            <a:r>
              <a:rPr lang="zh-TW" altLang="en-US" dirty="0">
                <a:latin typeface="Arial" panose="020B0604020202020204" pitchFamily="34" charset="0"/>
              </a:rPr>
              <a:t> 非相對極值</a:t>
            </a:r>
            <a:endParaRPr lang="en-US" altLang="zh-TW" dirty="0">
              <a:latin typeface="Arial" panose="020B0604020202020204" pitchFamily="34" charset="0"/>
            </a:endParaRPr>
          </a:p>
          <a:p>
            <a:r>
              <a:rPr lang="en-US" altLang="en-US" dirty="0">
                <a:latin typeface="Arial" panose="020B0604020202020204" pitchFamily="34" charset="0"/>
              </a:rPr>
              <a:t>c: </a:t>
            </a:r>
            <a:r>
              <a:rPr lang="en-US" altLang="zh-TW" dirty="0">
                <a:latin typeface="Arial" panose="020B0604020202020204" pitchFamily="34" charset="0"/>
              </a:rPr>
              <a:t>&gt;=2</a:t>
            </a:r>
            <a:r>
              <a:rPr lang="zh-TW" altLang="en-US" dirty="0">
                <a:latin typeface="Arial" panose="020B0604020202020204" pitchFamily="34" charset="0"/>
              </a:rPr>
              <a:t>個</a:t>
            </a:r>
            <a:r>
              <a:rPr lang="en-US" altLang="zh-TW" dirty="0">
                <a:latin typeface="Arial" panose="020B0604020202020204" pitchFamily="34" charset="0"/>
              </a:rPr>
              <a:t>extremum</a:t>
            </a:r>
            <a:r>
              <a:rPr lang="zh-TW" altLang="en-US" dirty="0">
                <a:latin typeface="Arial" panose="020B0604020202020204" pitchFamily="34" charset="0"/>
              </a:rPr>
              <a:t>可到達的共同區域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273412" name="Slide Number Placeholder 3">
            <a:extLst>
              <a:ext uri="{FF2B5EF4-FFF2-40B4-BE49-F238E27FC236}">
                <a16:creationId xmlns:a16="http://schemas.microsoft.com/office/drawing/2014/main" id="{1287682B-8ED4-483E-828F-9476976689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94BD2D7C-C111-4506-9E79-27C85308F105}" type="slidenum">
              <a:rPr lang="en-US" altLang="zh-TW"/>
              <a:pPr/>
              <a:t>136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Separability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可分離性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137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489458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Slide Image Placeholder 1">
            <a:extLst>
              <a:ext uri="{FF2B5EF4-FFF2-40B4-BE49-F238E27FC236}">
                <a16:creationId xmlns:a16="http://schemas.microsoft.com/office/drawing/2014/main" id="{A6A0C4D4-8914-46F2-887A-CCE3B6D34D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8531" name="Notes Placeholder 2">
            <a:extLst>
              <a:ext uri="{FF2B5EF4-FFF2-40B4-BE49-F238E27FC236}">
                <a16:creationId xmlns:a16="http://schemas.microsoft.com/office/drawing/2014/main" id="{C4F4EAFE-3817-4BE7-93E6-19F3EA98D1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78532" name="Slide Number Placeholder 3">
            <a:extLst>
              <a:ext uri="{FF2B5EF4-FFF2-40B4-BE49-F238E27FC236}">
                <a16:creationId xmlns:a16="http://schemas.microsoft.com/office/drawing/2014/main" id="{73052126-A778-4C03-B25D-CFA3986908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682F041C-1CEA-48BF-BDA4-C4E355902E37}" type="slidenum">
              <a:rPr lang="en-US" altLang="zh-TW"/>
              <a:pPr>
                <a:spcBef>
                  <a:spcPct val="0"/>
                </a:spcBef>
              </a:pPr>
              <a:t>138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dirty="0"/>
              <a:t>Embossing </a:t>
            </a:r>
            <a:r>
              <a:rPr lang="zh-TW" altLang="en-US" dirty="0"/>
              <a:t>刻痕，壓印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139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15224851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Slide Image Placeholder 1">
            <a:extLst>
              <a:ext uri="{FF2B5EF4-FFF2-40B4-BE49-F238E27FC236}">
                <a16:creationId xmlns:a16="http://schemas.microsoft.com/office/drawing/2014/main" id="{C4554567-15E9-4A17-B42F-29ACFF417E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1603" name="Notes Placeholder 2">
            <a:extLst>
              <a:ext uri="{FF2B5EF4-FFF2-40B4-BE49-F238E27FC236}">
                <a16:creationId xmlns:a16="http://schemas.microsoft.com/office/drawing/2014/main" id="{C726421C-3DB8-4AA7-A151-C3C1B5DEE91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en-US" dirty="0">
                <a:latin typeface="Arial" panose="020B0604020202020204" pitchFamily="34" charset="0"/>
              </a:rPr>
              <a:t>Kernel</a:t>
            </a:r>
            <a:r>
              <a:rPr lang="zh-TW" altLang="en-US" dirty="0">
                <a:latin typeface="Arial" panose="020B0604020202020204" pitchFamily="34" charset="0"/>
              </a:rPr>
              <a:t>上的原點是在我們的</a:t>
            </a:r>
            <a:r>
              <a:rPr lang="en-US" altLang="zh-TW" dirty="0">
                <a:latin typeface="Arial" panose="020B0604020202020204" pitchFamily="34" charset="0"/>
              </a:rPr>
              <a:t>output</a:t>
            </a:r>
            <a:r>
              <a:rPr lang="zh-TW" altLang="en-US" dirty="0">
                <a:latin typeface="Arial" panose="020B0604020202020204" pitchFamily="34" charset="0"/>
              </a:rPr>
              <a:t> </a:t>
            </a:r>
            <a:r>
              <a:rPr lang="en-US" altLang="zh-TW" dirty="0">
                <a:latin typeface="Arial" panose="020B0604020202020204" pitchFamily="34" charset="0"/>
              </a:rPr>
              <a:t>pixel</a:t>
            </a:r>
            <a:r>
              <a:rPr lang="zh-TW" altLang="en-US" dirty="0">
                <a:latin typeface="Arial" panose="020B0604020202020204" pitchFamily="34" charset="0"/>
              </a:rPr>
              <a:t>的位置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281604" name="Slide Number Placeholder 3">
            <a:extLst>
              <a:ext uri="{FF2B5EF4-FFF2-40B4-BE49-F238E27FC236}">
                <a16:creationId xmlns:a16="http://schemas.microsoft.com/office/drawing/2014/main" id="{46239E33-346B-46BE-81AB-A1C92194AB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FC2FD30-093E-4F5E-BCCA-BD8091D2A297}" type="slidenum">
              <a:rPr lang="en-US" altLang="zh-TW"/>
              <a:pPr>
                <a:spcBef>
                  <a:spcPct val="0"/>
                </a:spcBef>
              </a:pPr>
              <a:t>140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Slide Image Placeholder 1">
            <a:extLst>
              <a:ext uri="{FF2B5EF4-FFF2-40B4-BE49-F238E27FC236}">
                <a16:creationId xmlns:a16="http://schemas.microsoft.com/office/drawing/2014/main" id="{05587DA2-C5E8-4F81-83B0-B12529EB4D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3651" name="Notes Placeholder 2">
            <a:extLst>
              <a:ext uri="{FF2B5EF4-FFF2-40B4-BE49-F238E27FC236}">
                <a16:creationId xmlns:a16="http://schemas.microsoft.com/office/drawing/2014/main" id="{1D9BD441-DAD9-4604-BBBD-510948D63F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3652" name="Slide Number Placeholder 3">
            <a:extLst>
              <a:ext uri="{FF2B5EF4-FFF2-40B4-BE49-F238E27FC236}">
                <a16:creationId xmlns:a16="http://schemas.microsoft.com/office/drawing/2014/main" id="{BE924C0A-09C9-49C7-BBA7-8494712F06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F8AACC2-1A9F-420A-98F7-6910FEB50581}" type="slidenum">
              <a:rPr lang="en-US" altLang="zh-TW"/>
              <a:pPr>
                <a:spcBef>
                  <a:spcPct val="0"/>
                </a:spcBef>
              </a:pPr>
              <a:t>141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9803166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Slide Image Placeholder 1">
            <a:extLst>
              <a:ext uri="{FF2B5EF4-FFF2-40B4-BE49-F238E27FC236}">
                <a16:creationId xmlns:a16="http://schemas.microsoft.com/office/drawing/2014/main" id="{5F4F660A-C6D8-476D-A24C-711A61E3099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5699" name="Notes Placeholder 2">
            <a:extLst>
              <a:ext uri="{FF2B5EF4-FFF2-40B4-BE49-F238E27FC236}">
                <a16:creationId xmlns:a16="http://schemas.microsoft.com/office/drawing/2014/main" id="{A6EA052B-7302-4CBC-BEB2-76E51FB07C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5700" name="Slide Number Placeholder 3">
            <a:extLst>
              <a:ext uri="{FF2B5EF4-FFF2-40B4-BE49-F238E27FC236}">
                <a16:creationId xmlns:a16="http://schemas.microsoft.com/office/drawing/2014/main" id="{09174AC1-A0A2-47B1-8BD4-154995A342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1A6555DC-609E-45B2-8E1C-94115C5B67A8}" type="slidenum">
              <a:rPr lang="en-US" altLang="zh-TW"/>
              <a:pPr>
                <a:spcBef>
                  <a:spcPct val="0"/>
                </a:spcBef>
              </a:pPr>
              <a:t>142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Slide Image Placeholder 1">
            <a:extLst>
              <a:ext uri="{FF2B5EF4-FFF2-40B4-BE49-F238E27FC236}">
                <a16:creationId xmlns:a16="http://schemas.microsoft.com/office/drawing/2014/main" id="{7D1307F4-BF60-4CAB-9345-AFBE6450039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7747" name="Notes Placeholder 2">
            <a:extLst>
              <a:ext uri="{FF2B5EF4-FFF2-40B4-BE49-F238E27FC236}">
                <a16:creationId xmlns:a16="http://schemas.microsoft.com/office/drawing/2014/main" id="{304943AA-BF48-4DB5-B063-1E649B469E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7748" name="Slide Number Placeholder 3">
            <a:extLst>
              <a:ext uri="{FF2B5EF4-FFF2-40B4-BE49-F238E27FC236}">
                <a16:creationId xmlns:a16="http://schemas.microsoft.com/office/drawing/2014/main" id="{67F136C5-AEC0-497B-A4DB-287CF34645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F15ABF88-C7ED-40E1-B0E0-4EB987A41097}" type="slidenum">
              <a:rPr lang="en-US" altLang="zh-TW"/>
              <a:pPr>
                <a:spcBef>
                  <a:spcPct val="0"/>
                </a:spcBef>
              </a:pPr>
              <a:t>143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Slide Image Placeholder 1">
            <a:extLst>
              <a:ext uri="{FF2B5EF4-FFF2-40B4-BE49-F238E27FC236}">
                <a16:creationId xmlns:a16="http://schemas.microsoft.com/office/drawing/2014/main" id="{2A8903FB-0C01-468A-87EA-B760A0E99C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9795" name="Notes Placeholder 2">
            <a:extLst>
              <a:ext uri="{FF2B5EF4-FFF2-40B4-BE49-F238E27FC236}">
                <a16:creationId xmlns:a16="http://schemas.microsoft.com/office/drawing/2014/main" id="{1B56F002-AE1E-4055-9DBA-E780268723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89796" name="Slide Number Placeholder 3">
            <a:extLst>
              <a:ext uri="{FF2B5EF4-FFF2-40B4-BE49-F238E27FC236}">
                <a16:creationId xmlns:a16="http://schemas.microsoft.com/office/drawing/2014/main" id="{9818CFE9-CA7E-4CE3-AECE-57F969F6A4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129DC39-E7ED-4D70-94A9-A10C66D2B83C}" type="slidenum">
              <a:rPr lang="en-US" altLang="zh-TW"/>
              <a:pPr>
                <a:spcBef>
                  <a:spcPct val="0"/>
                </a:spcBef>
              </a:pPr>
              <a:t>144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Slide Image Placeholder 1">
            <a:extLst>
              <a:ext uri="{FF2B5EF4-FFF2-40B4-BE49-F238E27FC236}">
                <a16:creationId xmlns:a16="http://schemas.microsoft.com/office/drawing/2014/main" id="{6ABD18BB-D35F-4C43-A20B-1BC5E56A1A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1843" name="Notes Placeholder 2">
            <a:extLst>
              <a:ext uri="{FF2B5EF4-FFF2-40B4-BE49-F238E27FC236}">
                <a16:creationId xmlns:a16="http://schemas.microsoft.com/office/drawing/2014/main" id="{00D6E97C-E20F-4F0B-8BA3-D293A60DE1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1844" name="Slide Number Placeholder 3">
            <a:extLst>
              <a:ext uri="{FF2B5EF4-FFF2-40B4-BE49-F238E27FC236}">
                <a16:creationId xmlns:a16="http://schemas.microsoft.com/office/drawing/2014/main" id="{24FFF7A9-EEA5-4FF1-BA8E-94382D4D3B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8604E5F3-32ED-478B-BA5F-D8246D6814D0}" type="slidenum">
              <a:rPr lang="en-US" altLang="zh-TW"/>
              <a:pPr>
                <a:spcBef>
                  <a:spcPct val="0"/>
                </a:spcBef>
              </a:pPr>
              <a:t>145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Slide Image Placeholder 1">
            <a:extLst>
              <a:ext uri="{FF2B5EF4-FFF2-40B4-BE49-F238E27FC236}">
                <a16:creationId xmlns:a16="http://schemas.microsoft.com/office/drawing/2014/main" id="{DB8791DE-8A4F-4807-8D22-304742818BC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3891" name="Notes Placeholder 2">
            <a:extLst>
              <a:ext uri="{FF2B5EF4-FFF2-40B4-BE49-F238E27FC236}">
                <a16:creationId xmlns:a16="http://schemas.microsoft.com/office/drawing/2014/main" id="{16707284-865E-4BCB-A21D-4AB1DE5EEA0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3892" name="Slide Number Placeholder 3">
            <a:extLst>
              <a:ext uri="{FF2B5EF4-FFF2-40B4-BE49-F238E27FC236}">
                <a16:creationId xmlns:a16="http://schemas.microsoft.com/office/drawing/2014/main" id="{8496E401-5FD5-4E3E-8345-2E2DD71C93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06914ED5-75F8-46B1-A01B-C1C0F938D67E}" type="slidenum">
              <a:rPr lang="en-US" altLang="zh-TW"/>
              <a:pPr>
                <a:spcBef>
                  <a:spcPct val="0"/>
                </a:spcBef>
              </a:pPr>
              <a:t>146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Slide Image Placeholder 1">
            <a:extLst>
              <a:ext uri="{FF2B5EF4-FFF2-40B4-BE49-F238E27FC236}">
                <a16:creationId xmlns:a16="http://schemas.microsoft.com/office/drawing/2014/main" id="{9C6883F1-0247-405B-98FF-E23E1AD04B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5939" name="Notes Placeholder 2">
            <a:extLst>
              <a:ext uri="{FF2B5EF4-FFF2-40B4-BE49-F238E27FC236}">
                <a16:creationId xmlns:a16="http://schemas.microsoft.com/office/drawing/2014/main" id="{58E676F4-3916-4A15-8F65-BB4EBDF196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5940" name="Slide Number Placeholder 3">
            <a:extLst>
              <a:ext uri="{FF2B5EF4-FFF2-40B4-BE49-F238E27FC236}">
                <a16:creationId xmlns:a16="http://schemas.microsoft.com/office/drawing/2014/main" id="{AFEC34E1-2A52-43E5-BB75-2D361ED77E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9BA2754-7A38-4352-9264-24F49449F735}" type="slidenum">
              <a:rPr lang="en-US" altLang="zh-TW"/>
              <a:pPr>
                <a:spcBef>
                  <a:spcPct val="0"/>
                </a:spcBef>
              </a:pPr>
              <a:t>147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Slide Image Placeholder 1">
            <a:extLst>
              <a:ext uri="{FF2B5EF4-FFF2-40B4-BE49-F238E27FC236}">
                <a16:creationId xmlns:a16="http://schemas.microsoft.com/office/drawing/2014/main" id="{65718A98-6DE5-4578-A2AB-0F37C0B998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7987" name="Notes Placeholder 2">
            <a:extLst>
              <a:ext uri="{FF2B5EF4-FFF2-40B4-BE49-F238E27FC236}">
                <a16:creationId xmlns:a16="http://schemas.microsoft.com/office/drawing/2014/main" id="{B83193B6-72AF-4967-8F5C-8ADFDFFDEC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97988" name="Slide Number Placeholder 3">
            <a:extLst>
              <a:ext uri="{FF2B5EF4-FFF2-40B4-BE49-F238E27FC236}">
                <a16:creationId xmlns:a16="http://schemas.microsoft.com/office/drawing/2014/main" id="{4E3A6BAA-BBAD-4C2F-B7EE-D76C85CCB3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CEA6C544-5DA6-47EF-BB87-28809F3D5AF3}" type="slidenum">
              <a:rPr lang="en-US" altLang="zh-TW"/>
              <a:pPr>
                <a:spcBef>
                  <a:spcPct val="0"/>
                </a:spcBef>
              </a:pPr>
              <a:t>148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Slide Image Placeholder 1">
            <a:extLst>
              <a:ext uri="{FF2B5EF4-FFF2-40B4-BE49-F238E27FC236}">
                <a16:creationId xmlns:a16="http://schemas.microsoft.com/office/drawing/2014/main" id="{A4393A8D-4FED-4975-A1CD-BBFB579F3D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0035" name="Notes Placeholder 2">
            <a:extLst>
              <a:ext uri="{FF2B5EF4-FFF2-40B4-BE49-F238E27FC236}">
                <a16:creationId xmlns:a16="http://schemas.microsoft.com/office/drawing/2014/main" id="{4737FF7F-C633-484C-B80D-77174CB1D02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zh-TW">
              <a:latin typeface="Arial" panose="020B0604020202020204" pitchFamily="34" charset="0"/>
            </a:endParaRPr>
          </a:p>
        </p:txBody>
      </p:sp>
      <p:sp>
        <p:nvSpPr>
          <p:cNvPr id="300036" name="Slide Number Placeholder 3">
            <a:extLst>
              <a:ext uri="{FF2B5EF4-FFF2-40B4-BE49-F238E27FC236}">
                <a16:creationId xmlns:a16="http://schemas.microsoft.com/office/drawing/2014/main" id="{01B35E84-F699-4FB4-8A3B-9930A52CBC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0FAE9A2-CCED-4871-974B-5003EAC897E5}" type="slidenum">
              <a:rPr lang="en-US" altLang="zh-TW"/>
              <a:pPr>
                <a:spcBef>
                  <a:spcPct val="0"/>
                </a:spcBef>
              </a:pPr>
              <a:t>149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Slide Image Placeholder 1">
            <a:extLst>
              <a:ext uri="{FF2B5EF4-FFF2-40B4-BE49-F238E27FC236}">
                <a16:creationId xmlns:a16="http://schemas.microsoft.com/office/drawing/2014/main" id="{CBF2C9C3-762C-49A5-BD7A-A8B4C55D3E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2083" name="Notes Placeholder 2">
            <a:extLst>
              <a:ext uri="{FF2B5EF4-FFF2-40B4-BE49-F238E27FC236}">
                <a16:creationId xmlns:a16="http://schemas.microsoft.com/office/drawing/2014/main" id="{470FD1FE-FE80-46DF-AB6E-BD6EA2C601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02084" name="Slide Number Placeholder 3">
            <a:extLst>
              <a:ext uri="{FF2B5EF4-FFF2-40B4-BE49-F238E27FC236}">
                <a16:creationId xmlns:a16="http://schemas.microsoft.com/office/drawing/2014/main" id="{FC898F21-26B5-446F-871D-0B3131A891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9AAB1E4-ADEA-41BF-9791-E1F6ADC59244}" type="slidenum">
              <a:rPr lang="en-US" altLang="zh-TW"/>
              <a:pPr>
                <a:spcBef>
                  <a:spcPct val="0"/>
                </a:spcBef>
              </a:pPr>
              <a:t>150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Slide Image Placeholder 1">
            <a:extLst>
              <a:ext uri="{FF2B5EF4-FFF2-40B4-BE49-F238E27FC236}">
                <a16:creationId xmlns:a16="http://schemas.microsoft.com/office/drawing/2014/main" id="{72F0675D-35D9-481B-BC3E-5E3B26BBD3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8227" name="Notes Placeholder 2">
            <a:extLst>
              <a:ext uri="{FF2B5EF4-FFF2-40B4-BE49-F238E27FC236}">
                <a16:creationId xmlns:a16="http://schemas.microsoft.com/office/drawing/2014/main" id="{2E0DDDD0-BBEA-4D91-81FC-73D86E711D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en-US" sz="1200" dirty="0">
                <a:latin typeface="Cambria Math" panose="02040503050406030204" pitchFamily="18" charset="0"/>
                <a:ea typeface="Cambria Math" panose="02040503050406030204" pitchFamily="18" charset="0"/>
              </a:rPr>
              <a:t>Associative</a:t>
            </a:r>
            <a:r>
              <a:rPr lang="zh-TW" altLang="en-US" sz="1200" dirty="0">
                <a:latin typeface="Cambria Math" panose="02040503050406030204" pitchFamily="18" charset="0"/>
                <a:ea typeface="Cambria Math" panose="02040503050406030204" pitchFamily="18" charset="0"/>
              </a:rPr>
              <a:t> 結合律</a:t>
            </a:r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308228" name="Slide Number Placeholder 3">
            <a:extLst>
              <a:ext uri="{FF2B5EF4-FFF2-40B4-BE49-F238E27FC236}">
                <a16:creationId xmlns:a16="http://schemas.microsoft.com/office/drawing/2014/main" id="{9CA8FEE3-6F66-4BD0-88CE-122129A3DE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E4FE14BF-3B58-4095-9FF6-080F10AF9967}" type="slidenum">
              <a:rPr lang="en-US" altLang="zh-TW"/>
              <a:pPr>
                <a:spcBef>
                  <a:spcPct val="0"/>
                </a:spcBef>
              </a:pPr>
              <a:t>151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TW" dirty="0"/>
              <a:t>Repeated 3 * 3 box filter</a:t>
            </a: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5128728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correlation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4A6C41-6494-4005-A8E4-CD20897D0D71}" type="slidenum">
              <a:rPr lang="zh-TW" altLang="en-US" smtClean="0"/>
              <a:t>152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8932386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Slide Image Placeholder 1">
            <a:extLst>
              <a:ext uri="{FF2B5EF4-FFF2-40B4-BE49-F238E27FC236}">
                <a16:creationId xmlns:a16="http://schemas.microsoft.com/office/drawing/2014/main" id="{5F9BEB48-7694-4870-A980-C101CBC5A1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6179" name="Notes Placeholder 2">
            <a:extLst>
              <a:ext uri="{FF2B5EF4-FFF2-40B4-BE49-F238E27FC236}">
                <a16:creationId xmlns:a16="http://schemas.microsoft.com/office/drawing/2014/main" id="{EF275A53-6AF6-4D30-9D76-6E41FE57C3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06180" name="Slide Number Placeholder 3">
            <a:extLst>
              <a:ext uri="{FF2B5EF4-FFF2-40B4-BE49-F238E27FC236}">
                <a16:creationId xmlns:a16="http://schemas.microsoft.com/office/drawing/2014/main" id="{C69FC4E6-B383-4189-8068-1994343F16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91CC20A8-58D5-4515-B444-F4FD519E4AC6}" type="slidenum">
              <a:rPr lang="en-US" altLang="zh-TW"/>
              <a:pPr>
                <a:spcBef>
                  <a:spcPct val="0"/>
                </a:spcBef>
              </a:pPr>
              <a:t>154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Slide Image Placeholder 1">
            <a:extLst>
              <a:ext uri="{FF2B5EF4-FFF2-40B4-BE49-F238E27FC236}">
                <a16:creationId xmlns:a16="http://schemas.microsoft.com/office/drawing/2014/main" id="{6561108B-ACBC-4F7B-A183-C0EE61ED30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0275" name="Notes Placeholder 2">
            <a:extLst>
              <a:ext uri="{FF2B5EF4-FFF2-40B4-BE49-F238E27FC236}">
                <a16:creationId xmlns:a16="http://schemas.microsoft.com/office/drawing/2014/main" id="{9FA11995-4245-4B5F-A4EB-5309AF5714B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10276" name="Slide Number Placeholder 3">
            <a:extLst>
              <a:ext uri="{FF2B5EF4-FFF2-40B4-BE49-F238E27FC236}">
                <a16:creationId xmlns:a16="http://schemas.microsoft.com/office/drawing/2014/main" id="{1A7D4431-1B3E-4D45-93D4-78F2D68289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7B2CD98A-B0AE-4CF9-A323-0F70F6E3887B}" type="slidenum">
              <a:rPr lang="en-US" altLang="zh-TW"/>
              <a:pPr>
                <a:spcBef>
                  <a:spcPct val="0"/>
                </a:spcBef>
              </a:pPr>
              <a:t>155</a:t>
            </a:fld>
            <a:endParaRPr lang="en-US" altLang="zh-TW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Slide Image Placeholder 1">
            <a:extLst>
              <a:ext uri="{FF2B5EF4-FFF2-40B4-BE49-F238E27FC236}">
                <a16:creationId xmlns:a16="http://schemas.microsoft.com/office/drawing/2014/main" id="{CFBA1D0F-F3F6-4DC7-AAEB-6BE0E3F622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2323" name="Notes Placeholder 2">
            <a:extLst>
              <a:ext uri="{FF2B5EF4-FFF2-40B4-BE49-F238E27FC236}">
                <a16:creationId xmlns:a16="http://schemas.microsoft.com/office/drawing/2014/main" id="{A4E1F4EB-87E2-4E5C-9879-13BC8A5CC6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dirty="0">
              <a:latin typeface="Arial" panose="020B0604020202020204" pitchFamily="34" charset="0"/>
            </a:endParaRPr>
          </a:p>
        </p:txBody>
      </p:sp>
      <p:sp>
        <p:nvSpPr>
          <p:cNvPr id="312324" name="Slide Number Placeholder 3">
            <a:extLst>
              <a:ext uri="{FF2B5EF4-FFF2-40B4-BE49-F238E27FC236}">
                <a16:creationId xmlns:a16="http://schemas.microsoft.com/office/drawing/2014/main" id="{B2F60971-87C1-4C23-9AD3-9C8AAE4679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spcBef>
                <a:spcPct val="0"/>
              </a:spcBef>
            </a:pPr>
            <a:fld id="{A0CB20C3-784F-4B6A-A729-44E414CED2CD}" type="slidenum">
              <a:rPr lang="en-US" altLang="zh-TW"/>
              <a:pPr>
                <a:spcBef>
                  <a:spcPct val="0"/>
                </a:spcBef>
              </a:pPr>
              <a:t>156</a:t>
            </a:fld>
            <a:endParaRPr lang="en-US" altLang="zh-TW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TW" altLang="en-US"/>
              <a:t>按一下以編輯母片副標題樣式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693023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225657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907363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332311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369851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4910073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460380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979768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96894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87748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375149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C83A6E-F027-484E-812C-2CD1BF5A9B58}" type="datetimeFigureOut">
              <a:rPr lang="zh-TW" altLang="en-US" smtClean="0"/>
              <a:t>2021/9/23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50E75A-0687-4097-864A-F183FC2F2CA9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66838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0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.png"/><Relationship Id="rId5" Type="http://schemas.openxmlformats.org/officeDocument/2006/relationships/image" Target="../media/image850.png"/><Relationship Id="rId4" Type="http://schemas.openxmlformats.org/officeDocument/2006/relationships/image" Target="../media/image85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png"/><Relationship Id="rId3" Type="http://schemas.openxmlformats.org/officeDocument/2006/relationships/image" Target="../media/image89.png"/><Relationship Id="rId7" Type="http://schemas.openxmlformats.org/officeDocument/2006/relationships/image" Target="../media/image9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10" Type="http://schemas.openxmlformats.org/officeDocument/2006/relationships/image" Target="../media/image97.png"/><Relationship Id="rId4" Type="http://schemas.openxmlformats.org/officeDocument/2006/relationships/image" Target="../media/image91.png"/><Relationship Id="rId9" Type="http://schemas.openxmlformats.org/officeDocument/2006/relationships/image" Target="../media/image96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3" Type="http://schemas.openxmlformats.org/officeDocument/2006/relationships/image" Target="../media/image88.png"/><Relationship Id="rId7" Type="http://schemas.openxmlformats.org/officeDocument/2006/relationships/image" Target="../media/image10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1.png"/><Relationship Id="rId5" Type="http://schemas.openxmlformats.org/officeDocument/2006/relationships/image" Target="../media/image99.png"/><Relationship Id="rId10" Type="http://schemas.openxmlformats.org/officeDocument/2006/relationships/image" Target="../media/image105.png"/><Relationship Id="rId4" Type="http://schemas.openxmlformats.org/officeDocument/2006/relationships/image" Target="../media/image98.png"/><Relationship Id="rId9" Type="http://schemas.openxmlformats.org/officeDocument/2006/relationships/image" Target="../media/image104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3" Type="http://schemas.openxmlformats.org/officeDocument/2006/relationships/image" Target="../media/image88.png"/><Relationship Id="rId7" Type="http://schemas.openxmlformats.org/officeDocument/2006/relationships/image" Target="../media/image108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10" Type="http://schemas.openxmlformats.org/officeDocument/2006/relationships/image" Target="../media/image111.png"/><Relationship Id="rId4" Type="http://schemas.openxmlformats.org/officeDocument/2006/relationships/image" Target="../media/image98.png"/><Relationship Id="rId9" Type="http://schemas.openxmlformats.org/officeDocument/2006/relationships/image" Target="../media/image110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png"/><Relationship Id="rId3" Type="http://schemas.openxmlformats.org/officeDocument/2006/relationships/image" Target="../media/image88.png"/><Relationship Id="rId7" Type="http://schemas.openxmlformats.org/officeDocument/2006/relationships/image" Target="../media/image11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3.png"/><Relationship Id="rId5" Type="http://schemas.openxmlformats.org/officeDocument/2006/relationships/image" Target="../media/image112.png"/><Relationship Id="rId10" Type="http://schemas.openxmlformats.org/officeDocument/2006/relationships/image" Target="../media/image117.png"/><Relationship Id="rId4" Type="http://schemas.openxmlformats.org/officeDocument/2006/relationships/image" Target="../media/image98.png"/><Relationship Id="rId9" Type="http://schemas.openxmlformats.org/officeDocument/2006/relationships/image" Target="../media/image116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2.png"/><Relationship Id="rId5" Type="http://schemas.openxmlformats.org/officeDocument/2006/relationships/image" Target="../media/image121.png"/><Relationship Id="rId4" Type="http://schemas.openxmlformats.org/officeDocument/2006/relationships/image" Target="../media/image119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3" Type="http://schemas.openxmlformats.org/officeDocument/2006/relationships/image" Target="../media/image123.png"/><Relationship Id="rId7" Type="http://schemas.openxmlformats.org/officeDocument/2006/relationships/image" Target="../media/image127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png"/><Relationship Id="rId5" Type="http://schemas.openxmlformats.org/officeDocument/2006/relationships/image" Target="../media/image125.png"/><Relationship Id="rId10" Type="http://schemas.openxmlformats.org/officeDocument/2006/relationships/image" Target="../media/image131.png"/><Relationship Id="rId4" Type="http://schemas.openxmlformats.org/officeDocument/2006/relationships/image" Target="../media/image124.png"/><Relationship Id="rId9" Type="http://schemas.openxmlformats.org/officeDocument/2006/relationships/image" Target="../media/image129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3" Type="http://schemas.openxmlformats.org/officeDocument/2006/relationships/image" Target="../media/image123.png"/><Relationship Id="rId7" Type="http://schemas.openxmlformats.org/officeDocument/2006/relationships/image" Target="../media/image134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3.png"/><Relationship Id="rId5" Type="http://schemas.openxmlformats.org/officeDocument/2006/relationships/image" Target="../media/image132.png"/><Relationship Id="rId10" Type="http://schemas.openxmlformats.org/officeDocument/2006/relationships/image" Target="../media/image137.png"/><Relationship Id="rId4" Type="http://schemas.openxmlformats.org/officeDocument/2006/relationships/image" Target="../media/image124.png"/><Relationship Id="rId9" Type="http://schemas.openxmlformats.org/officeDocument/2006/relationships/image" Target="../media/image136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3" Type="http://schemas.openxmlformats.org/officeDocument/2006/relationships/image" Target="../media/image138.png"/><Relationship Id="rId7" Type="http://schemas.openxmlformats.org/officeDocument/2006/relationships/image" Target="../media/image14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2.png"/><Relationship Id="rId5" Type="http://schemas.openxmlformats.org/officeDocument/2006/relationships/image" Target="../media/image141.png"/><Relationship Id="rId4" Type="http://schemas.openxmlformats.org/officeDocument/2006/relationships/image" Target="../media/image13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1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0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60.png"/><Relationship Id="rId4" Type="http://schemas.openxmlformats.org/officeDocument/2006/relationships/image" Target="../media/image1050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0.png"/><Relationship Id="rId3" Type="http://schemas.openxmlformats.org/officeDocument/2006/relationships/image" Target="../media/image1080.png"/><Relationship Id="rId7" Type="http://schemas.openxmlformats.org/officeDocument/2006/relationships/image" Target="../media/image1150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0.png"/><Relationship Id="rId5" Type="http://schemas.openxmlformats.org/officeDocument/2006/relationships/image" Target="../media/image1130.png"/><Relationship Id="rId4" Type="http://schemas.openxmlformats.org/officeDocument/2006/relationships/image" Target="../media/image1090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00.png"/><Relationship Id="rId4" Type="http://schemas.openxmlformats.org/officeDocument/2006/relationships/image" Target="../media/image490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0.png"/><Relationship Id="rId3" Type="http://schemas.openxmlformats.org/officeDocument/2006/relationships/image" Target="../media/image150.png"/><Relationship Id="rId7" Type="http://schemas.openxmlformats.org/officeDocument/2006/relationships/image" Target="../media/image1190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80.png"/><Relationship Id="rId5" Type="http://schemas.openxmlformats.org/officeDocument/2006/relationships/image" Target="../media/image530.png"/><Relationship Id="rId4" Type="http://schemas.openxmlformats.org/officeDocument/2006/relationships/image" Target="../media/image5200.png"/><Relationship Id="rId9" Type="http://schemas.openxmlformats.org/officeDocument/2006/relationships/image" Target="../media/image1220.pn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0.png"/><Relationship Id="rId3" Type="http://schemas.openxmlformats.org/officeDocument/2006/relationships/image" Target="../media/image1240.png"/><Relationship Id="rId7" Type="http://schemas.openxmlformats.org/officeDocument/2006/relationships/image" Target="../media/image1260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600.png"/><Relationship Id="rId5" Type="http://schemas.openxmlformats.org/officeDocument/2006/relationships/image" Target="../media/image5500.png"/><Relationship Id="rId4" Type="http://schemas.openxmlformats.org/officeDocument/2006/relationships/image" Target="../media/image1250.pn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0.png"/><Relationship Id="rId3" Type="http://schemas.openxmlformats.org/officeDocument/2006/relationships/image" Target="../media/image1510.png"/><Relationship Id="rId7" Type="http://schemas.openxmlformats.org/officeDocument/2006/relationships/image" Target="../media/image155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20.png"/><Relationship Id="rId5" Type="http://schemas.openxmlformats.org/officeDocument/2006/relationships/image" Target="../media/image1310.png"/><Relationship Id="rId4" Type="http://schemas.openxmlformats.org/officeDocument/2006/relationships/image" Target="../media/image154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7" Type="http://schemas.openxmlformats.org/officeDocument/2006/relationships/image" Target="../media/image159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8.png"/><Relationship Id="rId5" Type="http://schemas.openxmlformats.org/officeDocument/2006/relationships/image" Target="../media/image1370.png"/><Relationship Id="rId4" Type="http://schemas.openxmlformats.org/officeDocument/2006/relationships/image" Target="../media/image157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1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4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7.png"/><Relationship Id="rId5" Type="http://schemas.openxmlformats.org/officeDocument/2006/relationships/image" Target="../media/image166.png"/><Relationship Id="rId4" Type="http://schemas.openxmlformats.org/officeDocument/2006/relationships/image" Target="../media/image1370.pn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9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0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3.png"/><Relationship Id="rId5" Type="http://schemas.openxmlformats.org/officeDocument/2006/relationships/image" Target="../media/image158.png"/><Relationship Id="rId4" Type="http://schemas.openxmlformats.org/officeDocument/2006/relationships/image" Target="../media/image137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500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1500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7.wmf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2.png"/><Relationship Id="rId5" Type="http://schemas.openxmlformats.org/officeDocument/2006/relationships/image" Target="../media/image179.png"/><Relationship Id="rId4" Type="http://schemas.openxmlformats.org/officeDocument/2006/relationships/image" Target="../media/image177.wmf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wmf"/><Relationship Id="rId7" Type="http://schemas.openxmlformats.org/officeDocument/2006/relationships/image" Target="../media/image187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6.wmf"/><Relationship Id="rId5" Type="http://schemas.openxmlformats.org/officeDocument/2006/relationships/image" Target="../media/image185.wmf"/><Relationship Id="rId4" Type="http://schemas.openxmlformats.org/officeDocument/2006/relationships/image" Target="../media/image184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3.png"/><Relationship Id="rId4" Type="http://schemas.openxmlformats.org/officeDocument/2006/relationships/image" Target="../media/image192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6.png"/><Relationship Id="rId4" Type="http://schemas.openxmlformats.org/officeDocument/2006/relationships/image" Target="../media/image195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7.png"/><Relationship Id="rId4" Type="http://schemas.openxmlformats.org/officeDocument/2006/relationships/image" Target="../media/image196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4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2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7.png"/><Relationship Id="rId4" Type="http://schemas.openxmlformats.org/officeDocument/2006/relationships/image" Target="../media/image202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5.png"/><Relationship Id="rId4" Type="http://schemas.openxmlformats.org/officeDocument/2006/relationships/image" Target="../media/image204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7.png"/><Relationship Id="rId4" Type="http://schemas.openxmlformats.org/officeDocument/2006/relationships/image" Target="../media/image206.pn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0.png"/><Relationship Id="rId4" Type="http://schemas.openxmlformats.org/officeDocument/2006/relationships/image" Target="../media/image209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3.png"/><Relationship Id="rId4" Type="http://schemas.openxmlformats.org/officeDocument/2006/relationships/image" Target="../media/image20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5.png"/><Relationship Id="rId4" Type="http://schemas.openxmlformats.org/officeDocument/2006/relationships/image" Target="../media/image209.png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7.png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wmf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2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4.wmf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7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0.png"/><Relationship Id="rId5" Type="http://schemas.openxmlformats.org/officeDocument/2006/relationships/image" Target="../media/image170.png"/><Relationship Id="rId4" Type="http://schemas.openxmlformats.org/officeDocument/2006/relationships/image" Target="../media/image16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0.png"/><Relationship Id="rId5" Type="http://schemas.openxmlformats.org/officeDocument/2006/relationships/image" Target="../media/image251.png"/><Relationship Id="rId4" Type="http://schemas.openxmlformats.org/officeDocument/2006/relationships/image" Target="../media/image241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0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7" Type="http://schemas.openxmlformats.org/officeDocument/2006/relationships/image" Target="../media/image33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3.png"/><Relationship Id="rId5" Type="http://schemas.openxmlformats.org/officeDocument/2006/relationships/image" Target="../media/image100.png"/><Relationship Id="rId4" Type="http://schemas.openxmlformats.org/officeDocument/2006/relationships/image" Target="../media/image9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7" Type="http://schemas.openxmlformats.org/officeDocument/2006/relationships/image" Target="../media/image36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3.png"/><Relationship Id="rId5" Type="http://schemas.openxmlformats.org/officeDocument/2006/relationships/image" Target="../media/image100.png"/><Relationship Id="rId4" Type="http://schemas.openxmlformats.org/officeDocument/2006/relationships/image" Target="../media/image352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37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2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1.png"/><Relationship Id="rId4" Type="http://schemas.openxmlformats.org/officeDocument/2006/relationships/image" Target="../media/image140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8.png"/><Relationship Id="rId4" Type="http://schemas.openxmlformats.org/officeDocument/2006/relationships/image" Target="../media/image371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3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6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8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9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Relationship Id="rId9" Type="http://schemas.openxmlformats.org/officeDocument/2006/relationships/image" Target="../media/image55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56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0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2.png"/><Relationship Id="rId3" Type="http://schemas.openxmlformats.org/officeDocument/2006/relationships/image" Target="../media/image261.png"/><Relationship Id="rId7" Type="http://schemas.openxmlformats.org/officeDocument/2006/relationships/image" Target="../media/image30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1.png"/><Relationship Id="rId5" Type="http://schemas.openxmlformats.org/officeDocument/2006/relationships/image" Target="../media/image281.png"/><Relationship Id="rId4" Type="http://schemas.openxmlformats.org/officeDocument/2006/relationships/image" Target="../media/image271.png"/><Relationship Id="rId9" Type="http://schemas.openxmlformats.org/officeDocument/2006/relationships/image" Target="../media/image322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00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3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1.png"/><Relationship Id="rId3" Type="http://schemas.openxmlformats.org/officeDocument/2006/relationships/image" Target="../media/image181.png"/><Relationship Id="rId7" Type="http://schemas.openxmlformats.org/officeDocument/2006/relationships/image" Target="../media/image221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1.png"/><Relationship Id="rId5" Type="http://schemas.openxmlformats.org/officeDocument/2006/relationships/image" Target="../media/image201.png"/><Relationship Id="rId4" Type="http://schemas.openxmlformats.org/officeDocument/2006/relationships/image" Target="../media/image191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632.png"/><Relationship Id="rId7" Type="http://schemas.openxmlformats.org/officeDocument/2006/relationships/image" Target="../media/image6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50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7" Type="http://schemas.openxmlformats.org/officeDocument/2006/relationships/image" Target="../media/image36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0.png"/><Relationship Id="rId5" Type="http://schemas.openxmlformats.org/officeDocument/2006/relationships/image" Target="../media/image340.png"/><Relationship Id="rId4" Type="http://schemas.openxmlformats.org/officeDocument/2006/relationships/image" Target="../media/image330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0.png"/><Relationship Id="rId3" Type="http://schemas.openxmlformats.org/officeDocument/2006/relationships/image" Target="../media/image73.png"/><Relationship Id="rId7" Type="http://schemas.openxmlformats.org/officeDocument/2006/relationships/image" Target="../media/image411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0.png"/><Relationship Id="rId5" Type="http://schemas.openxmlformats.org/officeDocument/2006/relationships/image" Target="../media/image390.png"/><Relationship Id="rId4" Type="http://schemas.openxmlformats.org/officeDocument/2006/relationships/image" Target="../media/image380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1.png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0.png"/><Relationship Id="rId2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1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02.png"/><Relationship Id="rId4" Type="http://schemas.openxmlformats.org/officeDocument/2006/relationships/image" Target="../media/image74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6.png"/><Relationship Id="rId5" Type="http://schemas.openxmlformats.org/officeDocument/2006/relationships/image" Target="../media/image450.png"/><Relationship Id="rId4" Type="http://schemas.openxmlformats.org/officeDocument/2006/relationships/image" Target="../media/image572.png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7" Type="http://schemas.openxmlformats.org/officeDocument/2006/relationships/image" Target="../media/image52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91.png"/><Relationship Id="rId5" Type="http://schemas.openxmlformats.org/officeDocument/2006/relationships/image" Target="../media/image580.png"/><Relationship Id="rId4" Type="http://schemas.openxmlformats.org/officeDocument/2006/relationships/image" Target="../media/image49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wmf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1.png"/><Relationship Id="rId3" Type="http://schemas.openxmlformats.org/officeDocument/2006/relationships/image" Target="../media/image511.png"/><Relationship Id="rId7" Type="http://schemas.openxmlformats.org/officeDocument/2006/relationships/image" Target="../media/image570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0.png"/><Relationship Id="rId5" Type="http://schemas.openxmlformats.org/officeDocument/2006/relationships/image" Target="../media/image550.png"/><Relationship Id="rId4" Type="http://schemas.openxmlformats.org/officeDocument/2006/relationships/image" Target="../media/image612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2" Type="http://schemas.openxmlformats.org/officeDocument/2006/relationships/image" Target="../media/image59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0.png"/><Relationship Id="rId5" Type="http://schemas.openxmlformats.org/officeDocument/2006/relationships/image" Target="../media/image611.png"/><Relationship Id="rId4" Type="http://schemas.openxmlformats.org/officeDocument/2006/relationships/image" Target="../media/image631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7" Type="http://schemas.openxmlformats.org/officeDocument/2006/relationships/image" Target="../media/image621.png"/><Relationship Id="rId2" Type="http://schemas.openxmlformats.org/officeDocument/2006/relationships/image" Target="../media/image6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0.png"/><Relationship Id="rId5" Type="http://schemas.openxmlformats.org/officeDocument/2006/relationships/image" Target="../media/image650.png"/><Relationship Id="rId4" Type="http://schemas.openxmlformats.org/officeDocument/2006/relationships/image" Target="../media/image640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7" Type="http://schemas.openxmlformats.org/officeDocument/2006/relationships/image" Target="../media/image621.png"/><Relationship Id="rId2" Type="http://schemas.openxmlformats.org/officeDocument/2006/relationships/image" Target="../media/image67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20.png"/><Relationship Id="rId5" Type="http://schemas.openxmlformats.org/officeDocument/2006/relationships/image" Target="../media/image710.png"/><Relationship Id="rId4" Type="http://schemas.openxmlformats.org/officeDocument/2006/relationships/image" Target="../media/image680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7" Type="http://schemas.openxmlformats.org/officeDocument/2006/relationships/image" Target="../media/image621.png"/><Relationship Id="rId2" Type="http://schemas.openxmlformats.org/officeDocument/2006/relationships/image" Target="../media/image7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60.png"/><Relationship Id="rId5" Type="http://schemas.openxmlformats.org/officeDocument/2006/relationships/image" Target="../media/image750.png"/><Relationship Id="rId4" Type="http://schemas.openxmlformats.org/officeDocument/2006/relationships/image" Target="../media/image740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0.png"/><Relationship Id="rId3" Type="http://schemas.openxmlformats.org/officeDocument/2006/relationships/image" Target="../media/image77.png"/><Relationship Id="rId7" Type="http://schemas.openxmlformats.org/officeDocument/2006/relationships/image" Target="../media/image79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50.png"/><Relationship Id="rId5" Type="http://schemas.openxmlformats.org/officeDocument/2006/relationships/image" Target="../media/image78.png"/><Relationship Id="rId4" Type="http://schemas.openxmlformats.org/officeDocument/2006/relationships/image" Target="../media/image511.png"/><Relationship Id="rId9" Type="http://schemas.openxmlformats.org/officeDocument/2006/relationships/image" Target="../media/image621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png"/><Relationship Id="rId4" Type="http://schemas.openxmlformats.org/officeDocument/2006/relationships/image" Target="../media/image62.png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1524000" y="2042319"/>
            <a:ext cx="9144000" cy="2387600"/>
          </a:xfrm>
        </p:spPr>
        <p:txBody>
          <a:bodyPr>
            <a:noAutofit/>
          </a:bodyPr>
          <a:lstStyle/>
          <a:p>
            <a:r>
              <a:rPr lang="en-US" altLang="zh-TW" sz="96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Computer Vision</a:t>
            </a:r>
            <a:r>
              <a:rPr lang="en-US" altLang="zh-TW" sz="9600" dirty="0">
                <a:latin typeface="Cambria Math" panose="02040503050406030204" pitchFamily="18" charset="0"/>
                <a:ea typeface="Cambria Math" panose="02040503050406030204" pitchFamily="18" charset="0"/>
              </a:rPr>
              <a:t/>
            </a:r>
            <a:br>
              <a:rPr lang="en-US" altLang="zh-TW" sz="9600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endParaRPr lang="zh-TW" altLang="en-US" sz="9600" dirty="0">
              <a:latin typeface="Cambria Math" panose="02040503050406030204" pitchFamily="18" charset="0"/>
            </a:endParaRP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2674071"/>
          </a:xfrm>
        </p:spPr>
        <p:txBody>
          <a:bodyPr>
            <a:noAutofit/>
          </a:bodyPr>
          <a:lstStyle/>
          <a:p>
            <a:r>
              <a:rPr lang="en-US" altLang="zh-TW" sz="54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Chapter6</a:t>
            </a:r>
            <a:br>
              <a:rPr lang="en-US" altLang="zh-TW" sz="5400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sz="54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Neighborhood Operators</a:t>
            </a:r>
          </a:p>
          <a:p>
            <a:r>
              <a:rPr lang="zh-TW" altLang="en-US" sz="22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閻楷青</a:t>
            </a:r>
            <a:endParaRPr lang="en-US" altLang="zh-TW" sz="22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 sz="2200" dirty="0">
                <a:latin typeface="Cambria Math" panose="02040503050406030204" pitchFamily="18" charset="0"/>
              </a:rPr>
              <a:t>kcy070586@gmail.com</a:t>
            </a:r>
          </a:p>
        </p:txBody>
      </p:sp>
    </p:spTree>
    <p:extLst>
      <p:ext uri="{BB962C8B-B14F-4D97-AF65-F5344CB8AC3E}">
        <p14:creationId xmlns:p14="http://schemas.microsoft.com/office/powerpoint/2010/main" val="41499353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167630"/>
              </p:ext>
            </p:extLst>
          </p:nvPr>
        </p:nvGraphicFramePr>
        <p:xfrm>
          <a:off x="348000" y="2576963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4693886F-A482-4CBB-95FE-3583557AA8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9485664"/>
              </p:ext>
            </p:extLst>
          </p:nvPr>
        </p:nvGraphicFramePr>
        <p:xfrm>
          <a:off x="4296000" y="2576963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>
                <a:extLst>
                  <a:ext uri="{FF2B5EF4-FFF2-40B4-BE49-F238E27FC236}">
                    <a16:creationId xmlns:a16="http://schemas.microsoft.com/office/drawing/2014/main" id="{5B0C2664-6443-4CD2-80DA-CDB6A7B68F1C}"/>
                  </a:ext>
                </a:extLst>
              </p:cNvPr>
              <p:cNvSpPr txBox="1"/>
              <p:nvPr/>
            </p:nvSpPr>
            <p:spPr>
              <a:xfrm>
                <a:off x="5427785" y="6176963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>
                <a:extLst>
                  <a:ext uri="{FF2B5EF4-FFF2-40B4-BE49-F238E27FC236}">
                    <a16:creationId xmlns:a16="http://schemas.microsoft.com/office/drawing/2014/main" id="{5B0C2664-6443-4CD2-80DA-CDB6A7B68F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27785" y="6176963"/>
                <a:ext cx="1336431" cy="634789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F13F069F-5DBC-4D31-8BD4-9A71949678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583952"/>
              </p:ext>
            </p:extLst>
          </p:nvPr>
        </p:nvGraphicFramePr>
        <p:xfrm>
          <a:off x="8244000" y="2576963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/>
              <p:nvPr/>
            </p:nvSpPr>
            <p:spPr>
              <a:xfrm>
                <a:off x="9375784" y="619400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256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5784" y="6194000"/>
                <a:ext cx="1336431" cy="634789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2002331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8001890"/>
                  </p:ext>
                </p:extLst>
              </p:nvPr>
            </p:nvGraphicFramePr>
            <p:xfrm>
              <a:off x="1218965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8001890"/>
                  </p:ext>
                </p:extLst>
              </p:nvPr>
            </p:nvGraphicFramePr>
            <p:xfrm>
              <a:off x="1218965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97639212"/>
                  </p:ext>
                </p:extLst>
              </p:nvPr>
            </p:nvGraphicFramePr>
            <p:xfrm>
              <a:off x="4796209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597639212"/>
                  </p:ext>
                </p:extLst>
              </p:nvPr>
            </p:nvGraphicFramePr>
            <p:xfrm>
              <a:off x="4796209" y="83312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4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內容版面配置區 3"/>
              <p:cNvGraphicFramePr>
                <a:graphicFrameLocks/>
              </p:cNvGraphicFramePr>
              <p:nvPr/>
            </p:nvGraphicFramePr>
            <p:xfrm>
              <a:off x="1220956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977737683"/>
                  </p:ext>
                </p:extLst>
              </p:nvPr>
            </p:nvGraphicFramePr>
            <p:xfrm>
              <a:off x="1220956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內容版面配置區 3"/>
              <p:cNvGraphicFramePr>
                <a:graphicFrameLocks/>
              </p:cNvGraphicFramePr>
              <p:nvPr/>
            </p:nvGraphicFramePr>
            <p:xfrm>
              <a:off x="4798200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9478878"/>
                  </p:ext>
                </p:extLst>
              </p:nvPr>
            </p:nvGraphicFramePr>
            <p:xfrm>
              <a:off x="4798200" y="3896995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01639" t="-301639" r="-50163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301639" r="-40163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301639" r="-308333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401639" r="-4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401639" r="-30833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201639" t="-501639" r="-4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306667" t="-501639" r="-30833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400000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500000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</a:tbl>
              </a:graphicData>
            </a:graphic>
          </p:graphicFrame>
        </mc:Fallback>
      </mc:AlternateContent>
      <p:sp>
        <p:nvSpPr>
          <p:cNvPr id="13" name="文字方塊 12"/>
          <p:cNvSpPr txBox="1"/>
          <p:nvPr/>
        </p:nvSpPr>
        <p:spPr>
          <a:xfrm>
            <a:off x="8286775" y="3896995"/>
            <a:ext cx="3556882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1. See region out of </a:t>
            </a:r>
            <a:r>
              <a:rPr lang="en-US" altLang="zh-TW" sz="2000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 as a union region</a:t>
            </a:r>
          </a:p>
          <a:p>
            <a:r>
              <a:rPr lang="en-US" altLang="zh-TW" sz="2000" dirty="0">
                <a:latin typeface="Cambria Math" panose="02040503050406030204" pitchFamily="18" charset="0"/>
                <a:ea typeface="標楷體" panose="03000509000000000000" pitchFamily="65" charset="-120"/>
              </a:rPr>
              <a:t>2. Do 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region</a:t>
            </a:r>
            <a:r>
              <a:rPr lang="zh-TW" altLang="en-US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growing</a:t>
            </a:r>
            <a:r>
              <a:rPr lang="zh-TW" altLang="en-US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 and label++ per run</a:t>
            </a:r>
          </a:p>
          <a:p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4-connected</a:t>
            </a:r>
            <a:endParaRPr lang="en-US" altLang="zh-TW" sz="2000" dirty="0">
              <a:latin typeface="Cambria Math" panose="02040503050406030204" pitchFamily="18" charset="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70405853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(nonrecursive2)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/>
              </a:bodyPr>
              <a:lstStyle/>
              <a:p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,…,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𝑁</m:t>
                            </m:r>
                          </m:sub>
                        </m:sSub>
                      </m:e>
                    </m:d>
                    <m:r>
                      <a:rPr lang="en-US" altLang="zh-TW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=1,…,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𝑁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              </m:t>
                            </m:r>
                          </m:e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𝑚𝑖𝑛</m:t>
                            </m:r>
                            <m:d>
                              <m:dPr>
                                <m:begChr m:val="{"/>
                                <m:endChr m:val="}"/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  <m:d>
                                  <m:dPr>
                                    <m:begChr m:val="|"/>
                                    <m:endChr m:val=""/>
                                    <m:ctrlP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𝑓𝑜𝑟</m:t>
                                    </m:r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 </m:t>
                                    </m:r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𝑠𝑜𝑚𝑒</m:t>
                                    </m:r>
                                  </m:e>
                                </m:d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≤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𝑁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b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𝑛</m:t>
                                    </m:r>
                                  </m:sub>
                                </m:s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≠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𝑏</m:t>
                                </m:r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=</m:t>
                                </m:r>
                                <m:sSub>
                                  <m:sSubPr>
                                    <m:ctrlP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b>
                                    <m:r>
                                      <a:rPr lang="en-US" altLang="zh-TW" sz="24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𝑛</m:t>
                                    </m:r>
                                  </m:sub>
                                </m:s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+1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</m:t>
                            </m:r>
                          </m:e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𝑡h𝑒𝑟𝑒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𝑒𝑥𝑖𝑠𝑡𝑠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𝑠𝑢𝑐h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𝑡h𝑎𝑡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𝑖</m:t>
                            </m:r>
                          </m:e>
                          <m:e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                                      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400" dirty="0"/>
              </a:p>
              <a:p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8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3"/>
                <a:stretch>
                  <a:fillRect l="-812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5539800" y="3658809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5539800" y="53460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3374355"/>
              </p:ext>
            </p:extLst>
          </p:nvPr>
        </p:nvGraphicFramePr>
        <p:xfrm>
          <a:off x="8976600" y="3658809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8970897"/>
              </p:ext>
            </p:extLst>
          </p:nvPr>
        </p:nvGraphicFramePr>
        <p:xfrm>
          <a:off x="8976600" y="53460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7258200" y="367593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00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7258200" y="5363217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00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i="0" dirty="0" err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b="0" i="0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向下箭號 12"/>
          <p:cNvSpPr/>
          <p:nvPr/>
        </p:nvSpPr>
        <p:spPr>
          <a:xfrm>
            <a:off x="6008914" y="4910814"/>
            <a:ext cx="163286" cy="307257"/>
          </a:xfrm>
          <a:prstGeom prst="down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向下箭號 13"/>
          <p:cNvSpPr/>
          <p:nvPr/>
        </p:nvSpPr>
        <p:spPr>
          <a:xfrm>
            <a:off x="7732757" y="4927937"/>
            <a:ext cx="163286" cy="307257"/>
          </a:xfrm>
          <a:prstGeom prst="down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5" name="向下箭號 14"/>
          <p:cNvSpPr/>
          <p:nvPr/>
        </p:nvSpPr>
        <p:spPr>
          <a:xfrm>
            <a:off x="9461635" y="4927937"/>
            <a:ext cx="163286" cy="307257"/>
          </a:xfrm>
          <a:prstGeom prst="down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6587386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(recursive)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4421764"/>
                <a:ext cx="5181600" cy="243623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2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left-right top-bottom scan</a:t>
                </a:r>
              </a:p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 4</m:t>
                    </m:r>
                    <m:r>
                      <m:rPr>
                        <m:nor/>
                      </m:rPr>
                      <a:rPr lang="en-US" altLang="zh-TW" sz="2200" b="0" i="0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h</m:t>
                    </m:r>
                    <m:sSub>
                      <m:sSub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,1)</m:t>
                    </m:r>
                  </m:oMath>
                </a14:m>
                <a:endParaRPr lang="en-US" altLang="zh-TW" sz="2200" dirty="0"/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altLang="zh-TW" sz="2200" b="0" i="0" smtClean="0">
                        <a:latin typeface="Cambria Math" panose="02040503050406030204" pitchFamily="18" charset="0"/>
                      </a:rPr>
                      <m:t>8</m:t>
                    </m:r>
                    <m:r>
                      <m:rPr>
                        <m:nor/>
                      </m:rPr>
                      <a:rPr lang="en-US" altLang="zh-TW" sz="2200" i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h</m:t>
                    </m:r>
                    <m:sSub>
                      <m:sSub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altLang="zh-TW" sz="22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2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6</m:t>
                        </m:r>
                      </m:sub>
                    </m:sSub>
                    <m:r>
                      <a:rPr lang="en-US" altLang="zh-TW" sz="22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sub>
                    </m:sSub>
                    <m:r>
                      <a:rPr lang="en-US" altLang="zh-TW" sz="22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2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200" i="1">
                        <a:latin typeface="Cambria Math" panose="02040503050406030204" pitchFamily="18" charset="0"/>
                      </a:rPr>
                      <m:t>,1)</m:t>
                    </m:r>
                  </m:oMath>
                </a14:m>
                <a:endParaRPr lang="zh-TW" altLang="en-US" sz="2200" dirty="0"/>
              </a:p>
              <a:p>
                <a:endParaRPr lang="zh-TW" altLang="en-US" b="1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4421764"/>
                <a:ext cx="5181600" cy="2436236"/>
              </a:xfrm>
              <a:blipFill rotWithShape="0">
                <a:blip r:embed="rId3"/>
                <a:stretch>
                  <a:fillRect l="-1412" t="-3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172200" y="4421764"/>
                <a:ext cx="6198326" cy="243623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200" dirty="0">
                    <a:latin typeface="Cambria Math" panose="02040503050406030204" pitchFamily="18" charset="0"/>
                  </a:rPr>
                  <a:t>right-left bottom-top</a:t>
                </a:r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 4</m:t>
                    </m:r>
                    <m:r>
                      <m:rPr>
                        <m:nor/>
                      </m:rPr>
                      <a:rPr lang="en-US" altLang="zh-TW" sz="220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20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𝑚𝑖𝑛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</m:t>
                        </m:r>
                        <m:d>
                          <m:dPr>
                            <m:ctrlPr>
                              <a:rPr lang="en-US" altLang="zh-TW" sz="2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,1</m:t>
                            </m:r>
                          </m:e>
                        </m:d>
                      </m:e>
                    </m:d>
                  </m:oMath>
                </a14:m>
                <a:endParaRPr lang="en-US" altLang="zh-TW" sz="2200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altLang="zh-TW" sz="2200">
                        <a:latin typeface="Cambria Math" panose="02040503050406030204" pitchFamily="18" charset="0"/>
                      </a:rPr>
                      <m:t>8−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sz="2200" dirty="0"/>
              </a:p>
              <a:p>
                <a:pPr marL="0" indent="0">
                  <a:buNone/>
                </a:pPr>
                <a:r>
                  <a:rPr lang="en-US" altLang="zh-TW" sz="2200" dirty="0"/>
                  <a:t>   - </a:t>
                </a:r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altLang="zh-TW" sz="2200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min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 dirty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</m:t>
                        </m:r>
                        <m:d>
                          <m:dPr>
                            <m:ctrlP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5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200" i="1" dirty="0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200" i="1" dirty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8</m:t>
                                </m:r>
                              </m:sub>
                            </m:sSub>
                            <m:r>
                              <a:rPr lang="en-US" altLang="zh-TW" sz="22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,1</m:t>
                            </m:r>
                          </m:e>
                        </m:d>
                      </m:e>
                    </m:d>
                  </m:oMath>
                </a14:m>
                <a:endParaRPr lang="zh-TW" altLang="en-US" sz="2200" dirty="0"/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172200" y="4421764"/>
                <a:ext cx="6198326" cy="2436236"/>
              </a:xfrm>
              <a:blipFill rotWithShape="0">
                <a:blip r:embed="rId4"/>
                <a:stretch>
                  <a:fillRect l="-1181" t="-3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838200" y="1868167"/>
                <a:ext cx="6462946" cy="8475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2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,…,</m:t>
                          </m:r>
                          <m:sSub>
                            <m:sSubPr>
                              <m:ctrlP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𝑁</m:t>
                              </m:r>
                            </m:sub>
                          </m:sSub>
                          <m: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sz="22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2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0                                      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b>
                                <m:sSubPr>
                                  <m:ctrlP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𝑁</m:t>
                                  </m:r>
                                </m:sub>
                              </m:sSub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=0  </m:t>
                              </m:r>
                            </m:e>
                            <m:e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𝑚𝑖𝑛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  <m:r>
                                    <a:rPr lang="en-US" altLang="zh-TW" sz="22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,…,</m:t>
                                  </m:r>
                                  <m:sSub>
                                    <m:sSubPr>
                                      <m:ctrlP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2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𝑛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2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𝑜𝑡h𝑒𝑟𝑤𝑖𝑠𝑤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200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1868167"/>
                <a:ext cx="6462946" cy="847540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文字方塊 3"/>
              <p:cNvSpPr txBox="1"/>
              <p:nvPr/>
            </p:nvSpPr>
            <p:spPr>
              <a:xfrm>
                <a:off x="838199" y="2998113"/>
                <a:ext cx="5000897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>
                      <a:rPr lang="en-US" altLang="zh-TW" sz="22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𝑔</m:t>
                    </m:r>
                  </m:oMath>
                </a14:m>
                <a:r>
                  <a:rPr lang="en-US" altLang="zh-TW" sz="2200" dirty="0">
                    <a:solidFill>
                      <a:srgbClr val="FF0000"/>
                    </a:solidFill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sSub>
                      <m:sSubPr>
                        <m:ctrlP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sub>
                    </m:sSub>
                    <m:r>
                      <a:rPr lang="en-US" altLang="zh-TW" sz="22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𝑑</m:t>
                    </m:r>
                  </m:oMath>
                </a14:m>
                <a:r>
                  <a:rPr lang="en-US" altLang="zh-TW" sz="2200" dirty="0">
                    <a:solidFill>
                      <a:srgbClr val="FF0000"/>
                    </a:solidFill>
                  </a:rPr>
                  <a:t>)=</a:t>
                </a:r>
                <a14:m>
                  <m:oMath xmlns:m="http://schemas.openxmlformats.org/officeDocument/2006/math">
                    <m:r>
                      <a:rPr lang="en-US" altLang="zh-TW" sz="22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altLang="zh-TW" sz="22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200" i="1" dirty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altLang="zh-TW" sz="22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200" i="1" dirty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200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𝑁</m:t>
                            </m:r>
                          </m:sub>
                        </m:sSub>
                      </m:e>
                    </m:d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altLang="zh-TW" sz="22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𝑑</m:t>
                    </m:r>
                  </m:oMath>
                </a14:m>
                <a:endParaRPr lang="zh-TW" altLang="en-US" sz="22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" name="文字方塊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199" y="2998113"/>
                <a:ext cx="5000897" cy="430887"/>
              </a:xfrm>
              <a:prstGeom prst="rect">
                <a:avLst/>
              </a:prstGeom>
              <a:blipFill rotWithShape="0">
                <a:blip r:embed="rId6"/>
                <a:stretch>
                  <a:fillRect b="-1549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7931479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00174386"/>
                  </p:ext>
                </p:extLst>
              </p:nvPr>
            </p:nvGraphicFramePr>
            <p:xfrm>
              <a:off x="7931479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7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7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7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表格 8"/>
              <p:cNvGraphicFramePr>
                <a:graphicFrameLocks noGrp="1"/>
              </p:cNvGraphicFramePr>
              <p:nvPr/>
            </p:nvGraphicFramePr>
            <p:xfrm>
              <a:off x="7931479" y="290938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77561698"/>
                  </p:ext>
                </p:extLst>
              </p:nvPr>
            </p:nvGraphicFramePr>
            <p:xfrm>
              <a:off x="7931479" y="290938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639" t="-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01639" t="-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20163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639" t="-1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8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9442416" y="2909381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4464720"/>
                  </p:ext>
                </p:extLst>
              </p:nvPr>
            </p:nvGraphicFramePr>
            <p:xfrm>
              <a:off x="9442416" y="2909381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639" t="-20163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20163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/>
            </p:nvGraphicFramePr>
            <p:xfrm>
              <a:off x="9442416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435236022"/>
                  </p:ext>
                </p:extLst>
              </p:nvPr>
            </p:nvGraphicFramePr>
            <p:xfrm>
              <a:off x="9442416" y="139940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10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10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10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sp>
        <p:nvSpPr>
          <p:cNvPr id="12" name="文字方塊 11">
            <a:extLst>
              <a:ext uri="{FF2B5EF4-FFF2-40B4-BE49-F238E27FC236}">
                <a16:creationId xmlns:a16="http://schemas.microsoft.com/office/drawing/2014/main" id="{134887F9-BF3C-445A-BD13-36290F3EF5F4}"/>
              </a:ext>
            </a:extLst>
          </p:cNvPr>
          <p:cNvSpPr txBox="1"/>
          <p:nvPr/>
        </p:nvSpPr>
        <p:spPr>
          <a:xfrm>
            <a:off x="6898640" y="2273296"/>
            <a:ext cx="325120" cy="3974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zh-TW" altLang="en-US" dirty="0"/>
          </a:p>
        </p:txBody>
      </p:sp>
      <p:sp>
        <p:nvSpPr>
          <p:cNvPr id="13" name="文字方塊 12">
            <a:extLst>
              <a:ext uri="{FF2B5EF4-FFF2-40B4-BE49-F238E27FC236}">
                <a16:creationId xmlns:a16="http://schemas.microsoft.com/office/drawing/2014/main" id="{5BD1B676-F347-4031-BAA9-5788E49B6DA0}"/>
              </a:ext>
            </a:extLst>
          </p:cNvPr>
          <p:cNvSpPr txBox="1"/>
          <p:nvPr/>
        </p:nvSpPr>
        <p:spPr>
          <a:xfrm>
            <a:off x="6802295" y="2300525"/>
            <a:ext cx="330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400" dirty="0">
                <a:solidFill>
                  <a:srgbClr val="FF0000"/>
                </a:solidFill>
                <a:latin typeface="Adobe Caslon Pro" panose="0205050205050A020403" pitchFamily="18" charset="0"/>
              </a:rPr>
              <a:t>e</a:t>
            </a:r>
            <a:endParaRPr lang="zh-TW" altLang="en-US" dirty="0">
              <a:solidFill>
                <a:srgbClr val="FF0000"/>
              </a:solidFill>
              <a:latin typeface="Adobe Caslon Pro" panose="0205050205050A0204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39633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95814136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95814136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64345582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64345582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57794648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57794648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27977485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27977485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166264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166264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84684369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84684369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62449717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62449717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53308222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26874078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26874078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6806009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306806009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4519670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4519670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272721561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272721561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53689117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53689117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3487802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34878022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74696943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95335343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95335343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1407120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514071202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30193691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330193691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110554356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110554356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75144697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0" lang="en-US" altLang="zh-TW" sz="1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prstClr val="black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cs typeface="+mn-cs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0" lang="zh-TW" alt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新細明體" panose="02020500000000000000" pitchFamily="18" charset="-120"/>
                            <a:cs typeface="+mn-cs"/>
                          </a:endParaRPr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75144697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95529827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95529827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65614732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3629092279"/>
                  </p:ext>
                </p:extLst>
              </p:nvPr>
            </p:nvGraphicFramePr>
            <p:xfrm>
              <a:off x="3044825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3629092279"/>
                  </p:ext>
                </p:extLst>
              </p:nvPr>
            </p:nvGraphicFramePr>
            <p:xfrm>
              <a:off x="3044825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044825" y="2207696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4825" y="2207696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1129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10789207"/>
                  </p:ext>
                </p:extLst>
              </p:nvPr>
            </p:nvGraphicFramePr>
            <p:xfrm>
              <a:off x="6611900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10789207"/>
                  </p:ext>
                </p:extLst>
              </p:nvPr>
            </p:nvGraphicFramePr>
            <p:xfrm>
              <a:off x="6611900" y="25865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11900" y="2207696"/>
                <a:ext cx="2595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11900" y="2207696"/>
                <a:ext cx="2595600" cy="369332"/>
              </a:xfrm>
              <a:prstGeom prst="rect">
                <a:avLst/>
              </a:prstGeom>
              <a:blipFill>
                <a:blip r:embed="rId6"/>
                <a:stretch>
                  <a:fillRect l="-15059" r="-12235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3303801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2491289951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2491289951"/>
                  </p:ext>
                </p:extLst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l="-15023" r="-11972"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82839057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482839057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0953959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30953959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206931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206931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42382237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42382237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18046053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180460535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04325960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704325960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73155620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/>
              </p:nvPr>
            </p:nvGraphicFramePr>
            <p:xfrm>
              <a:off x="352425" y="25960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dirty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425" y="2217187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l="-15023" r="-11972" b="-967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87481010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87481010"/>
                  </p:ext>
                </p:extLst>
              </p:nvPr>
            </p:nvGraphicFramePr>
            <p:xfrm>
              <a:off x="334087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27370885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273708850"/>
                  </p:ext>
                </p:extLst>
              </p:nvPr>
            </p:nvGraphicFramePr>
            <p:xfrm>
              <a:off x="334087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101639" r="-40163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101639" r="-308333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201639" r="-40163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201639" r="-308333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101639" t="-306667" r="-5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306667" r="-40163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306667" r="-308333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400000" r="-40163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400000" r="-30833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201639" t="-500000" r="-40163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306667" t="-500000" r="-30833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400000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6"/>
                          <a:stretch>
                            <a:fillRect l="-500000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61687515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616875152"/>
                  </p:ext>
                </p:extLst>
              </p:nvPr>
            </p:nvGraphicFramePr>
            <p:xfrm>
              <a:off x="6303150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6409969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064099692"/>
                  </p:ext>
                </p:extLst>
              </p:nvPr>
            </p:nvGraphicFramePr>
            <p:xfrm>
              <a:off x="6303150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8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593315394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00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593315394"/>
                  </p:ext>
                </p:extLst>
              </p:nvPr>
            </p:nvGraphicFramePr>
            <p:xfrm>
              <a:off x="9265425" y="14149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9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0436375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90436375"/>
                  </p:ext>
                </p:extLst>
              </p:nvPr>
            </p:nvGraphicFramePr>
            <p:xfrm>
              <a:off x="9265425" y="4158110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1639" t="-306667" r="-5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306667" r="-4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306667" r="-3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306667" r="-2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306667" r="-103279" b="-31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400000" r="-4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400000" r="-3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400000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400000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201639" t="-500000" r="-4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639" t="-500000" r="-3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01639" t="-500000" r="-2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501639" t="-500000" r="-103279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文字方塊 5"/>
          <p:cNvSpPr txBox="1"/>
          <p:nvPr/>
        </p:nvSpPr>
        <p:spPr>
          <a:xfrm>
            <a:off x="8899913" y="3826124"/>
            <a:ext cx="4738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…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50544665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79719850"/>
                  </p:ext>
                </p:extLst>
              </p:nvPr>
            </p:nvGraphicFramePr>
            <p:xfrm>
              <a:off x="1308100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內容版面配置區 3"/>
              <p:cNvGraphicFramePr>
                <a:graphicFrameLocks noGrp="1"/>
              </p:cNvGraphicFramePr>
              <p:nvPr>
                <p:ph idx="1"/>
                <p:extLst>
                  <p:ext uri="{D42A27DB-BD31-4B8C-83A1-F6EECF244321}">
                    <p14:modId xmlns:p14="http://schemas.microsoft.com/office/powerpoint/2010/main" val="779719850"/>
                  </p:ext>
                </p:extLst>
              </p:nvPr>
            </p:nvGraphicFramePr>
            <p:xfrm>
              <a:off x="1308100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1308100" y="2258496"/>
                <a:ext cx="2595600" cy="3788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8100" y="2258496"/>
                <a:ext cx="2595600" cy="378823"/>
              </a:xfrm>
              <a:prstGeom prst="rect">
                <a:avLst/>
              </a:prstGeom>
              <a:blipFill>
                <a:blip r:embed="rId4"/>
                <a:stretch>
                  <a:fillRect b="-952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1555393"/>
                  </p:ext>
                </p:extLst>
              </p:nvPr>
            </p:nvGraphicFramePr>
            <p:xfrm>
              <a:off x="4875175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2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41555393"/>
                  </p:ext>
                </p:extLst>
              </p:nvPr>
            </p:nvGraphicFramePr>
            <p:xfrm>
              <a:off x="4875175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5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4875175" y="2258496"/>
                <a:ext cx="2595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m:rPr>
                          <m:nor/>
                        </m:rPr>
                        <a:rPr lang="en-US" altLang="zh-TW" i="0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75175" y="2258496"/>
                <a:ext cx="2595600" cy="369332"/>
              </a:xfrm>
              <a:prstGeom prst="rect">
                <a:avLst/>
              </a:prstGeom>
              <a:blipFill>
                <a:blip r:embed="rId6"/>
                <a:stretch>
                  <a:fillRect l="-15023" r="-11972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947209640"/>
                  </p:ext>
                </p:extLst>
              </p:nvPr>
            </p:nvGraphicFramePr>
            <p:xfrm>
              <a:off x="8337344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zh-TW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lang="en-US" altLang="zh-TW" b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內容版面配置區 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947209640"/>
                  </p:ext>
                </p:extLst>
              </p:nvPr>
            </p:nvGraphicFramePr>
            <p:xfrm>
              <a:off x="8337344" y="2637319"/>
              <a:ext cx="2595600" cy="259588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101639" r="-4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101639" r="-3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101639" r="-2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101639" r="-103279" b="-5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201639" r="-4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201639" r="-3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201639" r="-2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201639" r="-103279" b="-4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101639" t="-301639" r="-5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301639" r="-4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301639" r="-3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301639" r="-2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301639" r="-103279" b="-3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401639" r="-4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401639" r="-3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40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40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201639" t="-501639" r="-4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301639" t="-501639" r="-3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401639" t="-5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7"/>
                          <a:stretch>
                            <a:fillRect l="-501639" t="-5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8337344" y="1999081"/>
                <a:ext cx="25956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𝑟𝑖𝑔h𝑡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𝑙𝑒𝑓𝑡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𝑏𝑜𝑡𝑡𝑜𝑚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𝑡𝑜𝑝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𝑟𝑒𝑠𝑢𝑙𝑡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7344" y="1999081"/>
                <a:ext cx="2595600" cy="369332"/>
              </a:xfrm>
              <a:prstGeom prst="rect">
                <a:avLst/>
              </a:prstGeom>
              <a:blipFill>
                <a:blip r:embed="rId8"/>
                <a:stretch>
                  <a:fillRect b="-819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4407105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339685"/>
              </p:ext>
            </p:extLst>
          </p:nvPr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2425727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4367906"/>
              </p:ext>
            </p:extLst>
          </p:nvPr>
        </p:nvGraphicFramePr>
        <p:xfrm>
          <a:off x="7631878" y="2440543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008668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0098" y="3474720"/>
            <a:ext cx="7151803" cy="33832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6.2.10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Radius of Fusion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838199" y="1690688"/>
                <a:ext cx="10387149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 algn="just">
                  <a:buFont typeface="Arial" panose="020B0604020202020204" pitchFamily="34" charset="0"/>
                  <a:buChar char="•"/>
                </a:pPr>
                <a:r>
                  <a:rPr lang="en-US" altLang="zh-TW" sz="2400" dirty="0">
                    <a:ea typeface="標楷體" panose="03000509000000000000" pitchFamily="65" charset="-120"/>
                  </a:rPr>
                  <a:t>Definition</a:t>
                </a:r>
              </a:p>
              <a:p>
                <a:pPr marL="742950" lvl="1" indent="-285750" algn="just">
                  <a:buFont typeface="Arial" panose="020B0604020202020204" pitchFamily="34" charset="0"/>
                  <a:buChar char="•"/>
                </a:pPr>
                <a:r>
                  <a:rPr lang="en-US" altLang="zh-TW" sz="2400" dirty="0">
                    <a:ea typeface="標楷體" panose="03000509000000000000" pitchFamily="65" charset="-120"/>
                  </a:rPr>
                  <a:t>The radius of fusion for any connected component of </a:t>
                </a:r>
                <a:r>
                  <a:rPr lang="en-US" altLang="zh-TW" sz="2400" i="1" dirty="0">
                    <a:ea typeface="標楷體" panose="03000509000000000000" pitchFamily="65" charset="-120"/>
                  </a:rPr>
                  <a:t>I </a:t>
                </a:r>
                <a:r>
                  <a:rPr lang="en-US" altLang="zh-TW" sz="2400" dirty="0">
                    <a:ea typeface="標楷體" panose="03000509000000000000" pitchFamily="65" charset="-120"/>
                  </a:rPr>
                  <a:t>is the radius </a:t>
                </a:r>
                <a14:m>
                  <m:oMath xmlns:m="http://schemas.openxmlformats.org/officeDocument/2006/math">
                    <m:r>
                      <a:rPr lang="zh-TW" altLang="en-US" sz="240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𝜌</m:t>
                    </m:r>
                  </m:oMath>
                </a14:m>
                <a:r>
                  <a:rPr lang="zh-TW" altLang="en-US" sz="2400" dirty="0">
                    <a:ea typeface="標楷體" panose="03000509000000000000" pitchFamily="65" charset="-120"/>
                  </a:rPr>
                  <a:t> </a:t>
                </a:r>
                <a:r>
                  <a:rPr lang="en-US" altLang="zh-TW" sz="2400" dirty="0">
                    <a:ea typeface="標楷體" panose="03000509000000000000" pitchFamily="65" charset="-120"/>
                  </a:rPr>
                  <a:t>of a disk satisfying the condition that if the binary image </a:t>
                </a:r>
                <a:r>
                  <a:rPr lang="en-US" altLang="zh-TW" sz="2400" i="1" dirty="0">
                    <a:ea typeface="標楷體" panose="03000509000000000000" pitchFamily="65" charset="-120"/>
                  </a:rPr>
                  <a:t>I</a:t>
                </a:r>
                <a:r>
                  <a:rPr lang="en-US" altLang="zh-TW" sz="2400" dirty="0">
                    <a:ea typeface="標楷體" panose="03000509000000000000" pitchFamily="65" charset="-120"/>
                  </a:rPr>
                  <a:t> is morphologically closed with a disk of radius</a:t>
                </a:r>
                <a14:m>
                  <m:oMath xmlns:m="http://schemas.openxmlformats.org/officeDocument/2006/math">
                    <m:r>
                      <a:rPr lang="en-US" altLang="zh-TW" sz="2400" b="0" i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</m:t>
                    </m:r>
                    <m:r>
                      <a:rPr lang="zh-TW" altLang="en-US" sz="2400" i="1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𝜌</m:t>
                    </m:r>
                  </m:oMath>
                </a14:m>
                <a:r>
                  <a:rPr lang="en-US" altLang="zh-TW" sz="2400" dirty="0">
                    <a:ea typeface="標楷體" panose="03000509000000000000" pitchFamily="65" charset="-120"/>
                  </a:rPr>
                  <a:t> ,then the given connected region will fuse with some other connected region.</a:t>
                </a:r>
                <a:endParaRPr lang="zh-TW" altLang="en-US" sz="2400" dirty="0"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199" y="1690688"/>
                <a:ext cx="10387149" cy="1938992"/>
              </a:xfrm>
              <a:prstGeom prst="rect">
                <a:avLst/>
              </a:prstGeom>
              <a:blipFill>
                <a:blip r:embed="rId4"/>
                <a:stretch>
                  <a:fillRect l="-763" t="-2516" r="-939" b="-628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0215075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內容版面配置區 3"/>
          <p:cNvGraphicFramePr>
            <a:graphicFrameLocks noGrp="1"/>
          </p:cNvGraphicFramePr>
          <p:nvPr>
            <p:ph idx="1"/>
          </p:nvPr>
        </p:nvGraphicFramePr>
        <p:xfrm>
          <a:off x="838200" y="4422140"/>
          <a:ext cx="33372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838200" y="4056380"/>
                <a:ext cx="3337200" cy="365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4056380"/>
                <a:ext cx="3337200" cy="365760"/>
              </a:xfrm>
              <a:prstGeom prst="rect">
                <a:avLst/>
              </a:prstGeom>
              <a:blipFill rotWithShape="0">
                <a:blip r:embed="rId3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6.2.10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Radius of Fusion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graphicFrame>
        <p:nvGraphicFramePr>
          <p:cNvPr id="5" name="內容版面配置區 3"/>
          <p:cNvGraphicFramePr>
            <a:graphicFrameLocks/>
          </p:cNvGraphicFramePr>
          <p:nvPr/>
        </p:nvGraphicFramePr>
        <p:xfrm>
          <a:off x="4427400" y="4422140"/>
          <a:ext cx="33372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6" name="內容版面配置區 3"/>
          <p:cNvGraphicFramePr>
            <a:graphicFrameLocks/>
          </p:cNvGraphicFramePr>
          <p:nvPr/>
        </p:nvGraphicFramePr>
        <p:xfrm>
          <a:off x="8016600" y="4422140"/>
          <a:ext cx="33372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*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4427400" y="4056380"/>
                <a:ext cx="3337200" cy="365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𝑟𝑒𝑔𝑖𝑜𝑛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𝑔𝑟𝑜𝑤𝑖𝑛𝑔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𝑜𝑝𝑒𝑟𝑎𝑡𝑜𝑟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4056380"/>
                <a:ext cx="3337200" cy="365760"/>
              </a:xfrm>
              <a:prstGeom prst="rect">
                <a:avLst/>
              </a:prstGeom>
              <a:blipFill rotWithShape="0">
                <a:blip r:embed="rId4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8016600" y="4056380"/>
                <a:ext cx="3337200" cy="3657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𝑟𝑒𝑔𝑖𝑜𝑛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𝑠h𝑟𝑖𝑛𝑘𝑖𝑛𝑔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𝑜𝑝𝑒𝑟𝑎𝑡𝑜𝑟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600" y="4056380"/>
                <a:ext cx="3337200" cy="365760"/>
              </a:xfrm>
              <a:prstGeom prst="rect">
                <a:avLst/>
              </a:prstGeom>
              <a:blipFill rotWithShape="0">
                <a:blip r:embed="rId5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字方塊 9"/>
          <p:cNvSpPr txBox="1"/>
          <p:nvPr/>
        </p:nvSpPr>
        <p:spPr>
          <a:xfrm>
            <a:off x="838200" y="1690688"/>
            <a:ext cx="10515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標楷體" panose="03000509000000000000" pitchFamily="65" charset="-120"/>
              </a:rPr>
              <a:t>Implementation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Cambria Math" panose="02040503050406030204" pitchFamily="18" charset="0"/>
              </a:rPr>
              <a:t>region-growing</a:t>
            </a:r>
            <a:r>
              <a:rPr lang="zh-TW" altLang="en-US" sz="2400" dirty="0">
                <a:ea typeface="標楷體" panose="03000509000000000000" pitchFamily="65" charset="-120"/>
              </a:rPr>
              <a:t> </a:t>
            </a:r>
            <a:r>
              <a:rPr lang="en-US" altLang="zh-TW" sz="2400" dirty="0">
                <a:ea typeface="Cambria Math" panose="02040503050406030204" pitchFamily="18" charset="0"/>
              </a:rPr>
              <a:t>operator *n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Cambria Math" panose="02040503050406030204" pitchFamily="18" charset="0"/>
              </a:rPr>
              <a:t>region-shrinking</a:t>
            </a:r>
            <a:r>
              <a:rPr lang="zh-TW" altLang="en-US" sz="2400" dirty="0">
                <a:ea typeface="標楷體" panose="03000509000000000000" pitchFamily="65" charset="-120"/>
              </a:rPr>
              <a:t> </a:t>
            </a:r>
            <a:r>
              <a:rPr lang="en-US" altLang="zh-TW" sz="2400" dirty="0">
                <a:ea typeface="Cambria Math" panose="02040503050406030204" pitchFamily="18" charset="0"/>
              </a:rPr>
              <a:t>operator</a:t>
            </a:r>
            <a:r>
              <a:rPr lang="en-US" altLang="zh-TW" sz="2400" dirty="0">
                <a:ea typeface="標楷體" panose="03000509000000000000" pitchFamily="65" charset="-120"/>
              </a:rPr>
              <a:t> *n+1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TW" sz="2400" dirty="0">
                <a:ea typeface="標楷體" panose="03000509000000000000" pitchFamily="65" charset="-120"/>
              </a:rPr>
              <a:t>“radius” == operation time “n” </a:t>
            </a:r>
            <a:endParaRPr lang="zh-TW" altLang="en-US" sz="2400" dirty="0"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63131436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Number of Shortest Paths</a:t>
            </a:r>
            <a:endParaRPr lang="zh-TW" altLang="en-US" b="1" dirty="0">
              <a:latin typeface="Cambria Math" panose="02040503050406030204" pitchFamily="18" charset="0"/>
              <a:ea typeface="標楷體" panose="03000509000000000000" pitchFamily="65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sz="2400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count for each 0-pixel the number of shortest paths to the set that is represented as the binary-1 pixel on a binary image</a:t>
            </a:r>
          </a:p>
          <a:p>
            <a:pPr algn="just"/>
            <a:r>
              <a:rPr lang="en-US" altLang="zh-TW" sz="2400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Rec.</a:t>
            </a:r>
          </a:p>
          <a:p>
            <a:pPr lvl="1" algn="just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domain(input : binary label /output : numeric label)</a:t>
            </a:r>
          </a:p>
          <a:p>
            <a:pPr marL="0" indent="0" algn="just">
              <a:buNone/>
            </a:pPr>
            <a:endParaRPr lang="en-US" altLang="zh-TW" sz="24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432026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6.2.11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Number of Shortest Paths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文字方塊 3"/>
              <p:cNvSpPr txBox="1"/>
              <p:nvPr/>
            </p:nvSpPr>
            <p:spPr>
              <a:xfrm>
                <a:off x="2902132" y="1690688"/>
                <a:ext cx="6387736" cy="124854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sup>
                      </m:sSup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sSup>
                                <m:sSupPr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p>
                              <m:d>
                                <m:dPr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</m:d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                                        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p>
                                <m:sSupPr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p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)≠0</m:t>
                              </m:r>
                            </m:e>
                            <m:e>
                              <m:nary>
                                <m:naryPr>
                                  <m:chr m:val="∑"/>
                                  <m:ctrl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(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𝑟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m:rPr>
                                      <m:brk m:alnAt="23"/>
                                    </m:r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m:rPr>
                                      <m:brk m:alnAt="23"/>
                                    </m:rP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)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∈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𝑁</m:t>
                                  </m:r>
                                </m:sub>
                                <m:sup/>
                                <m:e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𝑝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−1</m:t>
                                      </m:r>
                                    </m:sup>
                                  </m:s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(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𝑟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𝑐</m:t>
                                      </m:r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r>
                                        <a:rPr lang="en-US" altLang="zh-TW" b="0" i="1" smtClean="0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  <m:r>
                                    <a:rPr lang="en-US" altLang="zh-TW" b="0" i="1" smtClean="0">
                                      <a:latin typeface="Cambria Math" panose="02040503050406030204" pitchFamily="18" charset="0"/>
                                    </a:rPr>
                                    <m:t>)</m:t>
                                  </m:r>
                                </m:e>
                              </m:nary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      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p>
                                <m:sSupPr>
                                  <m:ctrlP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p>
                              </m:sSup>
                              <m:d>
                                <m:dPr>
                                  <m:ctrlP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</m:d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4" name="文字方塊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02132" y="1690688"/>
                <a:ext cx="6387736" cy="124854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9629865"/>
              </p:ext>
            </p:extLst>
          </p:nvPr>
        </p:nvGraphicFramePr>
        <p:xfrm>
          <a:off x="2902132" y="333595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4547604"/>
              </p:ext>
            </p:extLst>
          </p:nvPr>
        </p:nvGraphicFramePr>
        <p:xfrm>
          <a:off x="7806668" y="333595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66948"/>
              </p:ext>
            </p:extLst>
          </p:nvPr>
        </p:nvGraphicFramePr>
        <p:xfrm>
          <a:off x="2902132" y="521603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160150"/>
              </p:ext>
            </p:extLst>
          </p:nvPr>
        </p:nvGraphicFramePr>
        <p:xfrm>
          <a:off x="7806668" y="521603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" name="向右箭號 2"/>
          <p:cNvSpPr/>
          <p:nvPr/>
        </p:nvSpPr>
        <p:spPr>
          <a:xfrm>
            <a:off x="5607803" y="3759920"/>
            <a:ext cx="976393" cy="63543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0" name="向右箭號 9"/>
          <p:cNvSpPr/>
          <p:nvPr/>
        </p:nvSpPr>
        <p:spPr>
          <a:xfrm>
            <a:off x="5607803" y="5640000"/>
            <a:ext cx="976393" cy="63543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5055934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1556172" y="706603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4983600" y="706603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8411028" y="706603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088081"/>
              </p:ext>
            </p:extLst>
          </p:nvPr>
        </p:nvGraphicFramePr>
        <p:xfrm>
          <a:off x="1556172" y="383394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5231474"/>
              </p:ext>
            </p:extLst>
          </p:nvPr>
        </p:nvGraphicFramePr>
        <p:xfrm>
          <a:off x="4983600" y="383394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8411028" y="383394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400" dirty="0"/>
                        <a:t>10</a:t>
                      </a:r>
                      <a:endParaRPr lang="zh-TW" alt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400" dirty="0"/>
                        <a:t>10</a:t>
                      </a:r>
                      <a:endParaRPr lang="zh-TW" alt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1556172" y="337271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6172" y="337271"/>
                <a:ext cx="22248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/>
              <p:cNvSpPr txBox="1"/>
              <p:nvPr/>
            </p:nvSpPr>
            <p:spPr>
              <a:xfrm>
                <a:off x="4983600" y="337271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3600" y="337271"/>
                <a:ext cx="22248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411028" y="337271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11028" y="337271"/>
                <a:ext cx="2224800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1556172" y="3464617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6172" y="3464617"/>
                <a:ext cx="22248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4983600" y="3464617"/>
                <a:ext cx="2224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3600" y="3464617"/>
                <a:ext cx="2224800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655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文字方塊 14"/>
              <p:cNvSpPr txBox="1"/>
              <p:nvPr/>
            </p:nvSpPr>
            <p:spPr>
              <a:xfrm>
                <a:off x="8411028" y="3464617"/>
                <a:ext cx="2224800" cy="3724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p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5" name="文字方塊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11028" y="3464617"/>
                <a:ext cx="2224800" cy="372410"/>
              </a:xfrm>
              <a:prstGeom prst="rect">
                <a:avLst/>
              </a:prstGeom>
              <a:blipFill rotWithShape="0">
                <a:blip r:embed="rId8"/>
                <a:stretch>
                  <a:fillRect b="-819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6197412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6.2.10 Radius of Fusion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8688769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1920" y="365125"/>
            <a:ext cx="1194816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6.3.0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Extremum-Related Neighborhood Operators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>
              <a:lnSpc>
                <a:spcPct val="150000"/>
              </a:lnSpc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Finding pixels or regions that are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relative minima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and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relative maxima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can play an important role in the extraction of interesting points or region primitives for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texture analysis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or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matching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purposes.</a:t>
            </a:r>
          </a:p>
        </p:txBody>
      </p:sp>
    </p:spTree>
    <p:extLst>
      <p:ext uri="{BB962C8B-B14F-4D97-AF65-F5344CB8AC3E}">
        <p14:creationId xmlns:p14="http://schemas.microsoft.com/office/powerpoint/2010/main" val="132393115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Non-Minima-Maxima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Pixel is labeled with an index 0, 1, 2 or 3 indicating whether the pixel is non-maximum, non-minimum, interior to a connected set</a:t>
            </a:r>
            <a:r>
              <a:rPr lang="en-US" altLang="zh-TW" dirty="0">
                <a:solidFill>
                  <a:schemeClr val="bg1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-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of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equal-valued pixels, or part of a transition region.</a:t>
            </a:r>
          </a:p>
          <a:p>
            <a:pPr lvl="1" algn="just"/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numeric to symbolic (input : numeric image/output : number image)</a:t>
            </a:r>
            <a:endParaRPr lang="zh-TW" altLang="en-US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87704518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815268"/>
              </p:ext>
            </p:extLst>
          </p:nvPr>
        </p:nvGraphicFramePr>
        <p:xfrm>
          <a:off x="3052039" y="52385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6.3.1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Non-Minima-Maxima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𝑏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𝑚𝑖𝑛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e>
                    </m:d>
                    <m:r>
                      <a:rPr lang="en-US" altLang="zh-TW" sz="2400" b="0" i="0" smtClean="0">
                        <a:latin typeface="Cambria Math" panose="02040503050406030204" pitchFamily="18" charset="0"/>
                      </a:rPr>
                      <m:t>,  </m:t>
                    </m:r>
                    <m:r>
                      <a:rPr lang="en-US" altLang="zh-TW" sz="2400" b="0" i="1" dirty="0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b="0" i="1" dirty="0" smtClean="0">
                        <a:latin typeface="Cambria Math" panose="02040503050406030204" pitchFamily="18" charset="0"/>
                      </a:rPr>
                      <m:t>=1,2,3,4</m:t>
                    </m:r>
                  </m:oMath>
                </a14:m>
                <a:endParaRPr lang="en-US" altLang="zh-TW" sz="2400" dirty="0"/>
              </a:p>
              <a:p>
                <a:pPr marL="0" indent="0">
                  <a:buNone/>
                </a:pPr>
                <a:r>
                  <a:rPr lang="en-US" altLang="zh-TW" sz="240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𝑏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𝑚𝑎𝑥</m:t>
                    </m:r>
                    <m:d>
                      <m:dPr>
                        <m:begChr m:val="{"/>
                        <m:endChr m:val="}"/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𝑏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e>
                    </m:d>
                    <m:r>
                      <a:rPr lang="en-US" altLang="zh-TW" sz="2400" b="0" i="0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TW" sz="240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2400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=1,2,3,4</m:t>
                    </m:r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r>
                      <a:rPr lang="en-US" altLang="zh-TW" sz="2400" i="1" dirty="0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i="1" dirty="0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400" i="1" dirty="0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400" i="1" dirty="0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0 </m:t>
                            </m:r>
                            <m:d>
                              <m:d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𝑓𝑙𝑎𝑡</m:t>
                                </m:r>
                              </m:e>
                            </m:d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                        </m:t>
                            </m:r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b="0" i="1" dirty="0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1 </m:t>
                            </m:r>
                            <m:d>
                              <m:dPr>
                                <m:ctrlP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  <m:t>𝑛𝑜𝑛𝑚𝑎𝑥𝑖𝑚𝑢𝑚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&gt;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2 </m:t>
                            </m:r>
                            <m:d>
                              <m:dPr>
                                <m:ctrlP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  <m:t>𝑛𝑜𝑛𝑚𝑖𝑛𝑖𝑚𝑢𝑚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&lt;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  <m:e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3 </m:t>
                            </m:r>
                            <m:d>
                              <m:dPr>
                                <m:ctrlP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sz="2400" b="0" i="1" smtClean="0">
                                    <a:latin typeface="Cambria Math" panose="02040503050406030204" pitchFamily="18" charset="0"/>
                                  </a:rPr>
                                  <m:t>𝑡𝑟𝑎𝑛𝑠𝑖𝑡𝑖𝑜𝑛</m:t>
                                </m:r>
                              </m:e>
                            </m:d>
                            <m:r>
                              <a:rPr lang="en-US" altLang="zh-TW" sz="2400" b="0" i="1" smtClean="0">
                                <a:latin typeface="Cambria Math" panose="02040503050406030204" pitchFamily="18" charset="0"/>
                              </a:rPr>
                              <m:t>           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b="0" i="1" dirty="0" smtClean="0">
                                <a:latin typeface="Cambria Math" panose="02040503050406030204" pitchFamily="18" charset="0"/>
                              </a:rPr>
                              <m:t>&lt;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400" i="1" dirty="0">
                                <a:latin typeface="Cambria Math" panose="02040503050406030204" pitchFamily="18" charset="0"/>
                              </a:rPr>
                              <m:t>&gt;</m:t>
                            </m:r>
                            <m:sSub>
                              <m:sSubPr>
                                <m:ctrlP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400" i="1" dirty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</m:e>
                        </m:eqArr>
                      </m:e>
                    </m:d>
                  </m:oMath>
                </a14:m>
                <a:endParaRPr lang="zh-TW" altLang="en-US" sz="2400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812" t="-15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表格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8032565"/>
              </p:ext>
            </p:extLst>
          </p:nvPr>
        </p:nvGraphicFramePr>
        <p:xfrm>
          <a:off x="1300481" y="52385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4251157"/>
              </p:ext>
            </p:extLst>
          </p:nvPr>
        </p:nvGraphicFramePr>
        <p:xfrm>
          <a:off x="6555155" y="523893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4034779"/>
              </p:ext>
            </p:extLst>
          </p:nvPr>
        </p:nvGraphicFramePr>
        <p:xfrm>
          <a:off x="4803597" y="52385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" name="文字方塊 7"/>
          <p:cNvSpPr txBox="1"/>
          <p:nvPr/>
        </p:nvSpPr>
        <p:spPr>
          <a:xfrm>
            <a:off x="1628504" y="6311900"/>
            <a:ext cx="6183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flat</a:t>
            </a:r>
            <a:endParaRPr lang="zh-TW" altLang="en-US" dirty="0"/>
          </a:p>
        </p:txBody>
      </p:sp>
      <p:sp>
        <p:nvSpPr>
          <p:cNvPr id="9" name="文字方塊 8"/>
          <p:cNvSpPr txBox="1"/>
          <p:nvPr/>
        </p:nvSpPr>
        <p:spPr>
          <a:xfrm>
            <a:off x="4596271" y="6282454"/>
            <a:ext cx="15637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Non-minimum</a:t>
            </a:r>
            <a:endParaRPr lang="zh-TW" altLang="en-US" dirty="0"/>
          </a:p>
        </p:txBody>
      </p:sp>
      <p:sp>
        <p:nvSpPr>
          <p:cNvPr id="10" name="文字方塊 9"/>
          <p:cNvSpPr txBox="1"/>
          <p:nvPr/>
        </p:nvSpPr>
        <p:spPr>
          <a:xfrm>
            <a:off x="2804602" y="6282454"/>
            <a:ext cx="17090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Non-maximum</a:t>
            </a:r>
            <a:endParaRPr lang="zh-TW" altLang="en-US" dirty="0"/>
          </a:p>
        </p:txBody>
      </p:sp>
      <p:sp>
        <p:nvSpPr>
          <p:cNvPr id="11" name="文字方塊 10"/>
          <p:cNvSpPr txBox="1"/>
          <p:nvPr/>
        </p:nvSpPr>
        <p:spPr>
          <a:xfrm>
            <a:off x="6606511" y="6311900"/>
            <a:ext cx="12867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transition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17833967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838200" y="1825624"/>
            <a:ext cx="10515600" cy="4763861"/>
          </a:xfrm>
        </p:spPr>
        <p:txBody>
          <a:bodyPr>
            <a:normAutofit fontScale="92500" lnSpcReduction="10000"/>
          </a:bodyPr>
          <a:lstStyle/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Each pixel on the output image contains the value of highest extrema that can reach it by monotonic path.</a:t>
            </a:r>
          </a:p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Monotonic path :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僅向二個以下方向行走</a:t>
            </a:r>
            <a:r>
              <a:rPr lang="en-US" altLang="zh-TW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,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且彼此垂直</a:t>
            </a:r>
            <a:endParaRPr lang="en-US" altLang="zh-TW" sz="25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前進方向之數值不得超過自身值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(Max)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</a:t>
            </a:r>
            <a:r>
              <a:rPr lang="zh-TW" altLang="en-US" sz="2500" dirty="0">
                <a:latin typeface="標楷體" panose="03000509000000000000" pitchFamily="65" charset="-120"/>
                <a:ea typeface="標楷體" panose="03000509000000000000" pitchFamily="65" charset="-120"/>
              </a:rPr>
              <a:t>前進方向之數值不得超過自身值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(Min)</a:t>
            </a:r>
          </a:p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Consist of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Relative Maxima Operator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Relative Minima Operator</a:t>
            </a:r>
          </a:p>
          <a:p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 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recursive</a:t>
            </a:r>
          </a:p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   - numeric data domain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53917275"/>
                  </p:ext>
                </p:extLst>
              </p:nvPr>
            </p:nvGraphicFramePr>
            <p:xfrm>
              <a:off x="6812157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53917275"/>
                  </p:ext>
                </p:extLst>
              </p:nvPr>
            </p:nvGraphicFramePr>
            <p:xfrm>
              <a:off x="6812157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01639" t="-1639" r="-1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201639" t="-1639" r="-4918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101639" t="-101639" r="-1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8410300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8410300" y="351207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6812157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95239252"/>
                  </p:ext>
                </p:extLst>
              </p:nvPr>
            </p:nvGraphicFramePr>
            <p:xfrm>
              <a:off x="6812157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101639" t="-101639" r="-104918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201639" t="-101639" r="-4918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1639" t="-201639" r="-1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201639" t="-201639" r="-4918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8399900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96862428"/>
                  </p:ext>
                </p:extLst>
              </p:nvPr>
            </p:nvGraphicFramePr>
            <p:xfrm>
              <a:off x="8399900" y="547696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100000" t="-101639" r="-10161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5"/>
                          <a:stretch>
                            <a:fillRect l="-203279" t="-101639" r="-3279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00000" t="-201639" r="-101613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203279" t="-201639" r="-3279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p:sp>
        <p:nvSpPr>
          <p:cNvPr id="8" name="文字方塊 7"/>
          <p:cNvSpPr txBox="1"/>
          <p:nvPr/>
        </p:nvSpPr>
        <p:spPr>
          <a:xfrm>
            <a:off x="6576784" y="2699860"/>
            <a:ext cx="31604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scans</a:t>
            </a:r>
            <a:endParaRPr lang="zh-TW" altLang="en-US" sz="2000" dirty="0">
              <a:latin typeface="Cambria Math" panose="02040503050406030204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6576784" y="4624592"/>
            <a:ext cx="31604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right-left bottom-top scans</a:t>
            </a:r>
            <a:endParaRPr lang="zh-TW" altLang="en-US" sz="2000" dirty="0">
              <a:latin typeface="Cambria Math" panose="02040503050406030204" pitchFamily="18" charset="0"/>
            </a:endParaRPr>
          </a:p>
        </p:txBody>
      </p:sp>
      <p:sp>
        <p:nvSpPr>
          <p:cNvPr id="10" name="文字方塊 9"/>
          <p:cNvSpPr txBox="1"/>
          <p:nvPr/>
        </p:nvSpPr>
        <p:spPr>
          <a:xfrm>
            <a:off x="6801756" y="3121355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6801755" y="5087678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2" name="文字方塊 11"/>
          <p:cNvSpPr txBox="1"/>
          <p:nvPr/>
        </p:nvSpPr>
        <p:spPr>
          <a:xfrm>
            <a:off x="8389499" y="3141436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8389498" y="5040166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7304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5078635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7341057"/>
              </p:ext>
            </p:extLst>
          </p:nvPr>
        </p:nvGraphicFramePr>
        <p:xfrm>
          <a:off x="8604150" y="2440543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949267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表格 3"/>
          <p:cNvGraphicFramePr>
            <a:graphicFrameLocks noGrp="1"/>
          </p:cNvGraphicFramePr>
          <p:nvPr/>
        </p:nvGraphicFramePr>
        <p:xfrm>
          <a:off x="5354400" y="2687320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8030994" y="2687320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2677806" y="2676195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5354400" y="4655457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0371512"/>
              </p:ext>
            </p:extLst>
          </p:nvPr>
        </p:nvGraphicFramePr>
        <p:xfrm>
          <a:off x="8030994" y="4655457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2677806" y="4644332"/>
          <a:ext cx="1483200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" name="標題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Monotonic Example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(Relative Maxima)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4398758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(Relative Maxima Operator)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</p:spPr>
            <p:txBody>
              <a:bodyPr>
                <a:noAutofit/>
              </a:bodyPr>
              <a:lstStyle/>
              <a:p>
                <a:r>
                  <a:rPr lang="en-US" altLang="zh-TW" sz="24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40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=1,2</m:t>
                    </m:r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n-US" altLang="zh-TW" sz="2400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  <a:blipFill>
                <a:blip r:embed="rId3"/>
                <a:stretch>
                  <a:fillRect l="-1647" t="-196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內容版面配置區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</p:spPr>
            <p:txBody>
              <a:bodyPr/>
              <a:lstStyle/>
              <a:p>
                <a:r>
                  <a:rPr lang="en-US" altLang="zh-TW" sz="2400" dirty="0">
                    <a:latin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40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i="1"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=1,2</m:t>
                    </m:r>
                    <m:r>
                      <a:rPr lang="en-US" altLang="zh-TW" sz="2400">
                        <a:latin typeface="Cambria Math" panose="02040503050406030204" pitchFamily="18" charset="0"/>
                      </a:rPr>
                      <m:t>,3,4</m:t>
                    </m:r>
                  </m:oMath>
                </a14:m>
                <a:endParaRPr lang="en-US" altLang="zh-TW" sz="24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zh-TW" altLang="en-US" sz="2400" dirty="0"/>
              </a:p>
              <a:p>
                <a14:m>
                  <m:oMath xmlns:m="http://schemas.openxmlformats.org/officeDocument/2006/math">
                    <m:r>
                      <a:rPr lang="en-US" altLang="zh-TW" sz="24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zh-TW" altLang="en-US" sz="2400" dirty="0"/>
              </a:p>
            </p:txBody>
          </p:sp>
        </mc:Choice>
        <mc:Fallback xmlns="">
          <p:sp>
            <p:nvSpPr>
              <p:cNvPr id="4" name="內容版面配置區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  <a:blipFill rotWithShape="0">
                <a:blip r:embed="rId4"/>
                <a:stretch>
                  <a:fillRect l="-1647" t="-202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sz="28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sz="28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sz="2800" dirty="0"/>
              </a:p>
              <a:p>
                <a:pPr algn="ctr"/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84860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67220161"/>
                  </p:ext>
                </p:extLst>
              </p:nvPr>
            </p:nvGraphicFramePr>
            <p:xfrm>
              <a:off x="84860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6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2446744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57326453"/>
                  </p:ext>
                </p:extLst>
              </p:nvPr>
            </p:nvGraphicFramePr>
            <p:xfrm>
              <a:off x="2446744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sp>
        <p:nvSpPr>
          <p:cNvPr id="8" name="文字方塊 7"/>
          <p:cNvSpPr txBox="1"/>
          <p:nvPr/>
        </p:nvSpPr>
        <p:spPr>
          <a:xfrm>
            <a:off x="838200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2425943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6137728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47644120"/>
                  </p:ext>
                </p:extLst>
              </p:nvPr>
            </p:nvGraphicFramePr>
            <p:xfrm>
              <a:off x="6137728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1639" t="-1639" r="-204918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/>
            </p:nvGraphicFramePr>
            <p:xfrm>
              <a:off x="773587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90028328"/>
                  </p:ext>
                </p:extLst>
              </p:nvPr>
            </p:nvGraphicFramePr>
            <p:xfrm>
              <a:off x="7735871" y="551069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9"/>
                          <a:stretch>
                            <a:fillRect l="-3279" t="-1639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9"/>
                          <a:stretch>
                            <a:fillRect l="-10327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9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9"/>
                          <a:stretch>
                            <a:fillRect l="-10327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9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sp>
        <p:nvSpPr>
          <p:cNvPr id="12" name="文字方塊 11"/>
          <p:cNvSpPr txBox="1"/>
          <p:nvPr/>
        </p:nvSpPr>
        <p:spPr>
          <a:xfrm>
            <a:off x="6127327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7715070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774710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</p:spPr>
            <p:txBody>
              <a:bodyPr>
                <a:noAutofit/>
              </a:bodyPr>
              <a:lstStyle/>
              <a:p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=1,2</m:t>
                    </m:r>
                  </m:oMath>
                </a14:m>
                <a:endParaRPr lang="en-US" altLang="zh-TW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b="0" i="1" smtClean="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b="0" i="1" smtClean="0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b="0" i="1" smtClean="0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n-US" altLang="zh-TW" sz="2400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3283204"/>
                <a:ext cx="5181600" cy="4351338"/>
              </a:xfrm>
              <a:blipFill>
                <a:blip r:embed="rId2"/>
                <a:stretch>
                  <a:fillRect l="-1647" t="-196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2" name="表格 21"/>
              <p:cNvGraphicFramePr>
                <a:graphicFrameLocks noGrp="1"/>
              </p:cNvGraphicFramePr>
              <p:nvPr/>
            </p:nvGraphicFramePr>
            <p:xfrm>
              <a:off x="838200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2" name="表格 2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87492535"/>
                  </p:ext>
                </p:extLst>
              </p:nvPr>
            </p:nvGraphicFramePr>
            <p:xfrm>
              <a:off x="838200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101639" t="-100000" r="-104918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201639" t="-100000" r="-4918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01639" t="-203279" r="-1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3" name="表格 22"/>
              <p:cNvGraphicFramePr>
                <a:graphicFrameLocks noGrp="1"/>
              </p:cNvGraphicFramePr>
              <p:nvPr/>
            </p:nvGraphicFramePr>
            <p:xfrm>
              <a:off x="2425943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3" name="表格 22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10579957"/>
                  </p:ext>
                </p:extLst>
              </p:nvPr>
            </p:nvGraphicFramePr>
            <p:xfrm>
              <a:off x="2425943" y="550938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4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</a:t>
            </a:r>
            <a:r>
              <a:rPr lang="zh-TW" altLang="en-US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Relative Extrema Operator</a:t>
            </a:r>
            <a:br>
              <a:rPr lang="en-US" altLang="zh-TW" b="1" dirty="0">
                <a:solidFill>
                  <a:schemeClr val="bg2">
                    <a:lumMod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(Relative Minima Operator)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內容版面配置區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</p:spPr>
            <p:txBody>
              <a:bodyPr/>
              <a:lstStyle/>
              <a:p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  <a:latin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400" dirty="0">
                    <a:solidFill>
                      <a:schemeClr val="bg2">
                        <a:lumMod val="75000"/>
                      </a:schemeClr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𝑙</m:t>
                            </m:r>
                          </m:e>
                          <m:sub>
                            <m:r>
                              <a:rPr lang="en-US" altLang="zh-TW" sz="2400" i="1">
                                <a:solidFill>
                                  <a:schemeClr val="bg2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, 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=1,2</m:t>
                    </m:r>
                    <m:r>
                      <a:rPr lang="en-US" altLang="zh-TW" sz="2400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,3,4</m:t>
                    </m:r>
                  </m:oMath>
                </a14:m>
                <a:endParaRPr lang="en-US" altLang="zh-TW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𝑙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zh-TW" altLang="en-US" sz="2400" dirty="0">
                  <a:solidFill>
                    <a:schemeClr val="bg2">
                      <a:lumMod val="75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400" i="1">
                        <a:solidFill>
                          <a:schemeClr val="bg2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400" i="1">
                            <a:solidFill>
                              <a:schemeClr val="bg2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zh-TW" altLang="en-US" sz="2400" dirty="0"/>
              </a:p>
            </p:txBody>
          </p:sp>
        </mc:Choice>
        <mc:Fallback xmlns="">
          <p:sp>
            <p:nvSpPr>
              <p:cNvPr id="4" name="內容版面配置區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019800" y="3283204"/>
                <a:ext cx="5181600" cy="4217534"/>
              </a:xfrm>
              <a:blipFill rotWithShape="0">
                <a:blip r:embed="rId5"/>
                <a:stretch>
                  <a:fillRect l="-1647" t="-202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sz="28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sz="28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8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𝑚𝑖𝑛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sz="2800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≤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sz="280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&gt;</m:t>
                              </m:r>
                              <m:r>
                                <a:rPr lang="en-US" altLang="zh-TW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sz="2800" dirty="0"/>
              </a:p>
              <a:p>
                <a:pPr algn="ctr"/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42457" y="2090057"/>
                <a:ext cx="7707086" cy="1330492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文字方塊 7"/>
          <p:cNvSpPr txBox="1"/>
          <p:nvPr/>
        </p:nvSpPr>
        <p:spPr>
          <a:xfrm>
            <a:off x="838200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2425943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2" name="文字方塊 11"/>
          <p:cNvSpPr txBox="1"/>
          <p:nvPr/>
        </p:nvSpPr>
        <p:spPr>
          <a:xfrm>
            <a:off x="6127327" y="5119973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input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p:sp>
        <p:nvSpPr>
          <p:cNvPr id="13" name="文字方塊 12"/>
          <p:cNvSpPr txBox="1"/>
          <p:nvPr/>
        </p:nvSpPr>
        <p:spPr>
          <a:xfrm>
            <a:off x="7715070" y="5140054"/>
            <a:ext cx="1122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i="1" dirty="0">
                <a:latin typeface="Bell MT" panose="02020503060305020303" pitchFamily="18" charset="0"/>
              </a:rPr>
              <a:t>output</a:t>
            </a:r>
            <a:endParaRPr lang="zh-TW" altLang="en-US" i="1" dirty="0">
              <a:latin typeface="Bell MT" panose="02020503060305020303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4" name="表格 23"/>
              <p:cNvGraphicFramePr>
                <a:graphicFrameLocks noGrp="1"/>
              </p:cNvGraphicFramePr>
              <p:nvPr/>
            </p:nvGraphicFramePr>
            <p:xfrm>
              <a:off x="6135311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4" name="表格 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665736144"/>
                  </p:ext>
                </p:extLst>
              </p:nvPr>
            </p:nvGraphicFramePr>
            <p:xfrm>
              <a:off x="6135311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101639" t="-101639" r="-104918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7"/>
                          <a:stretch>
                            <a:fillRect l="-201639" t="-101639" r="-4918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1639" t="-201639" r="-1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1639" t="-201639" r="-4918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" name="表格 24"/>
              <p:cNvGraphicFramePr>
                <a:graphicFrameLocks noGrp="1"/>
              </p:cNvGraphicFramePr>
              <p:nvPr/>
            </p:nvGraphicFramePr>
            <p:xfrm>
              <a:off x="7723054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𝑙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" name="表格 2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197602853"/>
                  </p:ext>
                </p:extLst>
              </p:nvPr>
            </p:nvGraphicFramePr>
            <p:xfrm>
              <a:off x="7723054" y="5489305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zh-TW" altLang="en-US" dirty="0"/>
                        </a:p>
                      </a:txBody>
                      <a:tcPr anchor="ctr"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l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100000" t="-101639" r="-101613" b="-1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8"/>
                          <a:stretch>
                            <a:fillRect l="-203279" t="-101639" r="-3279" b="-1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8"/>
                          <a:stretch>
                            <a:fillRect l="-1639" t="-201639" r="-204918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8"/>
                          <a:stretch>
                            <a:fillRect l="-100000" t="-201639" r="-101613" b="-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8"/>
                          <a:stretch>
                            <a:fillRect l="-203279" t="-201639" r="-3279" b="-4918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157213345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2602714"/>
              </p:ext>
            </p:extLst>
          </p:nvPr>
        </p:nvGraphicFramePr>
        <p:xfrm>
          <a:off x="346891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4975495" y="2090847"/>
                <a:ext cx="6206311" cy="15111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b="0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∵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1&lt;9 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𝑏𝑦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𝑜𝑟𝑖𝑔𝑖𝑛𝑎𝑙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𝑖𝑚𝑎𝑔𝑒</m:t>
                          </m:r>
                        </m:e>
                      </m:d>
                    </m:oMath>
                  </m:oMathPara>
                </a14:m>
                <a:endParaRPr lang="en-US" altLang="zh-TW" b="0" dirty="0">
                  <a:ea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∴</m:t>
                      </m:r>
                      <m:r>
                        <a:rPr lang="en-US" altLang="zh-TW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zh-TW" altLang="en-US" i="1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可與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1</m:t>
                      </m:r>
                      <m:r>
                        <a:rPr lang="zh-TW" altLang="en-US" i="1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連繫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</m:t>
                      </m:r>
                      <m:r>
                        <a:rPr lang="zh-TW" altLang="en-US" i="1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表示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1</m:t>
                      </m:r>
                      <m:r>
                        <a:rPr lang="zh-TW" altLang="en-US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可藉由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𝑚𝑜𝑛𝑜𝑡𝑜𝑛𝑖𝑐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𝑝𝑎𝑡h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zh-TW" altLang="en-US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連接到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9</m:t>
                      </m:r>
                    </m:oMath>
                  </m:oMathPara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5495" y="2090847"/>
                <a:ext cx="6206311" cy="1511119"/>
              </a:xfrm>
              <a:prstGeom prst="rect">
                <a:avLst/>
              </a:prstGeom>
              <a:blipFill>
                <a:blip r:embed="rId2"/>
                <a:stretch>
                  <a:fillRect b="-40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4975496" y="1498532"/>
                <a:ext cx="50683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5496" y="1498532"/>
                <a:ext cx="5068389" cy="36933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2968171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346891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2968171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6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4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文字方塊 14"/>
              <p:cNvSpPr txBox="1"/>
              <p:nvPr/>
            </p:nvSpPr>
            <p:spPr>
              <a:xfrm>
                <a:off x="4975495" y="4295958"/>
                <a:ext cx="5068389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b="0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∵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1&lt;3 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𝑏𝑦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𝑜𝑟𝑖𝑔𝑖𝑛𝑎𝑙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𝑖𝑚𝑎𝑔𝑒</m:t>
                          </m:r>
                        </m:e>
                      </m:d>
                    </m:oMath>
                  </m:oMathPara>
                </a14:m>
                <a:endParaRPr lang="en-US" altLang="zh-TW" b="0" dirty="0"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∴</m:t>
                    </m:r>
                    <m:r>
                      <m:rPr>
                        <m:nor/>
                      </m:rPr>
                      <a:rPr lang="en-US" altLang="zh-TW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3</m:t>
                    </m:r>
                    <m:r>
                      <a:rPr lang="zh-TW" altLang="en-US" i="1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可與</m:t>
                    </m:r>
                    <m:r>
                      <a:rPr lang="en-US" altLang="zh-TW" i="1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1</m:t>
                    </m:r>
                    <m:r>
                      <a:rPr lang="zh-TW" altLang="en-US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連繫</m:t>
                    </m:r>
                  </m:oMath>
                </a14:m>
                <a:r>
                  <a:rPr lang="en-US" altLang="zh-TW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,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但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3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並非可連繫極值之</a:t>
                </a:r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r>
                  <a:rPr lang="en-US" altLang="zh-TW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  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最大值</a:t>
                </a:r>
                <a:r>
                  <a:rPr lang="en-US" altLang="zh-TW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,</a:t>
                </a:r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故捨棄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5" name="文字方塊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5495" y="4295958"/>
                <a:ext cx="5068389" cy="1754326"/>
              </a:xfrm>
              <a:prstGeom prst="rect">
                <a:avLst/>
              </a:prstGeom>
              <a:blipFill>
                <a:blip r:embed="rId4"/>
                <a:stretch>
                  <a:fillRect b="-486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9871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987193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文字方塊 16"/>
          <p:cNvSpPr txBox="1"/>
          <p:nvPr/>
        </p:nvSpPr>
        <p:spPr>
          <a:xfrm>
            <a:off x="1300480" y="708777"/>
            <a:ext cx="49397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對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(2,3)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作一次完整的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Maxima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346891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en-US" altLang="zh-TW" i="1" dirty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891" y="1555270"/>
                <a:ext cx="1854000" cy="369332"/>
              </a:xfrm>
              <a:prstGeom prst="rect">
                <a:avLst/>
              </a:prstGeom>
              <a:blipFill rotWithShape="0">
                <a:blip r:embed="rId6"/>
                <a:stretch>
                  <a:fillRect l="-6250" r="-3289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2968171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68171" y="1555270"/>
                <a:ext cx="1854000" cy="369332"/>
              </a:xfrm>
              <a:prstGeom prst="rect">
                <a:avLst/>
              </a:prstGeom>
              <a:blipFill>
                <a:blip r:embed="rId7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3" name="表格 22"/>
          <p:cNvGraphicFramePr>
            <a:graphicFrameLocks noGrp="1"/>
          </p:cNvGraphicFramePr>
          <p:nvPr/>
        </p:nvGraphicFramePr>
        <p:xfrm>
          <a:off x="9578439" y="4196084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1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2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3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5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9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4" name="文字方塊 23"/>
              <p:cNvSpPr txBox="1"/>
              <p:nvPr/>
            </p:nvSpPr>
            <p:spPr>
              <a:xfrm>
                <a:off x="9578439" y="3826752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𝑓𝑖𝑛𝑎𝑙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4" name="文字方塊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78439" y="3826752"/>
                <a:ext cx="1854000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0941389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3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zh-TW" altLang="en-US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 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文字方塊 16"/>
          <p:cNvSpPr txBox="1"/>
          <p:nvPr/>
        </p:nvSpPr>
        <p:spPr>
          <a:xfrm>
            <a:off x="1300480" y="708777"/>
            <a:ext cx="49397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對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(2,3)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作一次完整的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Maxima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 top-bottom scan part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6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=2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</m:t>
                          </m:r>
                          <m:r>
                            <a:rPr lang="zh-TW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=2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1320756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4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4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4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3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9380587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3, 9, 3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2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2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20102716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2, 6, 2, 6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2, 4, 6, 5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altLang="zh-TW" i="1" dirty="0" smtClean="0">
                          <a:latin typeface="Cambria Math" panose="02040503050406030204" pitchFamily="18" charset="0"/>
                        </a:rPr>
                        <m:t>l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6, 1, 6, 9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6, 5, 6, 5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9428198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5, 6, 5, 9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5, 1, 9, 9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6, 6, 6, 6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6, 9, 6, 9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6278800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130048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2, 1, 2, 9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2, 2,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4622893"/>
                <a:ext cx="5068389" cy="1200329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3921760" y="2090847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130048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3921760" y="429595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𝑑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altLang="zh-TW" i="1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</m:d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≥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           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&lt;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𝑙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 , 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=1,2</m:t>
                      </m:r>
                    </m:oMath>
                  </m:oMathPara>
                </a14:m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3039" y="399847"/>
                <a:ext cx="3962400" cy="1541191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00480" y="1555270"/>
                <a:ext cx="18540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1760" y="1555270"/>
                <a:ext cx="1854000" cy="369332"/>
              </a:xfrm>
              <a:prstGeom prst="rect">
                <a:avLst/>
              </a:prstGeom>
              <a:blipFill>
                <a:blip r:embed="rId5"/>
                <a:stretch>
                  <a:fillRect b="-983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zh-TW" altLang="en-US" dirty="0"/>
              </a:p>
              <a:p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1, 5, 1, 9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6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9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 6</m:t>
                          </m:r>
                        </m:e>
                      </m:d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5438" y="2417782"/>
                <a:ext cx="5068389" cy="120032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5886539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2907937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8740210"/>
              </p:ext>
            </p:extLst>
          </p:nvPr>
        </p:nvGraphicFramePr>
        <p:xfrm>
          <a:off x="9333356" y="2434869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31768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384773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646901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blipFill rotWithShape="0">
                <a:blip r:embed="rId2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𝑙𝑎𝑠𝑡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blipFill>
                <a:blip r:embed="rId3"/>
                <a:stretch>
                  <a:fillRect b="-11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2738845" y="705394"/>
            <a:ext cx="67143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第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4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列省略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…</a:t>
            </a:r>
          </a:p>
          <a:p>
            <a:pPr algn="ctr"/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以下是作完第一輪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left-right</a:t>
            </a:r>
            <a:r>
              <a:rPr lang="zh-TW" altLang="en-US" dirty="0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top-bottom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之結果</a:t>
            </a:r>
          </a:p>
        </p:txBody>
      </p:sp>
    </p:spTree>
    <p:extLst>
      <p:ext uri="{BB962C8B-B14F-4D97-AF65-F5344CB8AC3E}">
        <p14:creationId xmlns:p14="http://schemas.microsoft.com/office/powerpoint/2010/main" val="424470525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384773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bg1">
                            <a:lumMod val="7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6469017" y="2465388"/>
          <a:ext cx="1854000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6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b="0" dirty="0">
                        <a:solidFill>
                          <a:schemeClr val="bg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0" dirty="0">
                          <a:latin typeface="Cambria Math" panose="02040503050406030204" pitchFamily="18" charset="0"/>
                        </a:rPr>
                        <a:t>9</a:t>
                      </a:r>
                      <a:endParaRPr lang="zh-TW" altLang="en-US" b="0" dirty="0"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𝑜𝑟𝑖𝑔𝑖𝑛𝑎𝑙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47737" y="1929811"/>
                <a:ext cx="1854000" cy="369332"/>
              </a:xfrm>
              <a:prstGeom prst="rect">
                <a:avLst/>
              </a:prstGeom>
              <a:blipFill rotWithShape="0">
                <a:blip r:embed="rId2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</a:rPr>
                        <m:t>𝑓𝑖𝑛𝑎𝑙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69017" y="1929811"/>
                <a:ext cx="1854000" cy="369332"/>
              </a:xfrm>
              <a:prstGeom prst="rect">
                <a:avLst/>
              </a:prstGeom>
              <a:blipFill>
                <a:blip r:embed="rId3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文字方塊 11"/>
          <p:cNvSpPr txBox="1"/>
          <p:nvPr/>
        </p:nvSpPr>
        <p:spPr>
          <a:xfrm>
            <a:off x="3626131" y="708777"/>
            <a:ext cx="49397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Then iterates down and up again until there are no more change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91004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Definition </a:t>
            </a:r>
          </a:p>
          <a:p>
            <a:pPr lvl="1">
              <a:defRPr/>
            </a:pPr>
            <a:r>
              <a:rPr lang="en-US" altLang="zh-TW" b="1" dirty="0">
                <a:latin typeface="Cambria Math" panose="02040503050406030204" pitchFamily="18" charset="0"/>
              </a:rPr>
              <a:t>Ascending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reachability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(relative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minima)</a:t>
            </a:r>
            <a:br>
              <a:rPr lang="en-US" altLang="zh-TW" dirty="0">
                <a:latin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</a:rPr>
              <a:t>Descending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reachability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(relative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maxima)</a:t>
            </a:r>
          </a:p>
          <a:p>
            <a:pPr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Classification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Recursive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In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the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very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beginning: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numeric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input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Later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on: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symbolic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input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&amp;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output</a:t>
            </a:r>
          </a:p>
          <a:p>
            <a:pPr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Function </a:t>
            </a:r>
          </a:p>
          <a:p>
            <a:pPr lvl="1">
              <a:defRPr/>
            </a:pPr>
            <a:r>
              <a:rPr lang="en-US" altLang="zh-TW" dirty="0">
                <a:latin typeface="Cambria Math" panose="02040503050406030204" pitchFamily="18" charset="0"/>
              </a:rPr>
              <a:t>Label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each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pixel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with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the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relative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extrema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that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can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reach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it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by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a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monotonic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</a:rPr>
              <a:t>path.</a:t>
            </a:r>
          </a:p>
          <a:p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511866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6" name="Rectangle 3">
            <a:extLst>
              <a:ext uri="{FF2B5EF4-FFF2-40B4-BE49-F238E27FC236}">
                <a16:creationId xmlns:a16="http://schemas.microsoft.com/office/drawing/2014/main" id="{73AE4093-60B9-40A4-BCEF-26FCB8A96B0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Successively propagating labels that can reach by monotonic paths descending reachability operator employs     .</a:t>
            </a:r>
          </a:p>
        </p:txBody>
      </p:sp>
      <p:pic>
        <p:nvPicPr>
          <p:cNvPr id="264197" name="Picture 4">
            <a:extLst>
              <a:ext uri="{FF2B5EF4-FFF2-40B4-BE49-F238E27FC236}">
                <a16:creationId xmlns:a16="http://schemas.microsoft.com/office/drawing/2014/main" id="{99878E7B-D140-4F97-8136-DC181C08AF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364" y="2276159"/>
            <a:ext cx="254315" cy="360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4198" name="Picture 5">
            <a:extLst>
              <a:ext uri="{FF2B5EF4-FFF2-40B4-BE49-F238E27FC236}">
                <a16:creationId xmlns:a16="http://schemas.microsoft.com/office/drawing/2014/main" id="{79542687-2B12-452A-B0C2-873C340747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7850" y="4005264"/>
            <a:ext cx="8580438" cy="168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標題 1">
            <a:extLst>
              <a:ext uri="{FF2B5EF4-FFF2-40B4-BE49-F238E27FC236}">
                <a16:creationId xmlns:a16="http://schemas.microsoft.com/office/drawing/2014/main" id="{DA19792D-8F57-4853-B85C-207880246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  <a:endParaRPr lang="zh-TW" altLang="en-US" dirty="0"/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4" name="Rectangle 3">
            <a:extLst>
              <a:ext uri="{FF2B5EF4-FFF2-40B4-BE49-F238E27FC236}">
                <a16:creationId xmlns:a16="http://schemas.microsoft.com/office/drawing/2014/main" id="{23A71545-4D1D-4813-A6A5-14452803BB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g: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2600" dirty="0">
                <a:latin typeface="Cambria Math" panose="02040503050406030204" pitchFamily="18" charset="0"/>
                <a:ea typeface="Cambria Math" panose="02040503050406030204" pitchFamily="18" charset="0"/>
              </a:rPr>
              <a:t>NOT relative extrema </a:t>
            </a:r>
            <a:r>
              <a:rPr lang="en-US" altLang="zh-TW" sz="2600" dirty="0">
                <a:latin typeface="Cambria Math" panose="02040503050406030204" pitchFamily="18" charset="0"/>
                <a:ea typeface="Cambria Math" panose="02040503050406030204" pitchFamily="18" charset="0"/>
                <a:sym typeface="Wingdings" panose="05000000000000000000" pitchFamily="2" charset="2"/>
              </a:rPr>
              <a:t> </a:t>
            </a:r>
            <a:r>
              <a:rPr lang="en-US" altLang="zh-TW" sz="2600" dirty="0">
                <a:latin typeface="Cambria Math" panose="02040503050406030204" pitchFamily="18" charset="0"/>
                <a:ea typeface="Cambria Math" panose="02040503050406030204" pitchFamily="18" charset="0"/>
              </a:rPr>
              <a:t>labeled background</a:t>
            </a:r>
          </a:p>
          <a:p>
            <a:pPr eaLnBrk="1" hangingPunct="1">
              <a:lnSpc>
                <a:spcPct val="90000"/>
              </a:lnSpc>
            </a:pPr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a: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Unchanged when neighbor is </a:t>
            </a:r>
            <a:r>
              <a:rPr lang="en-US" altLang="zh-TW" sz="2200" i="1" dirty="0">
                <a:latin typeface="Cambria Math" panose="02040503050406030204" pitchFamily="18" charset="0"/>
                <a:ea typeface="Cambria Math" panose="02040503050406030204" pitchFamily="18" charset="0"/>
              </a:rPr>
              <a:t>g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or the same as neighbor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Propagate from extremum</a:t>
            </a:r>
            <a:endParaRPr lang="en-US" altLang="zh-TW" sz="2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zh-TW" sz="2600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b:</a:t>
            </a:r>
            <a:r>
              <a:rPr lang="en-US" altLang="zh-TW" sz="2600" dirty="0">
                <a:latin typeface="Cambria Math" panose="02040503050406030204" pitchFamily="18" charset="0"/>
                <a:ea typeface="Cambria Math" panose="02040503050406030204" pitchFamily="18" charset="0"/>
              </a:rPr>
              <a:t>  The first propagated label if originally </a:t>
            </a:r>
            <a:r>
              <a:rPr lang="en-US" altLang="zh-TW" sz="2600" i="1" dirty="0">
                <a:latin typeface="Cambria Math" panose="02040503050406030204" pitchFamily="18" charset="0"/>
                <a:ea typeface="Cambria Math" panose="02040503050406030204" pitchFamily="18" charset="0"/>
              </a:rPr>
              <a:t>g</a:t>
            </a:r>
          </a:p>
          <a:p>
            <a:pPr eaLnBrk="1" hangingPunct="1">
              <a:lnSpc>
                <a:spcPct val="90000"/>
              </a:lnSpc>
            </a:pPr>
            <a:r>
              <a:rPr lang="en-US" altLang="zh-TW" sz="2600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c: 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Common region more than one extremum can reach it by monotonic path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Already labeled and neighbor has different label, then two extrema reach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sp>
        <p:nvSpPr>
          <p:cNvPr id="7" name="標題 1">
            <a:extLst>
              <a:ext uri="{FF2B5EF4-FFF2-40B4-BE49-F238E27FC236}">
                <a16:creationId xmlns:a16="http://schemas.microsoft.com/office/drawing/2014/main" id="{D8471088-484F-424F-9B4E-3F79B4DB1F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  <a:endParaRPr lang="zh-TW" altLang="en-US" dirty="0"/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2" name="Rectangle 3">
            <a:extLst>
              <a:ext uri="{FF2B5EF4-FFF2-40B4-BE49-F238E27FC236}">
                <a16:creationId xmlns:a16="http://schemas.microsoft.com/office/drawing/2014/main" id="{91281A0F-2A58-4818-B026-90F74DA5CC4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</a:rPr>
              <a:t>4-connected, output = </a:t>
            </a:r>
          </a:p>
        </p:txBody>
      </p:sp>
      <p:pic>
        <p:nvPicPr>
          <p:cNvPr id="268293" name="Picture 4">
            <a:extLst>
              <a:ext uri="{FF2B5EF4-FFF2-40B4-BE49-F238E27FC236}">
                <a16:creationId xmlns:a16="http://schemas.microsoft.com/office/drawing/2014/main" id="{13A95289-6CDB-4EAE-B3FD-836ADA319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9145" y="1869601"/>
            <a:ext cx="1087438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8294" name="矩形 6">
            <a:extLst>
              <a:ext uri="{FF2B5EF4-FFF2-40B4-BE49-F238E27FC236}">
                <a16:creationId xmlns:a16="http://schemas.microsoft.com/office/drawing/2014/main" id="{65AD7EDD-0F79-416B-9627-01D3BB5D1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0550" y="5391150"/>
            <a:ext cx="87391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kumimoji="1" sz="30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kumimoji="1" sz="26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kumimoji="1" sz="23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TW" altLang="en-US" sz="2800" i="1">
                <a:solidFill>
                  <a:srgbClr val="FF0000"/>
                </a:solidFill>
                <a:latin typeface="Bell MT" panose="02020503060305020303" pitchFamily="18" charset="0"/>
              </a:rPr>
              <a:t>     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a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0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 = l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0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      a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1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 = h (a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0 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, l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1 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, x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0 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, x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1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)      a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2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 = h (a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1 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, l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2 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, x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0 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, x</a:t>
            </a:r>
            <a:r>
              <a:rPr lang="en-US" altLang="zh-TW" sz="2800" i="1" baseline="-25000">
                <a:solidFill>
                  <a:srgbClr val="FF0000"/>
                </a:solidFill>
                <a:latin typeface="Bell MT" panose="02020503060305020303" pitchFamily="18" charset="0"/>
              </a:rPr>
              <a:t>2</a:t>
            </a:r>
            <a:r>
              <a:rPr lang="en-US" altLang="zh-TW" sz="2800" i="1">
                <a:solidFill>
                  <a:srgbClr val="FF0000"/>
                </a:solidFill>
                <a:latin typeface="Bell MT" panose="02020503060305020303" pitchFamily="18" charset="0"/>
              </a:rPr>
              <a:t>)</a:t>
            </a:r>
            <a:r>
              <a:rPr lang="zh-TW" altLang="en-US" sz="2800" i="1">
                <a:solidFill>
                  <a:srgbClr val="FF0000"/>
                </a:solidFill>
                <a:latin typeface="Bell MT" panose="02020503060305020303" pitchFamily="18" charset="0"/>
              </a:rPr>
              <a:t> </a:t>
            </a:r>
            <a:endParaRPr lang="en-US" altLang="zh-TW" sz="2800" i="1">
              <a:solidFill>
                <a:srgbClr val="FF0000"/>
              </a:solidFill>
              <a:latin typeface="Bell MT" panose="02020503060305020303" pitchFamily="18" charset="0"/>
            </a:endParaRPr>
          </a:p>
        </p:txBody>
      </p:sp>
      <p:pic>
        <p:nvPicPr>
          <p:cNvPr id="268295" name="Picture 5">
            <a:extLst>
              <a:ext uri="{FF2B5EF4-FFF2-40B4-BE49-F238E27FC236}">
                <a16:creationId xmlns:a16="http://schemas.microsoft.com/office/drawing/2014/main" id="{9C298342-48FA-4F0D-A0E4-8F04C0B61D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8214" y="2803526"/>
            <a:ext cx="7488237" cy="1471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8296" name="Picture 1">
            <a:extLst>
              <a:ext uri="{FF2B5EF4-FFF2-40B4-BE49-F238E27FC236}">
                <a16:creationId xmlns:a16="http://schemas.microsoft.com/office/drawing/2014/main" id="{A5B31BE9-D431-4D34-8083-E76B14B6BD2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8375" y="4624388"/>
            <a:ext cx="14097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8297" name="Picture 2">
            <a:extLst>
              <a:ext uri="{FF2B5EF4-FFF2-40B4-BE49-F238E27FC236}">
                <a16:creationId xmlns:a16="http://schemas.microsoft.com/office/drawing/2014/main" id="{2D903570-881D-4260-8694-2C44C55B1E2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76" y="4541838"/>
            <a:ext cx="6462713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標題 1">
            <a:extLst>
              <a:ext uri="{FF2B5EF4-FFF2-40B4-BE49-F238E27FC236}">
                <a16:creationId xmlns:a16="http://schemas.microsoft.com/office/drawing/2014/main" id="{36778A45-A0B3-4EEF-888C-C39A4805B9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  <a:endParaRPr lang="zh-TW" altLang="en-US" dirty="0"/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2388" name="Picture 4">
            <a:extLst>
              <a:ext uri="{FF2B5EF4-FFF2-40B4-BE49-F238E27FC236}">
                <a16:creationId xmlns:a16="http://schemas.microsoft.com/office/drawing/2014/main" id="{744A6371-5F7E-4A23-AE56-C595B69BCC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690" y="3276677"/>
            <a:ext cx="5134928" cy="15745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2389" name="Picture 5">
            <a:extLst>
              <a:ext uri="{FF2B5EF4-FFF2-40B4-BE49-F238E27FC236}">
                <a16:creationId xmlns:a16="http://schemas.microsoft.com/office/drawing/2014/main" id="{68B13C7F-A54E-4D3A-BF23-83D6750056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992" y="3255852"/>
            <a:ext cx="4809808" cy="16161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4">
            <a:extLst>
              <a:ext uri="{FF2B5EF4-FFF2-40B4-BE49-F238E27FC236}">
                <a16:creationId xmlns:a16="http://schemas.microsoft.com/office/drawing/2014/main" id="{5BA6E779-13CD-4093-A988-575B1E5ABD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697" y="4986331"/>
            <a:ext cx="5455921" cy="1808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AD16058B-0F62-446C-878E-ACBDB6BA2A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7730" y="1550156"/>
            <a:ext cx="3974466" cy="15746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7">
            <a:extLst>
              <a:ext uri="{FF2B5EF4-FFF2-40B4-BE49-F238E27FC236}">
                <a16:creationId xmlns:a16="http://schemas.microsoft.com/office/drawing/2014/main" id="{17CCD45A-3664-453A-9C77-F7E5F478FA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992" y="1570713"/>
            <a:ext cx="4736466" cy="15335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標題 1">
            <a:extLst>
              <a:ext uri="{FF2B5EF4-FFF2-40B4-BE49-F238E27FC236}">
                <a16:creationId xmlns:a16="http://schemas.microsoft.com/office/drawing/2014/main" id="{3485EE7B-EB83-4F4E-9984-F23082559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  <a:endParaRPr lang="zh-TW" altLang="en-US" dirty="0"/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6.2.10 Radius od Fusion</a:t>
            </a:r>
          </a:p>
          <a:p>
            <a:pPr lvl="1"/>
            <a:r>
              <a:rPr lang="en-US" altLang="zh-TW" dirty="0">
                <a:solidFill>
                  <a:srgbClr val="A6A6A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35378646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8" name="Rectangle 3">
            <a:extLst>
              <a:ext uri="{FF2B5EF4-FFF2-40B4-BE49-F238E27FC236}">
                <a16:creationId xmlns:a16="http://schemas.microsoft.com/office/drawing/2014/main" id="{69F440A1-6F68-4CF5-BA61-099DA27E0C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2133600"/>
            <a:ext cx="10429239" cy="4464050"/>
          </a:xfrm>
        </p:spPr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</a:t>
            </a:r>
          </a:p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  <a:p>
            <a:pPr eaLnBrk="1" hangingPunct="1"/>
            <a:endParaRPr lang="en-US" altLang="zh-TW" b="1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Linear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 means we replace every pixel with a linear combination of its neighbors.</a:t>
            </a:r>
          </a:p>
          <a:p>
            <a:pPr eaLnBrk="1" hangingPunct="1"/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Shift-invariant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means that we perform the same operation at every point in the image</a:t>
            </a:r>
          </a:p>
        </p:txBody>
      </p:sp>
      <p:sp>
        <p:nvSpPr>
          <p:cNvPr id="10" name="標題 1">
            <a:extLst>
              <a:ext uri="{FF2B5EF4-FFF2-40B4-BE49-F238E27FC236}">
                <a16:creationId xmlns:a16="http://schemas.microsoft.com/office/drawing/2014/main" id="{5BBB8C29-6039-4810-8774-C5EE28F11D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6.4.0 Linear Shift-Invariant Neighborhood Operators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Title 1">
            <a:extLst>
              <a:ext uri="{FF2B5EF4-FFF2-40B4-BE49-F238E27FC236}">
                <a16:creationId xmlns:a16="http://schemas.microsoft.com/office/drawing/2014/main" id="{063D0F4F-D0BD-4248-9592-799CC0D7E6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  <a:endParaRPr lang="en-US" altLang="en-US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sp>
        <p:nvSpPr>
          <p:cNvPr id="279555" name="Content Placeholder 2">
            <a:extLst>
              <a:ext uri="{FF2B5EF4-FFF2-40B4-BE49-F238E27FC236}">
                <a16:creationId xmlns:a16="http://schemas.microsoft.com/office/drawing/2014/main" id="{C9A2FB4C-99F0-4B3A-A6CA-631B3A90FB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4720" y="1869281"/>
            <a:ext cx="10515600" cy="4411663"/>
          </a:xfrm>
        </p:spPr>
        <p:txBody>
          <a:bodyPr/>
          <a:lstStyle/>
          <a:p>
            <a:r>
              <a:rPr lang="en-US" altLang="zh-TW" b="1" dirty="0"/>
              <a:t>Kernel</a:t>
            </a:r>
            <a:r>
              <a:rPr lang="en-US" altLang="zh-TW" dirty="0"/>
              <a:t>: </a:t>
            </a:r>
            <a:r>
              <a:rPr lang="en-US" altLang="zh-TW" dirty="0" err="1"/>
              <a:t>a.k.a</a:t>
            </a:r>
            <a:r>
              <a:rPr lang="en-US" altLang="zh-TW" dirty="0"/>
              <a:t> </a:t>
            </a:r>
            <a:r>
              <a:rPr lang="en-US" altLang="zh-TW" b="1" i="1" dirty="0"/>
              <a:t>mask</a:t>
            </a:r>
            <a:r>
              <a:rPr lang="en-US" altLang="zh-TW" dirty="0"/>
              <a:t>, </a:t>
            </a:r>
            <a:r>
              <a:rPr lang="en-US" altLang="zh-TW" b="1" i="1" dirty="0"/>
              <a:t>filter</a:t>
            </a:r>
            <a:r>
              <a:rPr lang="en-US" altLang="zh-TW" dirty="0"/>
              <a:t>, </a:t>
            </a:r>
            <a:r>
              <a:rPr lang="en-US" altLang="zh-TW" b="1" i="1" dirty="0"/>
              <a:t>convolution matrix</a:t>
            </a:r>
          </a:p>
          <a:p>
            <a:r>
              <a:rPr lang="en-US" altLang="en-US" dirty="0"/>
              <a:t>Use: blurring, sharpening, embossing, etc.</a:t>
            </a:r>
          </a:p>
        </p:txBody>
      </p:sp>
      <p:pic>
        <p:nvPicPr>
          <p:cNvPr id="279556" name="Picture 4">
            <a:extLst>
              <a:ext uri="{FF2B5EF4-FFF2-40B4-BE49-F238E27FC236}">
                <a16:creationId xmlns:a16="http://schemas.microsoft.com/office/drawing/2014/main" id="{D431BC2A-4121-4670-BA17-41B95D0258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675" y="2958307"/>
            <a:ext cx="5661025" cy="187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9557" name="Picture 5">
            <a:extLst>
              <a:ext uri="{FF2B5EF4-FFF2-40B4-BE49-F238E27FC236}">
                <a16:creationId xmlns:a16="http://schemas.microsoft.com/office/drawing/2014/main" id="{5EC80E53-0F0B-469D-BA77-D159998F03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00" y="4834732"/>
            <a:ext cx="5664200" cy="166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361279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6748087"/>
              </p:ext>
            </p:extLst>
          </p:nvPr>
        </p:nvGraphicFramePr>
        <p:xfrm>
          <a:off x="7631878" y="3164075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053996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9" name="Rectangle 2">
            <a:extLst>
              <a:ext uri="{FF2B5EF4-FFF2-40B4-BE49-F238E27FC236}">
                <a16:creationId xmlns:a16="http://schemas.microsoft.com/office/drawing/2014/main" id="{0625CB9E-9B6B-4E26-95AD-D4DE9AD6E9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80580" name="Content Placeholder 3">
            <a:extLst>
              <a:ext uri="{FF2B5EF4-FFF2-40B4-BE49-F238E27FC236}">
                <a16:creationId xmlns:a16="http://schemas.microsoft.com/office/drawing/2014/main" id="{6F7C168C-82F4-4B2D-AE70-EEEE93EF75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Origin: The origin is the position of the kernel which is above (conceptually) the current output pixel. </a:t>
            </a:r>
            <a:endParaRPr lang="en-US" altLang="en-US" sz="2000" i="1" dirty="0">
              <a:solidFill>
                <a:srgbClr val="FF0000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Sign: 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endParaRPr lang="en-US" altLang="en-US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280581" name="Picture 5">
            <a:extLst>
              <a:ext uri="{FF2B5EF4-FFF2-40B4-BE49-F238E27FC236}">
                <a16:creationId xmlns:a16="http://schemas.microsoft.com/office/drawing/2014/main" id="{81EBC7D3-4B62-4006-BCFF-857D910F6C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8213" y="4554538"/>
            <a:ext cx="2495550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0582" name="Picture 6">
            <a:extLst>
              <a:ext uri="{FF2B5EF4-FFF2-40B4-BE49-F238E27FC236}">
                <a16:creationId xmlns:a16="http://schemas.microsoft.com/office/drawing/2014/main" id="{9A91FA2A-EEA3-4F4D-BD15-F08101DF3D6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5726" y="4554538"/>
            <a:ext cx="2314575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0583" name="Picture 7">
            <a:extLst>
              <a:ext uri="{FF2B5EF4-FFF2-40B4-BE49-F238E27FC236}">
                <a16:creationId xmlns:a16="http://schemas.microsoft.com/office/drawing/2014/main" id="{5AD44358-DFE8-4F5A-B6D1-8068FC79FDD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2264" y="4546601"/>
            <a:ext cx="1971675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0584" name="Oval 8">
            <a:extLst>
              <a:ext uri="{FF2B5EF4-FFF2-40B4-BE49-F238E27FC236}">
                <a16:creationId xmlns:a16="http://schemas.microsoft.com/office/drawing/2014/main" id="{941FC333-813B-473A-A0ED-F374A7458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5040314"/>
            <a:ext cx="431800" cy="433387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0585" name="Oval 12">
            <a:extLst>
              <a:ext uri="{FF2B5EF4-FFF2-40B4-BE49-F238E27FC236}">
                <a16:creationId xmlns:a16="http://schemas.microsoft.com/office/drawing/2014/main" id="{7D4633ED-7161-488C-9EEB-C3DC9CCFD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900" y="4995863"/>
            <a:ext cx="433388" cy="431800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80586" name="Oval 13">
            <a:extLst>
              <a:ext uri="{FF2B5EF4-FFF2-40B4-BE49-F238E27FC236}">
                <a16:creationId xmlns:a16="http://schemas.microsoft.com/office/drawing/2014/main" id="{CB98DD6F-772C-4C91-95B4-C13B8BD60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5550" y="5002214"/>
            <a:ext cx="419100" cy="433387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>
            <a:extLst>
              <a:ext uri="{FF2B5EF4-FFF2-40B4-BE49-F238E27FC236}">
                <a16:creationId xmlns:a16="http://schemas.microsoft.com/office/drawing/2014/main" id="{A1EEA638-7751-46E3-B7D8-8F1B7CB3B0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82627" name="Rectangle 3">
            <a:extLst>
              <a:ext uri="{FF2B5EF4-FFF2-40B4-BE49-F238E27FC236}">
                <a16:creationId xmlns:a16="http://schemas.microsoft.com/office/drawing/2014/main" id="{CB72966F-08C2-442D-965A-2B48D75E55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44880" y="1615440"/>
            <a:ext cx="9804399" cy="5242560"/>
          </a:xfrm>
        </p:spPr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of an image </a:t>
            </a:r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 i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with kernel filter </a:t>
            </a:r>
            <a:r>
              <a:rPr lang="en-US" altLang="zh-TW" b="1" i="1" dirty="0">
                <a:latin typeface="Cambria Math" panose="02040503050406030204" pitchFamily="18" charset="0"/>
                <a:ea typeface="Cambria Math" panose="02040503050406030204" pitchFamily="18" charset="0"/>
              </a:rPr>
              <a:t>F</a:t>
            </a:r>
          </a:p>
          <a:p>
            <a:pPr eaLnBrk="1" hangingPunct="1"/>
            <a:endParaRPr lang="en-US" altLang="zh-TW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endParaRPr lang="en-US" altLang="zh-TW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endParaRPr lang="en-US" altLang="zh-TW" i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By definition, the 3x3 kernel on image pixel [5, 5] can be written as follows:</a:t>
            </a:r>
          </a:p>
          <a:p>
            <a:pPr eaLnBrk="1" hangingPunct="1"/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282628" name="Picture 1">
            <a:extLst>
              <a:ext uri="{FF2B5EF4-FFF2-40B4-BE49-F238E27FC236}">
                <a16:creationId xmlns:a16="http://schemas.microsoft.com/office/drawing/2014/main" id="{6ED039D8-C241-4592-9263-9EE6367E52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995" y="4423569"/>
            <a:ext cx="2286000" cy="207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2629" name="Picture 2">
            <a:extLst>
              <a:ext uri="{FF2B5EF4-FFF2-40B4-BE49-F238E27FC236}">
                <a16:creationId xmlns:a16="http://schemas.microsoft.com/office/drawing/2014/main" id="{84947007-E223-41EA-93B8-36A2771297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5681" y="4028190"/>
            <a:ext cx="3171506" cy="2676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2630" name="TextBox 5">
            <a:extLst>
              <a:ext uri="{FF2B5EF4-FFF2-40B4-BE49-F238E27FC236}">
                <a16:creationId xmlns:a16="http://schemas.microsoft.com/office/drawing/2014/main" id="{93E70F9B-7C68-4D39-87F1-5586072C8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1718" y="5100638"/>
            <a:ext cx="12239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zh-TW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Image</a:t>
            </a:r>
            <a:r>
              <a:rPr lang="en-US" altLang="en-US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 :</a:t>
            </a:r>
          </a:p>
        </p:txBody>
      </p:sp>
      <p:sp>
        <p:nvSpPr>
          <p:cNvPr id="282631" name="Rectangle 7">
            <a:extLst>
              <a:ext uri="{FF2B5EF4-FFF2-40B4-BE49-F238E27FC236}">
                <a16:creationId xmlns:a16="http://schemas.microsoft.com/office/drawing/2014/main" id="{DA5D20EE-B8F9-4794-9A41-2CDE5F532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899" y="5100639"/>
            <a:ext cx="1096963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zh-TW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Filter</a:t>
            </a:r>
            <a:r>
              <a:rPr lang="en-US" altLang="en-US" sz="2500" dirty="0">
                <a:solidFill>
                  <a:srgbClr val="FF0000"/>
                </a:solidFill>
                <a:latin typeface="Cambria Math" panose="02040503050406030204" pitchFamily="18" charset="0"/>
              </a:rPr>
              <a:t> :</a:t>
            </a:r>
          </a:p>
        </p:txBody>
      </p:sp>
      <p:pic>
        <p:nvPicPr>
          <p:cNvPr id="282632" name="Picture 8">
            <a:extLst>
              <a:ext uri="{FF2B5EF4-FFF2-40B4-BE49-F238E27FC236}">
                <a16:creationId xmlns:a16="http://schemas.microsoft.com/office/drawing/2014/main" id="{0815DC4E-DBF3-4315-9766-242F2375738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2092" y="2152043"/>
            <a:ext cx="5594350" cy="933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707E63D3-B42E-49D3-BCA8-2ECDEBA5C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1620" y="2271395"/>
            <a:ext cx="1728788" cy="649288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>
            <a:extLst>
              <a:ext uri="{FF2B5EF4-FFF2-40B4-BE49-F238E27FC236}">
                <a16:creationId xmlns:a16="http://schemas.microsoft.com/office/drawing/2014/main" id="{24EC7797-91CD-4A90-8C45-D94F3FDD4C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79556" name="Rectangle 3">
            <a:extLst>
              <a:ext uri="{FF2B5EF4-FFF2-40B4-BE49-F238E27FC236}">
                <a16:creationId xmlns:a16="http://schemas.microsoft.com/office/drawing/2014/main" id="{DB2833A1-56D9-4C2E-97D0-95E75D06EC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036320" y="2060576"/>
            <a:ext cx="10129519" cy="4621213"/>
          </a:xfrm>
        </p:spPr>
        <p:txBody>
          <a:bodyPr>
            <a:normAutofit lnSpcReduction="10000"/>
          </a:bodyPr>
          <a:lstStyle/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r>
              <a:rPr lang="en-US" altLang="zh-TW" sz="2500" dirty="0">
                <a:latin typeface="Cambria Math" panose="02040503050406030204" pitchFamily="18" charset="0"/>
              </a:rPr>
              <a:t>Output[5, 5] =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F[-1,-1]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=</a:t>
            </a:r>
            <a:r>
              <a:rPr lang="zh-TW" altLang="en-US" sz="2500" dirty="0">
                <a:latin typeface="Cambria Math" panose="02040503050406030204" pitchFamily="18" charset="0"/>
              </a:rPr>
              <a:t>  </a:t>
            </a:r>
            <a:r>
              <a:rPr lang="en-US" altLang="zh-TW" sz="2500" b="1" dirty="0" err="1">
                <a:solidFill>
                  <a:srgbClr val="FF0000"/>
                </a:solidFill>
                <a:latin typeface="Cambria Math" panose="02040503050406030204" pitchFamily="18" charset="0"/>
              </a:rPr>
              <a:t>i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h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g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f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e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d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c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b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a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ADBD376-A332-4A82-A8CC-F51AEC70E2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1152" y="4371182"/>
            <a:ext cx="1944687" cy="176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4677" name="Picture 7">
            <a:extLst>
              <a:ext uri="{FF2B5EF4-FFF2-40B4-BE49-F238E27FC236}">
                <a16:creationId xmlns:a16="http://schemas.microsoft.com/office/drawing/2014/main" id="{8B72BB2D-F745-47FE-A940-6A32665EBF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7623" y="1673226"/>
            <a:ext cx="6337300" cy="105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4678" name="Picture 1">
            <a:extLst>
              <a:ext uri="{FF2B5EF4-FFF2-40B4-BE49-F238E27FC236}">
                <a16:creationId xmlns:a16="http://schemas.microsoft.com/office/drawing/2014/main" id="{8CD094DB-8039-4710-882E-E98A01EE3D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51353" y="1558926"/>
            <a:ext cx="1390650" cy="128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>
            <a:extLst>
              <a:ext uri="{FF2B5EF4-FFF2-40B4-BE49-F238E27FC236}">
                <a16:creationId xmlns:a16="http://schemas.microsoft.com/office/drawing/2014/main" id="{ECF6F6D2-6D85-45B7-826D-2B8A4806BC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6.4.1.1 Convolution</a:t>
            </a:r>
          </a:p>
        </p:txBody>
      </p:sp>
      <p:sp>
        <p:nvSpPr>
          <p:cNvPr id="286723" name="Content Placeholder 3">
            <a:extLst>
              <a:ext uri="{FF2B5EF4-FFF2-40B4-BE49-F238E27FC236}">
                <a16:creationId xmlns:a16="http://schemas.microsoft.com/office/drawing/2014/main" id="{F31CC4DC-9FC4-48D2-BB0E-50FEDB83BA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916114"/>
            <a:ext cx="10515600" cy="4537075"/>
          </a:xfrm>
        </p:spPr>
        <p:txBody>
          <a:bodyPr/>
          <a:lstStyle/>
          <a:p>
            <a:r>
              <a:rPr lang="en-US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2D Convolution on pixel [1, 1] by definition:</a:t>
            </a:r>
          </a:p>
        </p:txBody>
      </p:sp>
      <p:pic>
        <p:nvPicPr>
          <p:cNvPr id="286724" name="Picture 1">
            <a:extLst>
              <a:ext uri="{FF2B5EF4-FFF2-40B4-BE49-F238E27FC236}">
                <a16:creationId xmlns:a16="http://schemas.microsoft.com/office/drawing/2014/main" id="{E82C2C20-9933-4F47-B7D1-F8395F5DF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5276" y="2517776"/>
            <a:ext cx="4824413" cy="414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25" name="Picture 11">
            <a:extLst>
              <a:ext uri="{FF2B5EF4-FFF2-40B4-BE49-F238E27FC236}">
                <a16:creationId xmlns:a16="http://schemas.microsoft.com/office/drawing/2014/main" id="{3ABE39BD-A1BA-4728-BAA8-CC372AE4E2F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2605" y="3649346"/>
            <a:ext cx="2286000" cy="207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26" name="TextBox 2">
            <a:extLst>
              <a:ext uri="{FF2B5EF4-FFF2-40B4-BE49-F238E27FC236}">
                <a16:creationId xmlns:a16="http://schemas.microsoft.com/office/drawing/2014/main" id="{735B63F9-3DED-4669-9D3F-BAFFA4070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4452" y="3054033"/>
            <a:ext cx="35274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Kernel (same as previous one)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1" name="Rectangle 2">
            <a:extLst>
              <a:ext uri="{FF2B5EF4-FFF2-40B4-BE49-F238E27FC236}">
                <a16:creationId xmlns:a16="http://schemas.microsoft.com/office/drawing/2014/main" id="{94D8965A-F20E-439B-8A6C-A985A60E71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6.4.1.2 Correlation</a:t>
            </a:r>
          </a:p>
        </p:txBody>
      </p:sp>
      <p:sp>
        <p:nvSpPr>
          <p:cNvPr id="277508" name="Content Placeholder 3">
            <a:extLst>
              <a:ext uri="{FF2B5EF4-FFF2-40B4-BE49-F238E27FC236}">
                <a16:creationId xmlns:a16="http://schemas.microsoft.com/office/drawing/2014/main" id="{24CE903F-520A-44D5-93D2-AA3D9637C63D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ph idx="1"/>
          </p:nvPr>
        </p:nvSpPr>
        <p:spPr>
          <a:blipFill rotWithShape="0">
            <a:blip r:embed="rId3"/>
            <a:stretch>
              <a:fillRect l="-741"/>
            </a:stretch>
          </a:blipFill>
          <a:ln>
            <a:noFill/>
          </a:ln>
        </p:spPr>
        <p:txBody>
          <a:bodyPr/>
          <a:lstStyle/>
          <a:p>
            <a:pPr>
              <a:defRPr/>
            </a:pPr>
            <a:r>
              <a:rPr lang="en-US" dirty="0">
                <a:noFill/>
              </a:rPr>
              <a:t> </a:t>
            </a:r>
          </a:p>
        </p:txBody>
      </p:sp>
      <p:pic>
        <p:nvPicPr>
          <p:cNvPr id="288773" name="Picture 1">
            <a:extLst>
              <a:ext uri="{FF2B5EF4-FFF2-40B4-BE49-F238E27FC236}">
                <a16:creationId xmlns:a16="http://schemas.microsoft.com/office/drawing/2014/main" id="{23004F76-D223-4B65-9DAA-C5971F64FA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8125" y="2548256"/>
            <a:ext cx="6635750" cy="114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文字方塊 1">
            <a:extLst>
              <a:ext uri="{FF2B5EF4-FFF2-40B4-BE49-F238E27FC236}">
                <a16:creationId xmlns:a16="http://schemas.microsoft.com/office/drawing/2014/main" id="{C3A5CBEA-BA97-4B6A-B378-9E66AC44826B}"/>
              </a:ext>
            </a:extLst>
          </p:cNvPr>
          <p:cNvSpPr txBox="1"/>
          <p:nvPr/>
        </p:nvSpPr>
        <p:spPr>
          <a:xfrm>
            <a:off x="487680" y="4246880"/>
            <a:ext cx="10759440" cy="14427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08">
                                            <p:txEl>
                                              <p:char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7508">
                                            <p:txEl>
                                              <p:char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>
            <a:extLst>
              <a:ext uri="{FF2B5EF4-FFF2-40B4-BE49-F238E27FC236}">
                <a16:creationId xmlns:a16="http://schemas.microsoft.com/office/drawing/2014/main" id="{0DE87CC1-4DFF-49AF-A914-3E0C71FA3D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6.4.1.2 Correlation</a:t>
            </a:r>
          </a:p>
        </p:txBody>
      </p:sp>
      <p:sp>
        <p:nvSpPr>
          <p:cNvPr id="279556" name="Rectangle 3">
            <a:extLst>
              <a:ext uri="{FF2B5EF4-FFF2-40B4-BE49-F238E27FC236}">
                <a16:creationId xmlns:a16="http://schemas.microsoft.com/office/drawing/2014/main" id="{B8522DC6-D6D7-4586-A498-896FB5FE32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1" y="2060576"/>
            <a:ext cx="9625014" cy="4621213"/>
          </a:xfrm>
        </p:spPr>
        <p:txBody>
          <a:bodyPr>
            <a:normAutofit lnSpcReduction="10000"/>
          </a:bodyPr>
          <a:lstStyle/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/>
            <a:r>
              <a:rPr lang="en-US" altLang="zh-TW" sz="2500" dirty="0">
                <a:latin typeface="Cambria Math" panose="02040503050406030204" pitchFamily="18" charset="0"/>
              </a:rPr>
              <a:t>Output[5, 5] =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F[-1,-1]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-1]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 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   F[-1,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0,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F[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1,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1]</a:t>
            </a:r>
            <a:r>
              <a:rPr lang="zh-TW" altLang="en-US" sz="2500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zh-TW" sz="2500" dirty="0">
              <a:latin typeface="Cambria Math" panose="02040503050406030204" pitchFamily="18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sz="2500" dirty="0">
                <a:latin typeface="Cambria Math" panose="02040503050406030204" pitchFamily="18" charset="0"/>
              </a:rPr>
              <a:t>=</a:t>
            </a:r>
            <a:r>
              <a:rPr lang="zh-TW" altLang="en-US" sz="2500" dirty="0">
                <a:latin typeface="Cambria Math" panose="02040503050406030204" pitchFamily="18" charset="0"/>
              </a:rPr>
              <a:t>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a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[4,4]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b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c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[6,4]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d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[4,5]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</a:rPr>
              <a:t>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e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[5,5]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f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[6,5] +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zh-TW" altLang="en-US" sz="2500" dirty="0">
                <a:latin typeface="Cambria Math" panose="02040503050406030204" pitchFamily="18" charset="0"/>
              </a:rPr>
              <a:t>    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g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[4,6] + </a:t>
            </a:r>
            <a:r>
              <a:rPr lang="en-US" altLang="zh-TW" sz="2500" b="1" dirty="0">
                <a:solidFill>
                  <a:srgbClr val="FF0000"/>
                </a:solidFill>
                <a:latin typeface="Cambria Math" panose="02040503050406030204" pitchFamily="18" charset="0"/>
              </a:rPr>
              <a:t>h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[5,6] + </a:t>
            </a:r>
            <a:r>
              <a:rPr lang="en-US" altLang="zh-TW" sz="2500" b="1" dirty="0" err="1">
                <a:solidFill>
                  <a:srgbClr val="FF0000"/>
                </a:solidFill>
                <a:latin typeface="Cambria Math" panose="02040503050406030204" pitchFamily="18" charset="0"/>
              </a:rPr>
              <a:t>i</a:t>
            </a:r>
            <a:r>
              <a:rPr lang="zh-TW" altLang="en-US" sz="2500" b="1" dirty="0">
                <a:latin typeface="Cambria Math" panose="02040503050406030204" pitchFamily="18" charset="0"/>
              </a:rPr>
              <a:t>．</a:t>
            </a:r>
            <a:r>
              <a:rPr lang="en-US" altLang="zh-TW" sz="2500" dirty="0">
                <a:latin typeface="Cambria Math" panose="02040503050406030204" pitchFamily="18" charset="0"/>
              </a:rPr>
              <a:t>I [6,6]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5C823C4-81E2-4961-AD3A-A96C7A9B60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9113" y="4538980"/>
            <a:ext cx="1944687" cy="176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0821" name="Picture 5">
            <a:extLst>
              <a:ext uri="{FF2B5EF4-FFF2-40B4-BE49-F238E27FC236}">
                <a16:creationId xmlns:a16="http://schemas.microsoft.com/office/drawing/2014/main" id="{A05D92F6-6DE9-44DB-8C64-41E96E49977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1999" y="1659099"/>
            <a:ext cx="6107113" cy="1054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0822" name="Picture 1">
            <a:extLst>
              <a:ext uri="{FF2B5EF4-FFF2-40B4-BE49-F238E27FC236}">
                <a16:creationId xmlns:a16="http://schemas.microsoft.com/office/drawing/2014/main" id="{E0F9C73F-1487-486E-869E-AA680A922D9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7889" y="1543190"/>
            <a:ext cx="1390650" cy="128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95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95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95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>
            <a:extLst>
              <a:ext uri="{FF2B5EF4-FFF2-40B4-BE49-F238E27FC236}">
                <a16:creationId xmlns:a16="http://schemas.microsoft.com/office/drawing/2014/main" id="{B4318B68-2DDC-4394-9FF0-61B3A8CC3B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2867" name="Rectangle 3">
            <a:extLst>
              <a:ext uri="{FF2B5EF4-FFF2-40B4-BE49-F238E27FC236}">
                <a16:creationId xmlns:a16="http://schemas.microsoft.com/office/drawing/2014/main" id="{24054629-7BCF-4A23-82DB-0E11565DA3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Some issues :</a:t>
            </a:r>
          </a:p>
        </p:txBody>
      </p:sp>
      <p:pic>
        <p:nvPicPr>
          <p:cNvPr id="318466" name="Picture 2" descr="http://www.imagemagick.org/Usage/convolve/face.png">
            <a:extLst>
              <a:ext uri="{FF2B5EF4-FFF2-40B4-BE49-F238E27FC236}">
                <a16:creationId xmlns:a16="http://schemas.microsoft.com/office/drawing/2014/main" id="{73040D45-77C9-40AF-9355-3871611F9B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3592" y="3429000"/>
            <a:ext cx="2262360" cy="2262360"/>
          </a:xfrm>
          <a:prstGeom prst="rect">
            <a:avLst/>
          </a:prstGeom>
          <a:noFill/>
          <a:ln>
            <a:solidFill>
              <a:schemeClr val="tx1"/>
            </a:solidFill>
          </a:ln>
          <a:effectLst>
            <a:softEdge rad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10B6378-9062-4C46-9806-A8B9B973374E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685952" y="3933056"/>
            <a:ext cx="3138240" cy="1117550"/>
          </a:xfrm>
          <a:prstGeom prst="rect">
            <a:avLst/>
          </a:prstGeom>
          <a:blipFill rotWithShape="0">
            <a:blip r:embed="rId4"/>
            <a:stretch>
              <a:fillRect l="-3307" r="-584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1817F51-6871-43B1-BC3B-D14A844CDDC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24788" y="3429000"/>
            <a:ext cx="2265362" cy="226695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>
            <a:extLst>
              <a:ext uri="{FF2B5EF4-FFF2-40B4-BE49-F238E27FC236}">
                <a16:creationId xmlns:a16="http://schemas.microsoft.com/office/drawing/2014/main" id="{96325591-D4F9-4F33-8ADB-3651705083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4915" name="Rectangle 3">
            <a:extLst>
              <a:ext uri="{FF2B5EF4-FFF2-40B4-BE49-F238E27FC236}">
                <a16:creationId xmlns:a16="http://schemas.microsoft.com/office/drawing/2014/main" id="{46F4B302-0355-4919-A42B-4ED16E902F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776414" y="2644776"/>
            <a:ext cx="8683625" cy="4187825"/>
          </a:xfrm>
        </p:spPr>
        <p:txBody>
          <a:bodyPr/>
          <a:lstStyle/>
          <a:p>
            <a:pPr marL="0" indent="0" algn="ctr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Normalization:</a:t>
            </a:r>
            <a:r>
              <a:rPr lang="zh-TW" altLang="en-US" sz="2500" dirty="0">
                <a:latin typeface="Cambria Math" panose="02040503050406030204" pitchFamily="18" charset="0"/>
              </a:rPr>
              <a:t> 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The sum of kernel must be equal to 1</a:t>
            </a:r>
          </a:p>
        </p:txBody>
      </p:sp>
      <p:pic>
        <p:nvPicPr>
          <p:cNvPr id="318466" name="Picture 2" descr="http://www.imagemagick.org/Usage/convolve/face.png">
            <a:extLst>
              <a:ext uri="{FF2B5EF4-FFF2-40B4-BE49-F238E27FC236}">
                <a16:creationId xmlns:a16="http://schemas.microsoft.com/office/drawing/2014/main" id="{3FBC324B-2ABD-4540-B9CC-50E4D88ACD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7568" y="3429000"/>
            <a:ext cx="2262360" cy="2262360"/>
          </a:xfrm>
          <a:prstGeom prst="rect">
            <a:avLst/>
          </a:prstGeom>
          <a:noFill/>
          <a:ln>
            <a:solidFill>
              <a:schemeClr val="tx1"/>
            </a:solidFill>
          </a:ln>
          <a:effectLst>
            <a:softEdge rad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5D25FF1-901B-450F-9EF4-E1EB2F1D1275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439816" y="3933056"/>
            <a:ext cx="3356532" cy="1117550"/>
          </a:xfrm>
          <a:prstGeom prst="rect">
            <a:avLst/>
          </a:prstGeom>
          <a:blipFill rotWithShape="0">
            <a:blip r:embed="rId4"/>
            <a:stretch>
              <a:fillRect l="-2904" r="-2359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339970" name="Picture 2" descr="http://www.imagemagick.org/Usage/convolve/face_spread_norm.png">
            <a:extLst>
              <a:ext uri="{FF2B5EF4-FFF2-40B4-BE49-F238E27FC236}">
                <a16:creationId xmlns:a16="http://schemas.microsoft.com/office/drawing/2014/main" id="{391A059E-A60E-4704-A140-20E684341F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937500" y="3429000"/>
            <a:ext cx="2262188" cy="2262188"/>
          </a:xfrm>
          <a:prstGeom prst="rect">
            <a:avLst/>
          </a:prstGeom>
          <a:noFill/>
          <a:ln>
            <a:solidFill>
              <a:schemeClr val="tx1">
                <a:lumMod val="95000"/>
                <a:lumOff val="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19" name="Oval 3">
            <a:extLst>
              <a:ext uri="{FF2B5EF4-FFF2-40B4-BE49-F238E27FC236}">
                <a16:creationId xmlns:a16="http://schemas.microsoft.com/office/drawing/2014/main" id="{56802C6D-BA38-4859-B25E-9C2B318FD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3933826"/>
            <a:ext cx="503238" cy="1223963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9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>
            <a:extLst>
              <a:ext uri="{FF2B5EF4-FFF2-40B4-BE49-F238E27FC236}">
                <a16:creationId xmlns:a16="http://schemas.microsoft.com/office/drawing/2014/main" id="{9D2FCB09-B91A-43AD-B480-05C76FB913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6963" name="Rectangle 3">
            <a:extLst>
              <a:ext uri="{FF2B5EF4-FFF2-40B4-BE49-F238E27FC236}">
                <a16:creationId xmlns:a16="http://schemas.microsoft.com/office/drawing/2014/main" id="{1F2E92A5-D07D-4CA5-86E5-2650E35AF7E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An example of </a:t>
            </a:r>
            <a:r>
              <a:rPr lang="en-US" altLang="zh-TW" sz="25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Box Blur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F8FF17B-68DF-4521-AEA0-EC0A63A54B0B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928569" y="4008522"/>
            <a:ext cx="2880320" cy="1107226"/>
          </a:xfrm>
          <a:prstGeom prst="rect">
            <a:avLst/>
          </a:prstGeom>
          <a:blipFill rotWithShape="0">
            <a:blip r:embed="rId3"/>
            <a:stretch>
              <a:fillRect l="-3383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296965" name="Picture 2" descr="File:Vd-Orig.png">
            <a:extLst>
              <a:ext uri="{FF2B5EF4-FFF2-40B4-BE49-F238E27FC236}">
                <a16:creationId xmlns:a16="http://schemas.microsoft.com/office/drawing/2014/main" id="{D84378FE-F039-4BF0-92F1-B341D5F913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3313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66" name="Picture 2" descr="Vd-Blur2.png">
            <a:extLst>
              <a:ext uri="{FF2B5EF4-FFF2-40B4-BE49-F238E27FC236}">
                <a16:creationId xmlns:a16="http://schemas.microsoft.com/office/drawing/2014/main" id="{EE3ED491-D6EF-4163-B6B7-74A3CAB58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2888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>
            <a:extLst>
              <a:ext uri="{FF2B5EF4-FFF2-40B4-BE49-F238E27FC236}">
                <a16:creationId xmlns:a16="http://schemas.microsoft.com/office/drawing/2014/main" id="{9555E4E8-17EE-4798-BF44-D20AC3F08B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299011" name="Rectangle 3">
            <a:extLst>
              <a:ext uri="{FF2B5EF4-FFF2-40B4-BE49-F238E27FC236}">
                <a16:creationId xmlns:a16="http://schemas.microsoft.com/office/drawing/2014/main" id="{21D3DB96-EDC3-4845-AB19-D2DB9D5CB1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An example of </a:t>
            </a:r>
            <a:r>
              <a:rPr lang="en-US" altLang="zh-TW" sz="25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Sharpen</a:t>
            </a:r>
            <a:r>
              <a:rPr lang="en-US" altLang="zh-TW" sz="2500" dirty="0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93EFDDA-2D7B-4708-94A5-C63EBE279243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685952" y="3933057"/>
            <a:ext cx="3138240" cy="1142877"/>
          </a:xfrm>
          <a:prstGeom prst="rect">
            <a:avLst/>
          </a:prstGeom>
          <a:blipFill rotWithShape="0">
            <a:blip r:embed="rId3"/>
            <a:stretch>
              <a:fillRect l="-3307" r="-19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299013" name="Picture 2" descr="File:Vd-Orig.png">
            <a:extLst>
              <a:ext uri="{FF2B5EF4-FFF2-40B4-BE49-F238E27FC236}">
                <a16:creationId xmlns:a16="http://schemas.microsoft.com/office/drawing/2014/main" id="{ED698CC8-CB7E-4DA0-B1D9-44866DE432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3313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9014" name="Picture 2" descr="Vd-Sharp.png">
            <a:extLst>
              <a:ext uri="{FF2B5EF4-FFF2-40B4-BE49-F238E27FC236}">
                <a16:creationId xmlns:a16="http://schemas.microsoft.com/office/drawing/2014/main" id="{A7C5415C-5249-4AD2-9FEB-671B94168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7338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/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6280058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5696418"/>
              </p:ext>
            </p:extLst>
          </p:nvPr>
        </p:nvGraphicFramePr>
        <p:xfrm>
          <a:off x="8615726" y="3156141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  <p:sp>
        <p:nvSpPr>
          <p:cNvPr id="5" name="文字方塊 4">
            <a:extLst>
              <a:ext uri="{FF2B5EF4-FFF2-40B4-BE49-F238E27FC236}">
                <a16:creationId xmlns:a16="http://schemas.microsoft.com/office/drawing/2014/main" id="{55F64625-55F1-4A30-AB99-3E4D64CB1556}"/>
              </a:ext>
            </a:extLst>
          </p:cNvPr>
          <p:cNvSpPr txBox="1"/>
          <p:nvPr/>
        </p:nvSpPr>
        <p:spPr>
          <a:xfrm>
            <a:off x="10775726" y="4411889"/>
            <a:ext cx="9954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b="1" dirty="0">
                <a:solidFill>
                  <a:srgbClr val="FF0000"/>
                </a:solidFill>
              </a:rPr>
              <a:t>……</a:t>
            </a:r>
            <a:endParaRPr lang="zh-TW" alt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988739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>
            <a:extLst>
              <a:ext uri="{FF2B5EF4-FFF2-40B4-BE49-F238E27FC236}">
                <a16:creationId xmlns:a16="http://schemas.microsoft.com/office/drawing/2014/main" id="{95D7802E-26DA-4AB8-87F5-17A5B5FA45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301059" name="Rectangle 3">
            <a:extLst>
              <a:ext uri="{FF2B5EF4-FFF2-40B4-BE49-F238E27FC236}">
                <a16:creationId xmlns:a16="http://schemas.microsoft.com/office/drawing/2014/main" id="{98F8236C-6EED-4405-B6EE-02C1F616CB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49500" y="2565400"/>
            <a:ext cx="8039100" cy="4116388"/>
          </a:xfrm>
        </p:spPr>
        <p:txBody>
          <a:bodyPr/>
          <a:lstStyle/>
          <a:p>
            <a:pPr marL="0" indent="0">
              <a:buNone/>
            </a:pPr>
            <a:r>
              <a:rPr lang="en-US" altLang="zh-TW" sz="2500">
                <a:latin typeface="Cambria Math" panose="02040503050406030204" pitchFamily="18" charset="0"/>
                <a:ea typeface="Cambria Math" panose="02040503050406030204" pitchFamily="18" charset="0"/>
              </a:rPr>
              <a:t>An example of </a:t>
            </a:r>
            <a:r>
              <a:rPr lang="en-US" altLang="zh-TW" sz="2500" b="1">
                <a:latin typeface="Cambria Math" panose="02040503050406030204" pitchFamily="18" charset="0"/>
                <a:ea typeface="Cambria Math" panose="02040503050406030204" pitchFamily="18" charset="0"/>
              </a:rPr>
              <a:t>Edge Detection</a:t>
            </a:r>
            <a:r>
              <a:rPr lang="en-US" altLang="zh-TW" sz="2500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4B029B8-3A24-43E0-9C35-165A2CA4A260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685952" y="3933057"/>
            <a:ext cx="3138240" cy="1142877"/>
          </a:xfrm>
          <a:prstGeom prst="rect">
            <a:avLst/>
          </a:prstGeom>
          <a:blipFill rotWithShape="0">
            <a:blip r:embed="rId3"/>
            <a:stretch>
              <a:fillRect l="-3307" r="-19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pic>
        <p:nvPicPr>
          <p:cNvPr id="301061" name="Picture 2" descr="File:Vd-Orig.png">
            <a:extLst>
              <a:ext uri="{FF2B5EF4-FFF2-40B4-BE49-F238E27FC236}">
                <a16:creationId xmlns:a16="http://schemas.microsoft.com/office/drawing/2014/main" id="{BCD9E7AB-8A2D-4F95-A663-6F79C88243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3313" y="3429000"/>
            <a:ext cx="2265362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1062" name="Picture 4" descr="Vd-Edge3.png">
            <a:extLst>
              <a:ext uri="{FF2B5EF4-FFF2-40B4-BE49-F238E27FC236}">
                <a16:creationId xmlns:a16="http://schemas.microsoft.com/office/drawing/2014/main" id="{C90F48A7-8725-4D5F-8C65-5EAE6F0EDA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6225" y="3429001"/>
            <a:ext cx="2266950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>
            <a:extLst>
              <a:ext uri="{FF2B5EF4-FFF2-40B4-BE49-F238E27FC236}">
                <a16:creationId xmlns:a16="http://schemas.microsoft.com/office/drawing/2014/main" id="{383DAA27-844E-4EA5-93B7-9715ED28AC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63907AD-B002-4ABC-950E-66D5EC7EA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9040" y="2188528"/>
            <a:ext cx="1033780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What is the key difference between</a:t>
            </a:r>
            <a:r>
              <a:rPr lang="zh-TW" altLang="en-US" sz="3200" dirty="0">
                <a:latin typeface="Cambria Math" panose="02040503050406030204" pitchFamily="18" charset="0"/>
                <a:ea typeface="Adobe 黑体 Std R" panose="020B0400000000000000" pitchFamily="34" charset="-128"/>
              </a:rPr>
              <a:t>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Convolution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and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?</a:t>
            </a: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en-US" sz="3200" u="sng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is associative.</a:t>
            </a:r>
          </a:p>
          <a:p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If F and G are filters,</a:t>
            </a:r>
          </a:p>
          <a:p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then F </a:t>
            </a:r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(G </a:t>
            </a:r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I) = (F </a:t>
            </a:r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G) </a:t>
            </a:r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  <a:sym typeface="Wingdings 2" panose="05020102010507070707" pitchFamily="18" charset="2"/>
              </a:rPr>
              <a:t>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I.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B8A8E10D-01BB-4BB6-B758-02F563E6B8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TW" altLang="en-US"/>
          </a:p>
        </p:txBody>
      </p:sp>
      <p:pic>
        <p:nvPicPr>
          <p:cNvPr id="4" name="內容版面配置區 3">
            <a:extLst>
              <a:ext uri="{FF2B5EF4-FFF2-40B4-BE49-F238E27FC236}">
                <a16:creationId xmlns:a16="http://schemas.microsoft.com/office/drawing/2014/main" id="{AD730B70-7921-4A2D-A773-74978BFF95A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358259" y="1238961"/>
            <a:ext cx="7475482" cy="2647567"/>
          </a:xfrm>
          <a:prstGeom prst="rect">
            <a:avLst/>
          </a:prstGeom>
        </p:spPr>
      </p:pic>
      <p:pic>
        <p:nvPicPr>
          <p:cNvPr id="5" name="圖片 4">
            <a:extLst>
              <a:ext uri="{FF2B5EF4-FFF2-40B4-BE49-F238E27FC236}">
                <a16:creationId xmlns:a16="http://schemas.microsoft.com/office/drawing/2014/main" id="{C6DFFC02-B147-49AD-90B0-4D9ED282803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97976" y="3781425"/>
            <a:ext cx="7796048" cy="2914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9234444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B0846E3B-4F09-4E6F-8918-7625F36CB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E094941B-FC87-4196-BB1F-B57FC011D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zh-TW" altLang="en-US"/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25368996-A2DA-4C65-9A0E-6465E08C7E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33296" y="377382"/>
            <a:ext cx="6891179" cy="5799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653466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>
            <a:extLst>
              <a:ext uri="{FF2B5EF4-FFF2-40B4-BE49-F238E27FC236}">
                <a16:creationId xmlns:a16="http://schemas.microsoft.com/office/drawing/2014/main" id="{1BF1BE83-DE05-4AB2-9B35-F3872B9192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&amp;</a:t>
            </a:r>
            <a:r>
              <a:rPr lang="zh-TW" altLang="en-US" b="1" dirty="0">
                <a:latin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B5BCEB8-FB8F-48FD-BD71-0B5DC499A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5040" y="2276475"/>
            <a:ext cx="10398759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en-US" altLang="zh-TW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When will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Convolution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and </a:t>
            </a:r>
            <a:r>
              <a:rPr lang="en-US" altLang="en-US" sz="32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Correlation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 be identical with each other ?</a:t>
            </a: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en-US" altLang="en-US" sz="3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They are the same ONLY when the kernel is </a:t>
            </a:r>
            <a:r>
              <a:rPr lang="en-US" altLang="en-US" sz="3200" u="sng" dirty="0">
                <a:latin typeface="Cambria Math" panose="02040503050406030204" pitchFamily="18" charset="0"/>
                <a:ea typeface="Cambria Math" panose="02040503050406030204" pitchFamily="18" charset="0"/>
              </a:rPr>
              <a:t>point symmetric</a:t>
            </a:r>
            <a:r>
              <a:rPr lang="en-US" altLang="en-US" sz="3200" dirty="0">
                <a:latin typeface="Cambria Math" panose="02040503050406030204" pitchFamily="18" charset="0"/>
                <a:ea typeface="Cambria Math" panose="02040503050406030204" pitchFamily="18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1" name="Rectangle 2">
            <a:extLst>
              <a:ext uri="{FF2B5EF4-FFF2-40B4-BE49-F238E27FC236}">
                <a16:creationId xmlns:a16="http://schemas.microsoft.com/office/drawing/2014/main" id="{5D060FBD-DFCB-4BBC-A13F-B31257321E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09252" name="Rectangle 3">
            <a:extLst>
              <a:ext uri="{FF2B5EF4-FFF2-40B4-BE49-F238E27FC236}">
                <a16:creationId xmlns:a16="http://schemas.microsoft.com/office/drawing/2014/main" id="{565B7CD0-873A-423D-9575-3F6C631DE26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2041526"/>
            <a:ext cx="9829801" cy="4411663"/>
          </a:xfrm>
        </p:spPr>
        <p:txBody>
          <a:bodyPr/>
          <a:lstStyle/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straightforward computation: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                                                   multiplications, additions                                              </a:t>
            </a:r>
          </a:p>
          <a:p>
            <a:pPr eaLnBrk="1" hangingPunct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decomposition:                                                          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                                                   multiplications, additions</a:t>
            </a:r>
          </a:p>
          <a:p>
            <a:pPr eaLnBrk="1" hangingPunct="1"/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eaLnBrk="1" hangingPunct="1"/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309253" name="Picture 4">
            <a:extLst>
              <a:ext uri="{FF2B5EF4-FFF2-40B4-BE49-F238E27FC236}">
                <a16:creationId xmlns:a16="http://schemas.microsoft.com/office/drawing/2014/main" id="{2DCCE985-0402-4D7E-9FA7-818055BAF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494" y="2614611"/>
            <a:ext cx="3525837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9254" name="Picture 5">
            <a:extLst>
              <a:ext uri="{FF2B5EF4-FFF2-40B4-BE49-F238E27FC236}">
                <a16:creationId xmlns:a16="http://schemas.microsoft.com/office/drawing/2014/main" id="{DDD7BD25-BE0A-4916-B6F7-B1E360EA7C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0013" y="3562352"/>
            <a:ext cx="3525837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9" name="Rectangle 2">
            <a:extLst>
              <a:ext uri="{FF2B5EF4-FFF2-40B4-BE49-F238E27FC236}">
                <a16:creationId xmlns:a16="http://schemas.microsoft.com/office/drawing/2014/main" id="{D489D7B6-8FAE-4955-89AE-7EC304EA93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pic>
        <p:nvPicPr>
          <p:cNvPr id="311300" name="Picture 5">
            <a:extLst>
              <a:ext uri="{FF2B5EF4-FFF2-40B4-BE49-F238E27FC236}">
                <a16:creationId xmlns:a16="http://schemas.microsoft.com/office/drawing/2014/main" id="{001C37ED-C789-4422-BB5E-70D701CD7C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5317" y="2250123"/>
            <a:ext cx="5821363" cy="279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1301" name="Picture 6">
            <a:extLst>
              <a:ext uri="{FF2B5EF4-FFF2-40B4-BE49-F238E27FC236}">
                <a16:creationId xmlns:a16="http://schemas.microsoft.com/office/drawing/2014/main" id="{D4BC03A8-253A-49DD-90F6-BD3803CFD1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1337" y="5429568"/>
            <a:ext cx="8569325" cy="69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8FDAB26C-0CEE-4076-B8F2-5C0F1BD80B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49985578-5F6A-44DB-8446-6A14AD3043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zh-TW" altLang="en-US"/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41801CDB-71EE-4CA7-9CF2-3288F3C50C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1724" y="681037"/>
            <a:ext cx="10068552" cy="55506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20822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F73E832-0131-411B-9C79-7E288F115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056321"/>
              </p:ext>
            </p:extLst>
          </p:nvPr>
        </p:nvGraphicFramePr>
        <p:xfrm>
          <a:off x="838201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81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9985" y="6173997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6D6F6670-3B08-4B97-83B1-4BF53A2539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6010040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4E2B65CD-2D53-4F20-B511-00B66159B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6129668"/>
              </p:ext>
            </p:extLst>
          </p:nvPr>
        </p:nvGraphicFramePr>
        <p:xfrm>
          <a:off x="9379655" y="3916717"/>
          <a:ext cx="2160000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96048944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675301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198381956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558732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611339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1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3014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481473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4693886F-A482-4CBB-95FE-3583557AA8F7}"/>
              </a:ext>
            </a:extLst>
          </p:cNvPr>
          <p:cNvGraphicFramePr>
            <a:graphicFrameLocks noGrp="1"/>
          </p:cNvGraphicFramePr>
          <p:nvPr/>
        </p:nvGraphicFramePr>
        <p:xfrm>
          <a:off x="347999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B37D9588-3935-4397-8433-22E3156F7A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7896166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5" name="表格 4">
            <a:extLst>
              <a:ext uri="{FF2B5EF4-FFF2-40B4-BE49-F238E27FC236}">
                <a16:creationId xmlns:a16="http://schemas.microsoft.com/office/drawing/2014/main" id="{FFD9C157-2622-433B-BF95-45FE391DCBCB}"/>
              </a:ext>
            </a:extLst>
          </p:cNvPr>
          <p:cNvGraphicFramePr>
            <a:graphicFrameLocks noGrp="1"/>
          </p:cNvGraphicFramePr>
          <p:nvPr/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6" name="表格 5">
            <a:extLst>
              <a:ext uri="{FF2B5EF4-FFF2-40B4-BE49-F238E27FC236}">
                <a16:creationId xmlns:a16="http://schemas.microsoft.com/office/drawing/2014/main" id="{D80C1B60-78B6-438B-BDE6-2A561CE34BFA}"/>
              </a:ext>
            </a:extLst>
          </p:cNvPr>
          <p:cNvGraphicFramePr>
            <a:graphicFrameLocks noGrp="1"/>
          </p:cNvGraphicFramePr>
          <p:nvPr/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2" name="語音泡泡: 矩形 11">
                <a:extLst>
                  <a:ext uri="{FF2B5EF4-FFF2-40B4-BE49-F238E27FC236}">
                    <a16:creationId xmlns:a16="http://schemas.microsoft.com/office/drawing/2014/main" id="{37C9A877-A22C-4997-A21D-27E83EFEC702}"/>
                  </a:ext>
                </a:extLst>
              </p:cNvPr>
              <p:cNvSpPr/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2" name="語音泡泡: 矩形 11">
                <a:extLst>
                  <a:ext uri="{FF2B5EF4-FFF2-40B4-BE49-F238E27FC236}">
                    <a16:creationId xmlns:a16="http://schemas.microsoft.com/office/drawing/2014/main" id="{37C9A877-A22C-4997-A21D-27E83EFEC70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4696156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4693886F-A482-4CBB-95FE-3583557AA8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934475"/>
              </p:ext>
            </p:extLst>
          </p:nvPr>
        </p:nvGraphicFramePr>
        <p:xfrm>
          <a:off x="347999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/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100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文字方塊 2">
                <a:extLst>
                  <a:ext uri="{FF2B5EF4-FFF2-40B4-BE49-F238E27FC236}">
                    <a16:creationId xmlns:a16="http://schemas.microsoft.com/office/drawing/2014/main" id="{A53702D0-F9B9-48A7-807B-429A7478B0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9784" y="6175480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B37D9588-3935-4397-8433-22E3156F7A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1872689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5" name="表格 4">
            <a:extLst>
              <a:ext uri="{FF2B5EF4-FFF2-40B4-BE49-F238E27FC236}">
                <a16:creationId xmlns:a16="http://schemas.microsoft.com/office/drawing/2014/main" id="{FFD9C157-2622-433B-BF95-45FE391DCB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08584"/>
              </p:ext>
            </p:extLst>
          </p:nvPr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6" name="表格 5">
            <a:extLst>
              <a:ext uri="{FF2B5EF4-FFF2-40B4-BE49-F238E27FC236}">
                <a16:creationId xmlns:a16="http://schemas.microsoft.com/office/drawing/2014/main" id="{D80C1B60-78B6-438B-BDE6-2A561CE34B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6298586"/>
              </p:ext>
            </p:extLst>
          </p:nvPr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語音泡泡: 矩形 13">
                <a:extLst>
                  <a:ext uri="{FF2B5EF4-FFF2-40B4-BE49-F238E27FC236}">
                    <a16:creationId xmlns:a16="http://schemas.microsoft.com/office/drawing/2014/main" id="{8BFDEC3D-E101-461E-92DF-55EEE5F274EC}"/>
                  </a:ext>
                </a:extLst>
              </p:cNvPr>
              <p:cNvSpPr/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(−2)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(−2)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4" name="語音泡泡: 矩形 13">
                <a:extLst>
                  <a:ext uri="{FF2B5EF4-FFF2-40B4-BE49-F238E27FC236}">
                    <a16:creationId xmlns:a16="http://schemas.microsoft.com/office/drawing/2014/main" id="{8BFDEC3D-E101-461E-92DF-55EEE5F274E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6101" y="2754775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9A6A70C9-B3C6-42E6-B71C-C0DB92D602BE}"/>
                  </a:ext>
                </a:extLst>
              </p:cNvPr>
              <p:cNvSpPr/>
              <p:nvPr/>
            </p:nvSpPr>
            <p:spPr>
              <a:xfrm>
                <a:off x="4362493" y="3985520"/>
                <a:ext cx="2969596" cy="960698"/>
              </a:xfrm>
              <a:prstGeom prst="wedgeRectCallout">
                <a:avLst>
                  <a:gd name="adj1" fmla="val 70990"/>
                  <a:gd name="adj2" fmla="val -67620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(−1)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(−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9A6A70C9-B3C6-42E6-B71C-C0DB92D602B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2493" y="3985520"/>
                <a:ext cx="2969596" cy="960698"/>
              </a:xfrm>
              <a:prstGeom prst="wedgeRectCallout">
                <a:avLst>
                  <a:gd name="adj1" fmla="val 70990"/>
                  <a:gd name="adj2" fmla="val -67620"/>
                </a:avLst>
              </a:prstGeom>
              <a:blipFill>
                <a:blip r:embed="rId5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93245862-6A64-444D-97FC-9FDA47293F89}"/>
                  </a:ext>
                </a:extLst>
              </p:cNvPr>
              <p:cNvSpPr/>
              <p:nvPr/>
            </p:nvSpPr>
            <p:spPr>
              <a:xfrm>
                <a:off x="4369710" y="5865577"/>
                <a:ext cx="2969596" cy="960698"/>
              </a:xfrm>
              <a:prstGeom prst="wedgeRectCallout">
                <a:avLst>
                  <a:gd name="adj1" fmla="val 65532"/>
                  <a:gd name="adj2" fmla="val -44728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TW" sz="2400" dirty="0">
                    <a:solidFill>
                      <a:srgbClr val="FF0000"/>
                    </a:solidFill>
                  </a:rPr>
                  <a:t>8 – 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(2)</m:t>
                        </m:r>
                      </m:e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+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−2</m:t>
                        </m:r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altLang="zh-TW" sz="2400" dirty="0">
                    <a:solidFill>
                      <a:srgbClr val="FF0000"/>
                    </a:solidFill>
                  </a:rPr>
                  <a:t>)</a:t>
                </a:r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93245862-6A64-444D-97FC-9FDA47293F8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9710" y="5865577"/>
                <a:ext cx="2969596" cy="960698"/>
              </a:xfrm>
              <a:prstGeom prst="wedgeRectCallout">
                <a:avLst>
                  <a:gd name="adj1" fmla="val 65532"/>
                  <a:gd name="adj2" fmla="val -44728"/>
                </a:avLst>
              </a:prstGeom>
              <a:blipFill>
                <a:blip r:embed="rId6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7415707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F13F069F-5DBC-4D31-8BD4-9A71949678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1163544"/>
              </p:ext>
            </p:extLst>
          </p:nvPr>
        </p:nvGraphicFramePr>
        <p:xfrm>
          <a:off x="338491" y="2606174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/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256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4329FFF0-0E76-414A-8107-D164BB171D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2069275"/>
              </p:ext>
            </p:extLst>
          </p:nvPr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13" name="表格 12">
            <a:extLst>
              <a:ext uri="{FF2B5EF4-FFF2-40B4-BE49-F238E27FC236}">
                <a16:creationId xmlns:a16="http://schemas.microsoft.com/office/drawing/2014/main" id="{771901A6-0042-4241-AD51-1E8D404199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8945127"/>
              </p:ext>
            </p:extLst>
          </p:nvPr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14" name="表格 13">
            <a:extLst>
              <a:ext uri="{FF2B5EF4-FFF2-40B4-BE49-F238E27FC236}">
                <a16:creationId xmlns:a16="http://schemas.microsoft.com/office/drawing/2014/main" id="{89BAB586-9E9D-4F44-8458-5FBE19381E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5875206"/>
              </p:ext>
            </p:extLst>
          </p:nvPr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/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078135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Chapter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/>
            </a:r>
            <a:b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Neighborhood Operators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Symbolic Neighborhood Operators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438514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5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5</a:t>
            </a:r>
            <a:r>
              <a:rPr lang="zh-TW" altLang="en-US" dirty="0"/>
              <a:t> </a:t>
            </a:r>
            <a:r>
              <a:rPr lang="en-US" altLang="zh-TW" dirty="0"/>
              <a:t>masks for noise cleaning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F13F069F-5DBC-4D31-8BD4-9A7194967848}"/>
              </a:ext>
            </a:extLst>
          </p:cNvPr>
          <p:cNvGraphicFramePr>
            <a:graphicFrameLocks noGrp="1"/>
          </p:cNvGraphicFramePr>
          <p:nvPr/>
        </p:nvGraphicFramePr>
        <p:xfrm>
          <a:off x="338491" y="2606174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175326222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811268986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3838868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54877644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9533510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2948327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338387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307228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95772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2225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/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256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>
                <a:extLst>
                  <a:ext uri="{FF2B5EF4-FFF2-40B4-BE49-F238E27FC236}">
                    <a16:creationId xmlns:a16="http://schemas.microsoft.com/office/drawing/2014/main" id="{CF79B033-4725-4025-9098-7DC42CF65D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0275" y="6223211"/>
                <a:ext cx="1336431" cy="63478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4329FFF0-0E76-414A-8107-D164BB171DE9}"/>
              </a:ext>
            </a:extLst>
          </p:cNvPr>
          <p:cNvGraphicFramePr>
            <a:graphicFrameLocks noGrp="1"/>
          </p:cNvGraphicFramePr>
          <p:nvPr/>
        </p:nvGraphicFramePr>
        <p:xfrm>
          <a:off x="7753800" y="2575480"/>
          <a:ext cx="360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75154715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4451266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11000165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81950349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7379208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38138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457481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4085363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02671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828141"/>
                  </a:ext>
                </a:extLst>
              </a:tr>
            </a:tbl>
          </a:graphicData>
        </a:graphic>
      </p:graphicFrame>
      <p:graphicFrame>
        <p:nvGraphicFramePr>
          <p:cNvPr id="13" name="表格 12">
            <a:extLst>
              <a:ext uri="{FF2B5EF4-FFF2-40B4-BE49-F238E27FC236}">
                <a16:creationId xmlns:a16="http://schemas.microsoft.com/office/drawing/2014/main" id="{771901A6-0042-4241-AD51-1E8D4041990A}"/>
              </a:ext>
            </a:extLst>
          </p:cNvPr>
          <p:cNvGraphicFramePr>
            <a:graphicFrameLocks noGrp="1"/>
          </p:cNvGraphicFramePr>
          <p:nvPr/>
        </p:nvGraphicFramePr>
        <p:xfrm>
          <a:off x="7753800" y="1852305"/>
          <a:ext cx="360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369102260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321082979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1004039425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3525391438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4106622833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5005732"/>
                  </a:ext>
                </a:extLst>
              </a:tr>
            </a:tbl>
          </a:graphicData>
        </a:graphic>
      </p:graphicFrame>
      <p:graphicFrame>
        <p:nvGraphicFramePr>
          <p:cNvPr id="14" name="表格 13">
            <a:extLst>
              <a:ext uri="{FF2B5EF4-FFF2-40B4-BE49-F238E27FC236}">
                <a16:creationId xmlns:a16="http://schemas.microsoft.com/office/drawing/2014/main" id="{89BAB586-9E9D-4F44-8458-5FBE19381E69}"/>
              </a:ext>
            </a:extLst>
          </p:cNvPr>
          <p:cNvGraphicFramePr>
            <a:graphicFrameLocks noGrp="1"/>
          </p:cNvGraphicFramePr>
          <p:nvPr/>
        </p:nvGraphicFramePr>
        <p:xfrm>
          <a:off x="11353800" y="2572305"/>
          <a:ext cx="720000" cy="360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00">
                  <a:extLst>
                    <a:ext uri="{9D8B030D-6E8A-4147-A177-3AD203B41FA5}">
                      <a16:colId xmlns:a16="http://schemas.microsoft.com/office/drawing/2014/main" val="2061196657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21647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-1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8916796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8189950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77505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20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TW" altLang="en-US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30906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/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5" name="語音泡泡: 矩形 14">
                <a:extLst>
                  <a:ext uri="{FF2B5EF4-FFF2-40B4-BE49-F238E27FC236}">
                    <a16:creationId xmlns:a16="http://schemas.microsoft.com/office/drawing/2014/main" id="{D5A0F6D2-E58D-44A0-86C4-C4B22C3761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2720051"/>
                <a:ext cx="2969596" cy="960698"/>
              </a:xfrm>
              <a:prstGeom prst="wedgeRectCallout">
                <a:avLst>
                  <a:gd name="adj1" fmla="val 66703"/>
                  <a:gd name="adj2" fmla="val -27861"/>
                </a:avLst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56D0F2CC-49EA-4E4D-92D0-DF7B2ABFE7E9}"/>
                  </a:ext>
                </a:extLst>
              </p:cNvPr>
              <p:cNvSpPr/>
              <p:nvPr/>
            </p:nvSpPr>
            <p:spPr>
              <a:xfrm>
                <a:off x="4438200" y="4215115"/>
                <a:ext cx="2969596" cy="960698"/>
              </a:xfrm>
              <a:prstGeom prst="wedgeRectCallout">
                <a:avLst>
                  <a:gd name="adj1" fmla="val 62416"/>
                  <a:gd name="adj2" fmla="val -95331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語音泡泡: 矩形 15">
                <a:extLst>
                  <a:ext uri="{FF2B5EF4-FFF2-40B4-BE49-F238E27FC236}">
                    <a16:creationId xmlns:a16="http://schemas.microsoft.com/office/drawing/2014/main" id="{56D0F2CC-49EA-4E4D-92D0-DF7B2ABFE7E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4215115"/>
                <a:ext cx="2969596" cy="960698"/>
              </a:xfrm>
              <a:prstGeom prst="wedgeRectCallout">
                <a:avLst>
                  <a:gd name="adj1" fmla="val 62416"/>
                  <a:gd name="adj2" fmla="val -95331"/>
                </a:avLst>
              </a:prstGeom>
              <a:blipFill>
                <a:blip r:embed="rId5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8D940E9C-5176-441E-B2C7-63BC0B371BC5}"/>
                  </a:ext>
                </a:extLst>
              </p:cNvPr>
              <p:cNvSpPr/>
              <p:nvPr/>
            </p:nvSpPr>
            <p:spPr>
              <a:xfrm>
                <a:off x="4438200" y="5750631"/>
                <a:ext cx="2969596" cy="960698"/>
              </a:xfrm>
              <a:prstGeom prst="wedgeRectCallout">
                <a:avLst>
                  <a:gd name="adj1" fmla="val 66703"/>
                  <a:gd name="adj2" fmla="val -33885"/>
                </a:avLst>
              </a:prstGeom>
              <a:solidFill>
                <a:schemeClr val="bg1"/>
              </a:solidFill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US" altLang="zh-TW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+2</m:t>
                            </m:r>
                          </m:e>
                        </m:d>
                      </m:sub>
                      <m:sup>
                        <m:r>
                          <a:rPr lang="en-US" altLang="zh-TW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altLang="zh-TW" sz="2400" dirty="0">
                    <a:solidFill>
                      <a:srgbClr val="FF0000"/>
                    </a:solidFill>
                  </a:rPr>
                  <a:t>×</a:t>
                </a:r>
                <a:r>
                  <a:rPr lang="zh-TW" altLang="en-US" sz="24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d>
                          <m:dPr>
                            <m:ctrlP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−2+2</m:t>
                            </m:r>
                          </m:e>
                        </m:d>
                      </m:sub>
                      <m:sup>
                        <m:r>
                          <a:rPr lang="en-US" altLang="zh-TW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bSup>
                  </m:oMath>
                </a14:m>
                <a:endParaRPr lang="zh-TW" alt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7" name="語音泡泡: 矩形 16">
                <a:extLst>
                  <a:ext uri="{FF2B5EF4-FFF2-40B4-BE49-F238E27FC236}">
                    <a16:creationId xmlns:a16="http://schemas.microsoft.com/office/drawing/2014/main" id="{8D940E9C-5176-441E-B2C7-63BC0B371BC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38200" y="5750631"/>
                <a:ext cx="2969596" cy="960698"/>
              </a:xfrm>
              <a:prstGeom prst="wedgeRectCallout">
                <a:avLst>
                  <a:gd name="adj1" fmla="val 66703"/>
                  <a:gd name="adj2" fmla="val -33885"/>
                </a:avLst>
              </a:prstGeom>
              <a:blipFill>
                <a:blip r:embed="rId6"/>
                <a:stretch>
                  <a:fillRect/>
                </a:stretch>
              </a:blipFill>
              <a:ln w="3810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2135587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altLang="zh-TW" sz="2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 </m:t>
                    </m:r>
                  </m:oMath>
                </a14:m>
                <a:r>
                  <a:rPr lang="en-US" altLang="zh-TW" sz="220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Linear Shift-Invariant Operator</a:t>
                </a: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weight function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𝑤</m:t>
                    </m:r>
                  </m:oMath>
                </a14:m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 is called the </a:t>
                </a:r>
                <a:r>
                  <a:rPr lang="en-US" altLang="zh-TW" sz="2200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kernel </a:t>
                </a:r>
                <a:r>
                  <a:rPr lang="en-US" altLang="zh-TW" sz="22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or the </a:t>
                </a:r>
                <a:r>
                  <a:rPr lang="en-US" altLang="zh-TW" sz="2200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mask </a:t>
                </a:r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of weights ,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𝑑𝑜𝑚𝑎𝑖𝑛</m:t>
                    </m:r>
                    <m:d>
                      <m:dPr>
                        <m:ctrlPr>
                          <a:rPr lang="en-US" altLang="zh-TW" sz="2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𝑤</m:t>
                        </m:r>
                      </m:e>
                    </m:d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𝑊</m:t>
                    </m:r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altLang="zh-TW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nary>
                      <m:naryPr>
                        <m:chr m:val="⨂"/>
                        <m:subHide m:val="on"/>
                        <m:supHide m:val="on"/>
                        <m:ctrlP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/>
                      <m:sup/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d>
                      <m:dPr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2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b="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696" t="-168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文字方塊 4"/>
          <p:cNvSpPr txBox="1"/>
          <p:nvPr/>
        </p:nvSpPr>
        <p:spPr>
          <a:xfrm>
            <a:off x="5733278" y="3719606"/>
            <a:ext cx="6159667" cy="1200329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Q&amp;A</a:t>
            </a:r>
          </a:p>
          <a:p>
            <a:pPr marL="342900" indent="-342900">
              <a:buAutoNum type="alphaUcParenBoth"/>
            </a:pPr>
            <a:r>
              <a:rPr lang="en-US" altLang="zh-TW" sz="3600" dirty="0">
                <a:solidFill>
                  <a:schemeClr val="bg1"/>
                </a:solidFill>
              </a:rPr>
              <a:t>6.44        (B) 7.44        (C) 8.44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sz="2000" b="1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/>
            </a:r>
            <a:b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Cross-correlation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graphicFrame>
        <p:nvGraphicFramePr>
          <p:cNvPr id="4" name="表格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4660623"/>
              </p:ext>
            </p:extLst>
          </p:nvPr>
        </p:nvGraphicFramePr>
        <p:xfrm>
          <a:off x="1291408" y="4168260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9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1377345" y="3793497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𝑚𝑎𝑠𝑘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7345" y="3793497"/>
                <a:ext cx="940526" cy="37476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838200" y="4407125"/>
                <a:ext cx="32657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4407125"/>
                <a:ext cx="326571" cy="634789"/>
              </a:xfrm>
              <a:prstGeom prst="rect">
                <a:avLst/>
              </a:prstGeom>
              <a:blipFill>
                <a:blip r:embed="rId4"/>
                <a:stretch>
                  <a:fillRect r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4465327"/>
              </p:ext>
            </p:extLst>
          </p:nvPr>
        </p:nvGraphicFramePr>
        <p:xfrm>
          <a:off x="2987012" y="4168260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5681269" y="5339320"/>
                <a:ext cx="5384437" cy="8295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𝑔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1,1</m:t>
                          </m: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zh-TW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8+2⋅8+3⋅7+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6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8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9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    </m:t>
                              </m:r>
                            </m:e>
                          </m:eqAr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⋅</m:t>
                      </m:r>
                      <m:f>
                        <m:f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=7.44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81269" y="5339320"/>
                <a:ext cx="5384437" cy="82952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3629149" y="3813912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29149" y="3813912"/>
                <a:ext cx="940526" cy="374763"/>
              </a:xfrm>
              <a:prstGeom prst="rect">
                <a:avLst/>
              </a:prstGeom>
              <a:blipFill>
                <a:blip r:embed="rId6"/>
                <a:stretch>
                  <a:fillRect l="-30968" r="-25806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文字方塊 10"/>
          <p:cNvSpPr txBox="1"/>
          <p:nvPr/>
        </p:nvSpPr>
        <p:spPr>
          <a:xfrm>
            <a:off x="7917184" y="4268790"/>
            <a:ext cx="1736437" cy="646331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(B) 7.44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  <p:pic>
        <p:nvPicPr>
          <p:cNvPr id="12" name="圖片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68870" y="132920"/>
            <a:ext cx="2124075" cy="2047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0586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30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9" grpId="0"/>
      <p:bldP spid="10" grpId="0"/>
      <p:bldP spid="11" grpId="0" animBg="1"/>
      <p:bldP spid="11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altLang="zh-TW" sz="2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 </m:t>
                    </m:r>
                  </m:oMath>
                </a14:m>
                <a:r>
                  <a:rPr lang="en-US" altLang="zh-TW" sz="220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</a:t>
                </a:r>
                <a:r>
                  <a:rPr lang="en-US" altLang="zh-TW" sz="22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e</a:t>
                </a:r>
                <a:r>
                  <a:rPr lang="en-US" altLang="zh-TW" sz="220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ar Shifted-Invariant Operator</a:t>
                </a: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20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weight </a:t>
                </a:r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function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𝑤</m:t>
                    </m:r>
                  </m:oMath>
                </a14:m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sz="220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is called the </a:t>
                </a:r>
                <a:r>
                  <a:rPr lang="en-US" altLang="zh-TW" sz="220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kernel </a:t>
                </a:r>
                <a:r>
                  <a:rPr lang="en-US" altLang="zh-TW" sz="220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or the </a:t>
                </a:r>
                <a:r>
                  <a:rPr lang="en-US" altLang="zh-TW" sz="2200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mask </a:t>
                </a:r>
                <a:r>
                  <a:rPr lang="en-US" altLang="zh-TW" sz="220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of weights </a:t>
                </a:r>
                <a:r>
                  <a:rPr lang="en-US" altLang="zh-TW" sz="2200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, </a:t>
                </a:r>
                <a14:m>
                  <m:oMath xmlns:m="http://schemas.openxmlformats.org/officeDocument/2006/math"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𝑑𝑜𝑚𝑎𝑖𝑛</m:t>
                    </m:r>
                    <m:d>
                      <m:dPr>
                        <m:ctrlPr>
                          <a:rPr lang="en-US" altLang="zh-TW" sz="2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𝑤</m:t>
                        </m:r>
                      </m:e>
                    </m:d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𝑊</m:t>
                    </m:r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altLang="zh-TW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∗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𝑤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  <m:d>
                      <m:dPr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2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b="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696" t="-168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sz="2000" b="1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/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</a:t>
            </a:r>
            <a:r>
              <a:rPr lang="en-US" altLang="zh-TW" sz="18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1/2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pic>
        <p:nvPicPr>
          <p:cNvPr id="12" name="圖片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3881" y="3698156"/>
            <a:ext cx="2124075" cy="2047875"/>
          </a:xfrm>
          <a:prstGeom prst="rect">
            <a:avLst/>
          </a:prstGeom>
        </p:spPr>
      </p:pic>
      <p:pic>
        <p:nvPicPr>
          <p:cNvPr id="13" name="圖片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30981" y="3333461"/>
            <a:ext cx="5115503" cy="3257550"/>
          </a:xfrm>
          <a:prstGeom prst="rect">
            <a:avLst/>
          </a:prstGeom>
        </p:spPr>
      </p:pic>
      <p:sp>
        <p:nvSpPr>
          <p:cNvPr id="14" name="向右箭號 13"/>
          <p:cNvSpPr/>
          <p:nvPr/>
        </p:nvSpPr>
        <p:spPr>
          <a:xfrm>
            <a:off x="4046319" y="4704772"/>
            <a:ext cx="646545" cy="51492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5" name="文字方塊 14"/>
          <p:cNvSpPr txBox="1"/>
          <p:nvPr/>
        </p:nvSpPr>
        <p:spPr>
          <a:xfrm>
            <a:off x="110836" y="6591011"/>
            <a:ext cx="393548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200" dirty="0"/>
              <a:t>http://www.songho.ca/dsp/convolution/convolution.html</a:t>
            </a:r>
            <a:endParaRPr lang="zh-TW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99474618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altLang="zh-TW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∗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𝑤</m:t>
                    </m:r>
                    <m:r>
                      <a:rPr lang="en-US" altLang="zh-TW" sz="2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  <m:d>
                      <m:dPr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2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b="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696" t="-1358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sz="2000" b="1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/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Convolution </a:t>
            </a:r>
            <a:r>
              <a:rPr lang="en-US" altLang="zh-TW" sz="18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2/2</a:t>
            </a:r>
            <a:endParaRPr lang="zh-TW" altLang="en-US" sz="1800" b="1" dirty="0">
              <a:latin typeface="Cambria Math" panose="02040503050406030204" pitchFamily="18" charset="0"/>
            </a:endParaRPr>
          </a:p>
        </p:txBody>
      </p:sp>
      <p:graphicFrame>
        <p:nvGraphicFramePr>
          <p:cNvPr id="4" name="表格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5298229"/>
              </p:ext>
            </p:extLst>
          </p:nvPr>
        </p:nvGraphicFramePr>
        <p:xfrm>
          <a:off x="1125160" y="3503239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9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1211097" y="3128476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𝑚𝑎𝑠𝑘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11097" y="3128476"/>
                <a:ext cx="940526" cy="37476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字方塊 6"/>
              <p:cNvSpPr txBox="1"/>
              <p:nvPr/>
            </p:nvSpPr>
            <p:spPr>
              <a:xfrm>
                <a:off x="671952" y="3742104"/>
                <a:ext cx="326571" cy="6347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7" name="文字方塊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1952" y="3742104"/>
                <a:ext cx="326571" cy="634789"/>
              </a:xfrm>
              <a:prstGeom prst="rect">
                <a:avLst/>
              </a:prstGeom>
              <a:blipFill>
                <a:blip r:embed="rId4"/>
                <a:stretch>
                  <a:fillRect r="-740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3690310"/>
              </p:ext>
            </p:extLst>
          </p:nvPr>
        </p:nvGraphicFramePr>
        <p:xfrm>
          <a:off x="2820764" y="3503239"/>
          <a:ext cx="2224800" cy="2225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8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7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6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5515021" y="4674299"/>
                <a:ext cx="5384437" cy="8295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𝑔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  <m:t>1,1</m:t>
                          </m: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  <m:r>
                                <a:rPr lang="en-US" altLang="zh-TW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8+8⋅8+7⋅7+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6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4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⋅7+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3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7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⋅8+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⋅7</m:t>
                              </m:r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    </m:t>
                              </m:r>
                            </m:e>
                          </m:eqArr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⋅</m:t>
                      </m:r>
                      <m:f>
                        <m:f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zh-TW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45</m:t>
                          </m:r>
                        </m:den>
                      </m:f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=7.66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15021" y="4674299"/>
                <a:ext cx="5384437" cy="82952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3462901" y="3148891"/>
                <a:ext cx="940526" cy="3747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𝑖𝑛𝑝𝑢𝑡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2901" y="3148891"/>
                <a:ext cx="940526" cy="374763"/>
              </a:xfrm>
              <a:prstGeom prst="rect">
                <a:avLst/>
              </a:prstGeom>
              <a:blipFill>
                <a:blip r:embed="rId6"/>
                <a:stretch>
                  <a:fillRect l="-31169" r="-26623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文字方塊 4"/>
          <p:cNvSpPr txBox="1"/>
          <p:nvPr/>
        </p:nvSpPr>
        <p:spPr>
          <a:xfrm>
            <a:off x="5567030" y="3054585"/>
            <a:ext cx="6159667" cy="1200329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Q&amp;A</a:t>
            </a:r>
          </a:p>
          <a:p>
            <a:pPr marL="342900" indent="-342900">
              <a:buAutoNum type="alphaUcParenBoth"/>
            </a:pPr>
            <a:r>
              <a:rPr lang="en-US" altLang="zh-TW" sz="3600" dirty="0">
                <a:solidFill>
                  <a:schemeClr val="bg1"/>
                </a:solidFill>
              </a:rPr>
              <a:t>6.66        (B) 7.66        (C) 8.66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7750936" y="3603769"/>
            <a:ext cx="1736437" cy="646331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altLang="zh-TW" sz="3600" dirty="0">
                <a:solidFill>
                  <a:schemeClr val="bg1"/>
                </a:solidFill>
              </a:rPr>
              <a:t>(B) 7.66</a:t>
            </a:r>
            <a:endParaRPr lang="zh-TW" altLang="en-US" sz="3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300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30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5" grpId="0" animBg="1"/>
      <p:bldP spid="11" grpId="0" animBg="1"/>
      <p:bldP spid="11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US" altLang="zh-TW" sz="3200" b="0" i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Q &amp;</a:t>
                </a:r>
                <a:r>
                  <a:rPr lang="zh-TW" altLang="en-US" sz="3200" i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sz="3200" i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</a:t>
                </a:r>
                <a:endParaRPr lang="en-US" altLang="zh-TW" sz="2200" b="0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d>
                      <m:dPr>
                        <m:ctrlPr>
                          <a:rPr lang="en-US" altLang="zh-TW" sz="2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𝑓</m:t>
                        </m:r>
                        <m:r>
                          <a:rPr lang="en-US" altLang="zh-TW" sz="2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∗</m:t>
                        </m:r>
                        <m:r>
                          <a:rPr lang="en-US" altLang="zh-TW" sz="2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𝑤</m:t>
                        </m:r>
                      </m:e>
                    </m:d>
                    <m:d>
                      <m:dPr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2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d>
                              <m:d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</m:e>
                                  <m:sup>
                                    <m: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   </m:t>
                                </m:r>
                                <m:sSup>
                                  <m:sSupPr>
                                    <m:ctrlP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d>
                              <m:d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  <m:r>
                                      <a:rPr lang="en-US" altLang="zh-TW" sz="2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−</m:t>
                                    </m:r>
                                    <m: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</m:e>
                                  <m:sup>
                                    <m: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   </m:t>
                                </m:r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  <m:r>
                                  <a:rPr lang="en-US" altLang="zh-TW" sz="2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sSup>
                                  <m:sSupPr>
                                    <m:ctrlP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lang="en-US" altLang="zh-TW" sz="2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 </m:t>
                            </m:r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sz="22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d>
                          <m:dPr>
                            <m:ctrlP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</m:e>
                    </m:nary>
                  </m:oMath>
                </a14:m>
                <a:endParaRPr lang="en-US" altLang="zh-TW" sz="220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altLang="zh-TW" sz="2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nary>
                      <m:naryPr>
                        <m:chr m:val="⨂"/>
                        <m:subHide m:val="on"/>
                        <m:supHide m:val="on"/>
                        <m:ctrlP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/>
                      <m:sup/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  <m:d>
                      <m:dPr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200" i="1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sz="2200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sz="2200" i="1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2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sz="22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sz="22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,   </m:t>
                            </m:r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sz="22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sz="22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,  </m:t>
                            </m:r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sz="2200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sz="22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sz="22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sz="2200" i="1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sz="2200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altLang="zh-TW" sz="2200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sz="3200" i="1">
                    <a:latin typeface="Cambria Math" panose="02040503050406030204" pitchFamily="18" charset="0"/>
                    <a:ea typeface="Cambria Math" panose="02040503050406030204" pitchFamily="18" charset="0"/>
                  </a:rPr>
                  <a:t>When will the value </a:t>
                </a:r>
                <a:r>
                  <a:rPr lang="en-US" altLang="zh-TW" sz="3200" i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of convolution and </a:t>
                </a:r>
                <a:r>
                  <a:rPr lang="en-US" altLang="zh-TW" sz="3200" i="1">
                    <a:latin typeface="Cambria Math" panose="02040503050406030204" pitchFamily="18" charset="0"/>
                    <a:ea typeface="Cambria Math" panose="02040503050406030204" pitchFamily="18" charset="0"/>
                  </a:rPr>
                  <a:t>of correlation be the same?</a:t>
                </a:r>
                <a:endParaRPr lang="en-US" altLang="zh-TW" sz="3200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200" b="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en-US" altLang="zh-TW" sz="22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507" t="-29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sz="2000" b="1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/>
            </a:r>
            <a:b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Cross-correlation </a:t>
            </a:r>
            <a:r>
              <a:rPr lang="en-US" altLang="zh-TW" sz="18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2/2</a:t>
            </a:r>
            <a:endParaRPr lang="zh-TW" altLang="en-US" sz="1800" b="1" dirty="0">
              <a:latin typeface="Cambria Math" panose="02040503050406030204" pitchFamily="18" charset="0"/>
            </a:endParaRPr>
          </a:p>
        </p:txBody>
      </p:sp>
      <p:sp>
        <p:nvSpPr>
          <p:cNvPr id="12" name="文字方塊 11"/>
          <p:cNvSpPr txBox="1"/>
          <p:nvPr/>
        </p:nvSpPr>
        <p:spPr>
          <a:xfrm>
            <a:off x="5276273" y="5347854"/>
            <a:ext cx="6915727" cy="523220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chemeClr val="bg1"/>
                </a:solidFill>
              </a:rPr>
              <a:t>Ans. When the mask is point symmetric.</a:t>
            </a:r>
            <a:endParaRPr lang="zh-TW" alt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612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6.2.10 Radius of Fusion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1314545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6.2.0 Definition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1"/>
              </p:nvPr>
            </p:nvSpPr>
            <p:spPr>
              <a:xfrm>
                <a:off x="609600" y="1890459"/>
                <a:ext cx="5181600" cy="4351338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Indexing of 4-connected and 8-connected neighborhood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endParaRPr lang="en-US" altLang="zh-TW" dirty="0"/>
              </a:p>
              <a:p>
                <a:pPr marL="0" indent="0">
                  <a:buNone/>
                </a:pPr>
                <a:endParaRPr lang="en-US" altLang="zh-TW" dirty="0"/>
              </a:p>
              <a:p>
                <a:pPr marL="0" indent="0">
                  <a:buNone/>
                </a:pPr>
                <a:endParaRPr lang="en-US" altLang="zh-TW" dirty="0"/>
              </a:p>
              <a:p>
                <a:pPr marL="0" indent="0">
                  <a:buNone/>
                </a:pPr>
                <a:endParaRPr lang="zh-TW" altLang="zh-TW" dirty="0"/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609600" y="1890459"/>
                <a:ext cx="5181600" cy="4351338"/>
              </a:xfrm>
              <a:blipFill>
                <a:blip r:embed="rId3"/>
                <a:stretch>
                  <a:fillRect l="-1059" t="-14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400800" y="1913329"/>
                <a:ext cx="5181600" cy="3276205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primitive function: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division (passive) part: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𝑎𝑟𝑔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𝑖𝑛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output: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𝑦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𝑓</m:t>
                    </m:r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sz="20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400800" y="1913329"/>
                <a:ext cx="5181600" cy="3276205"/>
              </a:xfrm>
              <a:blipFill>
                <a:blip r:embed="rId4"/>
                <a:stretch>
                  <a:fillRect l="-1059" t="-204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22845871"/>
                  </p:ext>
                </p:extLst>
              </p:nvPr>
            </p:nvGraphicFramePr>
            <p:xfrm>
              <a:off x="3661222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22845871"/>
                  </p:ext>
                </p:extLst>
              </p:nvPr>
            </p:nvGraphicFramePr>
            <p:xfrm>
              <a:off x="3661222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639" t="-20163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5"/>
                          <a:stretch>
                            <a:fillRect l="-203279" t="-201639" r="-3279" b="-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4478832"/>
                  </p:ext>
                </p:extLst>
              </p:nvPr>
            </p:nvGraphicFramePr>
            <p:xfrm>
              <a:off x="2187041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4478832"/>
                  </p:ext>
                </p:extLst>
              </p:nvPr>
            </p:nvGraphicFramePr>
            <p:xfrm>
              <a:off x="2187041" y="3140417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1976401" y="2714748"/>
                <a:ext cx="153367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4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76401" y="2714748"/>
                <a:ext cx="1533679" cy="369332"/>
              </a:xfrm>
              <a:prstGeom prst="rect">
                <a:avLst/>
              </a:prstGeom>
              <a:blipFill>
                <a:blip r:embed="rId7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3450582" y="2714748"/>
                <a:ext cx="153367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8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50582" y="2714748"/>
                <a:ext cx="1533679" cy="369332"/>
              </a:xfrm>
              <a:prstGeom prst="rect">
                <a:avLst/>
              </a:prstGeom>
              <a:blipFill>
                <a:blip r:embed="rId8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" name="圖片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09600" y="4475578"/>
            <a:ext cx="5681964" cy="1877731"/>
          </a:xfrm>
          <a:prstGeom prst="rect">
            <a:avLst/>
          </a:prstGeom>
        </p:spPr>
      </p:pic>
      <p:sp>
        <p:nvSpPr>
          <p:cNvPr id="4" name="文字方塊 3"/>
          <p:cNvSpPr txBox="1"/>
          <p:nvPr/>
        </p:nvSpPr>
        <p:spPr>
          <a:xfrm>
            <a:off x="1976401" y="6391284"/>
            <a:ext cx="3207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(counterclockwise numbering)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08517325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9" name="內容版面配置區 8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 changes all pixels whose labels are the background labels to the non-background label of neighboring pixels.</a:t>
            </a:r>
          </a:p>
          <a:p>
            <a:pPr lvl="1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a.k.a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Dilation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(input/output : region-label)</a:t>
            </a: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36032753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𝑔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𝑔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𝑔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eqArr>
                          <m:eqArrPr>
                            <m:ctrlP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eqArr>
                      </m:sub>
                    </m:sSub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2"/>
              </p:nvPr>
            </p:nvSpPr>
            <p:spPr/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4</m:t>
                    </m:r>
                  </m:oMath>
                </a14:m>
                <a:r>
                  <a:rPr lang="en-US" altLang="zh-TW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dirty="0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dirty="0"/>
              </a:p>
              <a:p>
                <a:pPr marL="0" indent="0">
                  <a:buNone/>
                </a:pPr>
                <a:r>
                  <a:rPr lang="zh-TW" altLang="en-US" b="0" dirty="0"/>
                  <a:t> </a:t>
                </a:r>
                <a14:m>
                  <m:oMath xmlns:m="http://schemas.openxmlformats.org/officeDocument/2006/math">
                    <m:r>
                      <a:rPr lang="zh-TW" altLang="en-US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,4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i="1" dirty="0">
                    <a:latin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8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,8</m:t>
                    </m:r>
                  </m:oMath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blipFill rotWithShape="0">
                <a:blip r:embed="rId4"/>
                <a:stretch>
                  <a:fillRect t="-22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1859321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6570683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0335443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4292605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64292605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109836" r="-5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109836" r="-4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109836" r="-3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209836" r="-5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文字方塊 25"/>
          <p:cNvSpPr txBox="1"/>
          <p:nvPr/>
        </p:nvSpPr>
        <p:spPr>
          <a:xfrm>
            <a:off x="4940885" y="358329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𝑔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Pixels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 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bound 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 </a:t>
                </a:r>
                <a14:m>
                  <m:oMath xmlns:m="http://schemas.openxmlformats.org/officeDocument/2006/math"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output label will be switched to the label of  the first-encountering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by index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non-background pixel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.</a:t>
                </a: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blipFill>
                <a:blip r:embed="rId6"/>
                <a:stretch>
                  <a:fillRect l="-742" t="-2469" r="-247" b="-493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" name="直線單箭頭接點 3"/>
          <p:cNvCxnSpPr/>
          <p:nvPr/>
        </p:nvCxnSpPr>
        <p:spPr>
          <a:xfrm flipH="1">
            <a:off x="5907750" y="2321169"/>
            <a:ext cx="660104" cy="3253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884526" y="3510916"/>
                <a:ext cx="18299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84526" y="3510916"/>
                <a:ext cx="182999" cy="276999"/>
              </a:xfrm>
              <a:prstGeom prst="rect">
                <a:avLst/>
              </a:prstGeom>
              <a:blipFill>
                <a:blip r:embed="rId7"/>
                <a:stretch>
                  <a:fillRect l="-33333" r="-26667" b="-888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直線單箭頭接點 27"/>
          <p:cNvCxnSpPr/>
          <p:nvPr/>
        </p:nvCxnSpPr>
        <p:spPr>
          <a:xfrm flipH="1">
            <a:off x="6148248" y="3714763"/>
            <a:ext cx="726368" cy="353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11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1</a:t>
            </a:r>
            <a:endParaRPr lang="zh-TW" altLang="en-US" dirty="0"/>
          </a:p>
        </p:txBody>
      </p:sp>
      <p:cxnSp>
        <p:nvCxnSpPr>
          <p:cNvPr id="30" name="直線單箭頭接點 29"/>
          <p:cNvCxnSpPr/>
          <p:nvPr/>
        </p:nvCxnSpPr>
        <p:spPr>
          <a:xfrm flipH="1">
            <a:off x="5907750" y="1843784"/>
            <a:ext cx="408058" cy="2300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378304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6.2.10 Radius od Fusion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5776318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1075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781049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77816071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77816071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209836" r="-5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409836" r="-5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409836" r="-4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409836" r="-3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b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文字方塊 25"/>
          <p:cNvSpPr txBox="1"/>
          <p:nvPr/>
        </p:nvSpPr>
        <p:spPr>
          <a:xfrm>
            <a:off x="4940885" y="358329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𝑔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Pixels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 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bound 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 </a:t>
                </a:r>
                <a14:m>
                  <m:oMath xmlns:m="http://schemas.openxmlformats.org/officeDocument/2006/math"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 output label will be switched to the label of  the first-encountering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by index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non-background pixel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.</a:t>
                </a: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871821"/>
                <a:ext cx="4931567" cy="1477328"/>
              </a:xfrm>
              <a:prstGeom prst="rect">
                <a:avLst/>
              </a:prstGeom>
              <a:blipFill>
                <a:blip r:embed="rId6"/>
                <a:stretch>
                  <a:fillRect l="-742" t="-2469" r="-247" b="-493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838147" y="2055732"/>
                <a:ext cx="18678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38147" y="2055732"/>
                <a:ext cx="186782" cy="276999"/>
              </a:xfrm>
              <a:prstGeom prst="rect">
                <a:avLst/>
              </a:prstGeom>
              <a:blipFill>
                <a:blip r:embed="rId7"/>
                <a:stretch>
                  <a:fillRect l="-20000" r="-1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直線單箭頭接點 27"/>
          <p:cNvCxnSpPr/>
          <p:nvPr/>
        </p:nvCxnSpPr>
        <p:spPr>
          <a:xfrm flipH="1">
            <a:off x="6111779" y="2238723"/>
            <a:ext cx="726368" cy="353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11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2</a:t>
            </a:r>
            <a:endParaRPr lang="zh-TW" altLang="en-US" dirty="0"/>
          </a:p>
        </p:txBody>
      </p:sp>
      <p:cxnSp>
        <p:nvCxnSpPr>
          <p:cNvPr id="17" name="直線單箭頭接點 16"/>
          <p:cNvCxnSpPr/>
          <p:nvPr/>
        </p:nvCxnSpPr>
        <p:spPr>
          <a:xfrm flipH="1">
            <a:off x="5907750" y="1843784"/>
            <a:ext cx="408058" cy="2300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346331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6799274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393557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" name="文字方塊 5"/>
          <p:cNvSpPr txBox="1"/>
          <p:nvPr/>
        </p:nvSpPr>
        <p:spPr>
          <a:xfrm>
            <a:off x="5140082" y="2612674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all points)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3658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and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/>
            </a:r>
            <a:b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Influence Zones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Definition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Label each background pixel with the label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its closest non-background neighboring pixel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These nearest neighbor sets is called </a:t>
                </a:r>
                <a14:m>
                  <m:oMath xmlns:m="http://schemas.openxmlformats.org/officeDocument/2006/math"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𝑖𝑛𝑓𝑙𝑢𝑒𝑛𝑐𝑒</m:t>
                    </m:r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𝑧𝑜𝑛𝑒𝑠</m:t>
                    </m:r>
                    <m:r>
                      <a:rPr lang="en-US" altLang="zh-TW" i="1" u="sng" dirty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endParaRPr lang="en-US" altLang="zh-TW" u="sng" dirty="0">
                  <a:latin typeface="Cambria Math" panose="02040503050406030204" pitchFamily="18" charset="0"/>
                </a:endParaRPr>
              </a:p>
              <a:p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Implementation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do region-growing</a:t>
                </a:r>
                <a:r>
                  <a:rPr lang="zh-TW" altLang="en-US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operator recursively</a:t>
                </a:r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043" t="-238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477833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014187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7967337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6" name="文字方塊 5"/>
          <p:cNvSpPr txBox="1"/>
          <p:nvPr/>
        </p:nvSpPr>
        <p:spPr>
          <a:xfrm>
            <a:off x="5140082" y="2612674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Region-Growing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all 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</a:p>
          <a:p>
            <a:pPr algn="ctr"/>
            <a:r>
              <a:rPr lang="en-US" altLang="zh-TW" b="1">
                <a:latin typeface="Cambria Math" panose="02040503050406030204" pitchFamily="18" charset="0"/>
              </a:rPr>
              <a:t>(influence zones</a:t>
            </a:r>
            <a:r>
              <a:rPr lang="en-US" altLang="zh-TW" b="1" dirty="0">
                <a:latin typeface="Cambria Math" panose="02040503050406030204" pitchFamily="18" charset="0"/>
              </a:rPr>
              <a:t>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69321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pic>
        <p:nvPicPr>
          <p:cNvPr id="3" name="Image Processing - Erosion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195638" y="1825625"/>
            <a:ext cx="5802312" cy="4351338"/>
          </a:xfrm>
        </p:spPr>
      </p:pic>
    </p:spTree>
    <p:extLst>
      <p:ext uri="{BB962C8B-B14F-4D97-AF65-F5344CB8AC3E}">
        <p14:creationId xmlns:p14="http://schemas.microsoft.com/office/powerpoint/2010/main" val="1226810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9" name="內容版面配置區 8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Function:</a:t>
            </a:r>
          </a:p>
          <a:p>
            <a:pPr lvl="1"/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It change the label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on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all border pixels to the background pixel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lvl="1"/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may change the connectivity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of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a region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and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can even entirely delete a region upon repeated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application</a:t>
            </a:r>
          </a:p>
          <a:p>
            <a:pPr lvl="1"/>
            <a:r>
              <a:rPr lang="en-US" altLang="zh-TW" err="1">
                <a:latin typeface="Cambria Math" panose="02040503050406030204" pitchFamily="18" charset="0"/>
                <a:ea typeface="Cambria Math" panose="02040503050406030204" pitchFamily="18" charset="0"/>
              </a:rPr>
              <a:t>a.k.a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 “Erosion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”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lvl="1"/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Non-Rec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(input/output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region-label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08329822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𝑔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eqArr>
                      </m:sub>
                    </m:sSub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endParaRPr lang="en-US" altLang="zh-TW" b="0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endParaRPr lang="en-US" altLang="zh-TW" b="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2"/>
              </p:nvPr>
            </p:nvSpPr>
            <p:spPr/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4</m:t>
                    </m:r>
                  </m:oMath>
                </a14:m>
                <a:r>
                  <a:rPr lang="en-US" altLang="zh-TW" dirty="0">
                    <a:solidFill>
                      <a:schemeClr val="tx1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en-US" altLang="zh-TW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zh-TW" altLang="en-US" b="0" dirty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zh-TW" alt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>
                    <a:solidFill>
                      <a:schemeClr val="tx1"/>
                    </a:solidFill>
                  </a:rPr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=1,... ,4</m:t>
                    </m:r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i="1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en-US" altLang="zh-TW" b="0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endParaRPr lang="en-US" altLang="zh-TW" b="0" dirty="0">
                  <a:solidFill>
                    <a:schemeClr val="tx1"/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8</m:t>
                    </m:r>
                  </m:oMath>
                </a14:m>
                <a:r>
                  <a:rPr lang="en-US" altLang="zh-TW" b="0" dirty="0">
                    <a:solidFill>
                      <a:schemeClr val="tx1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>
                    <a:solidFill>
                      <a:schemeClr val="tx1"/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>
                    <a:solidFill>
                      <a:schemeClr val="tx1"/>
                    </a:solidFill>
                  </a:rPr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=1,... ,8</m:t>
                    </m:r>
                  </m:oMath>
                </a14:m>
                <a:endParaRPr lang="en-US" altLang="zh-TW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>
                    <a:solidFill>
                      <a:schemeClr val="tx1"/>
                    </a:solidFill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blipFill>
                <a:blip r:embed="rId3"/>
                <a:stretch>
                  <a:fillRect t="-22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5809422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04263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0203792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5768119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215768119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03279" t="-109836" r="-5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203279" t="-109836" r="-4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303279" t="-109836" r="-3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03279" t="-209836" r="-5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g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zh-TW" altLang="en-US" b="1" dirty="0">
                <a:solidFill>
                  <a:prstClr val="black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參考用</a:t>
            </a:r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26" name="文字方塊 25"/>
          <p:cNvSpPr txBox="1"/>
          <p:nvPr/>
        </p:nvSpPr>
        <p:spPr>
          <a:xfrm>
            <a:off x="4940885" y="358329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Region-Shrinking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6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i="1" smtClean="0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sub>
                              </m:s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en-US" altLang="zh-TW" sz="1600" dirty="0">
                  <a:solidFill>
                    <a:prstClr val="black"/>
                  </a:solidFill>
                </a:endParaRPr>
              </a:p>
              <a:p>
                <a:pPr algn="ctr"/>
                <a:endParaRPr lang="en-US" altLang="zh-TW" dirty="0">
                  <a:solidFill>
                    <a:prstClr val="black"/>
                  </a:solidFill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sz="160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</m:oMath>
                  </m:oMathPara>
                </a14:m>
                <a:endParaRPr lang="zh-TW" altLang="en-US" sz="1600" dirty="0">
                  <a:solidFill>
                    <a:prstClr val="black"/>
                  </a:solidFill>
                </a:endParaRPr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0887" y="1528997"/>
                <a:ext cx="1933731" cy="4832092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>
                  <a:solidFill>
                    <a:prstClr val="black"/>
                  </a:solidFill>
                </a:endParaRPr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097080"/>
                <a:ext cx="2694561" cy="710194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7260433" y="4871821"/>
                <a:ext cx="493156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Pixels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out of 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bound 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 </a:t>
                </a:r>
                <a14:m>
                  <m:oMath xmlns:m="http://schemas.openxmlformats.org/officeDocument/2006/math"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𝑏𝑎𝑐𝑘𝑔𝑟𝑜𝑢𝑛𝑑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altLang="zh-TW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𝑤h𝑒𝑛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</m:t>
                    </m:r>
                    <m:sSub>
                      <m:sSubPr>
                        <m:ctrlPr>
                          <a:rPr lang="en-US" altLang="zh-TW" i="1" smtClean="0">
                            <a:latin typeface="Cambria Math" panose="02040503050406030204" pitchFamily="18" charset="0"/>
                            <a:ea typeface="標楷體" panose="03000509000000000000" pitchFamily="65" charset="-12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  <a:ea typeface="標楷體" panose="03000509000000000000" pitchFamily="65" charset="-12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  <a:ea typeface="標楷體" panose="03000509000000000000" pitchFamily="65" charset="-120"/>
                          </a:rPr>
                          <m:t>𝑖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𝑔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, ∀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𝑖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&lt;8 , 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𝑜𝑢𝑡𝑝𝑢𝑡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𝑔</m:t>
                    </m:r>
                  </m:oMath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0433" y="4871821"/>
                <a:ext cx="4931567" cy="923330"/>
              </a:xfrm>
              <a:prstGeom prst="rect">
                <a:avLst/>
              </a:prstGeom>
              <a:blipFill>
                <a:blip r:embed="rId5"/>
                <a:stretch>
                  <a:fillRect l="-742" t="-3947" b="-723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1962998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2837328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4991225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g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6" name="文字方塊 5"/>
          <p:cNvSpPr txBox="1"/>
          <p:nvPr/>
        </p:nvSpPr>
        <p:spPr>
          <a:xfrm>
            <a:off x="5140082" y="2612674"/>
            <a:ext cx="19337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Region-Shrinking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  <a:endParaRPr lang="en-US" altLang="zh-TW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(for all points)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952597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6773470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3722547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文字方塊 8"/>
          <p:cNvSpPr txBox="1"/>
          <p:nvPr/>
        </p:nvSpPr>
        <p:spPr>
          <a:xfrm>
            <a:off x="2878246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4-neighborhood</a:t>
            </a:r>
            <a:endParaRPr lang="zh-TW" altLang="en-US" dirty="0"/>
          </a:p>
        </p:txBody>
      </p:sp>
      <p:sp>
        <p:nvSpPr>
          <p:cNvPr id="10" name="文字方塊 9"/>
          <p:cNvSpPr txBox="1"/>
          <p:nvPr/>
        </p:nvSpPr>
        <p:spPr>
          <a:xfrm>
            <a:off x="7350097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8-neighborhood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03140077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1184366" y="217714"/>
            <a:ext cx="10169433" cy="6470469"/>
          </a:xfrm>
        </p:spPr>
        <p:txBody>
          <a:bodyPr>
            <a:normAutofit fontScale="85000" lnSpcReduction="20000"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6.1 Introduction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 Symbolic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 Region-Growing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6.2.2 Nearest Neighbor Sets and Influence Zones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6.2.3 Region-Shrinking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</a:p>
          <a:p>
            <a:pPr lvl="2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2"/>
            <a:r>
              <a:rPr lang="en-US" altLang="zh-TW" dirty="0" err="1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6.2.9 Distance Transformation</a:t>
            </a:r>
            <a:r>
              <a:rPr lang="zh-TW" altLang="en-US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6.2.10 Radius od Fusion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6.2.11 Number of Shortest Paths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 Extremum-Related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6.3.1 Non-Minima-Maxima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6.3.2 Relative Extrema Operator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6.3.3 Reachability Operator</a:t>
            </a:r>
          </a:p>
          <a:p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 Linear Shift-invariant Neighborhood Operators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6.4.1 Convolution and Correlation</a:t>
            </a:r>
          </a:p>
          <a:p>
            <a:pPr lvl="1"/>
            <a:r>
              <a:rPr lang="en-US" altLang="zh-TW" dirty="0">
                <a:solidFill>
                  <a:schemeClr val="bg1">
                    <a:lumMod val="6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6.4.2 Separability</a:t>
            </a:r>
          </a:p>
        </p:txBody>
      </p:sp>
      <p:sp>
        <p:nvSpPr>
          <p:cNvPr id="3" name="矩形 2"/>
          <p:cNvSpPr/>
          <p:nvPr/>
        </p:nvSpPr>
        <p:spPr>
          <a:xfrm>
            <a:off x="0" y="0"/>
            <a:ext cx="731520" cy="68580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7" name="矩形 6"/>
          <p:cNvSpPr/>
          <p:nvPr/>
        </p:nvSpPr>
        <p:spPr>
          <a:xfrm>
            <a:off x="9239794" y="0"/>
            <a:ext cx="2952206" cy="68580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1">
            <a:schemeClr val="accent6"/>
          </a:lnRef>
          <a:fillRef idx="1002">
            <a:schemeClr val="dk2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6602784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592850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0939472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文字方塊 4"/>
          <p:cNvSpPr txBox="1"/>
          <p:nvPr/>
        </p:nvSpPr>
        <p:spPr>
          <a:xfrm>
            <a:off x="2878246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4-neighborhood</a:t>
            </a:r>
            <a:endParaRPr lang="zh-TW" altLang="en-US" dirty="0"/>
          </a:p>
        </p:txBody>
      </p:sp>
      <p:sp>
        <p:nvSpPr>
          <p:cNvPr id="6" name="文字方塊 5"/>
          <p:cNvSpPr txBox="1"/>
          <p:nvPr/>
        </p:nvSpPr>
        <p:spPr>
          <a:xfrm>
            <a:off x="7350097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8-neighborhood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43339836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7240111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536068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文字方塊 4"/>
          <p:cNvSpPr txBox="1"/>
          <p:nvPr/>
        </p:nvSpPr>
        <p:spPr>
          <a:xfrm>
            <a:off x="2878246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4-neighborhood</a:t>
            </a:r>
            <a:endParaRPr lang="zh-TW" altLang="en-US" dirty="0"/>
          </a:p>
        </p:txBody>
      </p:sp>
      <p:sp>
        <p:nvSpPr>
          <p:cNvPr id="6" name="文字方塊 5"/>
          <p:cNvSpPr txBox="1"/>
          <p:nvPr/>
        </p:nvSpPr>
        <p:spPr>
          <a:xfrm>
            <a:off x="7350097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8-neighborhood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13356737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9446047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1598783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文字方塊 4"/>
          <p:cNvSpPr txBox="1"/>
          <p:nvPr/>
        </p:nvSpPr>
        <p:spPr>
          <a:xfrm>
            <a:off x="2878246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4-neighborhood</a:t>
            </a:r>
            <a:endParaRPr lang="zh-TW" altLang="en-US" dirty="0"/>
          </a:p>
        </p:txBody>
      </p:sp>
      <p:sp>
        <p:nvSpPr>
          <p:cNvPr id="6" name="文字方塊 5"/>
          <p:cNvSpPr txBox="1"/>
          <p:nvPr/>
        </p:nvSpPr>
        <p:spPr>
          <a:xfrm>
            <a:off x="7350097" y="4982646"/>
            <a:ext cx="1706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/>
              <a:t>8-neighborhood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51494737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7" name="表格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208619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7228678"/>
              </p:ext>
            </p:extLst>
          </p:nvPr>
        </p:nvGraphicFramePr>
        <p:xfrm>
          <a:off x="6905737" y="2131200"/>
          <a:ext cx="2595600" cy="25956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1604555" y="4973736"/>
                <a:ext cx="381435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/>
                  <a:t>4-neighborhood</a:t>
                </a:r>
                <a:r>
                  <a:rPr lang="en-US" altLang="zh-TW" dirty="0"/>
                  <a:t>: 3    </a:t>
                </a:r>
                <a:r>
                  <a:rPr lang="zh-TW" altLang="en-US" dirty="0">
                    <a:solidFill>
                      <a:schemeClr val="bg2">
                        <a:lumMod val="50000"/>
                      </a:schemeClr>
                    </a:solidFill>
                  </a:rPr>
                  <a:t>←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b="0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+|</m:t>
                    </m:r>
                    <m:r>
                      <m:rPr>
                        <m:sty m:val="p"/>
                      </m:rPr>
                      <a:rPr lang="el-GR" altLang="zh-TW" i="1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Δ</m:t>
                    </m:r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𝑦</m:t>
                    </m:r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|</m:t>
                    </m:r>
                  </m:oMath>
                </a14:m>
                <a:endParaRPr lang="zh-TW" altLang="en-US" dirty="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4555" y="4973736"/>
                <a:ext cx="3814353" cy="369332"/>
              </a:xfrm>
              <a:prstGeom prst="rect">
                <a:avLst/>
              </a:prstGeom>
              <a:blipFill>
                <a:blip r:embed="rId2"/>
                <a:stretch>
                  <a:fillRect l="-1278" t="-10000" b="-2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6905737" y="4973736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dirty="0"/>
                  <a:t>8-neighborhood: 3    </a:t>
                </a:r>
                <a:r>
                  <a:rPr lang="zh-TW" altLang="en-US" dirty="0">
                    <a:solidFill>
                      <a:schemeClr val="bg2">
                        <a:lumMod val="50000"/>
                      </a:schemeClr>
                    </a:solidFill>
                  </a:rPr>
                  <a:t>←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b="0" i="0" dirty="0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r>
                      <a:rPr lang="en-US" altLang="zh-TW" b="0" i="0" dirty="0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i="1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bg2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dirty="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5737" y="4973736"/>
                <a:ext cx="4807131" cy="369332"/>
              </a:xfrm>
              <a:prstGeom prst="rect">
                <a:avLst/>
              </a:prstGeom>
              <a:blipFill>
                <a:blip r:embed="rId3"/>
                <a:stretch>
                  <a:fillRect l="-1142" t="-10000" b="-2666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838200" y="5259079"/>
                <a:ext cx="4306452" cy="427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dirty="0"/>
                  <a:t>Euclidean-distance: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zh-TW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5</m:t>
                        </m:r>
                      </m:e>
                    </m:rad>
                  </m:oMath>
                </a14:m>
                <a:r>
                  <a:rPr lang="zh-TW" altLang="en-US" dirty="0"/>
                  <a:t>    </a:t>
                </a:r>
                <a:r>
                  <a:rPr lang="zh-TW" altLang="en-US" dirty="0">
                    <a:solidFill>
                      <a:schemeClr val="bg2">
                        <a:lumMod val="50000"/>
                      </a:schemeClr>
                    </a:solidFill>
                  </a:rPr>
                  <a:t>←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zh-TW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radPr>
                      <m:deg/>
                      <m:e>
                        <m:sSup>
                          <m:sSupPr>
                            <m:ctrlPr>
                              <a:rPr lang="en-US" altLang="zh-TW" i="1" smtClean="0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b="0" i="1" smtClean="0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altLang="zh-TW" b="0" i="1" smtClean="0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b="0" i="1" smtClean="0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rad>
                  </m:oMath>
                </a14:m>
                <a:endParaRPr lang="zh-TW" altLang="en-US" dirty="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5259079"/>
                <a:ext cx="4306452" cy="427746"/>
              </a:xfrm>
              <a:prstGeom prst="rect">
                <a:avLst/>
              </a:prstGeom>
              <a:blipFill>
                <a:blip r:embed="rId4"/>
                <a:stretch>
                  <a:fillRect l="-1275" b="-214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905736" y="5267989"/>
                <a:ext cx="4502331" cy="427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/>
                  <a:t>Euclidean-distance: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zh-TW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</m:rad>
                    <m:r>
                      <m:rPr>
                        <m:nor/>
                      </m:rPr>
                      <a:rPr lang="en-US" altLang="zh-TW" b="0" i="0" smtClean="0">
                        <a:latin typeface="Cambria Math" panose="02040503050406030204" pitchFamily="18" charset="0"/>
                      </a:rPr>
                      <m:t>    </m:t>
                    </m:r>
                    <m:r>
                      <m:rPr>
                        <m:nor/>
                      </m:rPr>
                      <a:rPr lang="zh-TW" altLang="en-US" dirty="0">
                        <a:solidFill>
                          <a:schemeClr val="bg2">
                            <a:lumMod val="50000"/>
                          </a:schemeClr>
                        </a:solidFill>
                      </a:rPr>
                      <m:t>← </m:t>
                    </m:r>
                    <m:rad>
                      <m:radPr>
                        <m:degHide m:val="on"/>
                        <m:ctrlP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radPr>
                      <m:deg/>
                      <m:e>
                        <m:sSup>
                          <m:sSupPr>
                            <m:ctrlP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chemeClr val="bg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chemeClr val="bg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rad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5736" y="5267989"/>
                <a:ext cx="4502331" cy="427746"/>
              </a:xfrm>
              <a:prstGeom prst="rect">
                <a:avLst/>
              </a:prstGeom>
              <a:blipFill>
                <a:blip r:embed="rId5"/>
                <a:stretch>
                  <a:fillRect l="-1220" b="-214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字方塊 9"/>
          <p:cNvSpPr txBox="1"/>
          <p:nvPr/>
        </p:nvSpPr>
        <p:spPr>
          <a:xfrm>
            <a:off x="2508069" y="6006091"/>
            <a:ext cx="7175862" cy="461665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 sz="2400" b="1" i="1"/>
              <a:t>4-neighborhood &lt; Euclidean-distance &lt; 8-neighborhood</a:t>
            </a:r>
            <a:endParaRPr lang="zh-TW" altLang="en-US" sz="2400" b="1" i="1" dirty="0"/>
          </a:p>
        </p:txBody>
      </p:sp>
    </p:spTree>
    <p:extLst>
      <p:ext uri="{BB962C8B-B14F-4D97-AF65-F5344CB8AC3E}">
        <p14:creationId xmlns:p14="http://schemas.microsoft.com/office/powerpoint/2010/main" val="952137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" grpId="0"/>
      <p:bldP spid="9" grpId="0"/>
      <p:bldP spid="10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8229793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678793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793889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09257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9691446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304730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845860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08867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1890224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2753898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9764491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16241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6.1.1 Introduction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108709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1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. The workhorse of low-level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vision</a:t>
            </a:r>
          </a:p>
          <a:p>
            <a:pPr lvl="1"/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What are levels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of </a:t>
            </a:r>
            <a:r>
              <a:rPr lang="en-US" altLang="zh-TW" dirty="0"/>
              <a:t>vision?</a:t>
            </a:r>
          </a:p>
        </p:txBody>
      </p:sp>
      <p:grpSp>
        <p:nvGrpSpPr>
          <p:cNvPr id="18" name="群組 17"/>
          <p:cNvGrpSpPr/>
          <p:nvPr/>
        </p:nvGrpSpPr>
        <p:grpSpPr>
          <a:xfrm>
            <a:off x="494620" y="2057401"/>
            <a:ext cx="11372848" cy="4657807"/>
            <a:chOff x="494620" y="2057401"/>
            <a:chExt cx="11372848" cy="4657807"/>
          </a:xfrm>
        </p:grpSpPr>
        <p:pic>
          <p:nvPicPr>
            <p:cNvPr id="4" name="圖片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94620" y="4099264"/>
              <a:ext cx="657225" cy="647700"/>
            </a:xfrm>
            <a:prstGeom prst="rect">
              <a:avLst/>
            </a:prstGeom>
          </p:spPr>
        </p:pic>
        <p:pic>
          <p:nvPicPr>
            <p:cNvPr id="5" name="圖片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5514" y="3630499"/>
              <a:ext cx="1843053" cy="1116465"/>
            </a:xfrm>
            <a:prstGeom prst="rect">
              <a:avLst/>
            </a:prstGeom>
          </p:spPr>
        </p:pic>
        <p:pic>
          <p:nvPicPr>
            <p:cNvPr id="6" name="圖片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22236" y="2912723"/>
              <a:ext cx="2998279" cy="1834241"/>
            </a:xfrm>
            <a:prstGeom prst="rect">
              <a:avLst/>
            </a:prstGeom>
          </p:spPr>
        </p:pic>
        <p:pic>
          <p:nvPicPr>
            <p:cNvPr id="7" name="圖片 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534183" y="2057401"/>
              <a:ext cx="4256845" cy="2780372"/>
            </a:xfrm>
            <a:prstGeom prst="rect">
              <a:avLst/>
            </a:prstGeom>
          </p:spPr>
        </p:pic>
        <p:sp>
          <p:nvSpPr>
            <p:cNvPr id="8" name="文字方塊 7"/>
            <p:cNvSpPr txBox="1"/>
            <p:nvPr/>
          </p:nvSpPr>
          <p:spPr>
            <a:xfrm>
              <a:off x="10500600" y="4837773"/>
              <a:ext cx="1366868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sz="1000" dirty="0"/>
                <a:t>https://goo.gl/ynA9VN</a:t>
              </a:r>
              <a:endParaRPr lang="zh-TW" altLang="en-US" sz="1000" dirty="0"/>
            </a:p>
          </p:txBody>
        </p:sp>
        <p:sp>
          <p:nvSpPr>
            <p:cNvPr id="9" name="左-右雙向箭號 8"/>
            <p:cNvSpPr/>
            <p:nvPr/>
          </p:nvSpPr>
          <p:spPr>
            <a:xfrm>
              <a:off x="1151846" y="4293326"/>
              <a:ext cx="513668" cy="296091"/>
            </a:xfrm>
            <a:prstGeom prst="leftRightArrow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0" name="左-右雙向箭號 9"/>
            <p:cNvSpPr/>
            <p:nvPr/>
          </p:nvSpPr>
          <p:spPr>
            <a:xfrm>
              <a:off x="3518365" y="4293325"/>
              <a:ext cx="513668" cy="296091"/>
            </a:xfrm>
            <a:prstGeom prst="leftRightArrow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1" name="左-右雙向箭號 10"/>
            <p:cNvSpPr/>
            <p:nvPr/>
          </p:nvSpPr>
          <p:spPr>
            <a:xfrm>
              <a:off x="7040109" y="4293326"/>
              <a:ext cx="513668" cy="296091"/>
            </a:xfrm>
            <a:prstGeom prst="leftRightArrow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3" name="文字方塊 12"/>
            <p:cNvSpPr txBox="1"/>
            <p:nvPr/>
          </p:nvSpPr>
          <p:spPr>
            <a:xfrm>
              <a:off x="494620" y="4837772"/>
              <a:ext cx="8116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dirty="0"/>
                <a:t>input</a:t>
              </a:r>
              <a:endParaRPr lang="zh-TW" altLang="en-US" dirty="0"/>
            </a:p>
          </p:txBody>
        </p:sp>
        <p:sp>
          <p:nvSpPr>
            <p:cNvPr id="14" name="文字方塊 13"/>
            <p:cNvSpPr txBox="1"/>
            <p:nvPr/>
          </p:nvSpPr>
          <p:spPr>
            <a:xfrm>
              <a:off x="1720553" y="4837772"/>
              <a:ext cx="188741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/>
                <a:t>Low-Level</a:t>
              </a:r>
              <a:r>
                <a:rPr lang="en-US" altLang="zh-TW" dirty="0"/>
                <a:t/>
              </a:r>
              <a:br>
                <a:rPr lang="en-US" altLang="zh-TW" dirty="0"/>
              </a:br>
              <a:r>
                <a:rPr lang="en-US" altLang="zh-TW" dirty="0"/>
                <a:t>-----------------------</a:t>
              </a:r>
            </a:p>
            <a:p>
              <a:r>
                <a:rPr lang="en-US" altLang="zh-TW" dirty="0"/>
                <a:t>grouping</a:t>
              </a:r>
            </a:p>
            <a:p>
              <a:r>
                <a:rPr lang="en-US" altLang="zh-TW" dirty="0"/>
                <a:t>Color</a:t>
              </a:r>
            </a:p>
            <a:p>
              <a:r>
                <a:rPr lang="en-US" altLang="zh-TW"/>
                <a:t>Spatial freq</a:t>
              </a:r>
              <a:r>
                <a:rPr lang="en-US" altLang="zh-TW" dirty="0"/>
                <a:t>.</a:t>
              </a:r>
            </a:p>
            <a:p>
              <a:r>
                <a:rPr lang="en-US" altLang="zh-TW" dirty="0"/>
                <a:t>Local Motion</a:t>
              </a:r>
            </a:p>
          </p:txBody>
        </p:sp>
        <p:sp>
          <p:nvSpPr>
            <p:cNvPr id="15" name="文字方塊 14"/>
            <p:cNvSpPr txBox="1"/>
            <p:nvPr/>
          </p:nvSpPr>
          <p:spPr>
            <a:xfrm>
              <a:off x="4022235" y="4839793"/>
              <a:ext cx="188741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/>
                <a:t>Mid-Level</a:t>
              </a:r>
              <a:r>
                <a:rPr lang="en-US" altLang="zh-TW" dirty="0"/>
                <a:t/>
              </a:r>
              <a:br>
                <a:rPr lang="en-US" altLang="zh-TW" dirty="0"/>
              </a:br>
              <a:r>
                <a:rPr lang="en-US" altLang="zh-TW" dirty="0"/>
                <a:t>-----------------------</a:t>
              </a:r>
            </a:p>
            <a:p>
              <a:r>
                <a:rPr lang="en-US" altLang="zh-TW"/>
                <a:t>Textures</a:t>
              </a:r>
              <a:endParaRPr lang="en-US" altLang="zh-TW" dirty="0"/>
            </a:p>
            <a:p>
              <a:r>
                <a:rPr lang="en-US" altLang="zh-TW"/>
                <a:t>Surfaces</a:t>
              </a:r>
              <a:endParaRPr lang="en-US" altLang="zh-TW" dirty="0"/>
            </a:p>
            <a:p>
              <a:r>
                <a:rPr lang="en-US" altLang="zh-TW" dirty="0"/>
                <a:t>Global motion</a:t>
              </a:r>
            </a:p>
            <a:p>
              <a:r>
                <a:rPr lang="en-US" altLang="zh-TW"/>
                <a:t>Depth</a:t>
              </a:r>
              <a:endParaRPr lang="en-US" altLang="zh-TW" dirty="0"/>
            </a:p>
          </p:txBody>
        </p:sp>
        <p:sp>
          <p:nvSpPr>
            <p:cNvPr id="16" name="文字方塊 15"/>
            <p:cNvSpPr txBox="1"/>
            <p:nvPr/>
          </p:nvSpPr>
          <p:spPr>
            <a:xfrm>
              <a:off x="7534183" y="4837772"/>
              <a:ext cx="188741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/>
                <a:t>High-Level</a:t>
              </a:r>
              <a:r>
                <a:rPr lang="en-US" altLang="zh-TW" dirty="0"/>
                <a:t/>
              </a:r>
              <a:br>
                <a:rPr lang="en-US" altLang="zh-TW" dirty="0"/>
              </a:br>
              <a:r>
                <a:rPr lang="en-US" altLang="zh-TW" dirty="0"/>
                <a:t>-----------------------</a:t>
              </a:r>
            </a:p>
            <a:p>
              <a:r>
                <a:rPr lang="en-US" altLang="zh-TW"/>
                <a:t>Objects</a:t>
              </a:r>
              <a:endParaRPr lang="en-US" altLang="zh-TW" dirty="0"/>
            </a:p>
            <a:p>
              <a:r>
                <a:rPr lang="en-US" altLang="zh-TW"/>
                <a:t>Characters</a:t>
              </a:r>
              <a:endParaRPr lang="en-US" altLang="zh-TW" dirty="0"/>
            </a:p>
            <a:p>
              <a:r>
                <a:rPr lang="en-US" altLang="zh-TW" dirty="0"/>
                <a:t>Actions</a:t>
              </a:r>
            </a:p>
            <a:p>
              <a:r>
                <a:rPr lang="en-US" altLang="zh-TW"/>
                <a:t>intentions</a:t>
              </a:r>
              <a:endParaRPr lang="en-US" altLang="zh-TW" dirty="0"/>
            </a:p>
          </p:txBody>
        </p:sp>
        <p:sp>
          <p:nvSpPr>
            <p:cNvPr id="17" name="文字方塊 16"/>
            <p:cNvSpPr txBox="1"/>
            <p:nvPr/>
          </p:nvSpPr>
          <p:spPr>
            <a:xfrm>
              <a:off x="8126882" y="6468987"/>
              <a:ext cx="1535723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sz="1000" dirty="0"/>
                <a:t>https://goo.gl/o5Q3Qy</a:t>
              </a:r>
              <a:endParaRPr lang="zh-TW" altLang="en-US" sz="1000" dirty="0"/>
            </a:p>
          </p:txBody>
        </p:sp>
      </p:grpSp>
      <p:sp>
        <p:nvSpPr>
          <p:cNvPr id="19" name="矩形 18"/>
          <p:cNvSpPr/>
          <p:nvPr/>
        </p:nvSpPr>
        <p:spPr>
          <a:xfrm>
            <a:off x="1559169" y="3470031"/>
            <a:ext cx="2048799" cy="324517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91284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9650737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725035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4475785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5220839" y="3642359"/>
                <a:ext cx="3780843" cy="900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zh-TW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4-neighborhood</a:t>
                </a:r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: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=6 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𝒂𝒍𝒕𝒆𝒓𝒏𝒂𝒕𝒆𝒍𝒚</m:t>
                      </m:r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: 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e>
                            <m:sup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e>
                            <m:sup>
                              <m:r>
                                <a:rPr lang="en-US" altLang="zh-TW" b="1" i="1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e>
                      </m:rad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𝟐𝟔</m:t>
                          </m:r>
                        </m:e>
                      </m:rad>
                    </m:oMath>
                  </m:oMathPara>
                </a14:m>
                <a:endParaRPr lang="en-US" altLang="zh-TW" b="1" dirty="0"/>
              </a:p>
              <a:p>
                <a:r>
                  <a:rPr lang="en-US" altLang="zh-TW">
                    <a:solidFill>
                      <a:schemeClr val="tx1"/>
                    </a:solidFill>
                  </a:rPr>
                  <a:t>8-neighborhood</a:t>
                </a:r>
                <a:r>
                  <a:rPr lang="en-US" altLang="zh-TW" dirty="0">
                    <a:solidFill>
                      <a:schemeClr val="tx1"/>
                    </a:solidFill>
                  </a:rPr>
                  <a:t>: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d>
                      <m:dPr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altLang="zh-TW" i="1" dirty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=5</m:t>
                    </m:r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20839" y="3642359"/>
                <a:ext cx="3780843" cy="900631"/>
              </a:xfrm>
              <a:prstGeom prst="rect">
                <a:avLst/>
              </a:prstGeom>
              <a:blipFill>
                <a:blip r:embed="rId2"/>
                <a:stretch>
                  <a:fillRect l="-3704" t="-8784" r="-1127" b="-155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5311905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5220839" y="3947159"/>
                <a:ext cx="3780843" cy="900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4-neighborhood: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=7 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𝒂𝒍𝒕𝒆𝒓𝒏𝒂𝒕𝒆𝒍𝒚</m:t>
                      </m:r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: 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e>
                            <m:sup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altLang="zh-TW" b="1" i="1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e>
                      </m:rad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𝟐𝟗</m:t>
                          </m:r>
                        </m:e>
                      </m:rad>
                    </m:oMath>
                  </m:oMathPara>
                </a14:m>
                <a:endParaRPr lang="en-US" altLang="zh-TW" b="1" dirty="0"/>
              </a:p>
              <a:p>
                <a:r>
                  <a:rPr lang="en-US" altLang="zh-TW" dirty="0">
                    <a:solidFill>
                      <a:schemeClr val="tx1"/>
                    </a:solidFill>
                  </a:rPr>
                  <a:t>8-neighborhood: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d>
                      <m:dPr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altLang="zh-TW" i="1" dirty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=5</m:t>
                    </m:r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20839" y="3947159"/>
                <a:ext cx="3780843" cy="900631"/>
              </a:xfrm>
              <a:prstGeom prst="rect">
                <a:avLst/>
              </a:prstGeom>
              <a:blipFill>
                <a:blip r:embed="rId2"/>
                <a:stretch>
                  <a:fillRect l="-3704" t="-8784" r="-1127" b="-1554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7476050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6.2.3.1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Approach Euclidean-distance</a:t>
            </a:r>
            <a:endParaRPr lang="zh-TW" altLang="en-US" dirty="0"/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8325328"/>
              </p:ext>
            </p:extLst>
          </p:nvPr>
        </p:nvGraphicFramePr>
        <p:xfrm>
          <a:off x="731519" y="1690688"/>
          <a:ext cx="4302034" cy="40788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91094">
                  <a:extLst>
                    <a:ext uri="{9D8B030D-6E8A-4147-A177-3AD203B41FA5}">
                      <a16:colId xmlns:a16="http://schemas.microsoft.com/office/drawing/2014/main" val="72388574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14883215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53128268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1094">
                  <a:extLst>
                    <a:ext uri="{9D8B030D-6E8A-4147-A177-3AD203B41FA5}">
                      <a16:colId xmlns:a16="http://schemas.microsoft.com/office/drawing/2014/main" val="3142131035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543996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0470828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8305994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2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3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4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5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2421424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5246964" y="4339045"/>
                <a:ext cx="3780843" cy="90063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</a:rPr>
                  <a:t>4-neighborhood: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zh-TW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d>
                      <m:dPr>
                        <m:begChr m:val="|"/>
                        <m:endChr m:val="|"/>
                        <m:ctrlP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l-GR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Δ</m:t>
                        </m:r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=7 </m:t>
                    </m:r>
                  </m:oMath>
                </a14:m>
                <a:endParaRPr lang="en-US" altLang="zh-TW" b="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𝒂𝒍𝒕𝒆𝒓𝒏𝒂𝒕𝒆𝒍𝒚</m:t>
                      </m:r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: 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e>
                            <m:sup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b="1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  <m:sup>
                              <m:r>
                                <a:rPr lang="en-US" altLang="zh-TW" b="1" i="1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e>
                      </m:rad>
                      <m:r>
                        <a:rPr lang="en-US" altLang="zh-TW" b="1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altLang="zh-TW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𝟐𝟓</m:t>
                          </m:r>
                        </m:e>
                      </m:rad>
                    </m:oMath>
                  </m:oMathPara>
                </a14:m>
                <a:endParaRPr lang="en-US" altLang="zh-TW" b="1" dirty="0"/>
              </a:p>
              <a:p>
                <a:r>
                  <a:rPr lang="en-US" altLang="zh-TW" dirty="0">
                    <a:solidFill>
                      <a:schemeClr val="tx1"/>
                    </a:solidFill>
                  </a:rPr>
                  <a:t>8-neighborhood: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max</m:t>
                    </m:r>
                    <m:d>
                      <m:dPr>
                        <m:ctrlPr>
                          <a:rPr lang="en-US" altLang="zh-TW" i="1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altLang="zh-TW" i="1" dirty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altLang="zh-TW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Δ</m:t>
                            </m:r>
                            <m:r>
                              <a:rPr lang="en-US" altLang="zh-TW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  <m:r>
                      <a:rPr lang="en-US" altLang="zh-TW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=4</m:t>
                    </m:r>
                  </m:oMath>
                </a14:m>
                <a:endParaRPr lang="zh-TW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46964" y="4339045"/>
                <a:ext cx="3780843" cy="900631"/>
              </a:xfrm>
              <a:prstGeom prst="rect">
                <a:avLst/>
              </a:prstGeom>
              <a:blipFill>
                <a:blip r:embed="rId3"/>
                <a:stretch>
                  <a:fillRect l="-3871" t="-9459" r="-1129" b="-1486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3030582" y="6191793"/>
            <a:ext cx="6130835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 dirty="0"/>
              <a:t>This </a:t>
            </a:r>
            <a:r>
              <a:rPr lang="en-US" altLang="zh-TW"/>
              <a:t>is the </a:t>
            </a:r>
            <a:r>
              <a:rPr lang="en-US" altLang="zh-TW" dirty="0"/>
              <a:t>way </a:t>
            </a:r>
            <a:r>
              <a:rPr lang="en-US" altLang="zh-TW"/>
              <a:t>how discrete pixels </a:t>
            </a:r>
            <a:r>
              <a:rPr lang="en-US" altLang="zh-TW" dirty="0"/>
              <a:t>approach a </a:t>
            </a:r>
            <a:r>
              <a:rPr lang="en-US" altLang="zh-TW"/>
              <a:t>continuous circle.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2811345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標題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9" name="內容版面配置區 8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 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 marks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all interior pixels with the label </a:t>
            </a:r>
            <a:r>
              <a:rPr lang="en-US" altLang="zh-TW" i="1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, and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all border pixels with the label </a:t>
            </a:r>
            <a:r>
              <a:rPr lang="en-US" altLang="zh-TW" i="1" dirty="0">
                <a:latin typeface="Cambria Math" panose="02040503050406030204" pitchFamily="18" charset="0"/>
                <a:ea typeface="Cambria Math" panose="02040503050406030204" pitchFamily="18" charset="0"/>
              </a:rPr>
              <a:t>b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Non-Rec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domain(input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binary-label/output : number-label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807094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6.2.4 Mark-Interior/Border-Pixel Operator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內容版面配置區 4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</p:spPr>
            <p:txBody>
              <a:bodyPr>
                <a:normAutofit fontScale="92500"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</m:e>
                          <m:e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</m:e>
                        </m:eqArr>
                      </m:e>
                    </m:d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zh-TW" altLang="en-US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 smtClean="0">
                        <a:latin typeface="Cambria Math" panose="02040503050406030204" pitchFamily="18" charset="0"/>
                      </a:rPr>
                      <m:t>: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𝑖𝑛𝑡𝑒𝑟𝑖𝑜𝑟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i="1">
                        <a:latin typeface="Cambria Math" panose="02040503050406030204" pitchFamily="18" charset="0"/>
                      </a:rPr>
                      <m:t>𝑏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𝑏𝑜𝑟𝑑𝑒𝑟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>
                        <a:latin typeface="Cambria Math" panose="02040503050406030204" pitchFamily="18" charset="0"/>
                      </a:rPr>
                      <m:t>𝑙𝑎𝑏𝑒𝑙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eqArr>
                          <m:eqArrPr>
                            <m:ctrlP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e>
                          <m:e>
                            <m:r>
                              <a:rPr lang="en-US" altLang="zh-TW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</m:e>
                        </m:eqArr>
                      </m:sub>
                    </m:sSub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</p:txBody>
          </p:sp>
        </mc:Choice>
        <mc:Fallback xmlns="">
          <p:sp>
            <p:nvSpPr>
              <p:cNvPr id="5" name="內容版面配置區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825625"/>
                <a:ext cx="5181600" cy="4351338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內容版面配置區 5"/>
              <p:cNvSpPr>
                <a:spLocks noGrp="1"/>
              </p:cNvSpPr>
              <p:nvPr>
                <p:ph sz="half" idx="2"/>
              </p:nvPr>
            </p:nvSpPr>
            <p:spPr/>
            <p:txBody>
              <a:bodyPr>
                <a:normAutofit fontScale="92500"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4</m:t>
                    </m:r>
                  </m:oMath>
                </a14:m>
                <a:r>
                  <a:rPr lang="en-US" altLang="zh-TW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dirty="0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dirty="0"/>
              </a:p>
              <a:p>
                <a:pPr marL="0" indent="0">
                  <a:buNone/>
                </a:pPr>
                <a:r>
                  <a:rPr lang="zh-TW" altLang="en-US" b="0" dirty="0"/>
                  <a:t> </a:t>
                </a:r>
                <a14:m>
                  <m:oMath xmlns:m="http://schemas.openxmlformats.org/officeDocument/2006/math">
                    <m:r>
                      <a:rPr lang="zh-TW" altLang="en-US" i="1">
                        <a:latin typeface="Cambria Math" panose="02040503050406030204" pitchFamily="18" charset="0"/>
                      </a:rPr>
                      <m:t> </m:t>
                    </m:r>
                    <m:r>
                      <a:rPr lang="zh-TW" altLang="en-US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,4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i="1" dirty="0">
                    <a:latin typeface="Cambria Math" panose="02040503050406030204" pitchFamily="18" charset="0"/>
                  </a:rPr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b="0" dirty="0"/>
              </a:p>
              <a:p>
                <a:pPr marL="0" indent="0">
                  <a:buNone/>
                </a:pPr>
                <a:endParaRPr lang="en-US" altLang="zh-TW" b="0" dirty="0"/>
              </a:p>
              <a:p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𝑓𝑜𝑟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 8</m:t>
                    </m:r>
                  </m:oMath>
                </a14:m>
                <a:r>
                  <a:rPr lang="en-US" altLang="zh-TW" b="0" dirty="0"/>
                  <a:t>-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𝑐𝑜𝑛𝑛𝑒𝑐𝑡𝑒𝑑</m:t>
                    </m:r>
                  </m:oMath>
                </a14:m>
                <a:endParaRPr lang="en-US" altLang="zh-TW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−1  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zh-TW" b="0" dirty="0"/>
                  <a:t> , </a:t>
                </a:r>
                <a14:m>
                  <m:oMath xmlns:m="http://schemas.openxmlformats.org/officeDocument/2006/math"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=1,... ,8</m:t>
                    </m:r>
                  </m:oMath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US" altLang="zh-TW" b="0" dirty="0"/>
                  <a:t>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𝑜𝑢𝑡𝑝𝑢𝑡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  <m:r>
                      <a:rPr lang="en-US" altLang="zh-TW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6" name="內容版面配置區 5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blipFill>
                <a:blip r:embed="rId4"/>
                <a:stretch>
                  <a:fillRect t="-21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61901458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0112321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7373502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769331474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769331474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209836" r="-4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3279" t="-309836" r="-5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309836" r="-4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309836" r="-3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79" t="-409836" r="-4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26" name="文字方塊 25"/>
          <p:cNvSpPr txBox="1"/>
          <p:nvPr/>
        </p:nvSpPr>
        <p:spPr>
          <a:xfrm>
            <a:off x="4797304" y="358329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𝐸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blipFill>
                <a:blip r:embed="rId4"/>
                <a:stretch>
                  <a:fillRect b="-43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8016572" y="5367852"/>
            <a:ext cx="3052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i: interior label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b: border label</a:t>
            </a:r>
          </a:p>
        </p:txBody>
      </p:sp>
      <p:cxnSp>
        <p:nvCxnSpPr>
          <p:cNvPr id="4" name="直線單箭頭接點 3"/>
          <p:cNvCxnSpPr>
            <a:stCxn id="5" idx="1"/>
          </p:cNvCxnSpPr>
          <p:nvPr/>
        </p:nvCxnSpPr>
        <p:spPr>
          <a:xfrm flipH="1">
            <a:off x="6131226" y="1795643"/>
            <a:ext cx="623206" cy="2751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字方塊 4"/>
          <p:cNvSpPr txBox="1"/>
          <p:nvPr/>
        </p:nvSpPr>
        <p:spPr>
          <a:xfrm>
            <a:off x="6754432" y="1610977"/>
            <a:ext cx="2637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endParaRPr lang="zh-TW" altLang="en-US" dirty="0"/>
          </a:p>
        </p:txBody>
      </p:sp>
      <p:cxnSp>
        <p:nvCxnSpPr>
          <p:cNvPr id="8" name="直線單箭頭接點 7"/>
          <p:cNvCxnSpPr/>
          <p:nvPr/>
        </p:nvCxnSpPr>
        <p:spPr>
          <a:xfrm flipH="1">
            <a:off x="5907750" y="2286000"/>
            <a:ext cx="651312" cy="3341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字方塊 29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1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23922414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4446139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8045056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0550727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0550727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/>
                            <a:t>a</a:t>
                          </a:r>
                          <a:endParaRPr lang="zh-TW" altLang="en-US" dirty="0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309836" r="-2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409836" r="-3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409836" r="-2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503279" t="-409836" r="-104918" b="-2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509836" r="-204918" b="-1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𝐴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16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16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1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16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altLang="zh-TW" sz="16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16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16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d>
                    <m:r>
                      <a:rPr lang="en-US" altLang="zh-TW" sz="1600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altLang="zh-TW" sz="1600" b="0" dirty="0"/>
                  <a:t>A</a:t>
                </a:r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𝑏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blipFill>
                <a:blip r:embed="rId4"/>
                <a:stretch>
                  <a:fillRect b="-43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8016572" y="5367852"/>
            <a:ext cx="3052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interior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border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cxnSp>
        <p:nvCxnSpPr>
          <p:cNvPr id="4" name="直線單箭頭接點 3"/>
          <p:cNvCxnSpPr/>
          <p:nvPr/>
        </p:nvCxnSpPr>
        <p:spPr>
          <a:xfrm flipH="1">
            <a:off x="6150743" y="2334194"/>
            <a:ext cx="676971" cy="2473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字方塊 4"/>
          <p:cNvSpPr txBox="1"/>
          <p:nvPr/>
        </p:nvSpPr>
        <p:spPr>
          <a:xfrm>
            <a:off x="6803755" y="2110126"/>
            <a:ext cx="2637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endParaRPr lang="zh-TW" altLang="en-US" dirty="0"/>
          </a:p>
        </p:txBody>
      </p:sp>
      <p:cxnSp>
        <p:nvCxnSpPr>
          <p:cNvPr id="8" name="直線單箭頭接點 7"/>
          <p:cNvCxnSpPr/>
          <p:nvPr/>
        </p:nvCxnSpPr>
        <p:spPr>
          <a:xfrm flipH="1">
            <a:off x="5864469" y="2294792"/>
            <a:ext cx="597877" cy="29893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字方塊 29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2</a:t>
            </a:r>
            <a:endParaRPr lang="zh-TW" altLang="en-US" dirty="0"/>
          </a:p>
        </p:txBody>
      </p:sp>
      <p:sp>
        <p:nvSpPr>
          <p:cNvPr id="28" name="文字方塊 27"/>
          <p:cNvSpPr txBox="1"/>
          <p:nvPr/>
        </p:nvSpPr>
        <p:spPr>
          <a:xfrm>
            <a:off x="4797304" y="358329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600561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表格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5419044"/>
              </p:ext>
            </p:extLst>
          </p:nvPr>
        </p:nvGraphicFramePr>
        <p:xfrm>
          <a:off x="1959472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962424"/>
              </p:ext>
            </p:extLst>
          </p:nvPr>
        </p:nvGraphicFramePr>
        <p:xfrm>
          <a:off x="7260433" y="545984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45038140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00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" name="表格 2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45038140"/>
                  </p:ext>
                </p:extLst>
              </p:nvPr>
            </p:nvGraphicFramePr>
            <p:xfrm>
              <a:off x="1959472" y="3758687"/>
              <a:ext cx="2595600" cy="25956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mpd="sng">
                          <a:solidFill>
                            <a:schemeClr val="tx1"/>
                          </a:solidFill>
                          <a:prstDash val="dot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109836" r="-204918" b="-5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303279" t="-209836" r="-3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209836" r="-2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503279" t="-209836" r="-104918" b="-4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3279" t="-309836" r="-204918" b="-32295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mpd="sng">
                          <a:solidFill>
                            <a:schemeClr val="tx1"/>
                          </a:solidFill>
                          <a:prstDash val="dot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a:t>E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zh-TW" dirty="0" smtClean="0">
                              <a:solidFill>
                                <a:schemeClr val="bg2">
                                  <a:lumMod val="9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a:t>A</a:t>
                          </a:r>
                          <a:endParaRPr lang="zh-TW" altLang="en-US" dirty="0">
                            <a:solidFill>
                              <a:schemeClr val="bg2">
                                <a:lumMod val="90000"/>
                              </a:schemeClr>
                            </a:solidFill>
                            <a:latin typeface="Cambria Math" panose="02040503050406030204" pitchFamily="18" charset="0"/>
                          </a:endParaRPr>
                        </a:p>
                      </a:txBody>
                      <a:tcPr anchor="ctr">
                        <a:lnL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L>
                        <a:lnR w="19050" cmpd="sng">
                          <a:solidFill>
                            <a:schemeClr val="tx1"/>
                          </a:solidFill>
                          <a:prstDash val="dot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dot"/>
                          <a:round/>
                          <a:headEnd type="none" w="med" len="med"/>
                          <a:tailEnd type="none" w="med" len="med"/>
                        </a:lnT>
                        <a:lnB w="19050" cmpd="sng">
                          <a:solidFill>
                            <a:schemeClr val="tx1"/>
                          </a:solidFill>
                          <a:prstDash val="dot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2" name="文字方塊 21"/>
          <p:cNvSpPr txBox="1"/>
          <p:nvPr/>
        </p:nvSpPr>
        <p:spPr>
          <a:xfrm>
            <a:off x="1959472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3" name="文字方塊 22"/>
          <p:cNvSpPr txBox="1"/>
          <p:nvPr/>
        </p:nvSpPr>
        <p:spPr>
          <a:xfrm>
            <a:off x="1959472" y="6354287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Index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4" name="文字方塊 23"/>
          <p:cNvSpPr txBox="1"/>
          <p:nvPr/>
        </p:nvSpPr>
        <p:spPr>
          <a:xfrm>
            <a:off x="7260433" y="3141584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25" name="向右箭號 24"/>
          <p:cNvSpPr/>
          <p:nvPr/>
        </p:nvSpPr>
        <p:spPr>
          <a:xfrm>
            <a:off x="4940886" y="1364105"/>
            <a:ext cx="1933731" cy="164892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sz="1600" b="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sz="16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>
                                <m:sSubPr>
                                  <m:ctrlP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sz="1600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altLang="zh-TW" sz="1600" b="0" dirty="0"/>
              </a:p>
              <a:p>
                <a:pPr algn="ctr"/>
                <a:endParaRPr lang="en-US" altLang="zh-TW" b="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16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7305" y="1528997"/>
                <a:ext cx="2077314" cy="2831544"/>
              </a:xfrm>
              <a:prstGeom prst="rect">
                <a:avLst/>
              </a:prstGeom>
              <a:blipFill>
                <a:blip r:embed="rId4"/>
                <a:stretch>
                  <a:fillRect b="-43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文字方塊 28"/>
              <p:cNvSpPr txBox="1"/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d>
                      <m:r>
                        <a:rPr lang="en-US" altLang="zh-TW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e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altLang="zh-TW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𝑏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altLang="zh-TW" dirty="0"/>
              </a:p>
            </p:txBody>
          </p:sp>
        </mc:Choice>
        <mc:Fallback xmlns="">
          <p:sp>
            <p:nvSpPr>
              <p:cNvPr id="29" name="文字方塊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6572" y="3913097"/>
                <a:ext cx="2694561" cy="132805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文字方塊 1"/>
          <p:cNvSpPr txBox="1"/>
          <p:nvPr/>
        </p:nvSpPr>
        <p:spPr>
          <a:xfrm>
            <a:off x="8016572" y="5367852"/>
            <a:ext cx="3052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interior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b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border label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cxnSp>
        <p:nvCxnSpPr>
          <p:cNvPr id="4" name="直線單箭頭接點 3"/>
          <p:cNvCxnSpPr>
            <a:stCxn id="5" idx="1"/>
          </p:cNvCxnSpPr>
          <p:nvPr/>
        </p:nvCxnSpPr>
        <p:spPr>
          <a:xfrm flipH="1">
            <a:off x="6131226" y="1795643"/>
            <a:ext cx="623206" cy="2751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字方塊 4"/>
          <p:cNvSpPr txBox="1"/>
          <p:nvPr/>
        </p:nvSpPr>
        <p:spPr>
          <a:xfrm>
            <a:off x="6754432" y="1610977"/>
            <a:ext cx="2637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endParaRPr lang="zh-TW" altLang="en-US" dirty="0"/>
          </a:p>
        </p:txBody>
      </p:sp>
      <p:cxnSp>
        <p:nvCxnSpPr>
          <p:cNvPr id="8" name="直線單箭頭接點 7"/>
          <p:cNvCxnSpPr/>
          <p:nvPr/>
        </p:nvCxnSpPr>
        <p:spPr>
          <a:xfrm flipH="1">
            <a:off x="5907750" y="2286000"/>
            <a:ext cx="651312" cy="33410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文字方塊 29"/>
          <p:cNvSpPr txBox="1"/>
          <p:nvPr/>
        </p:nvSpPr>
        <p:spPr>
          <a:xfrm>
            <a:off x="0" y="0"/>
            <a:ext cx="1600200" cy="369332"/>
          </a:xfrm>
          <a:prstGeom prst="rect">
            <a:avLst/>
          </a:prstGeom>
          <a:solidFill>
            <a:schemeClr val="accent5"/>
          </a:solidFill>
        </p:spPr>
        <p:txBody>
          <a:bodyPr wrap="square" rtlCol="0">
            <a:spAutoFit/>
          </a:bodyPr>
          <a:lstStyle/>
          <a:p>
            <a:r>
              <a:rPr lang="en-US" altLang="zh-TW"/>
              <a:t>Case </a:t>
            </a:r>
            <a:r>
              <a:rPr lang="en-US" altLang="zh-TW" dirty="0"/>
              <a:t>3</a:t>
            </a:r>
            <a:endParaRPr lang="zh-TW" altLang="en-US" dirty="0"/>
          </a:p>
        </p:txBody>
      </p:sp>
      <p:sp>
        <p:nvSpPr>
          <p:cNvPr id="17" name="文字方塊 16"/>
          <p:cNvSpPr txBox="1"/>
          <p:nvPr/>
        </p:nvSpPr>
        <p:spPr>
          <a:xfrm>
            <a:off x="4797304" y="358329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at one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point)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95573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1564288"/>
              </p:ext>
            </p:extLst>
          </p:nvPr>
        </p:nvGraphicFramePr>
        <p:xfrm>
          <a:off x="2433886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" name="表格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7846861"/>
              </p:ext>
            </p:extLst>
          </p:nvPr>
        </p:nvGraphicFramePr>
        <p:xfrm>
          <a:off x="7235122" y="2131200"/>
          <a:ext cx="2595600" cy="25956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mpd="sng">
                      <a:solidFill>
                        <a:schemeClr val="tx1"/>
                      </a:solidFill>
                      <a:prstDash val="dot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b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a:t>i</a:t>
                      </a:r>
                      <a:endParaRPr lang="zh-TW" altLang="en-US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mpd="sng">
                      <a:solidFill>
                        <a:schemeClr val="tx1"/>
                      </a:solidFill>
                      <a:prstDash val="dot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</a:rPr>
                        <a:t>E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2">
                              <a:lumMod val="9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A</a:t>
                      </a:r>
                      <a:endParaRPr lang="zh-TW" altLang="en-US" dirty="0">
                        <a:solidFill>
                          <a:schemeClr val="bg2">
                            <a:lumMod val="90000"/>
                          </a:schemeClr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mpd="sng">
                      <a:solidFill>
                        <a:schemeClr val="tx1"/>
                      </a:solidFill>
                      <a:prstDash val="dot"/>
                    </a:lnR>
                    <a:lnT w="190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mpd="sng">
                      <a:solidFill>
                        <a:schemeClr val="tx1"/>
                      </a:solidFill>
                      <a:prstDash val="dot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向右箭號 4"/>
          <p:cNvSpPr/>
          <p:nvPr/>
        </p:nvSpPr>
        <p:spPr>
          <a:xfrm>
            <a:off x="5140082" y="3618689"/>
            <a:ext cx="1984443" cy="194553"/>
          </a:xfrm>
          <a:prstGeom prst="rightArrow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7" name="文字方塊 6"/>
          <p:cNvSpPr txBox="1"/>
          <p:nvPr/>
        </p:nvSpPr>
        <p:spPr>
          <a:xfrm>
            <a:off x="2433886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8" name="文字方塊 7"/>
          <p:cNvSpPr txBox="1"/>
          <p:nvPr/>
        </p:nvSpPr>
        <p:spPr>
          <a:xfrm>
            <a:off x="7235122" y="4726800"/>
            <a:ext cx="25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</a:t>
            </a:r>
            <a:endParaRPr lang="zh-TW" altLang="en-US" b="1" dirty="0">
              <a:solidFill>
                <a:prstClr val="black"/>
              </a:solidFill>
              <a:latin typeface="Cambria Math" panose="02040503050406030204" pitchFamily="18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4972530" y="2612913"/>
            <a:ext cx="23195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Mark interior/border-Pixel Operator</a:t>
            </a:r>
            <a:endParaRPr lang="en-US" altLang="zh-TW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all points)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9830722" y="1330981"/>
            <a:ext cx="2095039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&lt;Legend&gt;</a:t>
            </a:r>
          </a:p>
          <a:p>
            <a:pPr lvl="1"/>
            <a:r>
              <a:rPr lang="en-US" altLang="zh-TW" sz="1600" dirty="0">
                <a:solidFill>
                  <a:schemeClr val="accent6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i: interior label</a:t>
            </a:r>
          </a:p>
          <a:p>
            <a:pPr lvl="1"/>
            <a:r>
              <a:rPr lang="en-US" altLang="zh-TW" sz="16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b: border label</a:t>
            </a:r>
          </a:p>
        </p:txBody>
      </p:sp>
    </p:spTree>
    <p:extLst>
      <p:ext uri="{BB962C8B-B14F-4D97-AF65-F5344CB8AC3E}">
        <p14:creationId xmlns:p14="http://schemas.microsoft.com/office/powerpoint/2010/main" val="228270854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1152" y="1448532"/>
            <a:ext cx="4286250" cy="2038350"/>
          </a:xfrm>
          <a:prstGeom prst="rect">
            <a:avLst/>
          </a:prstGeom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6.1.1 Introduction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2. Definitions and Classifications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Domain type: numeric / symbolic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numeric: +, -, min, max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Symbolic: AND, OR, NOT, table-look-up</a:t>
            </a:r>
            <a:b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Neighborhood type: 4-connected / 8-connected</a:t>
            </a:r>
            <a:b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Recursive type: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Rec. (sequential) / Non-Rec. (parallel)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whether output depends on previously generated output</a:t>
            </a:r>
          </a:p>
          <a:p>
            <a:pPr lvl="2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in the view of “memory”: sequential vs parallel</a:t>
            </a:r>
          </a:p>
        </p:txBody>
      </p:sp>
      <p:graphicFrame>
        <p:nvGraphicFramePr>
          <p:cNvPr id="6" name="表格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0956857"/>
              </p:ext>
            </p:extLst>
          </p:nvPr>
        </p:nvGraphicFramePr>
        <p:xfrm>
          <a:off x="586014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937474"/>
              </p:ext>
            </p:extLst>
          </p:nvPr>
        </p:nvGraphicFramePr>
        <p:xfrm>
          <a:off x="1626688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B1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350373"/>
              </p:ext>
            </p:extLst>
          </p:nvPr>
        </p:nvGraphicFramePr>
        <p:xfrm>
          <a:off x="2667362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6516197"/>
              </p:ext>
            </p:extLst>
          </p:nvPr>
        </p:nvGraphicFramePr>
        <p:xfrm>
          <a:off x="3708036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B2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向右箭號 10"/>
          <p:cNvSpPr/>
          <p:nvPr/>
        </p:nvSpPr>
        <p:spPr>
          <a:xfrm>
            <a:off x="1152413" y="6037319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2" name="向右箭號 11"/>
          <p:cNvSpPr/>
          <p:nvPr/>
        </p:nvSpPr>
        <p:spPr>
          <a:xfrm>
            <a:off x="3236642" y="6037319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3" name="向右箭號 12"/>
          <p:cNvSpPr/>
          <p:nvPr/>
        </p:nvSpPr>
        <p:spPr>
          <a:xfrm>
            <a:off x="2193087" y="6037319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14" name="向右箭號 13"/>
          <p:cNvSpPr/>
          <p:nvPr/>
        </p:nvSpPr>
        <p:spPr>
          <a:xfrm>
            <a:off x="4281299" y="6028917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aphicFrame>
        <p:nvGraphicFramePr>
          <p:cNvPr id="15" name="表格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2392181"/>
              </p:ext>
            </p:extLst>
          </p:nvPr>
        </p:nvGraphicFramePr>
        <p:xfrm>
          <a:off x="4752176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C2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7" name="表格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6568046"/>
              </p:ext>
            </p:extLst>
          </p:nvPr>
        </p:nvGraphicFramePr>
        <p:xfrm>
          <a:off x="6925650" y="5620703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A3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8" name="表格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521883"/>
              </p:ext>
            </p:extLst>
          </p:nvPr>
        </p:nvGraphicFramePr>
        <p:xfrm>
          <a:off x="7968057" y="5596856"/>
          <a:ext cx="3708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D1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D2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200" dirty="0"/>
                        <a:t>D3</a:t>
                      </a:r>
                      <a:endParaRPr lang="zh-TW" altLang="en-US" sz="1200" dirty="0">
                        <a:latin typeface="Cambria Math" panose="02040503050406030204" pitchFamily="18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" name="向右箭號 18"/>
          <p:cNvSpPr/>
          <p:nvPr/>
        </p:nvSpPr>
        <p:spPr>
          <a:xfrm>
            <a:off x="7492916" y="6028917"/>
            <a:ext cx="278675" cy="29609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81385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9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6.2.5 Connectivity Number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Its purpose is to classify the way a pixel is connected to its like neighbors</a:t>
            </a:r>
            <a:endParaRPr lang="en-US" altLang="zh-TW" dirty="0"/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Non-Rec.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 : binary-label/output : number-label)</a:t>
            </a: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Types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</a:p>
          <a:p>
            <a:pPr lvl="1"/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</a:p>
          <a:p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23477475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/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for 4-connectivity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A pixel is an interior pixel if its value and that of each of its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4-connected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neighbor are the same(Yokoi number of an interior pixel : 5)</a:t>
            </a:r>
          </a:p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The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4-connectivity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of pixel is given by the number of times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(</a:t>
            </a:r>
            <a:r>
              <a:rPr lang="zh-TW" altLang="en-US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條件達成次數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)</a:t>
            </a:r>
          </a:p>
          <a:p>
            <a:endParaRPr lang="en-US" altLang="zh-TW" sz="22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pPr marL="0" indent="0">
              <a:buNone/>
            </a:pPr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marL="0" indent="0">
              <a:buClr>
                <a:schemeClr val="tx1"/>
              </a:buClr>
              <a:buNone/>
            </a:pPr>
            <a:endParaRPr lang="en-US" altLang="zh-TW" sz="2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90862122"/>
                  </p:ext>
                </p:extLst>
              </p:nvPr>
            </p:nvGraphicFramePr>
            <p:xfrm>
              <a:off x="8270548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90862122"/>
                  </p:ext>
                </p:extLst>
              </p:nvPr>
            </p:nvGraphicFramePr>
            <p:xfrm>
              <a:off x="8270548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3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3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89429508"/>
                  </p:ext>
                </p:extLst>
              </p:nvPr>
            </p:nvGraphicFramePr>
            <p:xfrm>
              <a:off x="3203441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89429508"/>
                  </p:ext>
                </p:extLst>
              </p:nvPr>
            </p:nvGraphicFramePr>
            <p:xfrm>
              <a:off x="3203441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4"/>
                          <a:stretch>
                            <a:fillRect l="-1639" t="-1639" r="-2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4"/>
                          <a:stretch>
                            <a:fillRect l="-101639" t="-1639" r="-104918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4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85790438"/>
                  </p:ext>
                </p:extLst>
              </p:nvPr>
            </p:nvGraphicFramePr>
            <p:xfrm>
              <a:off x="4718452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85790438"/>
                  </p:ext>
                </p:extLst>
              </p:nvPr>
            </p:nvGraphicFramePr>
            <p:xfrm>
              <a:off x="4718452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5"/>
                          <a:stretch>
                            <a:fillRect l="-3279" t="-1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5"/>
                          <a:stretch>
                            <a:fillRect l="-3279" t="-201639" r="-2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5"/>
                          <a:stretch>
                            <a:fillRect l="-103279" t="-201639" r="-1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4972950"/>
                  </p:ext>
                </p:extLst>
              </p:nvPr>
            </p:nvGraphicFramePr>
            <p:xfrm>
              <a:off x="1688430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84972950"/>
                  </p:ext>
                </p:extLst>
              </p:nvPr>
            </p:nvGraphicFramePr>
            <p:xfrm>
              <a:off x="1688430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6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6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6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37491948"/>
                  </p:ext>
                </p:extLst>
              </p:nvPr>
            </p:nvGraphicFramePr>
            <p:xfrm>
              <a:off x="623346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37491948"/>
                  </p:ext>
                </p:extLst>
              </p:nvPr>
            </p:nvGraphicFramePr>
            <p:xfrm>
              <a:off x="623346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7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7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7"/>
                          <a:stretch>
                            <a:fillRect l="-203279" t="-201639" r="-3279" b="-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13175732"/>
                  </p:ext>
                </p:extLst>
              </p:nvPr>
            </p:nvGraphicFramePr>
            <p:xfrm>
              <a:off x="975143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13175732"/>
                  </p:ext>
                </p:extLst>
              </p:nvPr>
            </p:nvGraphicFramePr>
            <p:xfrm>
              <a:off x="9751433" y="4426839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>
                          <a:blip r:embed="rId8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2599136" y="3713039"/>
                <a:ext cx="38548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Corner Neighborhood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corresponding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9136" y="3713039"/>
                <a:ext cx="3854844" cy="646331"/>
              </a:xfrm>
              <a:prstGeom prst="rect">
                <a:avLst/>
              </a:prstGeom>
              <a:blipFill>
                <a:blip r:embed="rId9"/>
                <a:stretch>
                  <a:fillRect t="-5660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196581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內容版面配置區 4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2460587581"/>
              </p:ext>
            </p:extLst>
          </p:nvPr>
        </p:nvGraphicFramePr>
        <p:xfrm>
          <a:off x="1567176" y="6286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46245404"/>
              </p:ext>
            </p:extLst>
          </p:nvPr>
        </p:nvGraphicFramePr>
        <p:xfrm>
          <a:off x="8594041" y="6286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46164909"/>
              </p:ext>
            </p:extLst>
          </p:nvPr>
        </p:nvGraphicFramePr>
        <p:xfrm>
          <a:off x="9984873" y="6286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8026813"/>
              </p:ext>
            </p:extLst>
          </p:nvPr>
        </p:nvGraphicFramePr>
        <p:xfrm>
          <a:off x="4422516" y="233638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1530827"/>
              </p:ext>
            </p:extLst>
          </p:nvPr>
        </p:nvGraphicFramePr>
        <p:xfrm>
          <a:off x="5813348" y="236514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22499590"/>
              </p:ext>
            </p:extLst>
          </p:nvPr>
        </p:nvGraphicFramePr>
        <p:xfrm>
          <a:off x="5813348" y="6286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3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6183914"/>
              </p:ext>
            </p:extLst>
          </p:nvPr>
        </p:nvGraphicFramePr>
        <p:xfrm>
          <a:off x="8594041" y="233638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5925020"/>
              </p:ext>
            </p:extLst>
          </p:nvPr>
        </p:nvGraphicFramePr>
        <p:xfrm>
          <a:off x="889361" y="472721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5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9142654"/>
              </p:ext>
            </p:extLst>
          </p:nvPr>
        </p:nvGraphicFramePr>
        <p:xfrm>
          <a:off x="2280193" y="472721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6715653"/>
              </p:ext>
            </p:extLst>
          </p:nvPr>
        </p:nvGraphicFramePr>
        <p:xfrm>
          <a:off x="9255772" y="472721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1124281" y="167934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𝐼𝑠𝑜𝑙𝑎𝑡𝑒𝑑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0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4281" y="167934"/>
                <a:ext cx="1998193" cy="36933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4675276" y="168161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𝐸𝑑𝑔𝑒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1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5276" y="168161"/>
                <a:ext cx="1998193" cy="369332"/>
              </a:xfrm>
              <a:prstGeom prst="rect">
                <a:avLst/>
              </a:prstGeom>
              <a:blipFill>
                <a:blip r:embed="rId4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8864641" y="167934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𝐶𝑜𝑛𝑛𝑒𝑐𝑡𝑖𝑛𝑔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2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64641" y="167934"/>
                <a:ext cx="1998193" cy="369332"/>
              </a:xfrm>
              <a:prstGeom prst="rect">
                <a:avLst/>
              </a:prstGeom>
              <a:blipFill>
                <a:blip r:embed="rId5"/>
                <a:stretch>
                  <a:fillRect l="-915" r="-4878"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7280203"/>
              </p:ext>
            </p:extLst>
          </p:nvPr>
        </p:nvGraphicFramePr>
        <p:xfrm>
          <a:off x="5263683" y="472721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1" name="文字方塊 20"/>
              <p:cNvSpPr txBox="1"/>
              <p:nvPr/>
            </p:nvSpPr>
            <p:spPr>
              <a:xfrm>
                <a:off x="1124280" y="4212302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𝐵𝑟𝑎𝑛𝑐h𝑖𝑛𝑔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 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3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1" name="文字方塊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4280" y="4212302"/>
                <a:ext cx="1998193" cy="369332"/>
              </a:xfrm>
              <a:prstGeom prst="rect">
                <a:avLst/>
              </a:prstGeom>
              <a:blipFill rotWithShape="0">
                <a:blip r:embed="rId6"/>
                <a:stretch>
                  <a:fillRect l="-915" r="-3354"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文字方塊 21"/>
              <p:cNvSpPr txBox="1"/>
              <p:nvPr/>
            </p:nvSpPr>
            <p:spPr>
              <a:xfrm>
                <a:off x="4692533" y="4212302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𝐶𝑟𝑜𝑠𝑠𝑖𝑛𝑔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4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2" name="文字方塊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92533" y="4212302"/>
                <a:ext cx="1998193" cy="369332"/>
              </a:xfrm>
              <a:prstGeom prst="rect">
                <a:avLst/>
              </a:prstGeom>
              <a:blipFill>
                <a:blip r:embed="rId7"/>
                <a:stretch>
                  <a:fillRect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文字方塊 22"/>
              <p:cNvSpPr txBox="1"/>
              <p:nvPr/>
            </p:nvSpPr>
            <p:spPr>
              <a:xfrm>
                <a:off x="8812876" y="4215749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𝐼𝑛𝑡𝑒𝑟𝑖𝑜𝑟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5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3" name="文字方塊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12876" y="4215749"/>
                <a:ext cx="1998193" cy="36933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5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8284124"/>
              </p:ext>
            </p:extLst>
          </p:nvPr>
        </p:nvGraphicFramePr>
        <p:xfrm>
          <a:off x="9984873" y="233638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81881"/>
              </p:ext>
            </p:extLst>
          </p:nvPr>
        </p:nvGraphicFramePr>
        <p:xfrm>
          <a:off x="4422516" y="6286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4" name="文字方塊 23"/>
          <p:cNvSpPr txBox="1"/>
          <p:nvPr/>
        </p:nvSpPr>
        <p:spPr>
          <a:xfrm>
            <a:off x="1461525" y="1747996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s,s,s,s</a:t>
            </a:r>
            <a:r>
              <a:rPr lang="en-US" altLang="zh-TW" dirty="0"/>
              <a:t>) = 0</a:t>
            </a:r>
            <a:endParaRPr lang="zh-TW" altLang="en-US" dirty="0"/>
          </a:p>
        </p:txBody>
      </p:sp>
      <p:sp>
        <p:nvSpPr>
          <p:cNvPr id="27" name="文字方塊 26"/>
          <p:cNvSpPr txBox="1"/>
          <p:nvPr/>
        </p:nvSpPr>
        <p:spPr>
          <a:xfrm>
            <a:off x="4347869" y="174273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s,s,q,s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28" name="文字方塊 27"/>
          <p:cNvSpPr txBox="1"/>
          <p:nvPr/>
        </p:nvSpPr>
        <p:spPr>
          <a:xfrm>
            <a:off x="5718385" y="1747996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s,r,q,s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29" name="文字方塊 28"/>
          <p:cNvSpPr txBox="1"/>
          <p:nvPr/>
        </p:nvSpPr>
        <p:spPr>
          <a:xfrm>
            <a:off x="8553426" y="1747996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q,s,q,s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30" name="文字方塊 29"/>
          <p:cNvSpPr txBox="1"/>
          <p:nvPr/>
        </p:nvSpPr>
        <p:spPr>
          <a:xfrm>
            <a:off x="9908639" y="1747996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r,q,q,s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31" name="文字方塊 30"/>
          <p:cNvSpPr txBox="1"/>
          <p:nvPr/>
        </p:nvSpPr>
        <p:spPr>
          <a:xfrm>
            <a:off x="9917623" y="346127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q,q,r,r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32" name="文字方塊 31"/>
          <p:cNvSpPr txBox="1"/>
          <p:nvPr/>
        </p:nvSpPr>
        <p:spPr>
          <a:xfrm>
            <a:off x="8488390" y="3463431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r,q,r,q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33" name="文字方塊 32"/>
          <p:cNvSpPr txBox="1"/>
          <p:nvPr/>
        </p:nvSpPr>
        <p:spPr>
          <a:xfrm>
            <a:off x="5714232" y="346127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r,r,q,s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4" name="文字方塊 33"/>
          <p:cNvSpPr txBox="1"/>
          <p:nvPr/>
        </p:nvSpPr>
        <p:spPr>
          <a:xfrm>
            <a:off x="4316865" y="346127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r,r,r,q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5" name="文字方塊 34"/>
          <p:cNvSpPr txBox="1"/>
          <p:nvPr/>
        </p:nvSpPr>
        <p:spPr>
          <a:xfrm>
            <a:off x="733245" y="5850076"/>
            <a:ext cx="13901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q,s,q,q</a:t>
            </a:r>
            <a:r>
              <a:rPr lang="en-US" altLang="zh-TW" dirty="0"/>
              <a:t>) = 3</a:t>
            </a:r>
            <a:endParaRPr lang="zh-TW" altLang="en-US" dirty="0"/>
          </a:p>
        </p:txBody>
      </p:sp>
      <p:sp>
        <p:nvSpPr>
          <p:cNvPr id="36" name="文字方塊 35"/>
          <p:cNvSpPr txBox="1"/>
          <p:nvPr/>
        </p:nvSpPr>
        <p:spPr>
          <a:xfrm>
            <a:off x="2170250" y="5839734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r,q,q,q</a:t>
            </a:r>
            <a:r>
              <a:rPr lang="en-US" altLang="zh-TW" dirty="0"/>
              <a:t>) = 3</a:t>
            </a:r>
            <a:endParaRPr lang="zh-TW" altLang="en-US" dirty="0"/>
          </a:p>
        </p:txBody>
      </p:sp>
      <p:sp>
        <p:nvSpPr>
          <p:cNvPr id="37" name="文字方塊 36"/>
          <p:cNvSpPr txBox="1"/>
          <p:nvPr/>
        </p:nvSpPr>
        <p:spPr>
          <a:xfrm>
            <a:off x="5158031" y="5839734"/>
            <a:ext cx="13980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q,q,q,q</a:t>
            </a:r>
            <a:r>
              <a:rPr lang="en-US" altLang="zh-TW" dirty="0"/>
              <a:t>) = 4</a:t>
            </a:r>
            <a:endParaRPr lang="zh-TW" altLang="en-US" dirty="0"/>
          </a:p>
        </p:txBody>
      </p:sp>
      <p:sp>
        <p:nvSpPr>
          <p:cNvPr id="38" name="文字方塊 37"/>
          <p:cNvSpPr txBox="1"/>
          <p:nvPr/>
        </p:nvSpPr>
        <p:spPr>
          <a:xfrm>
            <a:off x="9255772" y="5845194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r,r,r,r</a:t>
            </a:r>
            <a:r>
              <a:rPr lang="en-US" altLang="zh-TW" dirty="0"/>
              <a:t>) = 5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27349240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內容版面配置區 2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000" b="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>
                  <a:solidFill>
                    <a:srgbClr val="FF0000"/>
                  </a:solidFill>
                </a:endParaRPr>
              </a:p>
              <a:p>
                <a:endParaRPr lang="en-US" altLang="zh-TW" sz="2000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dirty="0"/>
              </a:p>
              <a:p>
                <a:endParaRPr lang="en-US" altLang="zh-TW" sz="2000" b="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dirty="0"/>
              </a:p>
            </p:txBody>
          </p:sp>
        </mc:Choice>
        <mc:Fallback xmlns="">
          <p:sp>
            <p:nvSpPr>
              <p:cNvPr id="23" name="內容版面配置區 2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  <a:blipFill rotWithShape="0">
                <a:blip r:embed="rId3"/>
                <a:stretch>
                  <a:fillRect l="-725" t="-125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" name="內容版面配置區 4"/>
          <p:cNvGraphicFramePr>
            <a:graphicFrameLocks/>
          </p:cNvGraphicFramePr>
          <p:nvPr/>
        </p:nvGraphicFramePr>
        <p:xfrm>
          <a:off x="4830866" y="394383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" name="內容版面配置區 4"/>
          <p:cNvGraphicFramePr>
            <a:graphicFrameLocks/>
          </p:cNvGraphicFramePr>
          <p:nvPr/>
        </p:nvGraphicFramePr>
        <p:xfrm>
          <a:off x="3402296" y="394383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內容版面配置區 4"/>
          <p:cNvGraphicFramePr>
            <a:graphicFrameLocks/>
          </p:cNvGraphicFramePr>
          <p:nvPr/>
        </p:nvGraphicFramePr>
        <p:xfrm>
          <a:off x="6259436" y="394383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內容版面配置區 4"/>
          <p:cNvGraphicFramePr>
            <a:graphicFrameLocks/>
          </p:cNvGraphicFramePr>
          <p:nvPr/>
        </p:nvGraphicFramePr>
        <p:xfrm>
          <a:off x="8055488" y="394950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2983501" y="3574501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𝑞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83501" y="3574501"/>
                <a:ext cx="4807131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6259434" y="3574501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𝑟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9434" y="3574501"/>
                <a:ext cx="4807131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" name="表格 10"/>
              <p:cNvGraphicFramePr>
                <a:graphicFrameLocks noGrp="1"/>
              </p:cNvGraphicFramePr>
              <p:nvPr/>
            </p:nvGraphicFramePr>
            <p:xfrm>
              <a:off x="8662999" y="223614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" name="表格 10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98111240"/>
                  </p:ext>
                </p:extLst>
              </p:nvPr>
            </p:nvGraphicFramePr>
            <p:xfrm>
              <a:off x="8662999" y="2236140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639" r="-2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01639" t="-1639" r="-103279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20163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00000" r="-2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01639" t="-100000" r="-103279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20163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203279" r="-2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01639" t="-203279" r="-1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201639" t="-20327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2" name="內容版面配置區 4"/>
          <p:cNvGraphicFramePr>
            <a:graphicFrameLocks/>
          </p:cNvGraphicFramePr>
          <p:nvPr/>
        </p:nvGraphicFramePr>
        <p:xfrm>
          <a:off x="3402297" y="556405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3855869" y="5191290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𝑠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5869" y="5191290"/>
                <a:ext cx="4807131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4" name="內容版面配置區 4"/>
          <p:cNvGraphicFramePr>
            <a:graphicFrameLocks/>
          </p:cNvGraphicFramePr>
          <p:nvPr/>
        </p:nvGraphicFramePr>
        <p:xfrm>
          <a:off x="4830866" y="556062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5" name="內容版面配置區 4"/>
          <p:cNvGraphicFramePr>
            <a:graphicFrameLocks/>
          </p:cNvGraphicFramePr>
          <p:nvPr/>
        </p:nvGraphicFramePr>
        <p:xfrm>
          <a:off x="6259435" y="5560622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6" name="內容版面配置區 4"/>
          <p:cNvGraphicFramePr>
            <a:graphicFrameLocks/>
          </p:cNvGraphicFramePr>
          <p:nvPr/>
        </p:nvGraphicFramePr>
        <p:xfrm>
          <a:off x="7688004" y="555732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6815635" y="1780716"/>
                <a:ext cx="48071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8</m:t>
                      </m:r>
                      <m:r>
                        <m:rPr>
                          <m:nor/>
                        </m:rPr>
                        <a:rPr lang="en-US" altLang="zh-TW" b="0" i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𝑐𝑜𝑛𝑛𝑒𝑐𝑡𝑒𝑑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𝑛𝑒𝑖𝑔h𝑏𝑜𝑟h𝑜𝑜𝑑</m:t>
                      </m:r>
                    </m:oMath>
                  </m:oMathPara>
                </a14:m>
                <a:endParaRPr lang="zh-TW" altLang="en-US" i="1" dirty="0"/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15635" y="1780716"/>
                <a:ext cx="4807131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8" name="表格 17"/>
              <p:cNvGraphicFramePr>
                <a:graphicFrameLocks noGrp="1"/>
              </p:cNvGraphicFramePr>
              <p:nvPr/>
            </p:nvGraphicFramePr>
            <p:xfrm>
              <a:off x="1973726" y="481969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8" name="表格 1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69459952"/>
                  </p:ext>
                </p:extLst>
              </p:nvPr>
            </p:nvGraphicFramePr>
            <p:xfrm>
              <a:off x="1973726" y="481969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100000" t="-100000" r="-101613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9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/>
                          <a:endParaRPr lang="zh-TW" alt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362564782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內容版面配置區 2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0" y="1615936"/>
                <a:ext cx="6723744" cy="1436321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000" b="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9" name="內容版面配置區 2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0" y="1615936"/>
                <a:ext cx="6723744" cy="1436321"/>
              </a:xfrm>
              <a:blipFill>
                <a:blip r:embed="rId3"/>
                <a:stretch>
                  <a:fillRect l="-816" t="-423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1865784"/>
              </p:ext>
            </p:extLst>
          </p:nvPr>
        </p:nvGraphicFramePr>
        <p:xfrm>
          <a:off x="838199" y="339688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文字方塊 3"/>
          <p:cNvSpPr txBox="1"/>
          <p:nvPr/>
        </p:nvSpPr>
        <p:spPr>
          <a:xfrm>
            <a:off x="1020725" y="4580792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24" name="文字方塊 23"/>
          <p:cNvSpPr txBox="1"/>
          <p:nvPr/>
        </p:nvSpPr>
        <p:spPr>
          <a:xfrm>
            <a:off x="1020725" y="4950124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25" name="文字方塊 24"/>
          <p:cNvSpPr txBox="1"/>
          <p:nvPr/>
        </p:nvSpPr>
        <p:spPr>
          <a:xfrm>
            <a:off x="1020724" y="5319456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26" name="文字方塊 25"/>
          <p:cNvSpPr txBox="1"/>
          <p:nvPr/>
        </p:nvSpPr>
        <p:spPr>
          <a:xfrm>
            <a:off x="1020723" y="5688788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9" name="文字方塊 8"/>
          <p:cNvSpPr txBox="1"/>
          <p:nvPr/>
        </p:nvSpPr>
        <p:spPr>
          <a:xfrm>
            <a:off x="458015" y="6058120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4</a:t>
            </a:r>
          </a:p>
          <a:p>
            <a:pPr algn="ctr"/>
            <a:r>
              <a:rPr lang="en-US" altLang="zh-TW" dirty="0"/>
              <a:t>(crossing)</a:t>
            </a:r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文字方塊 26"/>
              <p:cNvSpPr txBox="1"/>
              <p:nvPr/>
            </p:nvSpPr>
            <p:spPr>
              <a:xfrm>
                <a:off x="6096000" y="1954306"/>
                <a:ext cx="5958254" cy="98719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sz="2000" i="1" dirty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sz="2000" b="1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sz="2000" i="1" dirty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sz="2000" b="1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TW" sz="2000" i="1" dirty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sz="2000" b="0" i="1" dirty="0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sz="2000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altLang="zh-TW" sz="2000" b="0" i="1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000" b="1" i="1" smtClean="0">
                              <a:solidFill>
                                <a:schemeClr val="accent2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00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5  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sSub>
                                <m:sSubPr>
                                  <m:ctrlPr>
                                    <a:rPr lang="en-US" altLang="zh-TW" sz="200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altLang="zh-TW" sz="200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altLang="zh-TW" sz="200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altLang="zh-TW" sz="200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zh-TW" sz="2000" b="0" i="1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altLang="zh-TW" sz="2000" b="0" i="1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b>
                              </m:sSub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e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  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𝑤h𝑒𝑟𝑒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 #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#=##########</m:t>
                              </m:r>
                              <m:r>
                                <a:rPr lang="en-US" altLang="zh-TW" sz="2000" b="0" i="1" dirty="0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𝑛𝑢𝑚𝑏𝑒𝑟𝑜𝑓</m:t>
                              </m:r>
                              <m:r>
                                <a:rPr lang="en-US" altLang="zh-TW" sz="2000" i="1" dirty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#</m:t>
                              </m:r>
                              <m:d>
                                <m:dPr>
                                  <m:begChr m:val="{"/>
                                  <m:endChr m:val="}"/>
                                  <m:ctrlPr>
                                    <a:rPr lang="en-US" altLang="zh-TW" sz="2000" b="0" i="1" dirty="0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zh-TW" sz="200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𝑘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𝑎</m:t>
                                      </m:r>
                                    </m:e>
                                    <m:sub>
                                      <m:r>
                                        <a:rPr lang="en-US" altLang="zh-TW" sz="2000" b="0" i="1" dirty="0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𝑘</m:t>
                                      </m:r>
                                    </m:sub>
                                  </m:sSub>
                                  <m:r>
                                    <a:rPr lang="en-US" altLang="zh-TW" sz="2000" b="0" i="1" dirty="0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000" b="0" i="1" dirty="0" smtClean="0">
                                      <a:solidFill>
                                        <a:schemeClr val="accent2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</m:e>
                              </m:d>
                              <m:r>
                                <a:rPr lang="en-US" altLang="zh-TW" sz="2000" b="0" i="1" dirty="0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, </m:t>
                              </m:r>
                              <m:r>
                                <a:rPr lang="en-US" altLang="zh-TW" sz="2000" b="0" i="1" dirty="0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𝑜𝑡h𝑒𝑟𝑤𝑖𝑠𝑒</m:t>
                              </m:r>
                              <m:r>
                                <a:rPr lang="en-US" altLang="zh-TW" sz="2000" b="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######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7" name="文字方塊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6000" y="1954306"/>
                <a:ext cx="5958254" cy="987193"/>
              </a:xfrm>
              <a:prstGeom prst="rect">
                <a:avLst/>
              </a:prstGeom>
              <a:blipFill>
                <a:blip r:embed="rId4"/>
                <a:stretch>
                  <a:fillRect t="-61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8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2610713"/>
              </p:ext>
            </p:extLst>
          </p:nvPr>
        </p:nvGraphicFramePr>
        <p:xfrm>
          <a:off x="3637084" y="339688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9" name="文字方塊 28"/>
          <p:cNvSpPr txBox="1"/>
          <p:nvPr/>
        </p:nvSpPr>
        <p:spPr>
          <a:xfrm>
            <a:off x="3819610" y="4580792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0" name="文字方塊 29"/>
          <p:cNvSpPr txBox="1"/>
          <p:nvPr/>
        </p:nvSpPr>
        <p:spPr>
          <a:xfrm>
            <a:off x="3819610" y="4950124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1" name="文字方塊 30"/>
          <p:cNvSpPr txBox="1"/>
          <p:nvPr/>
        </p:nvSpPr>
        <p:spPr>
          <a:xfrm>
            <a:off x="3819609" y="5319456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2" name="文字方塊 31"/>
          <p:cNvSpPr txBox="1"/>
          <p:nvPr/>
        </p:nvSpPr>
        <p:spPr>
          <a:xfrm>
            <a:off x="3819608" y="5688788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3" name="文字方塊 32"/>
          <p:cNvSpPr txBox="1"/>
          <p:nvPr/>
        </p:nvSpPr>
        <p:spPr>
          <a:xfrm>
            <a:off x="3256900" y="6058120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5</a:t>
            </a:r>
          </a:p>
          <a:p>
            <a:pPr algn="ctr"/>
            <a:r>
              <a:rPr lang="en-US" altLang="zh-TW"/>
              <a:t>(interior</a:t>
            </a:r>
            <a:r>
              <a:rPr lang="en-US" altLang="zh-TW" dirty="0"/>
              <a:t>)</a:t>
            </a:r>
            <a:endParaRPr lang="zh-TW" altLang="en-US" dirty="0"/>
          </a:p>
        </p:txBody>
      </p:sp>
      <p:graphicFrame>
        <p:nvGraphicFramePr>
          <p:cNvPr id="3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6576493"/>
              </p:ext>
            </p:extLst>
          </p:nvPr>
        </p:nvGraphicFramePr>
        <p:xfrm>
          <a:off x="6618492" y="339688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5" name="文字方塊 34"/>
          <p:cNvSpPr txBox="1"/>
          <p:nvPr/>
        </p:nvSpPr>
        <p:spPr>
          <a:xfrm>
            <a:off x="6801018" y="4580792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36" name="文字方塊 35"/>
          <p:cNvSpPr txBox="1"/>
          <p:nvPr/>
        </p:nvSpPr>
        <p:spPr>
          <a:xfrm>
            <a:off x="6801018" y="4950124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37" name="文字方塊 36"/>
          <p:cNvSpPr txBox="1"/>
          <p:nvPr/>
        </p:nvSpPr>
        <p:spPr>
          <a:xfrm>
            <a:off x="6801017" y="5319456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38" name="文字方塊 37"/>
          <p:cNvSpPr txBox="1"/>
          <p:nvPr/>
        </p:nvSpPr>
        <p:spPr>
          <a:xfrm>
            <a:off x="6801016" y="5688788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39" name="文字方塊 38"/>
          <p:cNvSpPr txBox="1"/>
          <p:nvPr/>
        </p:nvSpPr>
        <p:spPr>
          <a:xfrm>
            <a:off x="6238308" y="6058120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3</a:t>
            </a:r>
          </a:p>
          <a:p>
            <a:pPr algn="ctr"/>
            <a:r>
              <a:rPr lang="en-US" altLang="zh-TW" dirty="0"/>
              <a:t>(branching)</a:t>
            </a:r>
            <a:endParaRPr lang="zh-TW" altLang="en-US" dirty="0"/>
          </a:p>
        </p:txBody>
      </p:sp>
      <p:graphicFrame>
        <p:nvGraphicFramePr>
          <p:cNvPr id="4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8460169"/>
              </p:ext>
            </p:extLst>
          </p:nvPr>
        </p:nvGraphicFramePr>
        <p:xfrm>
          <a:off x="9599900" y="3370016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b="1" dirty="0"/>
                        <a:t>1</a:t>
                      </a:r>
                      <a:endParaRPr lang="zh-TW" alt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1" name="文字方塊 40"/>
          <p:cNvSpPr txBox="1"/>
          <p:nvPr/>
        </p:nvSpPr>
        <p:spPr>
          <a:xfrm>
            <a:off x="9782426" y="4553925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1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42" name="文字方塊 41"/>
          <p:cNvSpPr txBox="1"/>
          <p:nvPr/>
        </p:nvSpPr>
        <p:spPr>
          <a:xfrm>
            <a:off x="9782426" y="4923257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2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43" name="文字方塊 42"/>
          <p:cNvSpPr txBox="1"/>
          <p:nvPr/>
        </p:nvSpPr>
        <p:spPr>
          <a:xfrm>
            <a:off x="9782425" y="5292589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3 </a:t>
            </a:r>
            <a:r>
              <a:rPr lang="en-US" altLang="zh-TW" dirty="0"/>
              <a:t>= r</a:t>
            </a:r>
            <a:endParaRPr lang="zh-TW" altLang="en-US" dirty="0"/>
          </a:p>
        </p:txBody>
      </p:sp>
      <p:sp>
        <p:nvSpPr>
          <p:cNvPr id="44" name="文字方塊 43"/>
          <p:cNvSpPr txBox="1"/>
          <p:nvPr/>
        </p:nvSpPr>
        <p:spPr>
          <a:xfrm>
            <a:off x="9782424" y="5661921"/>
            <a:ext cx="747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a</a:t>
            </a:r>
            <a:r>
              <a:rPr lang="en-US" altLang="zh-TW" baseline="-25000" dirty="0"/>
              <a:t>4 </a:t>
            </a:r>
            <a:r>
              <a:rPr lang="en-US" altLang="zh-TW" dirty="0"/>
              <a:t>= q</a:t>
            </a:r>
            <a:endParaRPr lang="zh-TW" altLang="en-US" dirty="0"/>
          </a:p>
        </p:txBody>
      </p:sp>
      <p:sp>
        <p:nvSpPr>
          <p:cNvPr id="45" name="文字方塊 44"/>
          <p:cNvSpPr txBox="1"/>
          <p:nvPr/>
        </p:nvSpPr>
        <p:spPr>
          <a:xfrm>
            <a:off x="9219716" y="6031253"/>
            <a:ext cx="18727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f(a</a:t>
            </a:r>
            <a:r>
              <a:rPr lang="en-US" altLang="zh-TW" baseline="-25000" dirty="0"/>
              <a:t>1</a:t>
            </a:r>
            <a:r>
              <a:rPr lang="en-US" altLang="zh-TW" dirty="0"/>
              <a:t>, a</a:t>
            </a:r>
            <a:r>
              <a:rPr lang="en-US" altLang="zh-TW" baseline="-25000" dirty="0"/>
              <a:t>2</a:t>
            </a:r>
            <a:r>
              <a:rPr lang="en-US" altLang="zh-TW" dirty="0"/>
              <a:t>, a</a:t>
            </a:r>
            <a:r>
              <a:rPr lang="en-US" altLang="zh-TW" baseline="-25000" dirty="0"/>
              <a:t>3</a:t>
            </a:r>
            <a:r>
              <a:rPr lang="en-US" altLang="zh-TW" dirty="0"/>
              <a:t>, a</a:t>
            </a:r>
            <a:r>
              <a:rPr lang="en-US" altLang="zh-TW" baseline="-25000" dirty="0"/>
              <a:t>4</a:t>
            </a:r>
            <a:r>
              <a:rPr lang="en-US" altLang="zh-TW" dirty="0"/>
              <a:t>) = 1</a:t>
            </a:r>
          </a:p>
          <a:p>
            <a:pPr algn="ctr"/>
            <a:r>
              <a:rPr lang="en-US" altLang="zh-TW"/>
              <a:t>(edge)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041113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4" grpId="0"/>
      <p:bldP spid="25" grpId="0"/>
      <p:bldP spid="26" grpId="0"/>
      <p:bldP spid="9" grpId="0"/>
      <p:bldP spid="29" grpId="0"/>
      <p:bldP spid="30" grpId="0"/>
      <p:bldP spid="31" grpId="0"/>
      <p:bldP spid="32" grpId="0"/>
      <p:bldP spid="33" grpId="0"/>
      <p:bldP spid="35" grpId="0"/>
      <p:bldP spid="36" grpId="0"/>
      <p:bldP spid="37" grpId="0"/>
      <p:bldP spid="38" grpId="0"/>
      <p:bldP spid="39" grpId="0"/>
      <p:bldP spid="41" grpId="0"/>
      <p:bldP spid="42" grpId="0"/>
      <p:bldP spid="43" grpId="0"/>
      <p:bldP spid="44" grpId="0"/>
      <p:bldP spid="4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</a:t>
            </a:r>
            <a:r>
              <a:rPr lang="en-US" altLang="zh-TW" b="1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HW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sz="2800" b="1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due Nov. </a:t>
            </a:r>
            <a:r>
              <a:rPr lang="en-US" altLang="zh-TW" sz="2800" b="1" dirty="0" smtClean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17, 2020</a:t>
            </a:r>
            <a:endParaRPr lang="zh-TW" altLang="en-US" sz="2800" b="1" dirty="0">
              <a:solidFill>
                <a:srgbClr val="FF0000"/>
              </a:solidFill>
              <a:latin typeface="Cambria Math" panose="02040503050406030204" pitchFamily="18" charset="0"/>
            </a:endParaRPr>
          </a:p>
        </p:txBody>
      </p:sp>
      <p:pic>
        <p:nvPicPr>
          <p:cNvPr id="3" name="Picture 5" descr="len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34509"/>
            <a:ext cx="4465638" cy="446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11" descr="yokoi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1210" y="1690688"/>
            <a:ext cx="4240790" cy="45094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文字方塊 1"/>
          <p:cNvSpPr txBox="1"/>
          <p:nvPr/>
        </p:nvSpPr>
        <p:spPr>
          <a:xfrm>
            <a:off x="4528467" y="1735734"/>
            <a:ext cx="3359914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&lt;Hint&gt;</a:t>
            </a:r>
          </a:p>
          <a:p>
            <a:pPr marL="342900" indent="-342900">
              <a:buAutoNum type="arabicPeriod"/>
            </a:pPr>
            <a:r>
              <a:rPr lang="en-US" altLang="zh-TW" dirty="0"/>
              <a:t>Binarize the benchmark image Lena as in HW2 by 128.</a:t>
            </a:r>
          </a:p>
          <a:p>
            <a:pPr marL="342900" indent="-342900">
              <a:buFontTx/>
              <a:buAutoNum type="arabicPeriod"/>
            </a:pPr>
            <a:r>
              <a:rPr lang="en-US" altLang="zh-TW" dirty="0"/>
              <a:t>Using 8x8 blocks as a unit,  take the topmost-left pixel as the down-sampled data, Down-sample Lena from 512x512 to 64x64.</a:t>
            </a:r>
          </a:p>
          <a:p>
            <a:pPr marL="342900" indent="-342900">
              <a:buAutoNum type="arabicPeriod"/>
            </a:pPr>
            <a:r>
              <a:rPr lang="en-US" altLang="zh-TW" dirty="0"/>
              <a:t>Count the Yokoi connectivity number.</a:t>
            </a:r>
          </a:p>
          <a:p>
            <a:pPr marL="342900" indent="-342900">
              <a:buAutoNum type="arabicPeriod"/>
            </a:pPr>
            <a:r>
              <a:rPr lang="en-US" altLang="zh-TW" dirty="0"/>
              <a:t>Result of this assignment is a 64x64 matrix. Please </a:t>
            </a:r>
            <a:r>
              <a:rPr lang="en-US" altLang="zh-TW" b="1" dirty="0"/>
              <a:t>align</a:t>
            </a:r>
            <a:r>
              <a:rPr lang="en-US" altLang="zh-TW" dirty="0"/>
              <a:t> the matrix within 1 single A4 page (using 4-connected).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41775712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zh-TW" altLang="en-US"/>
          </a:p>
        </p:txBody>
      </p:sp>
      <p:pic>
        <p:nvPicPr>
          <p:cNvPr id="5" name="Picture 11" descr="yoko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4502" y="0"/>
            <a:ext cx="6466743" cy="6876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660534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(for 8-connectivity)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A pixel is an interior pixel if its value and that of each of its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8-connected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neighbor are the same(Yokoi number of an interior pixel : 5)</a:t>
            </a:r>
          </a:p>
          <a:p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The </a:t>
            </a:r>
            <a:r>
              <a:rPr lang="en-US" altLang="zh-TW" sz="2200" dirty="0">
                <a:solidFill>
                  <a:schemeClr val="accent5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8-connectivity</a:t>
            </a:r>
            <a:r>
              <a:rPr lang="en-US" altLang="zh-TW" sz="2200" dirty="0">
                <a:latin typeface="Cambria Math" panose="02040503050406030204" pitchFamily="18" charset="0"/>
                <a:ea typeface="Cambria Math" panose="02040503050406030204" pitchFamily="18" charset="0"/>
              </a:rPr>
              <a:t> of pixel is given by the number of times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(</a:t>
            </a:r>
            <a:r>
              <a:rPr lang="zh-TW" altLang="en-US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條件達成次數</a:t>
            </a:r>
            <a:r>
              <a:rPr lang="en-US" altLang="zh-TW" sz="2200" dirty="0">
                <a:latin typeface="標楷體" panose="03000509000000000000" pitchFamily="65" charset="-120"/>
                <a:ea typeface="標楷體" panose="03000509000000000000" pitchFamily="65" charset="-120"/>
              </a:rPr>
              <a:t>)</a:t>
            </a: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en-US" altLang="zh-TW" sz="22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marL="0" indent="0">
              <a:buClr>
                <a:schemeClr val="tx1"/>
              </a:buClr>
              <a:buNone/>
            </a:pPr>
            <a:endParaRPr lang="en-US" altLang="zh-TW" sz="2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endParaRPr lang="zh-TW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/>
            </p:nvGraphicFramePr>
            <p:xfrm>
              <a:off x="7707840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52432667"/>
                  </p:ext>
                </p:extLst>
              </p:nvPr>
            </p:nvGraphicFramePr>
            <p:xfrm>
              <a:off x="7707840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2640733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39648377"/>
                  </p:ext>
                </p:extLst>
              </p:nvPr>
            </p:nvGraphicFramePr>
            <p:xfrm>
              <a:off x="2640733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639" t="-1639" r="-2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01639" t="-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3"/>
                          <a:stretch>
                            <a:fillRect l="-1639" t="-101639" r="-2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4155744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55396517"/>
                  </p:ext>
                </p:extLst>
              </p:nvPr>
            </p:nvGraphicFramePr>
            <p:xfrm>
              <a:off x="4155744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101639" r="-204918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20163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0000" t="-20163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1125722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90320821"/>
                  </p:ext>
                </p:extLst>
              </p:nvPr>
            </p:nvGraphicFramePr>
            <p:xfrm>
              <a:off x="1125722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00000" t="-1639" r="-101613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67075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266720190"/>
                  </p:ext>
                </p:extLst>
              </p:nvPr>
            </p:nvGraphicFramePr>
            <p:xfrm>
              <a:off x="567075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101639" t="-201639" r="-103279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1639" t="-20163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" name="表格 8"/>
              <p:cNvGraphicFramePr>
                <a:graphicFrameLocks noGrp="1"/>
              </p:cNvGraphicFramePr>
              <p:nvPr/>
            </p:nvGraphicFramePr>
            <p:xfrm>
              <a:off x="918872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rgbClr val="0000FF"/>
                            </a:solidFill>
                          </a:endParaRP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" name="表格 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68685844"/>
                  </p:ext>
                </p:extLst>
              </p:nvPr>
            </p:nvGraphicFramePr>
            <p:xfrm>
              <a:off x="9188725" y="4536206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1639" t="-1639" r="-10327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163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2036428" y="3822406"/>
                <a:ext cx="38548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Corner Neighborhood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corresponding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6428" y="3822406"/>
                <a:ext cx="3854844" cy="646331"/>
              </a:xfrm>
              <a:prstGeom prst="rect">
                <a:avLst/>
              </a:prstGeom>
              <a:blipFill rotWithShape="0">
                <a:blip r:embed="rId8"/>
                <a:stretch>
                  <a:fillRect t="-5660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2781400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內容版面配置區 4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1928219577"/>
              </p:ext>
            </p:extLst>
          </p:nvPr>
        </p:nvGraphicFramePr>
        <p:xfrm>
          <a:off x="539563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8700014"/>
              </p:ext>
            </p:extLst>
          </p:nvPr>
        </p:nvGraphicFramePr>
        <p:xfrm>
          <a:off x="4603673" y="24298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5502311"/>
              </p:ext>
            </p:extLst>
          </p:nvPr>
        </p:nvGraphicFramePr>
        <p:xfrm>
          <a:off x="5994505" y="245862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06897405"/>
              </p:ext>
            </p:extLst>
          </p:nvPr>
        </p:nvGraphicFramePr>
        <p:xfrm>
          <a:off x="5994505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84695511"/>
              </p:ext>
            </p:extLst>
          </p:nvPr>
        </p:nvGraphicFramePr>
        <p:xfrm>
          <a:off x="9414867" y="467278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7" name="文字方塊 16"/>
              <p:cNvSpPr txBox="1"/>
              <p:nvPr/>
            </p:nvSpPr>
            <p:spPr>
              <a:xfrm>
                <a:off x="96668" y="110334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𝐼𝑠𝑜𝑙𝑎𝑡𝑒𝑑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0)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7" name="文字方塊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68" y="110334"/>
                <a:ext cx="1998193" cy="369332"/>
              </a:xfrm>
              <a:prstGeom prst="rect">
                <a:avLst/>
              </a:prstGeom>
              <a:blipFill>
                <a:blip r:embed="rId3"/>
                <a:stretch>
                  <a:fillRect r="-305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4226710" y="110561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𝐸𝑑𝑔𝑒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1)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6710" y="110561"/>
                <a:ext cx="1998193" cy="369332"/>
              </a:xfrm>
              <a:prstGeom prst="rect">
                <a:avLst/>
              </a:prstGeom>
              <a:blipFill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8780102" y="110334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𝐶𝑜𝑛𝑛𝑒𝑐𝑡𝑖𝑛𝑔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2)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80102" y="110334"/>
                <a:ext cx="1998193" cy="369332"/>
              </a:xfrm>
              <a:prstGeom prst="rect">
                <a:avLst/>
              </a:prstGeom>
              <a:blipFill>
                <a:blip r:embed="rId5"/>
                <a:stretch>
                  <a:fillRect l="-915" r="-15854" b="-1311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文字方塊 20"/>
              <p:cNvSpPr txBox="1"/>
              <p:nvPr/>
            </p:nvSpPr>
            <p:spPr>
              <a:xfrm>
                <a:off x="1124280" y="4212302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𝐵𝑟𝑎𝑛𝑐h𝑖𝑛𝑔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3)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1" name="文字方塊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4280" y="4212302"/>
                <a:ext cx="1998193" cy="369332"/>
              </a:xfrm>
              <a:prstGeom prst="rect">
                <a:avLst/>
              </a:prstGeom>
              <a:blipFill>
                <a:blip r:embed="rId6"/>
                <a:stretch>
                  <a:fillRect l="-915" r="-14329"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文字方塊 21"/>
              <p:cNvSpPr txBox="1"/>
              <p:nvPr/>
            </p:nvSpPr>
            <p:spPr>
              <a:xfrm>
                <a:off x="5356768" y="4212302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𝐶𝑟𝑜𝑠𝑠𝑖𝑛𝑔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4)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2" name="文字方塊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6768" y="4212302"/>
                <a:ext cx="1998193" cy="369332"/>
              </a:xfrm>
              <a:prstGeom prst="rect">
                <a:avLst/>
              </a:prstGeom>
              <a:blipFill>
                <a:blip r:embed="rId7"/>
                <a:stretch>
                  <a:fillRect l="-915" r="-3354"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文字方塊 22"/>
              <p:cNvSpPr txBox="1"/>
              <p:nvPr/>
            </p:nvSpPr>
            <p:spPr>
              <a:xfrm>
                <a:off x="8899144" y="4215749"/>
                <a:ext cx="199819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𝐼𝑛𝑡𝑒𝑟𝑖𝑜𝑟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(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𝑙𝑎𝑏𝑒𝑙</m:t>
                      </m:r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 5)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23" name="文字方塊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99144" y="4215749"/>
                <a:ext cx="1998193" cy="369332"/>
              </a:xfrm>
              <a:prstGeom prst="rect">
                <a:avLst/>
              </a:prstGeom>
              <a:blipFill>
                <a:blip r:embed="rId8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662249"/>
              </p:ext>
            </p:extLst>
          </p:nvPr>
        </p:nvGraphicFramePr>
        <p:xfrm>
          <a:off x="4603673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0422523"/>
              </p:ext>
            </p:extLst>
          </p:nvPr>
        </p:nvGraphicFramePr>
        <p:xfrm>
          <a:off x="3212841" y="2429868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7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0790648"/>
              </p:ext>
            </p:extLst>
          </p:nvPr>
        </p:nvGraphicFramePr>
        <p:xfrm>
          <a:off x="3212841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文字方塊 1"/>
          <p:cNvSpPr txBox="1"/>
          <p:nvPr/>
        </p:nvSpPr>
        <p:spPr>
          <a:xfrm>
            <a:off x="539563" y="168356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s,s,s,s</a:t>
            </a:r>
            <a:r>
              <a:rPr lang="en-US" altLang="zh-TW" dirty="0"/>
              <a:t>) = 0</a:t>
            </a:r>
            <a:endParaRPr lang="zh-TW" altLang="en-US" dirty="0"/>
          </a:p>
        </p:txBody>
      </p:sp>
      <p:sp>
        <p:nvSpPr>
          <p:cNvPr id="28" name="文字方塊 27"/>
          <p:cNvSpPr txBox="1"/>
          <p:nvPr/>
        </p:nvSpPr>
        <p:spPr>
          <a:xfrm>
            <a:off x="3107190" y="168356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29" name="文字方塊 28"/>
          <p:cNvSpPr txBox="1"/>
          <p:nvPr/>
        </p:nvSpPr>
        <p:spPr>
          <a:xfrm>
            <a:off x="4548874" y="1683563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q,s,s,s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0" name="文字方塊 29"/>
          <p:cNvSpPr txBox="1"/>
          <p:nvPr/>
        </p:nvSpPr>
        <p:spPr>
          <a:xfrm>
            <a:off x="5927375" y="1683906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q,r,s,s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1" name="文字方塊 30"/>
          <p:cNvSpPr txBox="1"/>
          <p:nvPr/>
        </p:nvSpPr>
        <p:spPr>
          <a:xfrm>
            <a:off x="3174320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s,r,s,q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2" name="文字方塊 31"/>
          <p:cNvSpPr txBox="1"/>
          <p:nvPr/>
        </p:nvSpPr>
        <p:spPr>
          <a:xfrm>
            <a:off x="4570108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r,r,s,q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sp>
        <p:nvSpPr>
          <p:cNvPr id="33" name="文字方塊 32"/>
          <p:cNvSpPr txBox="1"/>
          <p:nvPr/>
        </p:nvSpPr>
        <p:spPr>
          <a:xfrm>
            <a:off x="5927375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r,r,s,q</a:t>
            </a:r>
            <a:r>
              <a:rPr lang="en-US" altLang="zh-TW" dirty="0"/>
              <a:t>) = 1</a:t>
            </a:r>
            <a:endParaRPr lang="zh-TW" altLang="en-US" dirty="0"/>
          </a:p>
        </p:txBody>
      </p:sp>
      <p:graphicFrame>
        <p:nvGraphicFramePr>
          <p:cNvPr id="3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9441830"/>
              </p:ext>
            </p:extLst>
          </p:nvPr>
        </p:nvGraphicFramePr>
        <p:xfrm>
          <a:off x="8506712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5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4604827"/>
              </p:ext>
            </p:extLst>
          </p:nvPr>
        </p:nvGraphicFramePr>
        <p:xfrm>
          <a:off x="9996080" y="571043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9712997"/>
              </p:ext>
            </p:extLst>
          </p:nvPr>
        </p:nvGraphicFramePr>
        <p:xfrm>
          <a:off x="8506712" y="245862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7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4511825"/>
              </p:ext>
            </p:extLst>
          </p:nvPr>
        </p:nvGraphicFramePr>
        <p:xfrm>
          <a:off x="9996080" y="2458625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8" name="文字方塊 37"/>
          <p:cNvSpPr txBox="1"/>
          <p:nvPr/>
        </p:nvSpPr>
        <p:spPr>
          <a:xfrm>
            <a:off x="8455497" y="1679860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39" name="文字方塊 38"/>
          <p:cNvSpPr txBox="1"/>
          <p:nvPr/>
        </p:nvSpPr>
        <p:spPr>
          <a:xfrm>
            <a:off x="9890429" y="1689707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40" name="文字方塊 39"/>
          <p:cNvSpPr txBox="1"/>
          <p:nvPr/>
        </p:nvSpPr>
        <p:spPr>
          <a:xfrm>
            <a:off x="8455497" y="3574639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s,q,s,q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sp>
        <p:nvSpPr>
          <p:cNvPr id="41" name="文字方塊 40"/>
          <p:cNvSpPr txBox="1"/>
          <p:nvPr/>
        </p:nvSpPr>
        <p:spPr>
          <a:xfrm>
            <a:off x="9890429" y="357114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q,s,q,s</a:t>
            </a:r>
            <a:r>
              <a:rPr lang="en-US" altLang="zh-TW" dirty="0"/>
              <a:t>) = 2</a:t>
            </a:r>
            <a:endParaRPr lang="zh-TW" altLang="en-US" dirty="0"/>
          </a:p>
        </p:txBody>
      </p:sp>
      <p:graphicFrame>
        <p:nvGraphicFramePr>
          <p:cNvPr id="42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2264894"/>
              </p:ext>
            </p:extLst>
          </p:nvPr>
        </p:nvGraphicFramePr>
        <p:xfrm>
          <a:off x="907620" y="467301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3" name="文字方塊 42"/>
          <p:cNvSpPr txBox="1"/>
          <p:nvPr/>
        </p:nvSpPr>
        <p:spPr>
          <a:xfrm>
            <a:off x="836762" y="5785531"/>
            <a:ext cx="13945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q,s,q,q</a:t>
            </a:r>
            <a:r>
              <a:rPr lang="en-US" altLang="zh-TW" dirty="0"/>
              <a:t>) = 3</a:t>
            </a:r>
            <a:endParaRPr lang="zh-TW" altLang="en-US" dirty="0"/>
          </a:p>
        </p:txBody>
      </p:sp>
      <p:graphicFrame>
        <p:nvGraphicFramePr>
          <p:cNvPr id="44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0679012"/>
              </p:ext>
            </p:extLst>
          </p:nvPr>
        </p:nvGraphicFramePr>
        <p:xfrm>
          <a:off x="2379530" y="467301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5" name="文字方塊 44"/>
          <p:cNvSpPr txBox="1"/>
          <p:nvPr/>
        </p:nvSpPr>
        <p:spPr>
          <a:xfrm>
            <a:off x="2231322" y="5785531"/>
            <a:ext cx="1357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q,q,s,q</a:t>
            </a:r>
            <a:r>
              <a:rPr lang="en-US" altLang="zh-TW" dirty="0"/>
              <a:t>) = 3</a:t>
            </a:r>
            <a:endParaRPr lang="zh-TW" altLang="en-US" dirty="0"/>
          </a:p>
        </p:txBody>
      </p:sp>
      <p:graphicFrame>
        <p:nvGraphicFramePr>
          <p:cNvPr id="46" name="內容版面配置區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2409742"/>
              </p:ext>
            </p:extLst>
          </p:nvPr>
        </p:nvGraphicFramePr>
        <p:xfrm>
          <a:off x="5885488" y="467278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1</a:t>
                      </a:r>
                      <a:endParaRPr lang="zh-TW" altLang="en-US" dirty="0"/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7" name="文字方塊 46"/>
          <p:cNvSpPr txBox="1"/>
          <p:nvPr/>
        </p:nvSpPr>
        <p:spPr>
          <a:xfrm>
            <a:off x="5803258" y="5785304"/>
            <a:ext cx="14059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q,q,q,q</a:t>
            </a:r>
            <a:r>
              <a:rPr lang="en-US" altLang="zh-TW" dirty="0"/>
              <a:t>) = 4</a:t>
            </a:r>
            <a:endParaRPr lang="zh-TW" altLang="en-US" dirty="0"/>
          </a:p>
        </p:txBody>
      </p:sp>
      <p:sp>
        <p:nvSpPr>
          <p:cNvPr id="48" name="文字方塊 47"/>
          <p:cNvSpPr txBox="1"/>
          <p:nvPr/>
        </p:nvSpPr>
        <p:spPr>
          <a:xfrm>
            <a:off x="9309216" y="5785795"/>
            <a:ext cx="1323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f(</a:t>
            </a:r>
            <a:r>
              <a:rPr lang="en-US" altLang="zh-TW" dirty="0" err="1"/>
              <a:t>r,r,r,r</a:t>
            </a:r>
            <a:r>
              <a:rPr lang="en-US" altLang="zh-TW" dirty="0"/>
              <a:t>) = 5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61664472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Yokoi Connectivity Number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4301" y="1978636"/>
            <a:ext cx="4257675" cy="4219575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9900" y="2857133"/>
            <a:ext cx="2895600" cy="2181225"/>
          </a:xfrm>
          <a:prstGeom prst="rect">
            <a:avLst/>
          </a:prstGeom>
        </p:spPr>
      </p:pic>
      <p:sp>
        <p:nvSpPr>
          <p:cNvPr id="2" name="文字方塊 1"/>
          <p:cNvSpPr txBox="1"/>
          <p:nvPr/>
        </p:nvSpPr>
        <p:spPr>
          <a:xfrm>
            <a:off x="10023566" y="6380536"/>
            <a:ext cx="2090057" cy="3657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/>
              <a:t>Sample on textbook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6077621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2">
            <a:extLst>
              <a:ext uri="{FF2B5EF4-FFF2-40B4-BE49-F238E27FC236}">
                <a16:creationId xmlns:a16="http://schemas.microsoft.com/office/drawing/2014/main" id="{DFB6C225-39A4-402D-BBFD-72F84CDFF4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6.1.1 Introduction</a:t>
            </a:r>
            <a:endParaRPr lang="en-US" altLang="zh-TW" dirty="0"/>
          </a:p>
        </p:txBody>
      </p:sp>
      <p:sp>
        <p:nvSpPr>
          <p:cNvPr id="338947" name="Rectangle 3">
            <a:extLst>
              <a:ext uri="{FF2B5EF4-FFF2-40B4-BE49-F238E27FC236}">
                <a16:creationId xmlns:a16="http://schemas.microsoft.com/office/drawing/2014/main" id="{BDB1B770-F6A5-40C0-99F5-422890A4B1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neighborhood might be small and asymmetric or large</a:t>
            </a:r>
          </a:p>
          <a:p>
            <a:endParaRPr lang="en-US" altLang="zh-TW" dirty="0"/>
          </a:p>
          <a:p>
            <a:endParaRPr lang="en-US" altLang="zh-TW" dirty="0"/>
          </a:p>
        </p:txBody>
      </p:sp>
      <p:pic>
        <p:nvPicPr>
          <p:cNvPr id="338949" name="Picture 5">
            <a:extLst>
              <a:ext uri="{FF2B5EF4-FFF2-40B4-BE49-F238E27FC236}">
                <a16:creationId xmlns:a16="http://schemas.microsoft.com/office/drawing/2014/main" id="{FD42E514-629D-4E63-95D7-9FA725ABE7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814" y="3003550"/>
            <a:ext cx="6865937" cy="385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標題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6.2.5.1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Yokoi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內容版面配置區 2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</p:spPr>
            <p:txBody>
              <a:bodyPr>
                <a:normAutofit/>
              </a:bodyPr>
              <a:lstStyle/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None/>
                </a:pPr>
                <a:r>
                  <a:rPr lang="en-US" altLang="zh-TW" sz="2000" b="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>
                  <a:solidFill>
                    <a:srgbClr val="FF0000"/>
                  </a:solidFill>
                </a:endParaRPr>
              </a:p>
              <a:p>
                <a:endParaRPr lang="en-US" altLang="zh-TW" sz="2000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  <a:p>
                <a:r>
                  <a:rPr lang="en-US" altLang="zh-TW" sz="2000" dirty="0">
                    <a:latin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000" dirty="0">
                    <a:solidFill>
                      <a:srgbClr val="FF0000"/>
                    </a:solidFill>
                  </a:rPr>
                  <a:t>     </a:t>
                </a:r>
                <a14:m>
                  <m:oMath xmlns:m="http://schemas.openxmlformats.org/officeDocument/2006/math">
                    <m:r>
                      <a:rPr lang="en-US" altLang="zh-TW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∨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𝑎𝑛𝑑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𝑠</m:t>
                            </m:r>
                            <m:r>
                              <a:rPr lang="en-US" altLang="zh-TW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𝑛𝑑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(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/>
              </a:p>
              <a:p>
                <a:endParaRPr lang="en-US" altLang="zh-TW" sz="2000" b="0" i="1" dirty="0">
                  <a:latin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5    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sSub>
                              <m:sSubPr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000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𝑟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                     </m:t>
                            </m:r>
                          </m:e>
                          <m:e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𝑤h𝑒𝑟𝑒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=##⋕</m:t>
                            </m:r>
                            <m:d>
                              <m:dPr>
                                <m:begChr m:val="{"/>
                                <m:endChr m:val="}"/>
                                <m:ctrlPr>
                                  <a:rPr lang="en-US" altLang="zh-TW" sz="2000" b="0" i="1" smtClean="0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b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𝑘</m:t>
                                    </m:r>
                                  </m:sub>
                                </m:sSub>
                                <m:d>
                                  <m:dPr>
                                    <m:begChr m:val="|"/>
                                    <m:endChr m:val=""/>
                                    <m:ctrlP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zh-TW" sz="2000" b="0" i="1" smtClean="0"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zh-TW" sz="2000" b="0" i="1" smtClean="0"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</m:e>
                                      <m:sub>
                                        <m:r>
                                          <a:rPr lang="en-US" altLang="zh-TW" sz="2000" b="0" i="1" smtClean="0">
                                            <a:latin typeface="Cambria Math" panose="02040503050406030204" pitchFamily="18" charset="0"/>
                                            <a:ea typeface="Cambria Math" panose="02040503050406030204" pitchFamily="18" charset="0"/>
                                          </a:rPr>
                                          <m:t>𝑘</m:t>
                                        </m:r>
                                      </m:sub>
                                    </m:sSub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=</m:t>
                                    </m:r>
                                    <m:r>
                                      <a:rPr lang="en-US" altLang="zh-TW" sz="2000" b="0" i="1" smtClean="0">
                                        <a:latin typeface="Cambria Math" panose="02040503050406030204" pitchFamily="18" charset="0"/>
                                        <a:ea typeface="Cambria Math" panose="02040503050406030204" pitchFamily="18" charset="0"/>
                                      </a:rPr>
                                      <m:t>𝑞</m:t>
                                    </m:r>
                                  </m:e>
                                </m:d>
                              </m:e>
                            </m:d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, </m:t>
                            </m:r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𝑜𝑡h𝑒𝑟𝑤𝑖𝑠𝑒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000" dirty="0"/>
              </a:p>
            </p:txBody>
          </p:sp>
        </mc:Choice>
        <mc:Fallback xmlns="">
          <p:sp>
            <p:nvSpPr>
              <p:cNvPr id="23" name="內容版面配置區 2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199" y="1825625"/>
                <a:ext cx="6723744" cy="4850946"/>
              </a:xfrm>
              <a:blipFill rotWithShape="0">
                <a:blip r:embed="rId3"/>
                <a:stretch>
                  <a:fillRect l="-725" t="-125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內容版面配置區 2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7561943" y="1825625"/>
                <a:ext cx="3526972" cy="4351338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6</m:t>
                        </m:r>
                      </m:sub>
                    </m:sSub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r>
                  <a:rPr lang="en-US" altLang="zh-TW" sz="2000" dirty="0"/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sub>
                    </m:sSub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r>
                  <a:rPr lang="en-US" altLang="zh-TW" sz="2000" dirty="0"/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r>
                  <a:rPr lang="en-US" altLang="zh-TW" sz="2000" dirty="0"/>
                  <a:t>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0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5</m:t>
                        </m:r>
                      </m:sub>
                    </m:sSub>
                    <m:sSub>
                      <m:sSubPr>
                        <m:ctrlPr>
                          <a:rPr lang="en-US" altLang="zh-TW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000" dirty="0"/>
              </a:p>
              <a:p>
                <a:pPr marL="0" indent="0">
                  <a:buNone/>
                </a:pPr>
                <a:endParaRPr lang="en-US" altLang="zh-TW" sz="2000" dirty="0"/>
              </a:p>
              <a:p>
                <a:pPr marL="0" indent="0">
                  <a:buNone/>
                </a:pPr>
                <a:endParaRPr lang="en-US" altLang="zh-TW" sz="2000" dirty="0"/>
              </a:p>
              <a:p>
                <a14:m>
                  <m:oMath xmlns:m="http://schemas.openxmlformats.org/officeDocument/2006/math"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sSub>
                          <m:sSubPr>
                            <m:ctrlPr>
                              <a:rPr lang="en-US" altLang="zh-TW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0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000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000" b="0" i="1" smtClean="0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2000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24" name="內容版面配置區 2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7561943" y="1825625"/>
                <a:ext cx="3526972" cy="4351338"/>
              </a:xfrm>
              <a:blipFill rotWithShape="0">
                <a:blip r:embed="rId4"/>
                <a:stretch>
                  <a:fillRect l="-1554" t="-112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845739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6.2.5.2 </a:t>
            </a:r>
            <a:r>
              <a:rPr lang="en-US" altLang="zh-TW" b="1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</a:t>
            </a:r>
            <a:r>
              <a:rPr lang="en-US" altLang="zh-TW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 simply counts the number of transitions from symbols that are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different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from that of the center pixel to symbols that are the </a:t>
            </a:r>
            <a:r>
              <a:rPr lang="en-US" altLang="zh-TW" dirty="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same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as that of the center pixel as one travels around the 8-neighborhood of a pixel.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表格 3"/>
              <p:cNvGraphicFramePr>
                <a:graphicFrameLocks noGrp="1"/>
              </p:cNvGraphicFramePr>
              <p:nvPr/>
            </p:nvGraphicFramePr>
            <p:xfrm>
              <a:off x="1229950" y="400129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表格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98372406"/>
                  </p:ext>
                </p:extLst>
              </p:nvPr>
            </p:nvGraphicFramePr>
            <p:xfrm>
              <a:off x="1229950" y="400129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20327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100000" t="-101639" r="-101613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blipFill rotWithShape="0">
                          <a:blip r:embed="rId3"/>
                          <a:stretch>
                            <a:fillRect l="-20327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/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2798763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4367576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5936389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7505202" y="4001294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a:t>0</a:t>
                      </a:r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a:t>1</a:t>
                      </a:r>
                      <a:endParaRPr lang="zh-TW" altLang="en-US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latin typeface="Cambria Math" panose="020405030504060302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文字方塊 10"/>
          <p:cNvSpPr txBox="1"/>
          <p:nvPr/>
        </p:nvSpPr>
        <p:spPr>
          <a:xfrm>
            <a:off x="4018085" y="5248751"/>
            <a:ext cx="22156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0: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background label  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1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image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label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345534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6.2.5.2 </a:t>
            </a:r>
            <a:r>
              <a:rPr lang="en-US" altLang="zh-TW" b="1" err="1">
                <a:latin typeface="Cambria Math" panose="02040503050406030204" pitchFamily="18" charset="0"/>
                <a:ea typeface="Cambria Math" panose="02040503050406030204" pitchFamily="18" charset="0"/>
              </a:rPr>
              <a:t>Rutovitz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 Connectivity Number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>
              <a:xfrm>
                <a:off x="2090056" y="1658727"/>
                <a:ext cx="7548757" cy="5029456"/>
              </a:xfrm>
            </p:spPr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∨(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0    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dirty="0"/>
              </a:p>
              <a:p>
                <a:endParaRPr lang="zh-TW" altLang="en-US" sz="2000" dirty="0"/>
              </a:p>
              <a:p>
                <a:endParaRPr lang="zh-TW" altLang="en-US" sz="2000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090056" y="1658727"/>
                <a:ext cx="7548757" cy="5029456"/>
              </a:xfr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2842619" y="2847548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6056048"/>
                  </p:ext>
                </p:extLst>
              </p:nvPr>
            </p:nvGraphicFramePr>
            <p:xfrm>
              <a:off x="2842619" y="2847548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201639" t="-1639" r="-3279" b="-2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1639" t="-101639" r="-10327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201639" t="-101639" r="-3279" b="-103279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6" name="表格 5"/>
          <p:cNvGraphicFramePr>
            <a:graphicFrameLocks noGrp="1"/>
          </p:cNvGraphicFramePr>
          <p:nvPr/>
        </p:nvGraphicFramePr>
        <p:xfrm>
          <a:off x="3623730" y="4697410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2112823" y="4682551"/>
          <a:ext cx="1112400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>
                          <a:solidFill>
                            <a:schemeClr val="tx1"/>
                          </a:solidFill>
                        </a:rPr>
                        <a:t>a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2442751" y="4185425"/>
                <a:ext cx="191020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e>
                      </m:d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2751" y="4185425"/>
                <a:ext cx="1910201" cy="36933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2776906" y="2478216"/>
                <a:ext cx="11124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latin typeface="Cambria Math" panose="02040503050406030204" pitchFamily="18" charset="0"/>
                        </a:rPr>
                        <m:t>𝑖𝑛𝑑𝑒𝑥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76906" y="2478216"/>
                <a:ext cx="1112400" cy="369332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/>
              <p:cNvSpPr txBox="1"/>
              <p:nvPr/>
            </p:nvSpPr>
            <p:spPr>
              <a:xfrm>
                <a:off x="6451117" y="2431009"/>
                <a:ext cx="4902683" cy="4195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altLang="zh-TW" dirty="0"/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altLang="zh-TW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i="1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lang="en-US" altLang="zh-TW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US" altLang="zh-TW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US" altLang="zh-TW" i="1"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  <m:e>
                          <m:sSub>
                            <m:sSubPr>
                              <m:ctrlPr>
                                <a:rPr lang="en-US" altLang="zh-TW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altLang="zh-TW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nary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1117" y="2431009"/>
                <a:ext cx="4902683" cy="4195059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2706955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connected shrink operator labels only those border pixels that can be deleted from a connected region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without disconnected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region</a:t>
            </a:r>
          </a:p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Rec.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</a:rPr>
              <a:t>symbolic data domain(input/output : binary image)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91202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6.2.6 Connected Shrink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7500" lnSpcReduction="20000"/>
              </a:bodyPr>
              <a:lstStyle/>
              <a:p>
                <a:r>
                  <a:rPr lang="en-US" altLang="zh-TW" sz="2300" dirty="0">
                    <a:latin typeface="Cambria Math" panose="02040503050406030204" pitchFamily="18" charset="0"/>
                  </a:rPr>
                  <a:t>f</a:t>
                </a:r>
                <a:r>
                  <a:rPr lang="en-US" altLang="zh-TW" sz="2300" b="0" dirty="0">
                    <a:latin typeface="Cambria Math" panose="02040503050406030204" pitchFamily="18" charset="0"/>
                  </a:rPr>
                  <a:t>or 4-connectivity</a:t>
                </a:r>
              </a:p>
              <a:p>
                <a:pPr marL="0" indent="0">
                  <a:buNone/>
                </a:pPr>
                <a:r>
                  <a:rPr lang="en-US" altLang="zh-TW" sz="2300" b="0" dirty="0"/>
                  <a:t>   </a:t>
                </a:r>
                <a14:m>
                  <m:oMath xmlns:m="http://schemas.openxmlformats.org/officeDocument/2006/math">
                    <m:r>
                      <a:rPr lang="en-US" altLang="zh-TW" sz="2300" b="0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1    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∧(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0    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3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300" dirty="0">
                  <a:solidFill>
                    <a:srgbClr val="FF0000"/>
                  </a:solidFill>
                </a:endParaRPr>
              </a:p>
              <a:p>
                <a:r>
                  <a:rPr lang="en-US" altLang="zh-TW" sz="2300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8-connectivity</a:t>
                </a:r>
              </a:p>
              <a:p>
                <a:pPr marL="0" indent="0">
                  <a:buNone/>
                </a:pPr>
                <a:r>
                  <a:rPr lang="en-US" altLang="zh-TW" sz="2300" dirty="0">
                    <a:solidFill>
                      <a:srgbClr val="FF0000"/>
                    </a:solidFill>
                  </a:rPr>
                  <a:t>    </a:t>
                </a:r>
                <a14:m>
                  <m:oMath xmlns:m="http://schemas.openxmlformats.org/officeDocument/2006/math">
                    <m:r>
                      <a:rPr lang="en-US" altLang="zh-TW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h</m:t>
                    </m:r>
                    <m:d>
                      <m:dPr>
                        <m:ctrlP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</m:d>
                    <m:r>
                      <a:rPr lang="en-US" altLang="zh-TW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1    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∧(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 ∨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altLang="zh-TW" sz="23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𝑒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e>
                          <m:e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0    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3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en-US" altLang="zh-TW" sz="2300" dirty="0"/>
              </a:p>
              <a:p>
                <a:endParaRPr lang="zh-TW" altLang="en-US" sz="23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6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3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7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23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8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300" b="1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5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TW" sz="23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zh-TW" altLang="en-US" sz="2300" dirty="0"/>
              </a:p>
              <a:p>
                <a14:m>
                  <m:oMath xmlns:m="http://schemas.openxmlformats.org/officeDocument/2006/math">
                    <m:r>
                      <a:rPr lang="en-US" altLang="zh-TW" sz="2300" i="1">
                        <a:latin typeface="Cambria Math" panose="02040503050406030204" pitchFamily="18" charset="0"/>
                      </a:rPr>
                      <m:t>𝑜𝑢𝑡𝑝𝑢𝑡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zh-TW" sz="2300" i="1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  <m:r>
                          <a:rPr lang="en-US" altLang="zh-TW" sz="23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e>
                    </m:d>
                    <m:r>
                      <a:rPr lang="en-US" altLang="zh-TW" sz="2300" i="1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"/>
                        <m:ctrlPr>
                          <a:rPr lang="en-US" altLang="zh-TW" sz="23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altLang="zh-TW" sz="2300" i="1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sz="2300" i="1">
                                <a:latin typeface="Cambria Math" panose="02040503050406030204" pitchFamily="18" charset="0"/>
                              </a:rPr>
                              <m:t>𝑔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𝑖𝑓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𝑒𝑥𝑎𝑐𝑡𝑙𝑦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𝑜𝑛𝑒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𝑜𝑓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sSub>
                              <m:sSubPr>
                                <m:ctrlP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sz="2300" i="1"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=1</m:t>
                            </m:r>
                          </m:e>
                          <m:e>
                            <m:sSub>
                              <m:sSubPr>
                                <m:ctrlPr>
                                  <a:rPr lang="en-US" altLang="zh-TW" sz="230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altLang="zh-TW" sz="23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b>
                            </m:sSub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   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𝑜𝑡h𝑒𝑟𝑤𝑖𝑠𝑒</m:t>
                            </m:r>
                            <m:r>
                              <a:rPr lang="en-US" altLang="zh-TW" sz="2300" b="0" i="1" smtClean="0">
                                <a:latin typeface="Cambria Math" panose="02040503050406030204" pitchFamily="18" charset="0"/>
                              </a:rPr>
                              <m:t>                                              </m:t>
                            </m:r>
                          </m:e>
                        </m:eqArr>
                      </m:e>
                    </m:d>
                  </m:oMath>
                </a14:m>
                <a:endParaRPr lang="zh-TW" altLang="en-US" sz="2300" dirty="0"/>
              </a:p>
              <a:p>
                <a:endParaRPr lang="en-US" altLang="zh-TW" dirty="0"/>
              </a:p>
              <a:p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3"/>
                <a:stretch>
                  <a:fillRect l="-406" t="-252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格 4"/>
              <p:cNvGraphicFramePr>
                <a:graphicFrameLocks noGrp="1"/>
              </p:cNvGraphicFramePr>
              <p:nvPr/>
            </p:nvGraphicFramePr>
            <p:xfrm>
              <a:off x="9015606" y="246677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7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格 4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69183037"/>
                  </p:ext>
                </p:extLst>
              </p:nvPr>
            </p:nvGraphicFramePr>
            <p:xfrm>
              <a:off x="9015606" y="2466774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1639" r="-204918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4"/>
                          <a:stretch>
                            <a:fillRect l="-1639" t="-100000" r="-204918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表格 5"/>
              <p:cNvGraphicFramePr>
                <a:graphicFrameLocks noGrp="1"/>
              </p:cNvGraphicFramePr>
              <p:nvPr/>
            </p:nvGraphicFramePr>
            <p:xfrm>
              <a:off x="7478078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8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表格 5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041899335"/>
                  </p:ext>
                </p:extLst>
              </p:nvPr>
            </p:nvGraphicFramePr>
            <p:xfrm>
              <a:off x="7478078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639" t="-100000" r="-204918" b="-1016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639" t="-203279" r="-204918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5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表格 6"/>
              <p:cNvGraphicFramePr>
                <a:graphicFrameLocks noGrp="1"/>
              </p:cNvGraphicFramePr>
              <p:nvPr/>
            </p:nvGraphicFramePr>
            <p:xfrm>
              <a:off x="7478078" y="246179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表格 6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00732191"/>
                  </p:ext>
                </p:extLst>
              </p:nvPr>
            </p:nvGraphicFramePr>
            <p:xfrm>
              <a:off x="7478078" y="2461792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100000" t="-1639" r="-101613" b="-20491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3279" t="-1639" r="-3279" b="-204918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6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9015606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lang="en-US" altLang="zh-TW" b="0" i="1" smtClean="0"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83236538"/>
                  </p:ext>
                </p:extLst>
              </p:nvPr>
            </p:nvGraphicFramePr>
            <p:xfrm>
              <a:off x="9015606" y="3980233"/>
              <a:ext cx="1112400" cy="111252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370800"/>
                    <a:gridCol w="370800"/>
                    <a:gridCol w="370800"/>
                  </a:tblGrid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3279" t="-100000" r="-3279" b="-101613"/>
                          </a:stretch>
                        </a:blipFill>
                      </a:tcPr>
                    </a:tc>
                  </a:tr>
                  <a:tr h="370840"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100000" t="-203279" r="-101613" b="-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>
                        <a:blipFill rotWithShape="0">
                          <a:blip r:embed="rId7"/>
                          <a:stretch>
                            <a:fillRect l="-203279" t="-203279" r="-3279" b="-3279"/>
                          </a:stretch>
                        </a:blipFill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6868330" y="1619973"/>
                <a:ext cx="38548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Corner Neighborhood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(</a:t>
                </a:r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for corresponding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TW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TW" b="0" i="1" smtClean="0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)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68330" y="1619973"/>
                <a:ext cx="3854844" cy="646331"/>
              </a:xfrm>
              <a:prstGeom prst="rect">
                <a:avLst/>
              </a:prstGeom>
              <a:blipFill rotWithShape="0">
                <a:blip r:embed="rId8"/>
                <a:stretch>
                  <a:fillRect t="-6604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字方塊 9"/>
          <p:cNvSpPr txBox="1"/>
          <p:nvPr/>
        </p:nvSpPr>
        <p:spPr>
          <a:xfrm>
            <a:off x="1137651" y="5988734"/>
            <a:ext cx="2879177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Yokoi</a:t>
            </a:r>
            <a:r>
              <a:rPr lang="zh-TW" altLang="en-US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Connectivity</a:t>
            </a:r>
            <a:r>
              <a:rPr lang="zh-TW" altLang="en-US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Number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>
                <a:latin typeface="標楷體" panose="03000509000000000000" pitchFamily="65" charset="-120"/>
                <a:ea typeface="標楷體" panose="03000509000000000000" pitchFamily="65" charset="-120"/>
              </a:rPr>
              <a:t>:</a:t>
            </a:r>
            <a:r>
              <a:rPr lang="en-US" altLang="zh-TW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label</a:t>
            </a:r>
            <a:r>
              <a:rPr lang="zh-TW" altLang="en-US">
                <a:solidFill>
                  <a:srgbClr val="FF0000"/>
                </a:solidFill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1(edge)</a:t>
            </a:r>
            <a:endParaRPr lang="zh-TW" altLang="en-US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11" name="文字方塊 10"/>
          <p:cNvSpPr txBox="1"/>
          <p:nvPr/>
        </p:nvSpPr>
        <p:spPr>
          <a:xfrm>
            <a:off x="4980213" y="5988734"/>
            <a:ext cx="4755969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Scan: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top-down</a:t>
            </a:r>
            <a:r>
              <a:rPr lang="zh-TW" altLang="en-US">
                <a:latin typeface="Cambria Math" panose="02040503050406030204" pitchFamily="18" charset="0"/>
                <a:ea typeface="標楷體" panose="03000509000000000000" pitchFamily="65" charset="-12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left-right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Input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: last-step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output (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not the original image)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21921180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字方塊 10"/>
              <p:cNvSpPr txBox="1"/>
              <p:nvPr/>
            </p:nvSpPr>
            <p:spPr>
              <a:xfrm>
                <a:off x="857796" y="1218482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>
                    <a:latin typeface="Cambria Math" panose="02040503050406030204" pitchFamily="18" charset="0"/>
                    <a:ea typeface="Cambria Math" panose="02040503050406030204" pitchFamily="18" charset="0"/>
                  </a:rPr>
                  <a:t>Padded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with</a:t>
                </a:r>
                <a:r>
                  <a:rPr lang="zh-TW" altLang="en-US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𝑏𝑎𝑐𝑘𝑔𝑟𝑜𝑢𝑛𝑑</m:t>
                      </m:r>
                      <m:r>
                        <a:rPr lang="zh-TW" altLang="en-US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𝑙𝑎𝑏𝑒𝑙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1" name="文字方塊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7796" y="1218482"/>
                <a:ext cx="3775165" cy="646331"/>
              </a:xfrm>
              <a:prstGeom prst="rect">
                <a:avLst/>
              </a:prstGeom>
              <a:blipFill>
                <a:blip r:embed="rId3"/>
                <a:stretch>
                  <a:fillRect t="-6604" b="-660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4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5256770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8426440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1298996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0814625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9002547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zh-TW" altLang="en-US" b="1" dirty="0"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內容版面配置區 2"/>
              <p:cNvSpPr>
                <a:spLocks noGrp="1"/>
              </p:cNvSpPr>
              <p:nvPr>
                <p:ph sz="half" idx="1"/>
              </p:nvPr>
            </p:nvSpPr>
            <p:spPr>
              <a:xfrm>
                <a:off x="618309" y="3047998"/>
                <a:ext cx="6019800" cy="3128963"/>
              </a:xfrm>
            </p:spPr>
            <p:txBody>
              <a:bodyPr>
                <a:normAutofit fontScale="77500" lnSpcReduction="20000"/>
              </a:bodyPr>
              <a:lstStyle/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general operator: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00FF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00FF"/>
                    </a:solidFill>
                  </a:rPr>
                  <a:t>-</a:t>
                </a:r>
                <a:r>
                  <a:rPr lang="zh-TW" altLang="en-US" dirty="0">
                    <a:solidFill>
                      <a:srgbClr val="0000FF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endParaRPr lang="en-US" altLang="zh-TW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TW" altLang="en-US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𝜙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</m:e>
                          </m:d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 :(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∈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linear operator (position-dependent):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8A00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8A00"/>
                    </a:solidFill>
                  </a:rPr>
                  <a:t>-</a:t>
                </a:r>
                <a14:m>
                  <m:oMath xmlns:m="http://schemas.openxmlformats.org/officeDocument/2006/math">
                    <m:r>
                      <a:rPr lang="zh-TW" altLang="en-US" i="1" dirty="0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∈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𝑁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sub>
                      <m:sup/>
                      <m:e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</m:d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3" name="內容版面配置區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618309" y="3047998"/>
                <a:ext cx="6019800" cy="3128963"/>
              </a:xfrm>
              <a:blipFill>
                <a:blip r:embed="rId3"/>
                <a:stretch>
                  <a:fillRect l="-7794" t="-3899" b="-115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內容版面配置區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433457" y="3047997"/>
                <a:ext cx="6019800" cy="3128964"/>
              </a:xfrm>
            </p:spPr>
            <p:txBody>
              <a:bodyPr>
                <a:normAutofit fontScale="77500" lnSpcReduction="20000"/>
              </a:bodyPr>
              <a:lstStyle/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00FF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shift-invariant operator: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00FF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00FF"/>
                    </a:solidFill>
                  </a:rPr>
                  <a:t>-</a:t>
                </a:r>
                <a:r>
                  <a:rPr lang="zh-TW" altLang="en-US" dirty="0">
                    <a:solidFill>
                      <a:srgbClr val="0000FF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endParaRPr lang="en-US" altLang="zh-TW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TW" altLang="en-US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𝜙</m:t>
                      </m:r>
                      <m:d>
                        <m:dPr>
                          <m:begChr m:val="["/>
                          <m:endChr m:val="]"/>
                          <m:ctrlP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sSup>
                                <m:sSupPr>
                                  <m:ctrlP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p>
                                  <m:r>
                                    <a:rPr lang="en-US" altLang="zh-TW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</m:e>
                          </m:d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 :(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sSup>
                            <m:sSupPr>
                              <m:ctrlP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p>
                              <m:r>
                                <a:rPr lang="en-US" altLang="zh-TW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∈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altLang="zh-TW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d>
                    </m:oMath>
                  </m:oMathPara>
                </a14:m>
                <a:endParaRPr lang="en-US" altLang="zh-TW" dirty="0"/>
              </a:p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linear shift-invariant operator (correlation):</a:t>
                </a:r>
              </a:p>
              <a:p>
                <a:pPr marL="0" indent="0">
                  <a:lnSpc>
                    <a:spcPct val="100000"/>
                  </a:lnSpc>
                  <a:spcBef>
                    <a:spcPts val="1700"/>
                  </a:spcBef>
                  <a:buNone/>
                </a:pPr>
                <a:r>
                  <a:rPr lang="zh-TW" altLang="en-US" dirty="0">
                    <a:solidFill>
                      <a:srgbClr val="008A00"/>
                    </a:solidFill>
                  </a:rPr>
                  <a:t>   </a:t>
                </a:r>
                <a:r>
                  <a:rPr lang="en-US" altLang="zh-TW" dirty="0">
                    <a:solidFill>
                      <a:srgbClr val="008A00"/>
                    </a:solidFill>
                  </a:rPr>
                  <a:t>-</a:t>
                </a:r>
                <a:r>
                  <a:rPr lang="zh-TW" altLang="en-US" dirty="0">
                    <a:solidFill>
                      <a:srgbClr val="008A0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𝑔</m:t>
                    </m:r>
                    <m:d>
                      <m:dPr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d>
                    <m:r>
                      <a:rPr lang="en-US" altLang="zh-TW" i="1">
                        <a:solidFill>
                          <a:srgbClr val="008A00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altLang="zh-TW" i="1">
                            <a:solidFill>
                              <a:srgbClr val="008A0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eqArr>
                          <m:eqArr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𝑊</m:t>
                            </m:r>
                          </m:e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𝑐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)∈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𝐹</m:t>
                            </m:r>
                          </m:e>
                        </m:eqArr>
                      </m:sub>
                      <m:sup/>
                      <m:e>
                        <m:eqArr>
                          <m:eqArrPr>
                            <m:ctrlP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eqArrPr>
                          <m:e/>
                          <m:e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sSup>
                                  <m:sSupPr>
                                    <m:ctrlP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</m:e>
                                  <m:sup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sSup>
                                  <m:sSupPr>
                                    <m:ctrlP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lang="en-US" altLang="zh-TW" i="1">
                                        <a:solidFill>
                                          <a:srgbClr val="008A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′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p>
                              <m:sSupPr>
                                <m:ctrlP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p>
                                <m:r>
                                  <a:rPr lang="en-US" altLang="zh-TW" i="1">
                                    <a:solidFill>
                                      <a:srgbClr val="008A00"/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  <m:r>
                              <a:rPr lang="en-US" altLang="zh-TW" i="1">
                                <a:solidFill>
                                  <a:srgbClr val="008A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eqArr>
                      </m:e>
                    </m:nary>
                  </m:oMath>
                </a14:m>
                <a:endParaRPr lang="en-US" altLang="zh-TW" dirty="0">
                  <a:solidFill>
                    <a:srgbClr val="FF0000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4" name="內容版面配置區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433457" y="3047997"/>
                <a:ext cx="6019800" cy="3128964"/>
              </a:xfrm>
              <a:blipFill rotWithShape="1">
                <a:blip r:embed="rId4"/>
                <a:stretch>
                  <a:fillRect l="-1113" t="-331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175846" y="1957754"/>
                <a:ext cx="1184030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00000"/>
                  </a:lnSpc>
                  <a:spcBef>
                    <a:spcPts val="1700"/>
                  </a:spcBef>
                </a:pPr>
                <a:r>
                  <a:rPr lang="en-US" altLang="zh-TW" sz="2400">
                    <a:latin typeface="Cambria Math" panose="02040503050406030204" pitchFamily="18" charset="0"/>
                  </a:rPr>
                  <a:t>Definitions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: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/>
                </a:r>
                <a:br>
                  <a:rPr lang="en-US" altLang="zh-TW" sz="2400">
                    <a:latin typeface="Cambria Math" panose="02040503050406030204" pitchFamily="18" charset="0"/>
                  </a:rPr>
                </a:br>
                <a:r>
                  <a:rPr lang="en-US" altLang="zh-TW" sz="2400">
                    <a:latin typeface="Cambria Math" panose="02040503050406030204" pitchFamily="18" charset="0"/>
                  </a:rPr>
                  <a:t>given</a:t>
                </a:r>
                <a:r>
                  <a:rPr lang="zh-TW" altLang="en-US" sz="240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>image(input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):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en-US" altLang="zh-TW" sz="2400" dirty="0">
                    <a:latin typeface="Cambria Math" panose="02040503050406030204" pitchFamily="18" charset="0"/>
                  </a:rPr>
                  <a:t>,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>output</a:t>
                </a:r>
                <a:r>
                  <a:rPr lang="zh-TW" altLang="en-US" sz="240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>
                    <a:latin typeface="Cambria Math" panose="02040503050406030204" pitchFamily="18" charset="0"/>
                  </a:rPr>
                  <a:t>image:</a:t>
                </a:r>
                <a:r>
                  <a:rPr lang="zh-TW" altLang="en-US" sz="240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𝑔</m:t>
                    </m:r>
                  </m:oMath>
                </a14:m>
                <a:r>
                  <a:rPr lang="en-US" altLang="zh-TW" sz="2400" dirty="0">
                    <a:latin typeface="Cambria Math" panose="02040503050406030204" pitchFamily="18" charset="0"/>
                  </a:rPr>
                  <a:t>,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n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sz="2400" i="1" dirty="0" smtClean="0">
                        <a:latin typeface="Cambria Math" panose="02040503050406030204" pitchFamily="18" charset="0"/>
                      </a:rPr>
                      <m:t>e</m:t>
                    </m:r>
                    <m:r>
                      <m:rPr>
                        <m:sty m:val="p"/>
                      </m:rPr>
                      <a:rPr lang="en-US" altLang="zh-TW" sz="2400" i="1" dirty="0">
                        <a:latin typeface="Cambria Math" panose="02040503050406030204" pitchFamily="18" charset="0"/>
                      </a:rPr>
                      <m:t>ighborhood</m:t>
                    </m:r>
                    <m:r>
                      <a:rPr lang="zh-TW" altLang="en-US" sz="2400" i="1" dirty="0"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sty m:val="p"/>
                      </m:rPr>
                      <a:rPr lang="en-US" altLang="zh-TW" sz="2400" i="1" dirty="0">
                        <a:latin typeface="Cambria Math" panose="02040503050406030204" pitchFamily="18" charset="0"/>
                      </a:rPr>
                      <m:t>op</m:t>
                    </m:r>
                    <m:r>
                      <m:rPr>
                        <m:sty m:val="p"/>
                      </m:rPr>
                      <a:rPr lang="en-US" altLang="zh-TW" sz="2400" i="1" dirty="0" smtClean="0">
                        <a:latin typeface="Cambria Math" panose="02040503050406030204" pitchFamily="18" charset="0"/>
                      </a:rPr>
                      <m:t>e</m:t>
                    </m:r>
                    <m:r>
                      <m:rPr>
                        <m:sty m:val="p"/>
                      </m:rPr>
                      <a:rPr lang="en-US" altLang="zh-TW" sz="2400" i="1" dirty="0">
                        <a:latin typeface="Cambria Math" panose="02040503050406030204" pitchFamily="18" charset="0"/>
                      </a:rPr>
                      <m:t>rator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:</m:t>
                    </m:r>
                    <m:r>
                      <a:rPr lang="zh-TW" altLang="en-US" sz="2400" i="1">
                        <a:latin typeface="Cambria Math" panose="02040503050406030204" pitchFamily="18" charset="0"/>
                      </a:rPr>
                      <m:t>𝜙</m:t>
                    </m:r>
                    <m:r>
                      <a:rPr lang="zh-TW" altLang="en-US" sz="2400" i="1">
                        <a:latin typeface="Cambria Math" panose="02040503050406030204" pitchFamily="18" charset="0"/>
                      </a:rPr>
                      <m:t> ,</m:t>
                    </m:r>
                  </m:oMath>
                </a14:m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:r>
                  <a:rPr lang="en-US" altLang="zh-TW" sz="2400" dirty="0">
                    <a:latin typeface="Cambria Math" panose="02040503050406030204" pitchFamily="18" charset="0"/>
                  </a:rPr>
                  <a:t>neighborhood:</a:t>
                </a:r>
                <a:r>
                  <a:rPr lang="zh-TW" altLang="en-US" sz="2400" dirty="0"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𝑁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zh-TW" sz="2400" i="1" dirty="0" err="1"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altLang="zh-TW" sz="2400" i="1" dirty="0" err="1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zh-TW" sz="2400" i="1" dirty="0" err="1">
                        <a:latin typeface="Cambria Math" panose="02040503050406030204" pitchFamily="18" charset="0"/>
                      </a:rPr>
                      <m:t>𝑐</m:t>
                    </m:r>
                    <m:r>
                      <a:rPr lang="en-US" altLang="zh-TW" sz="2400" i="1" dirty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altLang="zh-TW" sz="2400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5846" y="1957754"/>
                <a:ext cx="11840308" cy="830997"/>
              </a:xfrm>
              <a:prstGeom prst="rect">
                <a:avLst/>
              </a:prstGeom>
              <a:blipFill>
                <a:blip r:embed="rId5"/>
                <a:stretch>
                  <a:fillRect l="-824" t="-5882" r="-154" b="-16176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7894006" y="6263640"/>
                <a:ext cx="1796389" cy="492443"/>
              </a:xfrm>
              <a:prstGeom prst="rect">
                <a:avLst/>
              </a:prstGeom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𝑔</m:t>
                      </m:r>
                      <m:r>
                        <a:rPr lang="en-US" altLang="zh-TW" sz="320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⨂</m:t>
                      </m:r>
                      <m:r>
                        <a:rPr lang="en-US" altLang="zh-TW" sz="3200" b="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𝑤</m:t>
                      </m:r>
                    </m:oMath>
                  </m:oMathPara>
                </a14:m>
                <a:endParaRPr lang="zh-TW" altLang="en-US" sz="3200" dirty="0">
                  <a:solidFill>
                    <a:schemeClr val="accent4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94006" y="6263640"/>
                <a:ext cx="1796389" cy="49244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42426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7926411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1879357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字方塊 4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5" name="文字方塊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2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0477605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表格 6"/>
          <p:cNvGraphicFramePr>
            <a:graphicFrameLocks noGrp="1"/>
          </p:cNvGraphicFramePr>
          <p:nvPr/>
        </p:nvGraphicFramePr>
        <p:xfrm>
          <a:off x="1227909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632961" y="186481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797143"/>
              </p:ext>
            </p:extLst>
          </p:nvPr>
        </p:nvGraphicFramePr>
        <p:xfrm>
          <a:off x="8038013" y="1887763"/>
          <a:ext cx="2966400" cy="33372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endParaRPr lang="zh-TW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7812154" y="1056766"/>
                <a:ext cx="339198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𝑜𝑓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</m:oMath>
                  </m:oMathPara>
                </a14:m>
                <a:endParaRPr lang="en-US" altLang="zh-TW" sz="1600" i="1" dirty="0">
                  <a:latin typeface="Cambria Math" panose="02040503050406030204" pitchFamily="18" charset="0"/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𝑟𝑒𝑔𝑖𝑜𝑛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𝑠h𝑟𝑖𝑛𝑘𝑖𝑛𝑔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𝑜𝑝𝑒𝑟𝑎𝑡𝑜𝑟</m:t>
                      </m:r>
                    </m:oMath>
                  </m:oMathPara>
                </a14:m>
                <a:endParaRPr lang="en-US" altLang="zh-TW" sz="1600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sz="16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b="0" i="1" dirty="0" smtClean="0">
                          <a:latin typeface="Cambria Math" panose="02040503050406030204" pitchFamily="18" charset="0"/>
                        </a:rPr>
                        <m:t>𝑐𝑜𝑚𝑝𝑎𝑟𝑖𝑠𝑖𝑜𝑛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12154" y="1056766"/>
                <a:ext cx="3391987" cy="830997"/>
              </a:xfrm>
              <a:prstGeom prst="rect">
                <a:avLst/>
              </a:prstGeom>
              <a:blipFill>
                <a:blip r:embed="rId2"/>
                <a:stretch>
                  <a:fillRect b="-2920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4420167" y="1403148"/>
                <a:ext cx="339198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𝑓𝑖𝑛𝑎𝑙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16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</m:oMath>
                  </m:oMathPara>
                </a14:m>
                <a:endParaRPr lang="zh-TW" altLang="en-US" sz="1600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0167" y="1403148"/>
                <a:ext cx="3391987" cy="338554"/>
              </a:xfrm>
              <a:prstGeom prst="rect">
                <a:avLst/>
              </a:prstGeom>
              <a:blipFill rotWithShape="0">
                <a:blip r:embed="rId3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文字方塊 2"/>
          <p:cNvSpPr txBox="1"/>
          <p:nvPr/>
        </p:nvSpPr>
        <p:spPr>
          <a:xfrm>
            <a:off x="8038013" y="5342708"/>
            <a:ext cx="37446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>
                <a:solidFill>
                  <a:srgbClr val="00FF00"/>
                </a:solidFill>
                <a:ea typeface="標楷體" panose="03000509000000000000" pitchFamily="65" charset="-120"/>
              </a:rPr>
              <a:t>green region </a:t>
            </a:r>
            <a:r>
              <a:rPr lang="en-US" altLang="zh-TW">
                <a:ea typeface="標楷體" panose="03000509000000000000" pitchFamily="65" charset="-120"/>
              </a:rPr>
              <a:t>are those pixels deleted</a:t>
            </a:r>
            <a:endParaRPr lang="zh-TW" altLang="en-US" dirty="0">
              <a:ea typeface="標楷體" panose="03000509000000000000" pitchFamily="65" charset="-12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𝑑𝑒𝑙𝑒𝑡𝑒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,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𝑤h𝑒𝑛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</m:t>
                      </m:r>
                      <m:d>
                        <m:dPr>
                          <m:ctrlP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</m:ctrlPr>
                        </m:dPr>
                        <m:e>
                          <m:r>
                            <a:rPr lang="en-US" altLang="zh-TW" b="0" i="1" dirty="0" smtClean="0">
                              <a:latin typeface="Cambria Math" panose="02040503050406030204" pitchFamily="18" charset="0"/>
                              <a:ea typeface="標楷體" panose="03000509000000000000" pitchFamily="65" charset="-120"/>
                            </a:rPr>
                            <m:t>𝑦𝑒𝑙𝑙𝑜𝑤</m:t>
                          </m:r>
                        </m:e>
                      </m:d>
                      <m:r>
                        <a:rPr lang="en-US" altLang="zh-TW" b="0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=1</m:t>
                      </m:r>
                    </m:oMath>
                  </m:oMathPara>
                </a14:m>
                <a:endParaRPr lang="en-US" altLang="zh-TW" dirty="0"/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6.2.5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𝑌𝑜𝑘𝑜𝑖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𝑐𝑜𝑛𝑛𝑒𝑐𝑡𝑖𝑣𝑖𝑡𝑦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</a:rPr>
                        <m:t>𝑛𝑢𝑚𝑏𝑒𝑟</m:t>
                      </m:r>
                    </m:oMath>
                  </m:oMathPara>
                </a14:m>
                <a:endParaRPr lang="zh-TW" altLang="en-US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526" y="5224963"/>
                <a:ext cx="3775165" cy="646331"/>
              </a:xfrm>
              <a:prstGeom prst="rect">
                <a:avLst/>
              </a:prstGeom>
              <a:blipFill>
                <a:blip r:embed="rId4"/>
                <a:stretch>
                  <a:fillRect l="-2746" r="-969" b="-7547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8981297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6.2.7 Pair Relationship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/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Relabels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with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a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specified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label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all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border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pixels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that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are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next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to</a:t>
            </a:r>
            <a:r>
              <a:rPr lang="zh-TW" altLang="en-US" dirty="0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an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interior</a:t>
            </a:r>
            <a:r>
              <a:rPr lang="zh-TW" altLang="en-US">
                <a:latin typeface="Cambria Math" panose="02040503050406030204" pitchFamily="18" charset="0"/>
              </a:rPr>
              <a:t> </a:t>
            </a:r>
            <a:r>
              <a:rPr lang="en-US" altLang="zh-TW">
                <a:latin typeface="Cambria Math" panose="02040503050406030204" pitchFamily="18" charset="0"/>
                <a:ea typeface="Cambria Math" panose="02040503050406030204" pitchFamily="18" charset="0"/>
              </a:rPr>
              <a:t>pixel</a:t>
            </a:r>
            <a:endParaRPr lang="en-US" altLang="zh-TW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dirty="0">
                <a:latin typeface="Cambria Math" panose="02040503050406030204" pitchFamily="18" charset="0"/>
              </a:rPr>
              <a:t>Classification</a:t>
            </a:r>
          </a:p>
          <a:p>
            <a:pPr lvl="1"/>
            <a:r>
              <a:rPr lang="en-US" altLang="zh-TW">
                <a:latin typeface="Cambria Math" panose="02040503050406030204" pitchFamily="18" charset="0"/>
              </a:rPr>
              <a:t>Non-Rec</a:t>
            </a:r>
            <a:r>
              <a:rPr lang="en-US" altLang="zh-TW" dirty="0">
                <a:latin typeface="Cambria Math" panose="02040503050406030204" pitchFamily="18" charset="0"/>
              </a:rPr>
              <a:t>.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</a:rPr>
              <a:t>symbolic data domain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300107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字方塊 5"/>
              <p:cNvSpPr txBox="1"/>
              <p:nvPr/>
            </p:nvSpPr>
            <p:spPr>
              <a:xfrm>
                <a:off x="1715193" y="3876122"/>
                <a:ext cx="487125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𝐿𝑒𝑡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𝑙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 =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𝑏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 ,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𝑚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𝑖</m:t>
                      </m:r>
                      <m:r>
                        <a:rPr lang="en-US" altLang="zh-TW" sz="2000" i="1" dirty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sz="2000" b="0" i="1" dirty="0" smtClean="0">
                          <a:latin typeface="Cambria Math" panose="02040503050406030204" pitchFamily="18" charset="0"/>
                        </a:rPr>
                        <m:t>, </m:t>
                      </m:r>
                      <m:r>
                        <a:rPr lang="zh-TW" altLang="en-US" sz="2000" i="1" smtClean="0">
                          <a:latin typeface="Cambria Math" panose="02040503050406030204" pitchFamily="18" charset="0"/>
                        </a:rPr>
                        <m:t>𝜃</m:t>
                      </m:r>
                      <m:r>
                        <a:rPr lang="en-US" altLang="zh-TW" sz="2000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zh-TW" altLang="en-US" sz="2000" dirty="0"/>
              </a:p>
            </p:txBody>
          </p:sp>
        </mc:Choice>
        <mc:Fallback xmlns="">
          <p:sp>
            <p:nvSpPr>
              <p:cNvPr id="6" name="文字方塊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15193" y="3876122"/>
                <a:ext cx="4871259" cy="400110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內容版面配置區 6"/>
              <p:cNvSpPr txBox="1">
                <a:spLocks/>
              </p:cNvSpPr>
              <p:nvPr/>
            </p:nvSpPr>
            <p:spPr>
              <a:xfrm>
                <a:off x="5180658" y="1690688"/>
                <a:ext cx="5181600" cy="4351338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70000" lnSpcReduction="20000"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 algn="ctr">
                  <a:buFont typeface="Arial" panose="020B0604020202020204" pitchFamily="34" charset="0"/>
                  <a:buNone/>
                </a:pPr>
                <a:endParaRPr lang="en-US" altLang="zh-TW" sz="2900" dirty="0"/>
              </a:p>
              <a:p>
                <a:pPr marL="0" indent="0" algn="ctr">
                  <a:buFont typeface="Arial" panose="020B0604020202020204" pitchFamily="34" charset="0"/>
                  <a:buNone/>
                </a:pPr>
                <a:r>
                  <a:rPr lang="en-US" altLang="zh-TW" sz="2900" i="1" dirty="0">
                    <a:latin typeface="Cambria Math" panose="02040503050406030204" pitchFamily="18" charset="0"/>
                  </a:rPr>
                  <a:t>for 4-connectivity</a:t>
                </a:r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>
                  <a:buFont typeface="Arial" panose="020B0604020202020204" pitchFamily="34" charset="0"/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9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&lt;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∨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≠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 smtClean="0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≥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∧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90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𝑏</m:t>
                                  </m:r>
                                </m:e>
                              </m:nary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900" dirty="0"/>
              </a:p>
            </p:txBody>
          </p:sp>
        </mc:Choice>
        <mc:Fallback xmlns="">
          <p:sp>
            <p:nvSpPr>
              <p:cNvPr id="7" name="內容版面配置區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80658" y="1690688"/>
                <a:ext cx="5181600" cy="435133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字方塊 7"/>
              <p:cNvSpPr txBox="1"/>
              <p:nvPr/>
            </p:nvSpPr>
            <p:spPr>
              <a:xfrm>
                <a:off x="1715193" y="4411169"/>
                <a:ext cx="2924134" cy="7788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e>
                      </m:d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  </m:t>
                              </m:r>
                            </m:e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𝑜𝑡h𝑒𝑟𝑤𝑖𝑠𝑒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000" dirty="0"/>
              </a:p>
            </p:txBody>
          </p:sp>
        </mc:Choice>
        <mc:Fallback xmlns="">
          <p:sp>
            <p:nvSpPr>
              <p:cNvPr id="8" name="文字方塊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15193" y="4411169"/>
                <a:ext cx="2924134" cy="778868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0117980"/>
              </p:ext>
            </p:extLst>
          </p:nvPr>
        </p:nvGraphicFramePr>
        <p:xfrm>
          <a:off x="2482222" y="518774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0" name="表格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5976972"/>
              </p:ext>
            </p:extLst>
          </p:nvPr>
        </p:nvGraphicFramePr>
        <p:xfrm>
          <a:off x="6395817" y="518774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q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p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q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217842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6.2.7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Pair Relationship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內容版面配置區 6"/>
              <p:cNvSpPr>
                <a:spLocks noGrp="1"/>
              </p:cNvSpPr>
              <p:nvPr>
                <p:ph sz="half" idx="1"/>
              </p:nvPr>
            </p:nvSpPr>
            <p:spPr>
              <a:xfrm>
                <a:off x="838200" y="1368425"/>
                <a:ext cx="5181600" cy="4351338"/>
              </a:xfrm>
            </p:spPr>
            <p:txBody>
              <a:bodyPr>
                <a:normAutofit fontScale="70000" lnSpcReduction="20000"/>
              </a:bodyPr>
              <a:lstStyle/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 algn="ctr">
                  <a:buNone/>
                </a:pPr>
                <a:endParaRPr lang="en-US" altLang="zh-TW" sz="2900" dirty="0"/>
              </a:p>
              <a:p>
                <a:pPr marL="0" indent="0" algn="ctr">
                  <a:buNone/>
                </a:pPr>
                <a:r>
                  <a:rPr lang="en-US" altLang="zh-TW" sz="2900" i="1" dirty="0">
                    <a:latin typeface="Cambria Math" panose="02040503050406030204" pitchFamily="18" charset="0"/>
                  </a:rPr>
                  <a:t>for 4-connected</a:t>
                </a:r>
              </a:p>
              <a:p>
                <a:pPr marL="0" indent="0"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9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&lt;</m:t>
                                  </m:r>
                                  <m:r>
                                    <a:rPr lang="zh-TW" altLang="en-US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∨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≠</m:t>
                                  </m:r>
                                  <m:r>
                                    <a:rPr lang="en-US" altLang="zh-TW" sz="29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𝑙</m:t>
                                  </m:r>
                                </m:e>
                              </m:nary>
                            </m:e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4</m:t>
                                  </m:r>
                                </m:sup>
                                <m:e>
                                  <m: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≥</m:t>
                                  </m:r>
                                  <m:r>
                                    <a:rPr lang="zh-TW" altLang="en-US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zh-TW" sz="290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∧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 smtClean="0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900" b="0" i="1" smtClean="0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𝑙</m:t>
                                  </m:r>
                                </m:e>
                              </m:nary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900" dirty="0"/>
              </a:p>
            </p:txBody>
          </p:sp>
        </mc:Choice>
        <mc:Fallback xmlns="">
          <p:sp>
            <p:nvSpPr>
              <p:cNvPr id="7" name="內容版面配置區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838200" y="1368425"/>
                <a:ext cx="5181600" cy="4351338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內容版面配置區 8"/>
              <p:cNvSpPr>
                <a:spLocks noGrp="1"/>
              </p:cNvSpPr>
              <p:nvPr>
                <p:ph sz="half" idx="2"/>
              </p:nvPr>
            </p:nvSpPr>
            <p:spPr>
              <a:xfrm>
                <a:off x="6172200" y="1368425"/>
                <a:ext cx="5181600" cy="4351338"/>
              </a:xfrm>
            </p:spPr>
            <p:txBody>
              <a:bodyPr>
                <a:normAutofit fontScale="70000" lnSpcReduction="20000"/>
              </a:bodyPr>
              <a:lstStyle/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US" altLang="zh-TW" sz="2000" i="1" dirty="0">
                  <a:latin typeface="Cambria Math" panose="02040503050406030204" pitchFamily="18" charset="0"/>
                </a:endParaRPr>
              </a:p>
              <a:p>
                <a:pPr marL="0" indent="0" algn="ctr">
                  <a:buNone/>
                </a:pPr>
                <a:endParaRPr lang="en-US" altLang="zh-TW" sz="2900" dirty="0"/>
              </a:p>
              <a:p>
                <a:pPr marL="0" indent="0" algn="ctr">
                  <a:buNone/>
                </a:pPr>
                <a:r>
                  <a:rPr lang="en-US" altLang="zh-TW" sz="2900" i="1" dirty="0">
                    <a:latin typeface="Cambria Math" panose="02040503050406030204" pitchFamily="18" charset="0"/>
                  </a:rPr>
                  <a:t>for 8-connected</a:t>
                </a:r>
              </a:p>
              <a:p>
                <a:pPr marL="0" indent="0">
                  <a:buNone/>
                </a:pPr>
                <a:endParaRPr lang="en-US" altLang="zh-TW" sz="2900" i="1" dirty="0"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altLang="zh-TW" sz="2900" b="0" i="1" smtClean="0">
                          <a:latin typeface="Cambria Math" panose="02040503050406030204" pitchFamily="18" charset="0"/>
                        </a:rPr>
                        <m:t>𝑜𝑢𝑡𝑝𝑢𝑡</m:t>
                      </m:r>
                      <m:r>
                        <a:rPr lang="en-US" altLang="zh-TW" sz="2900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9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b="0" i="1" smtClean="0">
                                      <a:latin typeface="Cambria Math" panose="02040503050406030204" pitchFamily="18" charset="0"/>
                                    </a:rPr>
                                    <m:t>8</m:t>
                                  </m:r>
                                </m:sup>
                                <m:e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&lt;</m:t>
                                  </m:r>
                                  <m:r>
                                    <a:rPr lang="zh-TW" altLang="en-US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∨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≠</m:t>
                                  </m:r>
                                  <m:r>
                                    <a:rPr lang="en-US" altLang="zh-TW" sz="29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𝑙</m:t>
                                  </m:r>
                                </m:e>
                              </m:nary>
                            </m:e>
                            <m:e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   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900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nary>
                                <m:naryPr>
                                  <m:chr m:val="∑"/>
                                  <m:ctrlP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en-US" altLang="zh-TW" sz="2900" b="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8</m:t>
                                  </m:r>
                                </m:sup>
                                <m:e>
                                  <m:r>
                                    <a:rPr lang="en-US" altLang="zh-TW" sz="2900" i="1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  <m:d>
                                    <m:dPr>
                                      <m:ctrlP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𝑥</m:t>
                                          </m:r>
                                        </m:e>
                                        <m:sub>
                                          <m:r>
                                            <a:rPr lang="en-US" altLang="zh-TW" sz="2900" i="1">
                                              <a:solidFill>
                                                <a:srgbClr val="0000FF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,</m:t>
                                      </m:r>
                                      <m:r>
                                        <a:rPr lang="en-US" altLang="zh-TW" sz="2900" i="1">
                                          <a:solidFill>
                                            <a:srgbClr val="0000FF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</m:e>
                                  </m:d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≥</m:t>
                                  </m:r>
                                  <m:r>
                                    <a:rPr lang="zh-TW" altLang="en-US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𝜃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zh-TW" sz="290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∧</m:t>
                                  </m:r>
                                  <m:r>
                                    <a:rPr lang="en-US" altLang="zh-TW" sz="2900" i="1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 </m:t>
                                  </m:r>
                                  <m:sSub>
                                    <m:sSubPr>
                                      <m:ctrlPr>
                                        <a:rPr lang="en-US" altLang="zh-TW" sz="2900" i="1" smtClean="0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zh-TW" sz="2900" i="1">
                                          <a:solidFill>
                                            <a:srgbClr val="008A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0</m:t>
                                      </m:r>
                                    </m:sub>
                                  </m:sSub>
                                  <m:r>
                                    <a:rPr lang="en-US" altLang="zh-TW" sz="2900" i="1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=</m:t>
                                  </m:r>
                                  <m:r>
                                    <a:rPr lang="en-US" altLang="zh-TW" sz="2900" b="0" i="1" smtClean="0">
                                      <a:solidFill>
                                        <a:srgbClr val="008A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𝑙</m:t>
                                  </m:r>
                                </m:e>
                              </m:nary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900" dirty="0"/>
              </a:p>
            </p:txBody>
          </p:sp>
        </mc:Choice>
        <mc:Fallback xmlns="">
          <p:sp>
            <p:nvSpPr>
              <p:cNvPr id="9" name="內容版面配置區 8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172200" y="1368425"/>
                <a:ext cx="5181600" cy="4351338"/>
              </a:xfr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文字方塊 9"/>
              <p:cNvSpPr txBox="1"/>
              <p:nvPr/>
            </p:nvSpPr>
            <p:spPr>
              <a:xfrm>
                <a:off x="4569300" y="2253343"/>
                <a:ext cx="3053400" cy="7788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d>
                        <m:dPr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𝑎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𝑚</m:t>
                          </m:r>
                        </m:e>
                      </m:d>
                      <m:r>
                        <a:rPr lang="en-US" altLang="zh-TW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altLang="zh-TW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𝑖𝑓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𝑚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   </m:t>
                              </m:r>
                            </m:e>
                            <m:e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0    </m:t>
                              </m:r>
                              <m:r>
                                <a:rPr lang="en-US" altLang="zh-TW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𝑜𝑡h𝑒𝑟𝑤𝑖𝑠𝑒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zh-TW" altLang="en-US" sz="2000" dirty="0"/>
              </a:p>
            </p:txBody>
          </p:sp>
        </mc:Choice>
        <mc:Fallback xmlns="">
          <p:sp>
            <p:nvSpPr>
              <p:cNvPr id="10" name="文字方塊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9300" y="2253343"/>
                <a:ext cx="3053400" cy="778868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/>
              <p:cNvSpPr txBox="1"/>
              <p:nvPr/>
            </p:nvSpPr>
            <p:spPr>
              <a:xfrm>
                <a:off x="1593669" y="6073412"/>
                <a:ext cx="900466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Assign </a:t>
                </a:r>
                <a:r>
                  <a:rPr lang="en-US" altLang="zh-TW" i="1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p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to those pixels satisfy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pixel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value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=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l</a:t>
                </a:r>
                <a:r>
                  <a:rPr lang="zh-TW" altLang="en-US" dirty="0">
                    <a:solidFill>
                      <a:srgbClr val="008A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endParaRPr lang="en-US" altLang="zh-TW" dirty="0">
                  <a:solidFill>
                    <a:srgbClr val="008A00"/>
                  </a:solidFill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  <a:p>
                <a:pPr algn="ctr"/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and have more than </a:t>
                </a:r>
                <a14:m>
                  <m:oMath xmlns:m="http://schemas.openxmlformats.org/officeDocument/2006/math">
                    <m:r>
                      <a:rPr lang="zh-TW" altLang="en-US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𝜃</m:t>
                    </m:r>
                  </m:oMath>
                </a14:m>
                <a:r>
                  <a:rPr lang="zh-TW" altLang="en-US" dirty="0">
                    <a:solidFill>
                      <a:srgbClr val="0000FF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0000FF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neighbors</a:t>
                </a:r>
                <a:r>
                  <a:rPr lang="zh-TW" altLang="en-US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whose</a:t>
                </a:r>
                <a:r>
                  <a:rPr lang="zh-TW" altLang="en-US" dirty="0">
                    <a:latin typeface="Cambria Math" panose="02040503050406030204" pitchFamily="18" charset="0"/>
                    <a:ea typeface="標楷體" panose="03000509000000000000" pitchFamily="65" charset="-120"/>
                  </a:rPr>
                  <a:t> </a:t>
                </a:r>
                <a:r>
                  <a:rPr lang="en-US" altLang="zh-TW" dirty="0">
                    <a:solidFill>
                      <a:srgbClr val="FF0000"/>
                    </a:solidFill>
                    <a:latin typeface="Cambria Math" panose="02040503050406030204" pitchFamily="18" charset="0"/>
                    <a:ea typeface="標楷體" panose="03000509000000000000" pitchFamily="65" charset="-120"/>
                  </a:rPr>
                  <a:t>pixel value = m</a:t>
                </a:r>
                <a:endParaRPr lang="zh-TW" altLang="en-US" dirty="0">
                  <a:latin typeface="Cambria Math" panose="02040503050406030204" pitchFamily="18" charset="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3" name="文字方塊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3669" y="6073412"/>
                <a:ext cx="9004662" cy="646331"/>
              </a:xfrm>
              <a:prstGeom prst="rect">
                <a:avLst/>
              </a:prstGeom>
              <a:blipFill>
                <a:blip r:embed="rId6"/>
                <a:stretch>
                  <a:fillRect t="-5660" b="-13208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7647139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Operator(</a:t>
            </a:r>
            <a:r>
              <a:rPr lang="en-US" altLang="zh-TW" b="1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HW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sz="32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                                                                </a:t>
            </a:r>
            <a:r>
              <a:rPr lang="en-US" altLang="zh-TW" sz="3200" b="1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due Nov. </a:t>
            </a:r>
            <a:r>
              <a:rPr lang="en-US" altLang="zh-TW" sz="3200" b="1" dirty="0" smtClean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24, 2020</a:t>
            </a:r>
            <a:endParaRPr lang="zh-TW" altLang="en-US" sz="3200" b="1" dirty="0">
              <a:solidFill>
                <a:srgbClr val="FF0000"/>
              </a:solidFill>
              <a:latin typeface="Cambria Math" panose="02040503050406030204" pitchFamily="18" charset="0"/>
            </a:endParaRPr>
          </a:p>
        </p:txBody>
      </p:sp>
      <p:sp>
        <p:nvSpPr>
          <p:cNvPr id="5" name="內容版面配置區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Composition of three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6.2.4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mark-interior/border-pixel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6.2.7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pair relationship operator</a:t>
            </a:r>
          </a:p>
          <a:p>
            <a:pPr lvl="1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6.2.6</a:t>
            </a:r>
            <a:r>
              <a:rPr lang="zh-TW" alt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marked-pixel</a:t>
            </a:r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 connected shrink operator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609553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6.2.8 </a:t>
            </a:r>
            <a:r>
              <a:rPr lang="en-US" altLang="zh-TW" b="1">
                <a:latin typeface="Cambria Math" panose="02040503050406030204" pitchFamily="18" charset="0"/>
                <a:ea typeface="Cambria Math" panose="02040503050406030204" pitchFamily="18" charset="0"/>
              </a:rPr>
              <a:t>Thinning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Step1</a:t>
            </a:r>
          </a:p>
          <a:p>
            <a:pPr lvl="1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input : </a:t>
            </a:r>
            <a:r>
              <a:rPr lang="en-US" altLang="zh-TW" sz="1600" dirty="0">
                <a:solidFill>
                  <a:srgbClr val="00B05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original symbolic image</a:t>
            </a:r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</a:p>
          <a:p>
            <a:pPr lvl="1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marked-interior/border-pixel operator</a:t>
            </a:r>
          </a:p>
          <a:p>
            <a:pPr lvl="1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output : </a:t>
            </a:r>
            <a:r>
              <a:rPr lang="en-US" altLang="zh-TW" sz="1600" dirty="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interior/border image</a:t>
            </a:r>
          </a:p>
          <a:p>
            <a:endParaRPr lang="en-US" altLang="zh-TW" sz="2000" dirty="0">
              <a:latin typeface="Cambria Math" panose="02040503050406030204" pitchFamily="18" charset="0"/>
              <a:ea typeface="Cambria Math" panose="02040503050406030204" pitchFamily="18" charset="0"/>
            </a:endParaRP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Step2</a:t>
            </a:r>
          </a:p>
          <a:p>
            <a:pPr lvl="1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input : </a:t>
            </a:r>
            <a:r>
              <a:rPr lang="en-US" altLang="zh-TW" sz="1600" dirty="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interior/border image</a:t>
            </a:r>
          </a:p>
          <a:p>
            <a:pPr lvl="1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pair relationship operator</a:t>
            </a:r>
          </a:p>
          <a:p>
            <a:pPr lvl="1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output : </a:t>
            </a:r>
            <a:r>
              <a:rPr lang="en-US" altLang="zh-TW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</a:t>
            </a:r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image</a:t>
            </a:r>
            <a:endParaRPr lang="zh-TW" altLang="en-US" sz="1600" dirty="0">
              <a:solidFill>
                <a:srgbClr val="FF0000"/>
              </a:solidFill>
              <a:latin typeface="Cambria Math" panose="02040503050406030204" pitchFamily="18" charset="0"/>
            </a:endParaRPr>
          </a:p>
          <a:p>
            <a:pPr marL="0" indent="0">
              <a:buNone/>
            </a:pPr>
            <a:endParaRPr lang="zh-TW" altLang="en-US" dirty="0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181601" cy="4351338"/>
          </a:xfrm>
        </p:spPr>
        <p:txBody>
          <a:bodyPr>
            <a:normAutofit/>
          </a:bodyPr>
          <a:lstStyle/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Step3</a:t>
            </a:r>
          </a:p>
          <a:p>
            <a:pPr lvl="1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input : </a:t>
            </a:r>
            <a:r>
              <a:rPr lang="en-US" altLang="zh-TW" sz="1600" dirty="0">
                <a:solidFill>
                  <a:srgbClr val="008A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original symbolic image</a:t>
            </a:r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+</a:t>
            </a:r>
            <a:r>
              <a:rPr lang="en-US" altLang="zh-TW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 image</a:t>
            </a:r>
          </a:p>
          <a:p>
            <a:pPr lvl="1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marked-pixel connected shrink operator</a:t>
            </a:r>
          </a:p>
          <a:p>
            <a:pPr lvl="2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removable(by connected shrink operator on</a:t>
            </a:r>
            <a:r>
              <a:rPr lang="en-US" altLang="zh-TW" sz="1600" dirty="0">
                <a:solidFill>
                  <a:srgbClr val="008A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original symbolic image</a:t>
            </a:r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</a:p>
          <a:p>
            <a:pPr lvl="2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marked(by </a:t>
            </a:r>
            <a:r>
              <a:rPr lang="en-US" altLang="zh-TW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marked image</a:t>
            </a:r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)</a:t>
            </a:r>
          </a:p>
          <a:p>
            <a:pPr lvl="2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delete those pixels satisfied the two conditions mentioned above</a:t>
            </a:r>
          </a:p>
          <a:p>
            <a:pPr lvl="2"/>
            <a:r>
              <a:rPr lang="en-US" altLang="zh-TW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output : thinned output image</a:t>
            </a:r>
            <a:endParaRPr lang="zh-TW" altLang="en-US" sz="1600" dirty="0">
              <a:latin typeface="Cambria Math" panose="02040503050406030204" pitchFamily="18" charset="0"/>
            </a:endParaRP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use thinned output image as next original symbolic image</a:t>
            </a:r>
          </a:p>
          <a:p>
            <a:r>
              <a:rPr lang="en-US" altLang="zh-TW" sz="2000" dirty="0">
                <a:latin typeface="Cambria Math" panose="02040503050406030204" pitchFamily="18" charset="0"/>
                <a:ea typeface="Cambria Math" panose="02040503050406030204" pitchFamily="18" charset="0"/>
              </a:rPr>
              <a:t>repeat step1, step2, step3 until the last output never changed</a:t>
            </a:r>
            <a:endParaRPr lang="zh-TW" altLang="en-US" sz="2000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144687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表格 7"/>
          <p:cNvGraphicFramePr>
            <a:graphicFrameLocks noGrp="1"/>
          </p:cNvGraphicFramePr>
          <p:nvPr/>
        </p:nvGraphicFramePr>
        <p:xfrm>
          <a:off x="51380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" name="表格 8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 err="1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i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/>
                        <a:t>b</a:t>
                      </a:r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834099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4427400" y="5090942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8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𝑐𝑜𝑛𝑛𝑒𝑐𝑡𝑒𝑑</m:t>
                      </m:r>
                    </m:oMath>
                  </m:oMathPara>
                </a14:m>
                <a:endParaRPr lang="zh-TW" altLang="en-US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5090942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文字方塊 14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𝐼𝑛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𝑡𝑒𝑟𝑖𝑜𝑟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𝑏𝑜𝑟𝑑𝑒𝑟</m:t>
                      </m:r>
                      <m:r>
                        <a:rPr lang="zh-TW" altLang="en-US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5" name="文字方塊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𝑚𝑎𝑟𝑘𝑒𝑑</m:t>
                      </m:r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>
                <a:blip r:embed="rId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文字方塊 17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8" name="文字方塊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文字方塊 18"/>
              <p:cNvSpPr txBox="1"/>
              <p:nvPr/>
            </p:nvSpPr>
            <p:spPr>
              <a:xfrm>
                <a:off x="8340995" y="5090942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8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𝑐𝑜𝑛𝑛𝑒𝑐𝑡𝑒𝑑</m:t>
                      </m:r>
                    </m:oMath>
                  </m:oMathPara>
                </a14:m>
                <a:endParaRPr lang="zh-TW" altLang="en-US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9" name="文字方塊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5090942"/>
                <a:ext cx="3337200" cy="369332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文字方塊 19"/>
          <p:cNvSpPr txBox="1"/>
          <p:nvPr/>
        </p:nvSpPr>
        <p:spPr>
          <a:xfrm>
            <a:off x="340292" y="366660"/>
            <a:ext cx="115114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4000" b="1">
                <a:latin typeface="Cambria Math" panose="02040503050406030204" pitchFamily="18" charset="0"/>
                <a:ea typeface="Cambria Math" panose="02040503050406030204" pitchFamily="18" charset="0"/>
              </a:rPr>
              <a:t>Step1 &amp; Step2 : produce </a:t>
            </a:r>
            <a:r>
              <a:rPr lang="en-US" altLang="zh-TW" sz="4000" b="1" dirty="0">
                <a:latin typeface="Cambria Math" panose="02040503050406030204" pitchFamily="18" charset="0"/>
                <a:ea typeface="Cambria Math" panose="02040503050406030204" pitchFamily="18" charset="0"/>
              </a:rPr>
              <a:t>two </a:t>
            </a:r>
            <a:r>
              <a:rPr lang="en-US" altLang="zh-TW" sz="4000" b="1">
                <a:latin typeface="Cambria Math" panose="02040503050406030204" pitchFamily="18" charset="0"/>
                <a:ea typeface="Cambria Math" panose="02040503050406030204" pitchFamily="18" charset="0"/>
              </a:rPr>
              <a:t>input images for Step3</a:t>
            </a:r>
            <a:endParaRPr lang="zh-TW" altLang="en-US" sz="4000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224614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>
            <a:extLst>
              <a:ext uri="{FF2B5EF4-FFF2-40B4-BE49-F238E27FC236}">
                <a16:creationId xmlns:a16="http://schemas.microsoft.com/office/drawing/2014/main" id="{290CE0D9-2B7F-482F-80C1-DF9B405885F7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dirty="0"/>
              <a:t>Common 3</a:t>
            </a:r>
            <a:r>
              <a:rPr lang="zh-TW" altLang="en-US" dirty="0"/>
              <a:t> </a:t>
            </a:r>
            <a:r>
              <a:rPr lang="en-US" altLang="zh-TW" dirty="0"/>
              <a:t>×</a:t>
            </a:r>
            <a:r>
              <a:rPr lang="zh-TW" altLang="en-US" dirty="0"/>
              <a:t> </a:t>
            </a:r>
            <a:r>
              <a:rPr lang="en-US" altLang="zh-TW" dirty="0"/>
              <a:t>3</a:t>
            </a:r>
            <a:r>
              <a:rPr lang="zh-TW" altLang="en-US" dirty="0"/>
              <a:t> </a:t>
            </a:r>
            <a:r>
              <a:rPr lang="en-US" altLang="zh-TW" dirty="0"/>
              <a:t>masks for noise cleaning, (a) box filter</a:t>
            </a:r>
          </a:p>
        </p:txBody>
      </p:sp>
      <p:sp>
        <p:nvSpPr>
          <p:cNvPr id="345090" name="Rectangle 2">
            <a:extLst>
              <a:ext uri="{FF2B5EF4-FFF2-40B4-BE49-F238E27FC236}">
                <a16:creationId xmlns:a16="http://schemas.microsoft.com/office/drawing/2014/main" id="{BBE791C7-E9DE-4988-98A1-5ECE3A5457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6.1.2 Non-Rec. Neighborhood Operator</a:t>
            </a:r>
            <a:endParaRPr lang="en-US" altLang="zh-TW" dirty="0"/>
          </a:p>
        </p:txBody>
      </p:sp>
      <p:pic>
        <p:nvPicPr>
          <p:cNvPr id="345094" name="Picture 6">
            <a:extLst>
              <a:ext uri="{FF2B5EF4-FFF2-40B4-BE49-F238E27FC236}">
                <a16:creationId xmlns:a16="http://schemas.microsoft.com/office/drawing/2014/main" id="{472E1740-8D5B-4A0A-A47C-73A76DC428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9343" y="2514252"/>
            <a:ext cx="4913313" cy="424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03026830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03026830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zh-TW" altLang="en-US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文字方塊 1"/>
              <p:cNvSpPr txBox="1"/>
              <p:nvPr/>
            </p:nvSpPr>
            <p:spPr>
              <a:xfrm>
                <a:off x="1706880" y="5290456"/>
                <a:ext cx="8778240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為求版面潔淨，若干步驟省略不顯示，</a:t>
                </a:r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pPr algn="ctr"/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不可整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𝑟𝑜𝑤</m:t>
                    </m:r>
                  </m:oMath>
                </a14:m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作完才與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𝑚𝑎𝑟𝑘𝑒</m:t>
                    </m:r>
                    <m:r>
                      <a:rPr lang="en-US" altLang="zh-TW" i="1" dirty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𝑑</m:t>
                    </m:r>
                  </m:oMath>
                </a14:m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比對，每作完一個點就要決定是否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𝑑𝑒𝑙𝑒𝑡</m:t>
                    </m:r>
                    <m:r>
                      <a:rPr lang="en-US" altLang="zh-TW" i="1" dirty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𝑒</m:t>
                    </m:r>
                  </m:oMath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pPr algn="ctr"/>
                <a:r>
                  <a:rPr lang="zh-TW" altLang="en-US" dirty="0">
                    <a:latin typeface="標楷體" panose="03000509000000000000" pitchFamily="65" charset="-120"/>
                    <a:ea typeface="標楷體" panose="03000509000000000000" pitchFamily="65" charset="-120"/>
                  </a:rPr>
                  <a:t>正式操作仍需要由 </a:t>
                </a:r>
                <a14:m>
                  <m:oMath xmlns:m="http://schemas.openxmlformats.org/officeDocument/2006/math"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𝑙𝑒𝑓𝑡</m:t>
                    </m:r>
                    <m:r>
                      <m:rPr>
                        <m:nor/>
                      </m:rPr>
                      <a:rPr lang="en-US" altLang="zh-TW" b="0" i="0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−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𝑟𝑖𝑔h𝑡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 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𝑡𝑜𝑝</m:t>
                    </m:r>
                    <m:r>
                      <m:rPr>
                        <m:nor/>
                      </m:rPr>
                      <a:rPr lang="en-US" altLang="zh-TW" i="0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− 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𝑑𝑜𝑤𝑛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 </m:t>
                    </m:r>
                    <m:r>
                      <a:rPr lang="en-US" altLang="zh-TW" i="1" dirty="0" smtClean="0">
                        <a:latin typeface="Cambria Math" panose="02040503050406030204" pitchFamily="18" charset="0"/>
                        <a:ea typeface="標楷體" panose="03000509000000000000" pitchFamily="65" charset="-120"/>
                      </a:rPr>
                      <m:t>𝑠𝑐𝑎𝑛</m:t>
                    </m:r>
                  </m:oMath>
                </a14:m>
                <a:endParaRPr lang="en-US" altLang="zh-TW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𝑟𝑒𝑓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6.2.6 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𝑐𝑜𝑛𝑛𝑒𝑐𝑡𝑒𝑑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𝑠h𝑟𝑖𝑛𝑘𝑖𝑛𝑔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 </m:t>
                      </m:r>
                      <m:r>
                        <a:rPr lang="en-US" altLang="zh-TW" i="1" dirty="0" smtClean="0">
                          <a:latin typeface="Cambria Math" panose="02040503050406030204" pitchFamily="18" charset="0"/>
                          <a:ea typeface="標楷體" panose="03000509000000000000" pitchFamily="65" charset="-120"/>
                        </a:rPr>
                        <m:t>𝑜𝑝𝑒𝑟𝑎𝑡𝑜𝑟</m:t>
                      </m:r>
                    </m:oMath>
                  </m:oMathPara>
                </a14:m>
                <a:endParaRPr lang="zh-TW" altLang="en-US" dirty="0"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</mc:Choice>
        <mc:Fallback xmlns="">
          <p:sp>
            <p:nvSpPr>
              <p:cNvPr id="2" name="文字方塊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6880" y="5290456"/>
                <a:ext cx="8778240" cy="1200329"/>
              </a:xfrm>
              <a:prstGeom prst="rect">
                <a:avLst/>
              </a:prstGeom>
              <a:blipFill rotWithShape="0">
                <a:blip r:embed="rId5"/>
                <a:stretch>
                  <a:fillRect t="-2538" b="-3553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31782123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文字方塊 14"/>
          <p:cNvSpPr txBox="1"/>
          <p:nvPr/>
        </p:nvSpPr>
        <p:spPr>
          <a:xfrm>
            <a:off x="924424" y="270229"/>
            <a:ext cx="103431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4000" b="1">
                <a:latin typeface="Cambria Math" panose="02040503050406030204" pitchFamily="18" charset="0"/>
                <a:ea typeface="Cambria Math" panose="02040503050406030204" pitchFamily="18" charset="0"/>
              </a:rPr>
              <a:t>Step3 : marked-pixel connected shrink operator</a:t>
            </a:r>
            <a:endParaRPr lang="zh-TW" altLang="en-US" sz="4000" b="1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180451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76263948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zh-TW" altLang="en-US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7340065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9162264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64395645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94965127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140773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15056978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49144292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字方塊 8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9" name="文字方塊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7488383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541813168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2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tx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54276403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5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07032971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表格 7"/>
              <p:cNvGraphicFramePr>
                <a:graphicFrameLocks noGrp="1"/>
              </p:cNvGraphicFramePr>
              <p:nvPr/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表格 7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80607680"/>
                  </p:ext>
                </p:extLst>
              </p:nvPr>
            </p:nvGraphicFramePr>
            <p:xfrm>
              <a:off x="51380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>
                              <a:solidFill>
                                <a:schemeClr val="tx1"/>
                              </a:solidFill>
                            </a:rPr>
                            <a:t>*</a:t>
                          </a:r>
                          <a:endParaRPr lang="zh-TW" altLang="en-US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3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00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dirty="0">
                          <a:solidFill>
                            <a:schemeClr val="bg1"/>
                          </a:solidFill>
                        </a:rPr>
                        <a:t>*</a:t>
                      </a:r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>
                          <a:solidFill>
                            <a:schemeClr val="bg1"/>
                          </a:solidFill>
                        </a:rPr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𝑚𝑎𝑟𝑘𝑒𝑑</m:t>
                      </m:r>
                      <m:r>
                        <m:rPr>
                          <m:nor/>
                        </m:rPr>
                        <a:rPr lang="en-US" altLang="zh-TW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𝑚𝑎𝑔𝑒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𝑓𝑜𝑟</m:t>
                      </m:r>
                      <m:r>
                        <a:rPr lang="en-US" altLang="zh-TW" b="0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rgbClr val="FF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>
                <a:blip r:embed="rId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表格 9"/>
              <p:cNvGraphicFramePr>
                <a:graphicFrameLocks noGrp="1"/>
              </p:cNvGraphicFramePr>
              <p:nvPr/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7"/>
                        </a:ext>
                      </a:extLst>
                    </a:gridCol>
                    <a:gridCol w="370800">
                      <a:extLst>
                        <a:ext uri="{9D8B030D-6E8A-4147-A177-3AD203B41FA5}">
                          <a16:colId xmlns:a16="http://schemas.microsoft.com/office/drawing/2014/main" val="20008"/>
                        </a:ext>
                      </a:extLst>
                    </a:gridCol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4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5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marL="0" marR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>
                                  <m:sSubPr>
                                    <m:ctrl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r</m:t>
                                    </m:r>
                                  </m:e>
                                  <m:sub>
                                    <m:r>
                                      <a:rPr lang="en-US" altLang="zh-TW" i="1" smtClean="0">
                                        <a:solidFill>
                                          <a:schemeClr val="bg1">
                                            <a:lumMod val="5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sub>
                                </m:sSub>
                              </m:oMath>
                            </m:oMathPara>
                          </a14:m>
                          <a:endParaRPr lang="zh-TW" altLang="en-US" dirty="0">
                            <a:solidFill>
                              <a:schemeClr val="bg1">
                                <a:lumMod val="50000"/>
                              </a:schemeClr>
                            </a:solidFill>
                          </a:endParaRPr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/>
                            <a:t>*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6"/>
                      </a:ext>
                    </a:extLst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000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表格 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54276403"/>
                  </p:ext>
                </p:extLst>
              </p:nvPr>
            </p:nvGraphicFramePr>
            <p:xfrm>
              <a:off x="8340995" y="2037240"/>
              <a:ext cx="3337200" cy="2966400"/>
            </p:xfrm>
            <a:graphic>
              <a:graphicData uri="http://schemas.openxmlformats.org/drawingml/2006/table">
                <a:tbl>
                  <a:tblPr/>
                  <a:tblGrid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  <a:gridCol w="370800"/>
                  </a:tblGrid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101639" r="-801639" b="-6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201639" r="-801639" b="-5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301639" r="-801639" b="-40163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408333" r="-801639" b="-308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500000" r="-801639" b="-2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endParaRPr lang="zh-TW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  <a:blipFill rotWithShape="0">
                          <a:blip r:embed="rId6"/>
                          <a:stretch>
                            <a:fillRect l="-1639" t="-600000" r="-801639" b="-10327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zh-TW" altLang="en-US" dirty="0" smtClean="0"/>
                            <a:t>*</a:t>
                          </a:r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</a:tr>
                  <a:tr h="370800"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solidFill>
                            <a:schemeClr val="tx1"/>
                          </a:solidFill>
                          <a:prstDash val="dash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zh-TW" altLang="en-US" dirty="0"/>
                        </a:p>
                      </a:txBody>
                      <a:tcPr anchor="ctr">
                        <a:lnL w="12700" cmpd="sng">
                          <a:solidFill>
                            <a:schemeClr val="tx1"/>
                          </a:solidFill>
                          <a:prstDash val="dash"/>
                        </a:lnL>
                        <a:lnR w="12700" cmpd="sng">
                          <a:solidFill>
                            <a:schemeClr val="tx1"/>
                          </a:solidFill>
                          <a:prstDash val="dash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dash"/>
                          <a:round/>
                          <a:headEnd type="none" w="med" len="med"/>
                          <a:tailEnd type="none" w="med" len="med"/>
                        </a:lnT>
                        <a:lnB w="12700" cmpd="sng">
                          <a:solidFill>
                            <a:schemeClr val="tx1"/>
                          </a:solidFill>
                          <a:prstDash val="dash"/>
                        </a:lnB>
                      </a:tcPr>
                    </a:tc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𝑎𝑓𝑡𝑒𝑟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𝑟</m:t>
                          </m:r>
                        </m:e>
                        <m:sub>
                          <m:r>
                            <a:rPr lang="en-US" altLang="zh-TW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文字方塊 2"/>
              <p:cNvSpPr txBox="1"/>
              <p:nvPr/>
            </p:nvSpPr>
            <p:spPr>
              <a:xfrm>
                <a:off x="6980828" y="5786846"/>
                <a:ext cx="4039869" cy="523220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𝑐h𝑒𝑐𝑘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𝑠𝑡𝑜𝑝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𝑐𝑟𝑖𝑡𝑒𝑟𝑖𝑜𝑛</m:t>
                      </m:r>
                      <m:r>
                        <a:rPr lang="en-US" altLang="zh-TW" sz="2800" i="1" dirty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…</m:t>
                      </m:r>
                    </m:oMath>
                  </m:oMathPara>
                </a14:m>
                <a:endParaRPr lang="zh-TW" altLang="en-US" sz="2800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文字方塊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80828" y="5786846"/>
                <a:ext cx="4039869" cy="523220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文字方塊 12"/>
              <p:cNvSpPr txBox="1"/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dirty="0" smtClean="0">
                          <a:solidFill>
                            <a:srgbClr val="FFFF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𝑟𝑒𝑚𝑜𝑣𝑎𝑏𝑙𝑒</m:t>
                      </m:r>
                    </m:oMath>
                  </m:oMathPara>
                </a14:m>
                <a:endParaRPr lang="zh-TW" altLang="en-US" dirty="0">
                  <a:solidFill>
                    <a:srgbClr val="FFFF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3" name="文字方塊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5090942"/>
                <a:ext cx="3337200" cy="36933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2020280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51380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文字方塊 13"/>
              <p:cNvSpPr txBox="1"/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𝑜𝑟𝑖𝑔𝑖𝑛𝑎𝑙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𝑠𝑦𝑚𝑏𝑜𝑙𝑖𝑐</m:t>
                      </m:r>
                      <m:r>
                        <a:rPr lang="zh-TW" altLang="en-US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altLang="zh-TW" i="1" dirty="0" smtClean="0">
                          <a:solidFill>
                            <a:srgbClr val="008A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𝑖𝑚𝑎𝑔𝑒</m:t>
                      </m:r>
                    </m:oMath>
                  </m:oMathPara>
                </a14:m>
                <a:endParaRPr lang="zh-TW" altLang="en-US" dirty="0">
                  <a:solidFill>
                    <a:srgbClr val="008A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4" name="文字方塊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5" y="1580606"/>
                <a:ext cx="3337200" cy="369332"/>
              </a:xfrm>
              <a:prstGeom prst="rect">
                <a:avLst/>
              </a:prstGeom>
              <a:blipFill rotWithShape="0">
                <a:blip r:embed="rId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文字方塊 15"/>
              <p:cNvSpPr txBox="1"/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𝑜</m:t>
                      </m:r>
                      <m:r>
                        <a:rPr lang="en-US" altLang="zh-TW" b="0" i="1" dirty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𝑢𝑡𝑝𝑢𝑡</m:t>
                      </m:r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6" name="文字方塊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400" y="1580606"/>
                <a:ext cx="3337200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1475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" name="表格 9"/>
          <p:cNvGraphicFramePr>
            <a:graphicFrameLocks noGrp="1"/>
          </p:cNvGraphicFramePr>
          <p:nvPr/>
        </p:nvGraphicFramePr>
        <p:xfrm>
          <a:off x="4427400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2" name="文字方塊 11"/>
              <p:cNvSpPr txBox="1"/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TW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𝑐𝑜𝑚𝑝𝑎𝑟𝑖𝑠𝑜𝑛</m:t>
                      </m:r>
                    </m:oMath>
                  </m:oMathPara>
                </a14:m>
                <a:endParaRPr lang="zh-TW" altLang="en-US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2" name="文字方塊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0995" y="1580606"/>
                <a:ext cx="3337200" cy="369332"/>
              </a:xfrm>
              <a:prstGeom prst="rect">
                <a:avLst/>
              </a:prstGeom>
              <a:blipFill rotWithShape="0">
                <a:blip r:embed="rId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5" name="表格 14"/>
          <p:cNvGraphicFramePr>
            <a:graphicFrameLocks noGrp="1"/>
          </p:cNvGraphicFramePr>
          <p:nvPr/>
        </p:nvGraphicFramePr>
        <p:xfrm>
          <a:off x="8340995" y="2037240"/>
          <a:ext cx="3337200" cy="2966400"/>
        </p:xfrm>
        <a:graphic>
          <a:graphicData uri="http://schemas.openxmlformats.org/drawingml/2006/table">
            <a:tbl>
              <a:tblPr/>
              <a:tblGrid>
                <a:gridCol w="37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dirty="0"/>
                        <a:t>*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00"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dash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TW" altLang="en-US" dirty="0"/>
                    </a:p>
                  </a:txBody>
                  <a:tcPr anchor="ctr">
                    <a:lnL w="12700" cmpd="sng">
                      <a:solidFill>
                        <a:schemeClr val="tx1"/>
                      </a:solidFill>
                      <a:prstDash val="dash"/>
                    </a:lnL>
                    <a:lnR w="12700" cmpd="sng">
                      <a:solidFill>
                        <a:schemeClr val="tx1"/>
                      </a:solidFill>
                      <a:prstDash val="dash"/>
                    </a:lnR>
                    <a:lnT w="1270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4530787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>
          <a:xfrm>
            <a:off x="254726" y="250031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6.2.8 Thinning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                </a:t>
            </a:r>
            <a:r>
              <a:rPr lang="en-US" altLang="zh-TW" sz="3200" b="1" dirty="0" smtClean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HW </a:t>
            </a:r>
            <a:r>
              <a:rPr lang="en-US" altLang="zh-TW" sz="3200" b="1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due: Nov. </a:t>
            </a:r>
            <a:r>
              <a:rPr lang="en-US" altLang="zh-TW" sz="3200" b="1" dirty="0" smtClean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24, 2020</a:t>
            </a:r>
            <a:endParaRPr lang="en-US" altLang="zh-TW" b="1" dirty="0">
              <a:solidFill>
                <a:srgbClr val="FF0000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zh-TW" dirty="0" err="1"/>
              <a:t>lena.thin</a:t>
            </a:r>
            <a:endParaRPr lang="en-US" altLang="zh-TW" dirty="0"/>
          </a:p>
          <a:p>
            <a:pPr eaLnBrk="1" hangingPunct="1"/>
            <a:endParaRPr lang="en-US" altLang="zh-TW" dirty="0"/>
          </a:p>
        </p:txBody>
      </p:sp>
      <p:pic>
        <p:nvPicPr>
          <p:cNvPr id="71685" name="Picture 5" descr="thin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3833" y="0"/>
            <a:ext cx="5898168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686" name="Picture 5" descr="len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32" y="2502693"/>
            <a:ext cx="3130550" cy="313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7" descr="lena_thin_testoverflow1">
            <a:extLst>
              <a:ext uri="{FF2B5EF4-FFF2-40B4-BE49-F238E27FC236}">
                <a16:creationId xmlns:a16="http://schemas.microsoft.com/office/drawing/2014/main" id="{DB36F46F-D982-4CF9-9D60-60C093126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3282" y="2502692"/>
            <a:ext cx="3130551" cy="31305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229465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p:sp>
        <p:nvSpPr>
          <p:cNvPr id="5" name="內容版面配置區 4"/>
          <p:cNvSpPr>
            <a:spLocks noGrp="1"/>
          </p:cNvSpPr>
          <p:nvPr>
            <p:ph idx="1"/>
          </p:nvPr>
        </p:nvSpPr>
        <p:spPr>
          <a:xfrm>
            <a:off x="838199" y="1825625"/>
            <a:ext cx="10813869" cy="4351338"/>
          </a:xfrm>
        </p:spPr>
        <p:txBody>
          <a:bodyPr/>
          <a:lstStyle/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Function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The purpose of distance transformation operator is to produce a numeric image whose pixels are labeled with distance between each of them and their closest border pixel</a:t>
            </a:r>
          </a:p>
          <a:p>
            <a:pPr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Classification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Rec.*1, Non-Rec.*2</a:t>
            </a:r>
          </a:p>
          <a:p>
            <a:pPr lvl="1" algn="just"/>
            <a:r>
              <a:rPr lang="en-US" altLang="zh-TW" dirty="0">
                <a:latin typeface="Cambria Math" panose="02040503050406030204" pitchFamily="18" charset="0"/>
                <a:ea typeface="Cambria Math" panose="02040503050406030204" pitchFamily="18" charset="0"/>
              </a:rPr>
              <a:t>symbolic data domain (input : binary image/output : numeric image)</a:t>
            </a:r>
            <a:endParaRPr lang="zh-TW" altLang="en-US" dirty="0">
              <a:latin typeface="Cambria Math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971027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6.2.9</a:t>
            </a:r>
            <a:r>
              <a:rPr lang="zh-TW" altLang="en-US" b="1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Distance Transformation Operator</a:t>
            </a:r>
            <a:b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</a:br>
            <a:r>
              <a:rPr lang="en-US" altLang="zh-TW" b="1" dirty="0">
                <a:latin typeface="Cambria Math" panose="02040503050406030204" pitchFamily="18" charset="0"/>
                <a:ea typeface="Cambria Math" panose="02040503050406030204" pitchFamily="18" charset="0"/>
              </a:rPr>
              <a:t>(nonrecursive1)</a:t>
            </a:r>
            <a:endParaRPr lang="zh-TW" altLang="en-US" b="1" dirty="0">
              <a:latin typeface="Cambria Math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內容版面配置區 6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988911"/>
                <a:ext cx="10515600" cy="4351338"/>
              </a:xfrm>
            </p:spPr>
            <p:txBody>
              <a:bodyPr/>
              <a:lstStyle/>
              <a:p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Initialization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: set all inner labels </a:t>
                </a:r>
                <a:r>
                  <a:rPr lang="en-US" altLang="zh-TW" i="1" dirty="0" err="1">
                    <a:latin typeface="Bell MT" panose="02020503060305020303" pitchFamily="18" charset="0"/>
                    <a:ea typeface="Cambria Math" panose="02040503050406030204" pitchFamily="18" charset="0"/>
                  </a:rPr>
                  <a:t>i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; otherwise 0.</a:t>
                </a:r>
              </a:p>
              <a:p>
                <a:endParaRPr lang="en-US" altLang="zh-TW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Iteration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: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in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n</a:t>
                </a:r>
                <a:r>
                  <a:rPr lang="en-US" altLang="zh-TW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-</a:t>
                </a:r>
                <a:r>
                  <a:rPr lang="en-US" altLang="zh-TW" dirty="0" err="1">
                    <a:latin typeface="Bell MT" panose="02020503060305020303" pitchFamily="18" charset="0"/>
                    <a:ea typeface="Cambria Math" panose="02040503050406030204" pitchFamily="18" charset="0"/>
                  </a:rPr>
                  <a:t>th</a:t>
                </a: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iteration</a:t>
                </a:r>
              </a:p>
              <a:p>
                <a:pPr marL="0" indent="0">
                  <a:buNone/>
                </a:pPr>
                <a:r>
                  <a:rPr lang="zh-TW" altLang="en-US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                   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label with a 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n</a:t>
                </a:r>
                <a:r>
                  <a:rPr lang="zh-TW" altLang="en-US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all pixels whose label is </a:t>
                </a:r>
                <a:r>
                  <a:rPr lang="en-US" altLang="zh-TW" i="1" dirty="0" err="1">
                    <a:latin typeface="Bell MT" panose="02020503060305020303" pitchFamily="18" charset="0"/>
                    <a:ea typeface="Cambria Math" panose="02040503050406030204" pitchFamily="18" charset="0"/>
                  </a:rPr>
                  <a:t>i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</a:t>
                </a: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and that are  </a:t>
                </a:r>
              </a:p>
              <a:p>
                <a:pPr marL="0" indent="0">
                  <a:buNone/>
                </a:pPr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                        next to a pixel whose label is </a:t>
                </a: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n-1</a:t>
                </a:r>
              </a:p>
              <a:p>
                <a:pPr marL="0" indent="0">
                  <a:buNone/>
                </a:pPr>
                <a:r>
                  <a:rPr lang="en-US" altLang="zh-TW" i="1" dirty="0">
                    <a:latin typeface="Bell MT" panose="02020503060305020303" pitchFamily="18" charset="0"/>
                    <a:ea typeface="Cambria Math" panose="02040503050406030204" pitchFamily="18" charset="0"/>
                  </a:rPr>
                  <a:t>                     </a:t>
                </a:r>
                <a:r>
                  <a:rPr lang="en-US" altLang="zh-TW" dirty="0">
                    <a:solidFill>
                      <a:schemeClr val="tx1"/>
                    </a:solidFill>
                    <a:latin typeface="Bell MT" panose="02020503060305020303" pitchFamily="18" charset="0"/>
                    <a:ea typeface="Cambria Math" panose="02040503050406030204" pitchFamily="18" charset="0"/>
                  </a:rPr>
                  <a:t>( </a:t>
                </a:r>
                <a:r>
                  <a:rPr lang="en-US" altLang="zh-TW" dirty="0">
                    <a:solidFill>
                      <a:schemeClr val="tx1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rPr>
                  <a:t>do region growing operator on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altLang="zh-TW" i="0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background</m:t>
                    </m:r>
                  </m:oMath>
                </a14:m>
                <a:r>
                  <a:rPr lang="en-US" altLang="zh-TW" dirty="0">
                    <a:solidFill>
                      <a:schemeClr val="tx1"/>
                    </a:solidFill>
                    <a:latin typeface="Bell MT" panose="02020503060305020303" pitchFamily="18" charset="0"/>
                    <a:ea typeface="Cambria Math" panose="02040503050406030204" pitchFamily="18" charset="0"/>
                  </a:rPr>
                  <a:t>)</a:t>
                </a:r>
              </a:p>
              <a:p>
                <a:r>
                  <a:rPr lang="en-US" altLang="zh-TW" dirty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Stopping criterion : when no pixel with label </a:t>
                </a:r>
                <a:r>
                  <a:rPr lang="en-US" altLang="zh-TW" dirty="0" err="1">
                    <a:latin typeface="Cambria Math" panose="02040503050406030204" pitchFamily="18" charset="0"/>
                    <a:ea typeface="Cambria Math" panose="02040503050406030204" pitchFamily="18" charset="0"/>
                  </a:rPr>
                  <a:t>i</a:t>
                </a:r>
                <a:endParaRPr lang="zh-TW" altLang="en-US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7" name="內容版面配置區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988911"/>
                <a:ext cx="10515600" cy="4351338"/>
              </a:xfrm>
              <a:blipFill>
                <a:blip r:embed="rId3"/>
                <a:stretch>
                  <a:fillRect l="-1043" t="-2801"/>
                </a:stretch>
              </a:blipFill>
            </p:spPr>
            <p:txBody>
              <a:bodyPr/>
              <a:lstStyle/>
              <a:p>
                <a:r>
                  <a:rPr lang="zh-TW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8119883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20941</TotalTime>
  <Words>10989</Words>
  <Application>Microsoft Office PowerPoint</Application>
  <PresentationFormat>寬螢幕</PresentationFormat>
  <Paragraphs>7496</Paragraphs>
  <Slides>157</Slides>
  <Notes>93</Notes>
  <HiddenSlides>0</HiddenSlides>
  <MMClips>1</MMClips>
  <ScaleCrop>false</ScaleCrop>
  <HeadingPairs>
    <vt:vector size="6" baseType="variant">
      <vt:variant>
        <vt:lpstr>使用字型</vt:lpstr>
      </vt:variant>
      <vt:variant>
        <vt:i4>12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157</vt:i4>
      </vt:variant>
    </vt:vector>
  </HeadingPairs>
  <TitlesOfParts>
    <vt:vector size="170" baseType="lpstr">
      <vt:lpstr>Adobe Caslon Pro</vt:lpstr>
      <vt:lpstr>Adobe 黑体 Std R</vt:lpstr>
      <vt:lpstr>微軟正黑體</vt:lpstr>
      <vt:lpstr>新細明體</vt:lpstr>
      <vt:lpstr>標楷體</vt:lpstr>
      <vt:lpstr>Arial</vt:lpstr>
      <vt:lpstr>Bell MT</vt:lpstr>
      <vt:lpstr>Calibri</vt:lpstr>
      <vt:lpstr>Calibri Light</vt:lpstr>
      <vt:lpstr>Cambria Math</vt:lpstr>
      <vt:lpstr>Wingdings</vt:lpstr>
      <vt:lpstr>Wingdings 2</vt:lpstr>
      <vt:lpstr>Office 佈景主題</vt:lpstr>
      <vt:lpstr>Computer Vision </vt:lpstr>
      <vt:lpstr>Chapter 6  Neighborhood Operators</vt:lpstr>
      <vt:lpstr>PowerPoint 簡報</vt:lpstr>
      <vt:lpstr>PowerPoint 簡報</vt:lpstr>
      <vt:lpstr>6.1.1 Introduction</vt:lpstr>
      <vt:lpstr>6.1.1 Introduction</vt:lpstr>
      <vt:lpstr>6.1.1 Introduction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</vt:lpstr>
      <vt:lpstr>6.1.2 Non-Rec. Neighborhood Operator Cross-correlation</vt:lpstr>
      <vt:lpstr>6.1.2 Non-Rec. Neighborhood Operator Convolution 1/2</vt:lpstr>
      <vt:lpstr>6.1.2 Non-Rec. Neighborhood Operator Convolution 2/2</vt:lpstr>
      <vt:lpstr>6.1.2 Non-Rec. Neighborhood Operator Cross-correlation 2/2</vt:lpstr>
      <vt:lpstr>PowerPoint 簡報</vt:lpstr>
      <vt:lpstr>6.2.0 Definition</vt:lpstr>
      <vt:lpstr>6.2.1 Region-Growing Operator</vt:lpstr>
      <vt:lpstr>6.2.1 Region-Growing Operator</vt:lpstr>
      <vt:lpstr>PowerPoint 簡報</vt:lpstr>
      <vt:lpstr>PowerPoint 簡報</vt:lpstr>
      <vt:lpstr>PowerPoint 簡報</vt:lpstr>
      <vt:lpstr>6.2.2 Nearest Neighbor Sets and  Influence Zones</vt:lpstr>
      <vt:lpstr>PowerPoint 簡報</vt:lpstr>
      <vt:lpstr>6.2.3 Region-Shrinking Operator</vt:lpstr>
      <vt:lpstr>6.2.3 Region-Shrinking Operator</vt:lpstr>
      <vt:lpstr>6.2.3 Region-Shrinking Operator</vt:lpstr>
      <vt:lpstr>PowerPoint 簡報</vt:lpstr>
      <vt:lpstr>PowerPoint 簡報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6.2.3.1 Approach Euclidean-distance</vt:lpstr>
      <vt:lpstr>6.2.4 Mark-Interior/Border-Pixel Operator</vt:lpstr>
      <vt:lpstr>6.2.4 Mark-Interior/Border-Pixel Operator</vt:lpstr>
      <vt:lpstr>PowerPoint 簡報</vt:lpstr>
      <vt:lpstr>PowerPoint 簡報</vt:lpstr>
      <vt:lpstr>PowerPoint 簡報</vt:lpstr>
      <vt:lpstr>PowerPoint 簡報</vt:lpstr>
      <vt:lpstr>6.2.5 Connectivity Number Operator</vt:lpstr>
      <vt:lpstr>6.2.5.1 Yokoi Connectivity Number (for 4-connectivity)</vt:lpstr>
      <vt:lpstr>PowerPoint 簡報</vt:lpstr>
      <vt:lpstr>6.2.5.1 Yokoi Connectivity Number</vt:lpstr>
      <vt:lpstr>6.2.5.1 Yokoi Connectivity Number</vt:lpstr>
      <vt:lpstr>6.2.5.1 Yokoi Connectivity Number (HW) due Nov. 17, 2020</vt:lpstr>
      <vt:lpstr>PowerPoint 簡報</vt:lpstr>
      <vt:lpstr>6.2.5.1 Yokoi Connectivity Number (for 8-connectivity)</vt:lpstr>
      <vt:lpstr>PowerPoint 簡報</vt:lpstr>
      <vt:lpstr>6.2.5.1 Yokoi Connectivity Number </vt:lpstr>
      <vt:lpstr>6.2.5.1 Yokoi Connectivity Number</vt:lpstr>
      <vt:lpstr>6.2.5.2 Rutovitz Connectivity Number</vt:lpstr>
      <vt:lpstr>6.2.5.2 Rutovitz Connectivity Number</vt:lpstr>
      <vt:lpstr>6.2.6 Connected Shrink Operator</vt:lpstr>
      <vt:lpstr>6.2.6 Connected Shrink Operator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6.2.7 Pair Relationship Operator</vt:lpstr>
      <vt:lpstr>PowerPoint 簡報</vt:lpstr>
      <vt:lpstr>6.2.7 Pair Relationship Operator</vt:lpstr>
      <vt:lpstr>6.2.8 Thinning Operator(HW)                                                                 due Nov. 24, 2020</vt:lpstr>
      <vt:lpstr>6.2.8 Thinning Operator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6.2.8 Thinning Operator                 HW due: Nov. 24, 2020</vt:lpstr>
      <vt:lpstr>6.2.9 Distance Transformation Operator</vt:lpstr>
      <vt:lpstr>6.2.9 Distance Transformation Operator (nonrecursive1)</vt:lpstr>
      <vt:lpstr>PowerPoint 簡報</vt:lpstr>
      <vt:lpstr>6.2.9 Distance Transformation Operator (nonrecursive2)</vt:lpstr>
      <vt:lpstr>6.2.9 Distance Transformation Operator (recursive)</vt:lpstr>
      <vt:lpstr>left-right top-bottom scan</vt:lpstr>
      <vt:lpstr>left-right top-bottom scan</vt:lpstr>
      <vt:lpstr>left-right top-bottom scan</vt:lpstr>
      <vt:lpstr>left-right top-bottom scan</vt:lpstr>
      <vt:lpstr>right-left bottom-top scan</vt:lpstr>
      <vt:lpstr>right-left bottom-top scan</vt:lpstr>
      <vt:lpstr>right-left bottom-top scan</vt:lpstr>
      <vt:lpstr>6.2.10 Radius of Fusion</vt:lpstr>
      <vt:lpstr>6.2.10 Radius of Fusion</vt:lpstr>
      <vt:lpstr>6.2.11 Number of Shortest Paths</vt:lpstr>
      <vt:lpstr>6.2.11 Number of Shortest Paths</vt:lpstr>
      <vt:lpstr>PowerPoint 簡報</vt:lpstr>
      <vt:lpstr>PowerPoint 簡報</vt:lpstr>
      <vt:lpstr>6.3.0 Extremum-Related Neighborhood Operators</vt:lpstr>
      <vt:lpstr>6.3.1 Non-Minima-Maxima Operator</vt:lpstr>
      <vt:lpstr>6.3.1 Non-Minima-Maxima Operator</vt:lpstr>
      <vt:lpstr>6.3.2 Relative Extrema Operator</vt:lpstr>
      <vt:lpstr>6.3.2 Relative Extrema Operator Monotonic Example (Relative Maxima)</vt:lpstr>
      <vt:lpstr>6.3.2 Relative Extrema Operator (Relative Maxima Operator)</vt:lpstr>
      <vt:lpstr>6.3.2 Relative Extrema Operator (Relative Minima Operator)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6.3.3 Reachability Operator</vt:lpstr>
      <vt:lpstr>6.3.3 Reachability Operator</vt:lpstr>
      <vt:lpstr>6.3.3 Reachability Operator</vt:lpstr>
      <vt:lpstr>6.3.3 Reachability Operator</vt:lpstr>
      <vt:lpstr>6.3.3 Reachability Operator</vt:lpstr>
      <vt:lpstr>PowerPoint 簡報</vt:lpstr>
      <vt:lpstr>6.4.0 Linear Shift-Invariant Neighborhood Operators</vt:lpstr>
      <vt:lpstr>6.4.1.1 Convolution</vt:lpstr>
      <vt:lpstr>6.4.1.1 Convolution</vt:lpstr>
      <vt:lpstr>6.4.1.1 Convolution</vt:lpstr>
      <vt:lpstr>6.4.1.1 Convolution</vt:lpstr>
      <vt:lpstr>6.4.1.1 Convolution</vt:lpstr>
      <vt:lpstr>6.4.1.2 Correlation</vt:lpstr>
      <vt:lpstr>6.4.1.2 Correlation</vt:lpstr>
      <vt:lpstr>6.4.1 Convolution &amp; Correlation</vt:lpstr>
      <vt:lpstr>6.4.1 Convolution &amp; Correlation</vt:lpstr>
      <vt:lpstr>6.4.1 Convolution &amp; Correlation</vt:lpstr>
      <vt:lpstr>6.4.1 Convolution &amp; Correlation</vt:lpstr>
      <vt:lpstr>6.4.1 Convolution &amp; Correlation</vt:lpstr>
      <vt:lpstr>6.4.1 Convolution &amp; Correlation</vt:lpstr>
      <vt:lpstr>PowerPoint 簡報</vt:lpstr>
      <vt:lpstr>PowerPoint 簡報</vt:lpstr>
      <vt:lpstr>6.4.1 Convolution &amp; Correlation</vt:lpstr>
      <vt:lpstr>6.4.2 Separability</vt:lpstr>
      <vt:lpstr>6.4.2 Separability</vt:lpstr>
      <vt:lpstr>PowerPoint 簡報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Computer Vision chapter6 Neighborhood Operators</dc:title>
  <dc:creator>user</dc:creator>
  <cp:lastModifiedBy>BINGJHANG Lin</cp:lastModifiedBy>
  <cp:revision>678</cp:revision>
  <dcterms:created xsi:type="dcterms:W3CDTF">2015-10-23T05:30:12Z</dcterms:created>
  <dcterms:modified xsi:type="dcterms:W3CDTF">2021-09-23T09:23:02Z</dcterms:modified>
</cp:coreProperties>
</file>