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256" r:id="rId2"/>
    <p:sldId id="257" r:id="rId3"/>
    <p:sldId id="366" r:id="rId4"/>
    <p:sldId id="367" r:id="rId5"/>
    <p:sldId id="368" r:id="rId6"/>
    <p:sldId id="263" r:id="rId7"/>
    <p:sldId id="370" r:id="rId8"/>
    <p:sldId id="371" r:id="rId9"/>
    <p:sldId id="319" r:id="rId10"/>
    <p:sldId id="374" r:id="rId11"/>
    <p:sldId id="375" r:id="rId12"/>
    <p:sldId id="376" r:id="rId13"/>
    <p:sldId id="369" r:id="rId14"/>
    <p:sldId id="261" r:id="rId15"/>
    <p:sldId id="377" r:id="rId16"/>
    <p:sldId id="259" r:id="rId17"/>
    <p:sldId id="260" r:id="rId18"/>
    <p:sldId id="267" r:id="rId19"/>
    <p:sldId id="448" r:id="rId20"/>
    <p:sldId id="268" r:id="rId21"/>
    <p:sldId id="269" r:id="rId22"/>
    <p:sldId id="338" r:id="rId23"/>
    <p:sldId id="273" r:id="rId24"/>
    <p:sldId id="378" r:id="rId25"/>
    <p:sldId id="266" r:id="rId26"/>
    <p:sldId id="270" r:id="rId27"/>
    <p:sldId id="271" r:id="rId28"/>
    <p:sldId id="379" r:id="rId29"/>
    <p:sldId id="381" r:id="rId30"/>
    <p:sldId id="382" r:id="rId31"/>
    <p:sldId id="383" r:id="rId32"/>
    <p:sldId id="384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275" r:id="rId44"/>
    <p:sldId id="274" r:id="rId45"/>
    <p:sldId id="449" r:id="rId46"/>
    <p:sldId id="452" r:id="rId47"/>
    <p:sldId id="453" r:id="rId48"/>
    <p:sldId id="451" r:id="rId49"/>
    <p:sldId id="276" r:id="rId50"/>
    <p:sldId id="272" r:id="rId51"/>
    <p:sldId id="402" r:id="rId52"/>
    <p:sldId id="401" r:id="rId53"/>
    <p:sldId id="442" r:id="rId54"/>
    <p:sldId id="444" r:id="rId55"/>
    <p:sldId id="445" r:id="rId56"/>
    <p:sldId id="399" r:id="rId57"/>
    <p:sldId id="454" r:id="rId58"/>
    <p:sldId id="443" r:id="rId59"/>
    <p:sldId id="400" r:id="rId60"/>
    <p:sldId id="403" r:id="rId61"/>
    <p:sldId id="404" r:id="rId62"/>
    <p:sldId id="405" r:id="rId63"/>
    <p:sldId id="406" r:id="rId64"/>
    <p:sldId id="407" r:id="rId65"/>
    <p:sldId id="408" r:id="rId66"/>
    <p:sldId id="409" r:id="rId67"/>
    <p:sldId id="410" r:id="rId68"/>
    <p:sldId id="411" r:id="rId69"/>
    <p:sldId id="412" r:id="rId70"/>
    <p:sldId id="413" r:id="rId71"/>
    <p:sldId id="414" r:id="rId72"/>
    <p:sldId id="415" r:id="rId73"/>
    <p:sldId id="416" r:id="rId74"/>
    <p:sldId id="419" r:id="rId75"/>
    <p:sldId id="418" r:id="rId76"/>
    <p:sldId id="420" r:id="rId77"/>
    <p:sldId id="421" r:id="rId78"/>
    <p:sldId id="422" r:id="rId79"/>
    <p:sldId id="423" r:id="rId80"/>
    <p:sldId id="424" r:id="rId81"/>
    <p:sldId id="425" r:id="rId82"/>
    <p:sldId id="426" r:id="rId83"/>
    <p:sldId id="427" r:id="rId84"/>
    <p:sldId id="428" r:id="rId85"/>
    <p:sldId id="429" r:id="rId86"/>
    <p:sldId id="446" r:id="rId87"/>
    <p:sldId id="441" r:id="rId88"/>
    <p:sldId id="484" r:id="rId89"/>
    <p:sldId id="485" r:id="rId90"/>
    <p:sldId id="499" r:id="rId91"/>
    <p:sldId id="487" r:id="rId92"/>
    <p:sldId id="488" r:id="rId93"/>
    <p:sldId id="498" r:id="rId94"/>
    <p:sldId id="491" r:id="rId95"/>
    <p:sldId id="500" r:id="rId96"/>
    <p:sldId id="492" r:id="rId97"/>
    <p:sldId id="493" r:id="rId98"/>
    <p:sldId id="494" r:id="rId99"/>
    <p:sldId id="495" r:id="rId100"/>
    <p:sldId id="467" r:id="rId101"/>
    <p:sldId id="468" r:id="rId102"/>
    <p:sldId id="469" r:id="rId103"/>
    <p:sldId id="470" r:id="rId104"/>
    <p:sldId id="471" r:id="rId105"/>
    <p:sldId id="472" r:id="rId106"/>
    <p:sldId id="473" r:id="rId107"/>
    <p:sldId id="474" r:id="rId108"/>
    <p:sldId id="475" r:id="rId109"/>
    <p:sldId id="476" r:id="rId110"/>
    <p:sldId id="477" r:id="rId111"/>
    <p:sldId id="478" r:id="rId112"/>
    <p:sldId id="479" r:id="rId113"/>
    <p:sldId id="480" r:id="rId114"/>
    <p:sldId id="481" r:id="rId115"/>
    <p:sldId id="482" r:id="rId116"/>
    <p:sldId id="501" r:id="rId117"/>
    <p:sldId id="502" r:id="rId1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hap.6" id="{D65F473B-B4C7-47F5-B691-EA8E69C18B2C}">
          <p14:sldIdLst>
            <p14:sldId id="256"/>
            <p14:sldId id="257"/>
            <p14:sldId id="366"/>
          </p14:sldIdLst>
        </p14:section>
        <p14:section name="Chap.6.1" id="{23936126-8FEE-4C70-8967-86534A947E02}">
          <p14:sldIdLst>
            <p14:sldId id="367"/>
            <p14:sldId id="368"/>
            <p14:sldId id="263"/>
            <p14:sldId id="370"/>
            <p14:sldId id="371"/>
            <p14:sldId id="319"/>
            <p14:sldId id="374"/>
            <p14:sldId id="375"/>
            <p14:sldId id="376"/>
          </p14:sldIdLst>
        </p14:section>
        <p14:section name="Chap.6.2" id="{1E4DA216-E7BC-459C-BD99-D219A490A6BF}">
          <p14:sldIdLst>
            <p14:sldId id="369"/>
            <p14:sldId id="261"/>
            <p14:sldId id="377"/>
            <p14:sldId id="259"/>
            <p14:sldId id="260"/>
            <p14:sldId id="267"/>
            <p14:sldId id="448"/>
            <p14:sldId id="268"/>
            <p14:sldId id="269"/>
            <p14:sldId id="338"/>
            <p14:sldId id="273"/>
            <p14:sldId id="378"/>
            <p14:sldId id="266"/>
            <p14:sldId id="270"/>
            <p14:sldId id="271"/>
            <p14:sldId id="379"/>
            <p14:sldId id="381"/>
            <p14:sldId id="382"/>
            <p14:sldId id="383"/>
            <p14:sldId id="384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275"/>
            <p14:sldId id="274"/>
            <p14:sldId id="449"/>
            <p14:sldId id="452"/>
            <p14:sldId id="453"/>
            <p14:sldId id="451"/>
            <p14:sldId id="276"/>
            <p14:sldId id="272"/>
            <p14:sldId id="402"/>
            <p14:sldId id="401"/>
            <p14:sldId id="442"/>
            <p14:sldId id="444"/>
            <p14:sldId id="445"/>
            <p14:sldId id="399"/>
            <p14:sldId id="454"/>
            <p14:sldId id="443"/>
            <p14:sldId id="400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9"/>
            <p14:sldId id="418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46"/>
            <p14:sldId id="441"/>
            <p14:sldId id="484"/>
            <p14:sldId id="485"/>
            <p14:sldId id="499"/>
            <p14:sldId id="487"/>
            <p14:sldId id="488"/>
            <p14:sldId id="498"/>
            <p14:sldId id="491"/>
            <p14:sldId id="500"/>
            <p14:sldId id="492"/>
            <p14:sldId id="493"/>
            <p14:sldId id="494"/>
          </p14:sldIdLst>
        </p14:section>
        <p14:section name="Chap.6.3" id="{E0668954-1E77-4EEA-A202-5A3AD69E7805}">
          <p14:sldIdLst>
            <p14:sldId id="495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501"/>
            <p14:sldId id="502"/>
          </p14:sldIdLst>
        </p14:section>
        <p14:section name="Chap.6.4" id="{1F869129-1369-4D7E-A2B3-DD74B09DA512}">
          <p14:sldIdLst/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0000FF"/>
    <a:srgbClr val="008A00"/>
    <a:srgbClr val="00FF00"/>
    <a:srgbClr val="7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95587" autoAdjust="0"/>
  </p:normalViewPr>
  <p:slideViewPr>
    <p:cSldViewPr snapToGrid="0">
      <p:cViewPr varScale="1">
        <p:scale>
          <a:sx n="88" d="100"/>
          <a:sy n="88" d="100"/>
        </p:scale>
        <p:origin x="456" y="77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B657-6E37-4DC6-B7CC-070B7B5417B0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A6C41-6494-4005-A8E4-CD20897D0D7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57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Workhorse </a:t>
            </a:r>
            <a:r>
              <a:rPr lang="zh-TW" altLang="en-US" dirty="0" smtClean="0"/>
              <a:t>主力</a:t>
            </a:r>
            <a:endParaRPr lang="en-US" altLang="zh-TW" dirty="0" smtClean="0"/>
          </a:p>
          <a:p>
            <a:r>
              <a:rPr lang="en-US" altLang="zh-TW" dirty="0" smtClean="0"/>
              <a:t>F ( x ) = 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8055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046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3771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767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875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排除內部與無關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2963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為什麼八相臨要考慮</a:t>
            </a:r>
            <a:r>
              <a:rPr lang="en-US" altLang="zh-TW" dirty="0" smtClean="0"/>
              <a:t>X6, X8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2523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Bn</a:t>
            </a:r>
            <a:r>
              <a:rPr lang="en-US" altLang="zh-TW" dirty="0" smtClean="0"/>
              <a:t> </a:t>
            </a:r>
            <a:r>
              <a:rPr lang="zh-TW" altLang="en-US" dirty="0" smtClean="0"/>
              <a:t>課本打成 </a:t>
            </a:r>
            <a:r>
              <a:rPr lang="en-US" altLang="zh-TW" dirty="0" smtClean="0"/>
              <a:t>min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813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117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883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Symbolic: </a:t>
            </a:r>
            <a:r>
              <a:rPr lang="zh-TW" altLang="en-US" dirty="0" smtClean="0"/>
              <a:t>與數值無關</a:t>
            </a:r>
            <a:endParaRPr lang="en-US" altLang="zh-TW" dirty="0" smtClean="0"/>
          </a:p>
          <a:p>
            <a:r>
              <a:rPr lang="en-US" altLang="zh-TW" dirty="0" smtClean="0"/>
              <a:t>Neighborhood</a:t>
            </a:r>
            <a:r>
              <a:rPr lang="en-US" altLang="zh-TW" baseline="0" dirty="0" smtClean="0"/>
              <a:t> type</a:t>
            </a:r>
            <a:r>
              <a:rPr lang="zh-TW" altLang="en-US" baseline="0" dirty="0" smtClean="0"/>
              <a:t>還有其他的，</a:t>
            </a:r>
            <a:r>
              <a:rPr lang="en-US" altLang="zh-TW" baseline="0" dirty="0" smtClean="0"/>
              <a:t>mask</a:t>
            </a:r>
            <a:r>
              <a:rPr lang="zh-TW" altLang="en-US" baseline="0" dirty="0" smtClean="0"/>
              <a:t>越大，效果就越像散光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1341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073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821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37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3424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153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257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A6C41-6494-4005-A8E4-CD20897D0D71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07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30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565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73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231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98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00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3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97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89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77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51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83A6E-F027-484E-812C-2CD1BF5A9B58}" type="datetimeFigureOut">
              <a:rPr lang="zh-TW" altLang="en-US" smtClean="0"/>
              <a:t>2017/11/14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83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05945052@ntu.edu.t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0.png"/><Relationship Id="rId2" Type="http://schemas.openxmlformats.org/officeDocument/2006/relationships/image" Target="../media/image4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00.png"/><Relationship Id="rId4" Type="http://schemas.openxmlformats.org/officeDocument/2006/relationships/image" Target="../media/image4900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5200.png"/><Relationship Id="rId7" Type="http://schemas.openxmlformats.org/officeDocument/2006/relationships/image" Target="../media/image121.png"/><Relationship Id="rId2" Type="http://schemas.openxmlformats.org/officeDocument/2006/relationships/image" Target="../media/image5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30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4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00.png"/><Relationship Id="rId5" Type="http://schemas.openxmlformats.org/officeDocument/2006/relationships/image" Target="../media/image5500.png"/><Relationship Id="rId4" Type="http://schemas.openxmlformats.org/officeDocument/2006/relationships/image" Target="../media/image12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7" Type="http://schemas.openxmlformats.org/officeDocument/2006/relationships/image" Target="../media/image11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png"/><Relationship Id="rId7" Type="http://schemas.openxmlformats.org/officeDocument/2006/relationships/image" Target="../media/image61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0.png"/><Relationship Id="rId5" Type="http://schemas.openxmlformats.org/officeDocument/2006/relationships/image" Target="../media/image410.png"/><Relationship Id="rId4" Type="http://schemas.openxmlformats.org/officeDocument/2006/relationships/image" Target="../media/image3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00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1.png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90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271.png"/><Relationship Id="rId7" Type="http://schemas.openxmlformats.org/officeDocument/2006/relationships/image" Target="../media/image31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2.png"/><Relationship Id="rId5" Type="http://schemas.openxmlformats.org/officeDocument/2006/relationships/image" Target="../media/image291.png"/><Relationship Id="rId4" Type="http://schemas.openxmlformats.org/officeDocument/2006/relationships/image" Target="../media/image2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81.png"/><Relationship Id="rId7" Type="http://schemas.openxmlformats.org/officeDocument/2006/relationships/image" Target="../media/image22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01.png"/><Relationship Id="rId4" Type="http://schemas.openxmlformats.org/officeDocument/2006/relationships/image" Target="../media/image1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2.png"/><Relationship Id="rId4" Type="http://schemas.openxmlformats.org/officeDocument/2006/relationships/image" Target="../media/image48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1.png"/><Relationship Id="rId4" Type="http://schemas.openxmlformats.org/officeDocument/2006/relationships/image" Target="../media/image450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91.png"/><Relationship Id="rId4" Type="http://schemas.openxmlformats.org/officeDocument/2006/relationships/image" Target="../media/image58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1.png"/><Relationship Id="rId3" Type="http://schemas.openxmlformats.org/officeDocument/2006/relationships/image" Target="../media/image511.png"/><Relationship Id="rId7" Type="http://schemas.openxmlformats.org/officeDocument/2006/relationships/image" Target="../media/image57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4" Type="http://schemas.openxmlformats.org/officeDocument/2006/relationships/image" Target="../media/image6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0.png"/><Relationship Id="rId5" Type="http://schemas.openxmlformats.org/officeDocument/2006/relationships/image" Target="../media/image611.png"/><Relationship Id="rId4" Type="http://schemas.openxmlformats.org/officeDocument/2006/relationships/image" Target="../media/image6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621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621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4" Type="http://schemas.openxmlformats.org/officeDocument/2006/relationships/image" Target="../media/image68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7" Type="http://schemas.openxmlformats.org/officeDocument/2006/relationships/image" Target="../media/image62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51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5.png"/><Relationship Id="rId4" Type="http://schemas.openxmlformats.org/officeDocument/2006/relationships/image" Target="../media/image78.png"/><Relationship Id="rId9" Type="http://schemas.openxmlformats.org/officeDocument/2006/relationships/image" Target="../media/image62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9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101.png"/><Relationship Id="rId4" Type="http://schemas.openxmlformats.org/officeDocument/2006/relationships/image" Target="../media/image100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42319"/>
            <a:ext cx="9144000" cy="2387600"/>
          </a:xfrm>
        </p:spPr>
        <p:txBody>
          <a:bodyPr>
            <a:noAutofit/>
          </a:bodyPr>
          <a:lstStyle/>
          <a:p>
            <a:r>
              <a:rPr lang="en-US" altLang="zh-TW" sz="96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Computer </a:t>
            </a:r>
            <a:r>
              <a:rPr lang="en-US" altLang="zh-TW" sz="9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Vision</a:t>
            </a:r>
            <a:r>
              <a:rPr lang="en-US" altLang="zh-TW" sz="9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sz="9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zh-TW" altLang="en-US" sz="9600" dirty="0">
              <a:latin typeface="Cambria Math" panose="020405030504060302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674071"/>
          </a:xfrm>
        </p:spPr>
        <p:txBody>
          <a:bodyPr>
            <a:noAutofit/>
          </a:bodyPr>
          <a:lstStyle/>
          <a:p>
            <a:r>
              <a:rPr lang="en-US" altLang="zh-TW" sz="54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Chapter6</a:t>
            </a:r>
            <a:br>
              <a:rPr lang="en-US" altLang="zh-TW" sz="5400" b="1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54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Neighborhood Operators</a:t>
            </a:r>
            <a:endParaRPr lang="en-US" altLang="zh-TW" sz="54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zh-TW" altLang="en-US" sz="2200" dirty="0" smtClean="0">
                <a:latin typeface="Cambria Math" panose="02040503050406030204" pitchFamily="18" charset="0"/>
              </a:rPr>
              <a:t>曾子家</a:t>
            </a:r>
            <a:endParaRPr lang="en-US" altLang="zh-TW" sz="2200" dirty="0" smtClean="0">
              <a:latin typeface="Cambria Math" panose="02040503050406030204" pitchFamily="18" charset="0"/>
            </a:endParaRPr>
          </a:p>
          <a:p>
            <a:r>
              <a:rPr lang="en-US" altLang="zh-TW" sz="2200" smtClean="0">
                <a:latin typeface="Cambria Math" panose="02040503050406030204" pitchFamily="18" charset="0"/>
                <a:hlinkClick r:id="rId2"/>
              </a:rPr>
              <a:t>r05945052@ntu.edu.tw</a:t>
            </a:r>
            <a:endParaRPr lang="en-US" altLang="zh-TW" sz="2200" dirty="0" smtClean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</m:oMath>
                </a14:m>
                <a:r>
                  <a:rPr lang="en-US" altLang="zh-TW" sz="2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</a:t>
                </a:r>
                <a:r>
                  <a:rPr lang="en-US" altLang="zh-TW" sz="22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zh-TW" sz="2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ar Shifted-Invariant Operator</a:t>
                </a:r>
                <a:endParaRPr lang="en-US" altLang="zh-TW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TW" sz="220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weight </a:t>
                </a:r>
                <a:r>
                  <a:rPr lang="en-US" altLang="zh-TW" sz="22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function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altLang="zh-TW" sz="22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20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called the </a:t>
                </a:r>
                <a:r>
                  <a:rPr lang="en-US" altLang="zh-TW" sz="2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kernel </a:t>
                </a:r>
                <a:r>
                  <a:rPr lang="en-US" altLang="zh-TW" sz="2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or the </a:t>
                </a:r>
                <a:r>
                  <a:rPr lang="en-US" altLang="zh-TW" sz="22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mask </a:t>
                </a:r>
                <a:r>
                  <a:rPr lang="en-US" altLang="zh-TW" sz="220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of weights </a:t>
                </a:r>
                <a:r>
                  <a:rPr lang="en-US" altLang="zh-TW" sz="22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𝑑𝑜𝑚𝑎𝑖𝑛</m:t>
                    </m:r>
                    <m:d>
                      <m:dPr>
                        <m:ctrlP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endParaRPr lang="en-US" altLang="zh-TW" sz="22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eqArr>
                          <m:eqArr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eqArr>
                      </m:sub>
                      <m:sup/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200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2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TW" sz="22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zh-TW" altLang="en-US" dirty="0">
                  <a:latin typeface="Cambria Math" panose="02040503050406030204" pitchFamily="18" charset="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6" t="-16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2000" b="1">
                <a:latin typeface="Cambria Math" panose="02040503050406030204" pitchFamily="18" charset="0"/>
                <a:ea typeface="Cambria Math" panose="02040503050406030204" pitchFamily="18" charset="0"/>
              </a:rPr>
              <a:t>6.1.2 </a:t>
            </a:r>
            <a:r>
              <a:rPr lang="en-US" altLang="zh-TW" sz="2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Non-Rec</a:t>
            </a:r>
            <a:r>
              <a:rPr lang="en-US" altLang="zh-TW" sz="2000" b="1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altLang="zh-TW" sz="2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Neighborhood Operator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Convolution </a:t>
            </a:r>
            <a:r>
              <a:rPr lang="en-US" altLang="zh-TW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81" y="3698156"/>
            <a:ext cx="2124075" cy="204787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981" y="3333461"/>
            <a:ext cx="5115503" cy="3257550"/>
          </a:xfrm>
          <a:prstGeom prst="rect">
            <a:avLst/>
          </a:prstGeom>
        </p:spPr>
      </p:pic>
      <p:sp>
        <p:nvSpPr>
          <p:cNvPr id="14" name="向右箭號 13"/>
          <p:cNvSpPr/>
          <p:nvPr/>
        </p:nvSpPr>
        <p:spPr>
          <a:xfrm>
            <a:off x="4046319" y="4704772"/>
            <a:ext cx="646545" cy="5149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10836" y="6591011"/>
            <a:ext cx="393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http://www.songho.ca/dsp/convolution/convolution.html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9474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" y="365125"/>
            <a:ext cx="1194816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6.3.0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Extremum-Related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Neighborhood Operators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Finding pixels or regions that are relative minima and relative maxima</a:t>
            </a:r>
            <a:r>
              <a:rPr lang="zh-TW" altLang="en-US" dirty="0" smtClean="0">
                <a:latin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can play an important role in the extraction of interesting points or region primitives for </a:t>
            </a:r>
            <a:r>
              <a:rPr lang="en-US" altLang="zh-TW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texture analysis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or </a:t>
            </a:r>
            <a:r>
              <a:rPr lang="en-US" altLang="zh-TW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matching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purposes.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6.3.1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Non-Minima-Maxima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unction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Pixel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is labeled with an index 0,1,2 or 3 indicating whether the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pixel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is </a:t>
            </a:r>
            <a:r>
              <a:rPr lang="en-US" altLang="zh-TW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nonmaximum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, </a:t>
            </a:r>
            <a:r>
              <a:rPr lang="en-US" altLang="zh-TW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nonminimum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, interior to a connected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set</a:t>
            </a:r>
            <a:r>
              <a:rPr lang="en-US" altLang="zh-TW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</a:t>
            </a:r>
            <a:r>
              <a:rPr lang="zh-TW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equal-valued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pixels , or part of a transition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region</a:t>
            </a:r>
            <a:b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Classification</a:t>
            </a:r>
          </a:p>
          <a:p>
            <a:pPr lvl="1"/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umeric to symbolic (input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 numeric image/output : number image)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70451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3052039" y="5238568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6.3.1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Nom-Minima-Maxima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TW" sz="2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=1,2,3,4</m:t>
                    </m:r>
                  </m:oMath>
                </a14:m>
                <a:endParaRPr lang="en-US" altLang="zh-TW" sz="2400" dirty="0" smtClean="0"/>
              </a:p>
              <a:p>
                <a:pPr marL="0" indent="0">
                  <a:buNone/>
                </a:pPr>
                <a:r>
                  <a:rPr lang="en-US" altLang="zh-TW" sz="240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𝑚𝑎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=1,2,3,4</m:t>
                    </m:r>
                  </m:oMath>
                </a14:m>
                <a:endParaRPr lang="en-US" altLang="zh-TW" sz="2400" dirty="0" smtClean="0"/>
              </a:p>
              <a:p>
                <a14:m>
                  <m:oMath xmlns:m="http://schemas.openxmlformats.org/officeDocument/2006/math"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400" i="1" dirty="0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d>
                              <m:dPr>
                                <m:ctrlP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𝑓𝑙𝑎𝑡</m:t>
                                </m:r>
                              </m:e>
                            </m:d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                        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d>
                              <m:d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𝑛𝑜𝑛𝑚𝑎𝑥𝑖𝑚𝑢𝑚</m:t>
                                </m:r>
                              </m:e>
                            </m:d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𝑛𝑜𝑛𝑚𝑖𝑛𝑖𝑚𝑢𝑚</m:t>
                                </m:r>
                              </m:e>
                            </m:d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𝑡𝑟𝑎𝑛𝑠𝑖𝑡𝑖𝑜𝑛</m:t>
                                </m:r>
                              </m:e>
                            </m:d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           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zh-TW" altLang="en-US" sz="2400" dirty="0"/>
              </a:p>
              <a:p>
                <a:endParaRPr lang="zh-TW" altLang="en-US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5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300481" y="5238568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6555155" y="5238931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4803597" y="5238568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1628504" y="6311900"/>
            <a:ext cx="61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flat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671824" y="6279634"/>
            <a:ext cx="156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nonminimum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868910" y="6279634"/>
            <a:ext cx="156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nonmaximum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606511" y="6311900"/>
            <a:ext cx="128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transition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783396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6.3.2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Relative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Extrema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3861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Each pixel on the output image contain the value of highest extrema that can reach it by monotonic path</a:t>
            </a:r>
          </a:p>
          <a:p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Monotonic path :</a:t>
            </a:r>
          </a:p>
          <a:p>
            <a:pPr marL="0" indent="0">
              <a:buNone/>
            </a:pPr>
            <a:r>
              <a:rPr lang="en-US" altLang="zh-TW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-</a:t>
            </a: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僅向二個以下方向行走</a:t>
            </a:r>
            <a:r>
              <a:rPr lang="en-US" altLang="zh-TW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且彼此垂直</a:t>
            </a:r>
            <a:endParaRPr lang="en-US" altLang="zh-TW" sz="2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-</a:t>
            </a: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前進方向之數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值</a:t>
            </a: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不得超過自身值</a:t>
            </a:r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(Max)</a:t>
            </a:r>
          </a:p>
          <a:p>
            <a:pPr marL="0" indent="0">
              <a:buNone/>
            </a:pPr>
            <a:r>
              <a:rPr lang="en-US" altLang="zh-TW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-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前進方向之數值不得超過自身值</a:t>
            </a:r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(Min)</a:t>
            </a:r>
          </a:p>
          <a:p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Consist of</a:t>
            </a:r>
          </a:p>
          <a:p>
            <a:pPr marL="0" indent="0">
              <a:buNone/>
            </a:pPr>
            <a:r>
              <a:rPr lang="en-US" altLang="zh-TW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-Relative Maxima Operator</a:t>
            </a:r>
          </a:p>
          <a:p>
            <a:pPr marL="0" indent="0">
              <a:buNone/>
            </a:pPr>
            <a:r>
              <a:rPr lang="en-US" altLang="zh-TW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-Relative Minima Operator</a:t>
            </a:r>
          </a:p>
          <a:p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Classification </a:t>
            </a:r>
            <a:endParaRPr lang="en-US" altLang="zh-TW" sz="25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altLang="zh-TW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-recursive</a:t>
            </a:r>
          </a:p>
          <a:p>
            <a:pPr marL="0" indent="0">
              <a:buNone/>
            </a:pPr>
            <a:r>
              <a:rPr lang="en-US" altLang="zh-TW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5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-numeric data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812157" y="3512072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2952400"/>
                  </p:ext>
                </p:extLst>
              </p:nvPr>
            </p:nvGraphicFramePr>
            <p:xfrm>
              <a:off x="6812157" y="3512072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639" t="-1639" r="-204918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1639" t="-1639" r="-104918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1639" t="-1639" r="-4918" b="-2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1639" t="-101639" r="-104918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1639" t="-101639" r="-4918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410300" y="3512072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4103934"/>
                  </p:ext>
                </p:extLst>
              </p:nvPr>
            </p:nvGraphicFramePr>
            <p:xfrm>
              <a:off x="8410300" y="3512072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639" t="-1639" r="-204918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000" t="-1639" r="-101613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3279" t="-1639" r="-3279" b="-2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0000" t="-101639" r="-10161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3279" t="-101639" r="-3279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812157" y="547696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95239252"/>
                  </p:ext>
                </p:extLst>
              </p:nvPr>
            </p:nvGraphicFramePr>
            <p:xfrm>
              <a:off x="6812157" y="547696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101639" t="-101639" r="-104918" b="-1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1639" t="-101639" r="-4918" b="-1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639" t="-201639" r="-20491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1639" t="-201639" r="-10491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201639" t="-201639" r="-4918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99900" y="547696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6862428"/>
                  </p:ext>
                </p:extLst>
              </p:nvPr>
            </p:nvGraphicFramePr>
            <p:xfrm>
              <a:off x="8399900" y="547696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100000" t="-101639" r="-101613" b="-1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3279" t="-101639" r="-3279" b="-1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639" t="-201639" r="-20491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000" t="-201639" r="-101613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3279" t="-201639" r="-3279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文字方塊 7"/>
          <p:cNvSpPr txBox="1"/>
          <p:nvPr/>
        </p:nvSpPr>
        <p:spPr>
          <a:xfrm>
            <a:off x="6576784" y="2699860"/>
            <a:ext cx="3160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eft-right top-bottom scans</a:t>
            </a:r>
            <a:endParaRPr lang="zh-TW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576784" y="4624592"/>
            <a:ext cx="3160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eft-right top-bottom scans</a:t>
            </a:r>
            <a:endParaRPr lang="zh-TW" altLang="en-US" sz="2000" dirty="0">
              <a:latin typeface="Cambria Math" panose="020405030504060302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801756" y="3121355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input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801755" y="5087678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input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389499" y="3141436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output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389498" y="5040166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output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3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5354400" y="2687320"/>
          <a:ext cx="14832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8030994" y="2687320"/>
          <a:ext cx="14832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2677806" y="2676195"/>
          <a:ext cx="14832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5354400" y="4655457"/>
          <a:ext cx="14832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8030994" y="4655457"/>
          <a:ext cx="14832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2677806" y="4644332"/>
          <a:ext cx="14832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6.3.2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Relative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Extrema Operator</a:t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Monotonic Example(Relative Maxima)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987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6.3.2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Relative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Extrema Operator</a:t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(Relative Maxima Operator)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3283204"/>
                <a:ext cx="5181600" cy="4351338"/>
              </a:xfrm>
            </p:spPr>
            <p:txBody>
              <a:bodyPr>
                <a:noAutofit/>
              </a:bodyPr>
              <a:lstStyle/>
              <a:p>
                <a:r>
                  <a:rPr lang="en-US" altLang="zh-TW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4-connectivity</a:t>
                </a:r>
              </a:p>
              <a:p>
                <a:pPr marL="0" indent="0">
                  <a:buNone/>
                </a:pPr>
                <a:r>
                  <a:rPr lang="en-US" altLang="zh-TW" sz="240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endParaRPr lang="en-US" altLang="zh-TW" sz="2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TW" sz="2400" dirty="0" smtClean="0"/>
              </a:p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altLang="zh-TW" sz="2400" dirty="0" smtClean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3283204"/>
                <a:ext cx="5181600" cy="4351338"/>
              </a:xfrm>
              <a:blipFill rotWithShape="0">
                <a:blip r:embed="rId2"/>
                <a:stretch>
                  <a:fillRect l="-1647" t="-19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019800" y="3283204"/>
                <a:ext cx="5181600" cy="4217534"/>
              </a:xfrm>
            </p:spPr>
            <p:txBody>
              <a:bodyPr/>
              <a:lstStyle/>
              <a:p>
                <a:r>
                  <a:rPr lang="en-US" altLang="zh-TW" sz="2400" dirty="0" smtClean="0">
                    <a:latin typeface="Cambria Math" panose="02040503050406030204" pitchFamily="18" charset="0"/>
                  </a:rPr>
                  <a:t>for </a:t>
                </a:r>
                <a:r>
                  <a:rPr lang="en-US" altLang="zh-TW" sz="2400" dirty="0">
                    <a:latin typeface="Cambria Math" panose="02040503050406030204" pitchFamily="18" charset="0"/>
                  </a:rPr>
                  <a:t>8-connectivity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=1,2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,3,4</m:t>
                    </m:r>
                  </m:oMath>
                </a14:m>
                <a:endParaRPr lang="en-US" altLang="zh-TW" sz="2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zh-TW" altLang="en-US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19800" y="3283204"/>
                <a:ext cx="5181600" cy="4217534"/>
              </a:xfrm>
              <a:blipFill rotWithShape="0">
                <a:blip r:embed="rId3"/>
                <a:stretch>
                  <a:fillRect l="-1647" t="-20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242457" y="2090057"/>
                <a:ext cx="7707086" cy="133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sz="2800" dirty="0"/>
              </a:p>
              <a:p>
                <a:pPr algn="ctr"/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457" y="2090057"/>
                <a:ext cx="7707086" cy="13304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48601" y="551069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67220161"/>
                  </p:ext>
                </p:extLst>
              </p:nvPr>
            </p:nvGraphicFramePr>
            <p:xfrm>
              <a:off x="848601" y="551069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101639" t="-1639" r="-10327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1639" t="-100000" r="-2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101639" t="-100000" r="-1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446744" y="551069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7326453"/>
                  </p:ext>
                </p:extLst>
              </p:nvPr>
            </p:nvGraphicFramePr>
            <p:xfrm>
              <a:off x="2446744" y="551069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101639" t="-1639" r="-10327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1639" t="-100000" r="-2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101639" t="-100000" r="-1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文字方塊 7"/>
          <p:cNvSpPr txBox="1"/>
          <p:nvPr/>
        </p:nvSpPr>
        <p:spPr>
          <a:xfrm>
            <a:off x="838200" y="5119973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input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25943" y="5140054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output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137728" y="551069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7644120"/>
                  </p:ext>
                </p:extLst>
              </p:nvPr>
            </p:nvGraphicFramePr>
            <p:xfrm>
              <a:off x="6137728" y="551069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7"/>
                          <a:stretch>
                            <a:fillRect l="-1639" t="-1639" r="-204918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7"/>
                          <a:stretch>
                            <a:fillRect l="-100000" t="-1639" r="-101613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7"/>
                          <a:stretch>
                            <a:fillRect l="-203279" t="-1639" r="-3279" b="-2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7"/>
                          <a:stretch>
                            <a:fillRect l="-100000" t="-100000" r="-101613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7"/>
                          <a:stretch>
                            <a:fillRect l="-203279" t="-100000" r="-3279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735871" y="551069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0028328"/>
                  </p:ext>
                </p:extLst>
              </p:nvPr>
            </p:nvGraphicFramePr>
            <p:xfrm>
              <a:off x="7735871" y="551069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8"/>
                          <a:stretch>
                            <a:fillRect l="-3279" t="-1639" r="-20327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8"/>
                          <a:stretch>
                            <a:fillRect l="-103279" t="-1639" r="-10327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8"/>
                          <a:stretch>
                            <a:fillRect l="-203279" t="-1639" r="-3279" b="-2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8"/>
                          <a:stretch>
                            <a:fillRect l="-103279" t="-100000" r="-1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8"/>
                          <a:stretch>
                            <a:fillRect l="-203279" t="-100000" r="-3279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文字方塊 11"/>
          <p:cNvSpPr txBox="1"/>
          <p:nvPr/>
        </p:nvSpPr>
        <p:spPr>
          <a:xfrm>
            <a:off x="6127327" y="5119973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input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715070" y="5140054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output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7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3283204"/>
                <a:ext cx="5181600" cy="4351338"/>
              </a:xfrm>
            </p:spPr>
            <p:txBody>
              <a:bodyPr>
                <a:noAutofit/>
              </a:bodyPr>
              <a:lstStyle/>
              <a:p>
                <a:r>
                  <a:rPr lang="en-US" altLang="zh-TW" sz="2400" dirty="0" smtClean="0">
                    <a:solidFill>
                      <a:schemeClr val="bg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4-connectivity</a:t>
                </a:r>
              </a:p>
              <a:p>
                <a:pPr marL="0" indent="0">
                  <a:buNone/>
                </a:pPr>
                <a:r>
                  <a:rPr lang="en-US" altLang="zh-TW" sz="2400" dirty="0" smtClean="0">
                    <a:solidFill>
                      <a:schemeClr val="bg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zh-TW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altLang="zh-TW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endParaRPr lang="en-US" altLang="zh-TW" sz="2400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TW" sz="2400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4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altLang="zh-TW" sz="2400" dirty="0" smtClean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3283204"/>
                <a:ext cx="5181600" cy="4351338"/>
              </a:xfrm>
              <a:blipFill rotWithShape="0">
                <a:blip r:embed="rId2"/>
                <a:stretch>
                  <a:fillRect l="-1647" t="-19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表格 2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8200" y="550938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表格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7492535"/>
                  </p:ext>
                </p:extLst>
              </p:nvPr>
            </p:nvGraphicFramePr>
            <p:xfrm>
              <a:off x="838200" y="550938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101639" t="-100000" r="-104918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1639" t="-100000" r="-4918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1639" t="-203279" r="-10491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表格 2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425943" y="550938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表格 2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0579957"/>
                  </p:ext>
                </p:extLst>
              </p:nvPr>
            </p:nvGraphicFramePr>
            <p:xfrm>
              <a:off x="2425943" y="550938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100000" t="-100000" r="-101613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3279" t="-100000" r="-3279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203279" r="-10161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6.3.2</a:t>
            </a:r>
            <a:r>
              <a:rPr lang="zh-TW" altLang="en-US" b="1" dirty="0" smtClean="0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Relative </a:t>
            </a:r>
            <a:r>
              <a:rPr lang="en-US" altLang="zh-TW" b="1" dirty="0" smtClean="0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Extrema Operator</a:t>
            </a:r>
            <a:br>
              <a:rPr lang="en-US" altLang="zh-TW" b="1" dirty="0" smtClean="0">
                <a:solidFill>
                  <a:schemeClr val="bg2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(Relative Minima Operator)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019800" y="3283204"/>
                <a:ext cx="5181600" cy="4217534"/>
              </a:xfrm>
            </p:spPr>
            <p:txBody>
              <a:bodyPr/>
              <a:lstStyle/>
              <a:p>
                <a:r>
                  <a:rPr lang="en-US" altLang="zh-TW" sz="2400" dirty="0" smtClean="0">
                    <a:solidFill>
                      <a:schemeClr val="bg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for </a:t>
                </a:r>
                <a:r>
                  <a:rPr lang="en-US" altLang="zh-TW" sz="2400" dirty="0">
                    <a:solidFill>
                      <a:schemeClr val="bg2">
                        <a:lumMod val="75000"/>
                      </a:schemeClr>
                    </a:solidFill>
                    <a:latin typeface="Cambria Math" panose="02040503050406030204" pitchFamily="18" charset="0"/>
                  </a:rPr>
                  <a:t>8-connectivity</a:t>
                </a:r>
              </a:p>
              <a:p>
                <a:pPr marL="0" indent="0">
                  <a:buNone/>
                </a:pPr>
                <a:r>
                  <a:rPr lang="en-US" altLang="zh-TW" sz="2400" dirty="0">
                    <a:solidFill>
                      <a:schemeClr val="bg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altLang="zh-TW" sz="2400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=1,2</m:t>
                    </m:r>
                    <m:r>
                      <a:rPr lang="en-US" altLang="zh-TW" sz="240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,3,4</m:t>
                    </m:r>
                  </m:oMath>
                </a14:m>
                <a:endParaRPr lang="en-US" altLang="zh-TW" sz="2400" dirty="0" smtClean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zh-TW" altLang="en-US" sz="2400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400" i="1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19800" y="3283204"/>
                <a:ext cx="5181600" cy="4217534"/>
              </a:xfrm>
              <a:blipFill rotWithShape="0">
                <a:blip r:embed="rId5"/>
                <a:stretch>
                  <a:fillRect l="-1647" t="-20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242457" y="2090057"/>
                <a:ext cx="7707086" cy="133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altLang="zh-TW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sz="2800" dirty="0"/>
              </a:p>
              <a:p>
                <a:pPr algn="ctr"/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457" y="2090057"/>
                <a:ext cx="7707086" cy="133049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838200" y="5119973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input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25943" y="5140054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output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127327" y="5119973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input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715070" y="5140054"/>
            <a:ext cx="112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i="1" dirty="0" smtClean="0">
                <a:latin typeface="Bell MT" panose="02020503060305020303" pitchFamily="18" charset="0"/>
              </a:rPr>
              <a:t>output</a:t>
            </a:r>
            <a:endParaRPr lang="zh-TW" altLang="en-US" i="1" dirty="0">
              <a:latin typeface="Bell MT" panose="020205030603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表格 2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135311" y="5489305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表格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5736144"/>
                  </p:ext>
                </p:extLst>
              </p:nvPr>
            </p:nvGraphicFramePr>
            <p:xfrm>
              <a:off x="6135311" y="5489305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7"/>
                          <a:stretch>
                            <a:fillRect l="-101639" t="-101639" r="-104918" b="-1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7"/>
                          <a:stretch>
                            <a:fillRect l="-201639" t="-101639" r="-4918" b="-1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639" t="-201639" r="-20491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639" t="-201639" r="-10491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201639" t="-201639" r="-4918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表格 2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723054" y="5489305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表格 2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7602853"/>
                  </p:ext>
                </p:extLst>
              </p:nvPr>
            </p:nvGraphicFramePr>
            <p:xfrm>
              <a:off x="7723054" y="5489305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8"/>
                          <a:stretch>
                            <a:fillRect l="-100000" t="-101639" r="-101613" b="-1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8"/>
                          <a:stretch>
                            <a:fillRect l="-203279" t="-101639" r="-3279" b="-1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639" t="-201639" r="-204918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100000" t="-201639" r="-101613" b="-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8"/>
                          <a:stretch>
                            <a:fillRect l="-203279" t="-201639" r="-3279" b="-49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721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46891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975495" y="2090847"/>
                <a:ext cx="6206311" cy="1511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b="0" dirty="0" smtClean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1,9,1,9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1&lt;9 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𝑜𝑟𝑖𝑔𝑖𝑛𝑎𝑙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𝑖𝑚𝑎𝑔𝑒</m:t>
                          </m:r>
                        </m:e>
                      </m:d>
                    </m:oMath>
                  </m:oMathPara>
                </a14:m>
                <a:endParaRPr lang="en-US" altLang="zh-TW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可與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1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連繫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表示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1</m:t>
                      </m:r>
                      <m:r>
                        <a:rPr lang="zh-TW" altLang="en-US" i="1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可藉由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𝑚𝑜𝑛𝑜𝑡𝑜𝑛𝑖𝑐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𝑝𝑎𝑡h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zh-TW" altLang="en-US" i="1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連接到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9</m:t>
                      </m:r>
                    </m:oMath>
                  </m:oMathPara>
                </a14:m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495" y="2090847"/>
                <a:ext cx="6206311" cy="1511119"/>
              </a:xfrm>
              <a:prstGeom prst="rect">
                <a:avLst/>
              </a:prstGeom>
              <a:blipFill rotWithShape="0">
                <a:blip r:embed="rId2"/>
                <a:stretch>
                  <a:fillRect b="-4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975496" y="1498532"/>
                <a:ext cx="50683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496" y="1498532"/>
                <a:ext cx="5068389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2968171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346891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2968171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975495" y="4295958"/>
                <a:ext cx="506838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b="0" dirty="0" smtClean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1,3,9,3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1&lt;3 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𝑏𝑦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𝑜𝑟𝑖𝑔𝑖𝑛𝑎𝑙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𝑖𝑚𝑎𝑔𝑒</m:t>
                          </m:r>
                        </m:e>
                      </m:d>
                    </m:oMath>
                  </m:oMathPara>
                </a14:m>
                <a:endParaRPr lang="en-US" altLang="zh-TW" b="0" dirty="0" smtClean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zh-TW" altLang="en-US" i="1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可與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1</m:t>
                    </m:r>
                    <m:r>
                      <a:rPr lang="zh-TW" altLang="en-US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連繫</m:t>
                    </m:r>
                  </m:oMath>
                </a14:m>
                <a:r>
                  <a:rPr lang="en-US" altLang="zh-TW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</a:t>
                </a:r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但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</a:t>
                </a:r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並非可連繫極值之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en-US" altLang="zh-TW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</a:t>
                </a:r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最大值</a:t>
                </a:r>
                <a:r>
                  <a:rPr lang="en-US" altLang="zh-TW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</a:t>
                </a:r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故捨棄</a:t>
                </a:r>
                <a:endParaRPr lang="en-US" altLang="zh-TW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495" y="4295958"/>
                <a:ext cx="5068389" cy="1754326"/>
              </a:xfrm>
              <a:prstGeom prst="rect">
                <a:avLst/>
              </a:prstGeom>
              <a:blipFill rotWithShape="0">
                <a:blip r:embed="rId4"/>
                <a:stretch>
                  <a:fillRect b="-48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543039" y="399847"/>
                <a:ext cx="3962400" cy="987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039" y="399847"/>
                <a:ext cx="3962400" cy="98719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/>
          <p:cNvSpPr txBox="1"/>
          <p:nvPr/>
        </p:nvSpPr>
        <p:spPr>
          <a:xfrm>
            <a:off x="1300480" y="708777"/>
            <a:ext cx="493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(2,3)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作一次完整的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Relative</a:t>
            </a:r>
            <a:r>
              <a:rPr lang="zh-TW" altLang="en-US" dirty="0" smtClean="0">
                <a:latin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Maxima</a:t>
            </a:r>
            <a:r>
              <a:rPr lang="zh-TW" altLang="en-US" dirty="0" smtClean="0">
                <a:latin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46891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91" y="1555270"/>
                <a:ext cx="1854000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6250" r="-3289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968171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 dirty="0" err="1" smtClean="0">
                          <a:latin typeface="Cambria Math" panose="02040503050406030204" pitchFamily="18" charset="0"/>
                        </a:rPr>
                        <m:t>𝑎𝑠𝑡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171" y="1555270"/>
                <a:ext cx="185400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表格 22"/>
          <p:cNvGraphicFramePr>
            <a:graphicFrameLocks noGrp="1"/>
          </p:cNvGraphicFramePr>
          <p:nvPr>
            <p:extLst/>
          </p:nvPr>
        </p:nvGraphicFramePr>
        <p:xfrm>
          <a:off x="9578439" y="4196084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1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9578439" y="3826752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𝑓𝑖𝑛𝑎𝑙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439" y="3826752"/>
                <a:ext cx="1854000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94138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30048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3,2,3,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3,3,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,3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392176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130048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392176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字方塊 16"/>
          <p:cNvSpPr txBox="1"/>
          <p:nvPr/>
        </p:nvSpPr>
        <p:spPr>
          <a:xfrm>
            <a:off x="1300480" y="708777"/>
            <a:ext cx="493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(2,3)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作一次完整的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Relative</a:t>
            </a:r>
            <a:r>
              <a:rPr lang="zh-TW" altLang="en-US" dirty="0" smtClean="0">
                <a:latin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Maxima</a:t>
            </a:r>
            <a:r>
              <a:rPr lang="zh-TW" altLang="en-US" dirty="0" smtClean="0">
                <a:latin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</a:p>
          <a:p>
            <a:pPr algn="ctr"/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eft-right top-bottom scan part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 dirty="0" err="1" smtClean="0">
                          <a:latin typeface="Cambria Math" panose="02040503050406030204" pitchFamily="18" charset="0"/>
                        </a:rPr>
                        <m:t>𝑎𝑠𝑡𝑒𝑠𝑡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2,2,2,2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2,2,2,2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32075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30048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392176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130048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392176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 dirty="0" err="1" smtClean="0">
                          <a:latin typeface="Cambria Math" panose="02040503050406030204" pitchFamily="18" charset="0"/>
                        </a:rPr>
                        <m:t>𝑎𝑠𝑡𝑒𝑠𝑡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80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d>
                      <m:d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eqArr>
                          <m:eqArr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eqArr>
                      </m:sub>
                      <m:sup/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200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2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TW" sz="22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zh-TW" altLang="en-US" dirty="0">
                  <a:latin typeface="Cambria Math" panose="02040503050406030204" pitchFamily="18" charset="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6" t="-135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2000" b="1">
                <a:latin typeface="Cambria Math" panose="02040503050406030204" pitchFamily="18" charset="0"/>
                <a:ea typeface="Cambria Math" panose="02040503050406030204" pitchFamily="18" charset="0"/>
              </a:rPr>
              <a:t>6.1.2 </a:t>
            </a:r>
            <a:r>
              <a:rPr lang="en-US" altLang="zh-TW" sz="2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Non-Rec</a:t>
            </a:r>
            <a:r>
              <a:rPr lang="en-US" altLang="zh-TW" sz="2000" b="1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altLang="zh-TW" sz="2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Neighborhood Operator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Convolution </a:t>
            </a:r>
            <a:r>
              <a:rPr lang="en-US" altLang="zh-TW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2/2</a:t>
            </a:r>
            <a:endParaRPr lang="zh-TW" altLang="en-US" sz="1800" b="1" dirty="0">
              <a:latin typeface="Cambria Math" panose="020405030504060302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298229"/>
              </p:ext>
            </p:extLst>
          </p:nvPr>
        </p:nvGraphicFramePr>
        <p:xfrm>
          <a:off x="1125160" y="3503239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211097" y="3128476"/>
                <a:ext cx="940526" cy="374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𝑚𝑎𝑠𝑘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097" y="3128476"/>
                <a:ext cx="940526" cy="3747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1952" y="3742104"/>
                <a:ext cx="326571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52" y="3742104"/>
                <a:ext cx="326571" cy="634789"/>
              </a:xfrm>
              <a:prstGeom prst="rect">
                <a:avLst/>
              </a:prstGeom>
              <a:blipFill>
                <a:blip r:embed="rId4"/>
                <a:stretch>
                  <a:fillRect r="-740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690310"/>
              </p:ext>
            </p:extLst>
          </p:nvPr>
        </p:nvGraphicFramePr>
        <p:xfrm>
          <a:off x="2820764" y="3503239"/>
          <a:ext cx="22248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515021" y="4674299"/>
                <a:ext cx="5384437" cy="829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8+8⋅8+7⋅7+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⋅8+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⋅8+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⋅7+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⋅8+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⋅7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=7.66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021" y="4674299"/>
                <a:ext cx="5384437" cy="8295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462901" y="3148891"/>
                <a:ext cx="940526" cy="374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𝑖𝑛𝑝𝑢𝑡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01" y="3148891"/>
                <a:ext cx="940526" cy="374763"/>
              </a:xfrm>
              <a:prstGeom prst="rect">
                <a:avLst/>
              </a:prstGeom>
              <a:blipFill>
                <a:blip r:embed="rId6"/>
                <a:stretch>
                  <a:fillRect l="-31169" r="-26623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567030" y="3054585"/>
            <a:ext cx="6159667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</a:rPr>
              <a:t>Q&amp;A</a:t>
            </a:r>
          </a:p>
          <a:p>
            <a:pPr marL="342900" indent="-342900">
              <a:buAutoNum type="alphaUcParenBoth"/>
            </a:pPr>
            <a:r>
              <a:rPr lang="en-US" altLang="zh-TW" sz="3600" dirty="0" smtClean="0">
                <a:solidFill>
                  <a:schemeClr val="bg1"/>
                </a:solidFill>
              </a:rPr>
              <a:t>6.66        (B) 7.66        (C) 8.66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750936" y="3603769"/>
            <a:ext cx="1736437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</a:rPr>
              <a:t>(B) 7.66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0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1" grpId="0" animBg="1"/>
      <p:bldP spid="11" grpId="1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30048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3,9,3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392176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130048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392176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 dirty="0" err="1" smtClean="0">
                          <a:latin typeface="Cambria Math" panose="02040503050406030204" pitchFamily="18" charset="0"/>
                        </a:rPr>
                        <m:t>𝑎𝑠𝑡𝑒𝑠𝑡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1027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30048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2,6,2,6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2,5,6,5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392176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130048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392176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 dirty="0" err="1" smtClean="0">
                          <a:latin typeface="Cambria Math" panose="02040503050406030204" pitchFamily="18" charset="0"/>
                        </a:rPr>
                        <m:t>𝑎𝑠𝑡𝑒𝑠𝑡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6,1,6,9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6,5,6,5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42819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30048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5,6,6,9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5,1,9,9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392176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130048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392176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 dirty="0" err="1" smtClean="0">
                          <a:latin typeface="Cambria Math" panose="02040503050406030204" pitchFamily="18" charset="0"/>
                        </a:rPr>
                        <m:t>𝑎𝑠𝑡𝑒𝑠𝑡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6,6,6,6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6,9,6,9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27880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30048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2,1,2,9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2,2,6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4622893"/>
                <a:ext cx="5068389" cy="120032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3921760" y="2090847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130048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3921760" y="429595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=1,2</m:t>
                      </m:r>
                    </m:oMath>
                  </m:oMathPara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039" y="399847"/>
                <a:ext cx="3962400" cy="15411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0" y="1555270"/>
                <a:ext cx="18540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 dirty="0" err="1" smtClean="0">
                          <a:latin typeface="Cambria Math" panose="02040503050406030204" pitchFamily="18" charset="0"/>
                        </a:rPr>
                        <m:t>𝑎𝑠𝑡𝑒𝑠𝑡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760" y="1555270"/>
                <a:ext cx="18540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zh-TW" altLang="en-US" dirty="0"/>
              </a:p>
              <a:p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1,5,1,9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38" y="2417782"/>
                <a:ext cx="5068389" cy="12003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8653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847737" y="246538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6469017" y="246538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847737" y="1929811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737" y="1929811"/>
                <a:ext cx="1854000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469017" y="1929811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 dirty="0" err="1" smtClean="0">
                          <a:latin typeface="Cambria Math" panose="02040503050406030204" pitchFamily="18" charset="0"/>
                        </a:rPr>
                        <m:t>𝑎𝑠𝑡𝑒𝑠𝑡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017" y="1929811"/>
                <a:ext cx="18540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2738845" y="705394"/>
            <a:ext cx="6714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列省略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以下是作完第一輪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left-right</a:t>
            </a:r>
            <a:r>
              <a:rPr lang="zh-TW" altLang="en-US" dirty="0">
                <a:latin typeface="Cambria Math" panose="02040503050406030204" pitchFamily="18" charset="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top-bottom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結果</a:t>
            </a:r>
          </a:p>
        </p:txBody>
      </p:sp>
    </p:spTree>
    <p:extLst>
      <p:ext uri="{BB962C8B-B14F-4D97-AF65-F5344CB8AC3E}">
        <p14:creationId xmlns:p14="http://schemas.microsoft.com/office/powerpoint/2010/main" val="42447052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847737" y="246538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6469017" y="2465388"/>
          <a:ext cx="185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6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b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 smtClean="0">
                          <a:latin typeface="Cambria Math" panose="02040503050406030204" pitchFamily="18" charset="0"/>
                        </a:rPr>
                        <a:t>9</a:t>
                      </a:r>
                      <a:endParaRPr lang="zh-TW" altLang="en-US" b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847737" y="1929811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737" y="1929811"/>
                <a:ext cx="1854000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6469017" y="1929811"/>
                <a:ext cx="185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i="1" dirty="0" err="1" smtClean="0">
                          <a:latin typeface="Cambria Math" panose="02040503050406030204" pitchFamily="18" charset="0"/>
                        </a:rPr>
                        <m:t>𝑎𝑠𝑡𝑒𝑠𝑡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017" y="1929811"/>
                <a:ext cx="18540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/>
          <p:cNvSpPr txBox="1"/>
          <p:nvPr/>
        </p:nvSpPr>
        <p:spPr>
          <a:xfrm>
            <a:off x="3626131" y="708777"/>
            <a:ext cx="4939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Then iterates down and up again until there are no more change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100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6.3.3 Reachability Operator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Definition </a:t>
            </a:r>
          </a:p>
          <a:p>
            <a:pPr lvl="1">
              <a:defRPr/>
            </a:pPr>
            <a:r>
              <a:rPr lang="en-US" altLang="zh-TW" b="1" dirty="0" smtClean="0"/>
              <a:t>Ascending</a:t>
            </a:r>
            <a:r>
              <a:rPr lang="zh-TW" altLang="en-US" dirty="0" smtClean="0"/>
              <a:t> </a:t>
            </a:r>
            <a:r>
              <a:rPr lang="en-US" altLang="zh-TW" dirty="0"/>
              <a:t>reachability</a:t>
            </a:r>
            <a:r>
              <a:rPr lang="zh-TW" altLang="en-US" dirty="0"/>
              <a:t> </a:t>
            </a:r>
            <a:r>
              <a:rPr lang="en-US" altLang="zh-TW" dirty="0"/>
              <a:t>(relative</a:t>
            </a:r>
            <a:r>
              <a:rPr lang="zh-TW" altLang="en-US" dirty="0"/>
              <a:t> </a:t>
            </a:r>
            <a:r>
              <a:rPr lang="en-US" altLang="zh-TW" dirty="0"/>
              <a:t>minima)</a:t>
            </a:r>
            <a:br>
              <a:rPr lang="en-US" altLang="zh-TW" dirty="0"/>
            </a:br>
            <a:r>
              <a:rPr lang="en-US" altLang="zh-TW" dirty="0"/>
              <a:t>and</a:t>
            </a:r>
            <a:r>
              <a:rPr lang="zh-TW" altLang="en-US" dirty="0"/>
              <a:t> </a:t>
            </a:r>
            <a:r>
              <a:rPr lang="en-US" altLang="zh-TW" b="1" dirty="0"/>
              <a:t>descending</a:t>
            </a:r>
            <a:r>
              <a:rPr lang="zh-TW" altLang="en-US" dirty="0"/>
              <a:t> </a:t>
            </a:r>
            <a:r>
              <a:rPr lang="en-US" altLang="zh-TW" dirty="0"/>
              <a:t>reachability</a:t>
            </a:r>
            <a:r>
              <a:rPr lang="zh-TW" altLang="en-US" dirty="0"/>
              <a:t> </a:t>
            </a:r>
            <a:r>
              <a:rPr lang="en-US" altLang="zh-TW" dirty="0"/>
              <a:t>(relative</a:t>
            </a:r>
            <a:r>
              <a:rPr lang="zh-TW" altLang="en-US" dirty="0"/>
              <a:t> </a:t>
            </a:r>
            <a:r>
              <a:rPr lang="en-US" altLang="zh-TW" dirty="0"/>
              <a:t>maxima)</a:t>
            </a:r>
          </a:p>
          <a:p>
            <a:pPr>
              <a:defRPr/>
            </a:pPr>
            <a:r>
              <a:rPr lang="en-US" altLang="zh-TW" dirty="0" smtClean="0"/>
              <a:t>classification</a:t>
            </a:r>
          </a:p>
          <a:p>
            <a:pPr lvl="1">
              <a:defRPr/>
            </a:pPr>
            <a:r>
              <a:rPr lang="en-US" altLang="zh-TW" dirty="0" smtClean="0"/>
              <a:t>Recursive</a:t>
            </a:r>
            <a:endParaRPr lang="en-US" altLang="zh-TW" dirty="0"/>
          </a:p>
          <a:p>
            <a:pPr lvl="1">
              <a:defRPr/>
            </a:pPr>
            <a:r>
              <a:rPr lang="en-US" altLang="zh-TW" dirty="0"/>
              <a:t>In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very</a:t>
            </a:r>
            <a:r>
              <a:rPr lang="zh-TW" altLang="en-US" dirty="0"/>
              <a:t> </a:t>
            </a:r>
            <a:r>
              <a:rPr lang="en-US" altLang="zh-TW" dirty="0"/>
              <a:t>beginning:</a:t>
            </a:r>
            <a:r>
              <a:rPr lang="zh-TW" altLang="en-US" dirty="0"/>
              <a:t> </a:t>
            </a:r>
            <a:r>
              <a:rPr lang="en-US" altLang="zh-TW" dirty="0"/>
              <a:t>numeric</a:t>
            </a:r>
            <a:r>
              <a:rPr lang="zh-TW" altLang="en-US" dirty="0"/>
              <a:t> </a:t>
            </a:r>
            <a:r>
              <a:rPr lang="en-US" altLang="zh-TW" dirty="0"/>
              <a:t>input</a:t>
            </a:r>
          </a:p>
          <a:p>
            <a:pPr lvl="1">
              <a:defRPr/>
            </a:pPr>
            <a:r>
              <a:rPr lang="en-US" altLang="zh-TW" dirty="0"/>
              <a:t>Later</a:t>
            </a:r>
            <a:r>
              <a:rPr lang="zh-TW" altLang="en-US" dirty="0"/>
              <a:t> </a:t>
            </a:r>
            <a:r>
              <a:rPr lang="en-US" altLang="zh-TW" dirty="0"/>
              <a:t>on:</a:t>
            </a:r>
            <a:r>
              <a:rPr lang="zh-TW" altLang="en-US" dirty="0"/>
              <a:t> </a:t>
            </a:r>
            <a:r>
              <a:rPr lang="en-US" altLang="zh-TW" dirty="0"/>
              <a:t>symbolic</a:t>
            </a:r>
            <a:r>
              <a:rPr lang="zh-TW" altLang="en-US" dirty="0"/>
              <a:t> </a:t>
            </a:r>
            <a:r>
              <a:rPr lang="en-US" altLang="zh-TW" dirty="0"/>
              <a:t>input</a:t>
            </a:r>
            <a:r>
              <a:rPr lang="zh-TW" altLang="en-US" dirty="0"/>
              <a:t> </a:t>
            </a:r>
            <a:r>
              <a:rPr lang="en-US" altLang="zh-TW" dirty="0"/>
              <a:t>&amp;</a:t>
            </a:r>
            <a:r>
              <a:rPr lang="zh-TW" altLang="en-US" dirty="0"/>
              <a:t> </a:t>
            </a:r>
            <a:r>
              <a:rPr lang="en-US" altLang="zh-TW" dirty="0"/>
              <a:t>output</a:t>
            </a:r>
          </a:p>
          <a:p>
            <a:pPr>
              <a:defRPr/>
            </a:pPr>
            <a:r>
              <a:rPr lang="en-US" altLang="zh-TW" dirty="0" smtClean="0"/>
              <a:t>Function </a:t>
            </a:r>
          </a:p>
          <a:p>
            <a:pPr lvl="1">
              <a:defRPr/>
            </a:pPr>
            <a:r>
              <a:rPr lang="en-US" altLang="zh-TW" dirty="0" smtClean="0"/>
              <a:t>Label</a:t>
            </a:r>
            <a:r>
              <a:rPr lang="zh-TW" altLang="en-US" dirty="0" smtClean="0"/>
              <a:t> </a:t>
            </a:r>
            <a:r>
              <a:rPr lang="en-US" altLang="zh-TW" dirty="0"/>
              <a:t>each</a:t>
            </a:r>
            <a:r>
              <a:rPr lang="zh-TW" altLang="en-US" dirty="0"/>
              <a:t> </a:t>
            </a:r>
            <a:r>
              <a:rPr lang="en-US" altLang="zh-TW" dirty="0"/>
              <a:t>pixel</a:t>
            </a:r>
            <a:r>
              <a:rPr lang="zh-TW" altLang="en-US" dirty="0"/>
              <a:t> </a:t>
            </a:r>
            <a:r>
              <a:rPr lang="en-US" altLang="zh-TW" dirty="0"/>
              <a:t>with</a:t>
            </a:r>
            <a:r>
              <a:rPr lang="zh-TW" altLang="en-US" dirty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relative</a:t>
            </a:r>
            <a:r>
              <a:rPr lang="zh-TW" altLang="en-US" dirty="0"/>
              <a:t> </a:t>
            </a:r>
            <a:r>
              <a:rPr lang="en-US" altLang="zh-TW" dirty="0"/>
              <a:t>extrema</a:t>
            </a:r>
            <a:r>
              <a:rPr lang="zh-TW" altLang="en-US" dirty="0"/>
              <a:t> </a:t>
            </a:r>
            <a:r>
              <a:rPr lang="en-US" altLang="zh-TW" dirty="0"/>
              <a:t>that</a:t>
            </a:r>
            <a:r>
              <a:rPr lang="zh-TW" altLang="en-US" dirty="0"/>
              <a:t> </a:t>
            </a:r>
            <a:r>
              <a:rPr lang="en-US" altLang="zh-TW" dirty="0"/>
              <a:t>can</a:t>
            </a:r>
            <a:r>
              <a:rPr lang="zh-TW" altLang="en-US" dirty="0"/>
              <a:t> </a:t>
            </a:r>
            <a:r>
              <a:rPr lang="en-US" altLang="zh-TW" dirty="0"/>
              <a:t>reach</a:t>
            </a:r>
            <a:r>
              <a:rPr lang="zh-TW" altLang="en-US" dirty="0"/>
              <a:t> </a:t>
            </a:r>
            <a:r>
              <a:rPr lang="en-US" altLang="zh-TW" dirty="0"/>
              <a:t>it</a:t>
            </a:r>
            <a:r>
              <a:rPr lang="zh-TW" altLang="en-US" dirty="0"/>
              <a:t> </a:t>
            </a:r>
            <a:r>
              <a:rPr lang="en-US" altLang="zh-TW" dirty="0"/>
              <a:t>by</a:t>
            </a:r>
            <a:r>
              <a:rPr lang="zh-TW" altLang="en-US" dirty="0"/>
              <a:t> </a:t>
            </a:r>
            <a:r>
              <a:rPr lang="en-US" altLang="zh-TW" dirty="0"/>
              <a:t>a</a:t>
            </a:r>
            <a:r>
              <a:rPr lang="zh-TW" altLang="en-US" dirty="0"/>
              <a:t> </a:t>
            </a:r>
            <a:r>
              <a:rPr lang="en-US" altLang="zh-TW" dirty="0"/>
              <a:t>monotonic</a:t>
            </a:r>
            <a:r>
              <a:rPr lang="zh-TW" altLang="en-US" dirty="0"/>
              <a:t> </a:t>
            </a:r>
            <a:r>
              <a:rPr lang="en-US" altLang="zh-TW" dirty="0"/>
              <a:t>path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51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55" y="60952"/>
            <a:ext cx="5008562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45" y="103020"/>
            <a:ext cx="5868987" cy="190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17" y="2326958"/>
            <a:ext cx="596423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54" y="2231708"/>
            <a:ext cx="5726112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04" y="4437389"/>
            <a:ext cx="6489700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817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zh-TW" sz="3200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 &amp;</a:t>
                </a:r>
                <a:r>
                  <a:rPr lang="zh-TW" altLang="en-US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32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endParaRPr lang="en-US" altLang="zh-TW" sz="22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TW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d>
                    <m:d>
                      <m:d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eqArr>
                          <m:eqArr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d>
                              <m:d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sSup>
                                  <m:sSupPr>
                                    <m:ctrlP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e>
                            <m:d>
                              <m:d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altLang="zh-TW" sz="2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TW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eqArr>
                      </m:sub>
                      <m:sup/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altLang="zh-TW" sz="2200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  <m:d>
                      <m:d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eqArr>
                          <m:eqArrPr>
                            <m:ctrl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eqArr>
                      </m:sub>
                      <m:sup/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2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3200" i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When </a:t>
                </a:r>
                <a:r>
                  <a:rPr lang="en-US" altLang="zh-TW" sz="32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will </a:t>
                </a:r>
                <a:r>
                  <a:rPr lang="en-US" altLang="zh-TW" sz="3200" i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value </a:t>
                </a:r>
                <a:r>
                  <a:rPr lang="en-US" altLang="zh-TW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of convolution and </a:t>
                </a:r>
                <a:r>
                  <a:rPr lang="en-US" altLang="zh-TW" sz="3200" i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of </a:t>
                </a:r>
                <a:r>
                  <a:rPr lang="en-US" altLang="zh-TW" sz="3200" i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correlation be the same?</a:t>
                </a:r>
                <a:endParaRPr lang="en-US" altLang="zh-TW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2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TW" sz="22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zh-TW" altLang="en-US" dirty="0">
                  <a:latin typeface="Cambria Math" panose="02040503050406030204" pitchFamily="18" charset="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07" t="-29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2000" b="1">
                <a:latin typeface="Cambria Math" panose="02040503050406030204" pitchFamily="18" charset="0"/>
                <a:ea typeface="Cambria Math" panose="02040503050406030204" pitchFamily="18" charset="0"/>
              </a:rPr>
              <a:t>6.1.2 </a:t>
            </a:r>
            <a:r>
              <a:rPr lang="en-US" altLang="zh-TW" sz="2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Non-Rec</a:t>
            </a:r>
            <a:r>
              <a:rPr lang="en-US" altLang="zh-TW" sz="2000" b="1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altLang="zh-TW" sz="2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Neighborhood Operator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Cross-correlation </a:t>
            </a:r>
            <a:r>
              <a:rPr lang="en-US" altLang="zh-TW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2/2</a:t>
            </a:r>
            <a:endParaRPr lang="zh-TW" altLang="en-US" sz="1800" b="1" dirty="0">
              <a:latin typeface="Cambria Math" panose="020405030504060302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276273" y="5347854"/>
            <a:ext cx="6915727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chemeClr val="bg1"/>
                </a:solidFill>
              </a:rPr>
              <a:t>Ans</a:t>
            </a:r>
            <a:r>
              <a:rPr lang="en-US" altLang="zh-TW" sz="2800" smtClean="0">
                <a:solidFill>
                  <a:schemeClr val="bg1"/>
                </a:solidFill>
              </a:rPr>
              <a:t>. When the </a:t>
            </a:r>
            <a:r>
              <a:rPr lang="en-US" altLang="zh-TW" sz="2800" dirty="0" smtClean="0">
                <a:solidFill>
                  <a:schemeClr val="bg1"/>
                </a:solidFill>
              </a:rPr>
              <a:t>mask </a:t>
            </a:r>
            <a:r>
              <a:rPr lang="en-US" altLang="zh-TW" sz="2800" smtClean="0">
                <a:solidFill>
                  <a:schemeClr val="bg1"/>
                </a:solidFill>
              </a:rPr>
              <a:t>is symmetric</a:t>
            </a:r>
            <a:r>
              <a:rPr lang="en-US" altLang="zh-TW" sz="2800" dirty="0" smtClean="0">
                <a:solidFill>
                  <a:schemeClr val="bg1"/>
                </a:solidFill>
              </a:rPr>
              <a:t>.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184366" y="217714"/>
            <a:ext cx="10169433" cy="6470469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6.1 Introduction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Symbolic Neighborhood Operators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 Region-Growing Operator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6.2.2 Nearest Neighbor Sets and Influence Zones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 Region-Shrinking Operator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6.2.4 Mark-Interior/Border-Pixel Operator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6.2.5 Connectivity Number Operator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Yokoi Connectivity Number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2"/>
            <a:r>
              <a:rPr lang="en-US" altLang="zh-TW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Rutovitz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 Connectivity Number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6.2.6 Connected Shrink Operator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6.2.7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Pair Relationship Operator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6.2.8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Thinning Opertator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6.2.9 Distance Transformation</a:t>
            </a:r>
            <a:r>
              <a:rPr lang="zh-TW" altLang="en-US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6.2.10 Radius od Fusion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6.2.11 Number of Shortest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Paths</a:t>
            </a:r>
          </a:p>
          <a:p>
            <a:r>
              <a:rPr lang="en-US" altLang="zh-TW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6.3 Extremum-Related Neighborhood Operators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6.3.1 </a:t>
            </a:r>
            <a:r>
              <a:rPr lang="en-US" altLang="zh-TW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Non-Minima-Maxima Operator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6.3.2 Relative Extrema Operator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6.3.3 Reachability Operator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6.4 Linear Shift-invariant Neighborhood Operators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6.4.1 Convolution </a:t>
            </a:r>
            <a:r>
              <a:rPr lang="en-US" altLang="zh-TW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and Correlation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6.4.2 Sperability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73152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239794" y="0"/>
            <a:ext cx="2952206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1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6.2.0 Definition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5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49769" y="1890459"/>
                <a:ext cx="5181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0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Indexing of 4-connected and 8-connected neighborhood </a:t>
                </a:r>
                <a:r>
                  <a:rPr lang="en-US" altLang="zh-TW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TW" sz="2000" dirty="0" smtClean="0"/>
              </a:p>
              <a:p>
                <a:pPr marL="0" indent="0">
                  <a:buNone/>
                </a:pPr>
                <a:endParaRPr lang="en-US" altLang="zh-TW" dirty="0"/>
              </a:p>
              <a:p>
                <a:pPr marL="0" indent="0">
                  <a:buNone/>
                </a:pPr>
                <a:endParaRPr lang="en-US" altLang="zh-TW" dirty="0" smtClean="0"/>
              </a:p>
              <a:p>
                <a:pPr marL="0" indent="0">
                  <a:buNone/>
                </a:pPr>
                <a:endParaRPr lang="en-US" altLang="zh-TW" dirty="0"/>
              </a:p>
              <a:p>
                <a:pPr marL="0" indent="0">
                  <a:buNone/>
                </a:pPr>
                <a:endParaRPr lang="zh-TW" altLang="zh-TW" dirty="0"/>
              </a:p>
            </p:txBody>
          </p:sp>
        </mc:Choice>
        <mc:Fallback xmlns="">
          <p:sp>
            <p:nvSpPr>
              <p:cNvPr id="6" name="內容版面配置區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49769" y="1890459"/>
                <a:ext cx="5181600" cy="4351338"/>
              </a:xfrm>
              <a:blipFill rotWithShape="0">
                <a:blip r:embed="rId2"/>
                <a:stretch>
                  <a:fillRect l="-1059" t="-140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內容版面配置區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010400" y="1913329"/>
                <a:ext cx="5181600" cy="3276205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0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primitive </a:t>
                </a:r>
                <a:r>
                  <a:rPr lang="en-US" altLang="zh-TW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function :</a:t>
                </a:r>
              </a:p>
              <a:p>
                <a:pPr marL="0" indent="0">
                  <a:buNone/>
                </a:pPr>
                <a:r>
                  <a:rPr lang="en-US" altLang="zh-TW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TW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division </a:t>
                </a:r>
                <a:r>
                  <a:rPr lang="en-US" altLang="zh-TW" sz="20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(passive) </a:t>
                </a:r>
                <a:r>
                  <a:rPr lang="en-US" altLang="zh-TW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part </a:t>
                </a:r>
                <a:r>
                  <a:rPr lang="en-US" altLang="zh-TW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altLang="zh-TW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𝑎𝑟𝑔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TW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output</a:t>
                </a:r>
              </a:p>
              <a:p>
                <a:pPr marL="0" indent="0">
                  <a:buNone/>
                </a:pPr>
                <a:r>
                  <a:rPr lang="en-US" altLang="zh-TW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altLang="zh-TW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內容版面配置區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010400" y="1913329"/>
                <a:ext cx="5181600" cy="3276205"/>
              </a:xfrm>
              <a:blipFill>
                <a:blip r:embed="rId3"/>
                <a:stretch>
                  <a:fillRect l="-1059" t="-20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696717"/>
                  </p:ext>
                </p:extLst>
              </p:nvPr>
            </p:nvGraphicFramePr>
            <p:xfrm>
              <a:off x="4738307" y="3028905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42696717"/>
                  </p:ext>
                </p:extLst>
              </p:nvPr>
            </p:nvGraphicFramePr>
            <p:xfrm>
              <a:off x="4738307" y="3028905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639" t="-1639" r="-20327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639" t="-1639" r="-10327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01639" t="-1639" r="-3279" b="-2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639" t="-100000" r="-2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639" t="-100000" r="-1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01639" t="-100000" r="-3279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639" t="-203279" r="-20327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101639" t="-203279" r="-10327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01639" t="-203279" r="-3279" b="-327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449445"/>
                  </p:ext>
                </p:extLst>
              </p:nvPr>
            </p:nvGraphicFramePr>
            <p:xfrm>
              <a:off x="3264126" y="3028905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449445"/>
                  </p:ext>
                </p:extLst>
              </p:nvPr>
            </p:nvGraphicFramePr>
            <p:xfrm>
              <a:off x="3264126" y="3028905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01639" t="-1639" r="-104918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100000" r="-204918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01639" t="-100000" r="-104918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01639" t="-100000" r="-4918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01639" t="-203279" r="-10491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053486" y="2603236"/>
                <a:ext cx="15336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altLang="zh-TW" b="0" dirty="0" smtClean="0"/>
                  <a:t>-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486" y="2603236"/>
                <a:ext cx="1533679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527667" y="2603236"/>
                <a:ext cx="15336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altLang="zh-TW" b="0" dirty="0" smtClean="0"/>
                  <a:t>-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667" y="2603236"/>
                <a:ext cx="1533679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685" y="4364066"/>
            <a:ext cx="5681964" cy="187773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376525" y="6245700"/>
            <a:ext cx="230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(clockwise numbering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517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 Region-Growing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Image Processing - Di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057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9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 Region-Growing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It change all pixels whose label is the background label to the non-background label of neighboring pixels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a.k.a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Dilation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Classification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Non-Rec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altLang="zh-TW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Symbolic data domain (input/output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: region-label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03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 Region-Growing Operator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內容版面配置區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eqArr>
                      </m:e>
                    </m:d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𝑏𝑎𝑐𝑘𝑔𝑟𝑜𝑢𝑛𝑑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𝑙𝑎𝑏𝑒𝑙</m:t>
                    </m:r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eqArr>
                          <m:eqArr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sub>
                    </m:sSub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b="0" dirty="0" smtClean="0"/>
              </a:p>
              <a:p>
                <a:pPr marL="0" indent="0">
                  <a:buNone/>
                </a:pPr>
                <a:endParaRPr lang="en-US" altLang="zh-TW" b="0" dirty="0" smtClean="0"/>
              </a:p>
              <a:p>
                <a:pPr marL="0" indent="0">
                  <a:buNone/>
                </a:pPr>
                <a:endParaRPr lang="en-US" altLang="zh-TW" b="0" dirty="0" smtClean="0"/>
              </a:p>
            </p:txBody>
          </p:sp>
        </mc:Choice>
        <mc:Fallback xmlns="">
          <p:sp>
            <p:nvSpPr>
              <p:cNvPr id="5" name="內容版面配置區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5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4</m:t>
                    </m:r>
                  </m:oMath>
                </a14:m>
                <a:r>
                  <a:rPr lang="en-US" altLang="zh-TW" dirty="0" smtClean="0"/>
                  <a:t>-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zh-TW" alt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b="0" dirty="0" smtClean="0"/>
                  <a:t> ,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=1,... ,4</m:t>
                    </m:r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i="1" dirty="0" smtClean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𝑜𝑢𝑡𝑝𝑢𝑡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altLang="zh-TW" b="0" dirty="0" smtClean="0"/>
              </a:p>
              <a:p>
                <a:pPr marL="0" indent="0">
                  <a:buNone/>
                </a:pPr>
                <a:endParaRPr lang="en-US" altLang="zh-TW" b="0" dirty="0" smtClean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8</m:t>
                    </m:r>
                  </m:oMath>
                </a14:m>
                <a:r>
                  <a:rPr lang="en-US" altLang="zh-TW" b="0" dirty="0" smtClean="0"/>
                  <a:t>-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b="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b="0" dirty="0" smtClean="0"/>
                  <a:t> ,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=1,... ,8</m:t>
                    </m:r>
                  </m:oMath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b="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𝑜𝑢𝑡𝑝𝑢𝑡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內容版面配置區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4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5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570683"/>
              </p:ext>
            </p:extLst>
          </p:nvPr>
        </p:nvGraphicFramePr>
        <p:xfrm>
          <a:off x="1959472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35443"/>
              </p:ext>
            </p:extLst>
          </p:nvPr>
        </p:nvGraphicFramePr>
        <p:xfrm>
          <a:off x="7260433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4292605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4292605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279" t="-109836" r="-50491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279" t="-109836" r="-40491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3279" t="-109836" r="-30491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279" t="-209836" r="-5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279" t="-209836" r="-4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3279" t="-209836" r="-3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279" t="-309836" r="-5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279" t="-309836" r="-4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3279" t="-309836" r="-3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文字方塊 21"/>
          <p:cNvSpPr txBox="1"/>
          <p:nvPr/>
        </p:nvSpPr>
        <p:spPr>
          <a:xfrm>
            <a:off x="1959472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959472" y="6354287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Index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260433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4940886" y="1364105"/>
            <a:ext cx="1933731" cy="16489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4940885" y="358329"/>
            <a:ext cx="1933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Region-Growing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 one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point)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940887" y="1528997"/>
                <a:ext cx="1933731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887" y="1528997"/>
                <a:ext cx="1933731" cy="483209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7260433" y="4097080"/>
                <a:ext cx="2694561" cy="7101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433" y="4097080"/>
                <a:ext cx="2694561" cy="7101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260433" y="4871821"/>
                <a:ext cx="493156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Pixels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out of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bound padded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𝑏𝑎𝑐𝑘𝑔𝑟𝑜𝑢𝑛𝑑</m:t>
                    </m:r>
                    <m: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𝑙𝑎𝑏𝑒𝑙</m:t>
                    </m:r>
                  </m:oMath>
                </a14:m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output label will be switched to the label of  the first-encountering </a:t>
                </a:r>
                <a:r>
                  <a:rPr lang="en-US" altLang="zh-TW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TW">
                    <a:latin typeface="Cambria Math" panose="02040503050406030204" pitchFamily="18" charset="0"/>
                    <a:ea typeface="Cambria Math" panose="02040503050406030204" pitchFamily="18" charset="0"/>
                  </a:rPr>
                  <a:t>by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index</a:t>
                </a:r>
                <a:r>
                  <a:rPr lang="en-US" altLang="zh-TW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non-background pixel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433" y="4871821"/>
                <a:ext cx="4931567" cy="1477328"/>
              </a:xfrm>
              <a:prstGeom prst="rect">
                <a:avLst/>
              </a:prstGeom>
              <a:blipFill>
                <a:blip r:embed="rId6"/>
                <a:stretch>
                  <a:fillRect l="-742" t="-2469" r="-247" b="-49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H="1">
            <a:off x="5907750" y="2321169"/>
            <a:ext cx="660104" cy="325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884526" y="3510916"/>
                <a:ext cx="182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4526" y="3510916"/>
                <a:ext cx="182999" cy="276999"/>
              </a:xfrm>
              <a:prstGeom prst="rect">
                <a:avLst/>
              </a:prstGeom>
              <a:blipFill>
                <a:blip r:embed="rId7"/>
                <a:stretch>
                  <a:fillRect l="-33333" r="-26667" b="-88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單箭頭接點 27"/>
          <p:cNvCxnSpPr/>
          <p:nvPr/>
        </p:nvCxnSpPr>
        <p:spPr>
          <a:xfrm flipH="1">
            <a:off x="6148248" y="3714763"/>
            <a:ext cx="726368" cy="353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0" y="0"/>
            <a:ext cx="16002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TW" smtClean="0"/>
              <a:t>Case 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cxnSp>
        <p:nvCxnSpPr>
          <p:cNvPr id="30" name="直線單箭頭接點 29"/>
          <p:cNvCxnSpPr/>
          <p:nvPr/>
        </p:nvCxnSpPr>
        <p:spPr>
          <a:xfrm flipH="1">
            <a:off x="5907750" y="1843784"/>
            <a:ext cx="408058" cy="230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7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1075"/>
              </p:ext>
            </p:extLst>
          </p:nvPr>
        </p:nvGraphicFramePr>
        <p:xfrm>
          <a:off x="1959472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781049"/>
              </p:ext>
            </p:extLst>
          </p:nvPr>
        </p:nvGraphicFramePr>
        <p:xfrm>
          <a:off x="7260433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7816071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7816071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279" t="-209836" r="-5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279" t="-209836" r="-4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3279" t="-209836" r="-3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279" t="-309836" r="-5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279" t="-309836" r="-4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3279" t="-309836" r="-3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279" t="-409836" r="-50491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279" t="-409836" r="-40491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3279" t="-409836" r="-30491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b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文字方塊 21"/>
          <p:cNvSpPr txBox="1"/>
          <p:nvPr/>
        </p:nvSpPr>
        <p:spPr>
          <a:xfrm>
            <a:off x="1959472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959472" y="6354287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Index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260433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4940886" y="1364105"/>
            <a:ext cx="1933731" cy="16489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4940885" y="358329"/>
            <a:ext cx="1933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Region-Growing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 one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point)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940887" y="1528997"/>
                <a:ext cx="1933731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887" y="1528997"/>
                <a:ext cx="1933731" cy="48320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7260433" y="4097080"/>
                <a:ext cx="2694561" cy="7101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433" y="4097080"/>
                <a:ext cx="2694561" cy="7101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260433" y="4871821"/>
                <a:ext cx="493156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Pixels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out of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bound padded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𝑏𝑎𝑐𝑘𝑔𝑟𝑜𝑢𝑛𝑑</m:t>
                    </m:r>
                    <m: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𝑙𝑎𝑏𝑒𝑙</m:t>
                    </m:r>
                  </m:oMath>
                </a14:m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output label will be switched to the label of  the first-encountering </a:t>
                </a:r>
                <a:r>
                  <a:rPr lang="en-US" altLang="zh-TW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TW">
                    <a:latin typeface="Cambria Math" panose="02040503050406030204" pitchFamily="18" charset="0"/>
                    <a:ea typeface="Cambria Math" panose="02040503050406030204" pitchFamily="18" charset="0"/>
                  </a:rPr>
                  <a:t>by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index</a:t>
                </a:r>
                <a:r>
                  <a:rPr lang="en-US" altLang="zh-TW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non-background pixel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433" y="4871821"/>
                <a:ext cx="4931567" cy="1477328"/>
              </a:xfrm>
              <a:prstGeom prst="rect">
                <a:avLst/>
              </a:prstGeom>
              <a:blipFill>
                <a:blip r:embed="rId6"/>
                <a:stretch>
                  <a:fillRect l="-742" t="-2469" r="-247" b="-49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838147" y="2055732"/>
                <a:ext cx="1867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147" y="2055732"/>
                <a:ext cx="186782" cy="276999"/>
              </a:xfrm>
              <a:prstGeom prst="rect">
                <a:avLst/>
              </a:prstGeom>
              <a:blipFill>
                <a:blip r:embed="rId7"/>
                <a:stretch>
                  <a:fillRect l="-20000" r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單箭頭接點 27"/>
          <p:cNvCxnSpPr/>
          <p:nvPr/>
        </p:nvCxnSpPr>
        <p:spPr>
          <a:xfrm flipH="1">
            <a:off x="6111779" y="2238723"/>
            <a:ext cx="726368" cy="353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0" y="0"/>
            <a:ext cx="16002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zh-TW" smtClean="0"/>
              <a:t>Case 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5907750" y="1843784"/>
            <a:ext cx="408058" cy="2300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4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Chapter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Neighborhood Operators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6.1 Introduction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Symbolic Neighborhood Operators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6.3 Extremum-Related Neighborhood Operators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6.4 Linear Shift-invariant Neighborhood Operators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3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99274"/>
              </p:ext>
            </p:extLst>
          </p:nvPr>
        </p:nvGraphicFramePr>
        <p:xfrm>
          <a:off x="2433886" y="2131200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393557"/>
              </p:ext>
            </p:extLst>
          </p:nvPr>
        </p:nvGraphicFramePr>
        <p:xfrm>
          <a:off x="7235122" y="2131200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向右箭號 4"/>
          <p:cNvSpPr/>
          <p:nvPr/>
        </p:nvSpPr>
        <p:spPr>
          <a:xfrm>
            <a:off x="5140082" y="3618689"/>
            <a:ext cx="1984443" cy="19455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140082" y="2612674"/>
            <a:ext cx="1933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Region-Growing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(for all points)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433886" y="4726800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235122" y="4726800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3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6.2.2 Nearest Neighbor Sets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Influence Zones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Definition</a:t>
                </a:r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Label each background pixel with the label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of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its closest non-background neighboring pixel</a:t>
                </a:r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These nearest neighbor sets is called </a:t>
                </a:r>
                <a14:m>
                  <m:oMath xmlns:m="http://schemas.openxmlformats.org/officeDocument/2006/math">
                    <m:r>
                      <a:rPr lang="en-US" altLang="zh-TW" i="1" u="sng" dirty="0" smtClean="0">
                        <a:latin typeface="Cambria Math" panose="02040503050406030204" pitchFamily="18" charset="0"/>
                      </a:rPr>
                      <m:t>𝑖𝑛𝑓𝑙𝑢𝑒𝑛𝑐𝑒</m:t>
                    </m:r>
                    <m:r>
                      <a:rPr lang="en-US" altLang="zh-TW" i="1" u="sng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u="sng" dirty="0" smtClean="0">
                        <a:latin typeface="Cambria Math" panose="02040503050406030204" pitchFamily="18" charset="0"/>
                      </a:rPr>
                      <m:t>𝑧𝑜𝑛𝑒𝑠</m:t>
                    </m:r>
                    <m:r>
                      <a:rPr lang="en-US" altLang="zh-TW" i="1" u="sng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u="sng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Implementation</a:t>
                </a:r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 region-growing</a:t>
                </a:r>
                <a:r>
                  <a:rPr lang="zh-TW" altLang="en-US" smtClean="0">
                    <a:latin typeface="Cambria Math" panose="02040503050406030204" pitchFamily="18" charset="0"/>
                    <a:ea typeface="標楷體" panose="03000509000000000000" pitchFamily="65" charset="-120"/>
                  </a:rPr>
                  <a:t>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operator recursively</a:t>
                </a:r>
                <a:endPara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78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14187"/>
              </p:ext>
            </p:extLst>
          </p:nvPr>
        </p:nvGraphicFramePr>
        <p:xfrm>
          <a:off x="2433886" y="2131200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967337"/>
              </p:ext>
            </p:extLst>
          </p:nvPr>
        </p:nvGraphicFramePr>
        <p:xfrm>
          <a:off x="7235122" y="2131200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向右箭號 4"/>
          <p:cNvSpPr/>
          <p:nvPr/>
        </p:nvSpPr>
        <p:spPr>
          <a:xfrm>
            <a:off x="5140082" y="3618689"/>
            <a:ext cx="1984443" cy="19455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140082" y="2612674"/>
            <a:ext cx="1933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Region-Growing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(for all point)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433886" y="4726800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235122" y="4726800"/>
            <a:ext cx="25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utput</a:t>
            </a:r>
          </a:p>
          <a:p>
            <a:pPr algn="ctr"/>
            <a:r>
              <a:rPr lang="en-US" altLang="zh-TW" b="1" smtClean="0">
                <a:latin typeface="Cambria Math" panose="02040503050406030204" pitchFamily="18" charset="0"/>
              </a:rPr>
              <a:t>(influence zones</a:t>
            </a:r>
            <a:r>
              <a:rPr lang="en-US" altLang="zh-TW" b="1" dirty="0" smtClean="0">
                <a:latin typeface="Cambria Math" panose="02040503050406030204" pitchFamily="18" charset="0"/>
              </a:rPr>
              <a:t>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 Region-Shrinking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Image Processing - Ero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</p:spTree>
    <p:extLst>
      <p:ext uri="{BB962C8B-B14F-4D97-AF65-F5344CB8AC3E}">
        <p14:creationId xmlns:p14="http://schemas.microsoft.com/office/powerpoint/2010/main" val="12268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 Region-Shrinking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Function: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It change the label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on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all border pixels to the background pixel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may change the connectivity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 region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and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can even entirely delete a region upon repeated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application</a:t>
            </a:r>
          </a:p>
          <a:p>
            <a:pPr lvl="1"/>
            <a:r>
              <a:rPr lang="en-US" altLang="zh-TW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a.k.a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 “Erosion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”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Classification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Non-Rec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altLang="zh-TW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Symbolic data domain (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input/output </a:t>
            </a:r>
            <a:r>
              <a:rPr lang="en-US" altLang="zh-TW"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region-label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32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 Region-Shrinking Operator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內容版面配置區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eqArr>
                      </m:e>
                    </m:d>
                  </m:oMath>
                </a14:m>
                <a:endParaRPr lang="en-US" altLang="zh-TW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𝑏𝑎𝑐𝑘𝑔𝑟𝑜𝑢𝑛𝑑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𝑙𝑎𝑏𝑒𝑙</m:t>
                    </m:r>
                  </m:oMath>
                </a14:m>
                <a:endParaRPr lang="en-US" altLang="zh-TW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altLang="zh-TW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eqArr>
                          <m:eqArrPr>
                            <m:ctrlP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sub>
                    </m:sSub>
                  </m:oMath>
                </a14:m>
                <a:endParaRPr lang="en-US" altLang="zh-TW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b="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TW" b="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TW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內容版面配置區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5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4</m:t>
                    </m:r>
                  </m:oMath>
                </a14:m>
                <a:r>
                  <a:rPr lang="en-US" altLang="zh-TW" dirty="0" smtClean="0">
                    <a:solidFill>
                      <a:schemeClr val="tx1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zh-TW" altLang="en-US" b="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b="0" dirty="0" smtClean="0">
                    <a:solidFill>
                      <a:schemeClr val="tx1"/>
                    </a:solidFill>
                  </a:rPr>
                  <a:t> ,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=1,... ,4</m:t>
                    </m:r>
                  </m:oMath>
                </a14:m>
                <a:endParaRPr lang="en-US" altLang="zh-TW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TW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𝑜𝑢𝑡𝑝𝑢𝑡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altLang="zh-TW" b="0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TW" b="0" dirty="0" smtClean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8</m:t>
                    </m:r>
                  </m:oMath>
                </a14:m>
                <a:r>
                  <a:rPr lang="en-US" altLang="zh-TW" b="0" dirty="0" smtClean="0">
                    <a:solidFill>
                      <a:schemeClr val="tx1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b="0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b="0" dirty="0" smtClean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b="0" dirty="0" smtClean="0">
                    <a:solidFill>
                      <a:schemeClr val="tx1"/>
                    </a:solidFill>
                  </a:rPr>
                  <a:t> ,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=1,... ,8</m:t>
                    </m:r>
                  </m:oMath>
                </a14:m>
                <a:endParaRPr lang="en-US" altLang="zh-TW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b="0" dirty="0" smtClean="0">
                    <a:solidFill>
                      <a:schemeClr val="tx1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𝑜𝑢𝑡𝑝𝑢𝑡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內容版面配置區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80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4263"/>
              </p:ext>
            </p:extLst>
          </p:nvPr>
        </p:nvGraphicFramePr>
        <p:xfrm>
          <a:off x="1959472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203792"/>
              </p:ext>
            </p:extLst>
          </p:nvPr>
        </p:nvGraphicFramePr>
        <p:xfrm>
          <a:off x="7260433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5768119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5768119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3279" t="-109836" r="-50491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03279" t="-109836" r="-40491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03279" t="-109836" r="-30491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3279" t="-209836" r="-5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03279" t="-209836" r="-4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03279" t="-209836" r="-3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3279" t="-309836" r="-5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203279" t="-309836" r="-4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03279" t="-309836" r="-3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g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2" name="文字方塊 21"/>
          <p:cNvSpPr txBox="1"/>
          <p:nvPr/>
        </p:nvSpPr>
        <p:spPr>
          <a:xfrm>
            <a:off x="1959472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959472" y="6354287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Index</a:t>
            </a:r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zh-TW" altLang="en-US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參考用</a:t>
            </a:r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zh-TW" altLang="en-US" b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260433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  <a:endParaRPr lang="zh-TW" altLang="en-US" b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4940886" y="1364105"/>
            <a:ext cx="1933731" cy="16489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940885" y="358329"/>
            <a:ext cx="1933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Region-Shrinking</a:t>
            </a:r>
            <a:endParaRPr lang="en-US" altLang="zh-TW" b="1" dirty="0" smtClean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en-US" altLang="zh-TW" b="1" dirty="0" smtClean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at one </a:t>
            </a:r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point)</a:t>
            </a:r>
            <a:endParaRPr lang="zh-TW" altLang="en-US" b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940887" y="1528997"/>
                <a:ext cx="1933731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e>
                      </m:d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</m:s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</m:e>
                      </m:d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sz="1600" dirty="0" smtClean="0">
                  <a:solidFill>
                    <a:prstClr val="black"/>
                  </a:solidFill>
                </a:endParaRPr>
              </a:p>
              <a:p>
                <a:pPr algn="ctr"/>
                <a:endParaRPr lang="en-US" altLang="zh-TW" dirty="0" smtClean="0">
                  <a:solidFill>
                    <a:prstClr val="black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1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zh-TW" alt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887" y="1528997"/>
                <a:ext cx="1933731" cy="483209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7260433" y="4097080"/>
                <a:ext cx="2694561" cy="7101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433" y="4097080"/>
                <a:ext cx="2694561" cy="7101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7260433" y="4871821"/>
                <a:ext cx="493156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Pixels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out of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bound padded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𝑏𝑎𝑐𝑘𝑔𝑟𝑜𝑢𝑛𝑑</m:t>
                    </m:r>
                    <m: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TW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𝑙𝑎𝑏𝑒𝑙</m:t>
                    </m:r>
                  </m:oMath>
                </a14:m>
                <a:endParaRPr lang="en-US" altLang="zh-TW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𝑤h𝑒𝑛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 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𝑔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 , ∀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&lt;8 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𝑜𝑢𝑡𝑝𝑢𝑡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𝑔</m:t>
                    </m:r>
                  </m:oMath>
                </a14:m>
                <a:endPara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0433" y="4871821"/>
                <a:ext cx="4931567" cy="923330"/>
              </a:xfrm>
              <a:prstGeom prst="rect">
                <a:avLst/>
              </a:prstGeom>
              <a:blipFill>
                <a:blip r:embed="rId5"/>
                <a:stretch>
                  <a:fillRect l="-742" t="-3947" b="-72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96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837328"/>
              </p:ext>
            </p:extLst>
          </p:nvPr>
        </p:nvGraphicFramePr>
        <p:xfrm>
          <a:off x="2433886" y="2131200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991225"/>
              </p:ext>
            </p:extLst>
          </p:nvPr>
        </p:nvGraphicFramePr>
        <p:xfrm>
          <a:off x="7235122" y="2131200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向右箭號 4"/>
          <p:cNvSpPr/>
          <p:nvPr/>
        </p:nvSpPr>
        <p:spPr>
          <a:xfrm>
            <a:off x="5140082" y="3618689"/>
            <a:ext cx="1984443" cy="19455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140082" y="2612674"/>
            <a:ext cx="1933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Region-Shrinking</a:t>
            </a:r>
            <a:endParaRPr lang="en-US" altLang="zh-TW" b="1" dirty="0" smtClean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  <a:endParaRPr lang="en-US" altLang="zh-TW" b="1" dirty="0" smtClean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(for all points)</a:t>
            </a:r>
            <a:endParaRPr lang="zh-TW" altLang="en-US" b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433886" y="4726800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235122" y="4726800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  <a:endParaRPr lang="zh-TW" altLang="en-US" b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773470"/>
              </p:ext>
            </p:extLst>
          </p:nvPr>
        </p:nvGraphicFramePr>
        <p:xfrm>
          <a:off x="2433886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722547"/>
              </p:ext>
            </p:extLst>
          </p:nvPr>
        </p:nvGraphicFramePr>
        <p:xfrm>
          <a:off x="6905737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2878246" y="4982646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4-neighborhood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350097" y="4982646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8-neighborhood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14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92850"/>
              </p:ext>
            </p:extLst>
          </p:nvPr>
        </p:nvGraphicFramePr>
        <p:xfrm>
          <a:off x="2433886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939472"/>
              </p:ext>
            </p:extLst>
          </p:nvPr>
        </p:nvGraphicFramePr>
        <p:xfrm>
          <a:off x="6905737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878246" y="4982646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4-neighborhood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7350097" y="4982646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8-neighborhood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33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184366" y="217714"/>
            <a:ext cx="10169433" cy="6470469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6.1 Introduction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 Symbolic Neighborhood Operators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 Region-Growing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6.2.2 Nearest Neighbor Sets and Influence Zones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 Region-Shrinking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6.2.4 Mark-Interior/Border-Pixel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6.2.5 Connectivity Number Operator</a:t>
            </a:r>
          </a:p>
          <a:p>
            <a:pPr lvl="2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Yokoi Connectivity Number</a:t>
            </a:r>
          </a:p>
          <a:p>
            <a:pPr lvl="2"/>
            <a:r>
              <a:rPr lang="en-US" altLang="zh-TW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Rutovitz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Connectivity Number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6.2.6 Connected Shrink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6.2.7 Pair Relationship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6.2.8 Thinning </a:t>
            </a:r>
            <a:r>
              <a:rPr lang="en-US" altLang="zh-TW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Opertator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6.2.9 Distance Transformation</a:t>
            </a:r>
            <a:r>
              <a:rPr lang="zh-TW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6.2.10 Radius od Fusion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6.2.11 Number of Shortest Paths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 Extremum-Related Neighborhood Operators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6.3.1 Non-Minima-Maxima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6.3.2 Relative Extrema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6.3.3 Reachability Operator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6.4 Linear Shift-invariant Neighborhood Operators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6.4.1 Convolution and Correlation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6.4.2 </a:t>
            </a:r>
            <a:r>
              <a:rPr lang="en-US" altLang="zh-TW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Saperability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73152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239794" y="0"/>
            <a:ext cx="2952206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7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240111"/>
              </p:ext>
            </p:extLst>
          </p:nvPr>
        </p:nvGraphicFramePr>
        <p:xfrm>
          <a:off x="2433886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536068"/>
              </p:ext>
            </p:extLst>
          </p:nvPr>
        </p:nvGraphicFramePr>
        <p:xfrm>
          <a:off x="6905737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878246" y="4982646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4-neighborhood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7350097" y="4982646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8-neighborhood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35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46047"/>
              </p:ext>
            </p:extLst>
          </p:nvPr>
        </p:nvGraphicFramePr>
        <p:xfrm>
          <a:off x="2433886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598783"/>
              </p:ext>
            </p:extLst>
          </p:nvPr>
        </p:nvGraphicFramePr>
        <p:xfrm>
          <a:off x="6905737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878246" y="4982646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4-neighborhood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7350097" y="4982646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8-neighborhood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49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208619"/>
              </p:ext>
            </p:extLst>
          </p:nvPr>
        </p:nvGraphicFramePr>
        <p:xfrm>
          <a:off x="2433886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228678"/>
              </p:ext>
            </p:extLst>
          </p:nvPr>
        </p:nvGraphicFramePr>
        <p:xfrm>
          <a:off x="6905737" y="2131200"/>
          <a:ext cx="2595600" cy="2595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604555" y="4973736"/>
                <a:ext cx="38143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mtClean="0"/>
                  <a:t>4-neighborhood</a:t>
                </a:r>
                <a:r>
                  <a:rPr lang="en-US" altLang="zh-TW" dirty="0" smtClean="0"/>
                  <a:t>: 3    </a:t>
                </a:r>
                <a:r>
                  <a:rPr lang="zh-TW" altLang="en-US" dirty="0" smtClean="0">
                    <a:solidFill>
                      <a:schemeClr val="bg2">
                        <a:lumMod val="50000"/>
                      </a:schemeClr>
                    </a:solidFill>
                  </a:rPr>
                  <a:t>←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 dirty="0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TW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+|</m:t>
                    </m:r>
                    <m:r>
                      <m:rPr>
                        <m:sty m:val="p"/>
                      </m:rPr>
                      <a:rPr lang="el-GR" altLang="zh-TW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zh-TW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zh-TW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endParaRPr lang="zh-TW" alt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555" y="4973736"/>
                <a:ext cx="3814353" cy="369332"/>
              </a:xfrm>
              <a:prstGeom prst="rect">
                <a:avLst/>
              </a:prstGeom>
              <a:blipFill>
                <a:blip r:embed="rId2"/>
                <a:stretch>
                  <a:fillRect l="-1278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905737" y="4973736"/>
                <a:ext cx="480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8-neighborhood: 3    </a:t>
                </a:r>
                <a:r>
                  <a:rPr lang="zh-TW" altLang="en-US" dirty="0">
                    <a:solidFill>
                      <a:schemeClr val="bg2">
                        <a:lumMod val="50000"/>
                      </a:schemeClr>
                    </a:solidFill>
                  </a:rPr>
                  <a:t>←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r>
                      <a:rPr lang="en-US" altLang="zh-TW" b="0" i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altLang="zh-TW" i="1" dirty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TW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TW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737" y="4973736"/>
                <a:ext cx="4807131" cy="369332"/>
              </a:xfrm>
              <a:prstGeom prst="rect">
                <a:avLst/>
              </a:prstGeom>
              <a:blipFill>
                <a:blip r:embed="rId3"/>
                <a:stretch>
                  <a:fillRect l="-1142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838200" y="5259079"/>
                <a:ext cx="4306452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Euclidean-distance: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zh-TW" altLang="en-US" dirty="0" smtClean="0"/>
                  <a:t>    </a:t>
                </a:r>
                <a:r>
                  <a:rPr lang="zh-TW" altLang="en-US" dirty="0">
                    <a:solidFill>
                      <a:schemeClr val="bg2">
                        <a:lumMod val="50000"/>
                      </a:schemeClr>
                    </a:solidFill>
                  </a:rPr>
                  <a:t>←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TW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b="0" i="1" smtClean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zh-TW" altLang="en-US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59079"/>
                <a:ext cx="4306452" cy="427746"/>
              </a:xfrm>
              <a:prstGeom prst="rect">
                <a:avLst/>
              </a:prstGeom>
              <a:blipFill>
                <a:blip r:embed="rId4"/>
                <a:stretch>
                  <a:fillRect l="-1275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905736" y="5267989"/>
                <a:ext cx="4502331" cy="427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mtClean="0"/>
                  <a:t>Euclidean-distance: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</m:rad>
                    <m:r>
                      <m:rPr>
                        <m:nor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m:rPr>
                        <m:nor/>
                      </m:rPr>
                      <a:rPr lang="zh-TW" altLang="en-US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m:t>← </m:t>
                    </m:r>
                    <m:rad>
                      <m:radPr>
                        <m:degHide m:val="on"/>
                        <m:ctrlPr>
                          <a:rPr lang="en-US" altLang="zh-TW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736" y="5267989"/>
                <a:ext cx="4502331" cy="427746"/>
              </a:xfrm>
              <a:prstGeom prst="rect">
                <a:avLst/>
              </a:prstGeom>
              <a:blipFill>
                <a:blip r:embed="rId5"/>
                <a:stretch>
                  <a:fillRect l="-1220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2508069" y="6006091"/>
            <a:ext cx="7175862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i="1" smtClean="0"/>
              <a:t>4-neighborhood &lt; Euclidean-distance &lt; 8-neighborhood</a:t>
            </a:r>
            <a:endParaRPr lang="zh-TW" alt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95213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9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229793"/>
              </p:ext>
            </p:extLst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78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793889"/>
              </p:ext>
            </p:extLst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691446"/>
              </p:ext>
            </p:extLst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0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45860"/>
              </p:ext>
            </p:extLst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8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890224"/>
              </p:ext>
            </p:extLst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5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764491"/>
              </p:ext>
            </p:extLst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16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650737"/>
              </p:ext>
            </p:extLst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2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184366" y="217714"/>
            <a:ext cx="10169433" cy="6470469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6.1 Introduction</a:t>
            </a:r>
          </a:p>
          <a:p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 Symbolic Neighborhood Operators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6.2.1 Region-Growing Operator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6.2.2 Nearest Neighbor Sets and Influence Zones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6.2.3 Region-Shrinking Operator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6.2.4 Mark-Interior/Border-Pixel Operator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6.2.5 Connectivity Number Operator</a:t>
            </a:r>
          </a:p>
          <a:p>
            <a:pPr lvl="2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Yokoi Connectivity Number</a:t>
            </a:r>
          </a:p>
          <a:p>
            <a:pPr lvl="2"/>
            <a:r>
              <a:rPr lang="en-US" altLang="zh-TW" dirty="0" err="1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Rutovitz</a:t>
            </a: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Connectivity Number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6.2.6 Connected Shrink Operator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6.2.7 Pair Relationship Operator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6.2.8 Thinning </a:t>
            </a:r>
            <a:r>
              <a:rPr lang="en-US" altLang="zh-TW" dirty="0" err="1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Opertator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6.2.9 Distance Transformation</a:t>
            </a:r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6.2.10 Radius od Fusion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6.2.11 Number of Shortest Paths</a:t>
            </a:r>
          </a:p>
          <a:p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6.3 Extremum-Related Neighborhood Operators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6.3.1 Non-Minima-Maxima Operator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6.3.2 Relative Extrema Operator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6.3.3 Reachability Operator</a:t>
            </a:r>
          </a:p>
          <a:p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6.4 Linear Shift-invariant Neighborhood Operators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6.4.1 Convolution and Correlation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6.4.2 </a:t>
            </a:r>
            <a:r>
              <a:rPr lang="en-US" altLang="zh-TW" dirty="0" err="1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Saperability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73152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239794" y="0"/>
            <a:ext cx="2952206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02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475785"/>
              </p:ext>
            </p:extLst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5220839" y="3642359"/>
                <a:ext cx="3780843" cy="900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4-neighborhood</a:t>
                </a:r>
                <a:r>
                  <a:rPr lang="en-US" altLang="zh-TW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 </m:t>
                    </m:r>
                  </m:oMath>
                </a14:m>
                <a:endParaRPr lang="en-US" altLang="zh-TW" b="0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𝒂𝒍𝒕𝒆𝒓𝒏𝒂𝒕𝒆𝒍𝒚</m:t>
                      </m:r>
                      <m:r>
                        <a:rPr lang="en-US" altLang="zh-TW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ad>
                        <m:radPr>
                          <m:degHide m:val="on"/>
                          <m:ctrlP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sup>
                              <m: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p>
                              <m:r>
                                <a:rPr lang="en-US" altLang="zh-TW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altLang="zh-TW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𝟐𝟔</m:t>
                          </m:r>
                        </m:e>
                      </m:rad>
                    </m:oMath>
                  </m:oMathPara>
                </a14:m>
                <a:endParaRPr lang="en-US" altLang="zh-TW" b="1" dirty="0" smtClean="0"/>
              </a:p>
              <a:p>
                <a:r>
                  <a:rPr lang="en-US" altLang="zh-TW" smtClean="0">
                    <a:solidFill>
                      <a:schemeClr val="tx1"/>
                    </a:solidFill>
                  </a:rPr>
                  <a:t>8-neighborhood</a:t>
                </a:r>
                <a:r>
                  <a:rPr lang="en-US" altLang="zh-TW" dirty="0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</m:oMath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839" y="3642359"/>
                <a:ext cx="3780843" cy="900631"/>
              </a:xfrm>
              <a:prstGeom prst="rect">
                <a:avLst/>
              </a:prstGeom>
              <a:blipFill>
                <a:blip r:embed="rId2"/>
                <a:stretch>
                  <a:fillRect l="-3704" t="-8784" r="-1127" b="-155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11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220839" y="3947159"/>
                <a:ext cx="3780843" cy="900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4-neighborhood</a:t>
                </a:r>
                <a:r>
                  <a:rPr lang="en-US" altLang="zh-TW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 </m:t>
                    </m:r>
                  </m:oMath>
                </a14:m>
                <a:endParaRPr lang="en-US" altLang="zh-TW" b="0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𝒂𝒍𝒕𝒆𝒓𝒏𝒂𝒕𝒆𝒍𝒚</m:t>
                      </m:r>
                      <m:r>
                        <a:rPr lang="en-US" altLang="zh-TW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ad>
                        <m:radPr>
                          <m:degHide m:val="on"/>
                          <m:ctrlP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e>
                            <m:sup>
                              <m: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p>
                              <m:r>
                                <a:rPr lang="en-US" altLang="zh-TW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altLang="zh-TW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𝟐𝟗</m:t>
                          </m:r>
                        </m:e>
                      </m:rad>
                    </m:oMath>
                  </m:oMathPara>
                </a14:m>
                <a:endParaRPr lang="en-US" altLang="zh-TW" b="1" dirty="0" smtClean="0"/>
              </a:p>
              <a:p>
                <a:r>
                  <a:rPr lang="en-US" altLang="zh-TW" smtClean="0">
                    <a:solidFill>
                      <a:schemeClr val="tx1"/>
                    </a:solidFill>
                  </a:rPr>
                  <a:t>8-neighborhood</a:t>
                </a:r>
                <a:r>
                  <a:rPr lang="en-US" altLang="zh-TW" dirty="0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</m:oMath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839" y="3947159"/>
                <a:ext cx="3780843" cy="900631"/>
              </a:xfrm>
              <a:prstGeom prst="rect">
                <a:avLst/>
              </a:prstGeom>
              <a:blipFill>
                <a:blip r:embed="rId2"/>
                <a:stretch>
                  <a:fillRect l="-3704" t="-8784" r="-1127" b="-155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7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6.2.3.1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Approach Euclidean-distance</a:t>
            </a:r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325328"/>
              </p:ext>
            </p:extLst>
          </p:nvPr>
        </p:nvGraphicFramePr>
        <p:xfrm>
          <a:off x="731519" y="1690688"/>
          <a:ext cx="4302034" cy="4078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91094">
                  <a:extLst>
                    <a:ext uri="{9D8B030D-6E8A-4147-A177-3AD203B41FA5}">
                      <a16:colId xmlns:a16="http://schemas.microsoft.com/office/drawing/2014/main" val="72388574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14883215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53128268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1094">
                  <a:extLst>
                    <a:ext uri="{9D8B030D-6E8A-4147-A177-3AD203B41FA5}">
                      <a16:colId xmlns:a16="http://schemas.microsoft.com/office/drawing/2014/main" val="3142131035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3996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70828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5994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1424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246964" y="4339045"/>
                <a:ext cx="3780843" cy="900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4-neighborhood: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=7 </m:t>
                    </m:r>
                  </m:oMath>
                </a14:m>
                <a:endParaRPr lang="en-US" altLang="zh-TW" b="0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𝒂𝒍𝒕𝒆𝒓𝒏𝒂𝒕𝒆𝒍𝒚</m:t>
                      </m:r>
                      <m:r>
                        <a:rPr lang="en-US" altLang="zh-TW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ad>
                        <m:radPr>
                          <m:degHide m:val="on"/>
                          <m:ctrlP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e>
                            <m:sup>
                              <m: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sup>
                              <m:r>
                                <a:rPr lang="en-US" altLang="zh-TW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altLang="zh-TW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e>
                      </m:rad>
                    </m:oMath>
                  </m:oMathPara>
                </a14:m>
                <a:endParaRPr lang="en-US" altLang="zh-TW" b="1" dirty="0" smtClean="0"/>
              </a:p>
              <a:p>
                <a:r>
                  <a:rPr lang="en-US" altLang="zh-TW" dirty="0" smtClean="0">
                    <a:solidFill>
                      <a:schemeClr val="tx1"/>
                    </a:solidFill>
                  </a:rPr>
                  <a:t>8-neighborhood: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  <m:d>
                      <m:dPr>
                        <m:ctrlPr>
                          <a:rPr lang="en-US" altLang="zh-TW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</m:oMath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964" y="4339045"/>
                <a:ext cx="3780843" cy="900631"/>
              </a:xfrm>
              <a:prstGeom prst="rect">
                <a:avLst/>
              </a:prstGeom>
              <a:blipFill>
                <a:blip r:embed="rId3"/>
                <a:stretch>
                  <a:fillRect l="-3871" t="-9459" r="-1129" b="-148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3030582" y="6191793"/>
            <a:ext cx="613083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This </a:t>
            </a:r>
            <a:r>
              <a:rPr lang="en-US" altLang="zh-TW" smtClean="0"/>
              <a:t>is the </a:t>
            </a:r>
            <a:r>
              <a:rPr lang="en-US" altLang="zh-TW" dirty="0" smtClean="0"/>
              <a:t>way </a:t>
            </a:r>
            <a:r>
              <a:rPr lang="en-US" altLang="zh-TW" smtClean="0"/>
              <a:t>how discrete pixels </a:t>
            </a:r>
            <a:r>
              <a:rPr lang="en-US" altLang="zh-TW" dirty="0" smtClean="0"/>
              <a:t>approach a </a:t>
            </a:r>
            <a:r>
              <a:rPr lang="en-US" altLang="zh-TW" smtClean="0"/>
              <a:t>continuous circle.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11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6.2.4 Mark-Interior/Border-Pixel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It marks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all interior pixels with the label </a:t>
            </a:r>
            <a:r>
              <a:rPr lang="en-US" altLang="zh-TW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and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all border pixels with the label </a:t>
            </a:r>
            <a:r>
              <a:rPr lang="en-US" altLang="zh-TW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Classification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Non-Rec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symbolic data domain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(input </a:t>
            </a:r>
            <a:r>
              <a:rPr lang="en-US" altLang="zh-TW"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binary-label/output </a:t>
            </a:r>
            <a:r>
              <a:rPr lang="en-US" altLang="zh-TW"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number-label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altLang="zh-TW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6.2.4 Mark-Interior/Border-Pixel Operator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內容版面配置區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eqArr>
                      </m:e>
                    </m:d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</m:eqArr>
                      </m:e>
                    </m:d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𝑖𝑛𝑡𝑒𝑟𝑖𝑜𝑟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𝑙𝑎𝑏𝑒𝑙</m:t>
                    </m:r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𝑏𝑜𝑟𝑑𝑒𝑟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𝑙𝑎𝑏𝑒𝑙</m:t>
                    </m:r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eqArr>
                          <m:eqArr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eqArr>
                      </m:sub>
                    </m:sSub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b="0" dirty="0" smtClean="0"/>
              </a:p>
              <a:p>
                <a:pPr marL="0" indent="0">
                  <a:buNone/>
                </a:pPr>
                <a:endParaRPr lang="en-US" altLang="zh-TW" b="0" dirty="0" smtClean="0"/>
              </a:p>
              <a:p>
                <a:pPr marL="0" indent="0">
                  <a:buNone/>
                </a:pPr>
                <a:endParaRPr lang="en-US" altLang="zh-TW" b="0" dirty="0" smtClean="0"/>
              </a:p>
            </p:txBody>
          </p:sp>
        </mc:Choice>
        <mc:Fallback xmlns="">
          <p:sp>
            <p:nvSpPr>
              <p:cNvPr id="5" name="內容版面配置區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5"/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4</m:t>
                    </m:r>
                  </m:oMath>
                </a14:m>
                <a:r>
                  <a:rPr lang="en-US" altLang="zh-TW" dirty="0" smtClean="0"/>
                  <a:t>-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zh-TW" altLang="en-US" b="0" dirty="0" smtClean="0"/>
                  <a:t>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b="0" dirty="0" smtClean="0"/>
                  <a:t> ,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=1,... ,4</m:t>
                    </m:r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i="1" dirty="0" smtClean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𝑜𝑢𝑡𝑝𝑢𝑡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b="0" dirty="0" smtClean="0"/>
              </a:p>
              <a:p>
                <a:pPr marL="0" indent="0">
                  <a:buNone/>
                </a:pPr>
                <a:endParaRPr lang="en-US" altLang="zh-TW" b="0" dirty="0" smtClean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8</m:t>
                    </m:r>
                  </m:oMath>
                </a14:m>
                <a:r>
                  <a:rPr lang="en-US" altLang="zh-TW" b="0" dirty="0" smtClean="0"/>
                  <a:t>-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b="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−1  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b="0" dirty="0" smtClean="0"/>
                  <a:t> ,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=1,... ,8</m:t>
                    </m:r>
                  </m:oMath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b="0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𝑜𝑢𝑡𝑝𝑢𝑡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內容版面配置區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4"/>
                <a:stretch>
                  <a:fillRect t="-210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90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112321"/>
              </p:ext>
            </p:extLst>
          </p:nvPr>
        </p:nvGraphicFramePr>
        <p:xfrm>
          <a:off x="1959472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08477"/>
              </p:ext>
            </p:extLst>
          </p:nvPr>
        </p:nvGraphicFramePr>
        <p:xfrm>
          <a:off x="7260433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9331474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69331474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279" t="-209836" r="-4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279" t="-309836" r="-5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279" t="-309836" r="-4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3279" t="-309836" r="-3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279" t="-409836" r="-40491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文字方塊 21"/>
          <p:cNvSpPr txBox="1"/>
          <p:nvPr/>
        </p:nvSpPr>
        <p:spPr>
          <a:xfrm>
            <a:off x="1959472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959472" y="6354287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Index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260433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4940886" y="1364105"/>
            <a:ext cx="1933731" cy="16489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4797304" y="358329"/>
            <a:ext cx="2319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Mark interior/border-Pixel Operator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 one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point)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797305" y="1528997"/>
                <a:ext cx="2077314" cy="283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305" y="1528997"/>
                <a:ext cx="2077314" cy="2831544"/>
              </a:xfrm>
              <a:prstGeom prst="rect">
                <a:avLst/>
              </a:prstGeom>
              <a:blipFill>
                <a:blip r:embed="rId4"/>
                <a:stretch>
                  <a:fillRect b="-4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8016572" y="3913097"/>
                <a:ext cx="2694561" cy="1328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572" y="3913097"/>
                <a:ext cx="2694561" cy="13280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8016572" y="5367852"/>
            <a:ext cx="3052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for 4-connectivity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i: interior label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 border label</a:t>
            </a:r>
          </a:p>
        </p:txBody>
      </p:sp>
      <p:cxnSp>
        <p:nvCxnSpPr>
          <p:cNvPr id="4" name="直線單箭頭接點 3"/>
          <p:cNvCxnSpPr>
            <a:stCxn id="5" idx="1"/>
          </p:cNvCxnSpPr>
          <p:nvPr/>
        </p:nvCxnSpPr>
        <p:spPr>
          <a:xfrm flipH="1">
            <a:off x="6131226" y="1795643"/>
            <a:ext cx="623206" cy="275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6754432" y="1610977"/>
            <a:ext cx="26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endParaRPr lang="zh-TW" altLang="en-US" dirty="0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5907750" y="2286000"/>
            <a:ext cx="651312" cy="334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0" y="0"/>
            <a:ext cx="16002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altLang="zh-TW" smtClean="0"/>
              <a:t>Case 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92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446139"/>
              </p:ext>
            </p:extLst>
          </p:nvPr>
        </p:nvGraphicFramePr>
        <p:xfrm>
          <a:off x="1959472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760700"/>
              </p:ext>
            </p:extLst>
          </p:nvPr>
        </p:nvGraphicFramePr>
        <p:xfrm>
          <a:off x="7260433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0550727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a</a:t>
                          </a:r>
                          <a:endParaRPr lang="zh-TW" altLang="en-US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a</a:t>
                          </a:r>
                          <a:endParaRPr lang="zh-TW" altLang="en-US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0550727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a</a:t>
                          </a:r>
                          <a:endParaRPr lang="zh-TW" altLang="en-US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/>
                            <a:t>a</a:t>
                          </a:r>
                          <a:endParaRPr lang="zh-TW" altLang="en-US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79" t="-309836" r="-2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3279" t="-409836" r="-30491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79" t="-409836" r="-20491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3279" t="-409836" r="-104918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79" t="-509836" r="-204918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文字方塊 21"/>
          <p:cNvSpPr txBox="1"/>
          <p:nvPr/>
        </p:nvSpPr>
        <p:spPr>
          <a:xfrm>
            <a:off x="1959472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959472" y="6354287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Index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260433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4940886" y="1364105"/>
            <a:ext cx="1933731" cy="16489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797305" y="1528997"/>
                <a:ext cx="2077314" cy="283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6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TW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sz="1600" b="0" dirty="0" smtClean="0"/>
                  <a:t>A</a:t>
                </a:r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305" y="1528997"/>
                <a:ext cx="2077314" cy="2831544"/>
              </a:xfrm>
              <a:prstGeom prst="rect">
                <a:avLst/>
              </a:prstGeom>
              <a:blipFill>
                <a:blip r:embed="rId4"/>
                <a:stretch>
                  <a:fillRect b="-4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8016572" y="3913097"/>
                <a:ext cx="2694561" cy="1328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572" y="3913097"/>
                <a:ext cx="2694561" cy="13280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8016572" y="5367852"/>
            <a:ext cx="3052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for 4-connectivity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: interior label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: border label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 flipH="1">
            <a:off x="6150743" y="2334194"/>
            <a:ext cx="676971" cy="247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6803755" y="2110126"/>
            <a:ext cx="26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endParaRPr lang="zh-TW" altLang="en-US" dirty="0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5864469" y="2294792"/>
            <a:ext cx="597877" cy="298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0" y="0"/>
            <a:ext cx="160020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altLang="zh-TW" smtClean="0"/>
              <a:t>Case 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4797304" y="358329"/>
            <a:ext cx="2319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Mark interior/border-Pixel Operator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 one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point)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419044"/>
              </p:ext>
            </p:extLst>
          </p:nvPr>
        </p:nvGraphicFramePr>
        <p:xfrm>
          <a:off x="1959472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447429"/>
              </p:ext>
            </p:extLst>
          </p:nvPr>
        </p:nvGraphicFramePr>
        <p:xfrm>
          <a:off x="7260433" y="545984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5038140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表格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5038140"/>
                  </p:ext>
                </p:extLst>
              </p:nvPr>
            </p:nvGraphicFramePr>
            <p:xfrm>
              <a:off x="1959472" y="3758687"/>
              <a:ext cx="2595600" cy="25956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mpd="sng">
                          <a:solidFill>
                            <a:schemeClr val="tx1"/>
                          </a:solidFill>
                          <a:prstDash val="dot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79" t="-109836" r="-20491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3279" t="-209836" r="-3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79" t="-209836" r="-2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3279" t="-209836" r="-10491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3279" t="-309836" r="-204918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mpd="sng">
                          <a:solidFill>
                            <a:schemeClr val="tx1"/>
                          </a:solidFill>
                          <a:prstDash val="dot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a:t>E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dirty="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zh-TW" altLang="en-US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L>
                        <a:lnR w="19050" cmpd="sng">
                          <a:solidFill>
                            <a:schemeClr val="tx1"/>
                          </a:solidFill>
                          <a:prstDash val="dot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dot"/>
                          <a:round/>
                          <a:headEnd type="none" w="med" len="med"/>
                          <a:tailEnd type="none" w="med" len="med"/>
                        </a:lnT>
                        <a:lnB w="19050" cmpd="sng">
                          <a:solidFill>
                            <a:schemeClr val="tx1"/>
                          </a:solidFill>
                          <a:prstDash val="dot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文字方塊 21"/>
          <p:cNvSpPr txBox="1"/>
          <p:nvPr/>
        </p:nvSpPr>
        <p:spPr>
          <a:xfrm>
            <a:off x="1959472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959472" y="6354287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Index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260433" y="3141584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25" name="向右箭號 24"/>
          <p:cNvSpPr/>
          <p:nvPr/>
        </p:nvSpPr>
        <p:spPr>
          <a:xfrm>
            <a:off x="4940886" y="1364105"/>
            <a:ext cx="1933731" cy="16489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797305" y="1528997"/>
                <a:ext cx="2077314" cy="283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sz="16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altLang="zh-TW" sz="1600" b="0" dirty="0" smtClean="0"/>
              </a:p>
              <a:p>
                <a:pPr algn="ctr"/>
                <a:endParaRPr lang="en-US" altLang="zh-TW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305" y="1528997"/>
                <a:ext cx="2077314" cy="2831544"/>
              </a:xfrm>
              <a:prstGeom prst="rect">
                <a:avLst/>
              </a:prstGeom>
              <a:blipFill>
                <a:blip r:embed="rId4"/>
                <a:stretch>
                  <a:fillRect b="-4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8016572" y="3913097"/>
                <a:ext cx="2694561" cy="13280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zh-TW" dirty="0" smtClean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572" y="3913097"/>
                <a:ext cx="2694561" cy="13280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8016572" y="5367852"/>
            <a:ext cx="3052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for 4-connectivity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: interior label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: border label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4" name="直線單箭頭接點 3"/>
          <p:cNvCxnSpPr>
            <a:stCxn id="5" idx="1"/>
          </p:cNvCxnSpPr>
          <p:nvPr/>
        </p:nvCxnSpPr>
        <p:spPr>
          <a:xfrm flipH="1">
            <a:off x="6131226" y="1795643"/>
            <a:ext cx="623206" cy="275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6754432" y="1610977"/>
            <a:ext cx="263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endParaRPr lang="zh-TW" altLang="en-US" dirty="0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5907750" y="2286000"/>
            <a:ext cx="651312" cy="334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0" y="0"/>
            <a:ext cx="160020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zh-TW" smtClean="0"/>
              <a:t>Case 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797304" y="358329"/>
            <a:ext cx="2319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Mark interior/border-Pixel Operator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at one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point)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564288"/>
              </p:ext>
            </p:extLst>
          </p:nvPr>
        </p:nvGraphicFramePr>
        <p:xfrm>
          <a:off x="2433886" y="2131200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846861"/>
              </p:ext>
            </p:extLst>
          </p:nvPr>
        </p:nvGraphicFramePr>
        <p:xfrm>
          <a:off x="7235122" y="2131200"/>
          <a:ext cx="2595600" cy="25956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mpd="sng">
                      <a:solidFill>
                        <a:schemeClr val="tx1"/>
                      </a:solidFill>
                      <a:prstDash val="dot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b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a:t>i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mpd="sng">
                      <a:solidFill>
                        <a:schemeClr val="tx1"/>
                      </a:solidFill>
                      <a:prstDash val="dot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a:t>E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endParaRPr lang="zh-TW" altLang="en-US" dirty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mpd="sng">
                      <a:solidFill>
                        <a:schemeClr val="tx1"/>
                      </a:solidFill>
                      <a:prstDash val="dot"/>
                    </a:lnR>
                    <a:lnT w="190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9050" cmpd="sng">
                      <a:solidFill>
                        <a:schemeClr val="tx1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向右箭號 4"/>
          <p:cNvSpPr/>
          <p:nvPr/>
        </p:nvSpPr>
        <p:spPr>
          <a:xfrm>
            <a:off x="5140082" y="3618689"/>
            <a:ext cx="1984443" cy="19455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433886" y="4726800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endParaRPr lang="zh-TW" altLang="en-US" b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235122" y="4726800"/>
            <a:ext cx="25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  <a:endParaRPr lang="zh-TW" altLang="en-US" b="1" dirty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972530" y="2612913"/>
            <a:ext cx="2319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Mark interior/border-Pixel Operator</a:t>
            </a:r>
            <a:endParaRPr lang="en-US" altLang="zh-TW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(for all points)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830722" y="1330981"/>
            <a:ext cx="20950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&lt;Legend&gt;</a:t>
            </a:r>
          </a:p>
          <a:p>
            <a:pPr lvl="1"/>
            <a:r>
              <a:rPr lang="en-US" altLang="zh-TW" sz="1600" dirty="0" smtClean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i: interior label</a:t>
            </a:r>
          </a:p>
          <a:p>
            <a:pPr lvl="1"/>
            <a:r>
              <a:rPr lang="en-US" altLang="zh-TW" sz="1600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US" altLang="zh-TW" sz="1600" dirty="0" smtClean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border label</a:t>
            </a:r>
          </a:p>
        </p:txBody>
      </p:sp>
    </p:spTree>
    <p:extLst>
      <p:ext uri="{BB962C8B-B14F-4D97-AF65-F5344CB8AC3E}">
        <p14:creationId xmlns:p14="http://schemas.microsoft.com/office/powerpoint/2010/main" val="22827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6.2.5 Connectivity Number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Its purpose 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is to </a:t>
            </a:r>
            <a:r>
              <a:rPr lang="en-US" altLang="zh-TW">
                <a:latin typeface="Cambria Math" panose="02040503050406030204" pitchFamily="18" charset="0"/>
                <a:ea typeface="Cambria Math" panose="02040503050406030204" pitchFamily="18" charset="0"/>
              </a:rPr>
              <a:t>classify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way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 pixel is connected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to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its like neighbors</a:t>
            </a:r>
            <a:endParaRPr lang="en-US" altLang="zh-TW" dirty="0"/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Classification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Non-Rec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symbolic </a:t>
            </a:r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data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domain(input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: binary-label/output : number-label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en-US" altLang="zh-TW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Types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Yokoi Connectivity Number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Rutovitz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 Connectivity Number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477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6.1.1 Introduction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7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. The workhorse of low-level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vision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What are levels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</a:t>
            </a:r>
            <a:r>
              <a:rPr lang="en-US" altLang="zh-TW" dirty="0" smtClean="0"/>
              <a:t>vision?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494620" y="2057401"/>
            <a:ext cx="11372848" cy="4657807"/>
            <a:chOff x="494620" y="2057401"/>
            <a:chExt cx="11372848" cy="4657807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620" y="4099264"/>
              <a:ext cx="657225" cy="64770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5514" y="3630499"/>
              <a:ext cx="1843053" cy="1116465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2236" y="2912723"/>
              <a:ext cx="2998279" cy="1834241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4183" y="2057401"/>
              <a:ext cx="4256845" cy="2780372"/>
            </a:xfrm>
            <a:prstGeom prst="rect">
              <a:avLst/>
            </a:prstGeom>
          </p:spPr>
        </p:pic>
        <p:sp>
          <p:nvSpPr>
            <p:cNvPr id="8" name="文字方塊 7"/>
            <p:cNvSpPr txBox="1"/>
            <p:nvPr/>
          </p:nvSpPr>
          <p:spPr>
            <a:xfrm>
              <a:off x="10500600" y="4837773"/>
              <a:ext cx="13668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/>
                <a:t>https://goo.gl/ynA9VN</a:t>
              </a:r>
              <a:endParaRPr lang="zh-TW" altLang="en-US" sz="1000" dirty="0"/>
            </a:p>
          </p:txBody>
        </p:sp>
        <p:sp>
          <p:nvSpPr>
            <p:cNvPr id="9" name="左-右雙向箭號 8"/>
            <p:cNvSpPr/>
            <p:nvPr/>
          </p:nvSpPr>
          <p:spPr>
            <a:xfrm>
              <a:off x="1151846" y="4293326"/>
              <a:ext cx="513668" cy="296091"/>
            </a:xfrm>
            <a:prstGeom prst="leftRight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左-右雙向箭號 9"/>
            <p:cNvSpPr/>
            <p:nvPr/>
          </p:nvSpPr>
          <p:spPr>
            <a:xfrm>
              <a:off x="3518365" y="4293325"/>
              <a:ext cx="513668" cy="296091"/>
            </a:xfrm>
            <a:prstGeom prst="leftRight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左-右雙向箭號 10"/>
            <p:cNvSpPr/>
            <p:nvPr/>
          </p:nvSpPr>
          <p:spPr>
            <a:xfrm>
              <a:off x="7040109" y="4293326"/>
              <a:ext cx="513668" cy="296091"/>
            </a:xfrm>
            <a:prstGeom prst="leftRightArrow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494620" y="4837772"/>
              <a:ext cx="811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input</a:t>
              </a:r>
              <a:endParaRPr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720553" y="4837772"/>
              <a:ext cx="18874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mtClean="0"/>
                <a:t>Low-Level</a:t>
              </a:r>
              <a:r>
                <a:rPr lang="en-US" altLang="zh-TW" dirty="0" smtClean="0"/>
                <a:t/>
              </a:r>
              <a:br>
                <a:rPr lang="en-US" altLang="zh-TW" dirty="0" smtClean="0"/>
              </a:br>
              <a:r>
                <a:rPr lang="en-US" altLang="zh-TW" dirty="0" smtClean="0"/>
                <a:t>-----------------------</a:t>
              </a:r>
            </a:p>
            <a:p>
              <a:r>
                <a:rPr lang="en-US" altLang="zh-TW" dirty="0" smtClean="0"/>
                <a:t>grouping</a:t>
              </a:r>
            </a:p>
            <a:p>
              <a:r>
                <a:rPr lang="en-US" altLang="zh-TW" dirty="0" smtClean="0"/>
                <a:t>Color</a:t>
              </a:r>
            </a:p>
            <a:p>
              <a:r>
                <a:rPr lang="en-US" altLang="zh-TW" smtClean="0"/>
                <a:t>Spatial freq</a:t>
              </a:r>
              <a:r>
                <a:rPr lang="en-US" altLang="zh-TW" dirty="0" smtClean="0"/>
                <a:t>.</a:t>
              </a:r>
            </a:p>
            <a:p>
              <a:r>
                <a:rPr lang="en-US" altLang="zh-TW" dirty="0" smtClean="0"/>
                <a:t>Local Motion</a:t>
              </a: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022235" y="4839793"/>
              <a:ext cx="18874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mtClean="0"/>
                <a:t>Mid-Level</a:t>
              </a:r>
              <a:r>
                <a:rPr lang="en-US" altLang="zh-TW" dirty="0" smtClean="0"/>
                <a:t/>
              </a:r>
              <a:br>
                <a:rPr lang="en-US" altLang="zh-TW" dirty="0" smtClean="0"/>
              </a:br>
              <a:r>
                <a:rPr lang="en-US" altLang="zh-TW" dirty="0" smtClean="0"/>
                <a:t>-----------------------</a:t>
              </a:r>
            </a:p>
            <a:p>
              <a:r>
                <a:rPr lang="en-US" altLang="zh-TW" smtClean="0"/>
                <a:t>Textures</a:t>
              </a:r>
              <a:endParaRPr lang="en-US" altLang="zh-TW" dirty="0" smtClean="0"/>
            </a:p>
            <a:p>
              <a:r>
                <a:rPr lang="en-US" altLang="zh-TW" smtClean="0"/>
                <a:t>Surfaces</a:t>
              </a:r>
              <a:endParaRPr lang="en-US" altLang="zh-TW" dirty="0" smtClean="0"/>
            </a:p>
            <a:p>
              <a:r>
                <a:rPr lang="en-US" altLang="zh-TW" dirty="0" smtClean="0"/>
                <a:t>Global motion</a:t>
              </a:r>
            </a:p>
            <a:p>
              <a:r>
                <a:rPr lang="en-US" altLang="zh-TW" smtClean="0"/>
                <a:t>Depth</a:t>
              </a:r>
              <a:endParaRPr lang="en-US" altLang="zh-TW" dirty="0" smtClean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7534183" y="4837772"/>
              <a:ext cx="18874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mtClean="0"/>
                <a:t>High-Level</a:t>
              </a:r>
              <a:r>
                <a:rPr lang="en-US" altLang="zh-TW" dirty="0" smtClean="0"/>
                <a:t/>
              </a:r>
              <a:br>
                <a:rPr lang="en-US" altLang="zh-TW" dirty="0" smtClean="0"/>
              </a:br>
              <a:r>
                <a:rPr lang="en-US" altLang="zh-TW" dirty="0" smtClean="0"/>
                <a:t>-----------------------</a:t>
              </a:r>
            </a:p>
            <a:p>
              <a:r>
                <a:rPr lang="en-US" altLang="zh-TW" smtClean="0"/>
                <a:t>Objects</a:t>
              </a:r>
              <a:endParaRPr lang="en-US" altLang="zh-TW" dirty="0" smtClean="0"/>
            </a:p>
            <a:p>
              <a:r>
                <a:rPr lang="en-US" altLang="zh-TW" smtClean="0"/>
                <a:t>Characters</a:t>
              </a:r>
              <a:endParaRPr lang="en-US" altLang="zh-TW" dirty="0" smtClean="0"/>
            </a:p>
            <a:p>
              <a:r>
                <a:rPr lang="en-US" altLang="zh-TW" dirty="0" smtClean="0"/>
                <a:t>Actions</a:t>
              </a:r>
            </a:p>
            <a:p>
              <a:r>
                <a:rPr lang="en-US" altLang="zh-TW" smtClean="0"/>
                <a:t>intentions</a:t>
              </a:r>
              <a:endParaRPr lang="en-US" altLang="zh-TW" dirty="0" smtClean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8126882" y="6468987"/>
              <a:ext cx="15357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/>
                <a:t>https://goo.gl/o5Q3Qy</a:t>
              </a:r>
              <a:endParaRPr lang="zh-TW" altLang="en-US" sz="1000" dirty="0"/>
            </a:p>
          </p:txBody>
        </p:sp>
      </p:grpSp>
      <p:sp>
        <p:nvSpPr>
          <p:cNvPr id="19" name="矩形 18"/>
          <p:cNvSpPr/>
          <p:nvPr/>
        </p:nvSpPr>
        <p:spPr>
          <a:xfrm>
            <a:off x="1559169" y="3470031"/>
            <a:ext cx="2048799" cy="32451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28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6.2.5.1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Yokoi Connectivity Number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for 4-connectivity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 pixel is an interior pixel if its value and that of each of its </a:t>
            </a:r>
            <a:r>
              <a:rPr lang="en-US" altLang="zh-TW" sz="2200" dirty="0" smtClean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4-connected</a:t>
            </a:r>
            <a:r>
              <a:rPr lang="en-US" altLang="zh-TW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neighbor are the same(Yokoi number of an interior pixel : 5)</a:t>
            </a:r>
          </a:p>
          <a:p>
            <a:r>
              <a:rPr lang="en-US" altLang="zh-TW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US" altLang="zh-TW" sz="2200" dirty="0" smtClean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4-connectivity</a:t>
            </a:r>
            <a:r>
              <a:rPr lang="en-US" altLang="zh-TW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of pixel is given by the number of times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條件達成次數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en-US" altLang="zh-TW" sz="2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chemeClr val="tx1"/>
              </a:buClr>
              <a:buNone/>
            </a:pPr>
            <a:endParaRPr lang="en-US" altLang="zh-TW" sz="2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0862122"/>
                  </p:ext>
                </p:extLst>
              </p:nvPr>
            </p:nvGraphicFramePr>
            <p:xfrm>
              <a:off x="8270548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0862122"/>
                  </p:ext>
                </p:extLst>
              </p:nvPr>
            </p:nvGraphicFramePr>
            <p:xfrm>
              <a:off x="8270548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101639" r="-10161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2"/>
                          <a:stretch>
                            <a:fillRect l="-203279" t="-101639" r="-3279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9429508"/>
                  </p:ext>
                </p:extLst>
              </p:nvPr>
            </p:nvGraphicFramePr>
            <p:xfrm>
              <a:off x="3203441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9429508"/>
                  </p:ext>
                </p:extLst>
              </p:nvPr>
            </p:nvGraphicFramePr>
            <p:xfrm>
              <a:off x="3203441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639" t="-1639" r="-204918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01639" t="-1639" r="-104918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639" t="-101639" r="-204918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5790438"/>
                  </p:ext>
                </p:extLst>
              </p:nvPr>
            </p:nvGraphicFramePr>
            <p:xfrm>
              <a:off x="4718452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5790438"/>
                  </p:ext>
                </p:extLst>
              </p:nvPr>
            </p:nvGraphicFramePr>
            <p:xfrm>
              <a:off x="4718452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3279" t="-1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3279" t="-201639" r="-20327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4"/>
                          <a:stretch>
                            <a:fillRect l="-103279" t="-201639" r="-10327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4972950"/>
                  </p:ext>
                </p:extLst>
              </p:nvPr>
            </p:nvGraphicFramePr>
            <p:xfrm>
              <a:off x="1688430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4972950"/>
                  </p:ext>
                </p:extLst>
              </p:nvPr>
            </p:nvGraphicFramePr>
            <p:xfrm>
              <a:off x="1688430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1639" r="-101613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5"/>
                          <a:stretch>
                            <a:fillRect l="-203279" t="-1639" r="-3279" b="-2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5"/>
                          <a:stretch>
                            <a:fillRect l="-203279" t="-101639" r="-3279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7491948"/>
                  </p:ext>
                </p:extLst>
              </p:nvPr>
            </p:nvGraphicFramePr>
            <p:xfrm>
              <a:off x="6233463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7491948"/>
                  </p:ext>
                </p:extLst>
              </p:nvPr>
            </p:nvGraphicFramePr>
            <p:xfrm>
              <a:off x="6233463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6"/>
                          <a:stretch>
                            <a:fillRect l="-203279" t="-101639" r="-3279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201639" r="-10161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6"/>
                          <a:stretch>
                            <a:fillRect l="-203279" t="-201639" r="-3279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3175732"/>
                  </p:ext>
                </p:extLst>
              </p:nvPr>
            </p:nvGraphicFramePr>
            <p:xfrm>
              <a:off x="9751433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3175732"/>
                  </p:ext>
                </p:extLst>
              </p:nvPr>
            </p:nvGraphicFramePr>
            <p:xfrm>
              <a:off x="9751433" y="4426839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7"/>
                          <a:stretch>
                            <a:fillRect l="-100000" t="-1639" r="-101613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7"/>
                          <a:stretch>
                            <a:fillRect l="-203279" t="-1639" r="-3279" b="-2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7"/>
                          <a:stretch>
                            <a:fillRect l="-100000" t="-101639" r="-10161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7"/>
                          <a:stretch>
                            <a:fillRect l="-203279" t="-101639" r="-3279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2599136" y="3713039"/>
                <a:ext cx="38548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Corner Neighborhood</a:t>
                </a:r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corresponding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zh-TW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136" y="3713039"/>
                <a:ext cx="3854844" cy="646331"/>
              </a:xfrm>
              <a:prstGeom prst="rect">
                <a:avLst/>
              </a:prstGeom>
              <a:blipFill>
                <a:blip r:embed="rId8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60587581"/>
              </p:ext>
            </p:extLst>
          </p:nvPr>
        </p:nvGraphicFramePr>
        <p:xfrm>
          <a:off x="1567176" y="6286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245404"/>
              </p:ext>
            </p:extLst>
          </p:nvPr>
        </p:nvGraphicFramePr>
        <p:xfrm>
          <a:off x="8594041" y="6286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164909"/>
              </p:ext>
            </p:extLst>
          </p:nvPr>
        </p:nvGraphicFramePr>
        <p:xfrm>
          <a:off x="9984873" y="6286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8026813"/>
              </p:ext>
            </p:extLst>
          </p:nvPr>
        </p:nvGraphicFramePr>
        <p:xfrm>
          <a:off x="4422516" y="2336388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1530827"/>
              </p:ext>
            </p:extLst>
          </p:nvPr>
        </p:nvGraphicFramePr>
        <p:xfrm>
          <a:off x="5813348" y="2365145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499590"/>
              </p:ext>
            </p:extLst>
          </p:nvPr>
        </p:nvGraphicFramePr>
        <p:xfrm>
          <a:off x="5813348" y="6286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6183914"/>
              </p:ext>
            </p:extLst>
          </p:nvPr>
        </p:nvGraphicFramePr>
        <p:xfrm>
          <a:off x="8594041" y="2336388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925020"/>
              </p:ext>
            </p:extLst>
          </p:nvPr>
        </p:nvGraphicFramePr>
        <p:xfrm>
          <a:off x="889361" y="472721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9142654"/>
              </p:ext>
            </p:extLst>
          </p:nvPr>
        </p:nvGraphicFramePr>
        <p:xfrm>
          <a:off x="2280193" y="472721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715653"/>
              </p:ext>
            </p:extLst>
          </p:nvPr>
        </p:nvGraphicFramePr>
        <p:xfrm>
          <a:off x="9255772" y="472721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24281" y="167934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𝐼𝑠𝑜𝑙𝑎𝑡𝑒𝑑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81" y="167934"/>
                <a:ext cx="1998193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4675276" y="168161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276" y="168161"/>
                <a:ext cx="1998193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8864641" y="167934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𝐶𝑜𝑛𝑛𝑒𝑐𝑡𝑖𝑛𝑔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641" y="167934"/>
                <a:ext cx="1998193" cy="369332"/>
              </a:xfrm>
              <a:prstGeom prst="rect">
                <a:avLst/>
              </a:prstGeom>
              <a:blipFill>
                <a:blip r:embed="rId4"/>
                <a:stretch>
                  <a:fillRect l="-915" r="-4878"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7280203"/>
              </p:ext>
            </p:extLst>
          </p:nvPr>
        </p:nvGraphicFramePr>
        <p:xfrm>
          <a:off x="5263683" y="472721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124280" y="4212302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𝐵𝑟𝑎𝑛𝑐h𝑖𝑛𝑔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3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80" y="4212302"/>
                <a:ext cx="1998193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915" r="-3354"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692533" y="4212302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𝐶𝑟𝑜𝑠𝑠𝑖𝑛𝑔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533" y="4212302"/>
                <a:ext cx="1998193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8812876" y="4215749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𝐼𝑛𝑡𝑒𝑟𝑖𝑜𝑟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5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2876" y="4215749"/>
                <a:ext cx="199819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284124"/>
              </p:ext>
            </p:extLst>
          </p:nvPr>
        </p:nvGraphicFramePr>
        <p:xfrm>
          <a:off x="9984873" y="2336388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1881"/>
              </p:ext>
            </p:extLst>
          </p:nvPr>
        </p:nvGraphicFramePr>
        <p:xfrm>
          <a:off x="4422516" y="6286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文字方塊 23"/>
          <p:cNvSpPr txBox="1"/>
          <p:nvPr/>
        </p:nvSpPr>
        <p:spPr>
          <a:xfrm>
            <a:off x="1461525" y="1747996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s,s,s,s</a:t>
            </a:r>
            <a:r>
              <a:rPr lang="en-US" altLang="zh-TW" dirty="0" smtClean="0"/>
              <a:t>) = 0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4347869" y="1742735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s,s,q,s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5718385" y="1747996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s,r,q,s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8553426" y="1747996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q,s,q,s</a:t>
            </a:r>
            <a:r>
              <a:rPr lang="en-US" altLang="zh-TW" dirty="0" smtClean="0"/>
              <a:t>) = 2</a:t>
            </a:r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9908639" y="1747996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r,q,q,s</a:t>
            </a:r>
            <a:r>
              <a:rPr lang="en-US" altLang="zh-TW" dirty="0" smtClean="0"/>
              <a:t>) = 2</a:t>
            </a:r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9917623" y="3461273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q,q,r,r</a:t>
            </a:r>
            <a:r>
              <a:rPr lang="en-US" altLang="zh-TW" dirty="0" smtClean="0"/>
              <a:t>) = 2</a:t>
            </a:r>
            <a:endParaRPr lang="zh-TW" altLang="en-US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8488390" y="3463431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r,q,r,q</a:t>
            </a:r>
            <a:r>
              <a:rPr lang="en-US" altLang="zh-TW" dirty="0" smtClean="0"/>
              <a:t>) = 2</a:t>
            </a:r>
            <a:endParaRPr lang="zh-TW" altLang="en-US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5714232" y="3461273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r,r,q,s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4316865" y="3461273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r,r,r,q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733245" y="5850076"/>
            <a:ext cx="1390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q,s,q,q</a:t>
            </a:r>
            <a:r>
              <a:rPr lang="en-US" altLang="zh-TW" dirty="0" smtClean="0"/>
              <a:t>) = 3</a:t>
            </a:r>
            <a:endParaRPr lang="zh-TW" altLang="en-US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170250" y="5839734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r,q,q,q</a:t>
            </a:r>
            <a:r>
              <a:rPr lang="en-US" altLang="zh-TW" dirty="0" smtClean="0"/>
              <a:t>) = 3</a:t>
            </a:r>
            <a:endParaRPr lang="zh-TW" altLang="en-US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5158031" y="5839734"/>
            <a:ext cx="139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q,q,q,q</a:t>
            </a:r>
            <a:r>
              <a:rPr lang="en-US" altLang="zh-TW" dirty="0" smtClean="0"/>
              <a:t>) = 4</a:t>
            </a:r>
            <a:endParaRPr lang="zh-TW" altLang="en-US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9255772" y="5845194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r,r,r,r</a:t>
            </a:r>
            <a:r>
              <a:rPr lang="en-US" altLang="zh-TW" dirty="0" smtClean="0"/>
              <a:t>) = 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349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6.2.5.1 Yokoi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Connectivity Number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內容版面配置區 2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6723744" cy="4850946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000" dirty="0" smtClean="0">
                    <a:latin typeface="Cambria Math" panose="02040503050406030204" pitchFamily="18" charset="0"/>
                  </a:rPr>
                  <a:t>for 4-connectivity</a:t>
                </a:r>
              </a:p>
              <a:p>
                <a:pPr marL="0" indent="0">
                  <a:buNone/>
                </a:pPr>
                <a:r>
                  <a:rPr lang="en-US" altLang="zh-TW" sz="2000" b="0" dirty="0" smtClean="0">
                    <a:solidFill>
                      <a:srgbClr val="FF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altLang="zh-TW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∨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altLang="zh-TW" sz="2000" dirty="0" smtClean="0">
                  <a:solidFill>
                    <a:srgbClr val="FF0000"/>
                  </a:solidFill>
                </a:endParaRPr>
              </a:p>
              <a:p>
                <a:endParaRPr lang="en-US" altLang="zh-TW" sz="200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dirty="0" smtClean="0"/>
              </a:p>
              <a:p>
                <a:endParaRPr lang="en-US" altLang="zh-TW" sz="20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dirty="0" smtClean="0"/>
              </a:p>
            </p:txBody>
          </p:sp>
        </mc:Choice>
        <mc:Fallback xmlns="">
          <p:sp>
            <p:nvSpPr>
              <p:cNvPr id="23" name="內容版面配置區 2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6723744" cy="4850946"/>
              </a:xfrm>
              <a:blipFill rotWithShape="0">
                <a:blip r:embed="rId2"/>
                <a:stretch>
                  <a:fillRect l="-725" t="-1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內容版面配置區 4"/>
          <p:cNvGraphicFramePr>
            <a:graphicFrameLocks/>
          </p:cNvGraphicFramePr>
          <p:nvPr>
            <p:extLst/>
          </p:nvPr>
        </p:nvGraphicFramePr>
        <p:xfrm>
          <a:off x="4830866" y="394383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4"/>
          <p:cNvGraphicFramePr>
            <a:graphicFrameLocks/>
          </p:cNvGraphicFramePr>
          <p:nvPr>
            <p:extLst/>
          </p:nvPr>
        </p:nvGraphicFramePr>
        <p:xfrm>
          <a:off x="3402296" y="394383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4"/>
          <p:cNvGraphicFramePr>
            <a:graphicFrameLocks/>
          </p:cNvGraphicFramePr>
          <p:nvPr>
            <p:extLst/>
          </p:nvPr>
        </p:nvGraphicFramePr>
        <p:xfrm>
          <a:off x="6259436" y="394383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4"/>
          <p:cNvGraphicFramePr>
            <a:graphicFrameLocks/>
          </p:cNvGraphicFramePr>
          <p:nvPr>
            <p:extLst/>
          </p:nvPr>
        </p:nvGraphicFramePr>
        <p:xfrm>
          <a:off x="8055488" y="3949502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983501" y="3574501"/>
                <a:ext cx="480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01" y="3574501"/>
                <a:ext cx="4807131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259434" y="3574501"/>
                <a:ext cx="480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434" y="3574501"/>
                <a:ext cx="4807131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662999" y="223614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8111240"/>
                  </p:ext>
                </p:extLst>
              </p:nvPr>
            </p:nvGraphicFramePr>
            <p:xfrm>
              <a:off x="8662999" y="2236140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1639" r="-20327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01639" t="-1639" r="-10327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01639" t="-1639" r="-3279" b="-2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100000" r="-2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01639" t="-100000" r="-1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01639" t="-100000" r="-3279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203279" r="-20327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01639" t="-203279" r="-10327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01639" t="-203279" r="-3279" b="-327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2" name="內容版面配置區 4"/>
          <p:cNvGraphicFramePr>
            <a:graphicFrameLocks/>
          </p:cNvGraphicFramePr>
          <p:nvPr>
            <p:extLst/>
          </p:nvPr>
        </p:nvGraphicFramePr>
        <p:xfrm>
          <a:off x="3402297" y="5564051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855869" y="5191290"/>
                <a:ext cx="480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869" y="5191290"/>
                <a:ext cx="480713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內容版面配置區 4"/>
          <p:cNvGraphicFramePr>
            <a:graphicFrameLocks/>
          </p:cNvGraphicFramePr>
          <p:nvPr>
            <p:extLst/>
          </p:nvPr>
        </p:nvGraphicFramePr>
        <p:xfrm>
          <a:off x="4830866" y="5560622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內容版面配置區 4"/>
          <p:cNvGraphicFramePr>
            <a:graphicFrameLocks/>
          </p:cNvGraphicFramePr>
          <p:nvPr>
            <p:extLst/>
          </p:nvPr>
        </p:nvGraphicFramePr>
        <p:xfrm>
          <a:off x="6259435" y="5560622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內容版面配置區 4"/>
          <p:cNvGraphicFramePr>
            <a:graphicFrameLocks/>
          </p:cNvGraphicFramePr>
          <p:nvPr>
            <p:extLst/>
          </p:nvPr>
        </p:nvGraphicFramePr>
        <p:xfrm>
          <a:off x="7688004" y="5557328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815635" y="1780716"/>
                <a:ext cx="4807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𝑐𝑜𝑛𝑛𝑒𝑐𝑡𝑒𝑑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𝑛𝑒𝑖𝑔h𝑏𝑜𝑟h𝑜𝑜𝑑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635" y="1780716"/>
                <a:ext cx="4807131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表格 1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973726" y="481969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表格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9459952"/>
                  </p:ext>
                </p:extLst>
              </p:nvPr>
            </p:nvGraphicFramePr>
            <p:xfrm>
              <a:off x="1973726" y="481969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100000" t="-1639" r="-101613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203279" t="-1639" r="-3279" b="-2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100000" t="-100000" r="-101613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203279" t="-100000" r="-3279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256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6.2.5.1 </a:t>
            </a:r>
            <a:r>
              <a:rPr lang="en-US" altLang="zh-TW" b="1">
                <a:latin typeface="Cambria Math" panose="02040503050406030204" pitchFamily="18" charset="0"/>
                <a:ea typeface="Cambria Math" panose="02040503050406030204" pitchFamily="18" charset="0"/>
              </a:rPr>
              <a:t>Yokoi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Connectivity Number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內容版面配置區 2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1615936"/>
                <a:ext cx="6723744" cy="1436321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000" dirty="0" smtClean="0">
                    <a:latin typeface="Cambria Math" panose="02040503050406030204" pitchFamily="18" charset="0"/>
                  </a:rPr>
                  <a:t>for 4-connectivity</a:t>
                </a:r>
              </a:p>
              <a:p>
                <a:pPr marL="0" indent="0">
                  <a:buNone/>
                </a:pPr>
                <a:r>
                  <a:rPr lang="en-US" altLang="zh-TW" sz="2000" b="0" dirty="0" smtClean="0">
                    <a:solidFill>
                      <a:srgbClr val="FF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altLang="zh-TW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∨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altLang="zh-TW" sz="20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內容版面配置區 2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1615936"/>
                <a:ext cx="6723744" cy="1436321"/>
              </a:xfrm>
              <a:blipFill>
                <a:blip r:embed="rId2"/>
                <a:stretch>
                  <a:fillRect l="-816" t="-42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865784"/>
              </p:ext>
            </p:extLst>
          </p:nvPr>
        </p:nvGraphicFramePr>
        <p:xfrm>
          <a:off x="838199" y="339688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1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1020725" y="4580792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 smtClean="0"/>
              <a:t>1 </a:t>
            </a:r>
            <a:r>
              <a:rPr lang="en-US" altLang="zh-TW" dirty="0" smtClean="0"/>
              <a:t>= q</a:t>
            </a:r>
            <a:endParaRPr lang="zh-TW" altLang="en-US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1020725" y="4950124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/>
              <a:t>2</a:t>
            </a:r>
            <a:r>
              <a:rPr lang="en-US" altLang="zh-TW" baseline="-25000" dirty="0" smtClean="0"/>
              <a:t> </a:t>
            </a:r>
            <a:r>
              <a:rPr lang="en-US" altLang="zh-TW" dirty="0" smtClean="0"/>
              <a:t>= q</a:t>
            </a:r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1020724" y="5319456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 smtClean="0"/>
              <a:t>3 </a:t>
            </a:r>
            <a:r>
              <a:rPr lang="en-US" altLang="zh-TW" dirty="0" smtClean="0"/>
              <a:t>= q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1020723" y="5688788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/>
              <a:t>4</a:t>
            </a:r>
            <a:r>
              <a:rPr lang="en-US" altLang="zh-TW" baseline="-25000" dirty="0" smtClean="0"/>
              <a:t> </a:t>
            </a:r>
            <a:r>
              <a:rPr lang="en-US" altLang="zh-TW" dirty="0" smtClean="0"/>
              <a:t>= q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58015" y="6058120"/>
            <a:ext cx="18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f(a</a:t>
            </a:r>
            <a:r>
              <a:rPr lang="en-US" altLang="zh-TW" baseline="-25000" dirty="0" smtClean="0"/>
              <a:t>1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3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4</a:t>
            </a:r>
            <a:r>
              <a:rPr lang="en-US" altLang="zh-TW" dirty="0" smtClean="0"/>
              <a:t>) = 4</a:t>
            </a:r>
          </a:p>
          <a:p>
            <a:pPr algn="ctr"/>
            <a:r>
              <a:rPr lang="en-US" altLang="zh-TW" dirty="0" smtClean="0"/>
              <a:t>(crossing)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6096000" y="1954306"/>
                <a:ext cx="5958254" cy="9871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20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sz="2000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0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0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0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0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0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000" i="1" dirty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dirty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2000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TW" sz="2000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0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5  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sz="20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𝑤h𝑒𝑟𝑒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 #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#=##########</m:t>
                              </m:r>
                              <m:r>
                                <a:rPr lang="en-US" altLang="zh-TW" sz="2000" b="0" i="1" dirty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𝑛𝑢𝑚𝑏𝑒𝑟𝑜𝑓</m:t>
                              </m:r>
                              <m:r>
                                <a:rPr lang="en-US" altLang="zh-TW" sz="2000" i="1" dirty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sz="2000" b="0" i="1" dirty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000" i="1" dirty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b="0" i="1" dirty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000" b="0" i="1" dirty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TW" sz="2000" b="0" i="1" dirty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000" b="0" i="1" dirty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000" b="0" i="1" dirty="0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zh-TW" sz="2000" b="0" i="1" dirty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TW" sz="2000" b="0" i="1" dirty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  <m:r>
                                <a:rPr lang="en-US" altLang="zh-TW" sz="2000" b="0" i="1" dirty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000" b="0" i="1" dirty="0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  <m:r>
                                <a:rPr lang="en-US" altLang="zh-TW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######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954306"/>
                <a:ext cx="5958254" cy="987193"/>
              </a:xfrm>
              <a:prstGeom prst="rect">
                <a:avLst/>
              </a:prstGeom>
              <a:blipFill>
                <a:blip r:embed="rId3"/>
                <a:stretch>
                  <a:fillRect t="-6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610713"/>
              </p:ext>
            </p:extLst>
          </p:nvPr>
        </p:nvGraphicFramePr>
        <p:xfrm>
          <a:off x="3637084" y="339688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1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文字方塊 28"/>
          <p:cNvSpPr txBox="1"/>
          <p:nvPr/>
        </p:nvSpPr>
        <p:spPr>
          <a:xfrm>
            <a:off x="3819610" y="4580792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 smtClean="0"/>
              <a:t>1 </a:t>
            </a:r>
            <a:r>
              <a:rPr lang="en-US" altLang="zh-TW" dirty="0" smtClean="0"/>
              <a:t>= r</a:t>
            </a:r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3819610" y="4950124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/>
              <a:t>2</a:t>
            </a:r>
            <a:r>
              <a:rPr lang="en-US" altLang="zh-TW" baseline="-25000" dirty="0" smtClean="0"/>
              <a:t> </a:t>
            </a:r>
            <a:r>
              <a:rPr lang="en-US" altLang="zh-TW" dirty="0" smtClean="0"/>
              <a:t>= r</a:t>
            </a:r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3819609" y="5319456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 smtClean="0"/>
              <a:t>3 </a:t>
            </a:r>
            <a:r>
              <a:rPr lang="en-US" altLang="zh-TW" dirty="0" smtClean="0"/>
              <a:t>= r</a:t>
            </a:r>
            <a:endParaRPr lang="zh-TW" altLang="en-US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3819608" y="5688788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/>
              <a:t>4</a:t>
            </a:r>
            <a:r>
              <a:rPr lang="en-US" altLang="zh-TW" baseline="-25000" dirty="0" smtClean="0"/>
              <a:t> </a:t>
            </a:r>
            <a:r>
              <a:rPr lang="en-US" altLang="zh-TW" dirty="0" smtClean="0"/>
              <a:t>= r</a:t>
            </a:r>
            <a:endParaRPr lang="zh-TW" altLang="en-US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3256900" y="6058120"/>
            <a:ext cx="18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f(a</a:t>
            </a:r>
            <a:r>
              <a:rPr lang="en-US" altLang="zh-TW" baseline="-25000" dirty="0" smtClean="0"/>
              <a:t>1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3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4</a:t>
            </a:r>
            <a:r>
              <a:rPr lang="en-US" altLang="zh-TW" dirty="0" smtClean="0"/>
              <a:t>) = 5</a:t>
            </a:r>
          </a:p>
          <a:p>
            <a:pPr algn="ctr"/>
            <a:r>
              <a:rPr lang="en-US" altLang="zh-TW" smtClean="0"/>
              <a:t>(interior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graphicFrame>
        <p:nvGraphicFramePr>
          <p:cNvPr id="34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576493"/>
              </p:ext>
            </p:extLst>
          </p:nvPr>
        </p:nvGraphicFramePr>
        <p:xfrm>
          <a:off x="6618492" y="339688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1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文字方塊 34"/>
          <p:cNvSpPr txBox="1"/>
          <p:nvPr/>
        </p:nvSpPr>
        <p:spPr>
          <a:xfrm>
            <a:off x="6801018" y="4580792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 smtClean="0"/>
              <a:t>1 </a:t>
            </a:r>
            <a:r>
              <a:rPr lang="en-US" altLang="zh-TW" dirty="0" smtClean="0"/>
              <a:t>= r</a:t>
            </a:r>
            <a:endParaRPr lang="zh-TW" altLang="en-US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6801018" y="4950124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/>
              <a:t>2</a:t>
            </a:r>
            <a:r>
              <a:rPr lang="en-US" altLang="zh-TW" baseline="-25000" dirty="0" smtClean="0"/>
              <a:t> </a:t>
            </a:r>
            <a:r>
              <a:rPr lang="en-US" altLang="zh-TW" dirty="0" smtClean="0"/>
              <a:t>= q</a:t>
            </a:r>
            <a:endParaRPr lang="zh-TW" altLang="en-US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6801017" y="5319456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 smtClean="0"/>
              <a:t>3 </a:t>
            </a:r>
            <a:r>
              <a:rPr lang="en-US" altLang="zh-TW" dirty="0" smtClean="0"/>
              <a:t>= q</a:t>
            </a:r>
            <a:endParaRPr lang="zh-TW" altLang="en-US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6801016" y="5688788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/>
              <a:t>4</a:t>
            </a:r>
            <a:r>
              <a:rPr lang="en-US" altLang="zh-TW" baseline="-25000" dirty="0" smtClean="0"/>
              <a:t> </a:t>
            </a:r>
            <a:r>
              <a:rPr lang="en-US" altLang="zh-TW" dirty="0" smtClean="0"/>
              <a:t>= q</a:t>
            </a:r>
            <a:endParaRPr lang="zh-TW" altLang="en-US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6238308" y="6058120"/>
            <a:ext cx="18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f(a</a:t>
            </a:r>
            <a:r>
              <a:rPr lang="en-US" altLang="zh-TW" baseline="-25000" dirty="0" smtClean="0"/>
              <a:t>1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3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4</a:t>
            </a:r>
            <a:r>
              <a:rPr lang="en-US" altLang="zh-TW" dirty="0" smtClean="0"/>
              <a:t>) = 3</a:t>
            </a:r>
          </a:p>
          <a:p>
            <a:pPr algn="ctr"/>
            <a:r>
              <a:rPr lang="en-US" altLang="zh-TW" dirty="0" smtClean="0"/>
              <a:t>(branching)</a:t>
            </a:r>
            <a:endParaRPr lang="zh-TW" altLang="en-US" dirty="0"/>
          </a:p>
        </p:txBody>
      </p:sp>
      <p:graphicFrame>
        <p:nvGraphicFramePr>
          <p:cNvPr id="40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460169"/>
              </p:ext>
            </p:extLst>
          </p:nvPr>
        </p:nvGraphicFramePr>
        <p:xfrm>
          <a:off x="9599900" y="3370016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/>
                        <a:t>1</a:t>
                      </a:r>
                      <a:endParaRPr lang="zh-TW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" name="文字方塊 40"/>
          <p:cNvSpPr txBox="1"/>
          <p:nvPr/>
        </p:nvSpPr>
        <p:spPr>
          <a:xfrm>
            <a:off x="9782426" y="4553925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 smtClean="0"/>
              <a:t>1 </a:t>
            </a:r>
            <a:r>
              <a:rPr lang="en-US" altLang="zh-TW" dirty="0" smtClean="0"/>
              <a:t>= r</a:t>
            </a:r>
            <a:endParaRPr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9782426" y="4923257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/>
              <a:t>2</a:t>
            </a:r>
            <a:r>
              <a:rPr lang="en-US" altLang="zh-TW" baseline="-25000" dirty="0" smtClean="0"/>
              <a:t> </a:t>
            </a:r>
            <a:r>
              <a:rPr lang="en-US" altLang="zh-TW" dirty="0" smtClean="0"/>
              <a:t>= r</a:t>
            </a:r>
            <a:endParaRPr lang="zh-TW" altLang="en-US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9782425" y="5292589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 smtClean="0"/>
              <a:t>3 </a:t>
            </a:r>
            <a:r>
              <a:rPr lang="en-US" altLang="zh-TW" dirty="0" smtClean="0"/>
              <a:t>= r</a:t>
            </a:r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9782424" y="5661921"/>
            <a:ext cx="74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</a:t>
            </a:r>
            <a:r>
              <a:rPr lang="en-US" altLang="zh-TW" baseline="-25000" dirty="0"/>
              <a:t>4</a:t>
            </a:r>
            <a:r>
              <a:rPr lang="en-US" altLang="zh-TW" baseline="-25000" dirty="0" smtClean="0"/>
              <a:t> </a:t>
            </a:r>
            <a:r>
              <a:rPr lang="en-US" altLang="zh-TW" dirty="0" smtClean="0"/>
              <a:t>= q</a:t>
            </a:r>
            <a:endParaRPr lang="zh-TW" altLang="en-US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9219716" y="6031253"/>
            <a:ext cx="187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f(a</a:t>
            </a:r>
            <a:r>
              <a:rPr lang="en-US" altLang="zh-TW" baseline="-25000" dirty="0" smtClean="0"/>
              <a:t>1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2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3</a:t>
            </a:r>
            <a:r>
              <a:rPr lang="en-US" altLang="zh-TW" dirty="0" smtClean="0"/>
              <a:t>, a</a:t>
            </a:r>
            <a:r>
              <a:rPr lang="en-US" altLang="zh-TW" baseline="-25000" dirty="0" smtClean="0"/>
              <a:t>4</a:t>
            </a:r>
            <a:r>
              <a:rPr lang="en-US" altLang="zh-TW" dirty="0" smtClean="0"/>
              <a:t>) = 1</a:t>
            </a:r>
          </a:p>
          <a:p>
            <a:pPr algn="ctr"/>
            <a:r>
              <a:rPr lang="en-US" altLang="zh-TW" smtClean="0"/>
              <a:t>(edge)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11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9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6.2.5.1 </a:t>
            </a:r>
            <a:r>
              <a:rPr lang="en-US" altLang="zh-TW" b="1">
                <a:latin typeface="Cambria Math" panose="02040503050406030204" pitchFamily="18" charset="0"/>
                <a:ea typeface="Cambria Math" panose="02040503050406030204" pitchFamily="18" charset="0"/>
              </a:rPr>
              <a:t>Yokoi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Connectivity Number</a:t>
            </a:r>
            <a:r>
              <a:rPr lang="zh-TW" altLang="en-US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altLang="zh-TW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HW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2800" b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due </a:t>
            </a:r>
            <a:r>
              <a:rPr lang="en-US" altLang="zh-TW" sz="28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Nov. 21</a:t>
            </a:r>
            <a:endParaRPr lang="zh-TW" altLang="en-US" sz="28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pic>
        <p:nvPicPr>
          <p:cNvPr id="3" name="Picture 5" descr="l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4509"/>
            <a:ext cx="4465638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yok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10" y="1690688"/>
            <a:ext cx="4240790" cy="450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528467" y="1735734"/>
            <a:ext cx="3359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&lt;Hint&gt;</a:t>
            </a:r>
          </a:p>
          <a:p>
            <a:pPr marL="342900" indent="-342900">
              <a:buAutoNum type="arabicPeriod"/>
            </a:pPr>
            <a:r>
              <a:rPr lang="en-US" altLang="zh-TW" dirty="0" err="1" smtClean="0"/>
              <a:t>Binarize</a:t>
            </a:r>
            <a:r>
              <a:rPr lang="en-US" altLang="zh-TW" dirty="0" smtClean="0"/>
              <a:t> the benchmark image Lena as in HW2 by 128</a:t>
            </a:r>
          </a:p>
          <a:p>
            <a:pPr marL="342900" indent="-342900">
              <a:buFontTx/>
              <a:buAutoNum type="arabicPeriod"/>
            </a:pPr>
            <a:r>
              <a:rPr lang="en-US" altLang="zh-TW" dirty="0"/>
              <a:t>using 8x8 blocks as a unit</a:t>
            </a:r>
            <a:r>
              <a:rPr lang="en-US" altLang="zh-TW" dirty="0" smtClean="0"/>
              <a:t>,  </a:t>
            </a:r>
            <a:r>
              <a:rPr lang="en-US" altLang="zh-TW" dirty="0"/>
              <a:t>take the topmost-left pixel as the </a:t>
            </a:r>
            <a:r>
              <a:rPr lang="en-US" altLang="zh-TW" dirty="0" smtClean="0"/>
              <a:t>down-sampled data, Down-sample </a:t>
            </a:r>
            <a:r>
              <a:rPr lang="en-US" altLang="zh-TW" dirty="0"/>
              <a:t>Lena from 512x512 to </a:t>
            </a:r>
            <a:r>
              <a:rPr lang="en-US" altLang="zh-TW" dirty="0" smtClean="0"/>
              <a:t>64x64</a:t>
            </a:r>
          </a:p>
          <a:p>
            <a:pPr marL="342900" indent="-342900">
              <a:buAutoNum type="arabicPeriod"/>
            </a:pPr>
            <a:r>
              <a:rPr lang="en-US" altLang="zh-TW" dirty="0" smtClean="0"/>
              <a:t>Count the Yokoi connectivity number</a:t>
            </a:r>
          </a:p>
          <a:p>
            <a:pPr marL="342900" indent="-342900">
              <a:buAutoNum type="arabicPeriod"/>
            </a:pPr>
            <a:r>
              <a:rPr lang="en-US" altLang="zh-TW" dirty="0"/>
              <a:t>Result of this assignment is a 64x64 matrix. Please </a:t>
            </a:r>
            <a:r>
              <a:rPr lang="en-US" altLang="zh-TW" b="1" dirty="0"/>
              <a:t>align</a:t>
            </a:r>
            <a:r>
              <a:rPr lang="en-US" altLang="zh-TW" dirty="0"/>
              <a:t> the matrix within 1 single A4 page (using 4-connected).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77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11" descr="yok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02" y="0"/>
            <a:ext cx="6466743" cy="687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60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6.2.5.1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Yokoi Connectivity Number</a:t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(for 8-connectivity)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 pixel is an interior pixel if its value and that of each of its </a:t>
            </a:r>
            <a:r>
              <a:rPr lang="en-US" altLang="zh-TW" sz="2200" dirty="0" smtClean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8-connected</a:t>
            </a:r>
            <a:r>
              <a:rPr lang="en-US" altLang="zh-TW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neighbor are the same(Yokoi number of an interior pixel : 5)</a:t>
            </a:r>
          </a:p>
          <a:p>
            <a:r>
              <a:rPr lang="en-US" altLang="zh-TW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US" altLang="zh-TW" sz="2200" dirty="0" smtClean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8-connectivity</a:t>
            </a:r>
            <a:r>
              <a:rPr lang="en-US" altLang="zh-TW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of pixel is given by the number of times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條件達成次數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chemeClr val="tx1"/>
              </a:buClr>
              <a:buNone/>
            </a:pPr>
            <a:endParaRPr lang="en-US" altLang="zh-TW" sz="2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707840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2432667"/>
                  </p:ext>
                </p:extLst>
              </p:nvPr>
            </p:nvGraphicFramePr>
            <p:xfrm>
              <a:off x="7707840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01639" t="-1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01639" t="-101639" r="-3279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640733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9648377"/>
                  </p:ext>
                </p:extLst>
              </p:nvPr>
            </p:nvGraphicFramePr>
            <p:xfrm>
              <a:off x="2640733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39" t="-1639" r="-2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1639" t="-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39" t="-1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55744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5396517"/>
                  </p:ext>
                </p:extLst>
              </p:nvPr>
            </p:nvGraphicFramePr>
            <p:xfrm>
              <a:off x="4155744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639" t="-101639" r="-204918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639" t="-201639" r="-20491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201639" r="-10161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25722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0320821"/>
                  </p:ext>
                </p:extLst>
              </p:nvPr>
            </p:nvGraphicFramePr>
            <p:xfrm>
              <a:off x="1125722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000" t="-1639" r="-101613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3279" t="-1639" r="-3279" b="-2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3279" t="-101639" r="-3279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670755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6720190"/>
                  </p:ext>
                </p:extLst>
              </p:nvPr>
            </p:nvGraphicFramePr>
            <p:xfrm>
              <a:off x="5670755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1639" t="-101639" r="-3279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1639" t="-201639" r="-10327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1639" t="-201639" r="-3279" b="-327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188725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8685844"/>
                  </p:ext>
                </p:extLst>
              </p:nvPr>
            </p:nvGraphicFramePr>
            <p:xfrm>
              <a:off x="9188725" y="4536206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639" t="-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201639" t="-1639" r="-3279" b="-2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101639" t="-1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7"/>
                          <a:stretch>
                            <a:fillRect l="-201639" t="-101639" r="-3279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2036428" y="3822406"/>
                <a:ext cx="38548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Corner Neighborhood</a:t>
                </a:r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corresponding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zh-TW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428" y="3822406"/>
                <a:ext cx="3854844" cy="646331"/>
              </a:xfrm>
              <a:prstGeom prst="rect">
                <a:avLst/>
              </a:prstGeom>
              <a:blipFill rotWithShape="0">
                <a:blip r:embed="rId8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81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28219577"/>
              </p:ext>
            </p:extLst>
          </p:nvPr>
        </p:nvGraphicFramePr>
        <p:xfrm>
          <a:off x="539563" y="5710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8700014"/>
              </p:ext>
            </p:extLst>
          </p:nvPr>
        </p:nvGraphicFramePr>
        <p:xfrm>
          <a:off x="4603673" y="2429868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5502311"/>
              </p:ext>
            </p:extLst>
          </p:nvPr>
        </p:nvGraphicFramePr>
        <p:xfrm>
          <a:off x="5994505" y="2458625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897405"/>
              </p:ext>
            </p:extLst>
          </p:nvPr>
        </p:nvGraphicFramePr>
        <p:xfrm>
          <a:off x="5994505" y="5710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695511"/>
              </p:ext>
            </p:extLst>
          </p:nvPr>
        </p:nvGraphicFramePr>
        <p:xfrm>
          <a:off x="9414867" y="467278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96668" y="110334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𝐼𝑠𝑜𝑙𝑎𝑡𝑒𝑑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0)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8" y="110334"/>
                <a:ext cx="1998193" cy="369332"/>
              </a:xfrm>
              <a:prstGeom prst="rect">
                <a:avLst/>
              </a:prstGeom>
              <a:blipFill>
                <a:blip r:embed="rId2"/>
                <a:stretch>
                  <a:fillRect r="-305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4226710" y="110561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1)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710" y="110561"/>
                <a:ext cx="1998193" cy="36933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8780102" y="110334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𝐶𝑜𝑛𝑛𝑒𝑐𝑡𝑖𝑛𝑔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2)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0102" y="110334"/>
                <a:ext cx="1998193" cy="369332"/>
              </a:xfrm>
              <a:prstGeom prst="rect">
                <a:avLst/>
              </a:prstGeom>
              <a:blipFill>
                <a:blip r:embed="rId4"/>
                <a:stretch>
                  <a:fillRect l="-915" r="-15854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124280" y="4212302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𝐵𝑟𝑎𝑛𝑐h𝑖𝑛𝑔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3)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80" y="4212302"/>
                <a:ext cx="1998193" cy="369332"/>
              </a:xfrm>
              <a:prstGeom prst="rect">
                <a:avLst/>
              </a:prstGeom>
              <a:blipFill>
                <a:blip r:embed="rId5"/>
                <a:stretch>
                  <a:fillRect l="-915" r="-14329"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356768" y="4212302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𝐶𝑟𝑜𝑠𝑠𝑖𝑛𝑔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4)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768" y="4212302"/>
                <a:ext cx="1998193" cy="369332"/>
              </a:xfrm>
              <a:prstGeom prst="rect">
                <a:avLst/>
              </a:prstGeom>
              <a:blipFill>
                <a:blip r:embed="rId6"/>
                <a:stretch>
                  <a:fillRect l="-915" r="-3354"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8899144" y="4215749"/>
                <a:ext cx="19981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𝐼𝑛𝑡𝑒𝑟𝑖𝑜𝑟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𝑙𝑎𝑏𝑒𝑙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5)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9144" y="4215749"/>
                <a:ext cx="1998193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62249"/>
              </p:ext>
            </p:extLst>
          </p:nvPr>
        </p:nvGraphicFramePr>
        <p:xfrm>
          <a:off x="4603673" y="5710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4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422523"/>
              </p:ext>
            </p:extLst>
          </p:nvPr>
        </p:nvGraphicFramePr>
        <p:xfrm>
          <a:off x="3212841" y="2429868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790648"/>
              </p:ext>
            </p:extLst>
          </p:nvPr>
        </p:nvGraphicFramePr>
        <p:xfrm>
          <a:off x="3212841" y="5710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539563" y="1683563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s,s,s,s</a:t>
            </a:r>
            <a:r>
              <a:rPr lang="en-US" altLang="zh-TW" dirty="0" smtClean="0"/>
              <a:t>) = 0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3107190" y="1683563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s,q,s,s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548874" y="1683563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/>
              <a:t>q</a:t>
            </a:r>
            <a:r>
              <a:rPr lang="en-US" altLang="zh-TW" dirty="0" err="1" smtClean="0"/>
              <a:t>,s,s,s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5927375" y="1683906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q,r,s,s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3174320" y="3571145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s,r,s,q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4570108" y="3571145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r,r,s,q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5927375" y="3571145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r,r,s,q</a:t>
            </a:r>
            <a:r>
              <a:rPr lang="en-US" altLang="zh-TW" dirty="0" smtClean="0"/>
              <a:t>) = 1</a:t>
            </a:r>
            <a:endParaRPr lang="zh-TW" altLang="en-US" dirty="0"/>
          </a:p>
        </p:txBody>
      </p:sp>
      <p:graphicFrame>
        <p:nvGraphicFramePr>
          <p:cNvPr id="34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441830"/>
              </p:ext>
            </p:extLst>
          </p:nvPr>
        </p:nvGraphicFramePr>
        <p:xfrm>
          <a:off x="8506712" y="5710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604827"/>
              </p:ext>
            </p:extLst>
          </p:nvPr>
        </p:nvGraphicFramePr>
        <p:xfrm>
          <a:off x="9996080" y="571043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712997"/>
              </p:ext>
            </p:extLst>
          </p:nvPr>
        </p:nvGraphicFramePr>
        <p:xfrm>
          <a:off x="8506712" y="2458625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7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511825"/>
              </p:ext>
            </p:extLst>
          </p:nvPr>
        </p:nvGraphicFramePr>
        <p:xfrm>
          <a:off x="9996080" y="2458625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" name="文字方塊 37"/>
          <p:cNvSpPr txBox="1"/>
          <p:nvPr/>
        </p:nvSpPr>
        <p:spPr>
          <a:xfrm>
            <a:off x="8455497" y="1679860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s,q,s,q</a:t>
            </a:r>
            <a:r>
              <a:rPr lang="en-US" altLang="zh-TW" dirty="0" smtClean="0"/>
              <a:t>) = 2</a:t>
            </a:r>
            <a:endParaRPr lang="zh-TW" altLang="en-US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9890429" y="1689707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s,q,s,q</a:t>
            </a:r>
            <a:r>
              <a:rPr lang="en-US" altLang="zh-TW" dirty="0" smtClean="0"/>
              <a:t>) = 2</a:t>
            </a:r>
            <a:endParaRPr lang="zh-TW" altLang="en-US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8455497" y="3574639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s,q,s,q</a:t>
            </a:r>
            <a:r>
              <a:rPr lang="en-US" altLang="zh-TW" dirty="0" smtClean="0"/>
              <a:t>) = 2</a:t>
            </a:r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9890429" y="3571145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q,s,q,s</a:t>
            </a:r>
            <a:r>
              <a:rPr lang="en-US" altLang="zh-TW" dirty="0" smtClean="0"/>
              <a:t>) = 2</a:t>
            </a:r>
            <a:endParaRPr lang="zh-TW" altLang="en-US" dirty="0"/>
          </a:p>
        </p:txBody>
      </p:sp>
      <p:graphicFrame>
        <p:nvGraphicFramePr>
          <p:cNvPr id="42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264894"/>
              </p:ext>
            </p:extLst>
          </p:nvPr>
        </p:nvGraphicFramePr>
        <p:xfrm>
          <a:off x="907620" y="4673011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" name="文字方塊 42"/>
          <p:cNvSpPr txBox="1"/>
          <p:nvPr/>
        </p:nvSpPr>
        <p:spPr>
          <a:xfrm>
            <a:off x="836762" y="5785531"/>
            <a:ext cx="13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q,s,q,q</a:t>
            </a:r>
            <a:r>
              <a:rPr lang="en-US" altLang="zh-TW" dirty="0" smtClean="0"/>
              <a:t>) = 3</a:t>
            </a:r>
            <a:endParaRPr lang="zh-TW" altLang="en-US" dirty="0"/>
          </a:p>
        </p:txBody>
      </p:sp>
      <p:graphicFrame>
        <p:nvGraphicFramePr>
          <p:cNvPr id="44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679012"/>
              </p:ext>
            </p:extLst>
          </p:nvPr>
        </p:nvGraphicFramePr>
        <p:xfrm>
          <a:off x="2379530" y="4673011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5" name="文字方塊 44"/>
          <p:cNvSpPr txBox="1"/>
          <p:nvPr/>
        </p:nvSpPr>
        <p:spPr>
          <a:xfrm>
            <a:off x="2231322" y="5785531"/>
            <a:ext cx="135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q,q,s,q</a:t>
            </a:r>
            <a:r>
              <a:rPr lang="en-US" altLang="zh-TW" dirty="0" smtClean="0"/>
              <a:t>) = 3</a:t>
            </a:r>
            <a:endParaRPr lang="zh-TW" altLang="en-US" dirty="0"/>
          </a:p>
        </p:txBody>
      </p:sp>
      <p:graphicFrame>
        <p:nvGraphicFramePr>
          <p:cNvPr id="4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409742"/>
              </p:ext>
            </p:extLst>
          </p:nvPr>
        </p:nvGraphicFramePr>
        <p:xfrm>
          <a:off x="5885488" y="467278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文字方塊 46"/>
          <p:cNvSpPr txBox="1"/>
          <p:nvPr/>
        </p:nvSpPr>
        <p:spPr>
          <a:xfrm>
            <a:off x="5803258" y="5785304"/>
            <a:ext cx="140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q,q,q,q</a:t>
            </a:r>
            <a:r>
              <a:rPr lang="en-US" altLang="zh-TW" dirty="0" smtClean="0"/>
              <a:t>) = 4</a:t>
            </a:r>
            <a:endParaRPr lang="zh-TW" altLang="en-US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9309216" y="5785795"/>
            <a:ext cx="132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f(</a:t>
            </a:r>
            <a:r>
              <a:rPr lang="en-US" altLang="zh-TW" dirty="0" err="1" smtClean="0"/>
              <a:t>r,r,r,r</a:t>
            </a:r>
            <a:r>
              <a:rPr lang="en-US" altLang="zh-TW" dirty="0" smtClean="0"/>
              <a:t>) = 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664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6.2.5.1 Yokoi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Connectivity Number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01" y="1978636"/>
            <a:ext cx="4257675" cy="42195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2857133"/>
            <a:ext cx="2895600" cy="218122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0023566" y="6380536"/>
            <a:ext cx="2090057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Sample on textbook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77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6.2.5.1 </a:t>
            </a:r>
            <a:r>
              <a:rPr lang="en-US" altLang="zh-TW" b="1">
                <a:latin typeface="Cambria Math" panose="02040503050406030204" pitchFamily="18" charset="0"/>
                <a:ea typeface="Cambria Math" panose="02040503050406030204" pitchFamily="18" charset="0"/>
              </a:rPr>
              <a:t>Yokoi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Connectivity Number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內容版面配置區 2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199" y="1825625"/>
                <a:ext cx="6723744" cy="4850946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000" dirty="0" smtClean="0">
                    <a:latin typeface="Cambria Math" panose="02040503050406030204" pitchFamily="18" charset="0"/>
                  </a:rPr>
                  <a:t>for 4-connectivity</a:t>
                </a:r>
              </a:p>
              <a:p>
                <a:pPr marL="0" indent="0">
                  <a:buNone/>
                </a:pPr>
                <a:r>
                  <a:rPr lang="en-US" altLang="zh-TW" sz="2000" b="0" dirty="0" smtClean="0">
                    <a:solidFill>
                      <a:srgbClr val="FF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altLang="zh-TW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∨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altLang="zh-TW" sz="2000" dirty="0" smtClean="0">
                  <a:solidFill>
                    <a:srgbClr val="FF0000"/>
                  </a:solidFill>
                </a:endParaRPr>
              </a:p>
              <a:p>
                <a:endParaRPr lang="en-US" altLang="zh-TW" sz="2000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TW" sz="2000" dirty="0" smtClean="0">
                    <a:latin typeface="Cambria Math" panose="02040503050406030204" pitchFamily="18" charset="0"/>
                  </a:rPr>
                  <a:t>for 8-connectivity</a:t>
                </a:r>
                <a:endParaRPr lang="en-US" altLang="zh-TW" sz="20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2000" dirty="0" smtClean="0">
                    <a:solidFill>
                      <a:srgbClr val="FF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∨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𝑛𝑑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endParaRPr lang="en-US" altLang="zh-TW" sz="2000" dirty="0" smtClean="0"/>
              </a:p>
              <a:p>
                <a:endParaRPr lang="en-US" altLang="zh-TW" sz="20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5    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                      </m:t>
                            </m:r>
                          </m:e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𝑤h𝑒𝑟𝑒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=##⋕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altLang="zh-TW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TW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TW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altLang="zh-TW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US" altLang="zh-TW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endParaRPr lang="en-US" altLang="zh-TW" sz="2000" dirty="0" smtClean="0"/>
              </a:p>
            </p:txBody>
          </p:sp>
        </mc:Choice>
        <mc:Fallback xmlns="">
          <p:sp>
            <p:nvSpPr>
              <p:cNvPr id="23" name="內容版面配置區 2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199" y="1825625"/>
                <a:ext cx="6723744" cy="4850946"/>
              </a:xfrm>
              <a:blipFill rotWithShape="0">
                <a:blip r:embed="rId2"/>
                <a:stretch>
                  <a:fillRect l="-725" t="-12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內容版面配置區 2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561943" y="1825625"/>
                <a:ext cx="3526972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 smtClean="0"/>
              </a:p>
              <a:p>
                <a:pPr marL="0" indent="0">
                  <a:buNone/>
                </a:pPr>
                <a:r>
                  <a:rPr lang="en-US" altLang="zh-TW" sz="2000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 smtClean="0"/>
              </a:p>
              <a:p>
                <a:pPr marL="0" indent="0">
                  <a:buNone/>
                </a:pPr>
                <a:r>
                  <a:rPr lang="en-US" altLang="zh-TW" sz="2000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 smtClean="0"/>
              </a:p>
              <a:p>
                <a:pPr marL="0" indent="0">
                  <a:buNone/>
                </a:pPr>
                <a:r>
                  <a:rPr lang="en-US" altLang="zh-TW" sz="2000" dirty="0" smtClean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 smtClean="0"/>
              </a:p>
              <a:p>
                <a:pPr marL="0" indent="0">
                  <a:buNone/>
                </a:pPr>
                <a:endParaRPr lang="en-US" altLang="zh-TW" sz="2000" dirty="0" smtClean="0"/>
              </a:p>
              <a:p>
                <a:pPr marL="0" indent="0">
                  <a:buNone/>
                </a:pPr>
                <a:endParaRPr lang="en-US" altLang="zh-TW" sz="2000" dirty="0"/>
              </a:p>
              <a:p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20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24" name="內容版面配置區 2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561943" y="1825625"/>
                <a:ext cx="3526972" cy="4351338"/>
              </a:xfrm>
              <a:blipFill rotWithShape="0">
                <a:blip r:embed="rId3"/>
                <a:stretch>
                  <a:fillRect l="-1554" t="-11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152" y="1448532"/>
            <a:ext cx="4286250" cy="20383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6.1.1 Introduction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. Definitions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and Classifications</a:t>
            </a:r>
            <a:endParaRPr lang="en-US" altLang="zh-TW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domain type: numeric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/ symbolic</a:t>
            </a:r>
          </a:p>
          <a:p>
            <a:pPr lvl="2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numeric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 +, -, min, max</a:t>
            </a:r>
          </a:p>
          <a:p>
            <a:pPr lvl="2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Symbolic: AND, OR, NOT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, table-look-up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Neighborhood type: 4-connected / 8-connected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Recursive type:</a:t>
            </a:r>
            <a:r>
              <a:rPr lang="zh-TW" altLang="en-US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Rec.(sequential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/ Non-Rec.(parallel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lvl="2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whether output depends on previously generated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</a:t>
            </a:r>
          </a:p>
          <a:p>
            <a:pPr lvl="2"/>
            <a:r>
              <a:rPr lang="en-US" altLang="zh-TW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 the view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“memory”: sequential vs parallel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264" y="3730014"/>
            <a:ext cx="2058627" cy="30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956857"/>
              </p:ext>
            </p:extLst>
          </p:nvPr>
        </p:nvGraphicFramePr>
        <p:xfrm>
          <a:off x="586014" y="5620703"/>
          <a:ext cx="3708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A1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A2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A3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937474"/>
              </p:ext>
            </p:extLst>
          </p:nvPr>
        </p:nvGraphicFramePr>
        <p:xfrm>
          <a:off x="1626688" y="5620703"/>
          <a:ext cx="3708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B1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A2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A3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350373"/>
              </p:ext>
            </p:extLst>
          </p:nvPr>
        </p:nvGraphicFramePr>
        <p:xfrm>
          <a:off x="2667362" y="5620703"/>
          <a:ext cx="3708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C1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A2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A3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16197"/>
              </p:ext>
            </p:extLst>
          </p:nvPr>
        </p:nvGraphicFramePr>
        <p:xfrm>
          <a:off x="3708036" y="5620703"/>
          <a:ext cx="3708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C1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B2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A3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向右箭號 10"/>
          <p:cNvSpPr/>
          <p:nvPr/>
        </p:nvSpPr>
        <p:spPr>
          <a:xfrm>
            <a:off x="1152413" y="6037319"/>
            <a:ext cx="278675" cy="296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3236642" y="6037319"/>
            <a:ext cx="278675" cy="296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2193087" y="6037319"/>
            <a:ext cx="278675" cy="296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4281299" y="6028917"/>
            <a:ext cx="278675" cy="296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392181"/>
              </p:ext>
            </p:extLst>
          </p:nvPr>
        </p:nvGraphicFramePr>
        <p:xfrm>
          <a:off x="4752176" y="5620703"/>
          <a:ext cx="3708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C1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C2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A3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568046"/>
              </p:ext>
            </p:extLst>
          </p:nvPr>
        </p:nvGraphicFramePr>
        <p:xfrm>
          <a:off x="6925650" y="5620703"/>
          <a:ext cx="3708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A1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A2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A3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521883"/>
              </p:ext>
            </p:extLst>
          </p:nvPr>
        </p:nvGraphicFramePr>
        <p:xfrm>
          <a:off x="7968057" y="5596856"/>
          <a:ext cx="3708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D1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D2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 smtClean="0"/>
                        <a:t>D3</a:t>
                      </a:r>
                      <a:endParaRPr lang="zh-TW" altLang="en-US" sz="1200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向右箭號 18"/>
          <p:cNvSpPr/>
          <p:nvPr/>
        </p:nvSpPr>
        <p:spPr>
          <a:xfrm>
            <a:off x="7492916" y="6028917"/>
            <a:ext cx="278675" cy="296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138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6.2.5.2 </a:t>
            </a:r>
            <a:r>
              <a:rPr lang="en-US" altLang="zh-TW" b="1" err="1">
                <a:latin typeface="Cambria Math" panose="02040503050406030204" pitchFamily="18" charset="0"/>
                <a:ea typeface="Cambria Math" panose="02040503050406030204" pitchFamily="18" charset="0"/>
              </a:rPr>
              <a:t>Rutovitz</a:t>
            </a:r>
            <a:r>
              <a:rPr lang="en-US" altLang="zh-TW" b="1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Connectivity Number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US" altLang="zh-TW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Rutovitz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 connectivity number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simply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counts the number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transitions from symbols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that are </a:t>
            </a:r>
            <a:r>
              <a:rPr lang="en-US" altLang="zh-TW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different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from that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of the center pixel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to symbols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that are the </a:t>
            </a:r>
            <a:r>
              <a:rPr lang="en-US" altLang="zh-TW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same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as that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of the center pixel as one travels around the 8-neighborhood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 pixel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229950" y="4001294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8372406"/>
                  </p:ext>
                </p:extLst>
              </p:nvPr>
            </p:nvGraphicFramePr>
            <p:xfrm>
              <a:off x="1229950" y="4001294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3279" t="-1639" r="-3279" b="-2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0000" t="-101639" r="-10161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3279" t="-101639" r="-3279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2798763" y="400129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4367576" y="400129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5936389" y="400129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7505202" y="400129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4018085" y="5248751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0:</a:t>
            </a:r>
            <a:r>
              <a:rPr lang="zh-TW" altLang="en-US" dirty="0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background label  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image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label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6.2.5.2 </a:t>
            </a:r>
            <a:r>
              <a:rPr lang="en-US" altLang="zh-TW" b="1" err="1">
                <a:latin typeface="Cambria Math" panose="02040503050406030204" pitchFamily="18" charset="0"/>
                <a:ea typeface="Cambria Math" panose="02040503050406030204" pitchFamily="18" charset="0"/>
              </a:rPr>
              <a:t>Rutovitz</a:t>
            </a:r>
            <a:r>
              <a:rPr lang="en-US" altLang="zh-TW" b="1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Connectivity Number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090056" y="1658727"/>
                <a:ext cx="7548757" cy="502945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∧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∨(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0    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  <m:r>
                              <a:rPr lang="en-US" altLang="zh-TW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           </m:t>
                            </m:r>
                          </m:e>
                        </m:eqArr>
                      </m:e>
                    </m:d>
                  </m:oMath>
                </a14:m>
                <a:endParaRPr lang="en-US" altLang="zh-TW" dirty="0"/>
              </a:p>
              <a:p>
                <a:endParaRPr lang="zh-TW" altLang="en-US" sz="2000" dirty="0"/>
              </a:p>
              <a:p>
                <a:endParaRPr lang="zh-TW" altLang="en-US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0056" y="1658727"/>
                <a:ext cx="7548757" cy="5029456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42619" y="2847548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056048"/>
                  </p:ext>
                </p:extLst>
              </p:nvPr>
            </p:nvGraphicFramePr>
            <p:xfrm>
              <a:off x="2842619" y="2847548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639" t="-1639" r="-3279" b="-2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1639" t="-1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01639" t="-101639" r="-3279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3623730" y="4697410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2112823" y="4682551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442751" y="4185425"/>
                <a:ext cx="19102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751" y="4185425"/>
                <a:ext cx="1910201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2776906" y="2478216"/>
                <a:ext cx="1112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𝑖𝑛𝑑𝑒𝑥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906" y="2478216"/>
                <a:ext cx="111240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6451117" y="2431009"/>
                <a:ext cx="4902683" cy="4195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117" y="2431009"/>
                <a:ext cx="4902683" cy="419505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0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6.2.6 Connected Shrink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</a:t>
            </a:r>
            <a:endParaRPr lang="en-US" altLang="zh-TW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The connected shrink operator labels only those border pixels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that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can be deleted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from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 connected region </a:t>
            </a:r>
            <a:r>
              <a:rPr lang="en-US" altLang="zh-TW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without disconnected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the region</a:t>
            </a:r>
            <a:endParaRPr lang="en-US" altLang="zh-TW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Classification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Rec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altLang="zh-TW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</a:rPr>
              <a:t>symbolic data domain(input/output : </a:t>
            </a:r>
            <a:r>
              <a:rPr lang="en-US" altLang="zh-TW" smtClean="0">
                <a:latin typeface="Cambria Math" panose="02040503050406030204" pitchFamily="18" charset="0"/>
              </a:rPr>
              <a:t>binary image)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6.2.6 Connected Shrink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r>
                  <a:rPr lang="en-US" altLang="zh-TW" sz="2300" dirty="0" smtClean="0">
                    <a:latin typeface="Cambria Math" panose="02040503050406030204" pitchFamily="18" charset="0"/>
                  </a:rPr>
                  <a:t>f</a:t>
                </a:r>
                <a:r>
                  <a:rPr lang="en-US" altLang="zh-TW" sz="2300" b="0" dirty="0" smtClean="0">
                    <a:latin typeface="Cambria Math" panose="02040503050406030204" pitchFamily="18" charset="0"/>
                  </a:rPr>
                  <a:t>or 4-connectivity</a:t>
                </a:r>
              </a:p>
              <a:p>
                <a:pPr marL="0" indent="0">
                  <a:buNone/>
                </a:pPr>
                <a:r>
                  <a:rPr lang="en-US" altLang="zh-TW" sz="2300" b="0" dirty="0" smtClean="0"/>
                  <a:t>   </a:t>
                </a:r>
                <a14:m>
                  <m:oMath xmlns:m="http://schemas.openxmlformats.org/officeDocument/2006/math">
                    <m:r>
                      <a:rPr lang="en-US" altLang="zh-TW" sz="23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3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altLang="zh-TW" sz="23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1    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∧(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∨ 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0    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  <m:r>
                              <a:rPr lang="en-US" altLang="zh-TW" sz="23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</m:t>
                            </m:r>
                          </m:e>
                        </m:eqArr>
                      </m:e>
                    </m:d>
                  </m:oMath>
                </a14:m>
                <a:endParaRPr lang="en-US" altLang="zh-TW" sz="2300" dirty="0" smtClean="0">
                  <a:solidFill>
                    <a:srgbClr val="FF0000"/>
                  </a:solidFill>
                </a:endParaRPr>
              </a:p>
              <a:p>
                <a:r>
                  <a:rPr lang="en-US" altLang="zh-TW" sz="23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zh-TW" sz="23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or 8-connectivity</a:t>
                </a:r>
              </a:p>
              <a:p>
                <a:pPr marL="0" indent="0">
                  <a:buNone/>
                </a:pPr>
                <a:r>
                  <a:rPr lang="en-US" altLang="zh-TW" sz="2300" dirty="0" smtClean="0">
                    <a:solidFill>
                      <a:srgbClr val="FF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altLang="zh-TW" sz="23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TW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en-US" altLang="zh-TW" sz="23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3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1    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∧(</m:t>
                            </m:r>
                            <m:r>
                              <a:rPr lang="en-US" altLang="zh-TW" sz="2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∨ 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TW" sz="23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0    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  <m:r>
                              <a:rPr lang="en-US" altLang="zh-TW" sz="23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</m:t>
                            </m:r>
                          </m:e>
                        </m:eqArr>
                      </m:e>
                    </m:d>
                  </m:oMath>
                </a14:m>
                <a:endParaRPr lang="en-US" altLang="zh-TW" sz="2300" dirty="0" smtClean="0"/>
              </a:p>
              <a:p>
                <a:endParaRPr lang="zh-TW" altLang="en-US" sz="23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3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23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300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3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2300" dirty="0"/>
              </a:p>
              <a:p>
                <a14:m>
                  <m:oMath xmlns:m="http://schemas.openxmlformats.org/officeDocument/2006/math">
                    <m:r>
                      <a:rPr lang="en-US" altLang="zh-TW" sz="2300" i="1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3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altLang="zh-TW" sz="23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sz="23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3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3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𝑒𝑥𝑎𝑐𝑡𝑙𝑦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𝑜𝑛𝑒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𝑜𝑓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3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3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3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3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3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3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3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sz="2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3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3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3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zh-TW" sz="2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3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  <m:r>
                              <a:rPr lang="en-US" altLang="zh-TW" sz="2300" b="0" i="1" smtClean="0"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       </m:t>
                            </m:r>
                          </m:e>
                        </m:eqArr>
                      </m:e>
                    </m:d>
                  </m:oMath>
                </a14:m>
                <a:endParaRPr lang="zh-TW" altLang="en-US" sz="2300" dirty="0"/>
              </a:p>
              <a:p>
                <a:endParaRPr lang="en-US" altLang="zh-TW" dirty="0" smtClean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06" t="-25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15606" y="2466774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69183037"/>
                  </p:ext>
                </p:extLst>
              </p:nvPr>
            </p:nvGraphicFramePr>
            <p:xfrm>
              <a:off x="9015606" y="2466774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39" t="-1639" r="-204918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00000" t="-1639" r="-101613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39" t="-100000" r="-204918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478078" y="3980233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1899335"/>
                  </p:ext>
                </p:extLst>
              </p:nvPr>
            </p:nvGraphicFramePr>
            <p:xfrm>
              <a:off x="7478078" y="3980233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639" t="-100000" r="-204918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639" t="-203279" r="-20491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4"/>
                          <a:stretch>
                            <a:fillRect l="-100000" t="-203279" r="-10161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478078" y="2461792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0732191"/>
                  </p:ext>
                </p:extLst>
              </p:nvPr>
            </p:nvGraphicFramePr>
            <p:xfrm>
              <a:off x="7478078" y="2461792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100000" t="-1639" r="-101613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3279" t="-1639" r="-3279" b="-204918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5"/>
                          <a:stretch>
                            <a:fillRect l="-203279" t="-100000" r="-3279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015606" y="3980233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3236538"/>
                  </p:ext>
                </p:extLst>
              </p:nvPr>
            </p:nvGraphicFramePr>
            <p:xfrm>
              <a:off x="9015606" y="3980233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3279" t="-100000" r="-3279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000" t="-203279" r="-10161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3279" t="-203279" r="-3279" b="-327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868330" y="1619973"/>
                <a:ext cx="38548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Corner Neighborhood</a:t>
                </a:r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corresponding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zh-TW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330" y="1619973"/>
                <a:ext cx="3854844" cy="646331"/>
              </a:xfrm>
              <a:prstGeom prst="rect">
                <a:avLst/>
              </a:prstGeom>
              <a:blipFill rotWithShape="0">
                <a:blip r:embed="rId7"/>
                <a:stretch>
                  <a:fillRect t="-6604" b="-132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1137651" y="5988734"/>
            <a:ext cx="28791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Yokoi</a:t>
            </a:r>
            <a:r>
              <a:rPr lang="zh-TW" altLang="en-US" smtClean="0">
                <a:latin typeface="Cambria Math" panose="020405030504060302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Connectivity</a:t>
            </a:r>
            <a:r>
              <a:rPr lang="zh-TW" altLang="en-US" smtClean="0">
                <a:latin typeface="Cambria Math" panose="020405030504060302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Number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label</a:t>
            </a:r>
            <a:r>
              <a:rPr lang="zh-TW" altLang="en-US" smtClean="0">
                <a:solidFill>
                  <a:srgbClr val="FF0000"/>
                </a:solidFill>
                <a:latin typeface="Cambria Math" panose="020405030504060302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1(edge)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80213" y="5988734"/>
            <a:ext cx="475596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Scan: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top-down</a:t>
            </a:r>
            <a:r>
              <a:rPr lang="zh-TW" altLang="en-US" smtClean="0">
                <a:latin typeface="Cambria Math" panose="02040503050406030204" pitchFamily="18" charset="0"/>
                <a:ea typeface="標楷體" panose="03000509000000000000" pitchFamily="65" charset="-12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left-right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: last-step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 (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not the original image)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921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227909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632961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038013" y="188776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857796" y="1218482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Padded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</a:t>
                </a:r>
                <a:r>
                  <a:rPr lang="zh-TW" altLang="en-US" dirty="0" smtClean="0">
                    <a:latin typeface="Cambria Math" panose="02040503050406030204" pitchFamily="18" charset="0"/>
                    <a:ea typeface="標楷體" panose="03000509000000000000" pitchFamily="65" charset="-120"/>
                  </a:rPr>
                  <a:t> </a:t>
                </a:r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𝑏𝑎𝑐𝑘𝑔𝑟𝑜𝑢𝑛𝑑</m:t>
                      </m:r>
                      <m:r>
                        <a:rPr lang="zh-TW" alt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𝑙𝑎𝑏𝑒𝑙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96" y="1218482"/>
                <a:ext cx="3775165" cy="646331"/>
              </a:xfrm>
              <a:prstGeom prst="rect">
                <a:avLst/>
              </a:prstGeom>
              <a:blipFill>
                <a:blip r:embed="rId2"/>
                <a:stretch>
                  <a:fillRect t="-6604" b="-6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𝑑𝑒𝑙𝑒𝑡𝑒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𝑤h𝑒𝑛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𝑦𝑒𝑙𝑙𝑜𝑤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6.2.5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𝑌𝑜𝑘𝑜𝑖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𝑐𝑜𝑛𝑛𝑒𝑐𝑡𝑖𝑣𝑖𝑡𝑦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blipFill>
                <a:blip r:embed="rId3"/>
                <a:stretch>
                  <a:fillRect l="-2746" r="-969"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56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227909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632961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038013" y="188776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𝑑𝑒𝑙𝑒𝑡𝑒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𝑤h𝑒𝑛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𝑦𝑒𝑙𝑙𝑜𝑤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6.2.5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𝑌𝑜𝑘𝑜𝑖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𝑐𝑜𝑛𝑛𝑒𝑐𝑡𝑖𝑣𝑖𝑡𝑦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blipFill>
                <a:blip r:embed="rId2"/>
                <a:stretch>
                  <a:fillRect l="-2746" r="-969"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42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227909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632961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038013" y="188776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𝑑𝑒𝑙𝑒𝑡𝑒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𝑤h𝑒𝑛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𝑦𝑒𝑙𝑙𝑜𝑤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6.2.5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𝑌𝑜𝑘𝑜𝑖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𝑐𝑜𝑛𝑛𝑒𝑐𝑡𝑖𝑣𝑖𝑡𝑦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blipFill>
                <a:blip r:embed="rId2"/>
                <a:stretch>
                  <a:fillRect l="-2746" r="-969"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29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227909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632961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038013" y="188776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𝑑𝑒𝑙𝑒𝑡𝑒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𝑤h𝑒𝑛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𝑦𝑒𝑙𝑙𝑜𝑤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6.2.5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𝑌𝑜𝑘𝑜𝑖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𝑐𝑜𝑛𝑛𝑒𝑐𝑡𝑖𝑣𝑖𝑡𝑦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blipFill>
                <a:blip r:embed="rId2"/>
                <a:stretch>
                  <a:fillRect l="-2746" r="-969"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14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227909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632961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038013" y="188776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𝑑𝑒𝑙𝑒𝑡𝑒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𝑤h𝑒𝑛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𝑦𝑒𝑙𝑙𝑜𝑤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6.2.5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𝑌𝑜𝑘𝑜𝑖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𝑐𝑜𝑛𝑛𝑒𝑐𝑡𝑖𝑣𝑖𝑡𝑦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blipFill>
                <a:blip r:embed="rId2"/>
                <a:stretch>
                  <a:fillRect l="-2746" r="-969"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0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227909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632961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038013" y="188776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𝑑𝑒𝑙𝑒𝑡𝑒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𝑤h𝑒𝑛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𝑦𝑒𝑙𝑙𝑜𝑤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6.2.5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𝑌𝑜𝑘𝑜𝑖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𝑐𝑜𝑛𝑛𝑒𝑐𝑡𝑖𝑣𝑖𝑡𝑦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blipFill>
                <a:blip r:embed="rId2"/>
                <a:stretch>
                  <a:fillRect l="-2746" r="-969"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92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When I debug recursive code...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93" y="2028092"/>
            <a:ext cx="6804492" cy="3837734"/>
          </a:xfrm>
        </p:spPr>
      </p:pic>
    </p:spTree>
    <p:extLst>
      <p:ext uri="{BB962C8B-B14F-4D97-AF65-F5344CB8AC3E}">
        <p14:creationId xmlns:p14="http://schemas.microsoft.com/office/powerpoint/2010/main" val="248009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227909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632961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038013" y="188776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𝑑𝑒𝑙𝑒𝑡𝑒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𝑤h𝑒𝑛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𝑦𝑒𝑙𝑙𝑜𝑤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6.2.5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𝑌𝑜𝑘𝑜𝑖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𝑐𝑜𝑛𝑛𝑒𝑐𝑡𝑖𝑣𝑖𝑡𝑦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blipFill>
                <a:blip r:embed="rId2"/>
                <a:stretch>
                  <a:fillRect l="-2746" r="-969"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7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227909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632961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038013" y="188776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𝑑𝑒𝑙𝑒𝑡𝑒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𝑤h𝑒𝑛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𝑦𝑒𝑙𝑙𝑜𝑤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6.2.5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𝑌𝑜𝑘𝑜𝑖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𝑐𝑜𝑛𝑛𝑒𝑐𝑡𝑖𝑣𝑖𝑡𝑦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blipFill>
                <a:blip r:embed="rId2"/>
                <a:stretch>
                  <a:fillRect l="-2746" r="-969"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47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227909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632961" y="186481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038013" y="1887763"/>
          <a:ext cx="2966400" cy="33372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7812154" y="1056766"/>
                <a:ext cx="33919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sz="1600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𝑟𝑒𝑔𝑖𝑜𝑛</m:t>
                      </m:r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𝑠h𝑟𝑖𝑛𝑘𝑖𝑛𝑔</m:t>
                      </m:r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𝑜𝑝𝑒𝑟𝑎𝑡𝑜𝑟</m:t>
                      </m:r>
                    </m:oMath>
                  </m:oMathPara>
                </a14:m>
                <a:endParaRPr lang="en-US" altLang="zh-TW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i="1" dirty="0" err="1" smtClean="0">
                          <a:latin typeface="Cambria Math" panose="02040503050406030204" pitchFamily="18" charset="0"/>
                        </a:rPr>
                        <m:t>𝑐𝑜𝑚𝑝𝑎𝑟𝑖𝑠𝑜𝑛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154" y="1056766"/>
                <a:ext cx="3391987" cy="830997"/>
              </a:xfrm>
              <a:prstGeom prst="rect">
                <a:avLst/>
              </a:prstGeom>
              <a:blipFill rotWithShape="0">
                <a:blip r:embed="rId2"/>
                <a:stretch>
                  <a:fillRect b="-29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420167" y="1403148"/>
                <a:ext cx="33919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𝑓𝑖𝑛𝑎𝑙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𝑜𝑢𝑡𝑝𝑢𝑡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167" y="1403148"/>
                <a:ext cx="3391987" cy="338554"/>
              </a:xfrm>
              <a:prstGeom prst="rect">
                <a:avLst/>
              </a:prstGeom>
              <a:blipFill rotWithShape="0">
                <a:blip r:embed="rId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/>
          <p:cNvSpPr txBox="1"/>
          <p:nvPr/>
        </p:nvSpPr>
        <p:spPr>
          <a:xfrm>
            <a:off x="8038013" y="5342708"/>
            <a:ext cx="3744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>
                <a:solidFill>
                  <a:srgbClr val="00FF00"/>
                </a:solidFill>
                <a:ea typeface="標楷體" panose="03000509000000000000" pitchFamily="65" charset="-120"/>
              </a:rPr>
              <a:t>green region </a:t>
            </a:r>
            <a:r>
              <a:rPr lang="en-US" altLang="zh-TW" smtClean="0">
                <a:ea typeface="標楷體" panose="03000509000000000000" pitchFamily="65" charset="-120"/>
              </a:rPr>
              <a:t>are those pixels deleted</a:t>
            </a:r>
            <a:endParaRPr lang="zh-TW" altLang="en-US" dirty="0">
              <a:ea typeface="標楷體" panose="03000509000000000000" pitchFamily="65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𝑑𝑒𝑙𝑒𝑡𝑒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,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𝑤h𝑒𝑛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  <a:ea typeface="標楷體" panose="03000509000000000000" pitchFamily="65" charset="-120"/>
                            </a:rPr>
                            <m:t>𝑦𝑒𝑙𝑙𝑜𝑤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=1</m:t>
                      </m:r>
                    </m:oMath>
                  </m:oMathPara>
                </a14:m>
                <a:endParaRPr lang="en-US" altLang="zh-TW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6.2.5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𝑌𝑜𝑘𝑜𝑖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𝑐𝑜𝑛𝑛𝑒𝑐𝑡𝑖𝑣𝑖𝑡𝑦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𝑛𝑢𝑚𝑏𝑒𝑟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" y="5224963"/>
                <a:ext cx="3775165" cy="646331"/>
              </a:xfrm>
              <a:prstGeom prst="rect">
                <a:avLst/>
              </a:prstGeom>
              <a:blipFill>
                <a:blip r:embed="rId4"/>
                <a:stretch>
                  <a:fillRect l="-2746" r="-969" b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8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6.2.7 Pair Relationship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Relabels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with</a:t>
            </a:r>
            <a:r>
              <a:rPr lang="zh-TW" altLang="en-US" dirty="0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specified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label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all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border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pixels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that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are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next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to</a:t>
            </a:r>
            <a:r>
              <a:rPr lang="zh-TW" altLang="en-US" dirty="0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an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interior</a:t>
            </a:r>
            <a:r>
              <a:rPr lang="zh-TW" altLang="en-US" smtClean="0">
                <a:latin typeface="Cambria Math" panose="02040503050406030204" pitchFamily="18" charset="0"/>
              </a:rPr>
              <a:t> </a:t>
            </a:r>
            <a:r>
              <a:rPr lang="en-US" altLang="zh-TW" smtClean="0">
                <a:latin typeface="Cambria Math" panose="02040503050406030204" pitchFamily="18" charset="0"/>
                <a:ea typeface="Cambria Math" panose="02040503050406030204" pitchFamily="18" charset="0"/>
              </a:rPr>
              <a:t>pixel</a:t>
            </a:r>
            <a:endParaRPr lang="en-US" altLang="zh-TW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dirty="0" smtClean="0">
                <a:latin typeface="Cambria Math" panose="02040503050406030204" pitchFamily="18" charset="0"/>
              </a:rPr>
              <a:t>Classification</a:t>
            </a:r>
          </a:p>
          <a:p>
            <a:pPr lvl="1"/>
            <a:r>
              <a:rPr lang="en-US" altLang="zh-TW" smtClean="0">
                <a:latin typeface="Cambria Math" panose="02040503050406030204" pitchFamily="18" charset="0"/>
              </a:rPr>
              <a:t>Non-Rec</a:t>
            </a:r>
            <a:r>
              <a:rPr lang="en-US" altLang="zh-TW" dirty="0" smtClean="0">
                <a:latin typeface="Cambria Math" panose="02040503050406030204" pitchFamily="18" charset="0"/>
              </a:rPr>
              <a:t>.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</a:rPr>
              <a:t>symbolic data domain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0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715193" y="3876122"/>
                <a:ext cx="48712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dirty="0" smtClean="0">
                          <a:latin typeface="Cambria Math" panose="02040503050406030204" pitchFamily="18" charset="0"/>
                        </a:rPr>
                        <m:t>𝐿𝑒𝑡</m:t>
                      </m:r>
                      <m:r>
                        <a:rPr lang="en-US" altLang="zh-TW" sz="20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2000" b="0" i="1" dirty="0" smtClean="0">
                          <a:latin typeface="Cambria Math" panose="02040503050406030204" pitchFamily="18" charset="0"/>
                        </a:rPr>
                        <m:t> ,</m:t>
                      </m:r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0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zh-TW" altLang="en-US" sz="200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193" y="3876122"/>
                <a:ext cx="4871259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內容版面配置區 6"/>
              <p:cNvSpPr txBox="1">
                <a:spLocks/>
              </p:cNvSpPr>
              <p:nvPr/>
            </p:nvSpPr>
            <p:spPr>
              <a:xfrm>
                <a:off x="5180658" y="1690688"/>
                <a:ext cx="51816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TW" sz="2900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altLang="zh-TW" sz="2900" dirty="0" smtClean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altLang="zh-TW" sz="2900" i="1" dirty="0" smtClean="0">
                    <a:latin typeface="Cambria Math" panose="02040503050406030204" pitchFamily="18" charset="0"/>
                  </a:rPr>
                  <a:t>for 4-connectivity</a:t>
                </a:r>
                <a:endParaRPr lang="en-US" altLang="zh-TW" sz="29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zh-TW" sz="29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900" i="1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29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90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altLang="zh-TW" sz="29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∨ </m:t>
                                  </m:r>
                                  <m:sSub>
                                    <m:sSubPr>
                                      <m:ctrlP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altLang="zh-TW" sz="29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nary>
                            </m:e>
                            <m:e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90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en-US" altLang="zh-TW" sz="29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∧ </m:t>
                                  </m:r>
                                  <m:sSub>
                                    <m:sSubPr>
                                      <m:ctrlP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TW" sz="29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900" dirty="0"/>
              </a:p>
            </p:txBody>
          </p:sp>
        </mc:Choice>
        <mc:Fallback xmlns="">
          <p:sp>
            <p:nvSpPr>
              <p:cNvPr id="7" name="內容版面配置區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658" y="1690688"/>
                <a:ext cx="5181600" cy="4351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715193" y="4411169"/>
                <a:ext cx="2924134" cy="778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1    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  <m:e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0    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193" y="4411169"/>
                <a:ext cx="2924134" cy="7788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117980"/>
              </p:ext>
            </p:extLst>
          </p:nvPr>
        </p:nvGraphicFramePr>
        <p:xfrm>
          <a:off x="2482222" y="518774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976972"/>
              </p:ext>
            </p:extLst>
          </p:nvPr>
        </p:nvGraphicFramePr>
        <p:xfrm>
          <a:off x="6395817" y="518774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q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q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1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6.2.7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Pair Relationship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內容版面配置區 6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368425"/>
                <a:ext cx="5181600" cy="4351338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900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altLang="zh-TW" sz="2900" dirty="0" smtClean="0"/>
              </a:p>
              <a:p>
                <a:pPr marL="0" indent="0" algn="ctr">
                  <a:buNone/>
                </a:pPr>
                <a:r>
                  <a:rPr lang="en-US" altLang="zh-TW" sz="2900" i="1" dirty="0" smtClean="0">
                    <a:latin typeface="Cambria Math" panose="02040503050406030204" pitchFamily="18" charset="0"/>
                  </a:rPr>
                  <a:t>for 4-connected</a:t>
                </a:r>
                <a:endParaRPr lang="en-US" altLang="zh-TW" sz="29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9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900" i="1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29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zh-TW" altLang="en-US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∨ </m:t>
                                  </m:r>
                                  <m:sSub>
                                    <m:sSubPr>
                                      <m:ctrlP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altLang="zh-TW" sz="2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nary>
                            </m:e>
                            <m:e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TW" sz="29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n-US" altLang="zh-TW" sz="29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altLang="zh-TW" sz="29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9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9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9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altLang="zh-TW" sz="29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9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  <m: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zh-TW" altLang="en-US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TW" sz="29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∧</m:t>
                                  </m:r>
                                  <m: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zh-TW" sz="2900" i="1" smtClean="0">
                                          <a:solidFill>
                                            <a:srgbClr val="008A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900" i="1">
                                          <a:solidFill>
                                            <a:srgbClr val="008A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900" i="1">
                                          <a:solidFill>
                                            <a:srgbClr val="008A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sz="2900" i="1">
                                      <a:solidFill>
                                        <a:srgbClr val="008A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TW" sz="2900" b="0" i="1" smtClean="0">
                                      <a:solidFill>
                                        <a:srgbClr val="008A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900" dirty="0"/>
              </a:p>
            </p:txBody>
          </p:sp>
        </mc:Choice>
        <mc:Fallback xmlns="">
          <p:sp>
            <p:nvSpPr>
              <p:cNvPr id="7" name="內容版面配置區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368425"/>
                <a:ext cx="5181600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8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1368425"/>
                <a:ext cx="5181600" cy="4351338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altLang="zh-TW" sz="2900" dirty="0" smtClean="0"/>
              </a:p>
              <a:p>
                <a:pPr marL="0" indent="0" algn="ctr">
                  <a:buNone/>
                </a:pPr>
                <a:r>
                  <a:rPr lang="en-US" altLang="zh-TW" sz="2900" i="1" dirty="0" smtClean="0">
                    <a:latin typeface="Cambria Math" panose="02040503050406030204" pitchFamily="18" charset="0"/>
                  </a:rPr>
                  <a:t>for 8-connected</a:t>
                </a:r>
              </a:p>
              <a:p>
                <a:pPr marL="0" indent="0">
                  <a:buNone/>
                </a:pPr>
                <a:endParaRPr lang="en-US" altLang="zh-TW" sz="29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900" b="0" i="1" smtClean="0">
                          <a:latin typeface="Cambria Math" panose="02040503050406030204" pitchFamily="18" charset="0"/>
                        </a:rPr>
                        <m:t>𝑜𝑢𝑡𝑝𝑢𝑡</m:t>
                      </m:r>
                      <m:r>
                        <a:rPr lang="en-US" altLang="zh-TW" sz="29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9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29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  <m:e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9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zh-TW" altLang="en-US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∨ </m:t>
                                  </m:r>
                                  <m:sSub>
                                    <m:sSubPr>
                                      <m:ctrlP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9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sz="29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altLang="zh-TW" sz="29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nary>
                            </m:e>
                            <m:e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9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TW" sz="29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TW" sz="29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  <m:e>
                                  <m:r>
                                    <a:rPr lang="en-US" altLang="zh-TW" sz="29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altLang="zh-TW" sz="29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9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9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9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altLang="zh-TW" sz="29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9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d>
                                  <m: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zh-TW" altLang="en-US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TW" sz="29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∧</m:t>
                                  </m:r>
                                  <m:r>
                                    <a:rPr lang="en-US" altLang="zh-TW" sz="29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zh-TW" sz="2900" i="1" smtClean="0">
                                          <a:solidFill>
                                            <a:srgbClr val="008A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900" i="1">
                                          <a:solidFill>
                                            <a:srgbClr val="008A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900" i="1">
                                          <a:solidFill>
                                            <a:srgbClr val="008A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sz="2900" i="1">
                                      <a:solidFill>
                                        <a:srgbClr val="008A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TW" sz="2900" b="0" i="1" smtClean="0">
                                      <a:solidFill>
                                        <a:srgbClr val="008A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900" dirty="0"/>
              </a:p>
            </p:txBody>
          </p:sp>
        </mc:Choice>
        <mc:Fallback xmlns="">
          <p:sp>
            <p:nvSpPr>
              <p:cNvPr id="9" name="內容版面配置區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1368425"/>
                <a:ext cx="5181600" cy="43513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569300" y="2253343"/>
                <a:ext cx="3053400" cy="778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1    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  <m:e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0    </m:t>
                              </m:r>
                              <m:r>
                                <a:rPr lang="en-US" altLang="zh-TW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300" y="2253343"/>
                <a:ext cx="3053400" cy="7788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593669" y="6073412"/>
                <a:ext cx="900466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Assign </a:t>
                </a:r>
                <a:r>
                  <a:rPr lang="en-US" altLang="zh-TW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>
                    <a:latin typeface="Cambria Math" panose="02040503050406030204" pitchFamily="18" charset="0"/>
                    <a:ea typeface="Cambria Math" panose="02040503050406030204" pitchFamily="18" charset="0"/>
                  </a:rPr>
                  <a:t>to </a:t>
                </a:r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those pixels satisfy</a:t>
                </a:r>
                <a:r>
                  <a:rPr lang="zh-TW" altLang="en-US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pixel</a:t>
                </a:r>
                <a:r>
                  <a:rPr lang="zh-TW" altLang="en-US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 </a:t>
                </a:r>
                <a:r>
                  <a:rPr lang="en-US" altLang="zh-TW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value</a:t>
                </a:r>
                <a:r>
                  <a:rPr lang="zh-TW" altLang="en-US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 </a:t>
                </a:r>
                <a:r>
                  <a:rPr lang="en-US" altLang="zh-TW" dirty="0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zh-TW" altLang="en-US" dirty="0">
                    <a:solidFill>
                      <a:srgbClr val="008A00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 </a:t>
                </a:r>
                <a:r>
                  <a:rPr lang="en-US" altLang="zh-TW" dirty="0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</a:t>
                </a:r>
                <a:r>
                  <a:rPr lang="zh-TW" altLang="en-US" dirty="0">
                    <a:solidFill>
                      <a:srgbClr val="008A00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 </a:t>
                </a:r>
                <a:endParaRPr lang="en-US" altLang="zh-TW" dirty="0" smtClean="0">
                  <a:solidFill>
                    <a:srgbClr val="008A00"/>
                  </a:solidFill>
                  <a:latin typeface="Cambria Math" panose="02040503050406030204" pitchFamily="18" charset="0"/>
                  <a:ea typeface="標楷體" panose="03000509000000000000" pitchFamily="65" charset="-120"/>
                </a:endParaRPr>
              </a:p>
              <a:p>
                <a:pPr algn="ctr"/>
                <a:r>
                  <a:rPr lang="en-US" altLang="zh-TW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have more </a:t>
                </a:r>
                <a:r>
                  <a:rPr lang="en-US" altLang="zh-TW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than 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𝜃</m:t>
                    </m:r>
                  </m:oMath>
                </a14:m>
                <a:r>
                  <a:rPr lang="zh-TW" altLang="en-US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 </a:t>
                </a:r>
                <a:r>
                  <a:rPr lang="en-US" altLang="zh-TW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n</a:t>
                </a:r>
                <a:r>
                  <a:rPr lang="en-US" altLang="zh-TW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e</a:t>
                </a:r>
                <a:r>
                  <a:rPr lang="en-US" altLang="zh-TW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ighbors</a:t>
                </a:r>
                <a:r>
                  <a:rPr lang="zh-TW" altLang="en-US" smtClean="0">
                    <a:latin typeface="Cambria Math" panose="02040503050406030204" pitchFamily="18" charset="0"/>
                    <a:ea typeface="標楷體" panose="03000509000000000000" pitchFamily="65" charset="-120"/>
                  </a:rPr>
                  <a:t> </a:t>
                </a:r>
                <a:r>
                  <a:rPr lang="en-US" altLang="zh-TW" smtClean="0">
                    <a:latin typeface="Cambria Math" panose="02040503050406030204" pitchFamily="18" charset="0"/>
                    <a:ea typeface="標楷體" panose="03000509000000000000" pitchFamily="65" charset="-120"/>
                  </a:rPr>
                  <a:t>whose</a:t>
                </a:r>
                <a:r>
                  <a:rPr lang="zh-TW" altLang="en-US" smtClean="0">
                    <a:latin typeface="Cambria Math" panose="02040503050406030204" pitchFamily="18" charset="0"/>
                    <a:ea typeface="標楷體" panose="03000509000000000000" pitchFamily="65" charset="-120"/>
                  </a:rPr>
                  <a:t> </a:t>
                </a:r>
                <a:r>
                  <a:rPr lang="en-US" altLang="zh-TW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pixel value </a:t>
                </a:r>
                <a:r>
                  <a:rPr lang="en-US" altLang="zh-TW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標楷體" panose="03000509000000000000" pitchFamily="65" charset="-120"/>
                  </a:rPr>
                  <a:t>= m</a:t>
                </a:r>
                <a:endParaRPr lang="zh-TW" altLang="en-US" dirty="0">
                  <a:latin typeface="Cambria Math" panose="02040503050406030204" pitchFamily="18" charset="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669" y="6073412"/>
                <a:ext cx="9004662" cy="646331"/>
              </a:xfrm>
              <a:prstGeom prst="rect">
                <a:avLst/>
              </a:prstGeom>
              <a:blipFill>
                <a:blip r:embed="rId5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64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6.2.8 Thinning Operator(</a:t>
            </a:r>
            <a:r>
              <a:rPr lang="en-US" altLang="zh-TW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HW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                                        </a:t>
            </a:r>
            <a:r>
              <a:rPr lang="en-US" altLang="zh-TW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due Nov. 28</a:t>
            </a:r>
            <a:endParaRPr lang="zh-TW" altLang="en-US" sz="3200" b="1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Composition of three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6.2.4</a:t>
            </a:r>
            <a:r>
              <a:rPr lang="zh-TW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mark-interior/border-pixel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6.2.7</a:t>
            </a:r>
            <a:r>
              <a:rPr lang="zh-TW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pair relationship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6.2.6</a:t>
            </a:r>
            <a:r>
              <a:rPr lang="zh-TW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marked-pixel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connected shrink operator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6.2.8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Thinning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Step1</a:t>
            </a:r>
          </a:p>
          <a:p>
            <a:pPr lvl="1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 : </a:t>
            </a:r>
            <a:r>
              <a:rPr lang="en-US" altLang="zh-TW" sz="1600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original symbolic image</a:t>
            </a:r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lvl="1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marked-interior/border-pixel operator</a:t>
            </a:r>
            <a:endParaRPr lang="en-US" altLang="zh-TW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 : </a:t>
            </a:r>
            <a:r>
              <a:rPr lang="en-US" altLang="zh-TW" sz="1600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interior/border image</a:t>
            </a:r>
            <a:endParaRPr lang="en-US" altLang="zh-TW" sz="1600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TW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Step2</a:t>
            </a:r>
          </a:p>
          <a:p>
            <a:pPr lvl="1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 : </a:t>
            </a:r>
            <a:r>
              <a:rPr lang="en-US" altLang="zh-TW" sz="1600" dirty="0" smtClean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interior/border image</a:t>
            </a:r>
          </a:p>
          <a:p>
            <a:pPr lvl="1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pair relationship operator</a:t>
            </a:r>
            <a:endParaRPr lang="en-US" altLang="zh-TW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 : </a:t>
            </a:r>
            <a:r>
              <a:rPr lang="en-US" altLang="zh-TW" sz="1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marked</a:t>
            </a:r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1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image</a:t>
            </a:r>
            <a:endParaRPr lang="zh-TW" altLang="en-US" sz="1600" dirty="0">
              <a:solidFill>
                <a:srgbClr val="FF0000"/>
              </a:solidFill>
              <a:latin typeface="Cambria Math" panose="02040503050406030204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181601" cy="4351338"/>
          </a:xfrm>
        </p:spPr>
        <p:txBody>
          <a:bodyPr>
            <a:normAutofit/>
          </a:bodyPr>
          <a:lstStyle/>
          <a:p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Step3</a:t>
            </a:r>
            <a:endParaRPr lang="en-US" altLang="zh-TW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 </a:t>
            </a:r>
            <a:r>
              <a:rPr lang="en-US" altLang="zh-TW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n-US" altLang="zh-TW" sz="1600" dirty="0">
                <a:solidFill>
                  <a:srgbClr val="008A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original symbolic </a:t>
            </a:r>
            <a:r>
              <a:rPr lang="en-US" altLang="zh-TW" sz="1600" dirty="0" smtClean="0">
                <a:solidFill>
                  <a:srgbClr val="008A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image</a:t>
            </a:r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+</a:t>
            </a:r>
            <a:r>
              <a:rPr lang="en-US" altLang="zh-TW" sz="1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marked image</a:t>
            </a:r>
            <a:endParaRPr lang="en-US" altLang="zh-TW" sz="16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marked-pixel connected shrink operator</a:t>
            </a:r>
          </a:p>
          <a:p>
            <a:pPr lvl="2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removable(by connected </a:t>
            </a:r>
            <a:r>
              <a:rPr lang="en-US" altLang="zh-TW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shrink </a:t>
            </a:r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 on</a:t>
            </a:r>
            <a:r>
              <a:rPr lang="en-US" altLang="zh-TW" sz="1600" dirty="0" smtClean="0">
                <a:solidFill>
                  <a:srgbClr val="008A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original symbolic image</a:t>
            </a:r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lvl="2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marked(by </a:t>
            </a:r>
            <a:r>
              <a:rPr lang="en-US" altLang="zh-TW" sz="1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marked image</a:t>
            </a:r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lvl="2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delete those pixels satisfied the two conditions mentioned above</a:t>
            </a:r>
          </a:p>
          <a:p>
            <a:pPr lvl="2"/>
            <a:r>
              <a:rPr lang="en-US" altLang="zh-TW" sz="1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output : thinned output image</a:t>
            </a:r>
            <a:endParaRPr lang="zh-TW" altLang="en-US" sz="1600" dirty="0">
              <a:latin typeface="Cambria Math" panose="02040503050406030204" pitchFamily="18" charset="0"/>
            </a:endParaRPr>
          </a:p>
          <a:p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use thinned output image as next original symbolic image</a:t>
            </a:r>
          </a:p>
          <a:p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repeat step1, step2, step3 until the last output never changed</a:t>
            </a:r>
            <a:endParaRPr lang="zh-TW" altLang="en-US" sz="20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513805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4427400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err="1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i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b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8340995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27400" y="5090942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m:rPr>
                          <m:nor/>
                        </m:rPr>
                        <a:rPr lang="en-US" altLang="zh-TW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𝑐𝑜𝑛𝑛𝑒𝑐𝑡𝑒𝑑</m:t>
                      </m:r>
                    </m:oMath>
                  </m:oMathPara>
                </a14:m>
                <a:endParaRPr lang="zh-TW" alt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5090942"/>
                <a:ext cx="3337200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𝐼𝑛</m:t>
                      </m:r>
                      <m:r>
                        <a:rPr lang="en-US" altLang="zh-TW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𝑡𝑒𝑟𝑖𝑜𝑟</m:t>
                      </m:r>
                      <m:r>
                        <a:rPr lang="en-US" altLang="zh-TW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TW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𝑏𝑜𝑟𝑑𝑒𝑟</m:t>
                      </m:r>
                      <m:r>
                        <a:rPr lang="zh-TW" altLang="en-US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𝑚𝑎𝑟𝑘𝑒𝑑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𝑜𝑟𝑖𝑔𝑖𝑛𝑎𝑙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𝑠𝑦𝑚𝑏𝑜𝑙𝑖𝑐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008A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8340995" y="5090942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m:rPr>
                          <m:nor/>
                        </m:rPr>
                        <a:rPr lang="en-US" altLang="zh-TW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𝑐𝑜𝑛𝑛𝑒𝑐𝑡𝑒𝑑</m:t>
                      </m:r>
                    </m:oMath>
                  </m:oMathPara>
                </a14:m>
                <a:endParaRPr lang="zh-TW" alt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95" y="5090942"/>
                <a:ext cx="333720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/>
          <p:cNvSpPr txBox="1"/>
          <p:nvPr/>
        </p:nvSpPr>
        <p:spPr>
          <a:xfrm>
            <a:off x="340292" y="366660"/>
            <a:ext cx="11511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Step1 &amp; Step2 : produce </a:t>
            </a:r>
            <a:r>
              <a:rPr lang="en-US" altLang="zh-TW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two </a:t>
            </a:r>
            <a:r>
              <a:rPr lang="en-US" altLang="zh-TW" sz="4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 images for Step3</a:t>
            </a:r>
            <a:endParaRPr lang="zh-TW" altLang="en-US" sz="4000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4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3026830"/>
                  </p:ext>
                </p:extLst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3026830"/>
                  </p:ext>
                </p:extLst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4427400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𝑜𝑟𝑖𝑔𝑖𝑛𝑎𝑙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𝑠𝑦𝑚𝑏𝑜𝑙𝑖𝑐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008A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𝑚𝑎𝑟𝑘𝑒𝑑</m:t>
                      </m:r>
                      <m:r>
                        <m:rPr>
                          <m:nor/>
                        </m:rPr>
                        <a:rPr lang="en-US" altLang="zh-TW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𝑚𝑎𝑔𝑒</m:t>
                      </m:r>
                      <m:r>
                        <a:rPr lang="en-US" altLang="zh-TW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zh-TW" alt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706880" y="5290456"/>
                <a:ext cx="877824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為求版面潔淨，若干步驟省略不顯示，</a:t>
                </a:r>
                <a:endPara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/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不可整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𝑟𝑜𝑤</m:t>
                    </m:r>
                  </m:oMath>
                </a14:m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作完才與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𝑚𝑎𝑟𝑘𝑒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𝑑</m:t>
                    </m:r>
                  </m:oMath>
                </a14:m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比對，每作完一個點就要決定是否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𝑑𝑒𝑙𝑒𝑡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𝑒</m:t>
                    </m:r>
                  </m:oMath>
                </a14:m>
                <a:endPara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/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正式操作仍需要由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𝑙𝑒𝑓𝑡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−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𝑟𝑖𝑔h𝑡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  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𝑡𝑜𝑝</m:t>
                    </m:r>
                    <m:r>
                      <m:rPr>
                        <m:nor/>
                      </m:rPr>
                      <a:rPr lang="en-US" altLang="zh-TW" i="0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− 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𝑑𝑜𝑤𝑛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 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𝑠𝑐𝑎𝑛</m:t>
                    </m:r>
                  </m:oMath>
                </a14:m>
                <a:endPara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𝑟𝑒𝑓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6.2.6 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𝑐𝑜𝑛𝑛𝑒𝑐𝑡𝑒𝑑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𝑠h𝑟𝑖𝑛𝑘𝑖𝑛𝑔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標楷體" panose="03000509000000000000" pitchFamily="65" charset="-120"/>
                        </a:rPr>
                        <m:t>𝑜𝑝𝑒𝑟𝑎𝑡𝑜𝑟</m:t>
                      </m:r>
                    </m:oMath>
                  </m:oMathPara>
                </a14:m>
                <a:endPara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80" y="5290456"/>
                <a:ext cx="8778240" cy="1200329"/>
              </a:xfrm>
              <a:prstGeom prst="rect">
                <a:avLst/>
              </a:prstGeom>
              <a:blipFill rotWithShape="0">
                <a:blip r:embed="rId5"/>
                <a:stretch>
                  <a:fillRect t="-2538" b="-35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1782123"/>
                  </p:ext>
                </p:extLst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6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𝑢𝑡𝑝𝑢𝑡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𝑎𝑓𝑡𝑒𝑟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𝑟𝑒𝑚𝑜𝑣𝑎𝑏𝑙𝑒</m:t>
                      </m:r>
                    </m:oMath>
                  </m:oMathPara>
                </a14:m>
                <a:endParaRPr lang="zh-TW" altLang="en-US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/>
          <p:cNvSpPr txBox="1"/>
          <p:nvPr/>
        </p:nvSpPr>
        <p:spPr>
          <a:xfrm>
            <a:off x="924424" y="270229"/>
            <a:ext cx="10343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Step3 : marked-pixel connected shrink operator</a:t>
            </a:r>
            <a:endParaRPr lang="zh-TW" altLang="en-US" sz="4000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>
                <a:latin typeface="Cambria Math" panose="02040503050406030204" pitchFamily="18" charset="0"/>
                <a:ea typeface="Cambria Math" panose="02040503050406030204" pitchFamily="18" charset="0"/>
              </a:rPr>
              <a:t>6.1.2 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Non-Rec. Neighborhood Operator</a:t>
            </a:r>
            <a:endParaRPr lang="zh-TW" altLang="en-US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18309" y="3047998"/>
                <a:ext cx="6019800" cy="3128963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00000"/>
                  </a:lnSpc>
                  <a:spcBef>
                    <a:spcPts val="1700"/>
                  </a:spcBef>
                </a:pPr>
                <a:r>
                  <a:rPr lang="en-US" altLang="zh-TW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general operator</a:t>
                </a:r>
                <a:r>
                  <a:rPr lang="en-US" altLang="zh-TW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700"/>
                  </a:spcBef>
                  <a:buNone/>
                </a:pPr>
                <a:r>
                  <a:rPr lang="zh-TW" altLang="en-US" dirty="0" smtClean="0">
                    <a:solidFill>
                      <a:srgbClr val="0000FF"/>
                    </a:solidFill>
                  </a:rPr>
                  <a:t>   </a:t>
                </a:r>
                <a:r>
                  <a:rPr lang="en-US" altLang="zh-TW" dirty="0" smtClean="0">
                    <a:solidFill>
                      <a:srgbClr val="0000FF"/>
                    </a:solidFill>
                  </a:rPr>
                  <a:t>-</a:t>
                </a:r>
                <a:r>
                  <a:rPr lang="zh-TW" altLang="en-US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i="1" dirty="0" smtClean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7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:(</m:t>
                          </m:r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pPr>
                  <a:lnSpc>
                    <a:spcPct val="100000"/>
                  </a:lnSpc>
                  <a:spcBef>
                    <a:spcPts val="1700"/>
                  </a:spcBef>
                </a:pPr>
                <a:r>
                  <a:rPr lang="en-US" altLang="zh-TW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operator (position-dependent</a:t>
                </a:r>
                <a:r>
                  <a:rPr lang="en-US" altLang="zh-TW" dirty="0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):</a:t>
                </a:r>
                <a:endParaRPr lang="en-US" altLang="zh-TW" dirty="0">
                  <a:solidFill>
                    <a:srgbClr val="008A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700"/>
                  </a:spcBef>
                  <a:buNone/>
                </a:pPr>
                <a:r>
                  <a:rPr lang="zh-TW" altLang="en-US" dirty="0">
                    <a:solidFill>
                      <a:srgbClr val="008A00"/>
                    </a:solidFill>
                  </a:rPr>
                  <a:t>   </a:t>
                </a:r>
                <a:r>
                  <a:rPr lang="en-US" altLang="zh-TW" dirty="0">
                    <a:solidFill>
                      <a:srgbClr val="008A00"/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zh-TW" altLang="en-US" i="1" dirty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i="1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18309" y="3047998"/>
                <a:ext cx="6019800" cy="3128963"/>
              </a:xfrm>
              <a:blipFill>
                <a:blip r:embed="rId3"/>
                <a:stretch>
                  <a:fillRect l="-7794" t="-3899" b="-1150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內容版面配置區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433457" y="3047997"/>
                <a:ext cx="6019800" cy="3128964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00000"/>
                  </a:lnSpc>
                  <a:spcBef>
                    <a:spcPts val="1700"/>
                  </a:spcBef>
                </a:pPr>
                <a:r>
                  <a:rPr lang="en-US" altLang="zh-TW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shift-invariant operator</a:t>
                </a:r>
                <a:r>
                  <a:rPr lang="en-US" altLang="zh-TW" dirty="0" smtClean="0">
                    <a:solidFill>
                      <a:srgbClr val="0000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700"/>
                  </a:spcBef>
                  <a:buNone/>
                </a:pPr>
                <a:r>
                  <a:rPr lang="zh-TW" altLang="en-US" dirty="0">
                    <a:solidFill>
                      <a:srgbClr val="0000FF"/>
                    </a:solidFill>
                  </a:rPr>
                  <a:t>   </a:t>
                </a:r>
                <a:r>
                  <a:rPr lang="en-US" altLang="zh-TW" dirty="0">
                    <a:solidFill>
                      <a:srgbClr val="0000FF"/>
                    </a:solidFill>
                  </a:rPr>
                  <a:t>-</a:t>
                </a:r>
                <a:r>
                  <a:rPr lang="zh-TW" altLang="en-US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i="1" dirty="0" smtClean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7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:(</m:t>
                          </m:r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pPr>
                  <a:lnSpc>
                    <a:spcPct val="100000"/>
                  </a:lnSpc>
                  <a:spcBef>
                    <a:spcPts val="1700"/>
                  </a:spcBef>
                </a:pPr>
                <a:r>
                  <a:rPr lang="en-US" altLang="zh-TW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shift-invariant operator</a:t>
                </a:r>
                <a:r>
                  <a:rPr lang="en-US" altLang="zh-TW" dirty="0" smtClean="0">
                    <a:solidFill>
                      <a:srgbClr val="008A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700"/>
                  </a:spcBef>
                  <a:buNone/>
                </a:pPr>
                <a:r>
                  <a:rPr lang="zh-TW" altLang="en-US" dirty="0">
                    <a:solidFill>
                      <a:srgbClr val="008A00"/>
                    </a:solidFill>
                  </a:rPr>
                  <a:t>   </a:t>
                </a:r>
                <a:r>
                  <a:rPr lang="en-US" altLang="zh-TW" dirty="0">
                    <a:solidFill>
                      <a:srgbClr val="008A00"/>
                    </a:solidFill>
                  </a:rPr>
                  <a:t>-</a:t>
                </a:r>
                <a:r>
                  <a:rPr lang="zh-TW" altLang="en-US" dirty="0">
                    <a:solidFill>
                      <a:srgbClr val="008A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i="1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eqArr>
                          <m:eqArrPr>
                            <m:ctrlP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e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+,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eqArr>
                      </m:sub>
                      <m:sup/>
                      <m:e>
                        <m:eqArr>
                          <m:eqArrPr>
                            <m:ctrlP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solidFill>
                                          <a:srgbClr val="008A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008A0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nary>
                  </m:oMath>
                </a14:m>
                <a:endParaRPr lang="en-US" altLang="zh-TW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內容版面配置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433457" y="3047997"/>
                <a:ext cx="6019800" cy="3128964"/>
              </a:xfrm>
              <a:blipFill>
                <a:blip r:embed="rId4"/>
                <a:stretch>
                  <a:fillRect l="-1316" t="-38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75846" y="1957754"/>
                <a:ext cx="118403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700"/>
                  </a:spcBef>
                </a:pPr>
                <a:r>
                  <a:rPr lang="en-US" altLang="zh-TW" sz="2400" smtClean="0">
                    <a:latin typeface="Cambria Math" panose="02040503050406030204" pitchFamily="18" charset="0"/>
                  </a:rPr>
                  <a:t>Definitions</a:t>
                </a:r>
                <a:r>
                  <a:rPr lang="en-US" altLang="zh-TW" sz="2400" dirty="0" smtClean="0">
                    <a:latin typeface="Cambria Math" panose="02040503050406030204" pitchFamily="18" charset="0"/>
                  </a:rPr>
                  <a:t>:</a:t>
                </a:r>
                <a:r>
                  <a:rPr lang="en-US" altLang="zh-TW" sz="2400">
                    <a:latin typeface="Cambria Math" panose="02040503050406030204" pitchFamily="18" charset="0"/>
                  </a:rPr>
                  <a:t/>
                </a:r>
                <a:br>
                  <a:rPr lang="en-US" altLang="zh-TW" sz="2400">
                    <a:latin typeface="Cambria Math" panose="02040503050406030204" pitchFamily="18" charset="0"/>
                  </a:rPr>
                </a:br>
                <a:r>
                  <a:rPr lang="en-US" altLang="zh-TW" sz="2400" smtClean="0">
                    <a:latin typeface="Cambria Math" panose="02040503050406030204" pitchFamily="18" charset="0"/>
                  </a:rPr>
                  <a:t>given</a:t>
                </a:r>
                <a:r>
                  <a:rPr lang="zh-TW" altLang="en-US" sz="2400" smtClean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400" smtClean="0">
                    <a:latin typeface="Cambria Math" panose="02040503050406030204" pitchFamily="18" charset="0"/>
                  </a:rPr>
                  <a:t>image(input</a:t>
                </a:r>
                <a:r>
                  <a:rPr lang="en-US" altLang="zh-TW" sz="2400" dirty="0">
                    <a:latin typeface="Cambria Math" panose="02040503050406030204" pitchFamily="18" charset="0"/>
                  </a:rPr>
                  <a:t>):</a:t>
                </a:r>
                <a:r>
                  <a:rPr lang="zh-TW" altLang="en-US" sz="24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dirty="0">
                    <a:latin typeface="Cambria Math" panose="02040503050406030204" pitchFamily="18" charset="0"/>
                  </a:rPr>
                  <a:t>,</a:t>
                </a:r>
                <a:r>
                  <a:rPr lang="zh-TW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400">
                    <a:latin typeface="Cambria Math" panose="02040503050406030204" pitchFamily="18" charset="0"/>
                  </a:rPr>
                  <a:t>output</a:t>
                </a:r>
                <a:r>
                  <a:rPr lang="zh-TW" altLang="en-US" sz="240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400" smtClean="0">
                    <a:latin typeface="Cambria Math" panose="02040503050406030204" pitchFamily="18" charset="0"/>
                  </a:rPr>
                  <a:t>image:</a:t>
                </a:r>
                <a:r>
                  <a:rPr lang="zh-TW" altLang="en-US" sz="240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zh-TW" sz="2400" dirty="0">
                    <a:latin typeface="Cambria Math" panose="02040503050406030204" pitchFamily="18" charset="0"/>
                  </a:rPr>
                  <a:t>,</a:t>
                </a:r>
                <a:r>
                  <a:rPr lang="zh-TW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400" dirty="0">
                    <a:latin typeface="Cambria Math" panose="02040503050406030204" pitchFamily="18" charset="0"/>
                  </a:rPr>
                  <a:t>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i="1" dirty="0" smtClean="0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sty m:val="p"/>
                      </m:rPr>
                      <a:rPr lang="en-US" altLang="zh-TW" sz="2400" i="1" dirty="0">
                        <a:latin typeface="Cambria Math" panose="02040503050406030204" pitchFamily="18" charset="0"/>
                      </a:rPr>
                      <m:t>ighborhood</m:t>
                    </m:r>
                    <m:r>
                      <a:rPr lang="zh-TW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400" i="1" dirty="0">
                        <a:latin typeface="Cambria Math" panose="02040503050406030204" pitchFamily="18" charset="0"/>
                      </a:rPr>
                      <m:t>op</m:t>
                    </m:r>
                    <m:r>
                      <m:rPr>
                        <m:sty m:val="p"/>
                      </m:rPr>
                      <a:rPr lang="en-US" altLang="zh-TW" sz="2400" i="1" dirty="0" smtClean="0">
                        <a:latin typeface="Cambria Math" panose="02040503050406030204" pitchFamily="18" charset="0"/>
                      </a:rPr>
                      <m:t>e</m:t>
                    </m:r>
                    <m:r>
                      <m:rPr>
                        <m:sty m:val="p"/>
                      </m:rPr>
                      <a:rPr lang="en-US" altLang="zh-TW" sz="2400" i="1" dirty="0">
                        <a:latin typeface="Cambria Math" panose="02040503050406030204" pitchFamily="18" charset="0"/>
                      </a:rPr>
                      <m:t>rator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zh-TW" altLang="en-US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400" dirty="0" smtClean="0">
                    <a:latin typeface="Cambria Math" panose="02040503050406030204" pitchFamily="18" charset="0"/>
                  </a:rPr>
                  <a:t>neighborhood</a:t>
                </a:r>
                <a:r>
                  <a:rPr lang="en-US" altLang="zh-TW" sz="2400" dirty="0">
                    <a:latin typeface="Cambria Math" panose="02040503050406030204" pitchFamily="18" charset="0"/>
                  </a:rPr>
                  <a:t>:</a:t>
                </a:r>
                <a:r>
                  <a:rPr lang="zh-TW" altLang="en-US" sz="24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 err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 dirty="0" err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46" y="1957754"/>
                <a:ext cx="11840308" cy="830997"/>
              </a:xfrm>
              <a:prstGeom prst="rect">
                <a:avLst/>
              </a:prstGeom>
              <a:blipFill>
                <a:blip r:embed="rId5"/>
                <a:stretch>
                  <a:fillRect l="-824" t="-5882" r="-154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7894006" y="6263640"/>
                <a:ext cx="1796389" cy="49244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TW" sz="32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32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32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altLang="zh-TW" sz="32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zh-TW" altLang="en-US" sz="3200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006" y="6263640"/>
                <a:ext cx="179638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242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6263948"/>
                  </p:ext>
                </p:extLst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4427400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𝑜𝑟𝑖𝑔𝑖𝑛𝑎𝑙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𝑠𝑦𝑚𝑏𝑜𝑙𝑖𝑐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008A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𝑚𝑎𝑟𝑘𝑒𝑑</m:t>
                      </m:r>
                      <m:r>
                        <m:rPr>
                          <m:nor/>
                        </m:rPr>
                        <a:rPr lang="en-US" altLang="zh-TW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𝑚𝑎𝑔𝑒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zh-TW" alt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340065"/>
                  </p:ext>
                </p:extLst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𝑢𝑡𝑝𝑢𝑡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𝑎𝑓𝑡𝑒𝑟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𝑟𝑒𝑚𝑜𝑣𝑎𝑏𝑙𝑒</m:t>
                      </m:r>
                    </m:oMath>
                  </m:oMathPara>
                </a14:m>
                <a:endParaRPr lang="zh-TW" altLang="en-US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1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4395645"/>
                  </p:ext>
                </p:extLst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4427400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𝑜𝑟𝑖𝑔𝑖𝑛𝑎𝑙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𝑠𝑦𝑚𝑏𝑜𝑙𝑖𝑐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008A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𝑚𝑎𝑟𝑘𝑒𝑑</m:t>
                      </m:r>
                      <m:r>
                        <m:rPr>
                          <m:nor/>
                        </m:rPr>
                        <a:rPr lang="en-US" altLang="zh-TW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𝑚𝑎𝑔𝑒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94965127"/>
                  </p:ext>
                </p:extLst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𝑢𝑡𝑝𝑢𝑡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𝑎𝑓𝑡𝑒𝑟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𝑟𝑒𝑚𝑜𝑣𝑎𝑏𝑙𝑒</m:t>
                      </m:r>
                    </m:oMath>
                  </m:oMathPara>
                </a14:m>
                <a:endParaRPr lang="zh-TW" altLang="en-US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0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056978"/>
                  </p:ext>
                </p:extLst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4427400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𝑜𝑟𝑖𝑔𝑖𝑛𝑎𝑙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𝑠𝑦𝑚𝑏𝑜𝑙𝑖𝑐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008A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𝑚𝑎𝑟𝑘𝑒𝑑</m:t>
                      </m:r>
                      <m:r>
                        <m:rPr>
                          <m:nor/>
                        </m:rPr>
                        <a:rPr lang="en-US" altLang="zh-TW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𝑚𝑎𝑔𝑒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9144292"/>
                  </p:ext>
                </p:extLst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𝑢𝑡𝑝𝑢𝑡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𝑎𝑓𝑡𝑒𝑟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𝑟𝑒𝑚𝑜𝑣𝑎𝑏𝑙𝑒</m:t>
                      </m:r>
                    </m:oMath>
                  </m:oMathPara>
                </a14:m>
                <a:endParaRPr lang="zh-TW" altLang="en-US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48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1813168"/>
                  </p:ext>
                </p:extLst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4427400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𝑜𝑟𝑖𝑔𝑖𝑛𝑎𝑙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𝑠𝑦𝑚𝑏𝑜𝑙𝑖𝑐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008A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𝑚𝑎𝑟𝑘𝑒𝑑</m:t>
                      </m:r>
                      <m:r>
                        <m:rPr>
                          <m:nor/>
                        </m:rPr>
                        <a:rPr lang="en-US" altLang="zh-TW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𝑚𝑎𝑔𝑒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4276403"/>
                  </p:ext>
                </p:extLst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𝑢𝑡𝑝𝑢𝑡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𝑎𝑓𝑡𝑒𝑟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𝑟𝑒𝑚𝑜𝑣𝑎𝑏𝑙𝑒</m:t>
                      </m:r>
                    </m:oMath>
                  </m:oMathPara>
                </a14:m>
                <a:endParaRPr lang="zh-TW" altLang="en-US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0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0607680"/>
                  </p:ext>
                </p:extLst>
              </p:nvPr>
            </p:nvGraphicFramePr>
            <p:xfrm>
              <a:off x="51380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>
                              <a:solidFill>
                                <a:schemeClr val="tx1"/>
                              </a:solidFill>
                            </a:rPr>
                            <a:t>*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4427400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bg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𝑜𝑟𝑖𝑔𝑖𝑛𝑎𝑙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𝑠𝑦𝑚𝑏𝑜𝑙𝑖𝑐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008A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𝑚𝑎𝑟𝑘𝑒𝑑</m:t>
                      </m:r>
                      <m:r>
                        <m:rPr>
                          <m:nor/>
                        </m:rPr>
                        <a:rPr lang="en-US" altLang="zh-TW" b="0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𝑚𝑎𝑔𝑒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</m:t>
                                    </m:r>
                                  </m:e>
                                  <m:sub>
                                    <m:r>
                                      <a:rPr lang="en-US" altLang="zh-TW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4276403"/>
                  </p:ext>
                </p:extLst>
              </p:nvPr>
            </p:nvGraphicFramePr>
            <p:xfrm>
              <a:off x="8340995" y="2037240"/>
              <a:ext cx="3337200" cy="2966400"/>
            </p:xfrm>
            <a:graphic>
              <a:graphicData uri="http://schemas.openxmlformats.org/drawingml/2006/table">
                <a:tbl>
                  <a:tblPr/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101639" r="-801639" b="-6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201639" r="-801639" b="-5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301639" r="-801639" b="-4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408333" r="-801639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500000" r="-8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1639" t="-600000" r="-8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dirty="0" smtClean="0"/>
                            <a:t>*</a:t>
                          </a:r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0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chemeClr val="tx1"/>
                          </a:solidFill>
                          <a:prstDash val="dash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>
                        <a:lnL w="12700" cmpd="sng">
                          <a:solidFill>
                            <a:schemeClr val="tx1"/>
                          </a:solidFill>
                          <a:prstDash val="dash"/>
                        </a:lnL>
                        <a:lnR w="12700" cmpd="sng">
                          <a:solidFill>
                            <a:schemeClr val="tx1"/>
                          </a:solidFill>
                          <a:prstDash val="dash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dash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chemeClr val="tx1"/>
                          </a:solidFill>
                          <a:prstDash val="dash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𝑢𝑡𝑝𝑢𝑡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𝑎𝑓𝑡𝑒𝑟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980828" y="5786846"/>
                <a:ext cx="4039869" cy="5232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𝑐h𝑒𝑐𝑘</m:t>
                      </m:r>
                      <m:r>
                        <a:rPr lang="en-US" altLang="zh-TW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𝑠𝑡𝑜𝑝</m:t>
                      </m:r>
                      <m:r>
                        <a:rPr lang="en-US" altLang="zh-TW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𝑐𝑟𝑖𝑡𝑒𝑟𝑖𝑜𝑛</m:t>
                      </m:r>
                      <m:r>
                        <a:rPr lang="en-US" altLang="zh-TW" sz="2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zh-TW" altLang="en-US" sz="28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828" y="5786846"/>
                <a:ext cx="4039869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𝑟𝑒𝑚𝑜𝑣𝑎𝑏𝑙𝑒</m:t>
                      </m:r>
                    </m:oMath>
                  </m:oMathPara>
                </a14:m>
                <a:endParaRPr lang="zh-TW" altLang="en-US" dirty="0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5090942"/>
                <a:ext cx="33372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2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表格 12"/>
          <p:cNvGraphicFramePr>
            <a:graphicFrameLocks noGrp="1"/>
          </p:cNvGraphicFramePr>
          <p:nvPr>
            <p:extLst/>
          </p:nvPr>
        </p:nvGraphicFramePr>
        <p:xfrm>
          <a:off x="513805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𝑜𝑟𝑖𝑔𝑖𝑛𝑎𝑙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𝑠𝑦𝑚𝑏𝑜𝑙𝑖𝑐</m:t>
                      </m:r>
                      <m:r>
                        <a:rPr lang="zh-TW" altLang="en-US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solidFill>
                            <a:srgbClr val="008A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solidFill>
                    <a:srgbClr val="008A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05" y="1580606"/>
                <a:ext cx="33372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  <m:r>
                        <a:rPr lang="en-US" altLang="zh-TW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𝑢𝑡𝑝𝑢𝑡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1580606"/>
                <a:ext cx="33372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4427400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𝑐𝑜𝑚𝑝𝑎𝑟𝑖𝑠𝑜𝑛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0995" y="1580606"/>
                <a:ext cx="33372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8340995" y="2037240"/>
          <a:ext cx="3337200" cy="2966400"/>
        </p:xfrm>
        <a:graphic>
          <a:graphicData uri="http://schemas.openxmlformats.org/drawingml/2006/table">
            <a:tbl>
              <a:tblPr/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dash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dash"/>
                    </a:lnL>
                    <a:lnR w="12700" cmpd="sng">
                      <a:solidFill>
                        <a:schemeClr val="tx1"/>
                      </a:solidFill>
                      <a:prstDash val="dash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30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254726" y="250031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  <a:t>6.2.8 Thinning Operator</a:t>
            </a:r>
            <a:br>
              <a:rPr lang="en-US" altLang="zh-TW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</a:t>
            </a:r>
            <a:r>
              <a:rPr lang="en-US" altLang="zh-TW" sz="32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HW </a:t>
            </a:r>
            <a:r>
              <a:rPr lang="en-US" altLang="zh-TW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due: Nov. 21</a:t>
            </a:r>
            <a:endParaRPr lang="en-US" altLang="zh-TW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err="1" smtClean="0"/>
              <a:t>lena.thin</a:t>
            </a:r>
            <a:endParaRPr lang="en-US" altLang="zh-TW" dirty="0" smtClean="0"/>
          </a:p>
          <a:p>
            <a:pPr eaLnBrk="1" hangingPunct="1"/>
            <a:endParaRPr lang="en-US" altLang="zh-TW" dirty="0" smtClean="0"/>
          </a:p>
        </p:txBody>
      </p:sp>
      <p:pic>
        <p:nvPicPr>
          <p:cNvPr id="71685" name="Picture 5" descr="thi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833" y="0"/>
            <a:ext cx="5898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5" descr="l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93" y="2760482"/>
            <a:ext cx="31305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Midterm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Covered: Chap 1. – Chap 6.2.8</a:t>
            </a:r>
          </a:p>
          <a:p>
            <a:r>
              <a:rPr lang="en-US" altLang="zh-TW" dirty="0" smtClean="0">
                <a:solidFill>
                  <a:schemeClr val="bg1"/>
                </a:solidFill>
              </a:rPr>
              <a:t>Time :11/7 14:20~17:20</a:t>
            </a:r>
          </a:p>
          <a:p>
            <a:r>
              <a:rPr lang="en-US" altLang="zh-TW" dirty="0" smtClean="0">
                <a:solidFill>
                  <a:schemeClr val="bg1"/>
                </a:solidFill>
              </a:rPr>
              <a:t>Place: R101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6.2.9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Distance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Transformation Operator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199" y="1825625"/>
            <a:ext cx="10813869" cy="4351338"/>
          </a:xfrm>
        </p:spPr>
        <p:txBody>
          <a:bodyPr/>
          <a:lstStyle/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purpose of distance transformation operator is to produce a numeric image whose pixels are labeled with distance between each of them and their closet border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pixel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Classification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Rec.*1, Non-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ec.*2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symbolic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data 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domain (</a:t>
            </a: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input : binary image/output : numeric image)</a:t>
            </a:r>
            <a:endParaRPr lang="zh-TW" altLang="en-US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6.2.9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Distance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Transformation Operator</a:t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(nonrecursive1)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內容版面配置區 6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88911"/>
                <a:ext cx="10515600" cy="4351338"/>
              </a:xfrm>
            </p:spPr>
            <p:txBody>
              <a:bodyPr/>
              <a:lstStyle/>
              <a:p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Initialization</a:t>
                </a:r>
                <a:r>
                  <a:rPr lang="zh-TW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set all inner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label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en-US" altLang="zh-TW" i="1" dirty="0" err="1" smtClean="0">
                    <a:latin typeface="Bell MT" panose="02020503060305020303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zh-TW" i="1" dirty="0" smtClean="0">
                    <a:latin typeface="Bell MT" panose="02020503060305020303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; otherwise 0.</a:t>
                </a:r>
                <a:endParaRPr lang="en-US" altLang="zh-TW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TW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Iteration</a:t>
                </a:r>
                <a:r>
                  <a:rPr lang="zh-TW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  <a:r>
                  <a:rPr lang="zh-TW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</a:t>
                </a:r>
                <a:r>
                  <a:rPr lang="zh-TW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i="1" dirty="0" smtClean="0">
                    <a:latin typeface="Bell MT" panose="02020503060305020303" pitchFamily="18" charset="0"/>
                    <a:ea typeface="Cambria Math" panose="02040503050406030204" pitchFamily="18" charset="0"/>
                  </a:rPr>
                  <a:t>n-</a:t>
                </a:r>
                <a:r>
                  <a:rPr lang="en-US" altLang="zh-TW" i="1" dirty="0" err="1" smtClean="0">
                    <a:latin typeface="Bell MT" panose="02020503060305020303" pitchFamily="18" charset="0"/>
                    <a:ea typeface="Cambria Math" panose="02040503050406030204" pitchFamily="18" charset="0"/>
                  </a:rPr>
                  <a:t>th</a:t>
                </a:r>
                <a:r>
                  <a:rPr lang="zh-TW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iteration</a:t>
                </a:r>
              </a:p>
              <a:p>
                <a:pPr marL="0" indent="0">
                  <a:buNone/>
                </a:pPr>
                <a:r>
                  <a:rPr lang="zh-TW" alt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  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label with a </a:t>
                </a:r>
                <a:r>
                  <a:rPr lang="en-US" altLang="zh-TW" i="1" dirty="0" smtClean="0">
                    <a:latin typeface="Bell MT" panose="02020503060305020303" pitchFamily="18" charset="0"/>
                    <a:ea typeface="Cambria Math" panose="02040503050406030204" pitchFamily="18" charset="0"/>
                  </a:rPr>
                  <a:t>n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all pixels whose label is </a:t>
                </a:r>
                <a:r>
                  <a:rPr lang="en-US" altLang="zh-TW" i="1" dirty="0" err="1" smtClean="0">
                    <a:latin typeface="Bell MT" panose="02020503060305020303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altLang="zh-TW" i="1" dirty="0" smtClean="0">
                    <a:latin typeface="Bell MT" panose="02020503060305020303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that are  </a:t>
                </a:r>
              </a:p>
              <a:p>
                <a:pPr marL="0" indent="0">
                  <a:buNone/>
                </a:pPr>
                <a:r>
                  <a:rPr lang="en-US" altLang="zh-TW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  next to a pixel whose label is </a:t>
                </a:r>
                <a:r>
                  <a:rPr lang="en-US" altLang="zh-TW" i="1" dirty="0" smtClean="0">
                    <a:latin typeface="Bell MT" panose="02020503060305020303" pitchFamily="18" charset="0"/>
                    <a:ea typeface="Cambria Math" panose="02040503050406030204" pitchFamily="18" charset="0"/>
                  </a:rPr>
                  <a:t>n-1</a:t>
                </a:r>
              </a:p>
              <a:p>
                <a:pPr marL="0" indent="0">
                  <a:buNone/>
                </a:pPr>
                <a:r>
                  <a:rPr lang="en-US" altLang="zh-TW" i="1" dirty="0">
                    <a:latin typeface="Bell MT" panose="02020503060305020303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i="1" dirty="0" smtClean="0">
                    <a:latin typeface="Bell MT" panose="02020503060305020303" pitchFamily="18" charset="0"/>
                    <a:ea typeface="Cambria Math" panose="02040503050406030204" pitchFamily="18" charset="0"/>
                  </a:rPr>
                  <a:t>                    </a:t>
                </a:r>
                <a:r>
                  <a:rPr lang="en-US" altLang="zh-TW" i="1" dirty="0" smtClean="0">
                    <a:solidFill>
                      <a:schemeClr val="tx1"/>
                    </a:solidFill>
                    <a:latin typeface="Bell MT" panose="02020503060305020303" pitchFamily="18" charset="0"/>
                    <a:ea typeface="Cambria Math" panose="02040503050406030204" pitchFamily="18" charset="0"/>
                  </a:rPr>
                  <a:t>( </a:t>
                </a:r>
                <a:r>
                  <a:rPr lang="en-US" altLang="zh-TW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do region growing operator on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𝑏𝑎𝑐𝑘𝑔𝑟𝑜𝑢𝑛𝑑</m:t>
                    </m:r>
                  </m:oMath>
                </a14:m>
                <a:r>
                  <a:rPr lang="en-US" altLang="zh-TW" i="1" dirty="0" smtClean="0">
                    <a:solidFill>
                      <a:schemeClr val="tx1"/>
                    </a:solidFill>
                    <a:latin typeface="Bell MT" panose="02020503060305020303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en-US" altLang="zh-TW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Stopping criterion : when no pixel with label </a:t>
                </a:r>
                <a:r>
                  <a:rPr lang="en-US" altLang="zh-TW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endParaRPr lang="zh-TW" altLang="en-US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內容版面配置區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88911"/>
                <a:ext cx="10515600" cy="4351338"/>
              </a:xfrm>
              <a:blipFill>
                <a:blip r:embed="rId2"/>
                <a:stretch>
                  <a:fillRect l="-1043" t="-280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1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</m:oMath>
                </a14:m>
                <a:r>
                  <a:rPr lang="en-US" altLang="zh-TW" sz="2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</a:t>
                </a:r>
                <a:r>
                  <a:rPr lang="en-US" altLang="zh-TW" sz="22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US" altLang="zh-TW" sz="2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ar Shifted-Invariant Operator</a:t>
                </a:r>
                <a:endParaRPr lang="en-US" altLang="zh-TW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TW" sz="220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weight </a:t>
                </a:r>
                <a:r>
                  <a:rPr lang="en-US" altLang="zh-TW" sz="22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function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altLang="zh-TW" sz="22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20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called the </a:t>
                </a:r>
                <a:r>
                  <a:rPr lang="en-US" altLang="zh-TW" sz="220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kernel </a:t>
                </a:r>
                <a:r>
                  <a:rPr lang="en-US" altLang="zh-TW" sz="2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or the </a:t>
                </a:r>
                <a:r>
                  <a:rPr lang="en-US" altLang="zh-TW" sz="22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mask </a:t>
                </a:r>
                <a:r>
                  <a:rPr lang="en-US" altLang="zh-TW" sz="220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of weights </a:t>
                </a:r>
                <a:r>
                  <a:rPr lang="en-US" altLang="zh-TW" sz="22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𝑑𝑜𝑚𝑎𝑖𝑛</m:t>
                    </m:r>
                    <m:d>
                      <m:dPr>
                        <m:ctrlP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endParaRPr lang="en-US" altLang="zh-TW" sz="2200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nary>
                      <m:naryPr>
                        <m:chr m:val="⨂"/>
                        <m:subHide m:val="on"/>
                        <m:supHide m:val="on"/>
                        <m:ctrlP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  <m:d>
                      <m:dPr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eqArr>
                          <m:eqArr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eqArr>
                      </m:sub>
                      <m:sup/>
                      <m:e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200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22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TW" sz="22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zh-TW" altLang="en-US" dirty="0">
                  <a:latin typeface="Cambria Math" panose="02040503050406030204" pitchFamily="18" charset="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6" t="-16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733278" y="3719606"/>
            <a:ext cx="6159667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</a:rPr>
              <a:t>Q&amp;A</a:t>
            </a:r>
          </a:p>
          <a:p>
            <a:pPr marL="342900" indent="-342900">
              <a:buAutoNum type="alphaUcParenBoth"/>
            </a:pPr>
            <a:r>
              <a:rPr lang="en-US" altLang="zh-TW" sz="3600" dirty="0" smtClean="0">
                <a:solidFill>
                  <a:schemeClr val="bg1"/>
                </a:solidFill>
              </a:rPr>
              <a:t>6.44        (B) 7.44        (C) 8.44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2000" b="1">
                <a:latin typeface="Cambria Math" panose="02040503050406030204" pitchFamily="18" charset="0"/>
                <a:ea typeface="Cambria Math" panose="02040503050406030204" pitchFamily="18" charset="0"/>
              </a:rPr>
              <a:t>6.1.2 </a:t>
            </a:r>
            <a:r>
              <a:rPr lang="en-US" altLang="zh-TW" sz="2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Non-Rec</a:t>
            </a:r>
            <a:r>
              <a:rPr lang="en-US" altLang="zh-TW" sz="2000" b="1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en-US" altLang="zh-TW" sz="20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Neighborhood Operator</a:t>
            </a: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Cross-correlation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660623"/>
              </p:ext>
            </p:extLst>
          </p:nvPr>
        </p:nvGraphicFramePr>
        <p:xfrm>
          <a:off x="1291408" y="4168260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377345" y="3793497"/>
                <a:ext cx="940526" cy="374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𝑚𝑎𝑠𝑘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345" y="3793497"/>
                <a:ext cx="940526" cy="3747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38200" y="4407125"/>
                <a:ext cx="326571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07125"/>
                <a:ext cx="326571" cy="634789"/>
              </a:xfrm>
              <a:prstGeom prst="rect">
                <a:avLst/>
              </a:prstGeom>
              <a:blipFill>
                <a:blip r:embed="rId4"/>
                <a:stretch>
                  <a:fillRect r="-75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465327"/>
              </p:ext>
            </p:extLst>
          </p:nvPr>
        </p:nvGraphicFramePr>
        <p:xfrm>
          <a:off x="2987012" y="4168260"/>
          <a:ext cx="22248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5681269" y="5339320"/>
                <a:ext cx="5384437" cy="829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8+2⋅8+3⋅7+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⋅8+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⋅8+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⋅7+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⋅8+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⋅7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eqAr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=7.44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269" y="5339320"/>
                <a:ext cx="5384437" cy="8295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629149" y="3813912"/>
                <a:ext cx="940526" cy="374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𝑖𝑛𝑝𝑢𝑡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9149" y="3813912"/>
                <a:ext cx="940526" cy="374763"/>
              </a:xfrm>
              <a:prstGeom prst="rect">
                <a:avLst/>
              </a:prstGeom>
              <a:blipFill>
                <a:blip r:embed="rId6"/>
                <a:stretch>
                  <a:fillRect l="-30968" r="-25806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7917184" y="4268790"/>
            <a:ext cx="1736437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</a:rPr>
              <a:t>(B) 7.44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870" y="132920"/>
            <a:ext cx="21240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  <p:bldP spid="11" grpId="0" animBg="1"/>
      <p:bldP spid="11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內容版面配置區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08001890"/>
                  </p:ext>
                </p:extLst>
              </p:nvPr>
            </p:nvGraphicFramePr>
            <p:xfrm>
              <a:off x="1218965" y="833120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內容版面配置區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308001890"/>
                  </p:ext>
                </p:extLst>
              </p:nvPr>
            </p:nvGraphicFramePr>
            <p:xfrm>
              <a:off x="1218965" y="833120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1639" t="-101639" r="-4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1639" t="-101639" r="-3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01639" t="-101639" r="-2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01639" t="-101639" r="-1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1639" t="-201639" r="-4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1639" t="-201639" r="-3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01639" t="-201639" r="-2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01639" t="-201639" r="-1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1639" t="-301639" r="-5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1639" t="-301639" r="-4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1639" t="-301639" r="-3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01639" t="-301639" r="-2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01639" t="-301639" r="-1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1639" t="-401639" r="-4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1639" t="-401639" r="-3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01639" t="-401639" r="-2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01639" t="-40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1639" t="-501639" r="-4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01639" t="-501639" r="-3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01639" t="-5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01639" t="-5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內容版面配置區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97639212"/>
                  </p:ext>
                </p:extLst>
              </p:nvPr>
            </p:nvGraphicFramePr>
            <p:xfrm>
              <a:off x="4796209" y="833120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內容版面配置區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97639212"/>
                  </p:ext>
                </p:extLst>
              </p:nvPr>
            </p:nvGraphicFramePr>
            <p:xfrm>
              <a:off x="4796209" y="833120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101639" r="-4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1639" t="-101639" r="-3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1639" t="-101639" r="-2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1639" t="-101639" r="-1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201639" r="-4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1639" t="-201639" r="-3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1639" t="-201639" r="-2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1639" t="-201639" r="-1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639" t="-301639" r="-5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301639" r="-4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1639" t="-301639" r="-3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1639" t="-301639" r="-2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1639" t="-301639" r="-1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401639" r="-4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1639" t="-401639" r="-3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1639" t="-401639" r="-2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1639" t="-40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501639" r="-4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1639" t="-501639" r="-3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1639" t="-5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1639" t="-5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內容版面配置區 3"/>
              <p:cNvGraphicFramePr>
                <a:graphicFrameLocks/>
              </p:cNvGraphicFramePr>
              <p:nvPr>
                <p:extLst/>
              </p:nvPr>
            </p:nvGraphicFramePr>
            <p:xfrm>
              <a:off x="1220956" y="3896995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內容版面配置區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77737683"/>
                  </p:ext>
                </p:extLst>
              </p:nvPr>
            </p:nvGraphicFramePr>
            <p:xfrm>
              <a:off x="1220956" y="3896995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1639" t="-101639" r="-4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01639" t="-101639" r="-3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01639" t="-101639" r="-2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501639" t="-101639" r="-1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1639" t="-201639" r="-4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01639" t="-201639" r="-3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01639" t="-201639" r="-2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501639" t="-201639" r="-1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101639" t="-301639" r="-5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1639" t="-301639" r="-4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01639" t="-301639" r="-3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01639" t="-301639" r="-2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501639" t="-301639" r="-1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1639" t="-401639" r="-4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01639" t="-401639" r="-3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01639" t="-401639" r="-2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501639" t="-40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01639" t="-501639" r="-4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01639" t="-501639" r="-3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01639" t="-5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501639" t="-5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內容版面配置區 3"/>
              <p:cNvGraphicFramePr>
                <a:graphicFrameLocks/>
              </p:cNvGraphicFramePr>
              <p:nvPr>
                <p:extLst/>
              </p:nvPr>
            </p:nvGraphicFramePr>
            <p:xfrm>
              <a:off x="4798200" y="3896995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內容版面配置區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9478878"/>
                  </p:ext>
                </p:extLst>
              </p:nvPr>
            </p:nvGraphicFramePr>
            <p:xfrm>
              <a:off x="4798200" y="3896995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201639" t="-101639" r="-40163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306667" t="-101639" r="-308333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400000" t="-101639" r="-2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500000" t="-101639" r="-1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201639" t="-201639" r="-40163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306667" t="-201639" r="-308333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400000" t="-201639" r="-2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500000" t="-201639" r="-1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101639" t="-301639" r="-50163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201639" t="-301639" r="-40163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306667" t="-301639" r="-308333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400000" t="-301639" r="-2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500000" t="-301639" r="-1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201639" t="-401639" r="-4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306667" t="-401639" r="-308333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400000" t="-401639" r="-2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500000" t="-40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201639" t="-501639" r="-4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306667" t="-501639" r="-30833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400000" t="-5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6"/>
                          <a:stretch>
                            <a:fillRect l="-500000" t="-5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文字方塊 12"/>
          <p:cNvSpPr txBox="1"/>
          <p:nvPr/>
        </p:nvSpPr>
        <p:spPr>
          <a:xfrm>
            <a:off x="8286775" y="3896995"/>
            <a:ext cx="35568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1. See region out of </a:t>
            </a:r>
            <a:r>
              <a:rPr lang="en-US" altLang="zh-TW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as a union region</a:t>
            </a:r>
            <a:endParaRPr lang="en-US" altLang="zh-TW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sz="2000" dirty="0" smtClean="0">
                <a:latin typeface="Cambria Math" panose="02040503050406030204" pitchFamily="18" charset="0"/>
                <a:ea typeface="標楷體" panose="03000509000000000000" pitchFamily="65" charset="-120"/>
              </a:rPr>
              <a:t>2. Do </a:t>
            </a:r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region</a:t>
            </a:r>
            <a:r>
              <a:rPr lang="zh-TW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growing</a:t>
            </a:r>
            <a:r>
              <a:rPr lang="zh-TW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operator and label++ </a:t>
            </a:r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per run</a:t>
            </a:r>
            <a:endParaRPr lang="en-US" altLang="zh-TW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TW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altLang="zh-TW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4-connected</a:t>
            </a:r>
            <a:endParaRPr lang="en-US" altLang="zh-TW" sz="2000" dirty="0" smtClean="0">
              <a:latin typeface="Cambria Math" panose="020405030504060302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405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6.2.9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Distance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Transformation Operator</a:t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(nonrecursive2)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US" altLang="zh-TW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TW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US" altLang="zh-TW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=1,…,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        </m:t>
                            </m:r>
                          </m:e>
                          <m:e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𝑓𝑜𝑟</m:t>
                                    </m:r>
                                    <m: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𝑠𝑜𝑚𝑒</m:t>
                                    </m:r>
                                  </m:e>
                                </m:d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     </m:t>
                            </m:r>
                          </m:e>
                          <m:e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 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𝑡h𝑒𝑟𝑒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𝑒𝑥𝑖𝑠𝑡𝑠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𝑠𝑢𝑐h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𝑡h𝑎𝑡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                                                                       </m:t>
                            </m:r>
                          </m:e>
                        </m:eqArr>
                      </m:e>
                    </m:d>
                  </m:oMath>
                </a14:m>
                <a:endParaRPr lang="en-US" altLang="zh-TW" sz="2400" dirty="0" smtClean="0"/>
              </a:p>
              <a:p>
                <a:r>
                  <a:rPr lang="en-US" altLang="zh-TW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zh-TW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or 8-connectivity</a:t>
                </a:r>
              </a:p>
              <a:p>
                <a:pPr marL="0" indent="0">
                  <a:buNone/>
                </a:pPr>
                <a:r>
                  <a:rPr lang="en-US" altLang="zh-TW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4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TW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US" altLang="zh-TW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or 4-connectivity</a:t>
                </a:r>
              </a:p>
              <a:p>
                <a:pPr marL="0" indent="0">
                  <a:buNone/>
                </a:pPr>
                <a:r>
                  <a:rPr lang="en-US" altLang="zh-TW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4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內容版面配置區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5539800" y="3658809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5539800" y="534609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893448"/>
              </p:ext>
            </p:extLst>
          </p:nvPr>
        </p:nvGraphicFramePr>
        <p:xfrm>
          <a:off x="8976600" y="3658809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8976600" y="5346094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7258200" y="3675932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b="0" i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7258200" y="5363217"/>
          <a:ext cx="111240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i="0" dirty="0" err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i</a:t>
                      </a:r>
                      <a:endParaRPr lang="zh-TW" altLang="en-US" b="0" i="0" dirty="0">
                        <a:latin typeface="Cambria Math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向下箭號 12"/>
          <p:cNvSpPr/>
          <p:nvPr/>
        </p:nvSpPr>
        <p:spPr>
          <a:xfrm>
            <a:off x="6008914" y="4910814"/>
            <a:ext cx="163286" cy="30725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下箭號 13"/>
          <p:cNvSpPr/>
          <p:nvPr/>
        </p:nvSpPr>
        <p:spPr>
          <a:xfrm>
            <a:off x="7732757" y="4927937"/>
            <a:ext cx="163286" cy="30725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下箭號 14"/>
          <p:cNvSpPr/>
          <p:nvPr/>
        </p:nvSpPr>
        <p:spPr>
          <a:xfrm>
            <a:off x="9461635" y="4927937"/>
            <a:ext cx="163286" cy="30725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87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6.2.9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Distance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Transformation Operator</a:t>
            </a:r>
            <a:b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(recursive)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4421764"/>
                <a:ext cx="5181600" cy="2436236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2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left-right top-bottom scan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 4</m:t>
                    </m:r>
                    <m:r>
                      <m:rPr>
                        <m:nor/>
                      </m:rPr>
                      <a:rPr lang="en-US" altLang="zh-TW" sz="22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sz="2200" dirty="0" smtClean="0"/>
              </a:p>
              <a:p>
                <a:pPr marL="0" indent="0">
                  <a:buNone/>
                </a:pPr>
                <a:r>
                  <a:rPr lang="en-US" altLang="zh-TW" sz="2200" dirty="0"/>
                  <a:t> </a:t>
                </a:r>
                <a:r>
                  <a:rPr lang="en-US" altLang="zh-TW" sz="2200" dirty="0" smtClean="0"/>
                  <a:t>  - </a:t>
                </a:r>
                <a14:m>
                  <m:oMath xmlns:m="http://schemas.openxmlformats.org/officeDocument/2006/math"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,1)</m:t>
                    </m:r>
                  </m:oMath>
                </a14:m>
                <a:endParaRPr lang="en-US" altLang="zh-TW" sz="2200" dirty="0" smtClean="0"/>
              </a:p>
              <a:p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TW" sz="2200" b="0" i="0" smtClean="0">
                        <a:latin typeface="Cambria Math" panose="020405030504060302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altLang="zh-TW" sz="2200" i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sz="2200" dirty="0" smtClean="0"/>
              </a:p>
              <a:p>
                <a:pPr marL="0" indent="0">
                  <a:buNone/>
                </a:pPr>
                <a:r>
                  <a:rPr lang="en-US" altLang="zh-TW" sz="2200" dirty="0" smtClean="0"/>
                  <a:t>   </a:t>
                </a:r>
                <a:r>
                  <a:rPr lang="en-US" altLang="zh-TW" sz="2200" dirty="0"/>
                  <a:t>-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h</m:t>
                    </m:r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TW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altLang="zh-TW" sz="2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altLang="zh-TW" sz="2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200" i="1">
                        <a:latin typeface="Cambria Math" panose="02040503050406030204" pitchFamily="18" charset="0"/>
                      </a:rPr>
                      <m:t>,1)</m:t>
                    </m:r>
                  </m:oMath>
                </a14:m>
                <a:endParaRPr lang="zh-TW" altLang="en-US" sz="2200" dirty="0"/>
              </a:p>
              <a:p>
                <a:endParaRPr lang="zh-TW" altLang="en-US" b="1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4421764"/>
                <a:ext cx="5181600" cy="2436236"/>
              </a:xfrm>
              <a:blipFill rotWithShape="0">
                <a:blip r:embed="rId3"/>
                <a:stretch>
                  <a:fillRect l="-1412" t="-3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內容版面配置區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172200" y="4421764"/>
                <a:ext cx="6198326" cy="2436236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200" dirty="0" smtClean="0">
                    <a:latin typeface="Cambria Math" panose="02040503050406030204" pitchFamily="18" charset="0"/>
                  </a:rPr>
                  <a:t>right-left bottom-top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 4</m:t>
                    </m:r>
                    <m:r>
                      <m:rPr>
                        <m:nor/>
                      </m:rPr>
                      <a:rPr lang="en-US" altLang="zh-TW" sz="220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sz="2200" dirty="0"/>
              </a:p>
              <a:p>
                <a:pPr marL="0" indent="0">
                  <a:buNone/>
                </a:pPr>
                <a:r>
                  <a:rPr lang="en-US" altLang="zh-TW" sz="2200" dirty="0"/>
                  <a:t>   -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2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TW" sz="22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</m:e>
                    </m:d>
                  </m:oMath>
                </a14:m>
                <a:endParaRPr lang="en-US" altLang="zh-TW" sz="2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TW" sz="2200">
                        <a:latin typeface="Cambria Math" panose="02040503050406030204" pitchFamily="18" charset="0"/>
                      </a:rPr>
                      <m:t>8−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𝑐𝑜𝑛𝑛𝑒𝑐𝑡𝑒𝑑</m:t>
                    </m:r>
                  </m:oMath>
                </a14:m>
                <a:endParaRPr lang="en-US" altLang="zh-TW" sz="2200" dirty="0"/>
              </a:p>
              <a:p>
                <a:pPr marL="0" indent="0">
                  <a:buNone/>
                </a:pPr>
                <a:r>
                  <a:rPr lang="en-US" altLang="zh-TW" sz="2200" dirty="0"/>
                  <a:t>   -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𝑜𝑢𝑡𝑝𝑢𝑡</m:t>
                    </m:r>
                    <m:r>
                      <a:rPr lang="en-US" altLang="zh-TW" sz="2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min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TW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  <m:r>
                              <a:rPr lang="en-US" altLang="zh-TW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</m:e>
                    </m:d>
                  </m:oMath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5" name="內容版面配置區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72200" y="4421764"/>
                <a:ext cx="6198326" cy="2436236"/>
              </a:xfrm>
              <a:blipFill rotWithShape="0">
                <a:blip r:embed="rId4"/>
                <a:stretch>
                  <a:fillRect l="-1181" t="-3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838200" y="1868167"/>
                <a:ext cx="6462946" cy="847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altLang="zh-TW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altLang="zh-TW" sz="2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0                                      </m:t>
                              </m:r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TW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=0  </m:t>
                              </m:r>
                            </m:e>
                            <m:e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TW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TW" sz="2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altLang="zh-TW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TW" sz="2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altLang="zh-TW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𝑜𝑡h𝑒𝑟𝑤𝑖𝑠𝑤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68167"/>
                <a:ext cx="6462946" cy="8475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838199" y="2998113"/>
                <a:ext cx="500089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2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zh-TW" sz="2200" dirty="0" smtClean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,.</m:t>
                        </m:r>
                        <m:r>
                          <a:rPr lang="en-US" altLang="zh-TW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2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TW" sz="2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TW" sz="2200" dirty="0" smtClean="0">
                    <a:solidFill>
                      <a:srgbClr val="FF0000"/>
                    </a:solidFill>
                  </a:rPr>
                  <a:t>)=</a:t>
                </a:r>
                <a14:m>
                  <m:oMath xmlns:m="http://schemas.openxmlformats.org/officeDocument/2006/math">
                    <m:r>
                      <a:rPr lang="en-US" altLang="zh-TW" sz="2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sz="2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sz="2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2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,.</m:t>
                        </m:r>
                        <m:r>
                          <a:rPr lang="en-US" altLang="zh-TW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2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2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2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US" altLang="zh-TW" sz="2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zh-TW" alt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2998113"/>
                <a:ext cx="5000897" cy="430887"/>
              </a:xfrm>
              <a:prstGeom prst="rect">
                <a:avLst/>
              </a:prstGeom>
              <a:blipFill rotWithShape="0">
                <a:blip r:embed="rId6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931479" y="1399407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00174386"/>
                  </p:ext>
                </p:extLst>
              </p:nvPr>
            </p:nvGraphicFramePr>
            <p:xfrm>
              <a:off x="7931479" y="1399407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101639" t="-1639" r="-10327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1639" t="-100000" r="-2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7"/>
                          <a:stretch>
                            <a:fillRect l="-101639" t="-100000" r="-103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7931479" y="2909382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7561698"/>
                  </p:ext>
                </p:extLst>
              </p:nvPr>
            </p:nvGraphicFramePr>
            <p:xfrm>
              <a:off x="7931479" y="2909382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1639" t="-1639" r="-2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101639" t="-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201639" t="-1639" r="-3279" b="-2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1639" t="-1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8"/>
                          <a:stretch>
                            <a:fillRect l="-101639" t="-1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442416" y="2909381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4464720"/>
                  </p:ext>
                </p:extLst>
              </p:nvPr>
            </p:nvGraphicFramePr>
            <p:xfrm>
              <a:off x="9442416" y="2909381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9"/>
                          <a:stretch>
                            <a:fillRect l="-100000" t="-101639" r="-10161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9"/>
                          <a:stretch>
                            <a:fillRect l="-203279" t="-101639" r="-3279" b="-103279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9"/>
                          <a:stretch>
                            <a:fillRect l="-1639" t="-201639" r="-20491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9"/>
                          <a:stretch>
                            <a:fillRect l="-100000" t="-201639" r="-10161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9"/>
                          <a:stretch>
                            <a:fillRect l="-203279" t="-201639" r="-3279" b="-3279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442416" y="1399407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5236022"/>
                  </p:ext>
                </p:extLst>
              </p:nvPr>
            </p:nvGraphicFramePr>
            <p:xfrm>
              <a:off x="9442416" y="1399407"/>
              <a:ext cx="1112400" cy="111252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10"/>
                          <a:stretch>
                            <a:fillRect l="-100000" t="-100000" r="-101613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10"/>
                          <a:stretch>
                            <a:fillRect l="-203279" t="-100000" r="-3279" b="-10161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10"/>
                          <a:stretch>
                            <a:fillRect l="-100000" t="-203279" r="-10161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403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內容版面配置區 3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1220956" y="2131060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內容版面配置區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36113036"/>
                  </p:ext>
                </p:extLst>
              </p:nvPr>
            </p:nvGraphicFramePr>
            <p:xfrm>
              <a:off x="1220956" y="2131060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1639" t="-101639" r="-4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1639" t="-101639" r="-3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01639" t="-101639" r="-2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501639" t="-101639" r="-1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1639" t="-201639" r="-4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1639" t="-201639" r="-3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01639" t="-201639" r="-2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501639" t="-201639" r="-1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1639" t="-301639" r="-5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1639" t="-301639" r="-4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1639" t="-301639" r="-3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01639" t="-301639" r="-2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501639" t="-301639" r="-1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1639" t="-401639" r="-4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1639" t="-401639" r="-3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01639" t="-401639" r="-2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501639" t="-40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1639" t="-501639" r="-4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1639" t="-501639" r="-3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401639" t="-5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501639" t="-5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內容版面配置區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17607453"/>
                  </p:ext>
                </p:extLst>
              </p:nvPr>
            </p:nvGraphicFramePr>
            <p:xfrm>
              <a:off x="4798200" y="459015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內容版面配置區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17607453"/>
                  </p:ext>
                </p:extLst>
              </p:nvPr>
            </p:nvGraphicFramePr>
            <p:xfrm>
              <a:off x="4798200" y="459015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101639" r="-40163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6667" t="-101639" r="-308333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0000" t="-101639" r="-2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000" t="-101639" r="-1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201639" r="-40163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6667" t="-201639" r="-308333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0000" t="-201639" r="-2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000" t="-201639" r="-1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1639" t="-301639" r="-50163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301639" r="-40163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6667" t="-301639" r="-308333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0000" t="-301639" r="-2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000" t="-301639" r="-1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401639" r="-40163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6667" t="-401639" r="-308333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0000" t="-401639" r="-2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000" t="-40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1639" t="-501639" r="-40163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06667" t="-501639" r="-30833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00000" t="-5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000" t="-5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內容版面配置區 3"/>
              <p:cNvGraphicFramePr>
                <a:graphicFrameLocks/>
              </p:cNvGraphicFramePr>
              <p:nvPr>
                <p:extLst/>
              </p:nvPr>
            </p:nvGraphicFramePr>
            <p:xfrm>
              <a:off x="8375444" y="2131060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7080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altLang="zh-TW" b="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內容版面配置區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19380907"/>
                  </p:ext>
                </p:extLst>
              </p:nvPr>
            </p:nvGraphicFramePr>
            <p:xfrm>
              <a:off x="8375444" y="2131060"/>
              <a:ext cx="25956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  <a:gridCol w="370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1639" t="-101639" r="-4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301639" t="-101639" r="-3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401639" t="-101639" r="-2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501639" t="-101639" r="-103279" b="-5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1639" t="-201639" r="-4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301639" t="-201639" r="-3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401639" t="-201639" r="-2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501639" t="-201639" r="-103279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101639" t="-301639" r="-5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1639" t="-301639" r="-4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301639" t="-301639" r="-3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401639" t="-301639" r="-2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501639" t="-301639" r="-103279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1639" t="-401639" r="-4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301639" t="-401639" r="-3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401639" t="-401639" r="-2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501639" t="-401639" r="-103279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1639" t="-501639" r="-4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301639" t="-501639" r="-3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401639" t="-501639" r="-2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501639" t="-501639" r="-103279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1220956" y="1752237"/>
                <a:ext cx="2595600" cy="378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𝑖𝑛𝑝𝑢𝑡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𝑖𝑚𝑎𝑔𝑒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956" y="1752237"/>
                <a:ext cx="2595600" cy="378823"/>
              </a:xfrm>
              <a:prstGeom prst="rect">
                <a:avLst/>
              </a:prstGeom>
              <a:blipFill rotWithShape="0">
                <a:blip r:embed="rId5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9"/>
              <p:cNvSpPr txBox="1"/>
              <p:nvPr/>
            </p:nvSpPr>
            <p:spPr>
              <a:xfrm>
                <a:off x="8375444" y="1756982"/>
                <a:ext cx="2595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𝑖𝑛𝑡𝑒𝑟𝑠𝑒𝑐𝑡𝑖𝑜𝑛</m:t>
                      </m:r>
                    </m:oMath>
                  </m:oMathPara>
                </a14:m>
                <a:endParaRPr lang="en-US" altLang="zh-TW" dirty="0" smtClean="0"/>
              </a:p>
            </p:txBody>
          </p:sp>
        </mc:Choice>
        <mc:Fallback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444" y="1756982"/>
                <a:ext cx="2595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0"/>
              <p:cNvSpPr txBox="1"/>
              <p:nvPr/>
            </p:nvSpPr>
            <p:spPr>
              <a:xfrm>
                <a:off x="4798200" y="80192"/>
                <a:ext cx="2595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𝑙𝑒𝑓𝑡</m:t>
                      </m:r>
                      <m:r>
                        <m:rPr>
                          <m:nor/>
                        </m:rPr>
                        <a:rPr lang="en-US" altLang="zh-TW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𝑟𝑖𝑔h𝑡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𝑡𝑜𝑝</m:t>
                      </m:r>
                      <m:r>
                        <m:rPr>
                          <m:nor/>
                        </m:rPr>
                        <a:rPr lang="en-US" altLang="zh-TW" i="0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𝑏𝑜𝑡𝑡𝑜𝑚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200" y="80192"/>
                <a:ext cx="2595600" cy="369332"/>
              </a:xfrm>
              <a:prstGeom prst="rect">
                <a:avLst/>
              </a:prstGeom>
              <a:blipFill>
                <a:blip r:embed="rId7"/>
                <a:stretch>
                  <a:fillRect l="-1878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199290"/>
              </p:ext>
            </p:extLst>
          </p:nvPr>
        </p:nvGraphicFramePr>
        <p:xfrm>
          <a:off x="4798200" y="3959860"/>
          <a:ext cx="259560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/>
                      <a:r>
                        <a:rPr lang="en-US" altLang="zh-TW" b="0" dirty="0" smtClean="0"/>
                        <a:t>4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3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2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1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4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3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2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1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1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3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3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2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1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2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2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2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1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1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1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1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0" dirty="0" smtClean="0"/>
                        <a:t>1</a:t>
                      </a:r>
                      <a:endParaRPr lang="en-US" altLang="zh-TW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/>
              <p:cNvSpPr txBox="1"/>
              <p:nvPr/>
            </p:nvSpPr>
            <p:spPr>
              <a:xfrm>
                <a:off x="4798200" y="3581037"/>
                <a:ext cx="2595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𝑅𝑖𝑔h𝑡</m:t>
                      </m:r>
                      <m:r>
                        <m:rPr>
                          <m:nor/>
                        </m:rPr>
                        <a:rPr lang="en-US" altLang="zh-TW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𝑙𝑒𝑓𝑡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𝑏𝑜𝑡𝑡𝑜𝑚</m:t>
                      </m:r>
                      <m:r>
                        <m:rPr>
                          <m:nor/>
                        </m:rPr>
                        <a:rPr lang="en-US" altLang="zh-TW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𝑡𝑜𝑝</m:t>
                      </m:r>
                    </m:oMath>
                  </m:oMathPara>
                </a14:m>
                <a:endParaRPr lang="zh-TW" altLang="en-US" dirty="0"/>
              </a:p>
              <a:p>
                <a:pPr algn="ctr"/>
                <a:endParaRPr lang="zh-TW" altLang="en-US" dirty="0"/>
              </a:p>
            </p:txBody>
          </p:sp>
        </mc:Choice>
        <mc:Fallback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200" y="3581037"/>
                <a:ext cx="2595600" cy="646331"/>
              </a:xfrm>
              <a:prstGeom prst="rect">
                <a:avLst/>
              </a:prstGeom>
              <a:blipFill>
                <a:blip r:embed="rId8"/>
                <a:stretch>
                  <a:fillRect l="-704" r="-23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 rot="20008900">
            <a:off x="4085309" y="2604226"/>
            <a:ext cx="444137" cy="450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20008900">
            <a:off x="7659726" y="4302812"/>
            <a:ext cx="444137" cy="450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 rot="1499824">
            <a:off x="7662552" y="2606937"/>
            <a:ext cx="444137" cy="450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rot="1499824">
            <a:off x="4085309" y="4203538"/>
            <a:ext cx="444137" cy="450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30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98" y="3474720"/>
            <a:ext cx="7151803" cy="338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6.2.10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Radius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Fusion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9"/>
              <p:cNvSpPr txBox="1"/>
              <p:nvPr/>
            </p:nvSpPr>
            <p:spPr>
              <a:xfrm>
                <a:off x="838199" y="1690688"/>
                <a:ext cx="1038714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2400" dirty="0" smtClean="0">
                    <a:ea typeface="標楷體" panose="03000509000000000000" pitchFamily="65" charset="-120"/>
                  </a:rPr>
                  <a:t>Definition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sz="2400" dirty="0" smtClean="0">
                    <a:ea typeface="標楷體" panose="03000509000000000000" pitchFamily="65" charset="-120"/>
                  </a:rPr>
                  <a:t>The radius of fusion for any connected component of </a:t>
                </a:r>
                <a:r>
                  <a:rPr lang="en-US" altLang="zh-TW" sz="2400" i="1" dirty="0" smtClean="0">
                    <a:ea typeface="標楷體" panose="03000509000000000000" pitchFamily="65" charset="-120"/>
                  </a:rPr>
                  <a:t>I </a:t>
                </a:r>
                <a:r>
                  <a:rPr lang="en-US" altLang="zh-TW" sz="2400" dirty="0" smtClean="0">
                    <a:ea typeface="標楷體" panose="03000509000000000000" pitchFamily="65" charset="-120"/>
                  </a:rPr>
                  <a:t>is the radius </a:t>
                </a:r>
                <a14:m>
                  <m:oMath xmlns:m="http://schemas.openxmlformats.org/officeDocument/2006/math">
                    <m:r>
                      <a:rPr lang="zh-TW" altLang="en-US" sz="2400" i="1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𝜌</m:t>
                    </m:r>
                  </m:oMath>
                </a14:m>
                <a:r>
                  <a:rPr lang="zh-TW" altLang="en-US" sz="2400" dirty="0" smtClean="0">
                    <a:ea typeface="標楷體" panose="03000509000000000000" pitchFamily="65" charset="-120"/>
                  </a:rPr>
                  <a:t> </a:t>
                </a:r>
                <a:r>
                  <a:rPr lang="en-US" altLang="zh-TW" sz="2400" dirty="0" smtClean="0">
                    <a:ea typeface="標楷體" panose="03000509000000000000" pitchFamily="65" charset="-120"/>
                  </a:rPr>
                  <a:t>of a disk satisfying the condition that if the binary image </a:t>
                </a:r>
                <a:r>
                  <a:rPr lang="en-US" altLang="zh-TW" sz="2400" i="1" dirty="0" smtClean="0">
                    <a:ea typeface="標楷體" panose="03000509000000000000" pitchFamily="65" charset="-120"/>
                  </a:rPr>
                  <a:t>I</a:t>
                </a:r>
                <a:r>
                  <a:rPr lang="en-US" altLang="zh-TW" sz="2400" dirty="0" smtClean="0">
                    <a:ea typeface="標楷體" panose="03000509000000000000" pitchFamily="65" charset="-120"/>
                  </a:rPr>
                  <a:t> is morphologically closed with a disk of radius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  <a:ea typeface="標楷體" panose="03000509000000000000" pitchFamily="65" charset="-120"/>
                      </a:rPr>
                      <m:t>𝜌</m:t>
                    </m:r>
                  </m:oMath>
                </a14:m>
                <a:r>
                  <a:rPr lang="en-US" altLang="zh-TW" sz="2400" dirty="0" smtClean="0">
                    <a:ea typeface="標楷體" panose="03000509000000000000" pitchFamily="65" charset="-120"/>
                  </a:rPr>
                  <a:t> ,then the given connected region will fuse with some other connected region.</a:t>
                </a:r>
                <a:endParaRPr lang="zh-TW" altLang="en-US" sz="2400" dirty="0">
                  <a:ea typeface="標楷體" panose="03000509000000000000" pitchFamily="65" charset="-120"/>
                </a:endParaRPr>
              </a:p>
            </p:txBody>
          </p:sp>
        </mc:Choice>
        <mc:Fallback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90688"/>
                <a:ext cx="10387149" cy="1938992"/>
              </a:xfrm>
              <a:prstGeom prst="rect">
                <a:avLst/>
              </a:prstGeom>
              <a:blipFill>
                <a:blip r:embed="rId3"/>
                <a:stretch>
                  <a:fillRect l="-763" t="-2516" r="-1232" b="-62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1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4422140"/>
          <a:ext cx="3337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838200" y="4056380"/>
                <a:ext cx="333720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𝑜𝑟𝑖𝑔𝑖𝑛𝑎𝑙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56380"/>
                <a:ext cx="3337200" cy="365760"/>
              </a:xfrm>
              <a:prstGeom prst="rect">
                <a:avLst/>
              </a:prstGeom>
              <a:blipFill rotWithShape="0">
                <a:blip r:embed="rId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6.2.10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Radius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Fusion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p:graphicFrame>
        <p:nvGraphicFramePr>
          <p:cNvPr id="5" name="內容版面配置區 3"/>
          <p:cNvGraphicFramePr>
            <a:graphicFrameLocks/>
          </p:cNvGraphicFramePr>
          <p:nvPr>
            <p:extLst/>
          </p:nvPr>
        </p:nvGraphicFramePr>
        <p:xfrm>
          <a:off x="4427400" y="4422140"/>
          <a:ext cx="3337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3"/>
          <p:cNvGraphicFramePr>
            <a:graphicFrameLocks/>
          </p:cNvGraphicFramePr>
          <p:nvPr>
            <p:extLst/>
          </p:nvPr>
        </p:nvGraphicFramePr>
        <p:xfrm>
          <a:off x="8016600" y="4422140"/>
          <a:ext cx="3337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*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427400" y="4056380"/>
                <a:ext cx="333720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𝑟𝑒𝑔𝑖𝑜𝑛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𝑔𝑟𝑜𝑤𝑖𝑛𝑔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𝑜𝑝𝑒𝑟𝑎𝑡𝑜𝑟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400" y="4056380"/>
                <a:ext cx="3337200" cy="365760"/>
              </a:xfrm>
              <a:prstGeom prst="rect">
                <a:avLst/>
              </a:prstGeom>
              <a:blipFill rotWithShape="0"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8016600" y="4056380"/>
                <a:ext cx="3337200" cy="365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𝑟𝑒𝑔𝑖𝑜𝑛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𝑠h𝑟𝑖𝑛𝑘𝑖𝑛𝑔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𝑜𝑝𝑒𝑟𝑎𝑡𝑜𝑟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600" y="4056380"/>
                <a:ext cx="3337200" cy="365760"/>
              </a:xfrm>
              <a:prstGeom prst="rect">
                <a:avLst/>
              </a:prstGeom>
              <a:blipFill rotWithShape="0"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838200" y="1690688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ea typeface="標楷體" panose="03000509000000000000" pitchFamily="65" charset="-120"/>
              </a:rPr>
              <a:t>Implementation </a:t>
            </a:r>
            <a:endParaRPr lang="en-US" altLang="zh-TW" sz="2400" dirty="0">
              <a:ea typeface="標楷體" panose="03000509000000000000" pitchFamily="65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ea typeface="Cambria Math" panose="02040503050406030204" pitchFamily="18" charset="0"/>
              </a:rPr>
              <a:t>region-growing</a:t>
            </a:r>
            <a:r>
              <a:rPr lang="zh-TW" altLang="en-US" sz="2400" dirty="0" smtClean="0"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ea typeface="Cambria Math" panose="02040503050406030204" pitchFamily="18" charset="0"/>
              </a:rPr>
              <a:t>operator *n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ea typeface="Cambria Math" panose="02040503050406030204" pitchFamily="18" charset="0"/>
              </a:rPr>
              <a:t>region-shrinking</a:t>
            </a:r>
            <a:r>
              <a:rPr lang="zh-TW" altLang="en-US" sz="2400" dirty="0" smtClean="0"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ea typeface="Cambria Math" panose="02040503050406030204" pitchFamily="18" charset="0"/>
              </a:rPr>
              <a:t>operator</a:t>
            </a:r>
            <a:r>
              <a:rPr lang="en-US" altLang="zh-TW" sz="2400" dirty="0" smtClean="0">
                <a:ea typeface="標楷體" panose="03000509000000000000" pitchFamily="65" charset="-120"/>
              </a:rPr>
              <a:t> *n+1</a:t>
            </a:r>
            <a:endParaRPr lang="en-US" altLang="zh-TW" sz="2400" dirty="0">
              <a:ea typeface="標楷體" panose="03000509000000000000" pitchFamily="65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ea typeface="標楷體" panose="03000509000000000000" pitchFamily="65" charset="-120"/>
              </a:rPr>
              <a:t>“r</a:t>
            </a:r>
            <a:r>
              <a:rPr lang="en-US" altLang="zh-TW" sz="2400" dirty="0" smtClean="0">
                <a:ea typeface="標楷體" panose="03000509000000000000" pitchFamily="65" charset="-120"/>
              </a:rPr>
              <a:t>adius” == operation time “n” </a:t>
            </a:r>
            <a:endParaRPr lang="zh-TW" altLang="en-US" sz="24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13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6.2.11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Number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Shortest Paths</a:t>
            </a:r>
            <a:endParaRPr lang="zh-TW" altLang="en-US" b="1" dirty="0">
              <a:latin typeface="Cambria Math" panose="02040503050406030204" pitchFamily="18" charset="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function</a:t>
            </a:r>
          </a:p>
          <a:p>
            <a:pPr lvl="1"/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count </a:t>
            </a:r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for each 0-pixel the number of shortest paths to the set that is</a:t>
            </a:r>
            <a:r>
              <a:rPr lang="en-US" altLang="zh-TW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represented as the binary-1 pixel on a binary </a:t>
            </a:r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image</a:t>
            </a:r>
          </a:p>
          <a:p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Classification</a:t>
            </a:r>
          </a:p>
          <a:p>
            <a:pPr lvl="1"/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Rec.</a:t>
            </a:r>
          </a:p>
          <a:p>
            <a:pPr lvl="1"/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symbolic </a:t>
            </a:r>
            <a:r>
              <a:rPr lang="en-US" altLang="zh-TW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data domain(input : binary label /output : numeric label)</a:t>
            </a:r>
          </a:p>
          <a:p>
            <a:pPr marL="0" indent="0">
              <a:buNone/>
            </a:pPr>
            <a:endParaRPr lang="en-US" altLang="zh-TW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2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6.2.11</a:t>
            </a:r>
            <a:r>
              <a:rPr lang="zh-TW" alt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Number </a:t>
            </a:r>
            <a:r>
              <a:rPr lang="en-US" altLang="zh-TW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of Shortest Paths</a:t>
            </a:r>
            <a:endParaRPr lang="zh-TW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2902132" y="2630728"/>
                <a:ext cx="6387736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)≠0</m:t>
                              </m:r>
                            </m:e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brk m:alnAt="23"/>
                                    </m:r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brk m:alnAt="23"/>
                                    </m:r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132" y="2630728"/>
                <a:ext cx="6387736" cy="124854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4435566" y="4285826"/>
          <a:ext cx="14832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462439"/>
              </p:ext>
            </p:extLst>
          </p:nvPr>
        </p:nvGraphicFramePr>
        <p:xfrm>
          <a:off x="6273075" y="4285826"/>
          <a:ext cx="14832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5593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556172" y="706603"/>
          <a:ext cx="22248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4983600" y="706603"/>
          <a:ext cx="22248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8411028" y="706603"/>
          <a:ext cx="22248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1556172" y="3833949"/>
          <a:ext cx="22248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4983600" y="3833949"/>
          <a:ext cx="22248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8411028" y="3833949"/>
          <a:ext cx="22248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10</a:t>
                      </a:r>
                      <a:endParaRPr lang="zh-TW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/>
                        <a:t>10</a:t>
                      </a:r>
                      <a:endParaRPr lang="zh-TW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556172" y="337271"/>
                <a:ext cx="222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172" y="337271"/>
                <a:ext cx="2224800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4983600" y="337271"/>
                <a:ext cx="222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600" y="337271"/>
                <a:ext cx="22248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411028" y="337271"/>
                <a:ext cx="222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028" y="337271"/>
                <a:ext cx="222480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556172" y="3464617"/>
                <a:ext cx="222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172" y="3464617"/>
                <a:ext cx="222480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983600" y="3464617"/>
                <a:ext cx="222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600" y="3464617"/>
                <a:ext cx="222480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8411028" y="3464617"/>
                <a:ext cx="2224800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028" y="3464617"/>
                <a:ext cx="2224800" cy="372410"/>
              </a:xfrm>
              <a:prstGeom prst="rect">
                <a:avLst/>
              </a:prstGeom>
              <a:blipFill rotWithShape="0">
                <a:blip r:embed="rId7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9741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184366" y="217714"/>
            <a:ext cx="10169433" cy="6470469"/>
          </a:xfrm>
        </p:spPr>
        <p:txBody>
          <a:bodyPr>
            <a:normAutofit fontScale="85000" lnSpcReduction="20000"/>
          </a:bodyPr>
          <a:lstStyle/>
          <a:p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6.1 Introduction</a:t>
            </a:r>
          </a:p>
          <a:p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 Symbolic Neighborhood Operators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6.2.1 Region-Growing Operator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6.2.2 Nearest Neighbor Sets and Influence Zones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6.2.3 Region-Shrinking Operator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6.2.4 Mark-Interior/Border-Pixel Operator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6.2.5 Connectivity Number Operator</a:t>
            </a:r>
          </a:p>
          <a:p>
            <a:pPr lvl="2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Yokoi Connectivity Number</a:t>
            </a:r>
          </a:p>
          <a:p>
            <a:pPr lvl="2"/>
            <a:r>
              <a:rPr lang="en-US" altLang="zh-TW" dirty="0" err="1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Rutovitz</a:t>
            </a:r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Connectivity Number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6.2.6 Connected Shrink Operator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6.2.7 Pair Relationship Operator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6.2.8 Thinning </a:t>
            </a:r>
            <a:r>
              <a:rPr lang="en-US" altLang="zh-TW" dirty="0" err="1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Opertator</a:t>
            </a:r>
            <a:endParaRPr lang="en-US" altLang="zh-TW" dirty="0" smtClean="0">
              <a:solidFill>
                <a:srgbClr val="A6A6A6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6.2.9 Distance Transformation</a:t>
            </a:r>
            <a:r>
              <a:rPr lang="zh-TW" altLang="en-US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Operator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6.2.10 Radius od Fusion</a:t>
            </a:r>
          </a:p>
          <a:p>
            <a:pPr lvl="1"/>
            <a:r>
              <a:rPr lang="en-US" altLang="zh-TW" dirty="0" smtClean="0">
                <a:solidFill>
                  <a:srgbClr val="A6A6A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6.2.11 Number of Shortest Paths</a:t>
            </a:r>
          </a:p>
          <a:p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 Extremum-Related Neighborhood Operators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6.3.1 Non-Minima-Maxima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6.3.2 Relative Extrema Operator</a:t>
            </a:r>
          </a:p>
          <a:p>
            <a:pPr lvl="1"/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6.3.3 Reachability Operator</a:t>
            </a:r>
          </a:p>
          <a:p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6.4 Linear Shift-invariant Neighborhood Operators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6.4.1 Convolution and Correlation</a:t>
            </a:r>
          </a:p>
          <a:p>
            <a:pPr lvl="1"/>
            <a:r>
              <a:rPr lang="en-US" altLang="zh-TW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6.4.2 </a:t>
            </a:r>
            <a:r>
              <a:rPr lang="en-US" altLang="zh-TW" dirty="0" err="1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Saperability</a:t>
            </a:r>
            <a:endParaRPr lang="en-US" altLang="zh-TW" dirty="0" smtClean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73152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239794" y="0"/>
            <a:ext cx="2952206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68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11906</TotalTime>
  <Words>7408</Words>
  <Application>Microsoft Office PowerPoint</Application>
  <PresentationFormat>寬螢幕</PresentationFormat>
  <Paragraphs>5857</Paragraphs>
  <Slides>117</Slides>
  <Notes>17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117</vt:i4>
      </vt:variant>
    </vt:vector>
  </HeadingPairs>
  <TitlesOfParts>
    <vt:vector size="125" baseType="lpstr">
      <vt:lpstr>新細明體</vt:lpstr>
      <vt:lpstr>標楷體</vt:lpstr>
      <vt:lpstr>Arial</vt:lpstr>
      <vt:lpstr>Bell MT</vt:lpstr>
      <vt:lpstr>Calibri</vt:lpstr>
      <vt:lpstr>Calibri Light</vt:lpstr>
      <vt:lpstr>Cambria Math</vt:lpstr>
      <vt:lpstr>Office 佈景主題</vt:lpstr>
      <vt:lpstr>Computer Vision </vt:lpstr>
      <vt:lpstr>Chapter 6  Neighborhood Operators</vt:lpstr>
      <vt:lpstr>PowerPoint 簡報</vt:lpstr>
      <vt:lpstr>PowerPoint 簡報</vt:lpstr>
      <vt:lpstr>6.1.1 Introduction</vt:lpstr>
      <vt:lpstr>6.1.1 Introduction</vt:lpstr>
      <vt:lpstr>When I debug recursive code...</vt:lpstr>
      <vt:lpstr>6.1.2 Non-Rec. Neighborhood Operator</vt:lpstr>
      <vt:lpstr>6.1.2 Non-Rec. Neighborhood Operator Cross-correlation</vt:lpstr>
      <vt:lpstr>6.1.2 Non-Rec. Neighborhood Operator Convolution 1/2</vt:lpstr>
      <vt:lpstr>6.1.2 Non-Rec. Neighborhood Operator Convolution 2/2</vt:lpstr>
      <vt:lpstr>6.1.2 Non-Rec. Neighborhood Operator Cross-correlation 2/2</vt:lpstr>
      <vt:lpstr>PowerPoint 簡報</vt:lpstr>
      <vt:lpstr>6.2.0 Definition</vt:lpstr>
      <vt:lpstr>6.2.1 Region-Growing Operator</vt:lpstr>
      <vt:lpstr>6.2.1 Region-Growing Operator</vt:lpstr>
      <vt:lpstr>6.2.1 Region-Growing Operator</vt:lpstr>
      <vt:lpstr>PowerPoint 簡報</vt:lpstr>
      <vt:lpstr>PowerPoint 簡報</vt:lpstr>
      <vt:lpstr>PowerPoint 簡報</vt:lpstr>
      <vt:lpstr>6.2.2 Nearest Neighbor Sets and  Influence Zones</vt:lpstr>
      <vt:lpstr>PowerPoint 簡報</vt:lpstr>
      <vt:lpstr>6.2.3 Region-Shrinking Operator</vt:lpstr>
      <vt:lpstr>6.2.3 Region-Shrinking Operator</vt:lpstr>
      <vt:lpstr>6.2.3 Region-Shrinking Operator</vt:lpstr>
      <vt:lpstr>PowerPoint 簡報</vt:lpstr>
      <vt:lpstr>PowerPoint 簡報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6.2.3.1 Approach Euclidean-distance</vt:lpstr>
      <vt:lpstr>6.2.4 Mark-Interior/Border-Pixel Operator</vt:lpstr>
      <vt:lpstr>6.2.4 Mark-Interior/Border-Pixel Operator</vt:lpstr>
      <vt:lpstr>PowerPoint 簡報</vt:lpstr>
      <vt:lpstr>PowerPoint 簡報</vt:lpstr>
      <vt:lpstr>PowerPoint 簡報</vt:lpstr>
      <vt:lpstr>PowerPoint 簡報</vt:lpstr>
      <vt:lpstr>6.2.5 Connectivity Number Operator</vt:lpstr>
      <vt:lpstr>6.2.5.1 Yokoi Connectivity Number (for 4-connectivity)</vt:lpstr>
      <vt:lpstr>PowerPoint 簡報</vt:lpstr>
      <vt:lpstr>6.2.5.1 Yokoi Connectivity Number</vt:lpstr>
      <vt:lpstr>6.2.5.1 Yokoi Connectivity Number</vt:lpstr>
      <vt:lpstr>6.2.5.1 Yokoi Connectivity Number (HW) due Nov. 21</vt:lpstr>
      <vt:lpstr>PowerPoint 簡報</vt:lpstr>
      <vt:lpstr>6.2.5.1 Yokoi Connectivity Number (for 8-connectivity)</vt:lpstr>
      <vt:lpstr>PowerPoint 簡報</vt:lpstr>
      <vt:lpstr>6.2.5.1 Yokoi Connectivity Number </vt:lpstr>
      <vt:lpstr>6.2.5.1 Yokoi Connectivity Number</vt:lpstr>
      <vt:lpstr>6.2.5.2 Rutovitz Connectivity Number</vt:lpstr>
      <vt:lpstr>6.2.5.2 Rutovitz Connectivity Number</vt:lpstr>
      <vt:lpstr>6.2.6 Connected Shrink Operator</vt:lpstr>
      <vt:lpstr>6.2.6 Connected Shrink Operator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6.2.7 Pair Relationship Operator</vt:lpstr>
      <vt:lpstr>PowerPoint 簡報</vt:lpstr>
      <vt:lpstr>6.2.7 Pair Relationship Operator</vt:lpstr>
      <vt:lpstr>6.2.8 Thinning Operator(HW)                                                                 due Nov. 28</vt:lpstr>
      <vt:lpstr>6.2.8 Thinning Operator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6.2.8 Thinning Operator                         HW due: Nov. 21</vt:lpstr>
      <vt:lpstr>Midterm</vt:lpstr>
      <vt:lpstr>6.2.9 Distance Transformation Operator</vt:lpstr>
      <vt:lpstr>6.2.9 Distance Transformation Operator (nonrecursive1)</vt:lpstr>
      <vt:lpstr>PowerPoint 簡報</vt:lpstr>
      <vt:lpstr>6.2.9 Distance Transformation Operator (nonrecursive2)</vt:lpstr>
      <vt:lpstr>6.2.9 Distance Transformation Operator (recursive)</vt:lpstr>
      <vt:lpstr>PowerPoint 簡報</vt:lpstr>
      <vt:lpstr>6.2.10 Radius of Fusion</vt:lpstr>
      <vt:lpstr>6.2.10 Radius of Fusion</vt:lpstr>
      <vt:lpstr>6.2.11 Number of Shortest Paths</vt:lpstr>
      <vt:lpstr>6.2.11 Number of Shortest Paths</vt:lpstr>
      <vt:lpstr>PowerPoint 簡報</vt:lpstr>
      <vt:lpstr>PowerPoint 簡報</vt:lpstr>
      <vt:lpstr>6.3.0 Extremum-Related Neighborhood Operators</vt:lpstr>
      <vt:lpstr>6.3.1 Non-Minima-Maxima Operator</vt:lpstr>
      <vt:lpstr>6.3.1 Nom-Minima-Maxima Operator</vt:lpstr>
      <vt:lpstr>6.3.2 Relative Extrema Operator</vt:lpstr>
      <vt:lpstr>6.3.2 Relative Extrema Operator Monotonic Example(Relative Maxima)</vt:lpstr>
      <vt:lpstr>6.3.2 Relative Extrema Operator (Relative Maxima Operator)</vt:lpstr>
      <vt:lpstr>6.3.2 Relative Extrema Operator (Relative Minima Operator)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6.3.3 Reachability Operator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chapter6 Neighborhood Operators</dc:title>
  <dc:creator>user</dc:creator>
  <cp:lastModifiedBy>Gjago Tseng</cp:lastModifiedBy>
  <cp:revision>555</cp:revision>
  <dcterms:created xsi:type="dcterms:W3CDTF">2015-10-23T05:30:12Z</dcterms:created>
  <dcterms:modified xsi:type="dcterms:W3CDTF">2017-11-14T04:39:51Z</dcterms:modified>
</cp:coreProperties>
</file>