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256" r:id="rId2"/>
    <p:sldId id="320" r:id="rId3"/>
    <p:sldId id="318" r:id="rId4"/>
    <p:sldId id="257" r:id="rId5"/>
    <p:sldId id="258" r:id="rId6"/>
    <p:sldId id="259" r:id="rId7"/>
    <p:sldId id="260" r:id="rId8"/>
    <p:sldId id="261" r:id="rId9"/>
    <p:sldId id="262" r:id="rId10"/>
    <p:sldId id="263" r:id="rId11"/>
    <p:sldId id="264" r:id="rId12"/>
    <p:sldId id="269" r:id="rId13"/>
    <p:sldId id="265" r:id="rId14"/>
    <p:sldId id="266" r:id="rId15"/>
    <p:sldId id="267" r:id="rId16"/>
    <p:sldId id="326" r:id="rId17"/>
    <p:sldId id="270" r:id="rId18"/>
    <p:sldId id="327" r:id="rId19"/>
    <p:sldId id="272" r:id="rId20"/>
    <p:sldId id="273" r:id="rId21"/>
    <p:sldId id="274" r:id="rId22"/>
    <p:sldId id="275" r:id="rId23"/>
    <p:sldId id="276" r:id="rId24"/>
    <p:sldId id="277" r:id="rId25"/>
    <p:sldId id="278" r:id="rId26"/>
    <p:sldId id="279" r:id="rId27"/>
    <p:sldId id="280" r:id="rId28"/>
    <p:sldId id="281" r:id="rId29"/>
    <p:sldId id="282" r:id="rId30"/>
    <p:sldId id="319" r:id="rId31"/>
    <p:sldId id="283" r:id="rId32"/>
    <p:sldId id="321" r:id="rId33"/>
    <p:sldId id="284" r:id="rId34"/>
    <p:sldId id="285" r:id="rId35"/>
    <p:sldId id="286" r:id="rId36"/>
    <p:sldId id="322" r:id="rId37"/>
    <p:sldId id="287" r:id="rId38"/>
    <p:sldId id="288" r:id="rId39"/>
    <p:sldId id="289" r:id="rId40"/>
    <p:sldId id="314" r:id="rId41"/>
    <p:sldId id="290" r:id="rId42"/>
    <p:sldId id="291" r:id="rId43"/>
    <p:sldId id="323" r:id="rId44"/>
    <p:sldId id="292" r:id="rId45"/>
    <p:sldId id="324" r:id="rId46"/>
    <p:sldId id="293" r:id="rId47"/>
    <p:sldId id="294" r:id="rId48"/>
    <p:sldId id="295" r:id="rId49"/>
    <p:sldId id="325" r:id="rId50"/>
    <p:sldId id="296" r:id="rId51"/>
    <p:sldId id="297" r:id="rId52"/>
    <p:sldId id="299" r:id="rId53"/>
    <p:sldId id="300" r:id="rId54"/>
    <p:sldId id="317" r:id="rId55"/>
    <p:sldId id="301" r:id="rId56"/>
    <p:sldId id="315" r:id="rId57"/>
    <p:sldId id="302" r:id="rId58"/>
    <p:sldId id="303" r:id="rId59"/>
    <p:sldId id="304" r:id="rId60"/>
    <p:sldId id="305" r:id="rId61"/>
    <p:sldId id="316" r:id="rId62"/>
    <p:sldId id="306" r:id="rId63"/>
    <p:sldId id="307" r:id="rId64"/>
    <p:sldId id="308" r:id="rId65"/>
    <p:sldId id="309" r:id="rId66"/>
    <p:sldId id="310" r:id="rId67"/>
    <p:sldId id="311" r:id="rId68"/>
    <p:sldId id="312" r:id="rId69"/>
    <p:sldId id="313" r:id="rId7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83029" autoAdjust="0"/>
  </p:normalViewPr>
  <p:slideViewPr>
    <p:cSldViewPr>
      <p:cViewPr>
        <p:scale>
          <a:sx n="70" d="100"/>
          <a:sy n="70" d="100"/>
        </p:scale>
        <p:origin x="10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963418635170594E-2"/>
          <c:y val="0.180374753937008"/>
          <c:w val="0.63558251312335901"/>
          <c:h val="0.71193774606299198"/>
        </c:manualLayout>
      </c:layout>
      <c:scatterChart>
        <c:scatterStyle val="lineMarker"/>
        <c:varyColors val="0"/>
        <c:ser>
          <c:idx val="0"/>
          <c:order val="0"/>
          <c:tx>
            <c:strRef>
              <c:f>Sheet1!$B$1</c:f>
              <c:strCache>
                <c:ptCount val="1"/>
                <c:pt idx="0">
                  <c:v>Y-Value 1</c:v>
                </c:pt>
              </c:strCache>
            </c:strRef>
          </c:tx>
          <c:spPr>
            <a:ln w="47625">
              <a:noFill/>
            </a:ln>
          </c:spPr>
          <c:xVal>
            <c:numRef>
              <c:f>Sheet1!$A$2:$A$4</c:f>
              <c:numCache>
                <c:formatCode>General</c:formatCode>
                <c:ptCount val="3"/>
                <c:pt idx="0">
                  <c:v>1</c:v>
                </c:pt>
                <c:pt idx="1">
                  <c:v>2</c:v>
                </c:pt>
                <c:pt idx="2">
                  <c:v>3</c:v>
                </c:pt>
              </c:numCache>
            </c:numRef>
          </c:xVal>
          <c:yVal>
            <c:numRef>
              <c:f>Sheet1!$B$2:$B$4</c:f>
              <c:numCache>
                <c:formatCode>General</c:formatCode>
                <c:ptCount val="3"/>
              </c:numCache>
            </c:numRef>
          </c:yVal>
          <c:smooth val="0"/>
        </c:ser>
        <c:dLbls>
          <c:showLegendKey val="0"/>
          <c:showVal val="0"/>
          <c:showCatName val="0"/>
          <c:showSerName val="0"/>
          <c:showPercent val="0"/>
          <c:showBubbleSize val="0"/>
        </c:dLbls>
        <c:axId val="145565952"/>
        <c:axId val="146327040"/>
      </c:scatterChart>
      <c:valAx>
        <c:axId val="145565952"/>
        <c:scaling>
          <c:orientation val="minMax"/>
          <c:max val="1"/>
        </c:scaling>
        <c:delete val="0"/>
        <c:axPos val="b"/>
        <c:numFmt formatCode="General" sourceLinked="1"/>
        <c:majorTickMark val="out"/>
        <c:minorTickMark val="none"/>
        <c:tickLblPos val="nextTo"/>
        <c:crossAx val="146327040"/>
        <c:crosses val="autoZero"/>
        <c:crossBetween val="midCat"/>
      </c:valAx>
      <c:valAx>
        <c:axId val="146327040"/>
        <c:scaling>
          <c:orientation val="minMax"/>
          <c:max val="1"/>
        </c:scaling>
        <c:delete val="0"/>
        <c:axPos val="l"/>
        <c:majorGridlines/>
        <c:numFmt formatCode="General" sourceLinked="1"/>
        <c:majorTickMark val="out"/>
        <c:minorTickMark val="none"/>
        <c:tickLblPos val="nextTo"/>
        <c:crossAx val="145565952"/>
        <c:crosses val="autoZero"/>
        <c:crossBetween val="midCat"/>
      </c:valAx>
    </c:plotArea>
    <c:plotVisOnly val="1"/>
    <c:dispBlanksAs val="gap"/>
    <c:showDLblsOverMax val="0"/>
  </c:chart>
  <c:txPr>
    <a:bodyPr/>
    <a:lstStyle/>
    <a:p>
      <a:pPr>
        <a:defRPr sz="18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FDB60568-FCDC-4A75-8E4A-A28D3998D307}" type="slidenum">
              <a:rPr lang="en-US" altLang="zh-TW"/>
              <a:pPr>
                <a:defRPr/>
              </a:pPr>
              <a:t>‹#›</a:t>
            </a:fld>
            <a:endParaRPr lang="en-US" altLang="zh-TW"/>
          </a:p>
        </p:txBody>
      </p:sp>
    </p:spTree>
    <p:extLst>
      <p:ext uri="{BB962C8B-B14F-4D97-AF65-F5344CB8AC3E}">
        <p14:creationId xmlns:p14="http://schemas.microsoft.com/office/powerpoint/2010/main" val="431793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a:ln/>
        </p:spPr>
      </p:sp>
      <p:sp>
        <p:nvSpPr>
          <p:cNvPr id="74755" name="備忘稿版面配置區 2"/>
          <p:cNvSpPr>
            <a:spLocks noGrp="1"/>
          </p:cNvSpPr>
          <p:nvPr>
            <p:ph type="body" idx="1"/>
          </p:nvPr>
        </p:nvSpPr>
        <p:spPr>
          <a:noFill/>
        </p:spPr>
        <p:txBody>
          <a:bodyPr/>
          <a:lstStyle/>
          <a:p>
            <a:r>
              <a:rPr lang="en-US" altLang="zh-TW" dirty="0" smtClean="0">
                <a:ea typeface="新細明體" charset="-120"/>
              </a:rPr>
              <a:t>1.Statistical  Pattern Recognition	</a:t>
            </a:r>
            <a:r>
              <a:rPr lang="zh-TW" altLang="en-US" dirty="0" smtClean="0">
                <a:ea typeface="新細明體" charset="-120"/>
              </a:rPr>
              <a:t>統計圖形識別 或稱 統計模式識別</a:t>
            </a:r>
          </a:p>
          <a:p>
            <a:r>
              <a:rPr lang="en-US" altLang="zh-TW" dirty="0" smtClean="0">
                <a:ea typeface="新細明體" charset="-120"/>
              </a:rPr>
              <a:t>2.</a:t>
            </a:r>
            <a:r>
              <a:rPr lang="zh-TW" altLang="en-US" dirty="0" smtClean="0">
                <a:ea typeface="新細明體" charset="-120"/>
              </a:rPr>
              <a:t>讓電腦透過統計數學的方法來作</a:t>
            </a:r>
            <a:r>
              <a:rPr lang="en-US" altLang="zh-TW" dirty="0" smtClean="0">
                <a:ea typeface="新細明體" charset="-120"/>
              </a:rPr>
              <a:t>Pattern</a:t>
            </a:r>
            <a:r>
              <a:rPr lang="zh-TW" altLang="en-US" dirty="0" smtClean="0">
                <a:ea typeface="新細明體" charset="-120"/>
              </a:rPr>
              <a:t>的判讀以及自動處理</a:t>
            </a:r>
          </a:p>
          <a:p>
            <a:r>
              <a:rPr lang="en-US" altLang="zh-TW" dirty="0" smtClean="0">
                <a:ea typeface="新細明體" charset="-120"/>
              </a:rPr>
              <a:t>(</a:t>
            </a:r>
            <a:r>
              <a:rPr lang="zh-TW" altLang="en-US" dirty="0" smtClean="0">
                <a:ea typeface="新細明體" charset="-120"/>
              </a:rPr>
              <a:t>比如：讓電腦能夠識別數字</a:t>
            </a:r>
            <a:r>
              <a:rPr lang="en-US" altLang="zh-TW" dirty="0" smtClean="0">
                <a:ea typeface="新細明體" charset="-120"/>
              </a:rPr>
              <a:t>0~9</a:t>
            </a:r>
            <a:r>
              <a:rPr lang="zh-TW" altLang="en-US" dirty="0" smtClean="0">
                <a:ea typeface="新細明體" charset="-120"/>
              </a:rPr>
              <a:t>，則遇到一數字時，電腦能自動識別且將此數字分類到類別</a:t>
            </a:r>
            <a:r>
              <a:rPr lang="en-US" altLang="zh-TW" dirty="0" smtClean="0">
                <a:ea typeface="新細明體" charset="-120"/>
              </a:rPr>
              <a:t>0~</a:t>
            </a:r>
            <a:r>
              <a:rPr lang="zh-TW" altLang="en-US" dirty="0" smtClean="0">
                <a:ea typeface="新細明體" charset="-120"/>
              </a:rPr>
              <a:t>類別</a:t>
            </a:r>
            <a:r>
              <a:rPr lang="en-US" altLang="zh-TW" dirty="0" smtClean="0">
                <a:ea typeface="新細明體" charset="-120"/>
              </a:rPr>
              <a:t>9</a:t>
            </a:r>
            <a:r>
              <a:rPr lang="zh-TW" altLang="en-US" dirty="0" smtClean="0">
                <a:ea typeface="新細明體" charset="-120"/>
              </a:rPr>
              <a:t>其中一個類別</a:t>
            </a:r>
            <a:r>
              <a:rPr lang="en-US" altLang="zh-TW" dirty="0" smtClean="0">
                <a:ea typeface="新細明體" charset="-120"/>
              </a:rPr>
              <a:t>)</a:t>
            </a:r>
          </a:p>
          <a:p>
            <a:endParaRPr lang="zh-TW" altLang="en-US" dirty="0" smtClean="0">
              <a:ea typeface="新細明體" charset="-120"/>
            </a:endParaRPr>
          </a:p>
        </p:txBody>
      </p:sp>
      <p:sp>
        <p:nvSpPr>
          <p:cNvPr id="74756" name="投影片編號版面配置區 3"/>
          <p:cNvSpPr>
            <a:spLocks noGrp="1"/>
          </p:cNvSpPr>
          <p:nvPr>
            <p:ph type="sldNum" sz="quarter" idx="5"/>
          </p:nvPr>
        </p:nvSpPr>
        <p:spPr>
          <a:noFill/>
          <a:ln>
            <a:miter lim="800000"/>
            <a:headEnd/>
            <a:tailEnd/>
          </a:ln>
        </p:spPr>
        <p:txBody>
          <a:bodyPr/>
          <a:lstStyle/>
          <a:p>
            <a:fld id="{75A4C8B5-A2EE-42C9-9370-23A73DFDE332}" type="slidenum">
              <a:rPr lang="en-US" altLang="zh-TW" smtClean="0">
                <a:ea typeface="新細明體" charset="-120"/>
              </a:rPr>
              <a:pPr/>
              <a:t>1</a:t>
            </a:fld>
            <a:endParaRPr lang="en-US" altLang="zh-TW" smtClean="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ln/>
        </p:spPr>
      </p:sp>
      <p:sp>
        <p:nvSpPr>
          <p:cNvPr id="81923" name="備忘稿版面配置區 2"/>
          <p:cNvSpPr>
            <a:spLocks noGrp="1"/>
          </p:cNvSpPr>
          <p:nvPr>
            <p:ph type="body" idx="1"/>
          </p:nvPr>
        </p:nvSpPr>
        <p:spPr>
          <a:noFill/>
        </p:spPr>
        <p:txBody>
          <a:bodyPr/>
          <a:lstStyle/>
          <a:p>
            <a:r>
              <a:rPr lang="en-US" altLang="zh-TW" dirty="0" smtClean="0">
                <a:ea typeface="新細明體" charset="-120"/>
              </a:rPr>
              <a:t>P(</a:t>
            </a:r>
            <a:r>
              <a:rPr lang="en-US" altLang="zh-TW" dirty="0" err="1" smtClean="0">
                <a:ea typeface="新細明體" charset="-120"/>
              </a:rPr>
              <a:t>g,g</a:t>
            </a:r>
            <a:r>
              <a:rPr lang="en-US" altLang="zh-TW" dirty="0" smtClean="0">
                <a:ea typeface="新細明體" charset="-120"/>
              </a:rPr>
              <a:t>)</a:t>
            </a:r>
            <a:r>
              <a:rPr lang="zh-TW" altLang="en-US" dirty="0" smtClean="0">
                <a:ea typeface="新細明體" charset="-120"/>
              </a:rPr>
              <a:t>：真正的類別是</a:t>
            </a:r>
            <a:r>
              <a:rPr lang="en-US" altLang="zh-TW" dirty="0" smtClean="0">
                <a:ea typeface="新細明體" charset="-120"/>
              </a:rPr>
              <a:t>g</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到類別</a:t>
            </a:r>
            <a:r>
              <a:rPr lang="en-US" altLang="zh-TW" dirty="0" smtClean="0">
                <a:ea typeface="新細明體" charset="-120"/>
              </a:rPr>
              <a:t>g</a:t>
            </a:r>
            <a:r>
              <a:rPr lang="zh-TW" altLang="en-US" dirty="0" smtClean="0">
                <a:ea typeface="新細明體" charset="-120"/>
              </a:rPr>
              <a:t>的機率</a:t>
            </a:r>
          </a:p>
          <a:p>
            <a:r>
              <a:rPr lang="en-US" altLang="zh-TW" dirty="0" smtClean="0">
                <a:ea typeface="新細明體" charset="-120"/>
              </a:rPr>
              <a:t>e(</a:t>
            </a:r>
            <a:r>
              <a:rPr lang="en-US" altLang="zh-TW" dirty="0" err="1" smtClean="0">
                <a:ea typeface="新細明體" charset="-120"/>
              </a:rPr>
              <a:t>g,g</a:t>
            </a:r>
            <a:r>
              <a:rPr lang="en-US" altLang="zh-TW" dirty="0" smtClean="0">
                <a:ea typeface="新細明體" charset="-120"/>
              </a:rPr>
              <a:t>)</a:t>
            </a:r>
            <a:r>
              <a:rPr lang="zh-TW" altLang="en-US" dirty="0" smtClean="0">
                <a:ea typeface="新細明體" charset="-120"/>
              </a:rPr>
              <a:t>：事件</a:t>
            </a:r>
            <a:r>
              <a:rPr lang="en-US" altLang="zh-TW" dirty="0" smtClean="0">
                <a:ea typeface="新細明體" charset="-120"/>
              </a:rPr>
              <a:t>"</a:t>
            </a:r>
            <a:r>
              <a:rPr lang="zh-TW" altLang="en-US" dirty="0" smtClean="0">
                <a:ea typeface="新細明體" charset="-120"/>
              </a:rPr>
              <a:t>一</a:t>
            </a:r>
            <a:r>
              <a:rPr lang="en-US" altLang="zh-TW" dirty="0" smtClean="0">
                <a:ea typeface="新細明體" charset="-120"/>
              </a:rPr>
              <a:t>unit</a:t>
            </a:r>
            <a:r>
              <a:rPr lang="zh-TW" altLang="en-US" dirty="0" smtClean="0">
                <a:ea typeface="新細明體" charset="-120"/>
              </a:rPr>
              <a:t>真正的類別是</a:t>
            </a:r>
            <a:r>
              <a:rPr lang="en-US" altLang="zh-TW" dirty="0" smtClean="0">
                <a:ea typeface="新細明體" charset="-120"/>
              </a:rPr>
              <a:t>g</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到類別</a:t>
            </a:r>
            <a:r>
              <a:rPr lang="en-US" altLang="zh-TW" dirty="0" smtClean="0">
                <a:ea typeface="新細明體" charset="-120"/>
              </a:rPr>
              <a:t>g"</a:t>
            </a:r>
            <a:r>
              <a:rPr lang="zh-TW" altLang="en-US" dirty="0" smtClean="0">
                <a:ea typeface="新細明體" charset="-120"/>
              </a:rPr>
              <a:t>的經濟獲益</a:t>
            </a:r>
          </a:p>
          <a:p>
            <a:r>
              <a:rPr lang="en-US" altLang="zh-TW" dirty="0" smtClean="0">
                <a:ea typeface="新細明體" charset="-120"/>
              </a:rPr>
              <a:t>e</a:t>
            </a:r>
            <a:r>
              <a:rPr lang="zh-TW" altLang="en-US" dirty="0" smtClean="0">
                <a:ea typeface="新細明體" charset="-120"/>
              </a:rPr>
              <a:t>是正值：獲益、有利潤</a:t>
            </a:r>
          </a:p>
          <a:p>
            <a:r>
              <a:rPr lang="en-US" altLang="zh-TW" dirty="0" smtClean="0">
                <a:ea typeface="新細明體" charset="-120"/>
              </a:rPr>
              <a:t>e</a:t>
            </a:r>
            <a:r>
              <a:rPr lang="zh-TW" altLang="en-US" dirty="0" smtClean="0">
                <a:ea typeface="新細明體" charset="-120"/>
              </a:rPr>
              <a:t>負值：虧損</a:t>
            </a:r>
          </a:p>
        </p:txBody>
      </p:sp>
      <p:sp>
        <p:nvSpPr>
          <p:cNvPr id="81924" name="投影片編號版面配置區 3"/>
          <p:cNvSpPr>
            <a:spLocks noGrp="1"/>
          </p:cNvSpPr>
          <p:nvPr>
            <p:ph type="sldNum" sz="quarter" idx="5"/>
          </p:nvPr>
        </p:nvSpPr>
        <p:spPr>
          <a:noFill/>
          <a:ln>
            <a:miter lim="800000"/>
            <a:headEnd/>
            <a:tailEnd/>
          </a:ln>
        </p:spPr>
        <p:txBody>
          <a:bodyPr/>
          <a:lstStyle/>
          <a:p>
            <a:fld id="{8BDFE528-6544-4F75-8E80-AAEF62F151B9}" type="slidenum">
              <a:rPr lang="en-US" altLang="zh-TW" smtClean="0">
                <a:ea typeface="新細明體" charset="-120"/>
              </a:rPr>
              <a:pPr/>
              <a:t>10</a:t>
            </a:fld>
            <a:endParaRPr lang="en-US" altLang="zh-TW" smtClean="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a:ln/>
        </p:spPr>
      </p:sp>
      <p:sp>
        <p:nvSpPr>
          <p:cNvPr id="82947" name="備忘稿版面配置區 2"/>
          <p:cNvSpPr>
            <a:spLocks noGrp="1"/>
          </p:cNvSpPr>
          <p:nvPr>
            <p:ph type="body" idx="1"/>
          </p:nvPr>
        </p:nvSpPr>
        <p:spPr>
          <a:noFill/>
        </p:spPr>
        <p:txBody>
          <a:bodyPr/>
          <a:lstStyle/>
          <a:p>
            <a:r>
              <a:rPr lang="zh-TW" altLang="en-US" dirty="0" smtClean="0">
                <a:ea typeface="新細明體" charset="-120"/>
              </a:rPr>
              <a:t>各種</a:t>
            </a:r>
            <a:r>
              <a:rPr lang="en-US" altLang="zh-TW" dirty="0" smtClean="0">
                <a:ea typeface="新細明體" charset="-120"/>
              </a:rPr>
              <a:t>'</a:t>
            </a:r>
            <a:r>
              <a:rPr lang="zh-TW" altLang="en-US" dirty="0" smtClean="0">
                <a:ea typeface="新細明體" charset="-120"/>
              </a:rPr>
              <a:t>真正類別與被匹配到的類別的組合</a:t>
            </a:r>
            <a:r>
              <a:rPr lang="en-US" altLang="zh-TW" dirty="0" smtClean="0">
                <a:ea typeface="新細明體" charset="-120"/>
              </a:rPr>
              <a:t>'</a:t>
            </a:r>
            <a:r>
              <a:rPr lang="zh-TW" altLang="en-US" dirty="0" smtClean="0">
                <a:ea typeface="新細明體" charset="-120"/>
              </a:rPr>
              <a:t>的可能性</a:t>
            </a:r>
          </a:p>
        </p:txBody>
      </p:sp>
      <p:sp>
        <p:nvSpPr>
          <p:cNvPr id="82948" name="投影片編號版面配置區 3"/>
          <p:cNvSpPr>
            <a:spLocks noGrp="1"/>
          </p:cNvSpPr>
          <p:nvPr>
            <p:ph type="sldNum" sz="quarter" idx="5"/>
          </p:nvPr>
        </p:nvSpPr>
        <p:spPr>
          <a:noFill/>
          <a:ln>
            <a:miter lim="800000"/>
            <a:headEnd/>
            <a:tailEnd/>
          </a:ln>
        </p:spPr>
        <p:txBody>
          <a:bodyPr/>
          <a:lstStyle/>
          <a:p>
            <a:fld id="{96BCCC4A-0EFD-4D78-97F4-87BC76BB70FF}" type="slidenum">
              <a:rPr lang="en-US" altLang="zh-TW" smtClean="0">
                <a:ea typeface="新細明體" charset="-120"/>
              </a:rPr>
              <a:pPr/>
              <a:t>11</a:t>
            </a:fld>
            <a:endParaRPr lang="en-US" altLang="zh-TW" smtClean="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各種</a:t>
            </a:r>
            <a:r>
              <a:rPr lang="en-US" altLang="zh-TW" dirty="0" smtClean="0"/>
              <a:t>'</a:t>
            </a:r>
            <a:r>
              <a:rPr lang="zh-TW" altLang="en-US" dirty="0" smtClean="0"/>
              <a:t>真正類別與被匹配到的類別的組合</a:t>
            </a:r>
            <a:r>
              <a:rPr lang="en-US" altLang="zh-TW" dirty="0" smtClean="0"/>
              <a:t>'</a:t>
            </a:r>
            <a:r>
              <a:rPr lang="zh-TW" altLang="en-US" dirty="0" smtClean="0"/>
              <a:t>的經濟獲益</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a:ln/>
        </p:spPr>
      </p:sp>
      <p:sp>
        <p:nvSpPr>
          <p:cNvPr id="83971" name="備忘稿版面配置區 2"/>
          <p:cNvSpPr>
            <a:spLocks noGrp="1"/>
          </p:cNvSpPr>
          <p:nvPr>
            <p:ph type="body" idx="1"/>
          </p:nvPr>
        </p:nvSpPr>
        <p:spPr>
          <a:noFill/>
        </p:spPr>
        <p:txBody>
          <a:bodyPr/>
          <a:lstStyle/>
          <a:p>
            <a:r>
              <a:rPr lang="en-US" altLang="zh-TW" dirty="0" smtClean="0">
                <a:ea typeface="新細明體" charset="-120"/>
              </a:rPr>
              <a:t>P(g):</a:t>
            </a:r>
            <a:r>
              <a:rPr lang="zh-TW" altLang="en-US" dirty="0" smtClean="0">
                <a:ea typeface="新細明體" charset="-120"/>
              </a:rPr>
              <a:t>真正類別是</a:t>
            </a:r>
            <a:r>
              <a:rPr lang="en-US" altLang="zh-TW" dirty="0" smtClean="0">
                <a:ea typeface="新細明體" charset="-120"/>
              </a:rPr>
              <a:t>good</a:t>
            </a:r>
            <a:r>
              <a:rPr lang="zh-TW" altLang="en-US" dirty="0" smtClean="0">
                <a:ea typeface="新細明體" charset="-120"/>
              </a:rPr>
              <a:t>的機率，即良率，等同於</a:t>
            </a:r>
            <a:r>
              <a:rPr lang="en-US" altLang="zh-TW" dirty="0" smtClean="0">
                <a:ea typeface="新細明體" charset="-120"/>
              </a:rPr>
              <a:t>"</a:t>
            </a:r>
            <a:r>
              <a:rPr lang="zh-TW" altLang="en-US" dirty="0" smtClean="0">
                <a:ea typeface="新細明體" charset="-120"/>
              </a:rPr>
              <a:t>真正的類別是</a:t>
            </a:r>
            <a:r>
              <a:rPr lang="en-US" altLang="zh-TW" dirty="0" smtClean="0">
                <a:ea typeface="新細明體" charset="-120"/>
              </a:rPr>
              <a:t>g</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到類別</a:t>
            </a:r>
            <a:r>
              <a:rPr lang="en-US" altLang="zh-TW" dirty="0" smtClean="0">
                <a:ea typeface="新細明體" charset="-120"/>
              </a:rPr>
              <a:t>g</a:t>
            </a:r>
            <a:r>
              <a:rPr lang="zh-TW" altLang="en-US" dirty="0" smtClean="0">
                <a:ea typeface="新細明體" charset="-120"/>
              </a:rPr>
              <a:t>的機率</a:t>
            </a:r>
            <a:r>
              <a:rPr lang="en-US" altLang="zh-TW" dirty="0" smtClean="0">
                <a:ea typeface="新細明體" charset="-120"/>
              </a:rPr>
              <a:t>“</a:t>
            </a:r>
          </a:p>
          <a:p>
            <a:r>
              <a:rPr lang="en-US" altLang="zh-TW" baseline="0" dirty="0" smtClean="0">
                <a:ea typeface="新細明體" charset="-120"/>
              </a:rPr>
              <a:t>        </a:t>
            </a:r>
            <a:r>
              <a:rPr lang="en-US" altLang="zh-TW" dirty="0" smtClean="0">
                <a:ea typeface="新細明體" charset="-120"/>
              </a:rPr>
              <a:t>+ "</a:t>
            </a:r>
            <a:r>
              <a:rPr lang="zh-TW" altLang="en-US" dirty="0" smtClean="0">
                <a:ea typeface="新細明體" charset="-120"/>
              </a:rPr>
              <a:t>真正的類別是</a:t>
            </a:r>
            <a:r>
              <a:rPr lang="en-US" altLang="zh-TW" dirty="0" smtClean="0">
                <a:ea typeface="新細明體" charset="-120"/>
              </a:rPr>
              <a:t>g</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到類別</a:t>
            </a:r>
            <a:r>
              <a:rPr lang="en-US" altLang="zh-TW" dirty="0" smtClean="0">
                <a:ea typeface="新細明體" charset="-120"/>
              </a:rPr>
              <a:t>b</a:t>
            </a:r>
            <a:r>
              <a:rPr lang="zh-TW" altLang="en-US" dirty="0" smtClean="0">
                <a:ea typeface="新細明體" charset="-120"/>
              </a:rPr>
              <a:t>的機率</a:t>
            </a:r>
            <a:r>
              <a:rPr lang="en-US" altLang="zh-TW" dirty="0" smtClean="0">
                <a:ea typeface="新細明體" charset="-120"/>
              </a:rPr>
              <a:t>" [ps.</a:t>
            </a:r>
            <a:r>
              <a:rPr lang="zh-TW" altLang="en-US" dirty="0" smtClean="0">
                <a:ea typeface="新細明體" charset="-120"/>
              </a:rPr>
              <a:t>此時只有</a:t>
            </a:r>
            <a:r>
              <a:rPr lang="en-US" altLang="zh-TW" dirty="0" smtClean="0">
                <a:ea typeface="新細明體" charset="-120"/>
              </a:rPr>
              <a:t>b</a:t>
            </a:r>
            <a:r>
              <a:rPr lang="zh-TW" altLang="en-US" dirty="0" smtClean="0">
                <a:ea typeface="新細明體" charset="-120"/>
              </a:rPr>
              <a:t>、</a:t>
            </a:r>
            <a:r>
              <a:rPr lang="en-US" altLang="zh-TW" dirty="0" smtClean="0">
                <a:ea typeface="新細明體" charset="-120"/>
              </a:rPr>
              <a:t>g</a:t>
            </a:r>
            <a:r>
              <a:rPr lang="zh-TW" altLang="en-US" dirty="0" smtClean="0">
                <a:ea typeface="新細明體" charset="-120"/>
              </a:rPr>
              <a:t>兩類，</a:t>
            </a:r>
            <a:r>
              <a:rPr lang="en-US" altLang="zh-TW" dirty="0" smtClean="0">
                <a:ea typeface="新細明體" charset="-120"/>
              </a:rPr>
              <a:t>P(x)</a:t>
            </a:r>
            <a:r>
              <a:rPr lang="zh-TW" altLang="en-US" dirty="0" smtClean="0">
                <a:ea typeface="新細明體" charset="-120"/>
              </a:rPr>
              <a:t>也可稱作是產出率。 </a:t>
            </a:r>
            <a:r>
              <a:rPr lang="en-US" altLang="zh-TW" dirty="0" smtClean="0">
                <a:ea typeface="新細明體" charset="-120"/>
              </a:rPr>
              <a:t>]</a:t>
            </a:r>
          </a:p>
          <a:p>
            <a:r>
              <a:rPr lang="en-US" altLang="zh-TW" dirty="0" smtClean="0">
                <a:ea typeface="新細明體" charset="-120"/>
              </a:rPr>
              <a:t>E</a:t>
            </a:r>
            <a:r>
              <a:rPr lang="zh-TW" altLang="en-US" dirty="0" smtClean="0">
                <a:ea typeface="新細明體" charset="-120"/>
              </a:rPr>
              <a:t>：經濟獲益期望值 </a:t>
            </a:r>
            <a:r>
              <a:rPr lang="en-US" altLang="zh-TW" dirty="0" smtClean="0">
                <a:ea typeface="新細明體" charset="-120"/>
              </a:rPr>
              <a:t>= (</a:t>
            </a:r>
            <a:r>
              <a:rPr lang="zh-TW" altLang="en-US" dirty="0" smtClean="0">
                <a:ea typeface="新細明體" charset="-120"/>
              </a:rPr>
              <a:t>各種</a:t>
            </a:r>
            <a:r>
              <a:rPr lang="en-US" altLang="zh-TW" dirty="0" smtClean="0">
                <a:ea typeface="新細明體" charset="-120"/>
              </a:rPr>
              <a:t>'</a:t>
            </a:r>
            <a:r>
              <a:rPr lang="zh-TW" altLang="en-US" dirty="0" smtClean="0">
                <a:ea typeface="新細明體" charset="-120"/>
              </a:rPr>
              <a:t>真正類別與被匹配到的類別的組合</a:t>
            </a:r>
            <a:r>
              <a:rPr lang="en-US" altLang="zh-TW" dirty="0" smtClean="0">
                <a:ea typeface="新細明體" charset="-120"/>
              </a:rPr>
              <a:t>'</a:t>
            </a:r>
            <a:r>
              <a:rPr lang="zh-TW" altLang="en-US" dirty="0" smtClean="0">
                <a:ea typeface="新細明體" charset="-120"/>
              </a:rPr>
              <a:t>的事件的可能性</a:t>
            </a:r>
            <a:r>
              <a:rPr lang="en-US" altLang="zh-TW" dirty="0" smtClean="0">
                <a:ea typeface="新細明體" charset="-120"/>
              </a:rPr>
              <a:t>) * (</a:t>
            </a:r>
            <a:r>
              <a:rPr lang="zh-TW" altLang="en-US" dirty="0" smtClean="0">
                <a:ea typeface="新細明體" charset="-120"/>
              </a:rPr>
              <a:t>此種事件下的經濟獲益</a:t>
            </a:r>
            <a:r>
              <a:rPr lang="en-US" altLang="zh-TW" dirty="0" smtClean="0">
                <a:ea typeface="新細明體" charset="-120"/>
              </a:rPr>
              <a:t>)</a:t>
            </a:r>
          </a:p>
        </p:txBody>
      </p:sp>
      <p:sp>
        <p:nvSpPr>
          <p:cNvPr id="83972" name="投影片編號版面配置區 3"/>
          <p:cNvSpPr>
            <a:spLocks noGrp="1"/>
          </p:cNvSpPr>
          <p:nvPr>
            <p:ph type="sldNum" sz="quarter" idx="5"/>
          </p:nvPr>
        </p:nvSpPr>
        <p:spPr>
          <a:noFill/>
          <a:ln>
            <a:miter lim="800000"/>
            <a:headEnd/>
            <a:tailEnd/>
          </a:ln>
        </p:spPr>
        <p:txBody>
          <a:bodyPr/>
          <a:lstStyle/>
          <a:p>
            <a:fld id="{3C14C4AD-0EFC-413E-87F3-C0E0C22FDD47}" type="slidenum">
              <a:rPr lang="en-US" altLang="zh-TW" smtClean="0">
                <a:ea typeface="新細明體" charset="-120"/>
              </a:rPr>
              <a:pPr/>
              <a:t>13</a:t>
            </a:fld>
            <a:endParaRPr lang="en-US" altLang="zh-TW" smtClean="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about </a:t>
            </a:r>
            <a:r>
              <a:rPr lang="zh-TW" altLang="en-US" dirty="0" smtClean="0"/>
              <a:t>條件機率</a:t>
            </a:r>
          </a:p>
          <a:p>
            <a:r>
              <a:rPr lang="en-US" altLang="zh-TW" dirty="0" smtClean="0"/>
              <a:t>P(</a:t>
            </a:r>
            <a:r>
              <a:rPr lang="en-US" altLang="zh-TW" dirty="0" err="1" smtClean="0"/>
              <a:t>b|g</a:t>
            </a:r>
            <a:r>
              <a:rPr lang="en-US" altLang="zh-TW" dirty="0" smtClean="0"/>
              <a:t>): false-alarm(</a:t>
            </a:r>
            <a:r>
              <a:rPr lang="zh-TW" altLang="en-US" dirty="0" smtClean="0"/>
              <a:t>假警報</a:t>
            </a:r>
            <a:r>
              <a:rPr lang="en-US" altLang="zh-TW" dirty="0" smtClean="0"/>
              <a:t>) rate [</a:t>
            </a:r>
            <a:r>
              <a:rPr lang="zh-TW" altLang="en-US" dirty="0" smtClean="0"/>
              <a:t>已知真正是</a:t>
            </a:r>
            <a:r>
              <a:rPr lang="en-US" altLang="zh-TW" dirty="0" smtClean="0"/>
              <a:t>good</a:t>
            </a:r>
            <a:r>
              <a:rPr lang="zh-TW" altLang="en-US" dirty="0" smtClean="0"/>
              <a:t>，被</a:t>
            </a:r>
            <a:r>
              <a:rPr lang="en-US" altLang="zh-TW" dirty="0" smtClean="0"/>
              <a:t>assign</a:t>
            </a:r>
            <a:r>
              <a:rPr lang="zh-TW" altLang="en-US" dirty="0" smtClean="0"/>
              <a:t>到</a:t>
            </a:r>
            <a:r>
              <a:rPr lang="en-US" altLang="zh-TW" dirty="0" smtClean="0"/>
              <a:t>bad(</a:t>
            </a:r>
            <a:r>
              <a:rPr lang="zh-TW" altLang="en-US" dirty="0" smtClean="0"/>
              <a:t>把好的看成壞的</a:t>
            </a:r>
            <a:r>
              <a:rPr lang="en-US" altLang="zh-TW" dirty="0" smtClean="0"/>
              <a:t>)]</a:t>
            </a:r>
          </a:p>
          <a:p>
            <a:r>
              <a:rPr lang="en-US" altLang="zh-TW" dirty="0" smtClean="0"/>
              <a:t>P(</a:t>
            </a:r>
            <a:r>
              <a:rPr lang="en-US" altLang="zh-TW" dirty="0" err="1" smtClean="0"/>
              <a:t>g|b</a:t>
            </a:r>
            <a:r>
              <a:rPr lang="en-US" altLang="zh-TW" dirty="0" smtClean="0"/>
              <a:t>): misdetection(</a:t>
            </a:r>
            <a:r>
              <a:rPr lang="zh-TW" altLang="en-US" dirty="0" smtClean="0"/>
              <a:t>漏檢</a:t>
            </a:r>
            <a:r>
              <a:rPr lang="en-US" altLang="zh-TW" dirty="0" smtClean="0"/>
              <a:t>) rate [</a:t>
            </a:r>
            <a:r>
              <a:rPr lang="zh-TW" altLang="en-US" dirty="0" smtClean="0"/>
              <a:t>已知真正是</a:t>
            </a:r>
            <a:r>
              <a:rPr lang="en-US" altLang="zh-TW" dirty="0" smtClean="0"/>
              <a:t>bad</a:t>
            </a:r>
            <a:r>
              <a:rPr lang="zh-TW" altLang="en-US" dirty="0" smtClean="0"/>
              <a:t>，被</a:t>
            </a:r>
            <a:r>
              <a:rPr lang="en-US" altLang="zh-TW" dirty="0" smtClean="0"/>
              <a:t>assign</a:t>
            </a:r>
            <a:r>
              <a:rPr lang="zh-TW" altLang="en-US" dirty="0" smtClean="0"/>
              <a:t>到</a:t>
            </a:r>
            <a:r>
              <a:rPr lang="en-US" altLang="zh-TW" dirty="0" smtClean="0"/>
              <a:t>good(</a:t>
            </a:r>
            <a:r>
              <a:rPr lang="zh-TW" altLang="en-US" dirty="0" smtClean="0"/>
              <a:t>把壞的看成好的</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把</a:t>
            </a:r>
            <a:r>
              <a:rPr lang="en-US" altLang="zh-TW" dirty="0" smtClean="0"/>
              <a:t>page11</a:t>
            </a:r>
            <a:r>
              <a:rPr lang="zh-TW" altLang="en-US" dirty="0" smtClean="0"/>
              <a:t>的期望值公式中的</a:t>
            </a:r>
            <a:r>
              <a:rPr lang="en-US" altLang="zh-TW" dirty="0" smtClean="0"/>
              <a:t>P(</a:t>
            </a:r>
            <a:r>
              <a:rPr lang="en-US" altLang="zh-TW" dirty="0" err="1" smtClean="0"/>
              <a:t>x,y</a:t>
            </a:r>
            <a:r>
              <a:rPr lang="en-US" altLang="zh-TW" dirty="0" smtClean="0"/>
              <a:t>)</a:t>
            </a:r>
            <a:r>
              <a:rPr lang="zh-TW" altLang="en-US" dirty="0" smtClean="0"/>
              <a:t>改成用</a:t>
            </a:r>
            <a:r>
              <a:rPr lang="en-US" altLang="zh-TW" dirty="0" smtClean="0"/>
              <a:t>page12</a:t>
            </a:r>
            <a:r>
              <a:rPr lang="zh-TW" altLang="en-US" dirty="0" smtClean="0"/>
              <a:t>的</a:t>
            </a:r>
            <a:r>
              <a:rPr lang="en-US" altLang="zh-TW" dirty="0" smtClean="0"/>
              <a:t>P(</a:t>
            </a:r>
            <a:r>
              <a:rPr lang="en-US" altLang="zh-TW" dirty="0" err="1" smtClean="0"/>
              <a:t>b|g</a:t>
            </a:r>
            <a:r>
              <a:rPr lang="en-US" altLang="zh-TW" dirty="0" smtClean="0"/>
              <a:t>)</a:t>
            </a:r>
            <a:r>
              <a:rPr lang="zh-TW" altLang="en-US" dirty="0" smtClean="0"/>
              <a:t>、</a:t>
            </a:r>
            <a:r>
              <a:rPr lang="en-US" altLang="zh-TW" dirty="0" smtClean="0"/>
              <a:t>P(</a:t>
            </a:r>
            <a:r>
              <a:rPr lang="en-US" altLang="zh-TW" dirty="0" err="1" smtClean="0"/>
              <a:t>g|b</a:t>
            </a:r>
            <a:r>
              <a:rPr lang="en-US" altLang="zh-TW" dirty="0" smtClean="0"/>
              <a:t>)</a:t>
            </a:r>
            <a:r>
              <a:rPr lang="zh-TW" altLang="en-US" dirty="0" smtClean="0"/>
              <a:t>表示</a:t>
            </a:r>
          </a:p>
          <a:p>
            <a:endParaRPr lang="zh-TW" altLang="en-US" dirty="0" smtClean="0"/>
          </a:p>
          <a:p>
            <a:r>
              <a:rPr lang="en-US" altLang="zh-TW" dirty="0" smtClean="0"/>
              <a:t>1.</a:t>
            </a:r>
            <a:r>
              <a:rPr lang="zh-TW" altLang="en-US" dirty="0" smtClean="0"/>
              <a:t>首先用條件機率公式把</a:t>
            </a:r>
            <a:r>
              <a:rPr lang="en-US" altLang="zh-TW" dirty="0" smtClean="0"/>
              <a:t>P(</a:t>
            </a:r>
            <a:r>
              <a:rPr lang="en-US" altLang="zh-TW" dirty="0" err="1" smtClean="0"/>
              <a:t>x,y</a:t>
            </a:r>
            <a:r>
              <a:rPr lang="en-US" altLang="zh-TW" dirty="0" smtClean="0"/>
              <a:t>)</a:t>
            </a:r>
            <a:r>
              <a:rPr lang="zh-TW" altLang="en-US" dirty="0" smtClean="0"/>
              <a:t>用</a:t>
            </a:r>
            <a:r>
              <a:rPr lang="en-US" altLang="zh-TW" dirty="0" smtClean="0"/>
              <a:t>P(</a:t>
            </a:r>
            <a:r>
              <a:rPr lang="en-US" altLang="zh-TW" dirty="0" err="1" smtClean="0"/>
              <a:t>y|x</a:t>
            </a:r>
            <a:r>
              <a:rPr lang="en-US" altLang="zh-TW" dirty="0" smtClean="0"/>
              <a:t>)*P(x)</a:t>
            </a:r>
            <a:r>
              <a:rPr lang="zh-TW" altLang="en-US" dirty="0" smtClean="0"/>
              <a:t>取代</a:t>
            </a:r>
          </a:p>
          <a:p>
            <a:r>
              <a:rPr lang="en-US" altLang="zh-TW" dirty="0" smtClean="0"/>
              <a:t>2.</a:t>
            </a:r>
            <a:r>
              <a:rPr lang="zh-TW" altLang="en-US" dirty="0" smtClean="0"/>
              <a:t>再把有相同的</a:t>
            </a:r>
            <a:r>
              <a:rPr lang="en-US" altLang="zh-TW" dirty="0" smtClean="0"/>
              <a:t>P(x)</a:t>
            </a:r>
            <a:r>
              <a:rPr lang="zh-TW" altLang="en-US" dirty="0" smtClean="0"/>
              <a:t>的整理到一起、把</a:t>
            </a:r>
            <a:r>
              <a:rPr lang="en-US" altLang="zh-TW" dirty="0" smtClean="0"/>
              <a:t>p(x)</a:t>
            </a:r>
            <a:r>
              <a:rPr lang="zh-TW" altLang="en-US" dirty="0" smtClean="0"/>
              <a:t>提出來</a:t>
            </a:r>
          </a:p>
          <a:p>
            <a:r>
              <a:rPr lang="en-US" altLang="zh-TW" dirty="0" smtClean="0"/>
              <a:t>3.</a:t>
            </a:r>
            <a:r>
              <a:rPr lang="zh-TW" altLang="en-US" dirty="0" smtClean="0"/>
              <a:t>最後依照</a:t>
            </a:r>
            <a:r>
              <a:rPr lang="en-US" altLang="zh-TW" dirty="0" smtClean="0"/>
              <a:t>Page12</a:t>
            </a:r>
            <a:r>
              <a:rPr lang="zh-TW" altLang="en-US" dirty="0" smtClean="0"/>
              <a:t>把</a:t>
            </a:r>
            <a:r>
              <a:rPr lang="en-US" altLang="zh-TW" dirty="0" smtClean="0"/>
              <a:t>P(</a:t>
            </a:r>
            <a:r>
              <a:rPr lang="en-US" altLang="zh-TW" dirty="0" err="1" smtClean="0"/>
              <a:t>y|x</a:t>
            </a:r>
            <a:r>
              <a:rPr lang="en-US" altLang="zh-TW" dirty="0" smtClean="0"/>
              <a:t>)</a:t>
            </a:r>
            <a:r>
              <a:rPr lang="zh-TW" altLang="en-US" dirty="0" smtClean="0"/>
              <a:t>一律用</a:t>
            </a:r>
            <a:r>
              <a:rPr lang="en-US" altLang="zh-TW" dirty="0" smtClean="0"/>
              <a:t>P(</a:t>
            </a:r>
            <a:r>
              <a:rPr lang="en-US" altLang="zh-TW" dirty="0" err="1" smtClean="0"/>
              <a:t>b|g</a:t>
            </a:r>
            <a:r>
              <a:rPr lang="en-US" altLang="zh-TW" dirty="0" smtClean="0"/>
              <a:t>)</a:t>
            </a:r>
            <a:r>
              <a:rPr lang="zh-TW" altLang="en-US" dirty="0" smtClean="0"/>
              <a:t>、</a:t>
            </a:r>
            <a:r>
              <a:rPr lang="en-US" altLang="zh-TW" dirty="0" smtClean="0"/>
              <a:t>P(</a:t>
            </a:r>
            <a:r>
              <a:rPr lang="en-US" altLang="zh-TW" dirty="0" err="1" smtClean="0"/>
              <a:t>g|b</a:t>
            </a:r>
            <a:r>
              <a:rPr lang="en-US" altLang="zh-TW" dirty="0" smtClean="0"/>
              <a:t>)</a:t>
            </a:r>
            <a:r>
              <a:rPr lang="zh-TW" altLang="en-US" dirty="0" smtClean="0"/>
              <a:t>替換，也把</a:t>
            </a:r>
            <a:r>
              <a:rPr lang="en-US" altLang="zh-TW" dirty="0" smtClean="0"/>
              <a:t>P(b)</a:t>
            </a:r>
            <a:r>
              <a:rPr lang="zh-TW" altLang="en-US" dirty="0" smtClean="0"/>
              <a:t>換成</a:t>
            </a:r>
            <a:r>
              <a:rPr lang="en-US" altLang="zh-TW" dirty="0" smtClean="0"/>
              <a:t>[1-P(g)]</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16</a:t>
            </a:fld>
            <a:endParaRPr lang="en-US" altLang="zh-TW"/>
          </a:p>
        </p:txBody>
      </p:sp>
    </p:spTree>
    <p:extLst>
      <p:ext uri="{BB962C8B-B14F-4D97-AF65-F5344CB8AC3E}">
        <p14:creationId xmlns:p14="http://schemas.microsoft.com/office/powerpoint/2010/main" val="106116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題目給定</a:t>
            </a:r>
            <a:r>
              <a:rPr lang="en-US" altLang="zh-TW" dirty="0" smtClean="0"/>
              <a:t>(misdetection rate(P(</a:t>
            </a:r>
            <a:r>
              <a:rPr lang="en-US" altLang="zh-TW" dirty="0" err="1" smtClean="0"/>
              <a:t>g|b</a:t>
            </a:r>
            <a:r>
              <a:rPr lang="en-US" altLang="zh-TW" dirty="0" smtClean="0"/>
              <a:t>), false-alarm rate(P(</a:t>
            </a:r>
            <a:r>
              <a:rPr lang="en-US" altLang="zh-TW" dirty="0" err="1" smtClean="0"/>
              <a:t>b|g</a:t>
            </a:r>
            <a:r>
              <a:rPr lang="en-US" altLang="zh-TW" dirty="0" smtClean="0"/>
              <a:t>)) = (0.1, 0.2)</a:t>
            </a:r>
          </a:p>
          <a:p>
            <a:r>
              <a:rPr lang="zh-TW" altLang="en-US" dirty="0" smtClean="0"/>
              <a:t>套以</a:t>
            </a:r>
            <a:r>
              <a:rPr lang="en-US" altLang="zh-TW" dirty="0" smtClean="0"/>
              <a:t>page13</a:t>
            </a:r>
            <a:r>
              <a:rPr lang="zh-TW" altLang="en-US" dirty="0" smtClean="0"/>
              <a:t>的期望值公式</a:t>
            </a:r>
          </a:p>
          <a:p>
            <a:r>
              <a:rPr lang="zh-TW" altLang="en-US" dirty="0" smtClean="0"/>
              <a:t>而</a:t>
            </a:r>
            <a:r>
              <a:rPr lang="en-US" altLang="zh-TW" dirty="0" smtClean="0"/>
              <a:t>P(</a:t>
            </a:r>
            <a:r>
              <a:rPr lang="en-US" altLang="zh-TW" dirty="0" err="1" smtClean="0"/>
              <a:t>g|g</a:t>
            </a:r>
            <a:r>
              <a:rPr lang="en-US" altLang="zh-TW" dirty="0" smtClean="0"/>
              <a:t>) = 1 - P(</a:t>
            </a:r>
            <a:r>
              <a:rPr lang="en-US" altLang="zh-TW" dirty="0" err="1" smtClean="0"/>
              <a:t>b|g</a:t>
            </a:r>
            <a:r>
              <a:rPr lang="en-US" altLang="zh-TW" dirty="0" smtClean="0"/>
              <a:t>) = 0.8</a:t>
            </a:r>
            <a:r>
              <a:rPr lang="zh-TW" altLang="en-US" dirty="0" smtClean="0"/>
              <a:t>，</a:t>
            </a:r>
            <a:r>
              <a:rPr lang="en-US" altLang="zh-TW" dirty="0" smtClean="0"/>
              <a:t>P(</a:t>
            </a:r>
            <a:r>
              <a:rPr lang="en-US" altLang="zh-TW" dirty="0" err="1" smtClean="0"/>
              <a:t>b|b</a:t>
            </a:r>
            <a:r>
              <a:rPr lang="en-US" altLang="zh-TW" dirty="0" smtClean="0"/>
              <a:t>) = 1 - P(</a:t>
            </a:r>
            <a:r>
              <a:rPr lang="en-US" altLang="zh-TW" dirty="0" err="1" smtClean="0"/>
              <a:t>g|b</a:t>
            </a:r>
            <a:r>
              <a:rPr lang="en-US" altLang="zh-TW" dirty="0" smtClean="0"/>
              <a:t>) = 0.9</a:t>
            </a:r>
            <a:r>
              <a:rPr lang="zh-TW" altLang="en-US" dirty="0" smtClean="0"/>
              <a:t>，即</a:t>
            </a:r>
            <a:r>
              <a:rPr lang="en-US" altLang="zh-TW" dirty="0" smtClean="0"/>
              <a:t>page14</a:t>
            </a:r>
            <a:r>
              <a:rPr lang="zh-TW" altLang="en-US" dirty="0" smtClean="0"/>
              <a:t>的</a:t>
            </a:r>
            <a:r>
              <a:rPr lang="en-US" altLang="zh-TW" dirty="0" smtClean="0"/>
              <a:t>P(</a:t>
            </a:r>
            <a:r>
              <a:rPr lang="en-US" altLang="zh-TW" dirty="0" err="1" smtClean="0"/>
              <a:t>x|y</a:t>
            </a:r>
            <a:r>
              <a:rPr lang="en-US" altLang="zh-TW" dirty="0" smtClean="0"/>
              <a:t>)</a:t>
            </a:r>
            <a:r>
              <a:rPr lang="zh-TW" altLang="en-US" dirty="0" smtClean="0"/>
              <a:t>表格</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17</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18</a:t>
            </a:fld>
            <a:endParaRPr lang="en-US" altLang="zh-TW"/>
          </a:p>
        </p:txBody>
      </p:sp>
    </p:spTree>
    <p:extLst>
      <p:ext uri="{BB962C8B-B14F-4D97-AF65-F5344CB8AC3E}">
        <p14:creationId xmlns:p14="http://schemas.microsoft.com/office/powerpoint/2010/main" val="106116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與</a:t>
            </a:r>
            <a:r>
              <a:rPr lang="en-US" altLang="zh-TW" dirty="0" smtClean="0"/>
              <a:t>page15</a:t>
            </a:r>
            <a:r>
              <a:rPr lang="zh-TW" altLang="en-US" dirty="0" smtClean="0"/>
              <a:t>不同的是</a:t>
            </a:r>
            <a:r>
              <a:rPr lang="en-US" altLang="zh-TW" dirty="0" smtClean="0"/>
              <a:t>(misdetection rate(P(</a:t>
            </a:r>
            <a:r>
              <a:rPr lang="en-US" altLang="zh-TW" dirty="0" err="1" smtClean="0"/>
              <a:t>g|b</a:t>
            </a:r>
            <a:r>
              <a:rPr lang="en-US" altLang="zh-TW" dirty="0" smtClean="0"/>
              <a:t>), false-alarm rate(P(</a:t>
            </a:r>
            <a:r>
              <a:rPr lang="en-US" altLang="zh-TW" dirty="0" err="1" smtClean="0"/>
              <a:t>b|g</a:t>
            </a:r>
            <a:r>
              <a:rPr lang="en-US" altLang="zh-TW" dirty="0" smtClean="0"/>
              <a:t>)) = (0.12, 0.15)</a:t>
            </a:r>
            <a:r>
              <a:rPr lang="zh-TW" altLang="en-US" dirty="0" smtClean="0"/>
              <a:t>，</a:t>
            </a:r>
          </a:p>
          <a:p>
            <a:r>
              <a:rPr lang="zh-TW" altLang="en-US" dirty="0" smtClean="0"/>
              <a:t>代表把關的嚴格度</a:t>
            </a:r>
            <a:r>
              <a:rPr lang="en-US" altLang="zh-TW" dirty="0" smtClean="0"/>
              <a:t>(</a:t>
            </a:r>
            <a:r>
              <a:rPr lang="zh-TW" altLang="en-US" dirty="0" smtClean="0"/>
              <a:t>檢測品質</a:t>
            </a:r>
            <a:r>
              <a:rPr lang="en-US" altLang="zh-TW" dirty="0" smtClean="0"/>
              <a:t>)</a:t>
            </a:r>
            <a:r>
              <a:rPr lang="zh-TW" altLang="en-US" dirty="0" smtClean="0"/>
              <a:t>不同。</a:t>
            </a:r>
          </a:p>
          <a:p>
            <a:r>
              <a:rPr lang="zh-TW" altLang="en-US" dirty="0" smtClean="0"/>
              <a:t>由</a:t>
            </a:r>
            <a:r>
              <a:rPr lang="en-US" altLang="zh-TW" dirty="0" smtClean="0"/>
              <a:t>P(</a:t>
            </a:r>
            <a:r>
              <a:rPr lang="en-US" altLang="zh-TW" dirty="0" err="1" smtClean="0"/>
              <a:t>g|b</a:t>
            </a:r>
            <a:r>
              <a:rPr lang="en-US" altLang="zh-TW" dirty="0" smtClean="0"/>
              <a:t>) = 0.12 </a:t>
            </a:r>
            <a:r>
              <a:rPr lang="zh-TW" altLang="en-US" dirty="0" smtClean="0"/>
              <a:t>，</a:t>
            </a:r>
            <a:r>
              <a:rPr lang="en-US" altLang="zh-TW" dirty="0" smtClean="0"/>
              <a:t>"</a:t>
            </a:r>
            <a:r>
              <a:rPr lang="zh-TW" altLang="en-US" dirty="0" smtClean="0"/>
              <a:t>把壞的看成好的</a:t>
            </a:r>
            <a:r>
              <a:rPr lang="en-US" altLang="zh-TW" dirty="0" smtClean="0"/>
              <a:t>"</a:t>
            </a:r>
            <a:r>
              <a:rPr lang="zh-TW" altLang="en-US" dirty="0" smtClean="0"/>
              <a:t>的機率較高，代表嚴格度較低。</a:t>
            </a:r>
          </a:p>
          <a:p>
            <a:r>
              <a:rPr lang="en-US" altLang="zh-TW" dirty="0" smtClean="0"/>
              <a:t>(misdetection rate(P(</a:t>
            </a:r>
            <a:r>
              <a:rPr lang="en-US" altLang="zh-TW" dirty="0" err="1" smtClean="0"/>
              <a:t>g|b</a:t>
            </a:r>
            <a:r>
              <a:rPr lang="en-US" altLang="zh-TW" dirty="0" smtClean="0"/>
              <a:t>), false-alarm rate(P(</a:t>
            </a:r>
            <a:r>
              <a:rPr lang="en-US" altLang="zh-TW" dirty="0" err="1" smtClean="0"/>
              <a:t>b|g</a:t>
            </a:r>
            <a:r>
              <a:rPr lang="en-US" altLang="zh-TW" dirty="0" smtClean="0"/>
              <a:t>))</a:t>
            </a:r>
            <a:r>
              <a:rPr lang="zh-TW" altLang="en-US" dirty="0" smtClean="0"/>
              <a:t>的不同影響到期望值</a:t>
            </a:r>
            <a:r>
              <a:rPr lang="en-US" altLang="zh-TW" dirty="0" smtClean="0"/>
              <a:t>E</a:t>
            </a:r>
            <a:r>
              <a:rPr lang="zh-TW" altLang="en-US" dirty="0" smtClean="0"/>
              <a:t>。</a:t>
            </a:r>
          </a:p>
          <a:p>
            <a:r>
              <a:rPr lang="zh-TW" altLang="en-US" dirty="0" smtClean="0"/>
              <a:t>在</a:t>
            </a:r>
            <a:r>
              <a:rPr lang="en-US" altLang="zh-TW" dirty="0" smtClean="0"/>
              <a:t>page16</a:t>
            </a:r>
            <a:r>
              <a:rPr lang="zh-TW" altLang="en-US" dirty="0" smtClean="0"/>
              <a:t>的情況下獲益期望值</a:t>
            </a:r>
            <a:r>
              <a:rPr lang="en-US" altLang="zh-TW" dirty="0" smtClean="0"/>
              <a:t>E</a:t>
            </a:r>
            <a:r>
              <a:rPr lang="zh-TW" altLang="en-US" dirty="0" smtClean="0"/>
              <a:t>比</a:t>
            </a:r>
            <a:r>
              <a:rPr lang="en-US" altLang="zh-TW" dirty="0" smtClean="0"/>
              <a:t>page15</a:t>
            </a:r>
            <a:r>
              <a:rPr lang="zh-TW" altLang="en-US" dirty="0" smtClean="0"/>
              <a:t>高。</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摘要</a:t>
            </a:r>
            <a:endParaRPr lang="en-US" altLang="zh-TW" dirty="0" smtClean="0"/>
          </a:p>
          <a:p>
            <a:r>
              <a:rPr lang="zh-TW" altLang="en-US" dirty="0" smtClean="0"/>
              <a:t>介紹</a:t>
            </a:r>
            <a:endParaRPr lang="en-US" altLang="zh-TW" dirty="0" smtClean="0"/>
          </a:p>
          <a:p>
            <a:r>
              <a:rPr lang="zh-TW" altLang="en-US" dirty="0" smtClean="0"/>
              <a:t>貝氏方法</a:t>
            </a:r>
            <a:endParaRPr lang="en-US" altLang="zh-TW" dirty="0" smtClean="0"/>
          </a:p>
          <a:p>
            <a:r>
              <a:rPr lang="zh-TW" altLang="en-US" dirty="0" smtClean="0"/>
              <a:t>極大極少決策準則</a:t>
            </a:r>
            <a:endParaRPr lang="en-US" altLang="zh-TW" dirty="0" smtClean="0"/>
          </a:p>
          <a:p>
            <a:r>
              <a:rPr lang="zh-TW" altLang="en-US" dirty="0" smtClean="0"/>
              <a:t>錯誤識別和假警報錯誤率</a:t>
            </a:r>
            <a:endParaRPr lang="en-US" altLang="zh-TW" dirty="0" smtClean="0"/>
          </a:p>
          <a:p>
            <a:r>
              <a:rPr lang="zh-TW" altLang="en-US" dirty="0" smtClean="0"/>
              <a:t>最近鄰居</a:t>
            </a:r>
            <a:endParaRPr lang="en-US" altLang="zh-TW" dirty="0" smtClean="0"/>
          </a:p>
          <a:p>
            <a:r>
              <a:rPr lang="zh-TW" altLang="en-US" dirty="0" smtClean="0"/>
              <a:t>決策樹的建立</a:t>
            </a:r>
            <a:endParaRPr lang="en-US" altLang="zh-TW" dirty="0" smtClean="0"/>
          </a:p>
          <a:p>
            <a:r>
              <a:rPr lang="zh-TW" altLang="en-US" dirty="0" smtClean="0"/>
              <a:t>決策準則錯誤的評估</a:t>
            </a:r>
            <a:endParaRPr lang="en-US" altLang="zh-TW" dirty="0" smtClean="0"/>
          </a:p>
          <a:p>
            <a:r>
              <a:rPr lang="zh-TW" altLang="en-US" smtClean="0"/>
              <a:t>神經網路</a:t>
            </a:r>
            <a:endParaRPr lang="en-US" altLang="zh-TW" smtClean="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2</a:t>
            </a:fld>
            <a:endParaRPr lang="en-US" altLang="zh-TW"/>
          </a:p>
        </p:txBody>
      </p:sp>
    </p:spTree>
    <p:extLst>
      <p:ext uri="{BB962C8B-B14F-4D97-AF65-F5344CB8AC3E}">
        <p14:creationId xmlns:p14="http://schemas.microsoft.com/office/powerpoint/2010/main" val="3666533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 a)</a:t>
            </a:r>
            <a:r>
              <a:rPr lang="zh-TW" altLang="en-US" dirty="0" smtClean="0"/>
              <a:t>代表 不管量測值</a:t>
            </a:r>
            <a:r>
              <a:rPr lang="en-US" altLang="zh-TW" dirty="0" smtClean="0"/>
              <a:t>d</a:t>
            </a:r>
            <a:r>
              <a:rPr lang="zh-TW" altLang="en-US" dirty="0" smtClean="0"/>
              <a:t>為何，所有</a:t>
            </a:r>
            <a:r>
              <a:rPr lang="en-US" altLang="zh-TW" dirty="0" smtClean="0"/>
              <a:t>"</a:t>
            </a:r>
            <a:r>
              <a:rPr lang="zh-TW" altLang="en-US" dirty="0" smtClean="0"/>
              <a:t>將真正屬於類別</a:t>
            </a:r>
            <a:r>
              <a:rPr lang="en-US" altLang="zh-TW" dirty="0" smtClean="0"/>
              <a:t>t</a:t>
            </a:r>
            <a:r>
              <a:rPr lang="zh-TW" altLang="en-US" dirty="0" smtClean="0"/>
              <a:t>的</a:t>
            </a:r>
            <a:r>
              <a:rPr lang="en-US" altLang="zh-TW" dirty="0" smtClean="0"/>
              <a:t>unit assign</a:t>
            </a:r>
            <a:r>
              <a:rPr lang="zh-TW" altLang="en-US" dirty="0" smtClean="0"/>
              <a:t>到類別</a:t>
            </a:r>
            <a:r>
              <a:rPr lang="en-US" altLang="zh-TW" dirty="0" smtClean="0"/>
              <a:t>a"</a:t>
            </a:r>
            <a:r>
              <a:rPr lang="zh-TW" altLang="en-US" dirty="0" smtClean="0"/>
              <a:t>的事件的集合</a:t>
            </a:r>
          </a:p>
          <a:p>
            <a:r>
              <a:rPr lang="en-US" altLang="zh-TW" dirty="0" smtClean="0"/>
              <a:t>E[e]</a:t>
            </a:r>
            <a:r>
              <a:rPr lang="zh-TW" altLang="en-US" dirty="0" smtClean="0"/>
              <a:t>：經濟獲益期望值 </a:t>
            </a:r>
            <a:r>
              <a:rPr lang="en-US" altLang="zh-TW" dirty="0" smtClean="0"/>
              <a:t>= (</a:t>
            </a:r>
            <a:r>
              <a:rPr lang="zh-TW" altLang="en-US" dirty="0" smtClean="0"/>
              <a:t>各種</a:t>
            </a:r>
            <a:r>
              <a:rPr lang="en-US" altLang="zh-TW" dirty="0" smtClean="0"/>
              <a:t>'</a:t>
            </a:r>
            <a:r>
              <a:rPr lang="zh-TW" altLang="en-US" dirty="0" smtClean="0"/>
              <a:t>真正類別與被匹配到的類別的組合</a:t>
            </a:r>
            <a:r>
              <a:rPr lang="en-US" altLang="zh-TW" dirty="0" smtClean="0"/>
              <a:t>'</a:t>
            </a:r>
            <a:r>
              <a:rPr lang="zh-TW" altLang="en-US" dirty="0" smtClean="0"/>
              <a:t>的事件的可能性</a:t>
            </a:r>
            <a:r>
              <a:rPr lang="en-US" altLang="zh-TW" dirty="0" smtClean="0"/>
              <a:t>) * (</a:t>
            </a:r>
            <a:r>
              <a:rPr lang="zh-TW" altLang="en-US" dirty="0" smtClean="0"/>
              <a:t>經濟獲益矩陣為</a:t>
            </a:r>
            <a:r>
              <a:rPr lang="en-US" altLang="zh-TW" dirty="0" smtClean="0"/>
              <a:t>e</a:t>
            </a:r>
            <a:r>
              <a:rPr lang="zh-TW" altLang="en-US" dirty="0" smtClean="0"/>
              <a:t>時此種事件下的經濟獲益</a:t>
            </a:r>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所有經濟獲益矩陣中的某格與可能性矩陣上同樣位置的格子的乘積的和 </a:t>
            </a:r>
            <a:r>
              <a:rPr lang="en-US" altLang="zh-TW" dirty="0" smtClean="0"/>
              <a:t>= </a:t>
            </a:r>
            <a:r>
              <a:rPr lang="zh-TW" altLang="en-US" dirty="0" smtClean="0"/>
              <a:t>期望值</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決策準則的創建</a:t>
            </a:r>
          </a:p>
          <a:p>
            <a:r>
              <a:rPr lang="en-US" altLang="zh-TW" dirty="0" smtClean="0"/>
              <a:t>“</a:t>
            </a:r>
            <a:r>
              <a:rPr lang="zh-TW" altLang="en-US" dirty="0" smtClean="0"/>
              <a:t>用單位矩陣當作經濟獲益矩陣</a:t>
            </a:r>
            <a:r>
              <a:rPr lang="en-US" altLang="zh-TW" dirty="0" smtClean="0"/>
              <a:t>(</a:t>
            </a:r>
            <a:r>
              <a:rPr lang="zh-TW" altLang="en-US" dirty="0" smtClean="0"/>
              <a:t>對角線以外的值皆為</a:t>
            </a:r>
            <a:r>
              <a:rPr lang="en-US" altLang="zh-TW" dirty="0" smtClean="0"/>
              <a:t>0 </a:t>
            </a:r>
            <a:r>
              <a:rPr lang="zh-TW" altLang="en-US" dirty="0" smtClean="0"/>
              <a:t>且 對角線上的值都為</a:t>
            </a:r>
            <a:r>
              <a:rPr lang="en-US" altLang="zh-TW" dirty="0" smtClean="0"/>
              <a:t>1)</a:t>
            </a:r>
            <a:r>
              <a:rPr lang="zh-TW" altLang="en-US" dirty="0" smtClean="0"/>
              <a:t>的期望值</a:t>
            </a:r>
            <a:r>
              <a:rPr lang="en-US" altLang="zh-TW" dirty="0" smtClean="0"/>
              <a:t>”</a:t>
            </a:r>
            <a:r>
              <a:rPr lang="zh-TW" altLang="en-US" dirty="0" smtClean="0"/>
              <a:t> 會等於 </a:t>
            </a:r>
            <a:r>
              <a:rPr lang="en-US" altLang="zh-TW" dirty="0" smtClean="0"/>
              <a:t>"</a:t>
            </a:r>
            <a:r>
              <a:rPr lang="zh-TW" altLang="en-US" dirty="0" smtClean="0"/>
              <a:t>可能性矩陣的對角線上的值的合</a:t>
            </a:r>
            <a:r>
              <a:rPr lang="en-US" altLang="zh-TW" dirty="0" smtClean="0"/>
              <a:t>"</a:t>
            </a:r>
            <a:r>
              <a:rPr lang="zh-TW" altLang="en-US" dirty="0" smtClean="0"/>
              <a:t>，也就等於把</a:t>
            </a:r>
            <a:r>
              <a:rPr lang="en-US" altLang="zh-TW" dirty="0" smtClean="0"/>
              <a:t>unit assign</a:t>
            </a:r>
            <a:r>
              <a:rPr lang="zh-TW" altLang="en-US" dirty="0" smtClean="0"/>
              <a:t>到正確類別的機率</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公平比賽假設</a:t>
            </a:r>
          </a:p>
          <a:p>
            <a:r>
              <a:rPr lang="en-US" altLang="zh-TW" dirty="0" smtClean="0"/>
              <a:t>1.</a:t>
            </a:r>
            <a:r>
              <a:rPr lang="zh-TW" altLang="en-US" dirty="0" smtClean="0"/>
              <a:t>我們只使用</a:t>
            </a:r>
            <a:r>
              <a:rPr lang="en-US" altLang="zh-TW" dirty="0" smtClean="0"/>
              <a:t>measurement data</a:t>
            </a:r>
            <a:r>
              <a:rPr lang="zh-TW" altLang="en-US" dirty="0" smtClean="0"/>
              <a:t>來作</a:t>
            </a:r>
            <a:r>
              <a:rPr lang="en-US" altLang="zh-TW" dirty="0" smtClean="0"/>
              <a:t>assignment</a:t>
            </a:r>
            <a:r>
              <a:rPr lang="zh-TW" altLang="en-US" dirty="0" smtClean="0"/>
              <a:t>，即他真正的類別跟</a:t>
            </a:r>
            <a:r>
              <a:rPr lang="en-US" altLang="zh-TW" dirty="0" smtClean="0"/>
              <a:t>decision rule</a:t>
            </a:r>
            <a:r>
              <a:rPr lang="zh-TW" altLang="en-US" dirty="0" smtClean="0"/>
              <a:t>是不會互相影響</a:t>
            </a:r>
          </a:p>
          <a:p>
            <a:r>
              <a:rPr lang="zh-TW" altLang="en-US" dirty="0" smtClean="0"/>
              <a:t>的，化作公式表示：</a:t>
            </a:r>
            <a:r>
              <a:rPr lang="en-US" altLang="zh-TW" dirty="0" smtClean="0"/>
              <a:t>P(a| t, d) = P(a| d) ["</a:t>
            </a:r>
            <a:r>
              <a:rPr lang="zh-TW" altLang="en-US" dirty="0" smtClean="0"/>
              <a:t>在已知真正類別為</a:t>
            </a:r>
            <a:r>
              <a:rPr lang="en-US" altLang="zh-TW" dirty="0" smtClean="0"/>
              <a:t>t</a:t>
            </a:r>
            <a:r>
              <a:rPr lang="zh-TW" altLang="en-US" dirty="0" smtClean="0"/>
              <a:t>且測量值為</a:t>
            </a:r>
            <a:r>
              <a:rPr lang="en-US" altLang="zh-TW" dirty="0" smtClean="0"/>
              <a:t>d</a:t>
            </a:r>
            <a:r>
              <a:rPr lang="zh-TW" altLang="en-US" dirty="0" smtClean="0"/>
              <a:t>下，把</a:t>
            </a:r>
            <a:r>
              <a:rPr lang="en-US" altLang="zh-TW" dirty="0" smtClean="0"/>
              <a:t>unit assign</a:t>
            </a:r>
          </a:p>
          <a:p>
            <a:r>
              <a:rPr lang="zh-TW" altLang="en-US" dirty="0" smtClean="0"/>
              <a:t>到</a:t>
            </a:r>
            <a:r>
              <a:rPr lang="en-US" altLang="zh-TW" dirty="0" smtClean="0"/>
              <a:t>a</a:t>
            </a:r>
            <a:r>
              <a:rPr lang="zh-TW" altLang="en-US" dirty="0" smtClean="0"/>
              <a:t>的機率</a:t>
            </a:r>
            <a:r>
              <a:rPr lang="en-US" altLang="zh-TW" dirty="0" smtClean="0"/>
              <a:t>" </a:t>
            </a:r>
            <a:r>
              <a:rPr lang="zh-TW" altLang="en-US" dirty="0" smtClean="0"/>
              <a:t>會等同於 </a:t>
            </a:r>
            <a:r>
              <a:rPr lang="en-US" altLang="zh-TW" dirty="0" smtClean="0"/>
              <a:t>"</a:t>
            </a:r>
            <a:r>
              <a:rPr lang="zh-TW" altLang="en-US" dirty="0" smtClean="0"/>
              <a:t>只已知測量值為</a:t>
            </a:r>
            <a:r>
              <a:rPr lang="en-US" altLang="zh-TW" dirty="0" smtClean="0"/>
              <a:t>d</a:t>
            </a:r>
            <a:r>
              <a:rPr lang="zh-TW" altLang="en-US" dirty="0" smtClean="0"/>
              <a:t>下，把</a:t>
            </a:r>
            <a:r>
              <a:rPr lang="en-US" altLang="zh-TW" dirty="0" smtClean="0"/>
              <a:t>unit assign</a:t>
            </a:r>
            <a:r>
              <a:rPr lang="zh-TW" altLang="en-US" dirty="0" smtClean="0"/>
              <a:t>到</a:t>
            </a:r>
            <a:r>
              <a:rPr lang="en-US" altLang="zh-TW" dirty="0" smtClean="0"/>
              <a:t>a</a:t>
            </a:r>
            <a:r>
              <a:rPr lang="zh-TW" altLang="en-US" dirty="0" smtClean="0"/>
              <a:t>的機率</a:t>
            </a:r>
            <a:r>
              <a:rPr lang="en-US" altLang="zh-TW" dirty="0" smtClean="0"/>
              <a:t>"]</a:t>
            </a:r>
          </a:p>
          <a:p>
            <a:endParaRPr lang="en-US" altLang="zh-TW" dirty="0" smtClean="0"/>
          </a:p>
          <a:p>
            <a:r>
              <a:rPr lang="en-US" altLang="zh-TW" dirty="0" smtClean="0"/>
              <a:t>2. P(t, a, d) = P(a| t, d)*P(</a:t>
            </a:r>
            <a:r>
              <a:rPr lang="en-US" altLang="zh-TW" dirty="0" err="1" smtClean="0"/>
              <a:t>t,d</a:t>
            </a:r>
            <a:r>
              <a:rPr lang="en-US" altLang="zh-TW" dirty="0" smtClean="0"/>
              <a:t>) {by</a:t>
            </a:r>
            <a:r>
              <a:rPr lang="zh-TW" altLang="en-US" dirty="0" smtClean="0"/>
              <a:t>條件機率 </a:t>
            </a:r>
            <a:r>
              <a:rPr lang="en-US" altLang="zh-TW" dirty="0" smtClean="0"/>
              <a:t>in page22} </a:t>
            </a:r>
          </a:p>
          <a:p>
            <a:r>
              <a:rPr lang="en-US" altLang="zh-TW" dirty="0" smtClean="0"/>
              <a:t>		= P(</a:t>
            </a:r>
            <a:r>
              <a:rPr lang="en-US" altLang="zh-TW" dirty="0" err="1" smtClean="0"/>
              <a:t>a|d</a:t>
            </a:r>
            <a:r>
              <a:rPr lang="en-US" altLang="zh-TW" dirty="0" smtClean="0"/>
              <a:t>)*P(</a:t>
            </a:r>
            <a:r>
              <a:rPr lang="en-US" altLang="zh-TW" dirty="0" err="1" smtClean="0"/>
              <a:t>t,d</a:t>
            </a:r>
            <a:r>
              <a:rPr lang="en-US" altLang="zh-TW" dirty="0" smtClean="0"/>
              <a:t>) {by fair game assumption}</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P(t, a, d) = P(a| t, d)*P(</a:t>
            </a:r>
            <a:r>
              <a:rPr lang="en-US" altLang="zh-TW" dirty="0" err="1" smtClean="0"/>
              <a:t>t,d</a:t>
            </a:r>
            <a:r>
              <a:rPr lang="en-US" altLang="zh-TW" dirty="0" smtClean="0"/>
              <a:t>) {by</a:t>
            </a:r>
            <a:r>
              <a:rPr lang="zh-TW" altLang="en-US" dirty="0" smtClean="0"/>
              <a:t>條件機率 </a:t>
            </a:r>
            <a:r>
              <a:rPr lang="en-US" altLang="zh-TW" dirty="0" smtClean="0"/>
              <a:t>in page22} </a:t>
            </a:r>
          </a:p>
          <a:p>
            <a:r>
              <a:rPr lang="en-US" altLang="zh-TW" dirty="0" smtClean="0"/>
              <a:t>		= P(</a:t>
            </a:r>
            <a:r>
              <a:rPr lang="en-US" altLang="zh-TW" dirty="0" err="1" smtClean="0"/>
              <a:t>a|d</a:t>
            </a:r>
            <a:r>
              <a:rPr lang="en-US" altLang="zh-TW" dirty="0" smtClean="0"/>
              <a:t>)*P(</a:t>
            </a:r>
            <a:r>
              <a:rPr lang="en-US" altLang="zh-TW" dirty="0" err="1" smtClean="0"/>
              <a:t>t,d</a:t>
            </a:r>
            <a:r>
              <a:rPr lang="en-US" altLang="zh-TW" dirty="0" smtClean="0"/>
              <a:t>) {by fair game assumption}</a:t>
            </a:r>
          </a:p>
          <a:p>
            <a:r>
              <a:rPr lang="en-US" altLang="zh-TW" dirty="0" smtClean="0"/>
              <a:t>		                       </a:t>
            </a:r>
          </a:p>
          <a:p>
            <a:r>
              <a:rPr lang="en-US" altLang="zh-TW" dirty="0" smtClean="0"/>
              <a:t>2. P(t, </a:t>
            </a:r>
            <a:r>
              <a:rPr lang="en-US" altLang="zh-TW" dirty="0" err="1" smtClean="0"/>
              <a:t>a|d</a:t>
            </a:r>
            <a:r>
              <a:rPr lang="en-US" altLang="zh-TW" dirty="0" smtClean="0"/>
              <a:t>) = P(t, a, d)/P(d) {by </a:t>
            </a:r>
            <a:r>
              <a:rPr lang="zh-TW" altLang="en-US" dirty="0" smtClean="0"/>
              <a:t>條件機率 </a:t>
            </a:r>
            <a:r>
              <a:rPr lang="en-US" altLang="zh-TW" dirty="0" smtClean="0"/>
              <a:t>P(t, a| d) = P(t, a, d)/P(d)}</a:t>
            </a:r>
          </a:p>
          <a:p>
            <a:r>
              <a:rPr lang="en-US" altLang="zh-TW" dirty="0" smtClean="0"/>
              <a:t>		= (P(</a:t>
            </a:r>
            <a:r>
              <a:rPr lang="en-US" altLang="zh-TW" dirty="0" err="1" smtClean="0"/>
              <a:t>a|d</a:t>
            </a:r>
            <a:r>
              <a:rPr lang="en-US" altLang="zh-TW" dirty="0" smtClean="0"/>
              <a:t>)*P(</a:t>
            </a:r>
            <a:r>
              <a:rPr lang="en-US" altLang="zh-TW" dirty="0" err="1" smtClean="0"/>
              <a:t>t,d</a:t>
            </a:r>
            <a:r>
              <a:rPr lang="en-US" altLang="zh-TW" dirty="0" smtClean="0"/>
              <a:t>)) / P(d) {by formula above}</a:t>
            </a:r>
          </a:p>
          <a:p>
            <a:r>
              <a:rPr lang="en-US" altLang="zh-TW" dirty="0" smtClean="0"/>
              <a:t>		=P(</a:t>
            </a:r>
            <a:r>
              <a:rPr lang="en-US" altLang="zh-TW" dirty="0" err="1" smtClean="0"/>
              <a:t>a|d</a:t>
            </a:r>
            <a:r>
              <a:rPr lang="en-US" altLang="zh-TW" dirty="0" smtClean="0"/>
              <a:t>)*P(</a:t>
            </a:r>
            <a:r>
              <a:rPr lang="en-US" altLang="zh-TW" dirty="0" err="1" smtClean="0"/>
              <a:t>t|d</a:t>
            </a:r>
            <a:r>
              <a:rPr lang="en-US" altLang="zh-TW" dirty="0" smtClean="0"/>
              <a:t>) {by </a:t>
            </a:r>
            <a:r>
              <a:rPr lang="zh-TW" altLang="en-US" dirty="0" smtClean="0"/>
              <a:t>條件機率 </a:t>
            </a:r>
            <a:r>
              <a:rPr lang="en-US" altLang="zh-TW" dirty="0" smtClean="0"/>
              <a:t>P(t| d) = P(t, d)/P(d)}</a:t>
            </a:r>
          </a:p>
          <a:p>
            <a:r>
              <a:rPr lang="en-US" altLang="zh-TW" dirty="0" smtClean="0"/>
              <a:t>("</a:t>
            </a:r>
            <a:r>
              <a:rPr lang="zh-TW" altLang="en-US" dirty="0" smtClean="0"/>
              <a:t>已知</a:t>
            </a:r>
            <a:r>
              <a:rPr lang="en-US" altLang="zh-TW" dirty="0" smtClean="0"/>
              <a:t>unit</a:t>
            </a:r>
            <a:r>
              <a:rPr lang="zh-TW" altLang="en-US" dirty="0" smtClean="0"/>
              <a:t>測量值為</a:t>
            </a:r>
            <a:r>
              <a:rPr lang="en-US" altLang="zh-TW" dirty="0" smtClean="0"/>
              <a:t>d</a:t>
            </a:r>
            <a:r>
              <a:rPr lang="zh-TW" altLang="en-US" dirty="0" smtClean="0"/>
              <a:t>時，真正類別是</a:t>
            </a:r>
            <a:r>
              <a:rPr lang="en-US" altLang="zh-TW" dirty="0" smtClean="0"/>
              <a:t>t</a:t>
            </a:r>
            <a:r>
              <a:rPr lang="zh-TW" altLang="en-US" dirty="0" smtClean="0"/>
              <a:t>且被</a:t>
            </a:r>
            <a:r>
              <a:rPr lang="en-US" altLang="zh-TW" dirty="0" smtClean="0"/>
              <a:t>assign</a:t>
            </a:r>
            <a:r>
              <a:rPr lang="zh-TW" altLang="en-US" dirty="0" smtClean="0"/>
              <a:t>到</a:t>
            </a:r>
            <a:r>
              <a:rPr lang="en-US" altLang="zh-TW" dirty="0" smtClean="0"/>
              <a:t>a</a:t>
            </a:r>
            <a:r>
              <a:rPr lang="zh-TW" altLang="en-US" dirty="0" smtClean="0"/>
              <a:t>的機率</a:t>
            </a:r>
            <a:r>
              <a:rPr lang="en-US" altLang="zh-TW" dirty="0" smtClean="0"/>
              <a:t>" </a:t>
            </a:r>
            <a:r>
              <a:rPr lang="zh-TW" altLang="en-US" dirty="0" smtClean="0"/>
              <a:t>等同於 </a:t>
            </a:r>
            <a:r>
              <a:rPr lang="en-US" altLang="zh-TW" dirty="0" smtClean="0"/>
              <a:t>"</a:t>
            </a:r>
            <a:r>
              <a:rPr lang="zh-TW" altLang="en-US" dirty="0" smtClean="0"/>
              <a:t>已知</a:t>
            </a:r>
            <a:r>
              <a:rPr lang="en-US" altLang="zh-TW" dirty="0" smtClean="0"/>
              <a:t>unit</a:t>
            </a:r>
            <a:r>
              <a:rPr lang="zh-TW" altLang="en-US" dirty="0" smtClean="0"/>
              <a:t>測量值為</a:t>
            </a:r>
            <a:r>
              <a:rPr lang="en-US" altLang="zh-TW" dirty="0" smtClean="0"/>
              <a:t>d</a:t>
            </a:r>
            <a:r>
              <a:rPr lang="zh-TW" altLang="en-US" dirty="0" smtClean="0"/>
              <a:t>時，真</a:t>
            </a:r>
          </a:p>
          <a:p>
            <a:r>
              <a:rPr lang="zh-TW" altLang="en-US" dirty="0" smtClean="0"/>
              <a:t>正類別是</a:t>
            </a:r>
            <a:r>
              <a:rPr lang="en-US" altLang="zh-TW" dirty="0" smtClean="0"/>
              <a:t>t</a:t>
            </a:r>
            <a:r>
              <a:rPr lang="zh-TW" altLang="en-US" dirty="0" smtClean="0"/>
              <a:t>的機率</a:t>
            </a:r>
            <a:r>
              <a:rPr lang="en-US" altLang="zh-TW" dirty="0" smtClean="0"/>
              <a:t>"</a:t>
            </a:r>
            <a:r>
              <a:rPr lang="zh-TW" altLang="en-US" dirty="0" smtClean="0"/>
              <a:t>與</a:t>
            </a:r>
            <a:r>
              <a:rPr lang="en-US" altLang="zh-TW" dirty="0" smtClean="0"/>
              <a:t>"</a:t>
            </a:r>
            <a:r>
              <a:rPr lang="zh-TW" altLang="en-US" dirty="0" smtClean="0"/>
              <a:t>已知</a:t>
            </a:r>
            <a:r>
              <a:rPr lang="en-US" altLang="zh-TW" dirty="0" smtClean="0"/>
              <a:t>unit</a:t>
            </a:r>
            <a:r>
              <a:rPr lang="zh-TW" altLang="en-US" dirty="0" smtClean="0"/>
              <a:t>測量值為</a:t>
            </a:r>
            <a:r>
              <a:rPr lang="en-US" altLang="zh-TW" dirty="0" smtClean="0"/>
              <a:t>d</a:t>
            </a:r>
            <a:r>
              <a:rPr lang="zh-TW" altLang="en-US" dirty="0" smtClean="0"/>
              <a:t>時，被</a:t>
            </a:r>
            <a:r>
              <a:rPr lang="en-US" altLang="zh-TW" dirty="0" smtClean="0"/>
              <a:t>assign</a:t>
            </a:r>
            <a:r>
              <a:rPr lang="zh-TW" altLang="en-US" dirty="0" smtClean="0"/>
              <a:t>到</a:t>
            </a:r>
            <a:r>
              <a:rPr lang="en-US" altLang="zh-TW" dirty="0" smtClean="0"/>
              <a:t>a</a:t>
            </a:r>
            <a:r>
              <a:rPr lang="zh-TW" altLang="en-US" dirty="0" smtClean="0"/>
              <a:t>的機率</a:t>
            </a:r>
            <a:r>
              <a:rPr lang="en-US" altLang="zh-TW" dirty="0" smtClean="0"/>
              <a:t>"</a:t>
            </a:r>
            <a:r>
              <a:rPr lang="zh-TW" altLang="en-US" dirty="0" smtClean="0"/>
              <a:t>的乘積</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25</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f(</a:t>
            </a:r>
            <a:r>
              <a:rPr lang="en-US" altLang="zh-TW" dirty="0" err="1" smtClean="0"/>
              <a:t>a|d</a:t>
            </a:r>
            <a:r>
              <a:rPr lang="en-US" altLang="zh-TW" dirty="0" smtClean="0"/>
              <a:t>) = </a:t>
            </a:r>
            <a:r>
              <a:rPr lang="zh-TW" altLang="en-US" dirty="0" smtClean="0"/>
              <a:t>在測量值為</a:t>
            </a:r>
            <a:r>
              <a:rPr lang="en-US" altLang="zh-TW" dirty="0" smtClean="0"/>
              <a:t>d</a:t>
            </a:r>
            <a:r>
              <a:rPr lang="zh-TW" altLang="en-US" dirty="0" smtClean="0"/>
              <a:t>時，</a:t>
            </a:r>
            <a:r>
              <a:rPr lang="en-US" altLang="zh-TW" dirty="0" smtClean="0"/>
              <a:t>assign</a:t>
            </a:r>
            <a:r>
              <a:rPr lang="zh-TW" altLang="en-US" dirty="0" smtClean="0"/>
              <a:t>到</a:t>
            </a:r>
            <a:r>
              <a:rPr lang="en-US" altLang="zh-TW" dirty="0" smtClean="0"/>
              <a:t>a</a:t>
            </a:r>
            <a:r>
              <a:rPr lang="zh-TW" altLang="en-US" dirty="0" smtClean="0"/>
              <a:t>的機率</a:t>
            </a:r>
            <a:r>
              <a:rPr lang="en-US" altLang="zh-TW" dirty="0" smtClean="0"/>
              <a:t>(</a:t>
            </a:r>
            <a:r>
              <a:rPr lang="zh-TW" altLang="en-US" dirty="0" smtClean="0"/>
              <a:t>知道量出來是</a:t>
            </a:r>
            <a:r>
              <a:rPr lang="en-US" altLang="zh-TW" dirty="0" smtClean="0"/>
              <a:t>d</a:t>
            </a:r>
            <a:r>
              <a:rPr lang="zh-TW" altLang="en-US" dirty="0" smtClean="0"/>
              <a:t>，</a:t>
            </a:r>
            <a:r>
              <a:rPr lang="en-US" altLang="zh-TW" dirty="0" smtClean="0"/>
              <a:t>assign</a:t>
            </a:r>
            <a:r>
              <a:rPr lang="zh-TW" altLang="en-US" dirty="0" smtClean="0"/>
              <a:t>到類別</a:t>
            </a:r>
            <a:r>
              <a:rPr lang="en-US" altLang="zh-TW" dirty="0" smtClean="0"/>
              <a:t>a</a:t>
            </a:r>
            <a:r>
              <a:rPr lang="zh-TW" altLang="en-US" dirty="0" smtClean="0"/>
              <a:t>的機率</a:t>
            </a:r>
            <a:r>
              <a:rPr lang="en-US" altLang="zh-TW" dirty="0" smtClean="0"/>
              <a:t>)</a:t>
            </a:r>
            <a:r>
              <a:rPr lang="zh-TW" altLang="en-US" dirty="0" smtClean="0"/>
              <a:t>，</a:t>
            </a:r>
            <a:r>
              <a:rPr lang="en-US" altLang="zh-TW" dirty="0" smtClean="0"/>
              <a:t>f(</a:t>
            </a:r>
            <a:r>
              <a:rPr lang="en-US" altLang="zh-TW" dirty="0" err="1" smtClean="0"/>
              <a:t>a|d</a:t>
            </a:r>
            <a:r>
              <a:rPr lang="en-US" altLang="zh-TW" dirty="0" smtClean="0"/>
              <a:t>)</a:t>
            </a:r>
            <a:r>
              <a:rPr lang="zh-TW" altLang="en-US" dirty="0" smtClean="0"/>
              <a:t>完整地定義了決策準則</a:t>
            </a:r>
          </a:p>
          <a:p>
            <a:r>
              <a:rPr lang="en-US" altLang="zh-TW" dirty="0" smtClean="0"/>
              <a:t>2. A deterministic decision rule(</a:t>
            </a:r>
            <a:r>
              <a:rPr lang="zh-TW" altLang="en-US" dirty="0" smtClean="0"/>
              <a:t>明確的決策準則</a:t>
            </a:r>
            <a:r>
              <a:rPr lang="en-US" altLang="zh-TW" dirty="0" smtClean="0"/>
              <a:t>)</a:t>
            </a:r>
            <a:r>
              <a:rPr lang="zh-TW" altLang="en-US" dirty="0" smtClean="0"/>
              <a:t>：當已知測量值為</a:t>
            </a:r>
            <a:r>
              <a:rPr lang="en-US" altLang="zh-TW" dirty="0" smtClean="0"/>
              <a:t>d</a:t>
            </a:r>
            <a:r>
              <a:rPr lang="zh-TW" altLang="en-US" dirty="0" smtClean="0"/>
              <a:t>時則把此</a:t>
            </a:r>
            <a:r>
              <a:rPr lang="en-US" altLang="zh-TW" dirty="0" smtClean="0"/>
              <a:t>unit assign</a:t>
            </a:r>
            <a:r>
              <a:rPr lang="zh-TW" altLang="en-US" dirty="0" smtClean="0"/>
              <a:t>到固定的某一個類別</a:t>
            </a:r>
            <a:r>
              <a:rPr lang="en-US" altLang="zh-TW" dirty="0" smtClean="0"/>
              <a:t>a</a:t>
            </a:r>
          </a:p>
          <a:p>
            <a:r>
              <a:rPr lang="en-US" altLang="zh-TW" dirty="0" smtClean="0"/>
              <a:t>3. probabilistic/nondeterministic/stochastic rule(</a:t>
            </a:r>
            <a:r>
              <a:rPr lang="zh-TW" altLang="en-US" dirty="0" smtClean="0"/>
              <a:t>不明確、隨機的決策準則</a:t>
            </a:r>
            <a:r>
              <a:rPr lang="en-US" altLang="zh-TW" dirty="0" smtClean="0"/>
              <a:t>)</a:t>
            </a:r>
            <a:r>
              <a:rPr lang="zh-TW" altLang="en-US" dirty="0" smtClean="0"/>
              <a:t>：</a:t>
            </a:r>
            <a:endParaRPr lang="en-US" altLang="zh-TW" dirty="0" smtClean="0"/>
          </a:p>
          <a:p>
            <a:r>
              <a:rPr lang="zh-TW" altLang="en-US" dirty="0" smtClean="0"/>
              <a:t>當已知測量值為</a:t>
            </a:r>
            <a:r>
              <a:rPr lang="en-US" altLang="zh-TW" dirty="0" smtClean="0"/>
              <a:t>d</a:t>
            </a:r>
            <a:r>
              <a:rPr lang="zh-TW" altLang="en-US" dirty="0" smtClean="0"/>
              <a:t>時，此決策準則可能把此</a:t>
            </a:r>
            <a:r>
              <a:rPr lang="en-US" altLang="zh-TW" dirty="0" smtClean="0"/>
              <a:t>unit </a:t>
            </a:r>
            <a:r>
              <a:rPr lang="en-US" altLang="zh-TW" dirty="0" err="1" smtClean="0"/>
              <a:t>assgin</a:t>
            </a:r>
            <a:r>
              <a:rPr lang="zh-TW" altLang="en-US" dirty="0" smtClean="0"/>
              <a:t>到類別</a:t>
            </a:r>
            <a:r>
              <a:rPr lang="en-US" altLang="zh-TW" dirty="0" smtClean="0"/>
              <a:t>a</a:t>
            </a:r>
            <a:r>
              <a:rPr lang="zh-TW" altLang="en-US" dirty="0" smtClean="0"/>
              <a:t>，也可能</a:t>
            </a:r>
            <a:r>
              <a:rPr lang="en-US" altLang="zh-TW" dirty="0" smtClean="0"/>
              <a:t>assign</a:t>
            </a:r>
            <a:r>
              <a:rPr lang="zh-TW" altLang="en-US" dirty="0" smtClean="0"/>
              <a:t>到別的類別</a:t>
            </a:r>
            <a:r>
              <a:rPr lang="en-US" altLang="zh-TW" dirty="0" smtClean="0"/>
              <a:t>(</a:t>
            </a:r>
            <a:r>
              <a:rPr lang="zh-TW" altLang="en-US" dirty="0" smtClean="0"/>
              <a:t>比如：</a:t>
            </a:r>
            <a:r>
              <a:rPr lang="en-US" altLang="zh-TW" dirty="0" smtClean="0"/>
              <a:t>f(</a:t>
            </a:r>
            <a:r>
              <a:rPr lang="en-US" altLang="zh-TW" dirty="0" err="1" smtClean="0"/>
              <a:t>a|d</a:t>
            </a:r>
            <a:r>
              <a:rPr lang="en-US" altLang="zh-TW" dirty="0" smtClean="0"/>
              <a:t>)=0.7</a:t>
            </a:r>
            <a:r>
              <a:rPr lang="zh-TW" altLang="en-US" dirty="0" smtClean="0"/>
              <a:t>，</a:t>
            </a:r>
            <a:r>
              <a:rPr lang="en-US" altLang="zh-TW" dirty="0" smtClean="0"/>
              <a:t>f(</a:t>
            </a:r>
            <a:r>
              <a:rPr lang="en-US" altLang="zh-TW" dirty="0" err="1" smtClean="0"/>
              <a:t>b|d</a:t>
            </a:r>
            <a:r>
              <a:rPr lang="en-US" altLang="zh-TW" dirty="0" smtClean="0"/>
              <a:t>)=0.3)</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26</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把</a:t>
            </a:r>
            <a:r>
              <a:rPr lang="en-US" altLang="zh-TW" dirty="0" smtClean="0"/>
              <a:t>page18</a:t>
            </a:r>
            <a:r>
              <a:rPr lang="zh-TW" altLang="en-US" dirty="0" smtClean="0"/>
              <a:t>的期望值公式中的</a:t>
            </a:r>
            <a:r>
              <a:rPr lang="en-US" altLang="zh-TW" dirty="0" smtClean="0"/>
              <a:t>P(</a:t>
            </a:r>
            <a:r>
              <a:rPr lang="en-US" altLang="zh-TW" dirty="0" err="1" smtClean="0"/>
              <a:t>t,a</a:t>
            </a:r>
            <a:r>
              <a:rPr lang="en-US" altLang="zh-TW" dirty="0" smtClean="0"/>
              <a:t>)</a:t>
            </a:r>
            <a:r>
              <a:rPr lang="zh-TW" altLang="en-US" dirty="0" smtClean="0"/>
              <a:t>代換成</a:t>
            </a:r>
            <a:r>
              <a:rPr lang="en-US" altLang="zh-TW" dirty="0" smtClean="0"/>
              <a:t>page18</a:t>
            </a:r>
            <a:r>
              <a:rPr lang="zh-TW" altLang="en-US" dirty="0" smtClean="0"/>
              <a:t>的</a:t>
            </a:r>
            <a:r>
              <a:rPr lang="en-US" altLang="zh-TW" dirty="0" smtClean="0"/>
              <a:t>sum of P(</a:t>
            </a:r>
            <a:r>
              <a:rPr lang="en-US" altLang="zh-TW" dirty="0" err="1" smtClean="0"/>
              <a:t>t,a,d</a:t>
            </a:r>
            <a:r>
              <a:rPr lang="en-US" altLang="zh-TW" dirty="0" smtClean="0"/>
              <a:t>) for all d</a:t>
            </a:r>
          </a:p>
          <a:p>
            <a:r>
              <a:rPr lang="en-US" altLang="zh-TW" dirty="0" smtClean="0"/>
              <a:t>2.</a:t>
            </a:r>
            <a:r>
              <a:rPr lang="zh-TW" altLang="en-US" dirty="0" smtClean="0"/>
              <a:t>再把</a:t>
            </a:r>
            <a:r>
              <a:rPr lang="en-US" altLang="zh-TW" dirty="0" smtClean="0"/>
              <a:t>P(</a:t>
            </a:r>
            <a:r>
              <a:rPr lang="en-US" altLang="zh-TW" dirty="0" err="1" smtClean="0"/>
              <a:t>t,a,d</a:t>
            </a:r>
            <a:r>
              <a:rPr lang="en-US" altLang="zh-TW" dirty="0" smtClean="0"/>
              <a:t>) </a:t>
            </a:r>
            <a:r>
              <a:rPr lang="zh-TW" altLang="en-US" dirty="0" smtClean="0"/>
              <a:t>經條件機率公式及</a:t>
            </a:r>
            <a:r>
              <a:rPr lang="en-US" altLang="zh-TW" dirty="0" smtClean="0"/>
              <a:t>page23</a:t>
            </a:r>
            <a:r>
              <a:rPr lang="zh-TW" altLang="en-US" dirty="0" smtClean="0"/>
              <a:t>的公式代換成</a:t>
            </a:r>
            <a:r>
              <a:rPr lang="en-US" altLang="zh-TW" dirty="0" smtClean="0"/>
              <a:t>P(</a:t>
            </a:r>
            <a:r>
              <a:rPr lang="en-US" altLang="zh-TW" dirty="0" err="1" smtClean="0"/>
              <a:t>t|d</a:t>
            </a:r>
            <a:r>
              <a:rPr lang="en-US" altLang="zh-TW" dirty="0" smtClean="0"/>
              <a:t>)f(</a:t>
            </a:r>
            <a:r>
              <a:rPr lang="en-US" altLang="zh-TW" dirty="0" err="1" smtClean="0"/>
              <a:t>a|d</a:t>
            </a:r>
            <a:r>
              <a:rPr lang="en-US" altLang="zh-TW" dirty="0" smtClean="0"/>
              <a:t>)P(d)</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27</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把</a:t>
            </a:r>
            <a:r>
              <a:rPr lang="en-US" altLang="zh-TW" dirty="0" smtClean="0"/>
              <a:t>P(</a:t>
            </a:r>
            <a:r>
              <a:rPr lang="en-US" altLang="zh-TW" dirty="0" err="1" smtClean="0"/>
              <a:t>t|d</a:t>
            </a:r>
            <a:r>
              <a:rPr lang="en-US" altLang="zh-TW" dirty="0" smtClean="0"/>
              <a:t>)P(d)</a:t>
            </a:r>
            <a:r>
              <a:rPr lang="zh-TW" altLang="en-US" dirty="0" smtClean="0"/>
              <a:t>經條件機率公式帶換成</a:t>
            </a:r>
            <a:r>
              <a:rPr lang="en-US" altLang="zh-TW" dirty="0" smtClean="0"/>
              <a:t>P(</a:t>
            </a:r>
            <a:r>
              <a:rPr lang="en-US" altLang="zh-TW" dirty="0" err="1" smtClean="0"/>
              <a:t>t,d</a:t>
            </a:r>
            <a:r>
              <a:rPr lang="en-US" altLang="zh-TW" dirty="0" smtClean="0"/>
              <a:t>)</a:t>
            </a:r>
          </a:p>
          <a:p>
            <a:r>
              <a:rPr lang="en-US" altLang="zh-TW" dirty="0" smtClean="0"/>
              <a:t>2.</a:t>
            </a:r>
            <a:r>
              <a:rPr lang="zh-TW" altLang="en-US" dirty="0" smtClean="0"/>
              <a:t>由於</a:t>
            </a:r>
            <a:r>
              <a:rPr lang="en-US" altLang="zh-TW" dirty="0" smtClean="0"/>
              <a:t>f(</a:t>
            </a:r>
            <a:r>
              <a:rPr lang="en-US" altLang="zh-TW" dirty="0" err="1" smtClean="0"/>
              <a:t>a|d</a:t>
            </a:r>
            <a:r>
              <a:rPr lang="en-US" altLang="zh-TW" dirty="0" smtClean="0"/>
              <a:t>)</a:t>
            </a:r>
            <a:r>
              <a:rPr lang="zh-TW" altLang="en-US" dirty="0" smtClean="0"/>
              <a:t>對於</a:t>
            </a:r>
            <a:r>
              <a:rPr lang="en-US" altLang="zh-TW" dirty="0" smtClean="0"/>
              <a:t>sum of(t belongs to C)</a:t>
            </a:r>
            <a:r>
              <a:rPr lang="zh-TW" altLang="en-US" dirty="0" smtClean="0"/>
              <a:t>而言是為一常數</a:t>
            </a:r>
            <a:r>
              <a:rPr lang="en-US" altLang="zh-TW" dirty="0" smtClean="0"/>
              <a:t>(</a:t>
            </a:r>
            <a:r>
              <a:rPr lang="zh-TW" altLang="en-US" dirty="0" smtClean="0"/>
              <a:t>因</a:t>
            </a:r>
            <a:r>
              <a:rPr lang="en-US" altLang="zh-TW" dirty="0" smtClean="0"/>
              <a:t>f(</a:t>
            </a:r>
            <a:r>
              <a:rPr lang="en-US" altLang="zh-TW" dirty="0" err="1" smtClean="0"/>
              <a:t>a|d</a:t>
            </a:r>
            <a:r>
              <a:rPr lang="en-US" altLang="zh-TW" dirty="0" smtClean="0"/>
              <a:t>)</a:t>
            </a:r>
            <a:r>
              <a:rPr lang="zh-TW" altLang="en-US" dirty="0" smtClean="0"/>
              <a:t>與</a:t>
            </a:r>
            <a:r>
              <a:rPr lang="en-US" altLang="zh-TW" dirty="0" smtClean="0"/>
              <a:t>t</a:t>
            </a:r>
            <a:r>
              <a:rPr lang="zh-TW" altLang="en-US" dirty="0" smtClean="0"/>
              <a:t>無關</a:t>
            </a:r>
            <a:r>
              <a:rPr lang="en-US" altLang="zh-TW" dirty="0" smtClean="0"/>
              <a:t>)</a:t>
            </a:r>
            <a:r>
              <a:rPr lang="zh-TW" altLang="en-US" dirty="0" smtClean="0"/>
              <a:t>，我們可以把</a:t>
            </a:r>
            <a:r>
              <a:rPr lang="en-US" altLang="zh-TW" dirty="0" smtClean="0"/>
              <a:t>f(</a:t>
            </a:r>
            <a:r>
              <a:rPr lang="en-US" altLang="zh-TW" dirty="0" err="1" smtClean="0"/>
              <a:t>a|d</a:t>
            </a:r>
            <a:r>
              <a:rPr lang="en-US" altLang="zh-TW" dirty="0" smtClean="0"/>
              <a:t>)</a:t>
            </a:r>
            <a:r>
              <a:rPr lang="zh-TW" altLang="en-US" dirty="0" smtClean="0"/>
              <a:t>提出來</a:t>
            </a:r>
          </a:p>
          <a:p>
            <a:r>
              <a:rPr lang="en-US" altLang="zh-TW" dirty="0" smtClean="0"/>
              <a:t>3.</a:t>
            </a:r>
            <a:r>
              <a:rPr lang="zh-TW" altLang="en-US" dirty="0" smtClean="0"/>
              <a:t>接著我們要先看</a:t>
            </a:r>
            <a:r>
              <a:rPr lang="en-US" altLang="zh-TW" dirty="0" smtClean="0"/>
              <a:t>deterministic decision rule</a:t>
            </a:r>
            <a:r>
              <a:rPr lang="zh-TW" altLang="en-US" dirty="0" smtClean="0"/>
              <a:t>，由於</a:t>
            </a:r>
            <a:r>
              <a:rPr lang="en-US" altLang="zh-TW" dirty="0" smtClean="0"/>
              <a:t>deterministic decision rule</a:t>
            </a:r>
            <a:r>
              <a:rPr lang="zh-TW" altLang="en-US" dirty="0" smtClean="0"/>
              <a:t>的</a:t>
            </a:r>
            <a:r>
              <a:rPr lang="en-US" altLang="zh-TW" dirty="0" smtClean="0"/>
              <a:t>f(</a:t>
            </a:r>
            <a:r>
              <a:rPr lang="en-US" altLang="zh-TW" dirty="0" err="1" smtClean="0"/>
              <a:t>a|d</a:t>
            </a:r>
            <a:r>
              <a:rPr lang="en-US" altLang="zh-TW" dirty="0" smtClean="0"/>
              <a:t>)</a:t>
            </a:r>
            <a:r>
              <a:rPr lang="zh-TW" altLang="en-US" dirty="0" smtClean="0"/>
              <a:t>不是</a:t>
            </a:r>
            <a:r>
              <a:rPr lang="en-US" altLang="zh-TW" dirty="0" smtClean="0"/>
              <a:t>1</a:t>
            </a:r>
            <a:r>
              <a:rPr lang="zh-TW" altLang="en-US" dirty="0" smtClean="0"/>
              <a:t>就是</a:t>
            </a:r>
            <a:r>
              <a:rPr lang="en-US" altLang="zh-TW" dirty="0" smtClean="0"/>
              <a:t>0</a:t>
            </a:r>
            <a:r>
              <a:rPr lang="zh-TW" altLang="en-US" dirty="0" smtClean="0"/>
              <a:t>，且只有在某固定</a:t>
            </a:r>
            <a:r>
              <a:rPr lang="en-US" altLang="zh-TW" dirty="0" smtClean="0"/>
              <a:t>a</a:t>
            </a:r>
            <a:r>
              <a:rPr lang="zh-TW" altLang="en-US" dirty="0" smtClean="0"/>
              <a:t>時才為</a:t>
            </a:r>
            <a:r>
              <a:rPr lang="en-US" altLang="zh-TW" dirty="0" smtClean="0"/>
              <a:t>1</a:t>
            </a:r>
            <a:r>
              <a:rPr lang="zh-TW" altLang="en-US" dirty="0" smtClean="0"/>
              <a:t>，</a:t>
            </a:r>
            <a:endParaRPr lang="en-US" altLang="zh-TW" dirty="0" smtClean="0"/>
          </a:p>
          <a:p>
            <a:r>
              <a:rPr lang="zh-TW" altLang="en-US" dirty="0" smtClean="0"/>
              <a:t>因此如果我們要找</a:t>
            </a:r>
            <a:r>
              <a:rPr lang="en-US" altLang="zh-TW" dirty="0" smtClean="0"/>
              <a:t>deterministic decision rule</a:t>
            </a:r>
            <a:r>
              <a:rPr lang="zh-TW" altLang="en-US" dirty="0" smtClean="0"/>
              <a:t>下的最大的期望值的話</a:t>
            </a:r>
            <a:r>
              <a:rPr lang="en-US" altLang="zh-TW" dirty="0" smtClean="0"/>
              <a:t>(</a:t>
            </a:r>
            <a:r>
              <a:rPr lang="zh-TW" altLang="en-US" dirty="0" smtClean="0"/>
              <a:t>同樣地，就是在找達成最大期望值的決策準則</a:t>
            </a:r>
            <a:r>
              <a:rPr lang="en-US" altLang="zh-TW" dirty="0" smtClean="0"/>
              <a:t>)</a:t>
            </a:r>
            <a:r>
              <a:rPr lang="zh-TW" altLang="en-US" dirty="0" smtClean="0"/>
              <a:t>，</a:t>
            </a:r>
            <a:endParaRPr lang="en-US" altLang="zh-TW" dirty="0" smtClean="0"/>
          </a:p>
          <a:p>
            <a:r>
              <a:rPr lang="zh-TW" altLang="en-US" dirty="0" smtClean="0"/>
              <a:t>先考慮</a:t>
            </a:r>
            <a:r>
              <a:rPr lang="en-US" altLang="zh-TW" dirty="0" smtClean="0"/>
              <a:t>measurement</a:t>
            </a:r>
            <a:r>
              <a:rPr lang="zh-TW" altLang="en-US" dirty="0" smtClean="0"/>
              <a:t>為</a:t>
            </a:r>
            <a:r>
              <a:rPr lang="en-US" altLang="zh-TW" dirty="0" smtClean="0"/>
              <a:t>d</a:t>
            </a:r>
            <a:r>
              <a:rPr lang="zh-TW" altLang="en-US" dirty="0" smtClean="0"/>
              <a:t>的情況下，當公式後半的</a:t>
            </a:r>
            <a:r>
              <a:rPr lang="en-US" altLang="zh-TW" dirty="0" smtClean="0"/>
              <a:t>(e(,)P(,))</a:t>
            </a:r>
            <a:r>
              <a:rPr lang="zh-TW" altLang="en-US" dirty="0" smtClean="0"/>
              <a:t>為最大時，讓</a:t>
            </a:r>
            <a:r>
              <a:rPr lang="en-US" altLang="zh-TW" dirty="0" smtClean="0"/>
              <a:t>f(</a:t>
            </a:r>
            <a:r>
              <a:rPr lang="en-US" altLang="zh-TW" dirty="0" err="1" smtClean="0"/>
              <a:t>a|d</a:t>
            </a:r>
            <a:r>
              <a:rPr lang="en-US" altLang="zh-TW" dirty="0" smtClean="0"/>
              <a:t>)</a:t>
            </a:r>
            <a:r>
              <a:rPr lang="zh-TW" altLang="en-US" dirty="0" smtClean="0"/>
              <a:t>為</a:t>
            </a:r>
            <a:r>
              <a:rPr lang="en-US" altLang="zh-TW" dirty="0" smtClean="0"/>
              <a:t>1</a:t>
            </a:r>
            <a:r>
              <a:rPr lang="zh-TW" altLang="en-US" dirty="0" smtClean="0"/>
              <a:t>，即得當</a:t>
            </a:r>
            <a:r>
              <a:rPr lang="en-US" altLang="zh-TW" dirty="0" smtClean="0"/>
              <a:t>measurement</a:t>
            </a:r>
            <a:r>
              <a:rPr lang="zh-TW" altLang="en-US" dirty="0" smtClean="0"/>
              <a:t>為</a:t>
            </a:r>
            <a:r>
              <a:rPr lang="en-US" altLang="zh-TW" dirty="0" smtClean="0"/>
              <a:t>d</a:t>
            </a:r>
            <a:r>
              <a:rPr lang="zh-TW" altLang="en-US" dirty="0" smtClean="0"/>
              <a:t>下的最大期望值，</a:t>
            </a:r>
            <a:endParaRPr lang="en-US" altLang="zh-TW" dirty="0" smtClean="0"/>
          </a:p>
          <a:p>
            <a:r>
              <a:rPr lang="zh-TW" altLang="en-US" dirty="0" smtClean="0"/>
              <a:t>最後再將所有</a:t>
            </a:r>
            <a:r>
              <a:rPr lang="en-US" altLang="zh-TW" dirty="0" smtClean="0"/>
              <a:t>measurement</a:t>
            </a:r>
            <a:r>
              <a:rPr lang="zh-TW" altLang="en-US" dirty="0" smtClean="0"/>
              <a:t>的情況的期望值加起來，即可得最大的</a:t>
            </a:r>
            <a:r>
              <a:rPr lang="en-US" altLang="zh-TW" dirty="0" smtClean="0"/>
              <a:t>E</a:t>
            </a:r>
            <a:r>
              <a:rPr lang="zh-TW" altLang="en-US" dirty="0" smtClean="0"/>
              <a: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4.</a:t>
            </a:r>
            <a:r>
              <a:rPr lang="zh-TW" altLang="en-US" dirty="0" smtClean="0"/>
              <a:t>移動一下</a:t>
            </a:r>
            <a:r>
              <a:rPr lang="en-US" altLang="zh-TW" dirty="0" smtClean="0"/>
              <a:t>summation </a:t>
            </a:r>
            <a:r>
              <a:rPr lang="zh-TW" altLang="en-US" dirty="0" smtClean="0"/>
              <a:t>的位置 我們最後可以得到這個式子，這式子呈現了期望值跟</a:t>
            </a:r>
            <a:r>
              <a:rPr lang="en-US" altLang="zh-TW" dirty="0" smtClean="0"/>
              <a:t>decision rule</a:t>
            </a:r>
            <a:r>
              <a:rPr lang="zh-TW" altLang="en-US" dirty="0" smtClean="0"/>
              <a:t>間的影響關係</a:t>
            </a:r>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28</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a:t>
            </a:r>
            <a:r>
              <a:rPr lang="en-US" altLang="zh-TW" dirty="0" err="1" smtClean="0"/>
              <a:t>Bayes</a:t>
            </a:r>
            <a:r>
              <a:rPr lang="en-US" altLang="zh-TW" dirty="0" smtClean="0"/>
              <a:t> Decision Rules</a:t>
            </a:r>
            <a:r>
              <a:rPr lang="zh-TW" altLang="en-US" dirty="0" smtClean="0"/>
              <a:t>是期望值為最大的那個</a:t>
            </a:r>
            <a:r>
              <a:rPr lang="en-US" altLang="zh-TW" dirty="0" smtClean="0"/>
              <a:t>decision rule</a:t>
            </a:r>
          </a:p>
          <a:p>
            <a:r>
              <a:rPr lang="en-US" altLang="zh-TW" dirty="0" smtClean="0"/>
              <a:t>2. </a:t>
            </a:r>
            <a:r>
              <a:rPr lang="zh-TW" altLang="en-US" dirty="0" smtClean="0"/>
              <a:t>第二點即是</a:t>
            </a:r>
            <a:r>
              <a:rPr lang="en-US" altLang="zh-TW" dirty="0" smtClean="0"/>
              <a:t>page26</a:t>
            </a:r>
            <a:r>
              <a:rPr lang="zh-TW" altLang="en-US" dirty="0" smtClean="0"/>
              <a:t>所備註的＂如果我們要找</a:t>
            </a:r>
            <a:r>
              <a:rPr lang="en-US" altLang="zh-TW" dirty="0" smtClean="0"/>
              <a:t>deterministic decision rule</a:t>
            </a:r>
            <a:r>
              <a:rPr lang="zh-TW" altLang="en-US" dirty="0" smtClean="0"/>
              <a:t>下的最大的期望值的話，</a:t>
            </a:r>
            <a:endParaRPr lang="en-US" altLang="zh-TW" dirty="0" smtClean="0"/>
          </a:p>
          <a:p>
            <a:r>
              <a:rPr lang="zh-TW" altLang="en-US" dirty="0" smtClean="0"/>
              <a:t>先考慮</a:t>
            </a:r>
            <a:r>
              <a:rPr lang="en-US" altLang="zh-TW" dirty="0" smtClean="0"/>
              <a:t>measurement</a:t>
            </a:r>
            <a:r>
              <a:rPr lang="zh-TW" altLang="en-US" dirty="0" smtClean="0"/>
              <a:t>為</a:t>
            </a:r>
            <a:r>
              <a:rPr lang="en-US" altLang="zh-TW" dirty="0" smtClean="0"/>
              <a:t>d</a:t>
            </a:r>
            <a:r>
              <a:rPr lang="zh-TW" altLang="en-US" dirty="0" smtClean="0"/>
              <a:t>時，當公式後半的</a:t>
            </a:r>
            <a:r>
              <a:rPr lang="en-US" altLang="zh-TW" dirty="0" smtClean="0"/>
              <a:t>(e(,)P(,))</a:t>
            </a:r>
            <a:r>
              <a:rPr lang="zh-TW" altLang="en-US" dirty="0" smtClean="0"/>
              <a:t>為最大時，讓</a:t>
            </a:r>
            <a:r>
              <a:rPr lang="en-US" altLang="zh-TW" dirty="0" smtClean="0"/>
              <a:t>f(</a:t>
            </a:r>
            <a:r>
              <a:rPr lang="en-US" altLang="zh-TW" dirty="0" err="1" smtClean="0"/>
              <a:t>a|d</a:t>
            </a:r>
            <a:r>
              <a:rPr lang="en-US" altLang="zh-TW" dirty="0" smtClean="0"/>
              <a:t>)</a:t>
            </a:r>
            <a:r>
              <a:rPr lang="zh-TW" altLang="en-US" dirty="0" smtClean="0"/>
              <a:t>為</a:t>
            </a:r>
            <a:r>
              <a:rPr lang="en-US" altLang="zh-TW" dirty="0" smtClean="0"/>
              <a:t>1</a:t>
            </a:r>
            <a:r>
              <a:rPr lang="zh-TW" altLang="en-US" dirty="0" smtClean="0"/>
              <a:t>，即得當</a:t>
            </a:r>
            <a:r>
              <a:rPr lang="en-US" altLang="zh-TW" dirty="0" smtClean="0"/>
              <a:t>measurement</a:t>
            </a:r>
            <a:r>
              <a:rPr lang="zh-TW" altLang="en-US" dirty="0" smtClean="0"/>
              <a:t>為</a:t>
            </a:r>
            <a:r>
              <a:rPr lang="en-US" altLang="zh-TW" dirty="0" smtClean="0"/>
              <a:t>d</a:t>
            </a:r>
            <a:r>
              <a:rPr lang="zh-TW" altLang="en-US" dirty="0" smtClean="0"/>
              <a:t>下的最大期望值，</a:t>
            </a:r>
            <a:endParaRPr lang="en-US" altLang="zh-TW" dirty="0" smtClean="0"/>
          </a:p>
          <a:p>
            <a:r>
              <a:rPr lang="zh-TW" altLang="en-US" dirty="0" smtClean="0"/>
              <a:t>最後再將所有</a:t>
            </a:r>
            <a:r>
              <a:rPr lang="en-US" altLang="zh-TW" dirty="0" smtClean="0"/>
              <a:t>measurement</a:t>
            </a:r>
            <a:r>
              <a:rPr lang="zh-TW" altLang="en-US" dirty="0" smtClean="0"/>
              <a:t>的情況的期望值加起來。＂</a:t>
            </a:r>
          </a:p>
          <a:p>
            <a:r>
              <a:rPr lang="zh-TW" altLang="en-US" dirty="0" smtClean="0"/>
              <a:t>所以當公式後半的</a:t>
            </a:r>
            <a:r>
              <a:rPr lang="en-US" altLang="zh-TW" dirty="0" smtClean="0"/>
              <a:t>(e(,)P(,))</a:t>
            </a:r>
            <a:r>
              <a:rPr lang="zh-TW" altLang="en-US" dirty="0" smtClean="0"/>
              <a:t>不為最大時就讓</a:t>
            </a:r>
            <a:r>
              <a:rPr lang="en-US" altLang="zh-TW" dirty="0" smtClean="0"/>
              <a:t>f(</a:t>
            </a:r>
            <a:r>
              <a:rPr lang="en-US" altLang="zh-TW" dirty="0" err="1" smtClean="0"/>
              <a:t>a|d</a:t>
            </a:r>
            <a:r>
              <a:rPr lang="en-US" altLang="zh-TW" dirty="0" smtClean="0"/>
              <a:t>)</a:t>
            </a:r>
            <a:r>
              <a:rPr lang="zh-TW" altLang="en-US" dirty="0" smtClean="0"/>
              <a:t>為</a:t>
            </a:r>
            <a:r>
              <a:rPr lang="en-US" altLang="zh-TW" dirty="0" smtClean="0"/>
              <a:t>0</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29</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30</a:t>
            </a:fld>
            <a:endParaRPr lang="en-US" altLang="zh-TW"/>
          </a:p>
        </p:txBody>
      </p:sp>
    </p:spTree>
    <p:extLst>
      <p:ext uri="{BB962C8B-B14F-4D97-AF65-F5344CB8AC3E}">
        <p14:creationId xmlns:p14="http://schemas.microsoft.com/office/powerpoint/2010/main" val="19646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ea typeface="新細明體" charset="-120"/>
              </a:rPr>
              <a:t>.</a:t>
            </a:r>
            <a:r>
              <a:rPr lang="zh-TW" altLang="en-US" dirty="0" smtClean="0">
                <a:ea typeface="新細明體" charset="-120"/>
              </a:rPr>
              <a:t>簡述</a:t>
            </a:r>
          </a:p>
          <a:p>
            <a:r>
              <a:rPr lang="en-US" altLang="zh-TW" dirty="0" smtClean="0">
                <a:ea typeface="新細明體" charset="-120"/>
              </a:rPr>
              <a:t>(1)</a:t>
            </a:r>
            <a:r>
              <a:rPr lang="zh-TW" altLang="en-US" dirty="0" smtClean="0">
                <a:ea typeface="新細明體" charset="-120"/>
              </a:rPr>
              <a:t>先用一已知真正類別</a:t>
            </a:r>
            <a:r>
              <a:rPr lang="en-US" altLang="zh-TW" dirty="0" smtClean="0">
                <a:ea typeface="新細明體" charset="-120"/>
              </a:rPr>
              <a:t>(</a:t>
            </a:r>
            <a:r>
              <a:rPr lang="zh-TW" altLang="en-US" dirty="0" smtClean="0">
                <a:ea typeface="新細明體" charset="-120"/>
              </a:rPr>
              <a:t>事實上是哪一類、正確的類別</a:t>
            </a:r>
            <a:r>
              <a:rPr lang="en-US" altLang="zh-TW" dirty="0" smtClean="0">
                <a:ea typeface="新細明體" charset="-120"/>
              </a:rPr>
              <a:t>)</a:t>
            </a:r>
            <a:r>
              <a:rPr lang="zh-TW" altLang="en-US" dirty="0" smtClean="0">
                <a:ea typeface="新細明體" charset="-120"/>
              </a:rPr>
              <a:t>的</a:t>
            </a:r>
            <a:r>
              <a:rPr lang="en-US" altLang="zh-TW" dirty="0" smtClean="0">
                <a:ea typeface="新細明體" charset="-120"/>
              </a:rPr>
              <a:t>data set</a:t>
            </a:r>
            <a:r>
              <a:rPr lang="zh-TW" altLang="en-US" dirty="0" smtClean="0">
                <a:ea typeface="新細明體" charset="-120"/>
              </a:rPr>
              <a:t>來讓電腦能建立能夠將</a:t>
            </a:r>
            <a:r>
              <a:rPr lang="en-US" altLang="zh-TW" dirty="0" smtClean="0">
                <a:ea typeface="新細明體" charset="-120"/>
              </a:rPr>
              <a:t>unit</a:t>
            </a:r>
            <a:r>
              <a:rPr lang="zh-TW" altLang="en-US" dirty="0" smtClean="0">
                <a:ea typeface="新細明體" charset="-120"/>
              </a:rPr>
              <a:t>識別</a:t>
            </a:r>
          </a:p>
          <a:p>
            <a:r>
              <a:rPr lang="zh-TW" altLang="en-US" dirty="0" smtClean="0">
                <a:ea typeface="新細明體" charset="-120"/>
              </a:rPr>
              <a:t>、分類的能力</a:t>
            </a:r>
            <a:r>
              <a:rPr lang="en-US" altLang="zh-TW" dirty="0" smtClean="0">
                <a:ea typeface="新細明體" charset="-120"/>
              </a:rPr>
              <a:t>[</a:t>
            </a:r>
            <a:r>
              <a:rPr lang="zh-TW" altLang="en-US" dirty="0" smtClean="0">
                <a:ea typeface="新細明體" charset="-120"/>
              </a:rPr>
              <a:t>此</a:t>
            </a:r>
            <a:r>
              <a:rPr lang="en-US" altLang="zh-TW" dirty="0" smtClean="0">
                <a:ea typeface="新細明體" charset="-120"/>
              </a:rPr>
              <a:t>data set</a:t>
            </a:r>
            <a:r>
              <a:rPr lang="zh-TW" altLang="en-US" dirty="0" smtClean="0">
                <a:ea typeface="新細明體" charset="-120"/>
              </a:rPr>
              <a:t>又叫作</a:t>
            </a:r>
            <a:r>
              <a:rPr lang="en-US" altLang="zh-TW" dirty="0" smtClean="0">
                <a:ea typeface="新細明體" charset="-120"/>
              </a:rPr>
              <a:t>training set]</a:t>
            </a:r>
          </a:p>
          <a:p>
            <a:r>
              <a:rPr lang="en-US" altLang="zh-TW" dirty="0" smtClean="0">
                <a:ea typeface="新細明體" charset="-120"/>
              </a:rPr>
              <a:t>(3)</a:t>
            </a:r>
            <a:r>
              <a:rPr lang="zh-TW" altLang="en-US" dirty="0" smtClean="0">
                <a:ea typeface="新細明體" charset="-120"/>
              </a:rPr>
              <a:t>將一個</a:t>
            </a:r>
            <a:r>
              <a:rPr lang="en-US" altLang="zh-TW" dirty="0" smtClean="0">
                <a:ea typeface="新細明體" charset="-120"/>
              </a:rPr>
              <a:t>pattern</a:t>
            </a:r>
            <a:r>
              <a:rPr lang="zh-TW" altLang="en-US" dirty="0" smtClean="0">
                <a:ea typeface="新細明體" charset="-120"/>
              </a:rPr>
              <a:t>歸類到某一類的動作叫做</a:t>
            </a:r>
            <a:r>
              <a:rPr lang="en-US" altLang="zh-TW" dirty="0" smtClean="0">
                <a:ea typeface="新細明體" charset="-120"/>
              </a:rPr>
              <a:t>assignment(</a:t>
            </a:r>
            <a:r>
              <a:rPr lang="zh-TW" altLang="en-US" dirty="0" smtClean="0">
                <a:ea typeface="新細明體" charset="-120"/>
              </a:rPr>
              <a:t>匹配</a:t>
            </a:r>
            <a:r>
              <a:rPr lang="en-US" altLang="zh-TW" dirty="0" smtClean="0">
                <a:ea typeface="新細明體" charset="-120"/>
              </a:rPr>
              <a:t>)</a:t>
            </a:r>
            <a:endParaRPr lang="zh-TW" altLang="en-US"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3</a:t>
            </a:fld>
            <a:endParaRPr lang="en-US" altLang="zh-TW"/>
          </a:p>
        </p:txBody>
      </p:sp>
    </p:spTree>
    <p:extLst>
      <p:ext uri="{BB962C8B-B14F-4D97-AF65-F5344CB8AC3E}">
        <p14:creationId xmlns:p14="http://schemas.microsoft.com/office/powerpoint/2010/main" val="1910449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r>
              <a:rPr lang="en-US" altLang="zh-TW" dirty="0" smtClean="0"/>
              <a:t>P(</a:t>
            </a:r>
            <a:r>
              <a:rPr lang="en-US" altLang="zh-TW" dirty="0" err="1" smtClean="0"/>
              <a:t>c,d</a:t>
            </a:r>
            <a:r>
              <a:rPr lang="en-US" altLang="zh-TW" dirty="0" smtClean="0"/>
              <a:t>)</a:t>
            </a:r>
            <a:r>
              <a:rPr lang="zh-TW" altLang="en-US" dirty="0" smtClean="0"/>
              <a:t>表示</a:t>
            </a:r>
            <a:r>
              <a:rPr lang="en-US" altLang="zh-TW" dirty="0" smtClean="0"/>
              <a:t>unit</a:t>
            </a:r>
            <a:r>
              <a:rPr lang="zh-TW" altLang="en-US" dirty="0" smtClean="0"/>
              <a:t>真正的類別是</a:t>
            </a:r>
            <a:r>
              <a:rPr lang="en-US" altLang="zh-TW" dirty="0" smtClean="0"/>
              <a:t>c</a:t>
            </a:r>
            <a:r>
              <a:rPr lang="zh-TW" altLang="en-US" dirty="0" smtClean="0"/>
              <a:t>且測量值是</a:t>
            </a:r>
            <a:r>
              <a:rPr lang="en-US" altLang="zh-TW" dirty="0" smtClean="0"/>
              <a:t>d</a:t>
            </a:r>
          </a:p>
          <a:p>
            <a:r>
              <a:rPr lang="en-US" altLang="zh-TW" dirty="0" smtClean="0"/>
              <a:t>e(</a:t>
            </a:r>
            <a:r>
              <a:rPr lang="en-US" altLang="zh-TW" dirty="0" err="1" smtClean="0"/>
              <a:t>x,y</a:t>
            </a:r>
            <a:r>
              <a:rPr lang="en-US" altLang="zh-TW" dirty="0" smtClean="0"/>
              <a:t>)</a:t>
            </a:r>
            <a:r>
              <a:rPr lang="zh-TW" altLang="en-US" dirty="0" smtClean="0"/>
              <a:t>表示</a:t>
            </a:r>
            <a:r>
              <a:rPr lang="en-US" altLang="zh-TW" dirty="0" smtClean="0"/>
              <a:t>unit</a:t>
            </a:r>
            <a:r>
              <a:rPr lang="zh-TW" altLang="en-US" dirty="0" smtClean="0"/>
              <a:t>真正的類別是</a:t>
            </a:r>
            <a:r>
              <a:rPr lang="en-US" altLang="zh-TW" dirty="0" smtClean="0"/>
              <a:t>x</a:t>
            </a:r>
            <a:r>
              <a:rPr lang="zh-TW" altLang="en-US" dirty="0" smtClean="0"/>
              <a:t>且被</a:t>
            </a:r>
            <a:r>
              <a:rPr lang="en-US" altLang="zh-TW" dirty="0" smtClean="0"/>
              <a:t>assign</a:t>
            </a:r>
            <a:r>
              <a:rPr lang="zh-TW" altLang="en-US" dirty="0" smtClean="0"/>
              <a:t>到</a:t>
            </a:r>
            <a:r>
              <a:rPr lang="en-US" altLang="zh-TW" dirty="0" smtClean="0"/>
              <a:t>y</a:t>
            </a:r>
            <a:r>
              <a:rPr lang="zh-TW" altLang="en-US" dirty="0" smtClean="0"/>
              <a:t>時的經濟獲益</a:t>
            </a:r>
            <a:r>
              <a:rPr lang="en-US" altLang="zh-TW" dirty="0" smtClean="0"/>
              <a:t>(</a:t>
            </a:r>
            <a:r>
              <a:rPr lang="zh-TW" altLang="en-US" dirty="0" smtClean="0"/>
              <a:t>此例子的經濟獲益矩陣</a:t>
            </a:r>
            <a:r>
              <a:rPr lang="en-US" altLang="zh-TW" dirty="0" smtClean="0"/>
              <a:t>e</a:t>
            </a:r>
            <a:r>
              <a:rPr lang="zh-TW" altLang="en-US" dirty="0" smtClean="0"/>
              <a:t>是單位矩陣</a:t>
            </a:r>
            <a:r>
              <a:rPr lang="en-US" altLang="zh-TW" dirty="0" smtClean="0"/>
              <a:t>)</a:t>
            </a:r>
          </a:p>
          <a:p>
            <a:r>
              <a:rPr lang="en-US" altLang="zh-TW" dirty="0" smtClean="0"/>
              <a:t>f(</a:t>
            </a:r>
            <a:r>
              <a:rPr lang="en-US" altLang="zh-TW" dirty="0" err="1" smtClean="0"/>
              <a:t>a|d</a:t>
            </a:r>
            <a:r>
              <a:rPr lang="en-US" altLang="zh-TW" dirty="0" smtClean="0"/>
              <a:t>)</a:t>
            </a:r>
            <a:r>
              <a:rPr lang="zh-TW" altLang="en-US" dirty="0" smtClean="0"/>
              <a:t>表示已知測量值是</a:t>
            </a:r>
            <a:r>
              <a:rPr lang="en-US" altLang="zh-TW" dirty="0" smtClean="0"/>
              <a:t>d</a:t>
            </a:r>
            <a:r>
              <a:rPr lang="zh-TW" altLang="en-US" dirty="0" smtClean="0"/>
              <a:t>時，</a:t>
            </a:r>
            <a:r>
              <a:rPr lang="en-US" altLang="zh-TW" dirty="0" smtClean="0"/>
              <a:t>unit</a:t>
            </a:r>
            <a:r>
              <a:rPr lang="zh-TW" altLang="en-US" dirty="0" smtClean="0"/>
              <a:t>被</a:t>
            </a:r>
            <a:r>
              <a:rPr lang="en-US" altLang="zh-TW" dirty="0" smtClean="0"/>
              <a:t>assign</a:t>
            </a:r>
            <a:r>
              <a:rPr lang="zh-TW" altLang="en-US" dirty="0" smtClean="0"/>
              <a:t>到</a:t>
            </a:r>
            <a:r>
              <a:rPr lang="en-US" altLang="zh-TW" dirty="0" smtClean="0"/>
              <a:t>a</a:t>
            </a:r>
            <a:r>
              <a:rPr lang="zh-TW" altLang="en-US" dirty="0" smtClean="0"/>
              <a:t>的機率</a:t>
            </a:r>
          </a:p>
          <a:p>
            <a:r>
              <a:rPr lang="en-US" altLang="zh-TW" dirty="0" smtClean="0"/>
              <a:t>(1)</a:t>
            </a:r>
          </a:p>
          <a:p>
            <a:r>
              <a:rPr lang="zh-TW" altLang="en-US" dirty="0" smtClean="0"/>
              <a:t>可以從</a:t>
            </a:r>
            <a:r>
              <a:rPr lang="en-US" altLang="zh-TW" dirty="0" smtClean="0"/>
              <a:t>d1</a:t>
            </a:r>
            <a:r>
              <a:rPr lang="zh-TW" altLang="en-US" dirty="0" smtClean="0"/>
              <a:t>的期望值開始求</a:t>
            </a:r>
          </a:p>
          <a:p>
            <a:r>
              <a:rPr lang="zh-TW" altLang="en-US" dirty="0" smtClean="0"/>
              <a:t>測量值</a:t>
            </a:r>
            <a:r>
              <a:rPr lang="en-US" altLang="zh-TW" dirty="0" smtClean="0"/>
              <a:t>d1</a:t>
            </a:r>
            <a:r>
              <a:rPr lang="zh-TW" altLang="en-US" dirty="0" smtClean="0"/>
              <a:t>時，期望值為</a:t>
            </a:r>
          </a:p>
          <a:p>
            <a:r>
              <a:rPr lang="en-US" altLang="zh-TW" dirty="0" smtClean="0"/>
              <a:t>0.12{P(c1,d1)}* 1{e(c1,c1)}* 0{f(c1|d1)}</a:t>
            </a:r>
          </a:p>
          <a:p>
            <a:r>
              <a:rPr lang="en-US" altLang="zh-TW" dirty="0" smtClean="0"/>
              <a:t>+0.12{P(c1,d1)}* 0{e(c1,c2)}* 1{f(c2|d1)}</a:t>
            </a:r>
          </a:p>
          <a:p>
            <a:r>
              <a:rPr lang="en-US" altLang="zh-TW" dirty="0" smtClean="0"/>
              <a:t>+0.2{P(c2,d1)}* 0{e(c2,c1)}* 0{f(c1|d1)}</a:t>
            </a:r>
          </a:p>
          <a:p>
            <a:r>
              <a:rPr lang="en-US" altLang="zh-TW" dirty="0" smtClean="0"/>
              <a:t>+0.2{P(c2,d1)}* 1{e(c2,c2)}* 1{f(c2|d1)}</a:t>
            </a:r>
          </a:p>
          <a:p>
            <a:r>
              <a:rPr lang="en-US" altLang="zh-TW" dirty="0" smtClean="0"/>
              <a:t>=0.2</a:t>
            </a:r>
          </a:p>
          <a:p>
            <a:r>
              <a:rPr lang="zh-TW" altLang="en-US" dirty="0" smtClean="0"/>
              <a:t>依此類推求得</a:t>
            </a:r>
            <a:r>
              <a:rPr lang="en-US" altLang="zh-TW" dirty="0" smtClean="0"/>
              <a:t>d2</a:t>
            </a:r>
            <a:r>
              <a:rPr lang="zh-TW" altLang="en-US" dirty="0" smtClean="0"/>
              <a:t>、</a:t>
            </a:r>
            <a:r>
              <a:rPr lang="en-US" altLang="zh-TW" dirty="0" smtClean="0"/>
              <a:t>d3</a:t>
            </a:r>
            <a:r>
              <a:rPr lang="zh-TW" altLang="en-US" dirty="0" smtClean="0"/>
              <a:t>時的期望值分別為</a:t>
            </a:r>
            <a:r>
              <a:rPr lang="en-US" altLang="zh-TW" dirty="0" smtClean="0"/>
              <a:t>0.18</a:t>
            </a:r>
            <a:r>
              <a:rPr lang="zh-TW" altLang="en-US" dirty="0" smtClean="0"/>
              <a:t>、</a:t>
            </a:r>
            <a:r>
              <a:rPr lang="en-US" altLang="zh-TW" dirty="0" smtClean="0"/>
              <a:t>0.3</a:t>
            </a:r>
            <a:r>
              <a:rPr lang="zh-TW" altLang="en-US" dirty="0" smtClean="0"/>
              <a:t>，故</a:t>
            </a:r>
            <a:r>
              <a:rPr lang="en-US" altLang="zh-TW" dirty="0" smtClean="0"/>
              <a:t>E=0.68</a:t>
            </a:r>
          </a:p>
          <a:p>
            <a:endParaRPr lang="en-US" altLang="zh-TW" dirty="0" smtClean="0"/>
          </a:p>
          <a:p>
            <a:r>
              <a:rPr lang="zh-TW" altLang="en-US" dirty="0" smtClean="0"/>
              <a:t>這算法是先看</a:t>
            </a:r>
            <a:r>
              <a:rPr lang="en-US" altLang="zh-TW" dirty="0" smtClean="0"/>
              <a:t>d</a:t>
            </a:r>
            <a:r>
              <a:rPr lang="zh-TW" altLang="en-US" dirty="0" smtClean="0"/>
              <a:t>為</a:t>
            </a:r>
            <a:r>
              <a:rPr lang="en-US" altLang="zh-TW" dirty="0" smtClean="0"/>
              <a:t>d1</a:t>
            </a:r>
            <a:r>
              <a:rPr lang="zh-TW" altLang="en-US" dirty="0" smtClean="0"/>
              <a:t>的情況，</a:t>
            </a:r>
          </a:p>
          <a:p>
            <a:r>
              <a:rPr lang="zh-TW" altLang="en-US" dirty="0" smtClean="0"/>
              <a:t>然後</a:t>
            </a:r>
          </a:p>
          <a:p>
            <a:r>
              <a:rPr lang="en-US" altLang="zh-TW" dirty="0" smtClean="0"/>
              <a:t>(A)</a:t>
            </a:r>
            <a:r>
              <a:rPr lang="zh-TW" altLang="en-US" dirty="0" smtClean="0"/>
              <a:t>看真正的類別是</a:t>
            </a:r>
            <a:r>
              <a:rPr lang="en-US" altLang="zh-TW" dirty="0" smtClean="0"/>
              <a:t>c1</a:t>
            </a:r>
            <a:r>
              <a:rPr lang="zh-TW" altLang="en-US" dirty="0" smtClean="0"/>
              <a:t>的情況</a:t>
            </a:r>
            <a:r>
              <a:rPr lang="en-US" altLang="zh-TW" dirty="0" smtClean="0"/>
              <a:t>(P(c1,d1))=0.12</a:t>
            </a:r>
            <a:r>
              <a:rPr lang="zh-TW" altLang="en-US" dirty="0" smtClean="0"/>
              <a:t>，而真正類別是</a:t>
            </a:r>
            <a:r>
              <a:rPr lang="en-US" altLang="zh-TW" dirty="0" smtClean="0"/>
              <a:t>c1</a:t>
            </a:r>
            <a:r>
              <a:rPr lang="zh-TW" altLang="en-US" dirty="0" smtClean="0"/>
              <a:t>時會有可能被</a:t>
            </a:r>
            <a:r>
              <a:rPr lang="en-US" altLang="zh-TW" dirty="0" smtClean="0"/>
              <a:t>assign</a:t>
            </a:r>
            <a:r>
              <a:rPr lang="zh-TW" altLang="en-US" dirty="0" smtClean="0"/>
              <a:t>到</a:t>
            </a:r>
            <a:r>
              <a:rPr lang="en-US" altLang="zh-TW" dirty="0" smtClean="0"/>
              <a:t>c1</a:t>
            </a:r>
            <a:r>
              <a:rPr lang="zh-TW" altLang="en-US" dirty="0" smtClean="0"/>
              <a:t>、</a:t>
            </a:r>
            <a:r>
              <a:rPr lang="en-US" altLang="zh-TW" dirty="0" smtClean="0"/>
              <a:t>c2</a:t>
            </a:r>
            <a:r>
              <a:rPr lang="zh-TW" altLang="en-US" dirty="0" smtClean="0"/>
              <a:t>兩種情況，分別是情況</a:t>
            </a:r>
            <a:r>
              <a:rPr lang="en-US" altLang="zh-TW" dirty="0" smtClean="0"/>
              <a:t>(a)</a:t>
            </a:r>
            <a:r>
              <a:rPr lang="zh-TW" altLang="en-US" dirty="0" smtClean="0"/>
              <a:t>、情況</a:t>
            </a:r>
            <a:r>
              <a:rPr lang="en-US" altLang="zh-TW" dirty="0" smtClean="0"/>
              <a:t>(b)</a:t>
            </a:r>
            <a:r>
              <a:rPr lang="zh-TW" altLang="en-US" dirty="0" smtClean="0"/>
              <a:t>，</a:t>
            </a:r>
          </a:p>
          <a:p>
            <a:r>
              <a:rPr lang="en-US" altLang="zh-TW" dirty="0" smtClean="0"/>
              <a:t>(a)</a:t>
            </a:r>
            <a:r>
              <a:rPr lang="zh-TW" altLang="en-US" dirty="0" smtClean="0"/>
              <a:t>而真正類別是</a:t>
            </a:r>
            <a:r>
              <a:rPr lang="en-US" altLang="zh-TW" dirty="0" smtClean="0"/>
              <a:t>c1</a:t>
            </a:r>
            <a:r>
              <a:rPr lang="zh-TW" altLang="en-US" dirty="0" smtClean="0"/>
              <a:t>且被</a:t>
            </a:r>
            <a:r>
              <a:rPr lang="en-US" altLang="zh-TW" dirty="0" smtClean="0"/>
              <a:t>assign</a:t>
            </a:r>
            <a:r>
              <a:rPr lang="zh-TW" altLang="en-US" dirty="0" smtClean="0"/>
              <a:t>到</a:t>
            </a:r>
            <a:r>
              <a:rPr lang="en-US" altLang="zh-TW" dirty="0" smtClean="0"/>
              <a:t>c1</a:t>
            </a:r>
            <a:r>
              <a:rPr lang="zh-TW" altLang="en-US" dirty="0" smtClean="0"/>
              <a:t>的經濟獲益</a:t>
            </a:r>
            <a:r>
              <a:rPr lang="en-US" altLang="zh-TW" dirty="0" smtClean="0"/>
              <a:t>(e(c1,c1))</a:t>
            </a:r>
            <a:r>
              <a:rPr lang="zh-TW" altLang="en-US" dirty="0" smtClean="0"/>
              <a:t>是</a:t>
            </a:r>
            <a:r>
              <a:rPr lang="en-US" altLang="zh-TW" dirty="0" smtClean="0"/>
              <a:t>1</a:t>
            </a:r>
            <a:r>
              <a:rPr lang="zh-TW" altLang="en-US" dirty="0" smtClean="0"/>
              <a:t>，已知測量值是</a:t>
            </a:r>
            <a:r>
              <a:rPr lang="en-US" altLang="zh-TW" dirty="0" smtClean="0"/>
              <a:t>d1</a:t>
            </a:r>
            <a:r>
              <a:rPr lang="zh-TW" altLang="en-US" dirty="0" smtClean="0"/>
              <a:t>時，</a:t>
            </a:r>
            <a:r>
              <a:rPr lang="en-US" altLang="zh-TW" dirty="0" smtClean="0"/>
              <a:t>unit</a:t>
            </a:r>
            <a:r>
              <a:rPr lang="zh-TW" altLang="en-US" dirty="0" smtClean="0"/>
              <a:t>被</a:t>
            </a:r>
            <a:r>
              <a:rPr lang="en-US" altLang="zh-TW" dirty="0" smtClean="0"/>
              <a:t>assign</a:t>
            </a:r>
            <a:r>
              <a:rPr lang="zh-TW" altLang="en-US" dirty="0" smtClean="0"/>
              <a:t>到</a:t>
            </a:r>
            <a:r>
              <a:rPr lang="en-US" altLang="zh-TW" dirty="0" smtClean="0"/>
              <a:t>c1</a:t>
            </a:r>
            <a:r>
              <a:rPr lang="zh-TW" altLang="en-US" dirty="0" smtClean="0"/>
              <a:t>的機率</a:t>
            </a:r>
            <a:r>
              <a:rPr lang="en-US" altLang="zh-TW" dirty="0" smtClean="0"/>
              <a:t>(f(c1|d))</a:t>
            </a:r>
            <a:r>
              <a:rPr lang="zh-TW" altLang="en-US" dirty="0" smtClean="0"/>
              <a:t>是</a:t>
            </a:r>
            <a:r>
              <a:rPr lang="en-US" altLang="zh-TW" dirty="0" smtClean="0"/>
              <a:t>0</a:t>
            </a:r>
          </a:p>
          <a:p>
            <a:r>
              <a:rPr lang="en-US" altLang="zh-TW" dirty="0" smtClean="0"/>
              <a:t>(b)</a:t>
            </a:r>
            <a:r>
              <a:rPr lang="zh-TW" altLang="en-US" dirty="0" smtClean="0"/>
              <a:t>而真正類別是</a:t>
            </a:r>
            <a:r>
              <a:rPr lang="en-US" altLang="zh-TW" dirty="0" smtClean="0"/>
              <a:t>c1</a:t>
            </a:r>
            <a:r>
              <a:rPr lang="zh-TW" altLang="en-US" dirty="0" smtClean="0"/>
              <a:t>且被</a:t>
            </a:r>
            <a:r>
              <a:rPr lang="en-US" altLang="zh-TW" dirty="0" smtClean="0"/>
              <a:t>assign</a:t>
            </a:r>
            <a:r>
              <a:rPr lang="zh-TW" altLang="en-US" dirty="0" smtClean="0"/>
              <a:t>到</a:t>
            </a:r>
            <a:r>
              <a:rPr lang="en-US" altLang="zh-TW" dirty="0" smtClean="0"/>
              <a:t>c2</a:t>
            </a:r>
            <a:r>
              <a:rPr lang="zh-TW" altLang="en-US" dirty="0" smtClean="0"/>
              <a:t>的經濟獲益</a:t>
            </a:r>
            <a:r>
              <a:rPr lang="en-US" altLang="zh-TW" dirty="0" smtClean="0"/>
              <a:t>(e(c1,c2))</a:t>
            </a:r>
            <a:r>
              <a:rPr lang="zh-TW" altLang="en-US" dirty="0" smtClean="0"/>
              <a:t>是</a:t>
            </a:r>
            <a:r>
              <a:rPr lang="en-US" altLang="zh-TW" dirty="0" smtClean="0"/>
              <a:t>0</a:t>
            </a:r>
            <a:r>
              <a:rPr lang="zh-TW" altLang="en-US" dirty="0" smtClean="0"/>
              <a:t>，已知測量值是</a:t>
            </a:r>
            <a:r>
              <a:rPr lang="en-US" altLang="zh-TW" dirty="0" smtClean="0"/>
              <a:t>d1</a:t>
            </a:r>
            <a:r>
              <a:rPr lang="zh-TW" altLang="en-US" dirty="0" smtClean="0"/>
              <a:t>時，</a:t>
            </a:r>
            <a:r>
              <a:rPr lang="en-US" altLang="zh-TW" dirty="0" smtClean="0"/>
              <a:t>unit</a:t>
            </a:r>
            <a:r>
              <a:rPr lang="zh-TW" altLang="en-US" dirty="0" smtClean="0"/>
              <a:t>被</a:t>
            </a:r>
            <a:r>
              <a:rPr lang="en-US" altLang="zh-TW" dirty="0" smtClean="0"/>
              <a:t>assign</a:t>
            </a:r>
            <a:r>
              <a:rPr lang="zh-TW" altLang="en-US" dirty="0" smtClean="0"/>
              <a:t>到</a:t>
            </a:r>
            <a:r>
              <a:rPr lang="en-US" altLang="zh-TW" dirty="0" smtClean="0"/>
              <a:t>c2</a:t>
            </a:r>
            <a:r>
              <a:rPr lang="zh-TW" altLang="en-US" dirty="0" smtClean="0"/>
              <a:t>的機率</a:t>
            </a:r>
            <a:r>
              <a:rPr lang="en-US" altLang="zh-TW" dirty="0" smtClean="0"/>
              <a:t>(f(c2|d))</a:t>
            </a:r>
            <a:r>
              <a:rPr lang="zh-TW" altLang="en-US" dirty="0" smtClean="0"/>
              <a:t>是</a:t>
            </a:r>
            <a:r>
              <a:rPr lang="en-US" altLang="zh-TW" dirty="0" smtClean="0"/>
              <a:t>1</a:t>
            </a:r>
          </a:p>
          <a:p>
            <a:r>
              <a:rPr lang="zh-TW" altLang="en-US" dirty="0" smtClean="0"/>
              <a:t>因此情況</a:t>
            </a:r>
            <a:r>
              <a:rPr lang="en-US" altLang="zh-TW" dirty="0" smtClean="0"/>
              <a:t>(A)</a:t>
            </a:r>
            <a:r>
              <a:rPr lang="zh-TW" altLang="en-US" dirty="0" smtClean="0"/>
              <a:t>下，期望值為</a:t>
            </a:r>
            <a:r>
              <a:rPr lang="en-US" altLang="zh-TW" dirty="0" smtClean="0"/>
              <a:t>0</a:t>
            </a:r>
          </a:p>
          <a:p>
            <a:endParaRPr lang="en-US" altLang="zh-TW" dirty="0" smtClean="0"/>
          </a:p>
          <a:p>
            <a:r>
              <a:rPr lang="en-US" altLang="zh-TW" dirty="0" smtClean="0"/>
              <a:t>(B)</a:t>
            </a:r>
            <a:r>
              <a:rPr lang="zh-TW" altLang="en-US" dirty="0" smtClean="0"/>
              <a:t>看真正的類別是</a:t>
            </a:r>
            <a:r>
              <a:rPr lang="en-US" altLang="zh-TW" dirty="0" smtClean="0"/>
              <a:t>c2</a:t>
            </a:r>
            <a:r>
              <a:rPr lang="zh-TW" altLang="en-US" dirty="0" smtClean="0"/>
              <a:t>的情況</a:t>
            </a:r>
            <a:r>
              <a:rPr lang="en-US" altLang="zh-TW" dirty="0" smtClean="0"/>
              <a:t>(P(c2,d1))=0.2</a:t>
            </a:r>
            <a:r>
              <a:rPr lang="zh-TW" altLang="en-US" dirty="0" smtClean="0"/>
              <a:t>，而真正類別是</a:t>
            </a:r>
            <a:r>
              <a:rPr lang="en-US" altLang="zh-TW" dirty="0" smtClean="0"/>
              <a:t>c2</a:t>
            </a:r>
            <a:r>
              <a:rPr lang="zh-TW" altLang="en-US" dirty="0" smtClean="0"/>
              <a:t>時會有可能被</a:t>
            </a:r>
            <a:r>
              <a:rPr lang="en-US" altLang="zh-TW" dirty="0" smtClean="0"/>
              <a:t>assign</a:t>
            </a:r>
            <a:r>
              <a:rPr lang="zh-TW" altLang="en-US" dirty="0" smtClean="0"/>
              <a:t>到</a:t>
            </a:r>
            <a:r>
              <a:rPr lang="en-US" altLang="zh-TW" dirty="0" smtClean="0"/>
              <a:t>c1</a:t>
            </a:r>
            <a:r>
              <a:rPr lang="zh-TW" altLang="en-US" dirty="0" smtClean="0"/>
              <a:t>、</a:t>
            </a:r>
            <a:r>
              <a:rPr lang="en-US" altLang="zh-TW" dirty="0" smtClean="0"/>
              <a:t>c2</a:t>
            </a:r>
            <a:r>
              <a:rPr lang="zh-TW" altLang="en-US" dirty="0" smtClean="0"/>
              <a:t>兩種情況，分別是情況</a:t>
            </a:r>
            <a:r>
              <a:rPr lang="en-US" altLang="zh-TW" dirty="0" smtClean="0"/>
              <a:t>(a)</a:t>
            </a:r>
            <a:r>
              <a:rPr lang="zh-TW" altLang="en-US" dirty="0" smtClean="0"/>
              <a:t>、情況</a:t>
            </a:r>
            <a:r>
              <a:rPr lang="en-US" altLang="zh-TW" dirty="0" smtClean="0"/>
              <a:t>(b)</a:t>
            </a:r>
            <a:r>
              <a:rPr lang="zh-TW" altLang="en-US" dirty="0" smtClean="0"/>
              <a:t>，</a:t>
            </a:r>
          </a:p>
          <a:p>
            <a:r>
              <a:rPr lang="en-US" altLang="zh-TW" dirty="0" smtClean="0"/>
              <a:t>(a)</a:t>
            </a:r>
            <a:r>
              <a:rPr lang="zh-TW" altLang="en-US" dirty="0" smtClean="0"/>
              <a:t>而真正類別是</a:t>
            </a:r>
            <a:r>
              <a:rPr lang="en-US" altLang="zh-TW" dirty="0" smtClean="0"/>
              <a:t>c2</a:t>
            </a:r>
            <a:r>
              <a:rPr lang="zh-TW" altLang="en-US" dirty="0" smtClean="0"/>
              <a:t>且被</a:t>
            </a:r>
            <a:r>
              <a:rPr lang="en-US" altLang="zh-TW" dirty="0" smtClean="0"/>
              <a:t>assign</a:t>
            </a:r>
            <a:r>
              <a:rPr lang="zh-TW" altLang="en-US" dirty="0" smtClean="0"/>
              <a:t>到</a:t>
            </a:r>
            <a:r>
              <a:rPr lang="en-US" altLang="zh-TW" dirty="0" smtClean="0"/>
              <a:t>c1</a:t>
            </a:r>
            <a:r>
              <a:rPr lang="zh-TW" altLang="en-US" dirty="0" smtClean="0"/>
              <a:t>的經濟獲益</a:t>
            </a:r>
            <a:r>
              <a:rPr lang="en-US" altLang="zh-TW" dirty="0" smtClean="0"/>
              <a:t>(e(c2,c1))</a:t>
            </a:r>
            <a:r>
              <a:rPr lang="zh-TW" altLang="en-US" dirty="0" smtClean="0"/>
              <a:t>是</a:t>
            </a:r>
            <a:r>
              <a:rPr lang="en-US" altLang="zh-TW" dirty="0" smtClean="0"/>
              <a:t>0</a:t>
            </a:r>
            <a:r>
              <a:rPr lang="zh-TW" altLang="en-US" dirty="0" smtClean="0"/>
              <a:t>，已知測量值是</a:t>
            </a:r>
            <a:r>
              <a:rPr lang="en-US" altLang="zh-TW" dirty="0" smtClean="0"/>
              <a:t>d1</a:t>
            </a:r>
            <a:r>
              <a:rPr lang="zh-TW" altLang="en-US" dirty="0" smtClean="0"/>
              <a:t>時，</a:t>
            </a:r>
            <a:r>
              <a:rPr lang="en-US" altLang="zh-TW" dirty="0" smtClean="0"/>
              <a:t>unit</a:t>
            </a:r>
            <a:r>
              <a:rPr lang="zh-TW" altLang="en-US" dirty="0" smtClean="0"/>
              <a:t>被</a:t>
            </a:r>
            <a:r>
              <a:rPr lang="en-US" altLang="zh-TW" dirty="0" smtClean="0"/>
              <a:t>assign</a:t>
            </a:r>
            <a:r>
              <a:rPr lang="zh-TW" altLang="en-US" dirty="0" smtClean="0"/>
              <a:t>到</a:t>
            </a:r>
            <a:r>
              <a:rPr lang="en-US" altLang="zh-TW" dirty="0" smtClean="0"/>
              <a:t>c1</a:t>
            </a:r>
            <a:r>
              <a:rPr lang="zh-TW" altLang="en-US" dirty="0" smtClean="0"/>
              <a:t>的機率</a:t>
            </a:r>
            <a:r>
              <a:rPr lang="en-US" altLang="zh-TW" dirty="0" smtClean="0"/>
              <a:t>(f(c1|d))</a:t>
            </a:r>
            <a:r>
              <a:rPr lang="zh-TW" altLang="en-US" dirty="0" smtClean="0"/>
              <a:t>是</a:t>
            </a:r>
            <a:r>
              <a:rPr lang="en-US" altLang="zh-TW" dirty="0" smtClean="0"/>
              <a:t>0</a:t>
            </a:r>
          </a:p>
          <a:p>
            <a:r>
              <a:rPr lang="en-US" altLang="zh-TW" dirty="0" smtClean="0"/>
              <a:t>(b)</a:t>
            </a:r>
            <a:r>
              <a:rPr lang="zh-TW" altLang="en-US" dirty="0" smtClean="0"/>
              <a:t>而真正類別是</a:t>
            </a:r>
            <a:r>
              <a:rPr lang="en-US" altLang="zh-TW" dirty="0" smtClean="0"/>
              <a:t>c2</a:t>
            </a:r>
            <a:r>
              <a:rPr lang="zh-TW" altLang="en-US" dirty="0" smtClean="0"/>
              <a:t>且被</a:t>
            </a:r>
            <a:r>
              <a:rPr lang="en-US" altLang="zh-TW" dirty="0" smtClean="0"/>
              <a:t>assign</a:t>
            </a:r>
            <a:r>
              <a:rPr lang="zh-TW" altLang="en-US" dirty="0" smtClean="0"/>
              <a:t>到</a:t>
            </a:r>
            <a:r>
              <a:rPr lang="en-US" altLang="zh-TW" dirty="0" smtClean="0"/>
              <a:t>c2</a:t>
            </a:r>
            <a:r>
              <a:rPr lang="zh-TW" altLang="en-US" dirty="0" smtClean="0"/>
              <a:t>的經濟獲益</a:t>
            </a:r>
            <a:r>
              <a:rPr lang="en-US" altLang="zh-TW" dirty="0" smtClean="0"/>
              <a:t>(e(c2,c2))</a:t>
            </a:r>
            <a:r>
              <a:rPr lang="zh-TW" altLang="en-US" dirty="0" smtClean="0"/>
              <a:t>是</a:t>
            </a:r>
            <a:r>
              <a:rPr lang="en-US" altLang="zh-TW" dirty="0" smtClean="0"/>
              <a:t>1</a:t>
            </a:r>
            <a:r>
              <a:rPr lang="zh-TW" altLang="en-US" dirty="0" smtClean="0"/>
              <a:t>，已知測量值是</a:t>
            </a:r>
            <a:r>
              <a:rPr lang="en-US" altLang="zh-TW" dirty="0" smtClean="0"/>
              <a:t>d1</a:t>
            </a:r>
            <a:r>
              <a:rPr lang="zh-TW" altLang="en-US" dirty="0" smtClean="0"/>
              <a:t>時，</a:t>
            </a:r>
            <a:r>
              <a:rPr lang="en-US" altLang="zh-TW" dirty="0" smtClean="0"/>
              <a:t>unit</a:t>
            </a:r>
            <a:r>
              <a:rPr lang="zh-TW" altLang="en-US" dirty="0" smtClean="0"/>
              <a:t>被</a:t>
            </a:r>
            <a:r>
              <a:rPr lang="en-US" altLang="zh-TW" dirty="0" smtClean="0"/>
              <a:t>assign</a:t>
            </a:r>
            <a:r>
              <a:rPr lang="zh-TW" altLang="en-US" dirty="0" smtClean="0"/>
              <a:t>到</a:t>
            </a:r>
            <a:r>
              <a:rPr lang="en-US" altLang="zh-TW" dirty="0" smtClean="0"/>
              <a:t>c2</a:t>
            </a:r>
            <a:r>
              <a:rPr lang="zh-TW" altLang="en-US" dirty="0" smtClean="0"/>
              <a:t>的機率</a:t>
            </a:r>
            <a:r>
              <a:rPr lang="en-US" altLang="zh-TW" dirty="0" smtClean="0"/>
              <a:t>(f(c2|d))</a:t>
            </a:r>
            <a:r>
              <a:rPr lang="zh-TW" altLang="en-US" dirty="0" smtClean="0"/>
              <a:t>是</a:t>
            </a:r>
            <a:r>
              <a:rPr lang="en-US" altLang="zh-TW" dirty="0" smtClean="0"/>
              <a:t>1</a:t>
            </a:r>
          </a:p>
          <a:p>
            <a:r>
              <a:rPr lang="zh-TW" altLang="en-US" dirty="0" smtClean="0"/>
              <a:t>因此</a:t>
            </a:r>
            <a:r>
              <a:rPr lang="en-US" altLang="zh-TW" dirty="0" smtClean="0"/>
              <a:t>(B)</a:t>
            </a:r>
            <a:r>
              <a:rPr lang="zh-TW" altLang="en-US" dirty="0" smtClean="0"/>
              <a:t>的期望值為</a:t>
            </a:r>
            <a:r>
              <a:rPr lang="en-US" altLang="zh-TW" dirty="0" smtClean="0"/>
              <a:t>0.2</a:t>
            </a:r>
          </a:p>
          <a:p>
            <a:endParaRPr lang="en-US" altLang="zh-TW" dirty="0" smtClean="0"/>
          </a:p>
          <a:p>
            <a:r>
              <a:rPr lang="zh-TW" altLang="en-US" dirty="0" smtClean="0"/>
              <a:t>綜合</a:t>
            </a:r>
            <a:r>
              <a:rPr lang="en-US" altLang="zh-TW" dirty="0" smtClean="0"/>
              <a:t>(A)</a:t>
            </a:r>
            <a:r>
              <a:rPr lang="zh-TW" altLang="en-US" dirty="0" smtClean="0"/>
              <a:t>、</a:t>
            </a:r>
            <a:r>
              <a:rPr lang="en-US" altLang="zh-TW" dirty="0" smtClean="0"/>
              <a:t>(B)</a:t>
            </a:r>
            <a:r>
              <a:rPr lang="zh-TW" altLang="en-US" dirty="0" smtClean="0"/>
              <a:t>得</a:t>
            </a:r>
            <a:r>
              <a:rPr lang="en-US" altLang="zh-TW" dirty="0" smtClean="0"/>
              <a:t>d1</a:t>
            </a:r>
            <a:r>
              <a:rPr lang="zh-TW" altLang="en-US" dirty="0" smtClean="0"/>
              <a:t>時的期望值為</a:t>
            </a:r>
            <a:r>
              <a:rPr lang="en-US" altLang="zh-TW" dirty="0" smtClean="0"/>
              <a:t>0.2</a:t>
            </a:r>
          </a:p>
          <a:p>
            <a:endParaRPr lang="en-US" altLang="zh-TW" dirty="0" smtClean="0"/>
          </a:p>
          <a:p>
            <a:endParaRPr lang="en-US" altLang="zh-TW" dirty="0" smtClean="0"/>
          </a:p>
          <a:p>
            <a:endParaRPr lang="en-US" altLang="zh-TW" dirty="0" smtClean="0"/>
          </a:p>
          <a:p>
            <a:r>
              <a:rPr lang="en-US" altLang="zh-TW" dirty="0" smtClean="0"/>
              <a:t>            (a)a=c1</a:t>
            </a:r>
          </a:p>
          <a:p>
            <a:r>
              <a:rPr lang="en-US" altLang="zh-TW" dirty="0" smtClean="0"/>
              <a:t>             /</a:t>
            </a:r>
          </a:p>
          <a:p>
            <a:r>
              <a:rPr lang="en-US" altLang="zh-TW" dirty="0" smtClean="0"/>
              <a:t>            /</a:t>
            </a:r>
          </a:p>
          <a:p>
            <a:r>
              <a:rPr lang="en-US" altLang="zh-TW" dirty="0" smtClean="0"/>
              <a:t>         (A)t=c1</a:t>
            </a:r>
            <a:r>
              <a:rPr lang="zh-TW" altLang="en-US" dirty="0" smtClean="0"/>
              <a:t>－</a:t>
            </a:r>
            <a:r>
              <a:rPr lang="en-US" altLang="zh-TW" dirty="0" smtClean="0"/>
              <a:t>(b)a=c2  </a:t>
            </a:r>
          </a:p>
          <a:p>
            <a:r>
              <a:rPr lang="en-US" altLang="zh-TW" dirty="0" smtClean="0"/>
              <a:t>         /</a:t>
            </a:r>
          </a:p>
          <a:p>
            <a:r>
              <a:rPr lang="en-US" altLang="zh-TW" dirty="0" smtClean="0"/>
              <a:t>        /      (a)a=c1</a:t>
            </a:r>
          </a:p>
          <a:p>
            <a:r>
              <a:rPr lang="en-US" altLang="zh-TW" dirty="0" smtClean="0"/>
              <a:t>       /       /</a:t>
            </a:r>
          </a:p>
          <a:p>
            <a:r>
              <a:rPr lang="en-US" altLang="zh-TW" dirty="0" smtClean="0"/>
              <a:t>     d1-----(B)t=c2</a:t>
            </a:r>
            <a:r>
              <a:rPr lang="zh-TW" altLang="en-US" dirty="0" smtClean="0"/>
              <a:t>－</a:t>
            </a:r>
            <a:r>
              <a:rPr lang="en-US" altLang="zh-TW" dirty="0" smtClean="0"/>
              <a:t>(b)a=c2</a:t>
            </a:r>
          </a:p>
          <a:p>
            <a:r>
              <a:rPr lang="en-US" altLang="zh-TW" dirty="0" smtClean="0"/>
              <a:t>    /   (a)c1</a:t>
            </a:r>
          </a:p>
          <a:p>
            <a:r>
              <a:rPr lang="en-US" altLang="zh-TW" dirty="0" smtClean="0"/>
              <a:t>   /     /  </a:t>
            </a:r>
          </a:p>
          <a:p>
            <a:r>
              <a:rPr lang="en-US" altLang="zh-TW" dirty="0" smtClean="0"/>
              <a:t>  /  (A)c1</a:t>
            </a:r>
            <a:r>
              <a:rPr lang="zh-TW" altLang="en-US" dirty="0" smtClean="0"/>
              <a:t>－</a:t>
            </a:r>
            <a:r>
              <a:rPr lang="en-US" altLang="zh-TW" dirty="0" smtClean="0"/>
              <a:t>(b)c2   (a)c1</a:t>
            </a:r>
          </a:p>
          <a:p>
            <a:r>
              <a:rPr lang="en-US" altLang="zh-TW" dirty="0" smtClean="0"/>
              <a:t> /    /              /</a:t>
            </a:r>
          </a:p>
          <a:p>
            <a:r>
              <a:rPr lang="en-US" altLang="zh-TW" dirty="0" smtClean="0"/>
              <a:t>D---d2 </a:t>
            </a:r>
            <a:r>
              <a:rPr lang="zh-TW" altLang="en-US" dirty="0" smtClean="0"/>
              <a:t>－－－－－</a:t>
            </a:r>
            <a:r>
              <a:rPr lang="en-US" altLang="zh-TW" dirty="0" smtClean="0"/>
              <a:t>(B)c1</a:t>
            </a:r>
            <a:r>
              <a:rPr lang="zh-TW" altLang="en-US" dirty="0" smtClean="0"/>
              <a:t>－</a:t>
            </a:r>
            <a:r>
              <a:rPr lang="en-US" altLang="zh-TW" dirty="0" smtClean="0"/>
              <a:t>(b)c2</a:t>
            </a:r>
          </a:p>
          <a:p>
            <a:r>
              <a:rPr lang="en-US" altLang="zh-TW" dirty="0" smtClean="0"/>
              <a:t> \</a:t>
            </a:r>
          </a:p>
          <a:p>
            <a:r>
              <a:rPr lang="en-US" altLang="zh-TW" dirty="0" smtClean="0"/>
              <a:t>  \</a:t>
            </a:r>
          </a:p>
          <a:p>
            <a:r>
              <a:rPr lang="en-US" altLang="zh-TW" dirty="0" smtClean="0"/>
              <a:t>   d3</a:t>
            </a:r>
            <a:r>
              <a:rPr lang="zh-TW" altLang="en-US" dirty="0" smtClean="0"/>
              <a:t>－－</a:t>
            </a:r>
            <a:r>
              <a:rPr lang="en-US" altLang="zh-TW" dirty="0" smtClean="0"/>
              <a:t>(A)c1</a:t>
            </a:r>
            <a:r>
              <a:rPr lang="zh-TW" altLang="en-US" dirty="0" smtClean="0"/>
              <a:t>－－</a:t>
            </a:r>
            <a:r>
              <a:rPr lang="en-US" altLang="zh-TW" dirty="0" smtClean="0"/>
              <a:t>(a)c1</a:t>
            </a:r>
          </a:p>
          <a:p>
            <a:r>
              <a:rPr lang="en-US" altLang="zh-TW" dirty="0" smtClean="0"/>
              <a:t>    \     \</a:t>
            </a:r>
          </a:p>
          <a:p>
            <a:r>
              <a:rPr lang="en-US" altLang="zh-TW" dirty="0" smtClean="0"/>
              <a:t>     \     (b)c2</a:t>
            </a:r>
          </a:p>
          <a:p>
            <a:r>
              <a:rPr lang="en-US" altLang="zh-TW" dirty="0" smtClean="0"/>
              <a:t>      \      </a:t>
            </a:r>
          </a:p>
          <a:p>
            <a:r>
              <a:rPr lang="en-US" altLang="zh-TW" dirty="0" smtClean="0"/>
              <a:t>       (B)c2</a:t>
            </a:r>
            <a:r>
              <a:rPr lang="zh-TW" altLang="en-US" dirty="0" smtClean="0"/>
              <a:t>－</a:t>
            </a:r>
            <a:r>
              <a:rPr lang="en-US" altLang="zh-TW" dirty="0" smtClean="0"/>
              <a:t>(a)c1</a:t>
            </a:r>
          </a:p>
          <a:p>
            <a:r>
              <a:rPr lang="en-US" altLang="zh-TW" dirty="0" smtClean="0"/>
              <a:t>        \</a:t>
            </a:r>
          </a:p>
          <a:p>
            <a:r>
              <a:rPr lang="en-US" altLang="zh-TW" dirty="0" smtClean="0"/>
              <a:t>         (b)c2</a:t>
            </a:r>
          </a:p>
          <a:p>
            <a:endParaRPr lang="en-US" altLang="zh-TW" dirty="0" smtClean="0"/>
          </a:p>
          <a:p>
            <a:endParaRPr lang="en-US" altLang="zh-TW" dirty="0" smtClean="0"/>
          </a:p>
          <a:p>
            <a:r>
              <a:rPr lang="en-US" altLang="zh-TW" dirty="0" smtClean="0"/>
              <a:t>faster</a:t>
            </a:r>
            <a:r>
              <a:rPr lang="zh-TW" altLang="en-US" dirty="0" smtClean="0"/>
              <a:t>：</a:t>
            </a:r>
          </a:p>
          <a:p>
            <a:r>
              <a:rPr lang="en-US" altLang="zh-TW" dirty="0" smtClean="0"/>
              <a:t>d=d1 → P(c1,d1)=0.12 → e(c1,c1)=1(</a:t>
            </a:r>
            <a:r>
              <a:rPr lang="zh-TW" altLang="en-US" dirty="0" smtClean="0"/>
              <a:t>找非</a:t>
            </a:r>
            <a:r>
              <a:rPr lang="en-US" altLang="zh-TW" dirty="0" smtClean="0"/>
              <a:t>0</a:t>
            </a:r>
            <a:r>
              <a:rPr lang="zh-TW" altLang="en-US" dirty="0" smtClean="0"/>
              <a:t>的</a:t>
            </a:r>
            <a:r>
              <a:rPr lang="en-US" altLang="zh-TW" dirty="0" smtClean="0"/>
              <a:t>) → f(c1|d1)=0 → </a:t>
            </a:r>
            <a:r>
              <a:rPr lang="zh-TW" altLang="en-US" dirty="0" smtClean="0"/>
              <a:t>把</a:t>
            </a:r>
            <a:r>
              <a:rPr lang="en-US" altLang="zh-TW" dirty="0" smtClean="0"/>
              <a:t>3</a:t>
            </a:r>
            <a:r>
              <a:rPr lang="zh-TW" altLang="en-US" dirty="0" smtClean="0"/>
              <a:t>個值相乘：</a:t>
            </a:r>
            <a:r>
              <a:rPr lang="en-US" altLang="zh-TW" dirty="0" smtClean="0"/>
              <a:t>0.12*1*0 = 0</a:t>
            </a:r>
          </a:p>
          <a:p>
            <a:r>
              <a:rPr lang="en-US" altLang="zh-TW" dirty="0" smtClean="0"/>
              <a:t>d=d1 → P(c2,d1)=0.2 → e(c2,c2)=1 → f(c2|d1)=1 </a:t>
            </a:r>
          </a:p>
          <a:p>
            <a:endParaRPr lang="en-US" altLang="zh-TW" dirty="0" smtClean="0"/>
          </a:p>
          <a:p>
            <a:r>
              <a:rPr lang="en-US" altLang="zh-TW" dirty="0" smtClean="0"/>
              <a:t>d=d2 → P(c1,d2)=0.18 → e(c1,c1)=1 → f(c1|d2)=1 </a:t>
            </a:r>
          </a:p>
          <a:p>
            <a:r>
              <a:rPr lang="en-US" altLang="zh-TW" dirty="0" smtClean="0"/>
              <a:t>d=d2 → P(c2,d2)=0.16 → e(c2,c2)=1 → f(c2|d2)=0 </a:t>
            </a:r>
          </a:p>
          <a:p>
            <a:endParaRPr lang="en-US" altLang="zh-TW" dirty="0" smtClean="0"/>
          </a:p>
          <a:p>
            <a:r>
              <a:rPr lang="en-US" altLang="zh-TW" dirty="0" smtClean="0"/>
              <a:t>d=d3 → P(c1,d3)=0.3 → e(c1,c1)=1 → f(c1|d2)=1 </a:t>
            </a:r>
          </a:p>
          <a:p>
            <a:r>
              <a:rPr lang="en-US" altLang="zh-TW" dirty="0" smtClean="0"/>
              <a:t>d=d3 → P(c2,d3)=0.04 → e(c2,c2)=1 → f(c2|d2)=0 </a:t>
            </a:r>
          </a:p>
          <a:p>
            <a:endParaRPr lang="en-US" altLang="zh-TW" dirty="0" smtClean="0"/>
          </a:p>
          <a:p>
            <a:endParaRPr lang="en-US" altLang="zh-TW" dirty="0" smtClean="0"/>
          </a:p>
          <a:p>
            <a:r>
              <a:rPr lang="en-US" altLang="zh-TW" dirty="0" smtClean="0"/>
              <a:t>(2)</a:t>
            </a:r>
          </a:p>
          <a:p>
            <a:r>
              <a:rPr lang="zh-TW" altLang="en-US" dirty="0" smtClean="0"/>
              <a:t>或者直接先看</a:t>
            </a:r>
            <a:r>
              <a:rPr lang="en-US" altLang="zh-TW" dirty="0" smtClean="0"/>
              <a:t>f(</a:t>
            </a:r>
            <a:r>
              <a:rPr lang="en-US" altLang="zh-TW" dirty="0" err="1" smtClean="0"/>
              <a:t>a|d</a:t>
            </a:r>
            <a:r>
              <a:rPr lang="en-US" altLang="zh-TW" dirty="0" smtClean="0"/>
              <a:t>)</a:t>
            </a:r>
          </a:p>
          <a:p>
            <a:r>
              <a:rPr lang="en-US" altLang="zh-TW" dirty="0" smtClean="0"/>
              <a:t>(A)</a:t>
            </a:r>
          </a:p>
          <a:p>
            <a:r>
              <a:rPr lang="zh-TW" altLang="en-US" dirty="0" smtClean="0"/>
              <a:t>當</a:t>
            </a:r>
            <a:r>
              <a:rPr lang="en-US" altLang="zh-TW" dirty="0" smtClean="0"/>
              <a:t>d</a:t>
            </a:r>
            <a:r>
              <a:rPr lang="zh-TW" altLang="en-US" dirty="0" smtClean="0"/>
              <a:t>為</a:t>
            </a:r>
            <a:r>
              <a:rPr lang="en-US" altLang="zh-TW" dirty="0" smtClean="0"/>
              <a:t>d1</a:t>
            </a:r>
            <a:r>
              <a:rPr lang="zh-TW" altLang="en-US" dirty="0" smtClean="0"/>
              <a:t>時只有</a:t>
            </a:r>
            <a:r>
              <a:rPr lang="en-US" altLang="zh-TW" dirty="0" smtClean="0"/>
              <a:t>f(c2|d)</a:t>
            </a:r>
            <a:r>
              <a:rPr lang="zh-TW" altLang="en-US" dirty="0" smtClean="0"/>
              <a:t>為</a:t>
            </a:r>
            <a:r>
              <a:rPr lang="en-US" altLang="zh-TW" dirty="0" smtClean="0"/>
              <a:t>1[</a:t>
            </a:r>
            <a:r>
              <a:rPr lang="zh-TW" altLang="en-US" dirty="0" smtClean="0"/>
              <a:t>表示已知</a:t>
            </a:r>
            <a:r>
              <a:rPr lang="en-US" altLang="zh-TW" dirty="0" smtClean="0"/>
              <a:t>d</a:t>
            </a:r>
            <a:r>
              <a:rPr lang="zh-TW" altLang="en-US" dirty="0" smtClean="0"/>
              <a:t>為</a:t>
            </a:r>
            <a:r>
              <a:rPr lang="en-US" altLang="zh-TW" dirty="0" smtClean="0"/>
              <a:t>d1</a:t>
            </a:r>
            <a:r>
              <a:rPr lang="zh-TW" altLang="en-US" dirty="0" smtClean="0"/>
              <a:t>時，此決策準則會</a:t>
            </a:r>
            <a:r>
              <a:rPr lang="en-US" altLang="zh-TW" dirty="0" smtClean="0"/>
              <a:t>100%</a:t>
            </a:r>
            <a:r>
              <a:rPr lang="zh-TW" altLang="en-US" dirty="0" smtClean="0"/>
              <a:t>將此</a:t>
            </a:r>
            <a:r>
              <a:rPr lang="en-US" altLang="zh-TW" dirty="0" smtClean="0"/>
              <a:t>unit assign</a:t>
            </a:r>
            <a:r>
              <a:rPr lang="zh-TW" altLang="en-US" dirty="0" smtClean="0"/>
              <a:t>到</a:t>
            </a:r>
            <a:r>
              <a:rPr lang="en-US" altLang="zh-TW" dirty="0" smtClean="0"/>
              <a:t>c2]</a:t>
            </a:r>
          </a:p>
          <a:p>
            <a:r>
              <a:rPr lang="zh-TW" altLang="en-US" dirty="0" smtClean="0"/>
              <a:t>然後看</a:t>
            </a:r>
            <a:r>
              <a:rPr lang="en-US" altLang="zh-TW" dirty="0" smtClean="0"/>
              <a:t>e(</a:t>
            </a:r>
            <a:r>
              <a:rPr lang="en-US" altLang="zh-TW" dirty="0" err="1" smtClean="0"/>
              <a:t>x,y</a:t>
            </a:r>
            <a:r>
              <a:rPr lang="en-US" altLang="zh-TW" dirty="0" smtClean="0"/>
              <a:t>)</a:t>
            </a:r>
            <a:r>
              <a:rPr lang="zh-TW" altLang="en-US" dirty="0" smtClean="0"/>
              <a:t>矩陣的</a:t>
            </a:r>
            <a:r>
              <a:rPr lang="en-US" altLang="zh-TW" dirty="0" smtClean="0"/>
              <a:t>y</a:t>
            </a:r>
            <a:r>
              <a:rPr lang="zh-TW" altLang="en-US" dirty="0" smtClean="0"/>
              <a:t>為</a:t>
            </a:r>
            <a:r>
              <a:rPr lang="en-US" altLang="zh-TW" dirty="0" smtClean="0"/>
              <a:t>c2</a:t>
            </a:r>
            <a:r>
              <a:rPr lang="zh-TW" altLang="en-US" dirty="0" smtClean="0"/>
              <a:t>那行，而知只有</a:t>
            </a:r>
            <a:r>
              <a:rPr lang="en-US" altLang="zh-TW" dirty="0" smtClean="0"/>
              <a:t>e(c2,c2)</a:t>
            </a:r>
            <a:r>
              <a:rPr lang="zh-TW" altLang="en-US" dirty="0" smtClean="0"/>
              <a:t>為</a:t>
            </a:r>
            <a:r>
              <a:rPr lang="en-US" altLang="zh-TW" dirty="0" smtClean="0"/>
              <a:t>1[</a:t>
            </a:r>
            <a:r>
              <a:rPr lang="zh-TW" altLang="en-US" dirty="0" smtClean="0"/>
              <a:t>表示當</a:t>
            </a:r>
            <a:r>
              <a:rPr lang="en-US" altLang="zh-TW" dirty="0" smtClean="0"/>
              <a:t>assigned category</a:t>
            </a:r>
            <a:r>
              <a:rPr lang="zh-TW" altLang="en-US" dirty="0" smtClean="0"/>
              <a:t>為</a:t>
            </a:r>
            <a:r>
              <a:rPr lang="en-US" altLang="zh-TW" dirty="0" smtClean="0"/>
              <a:t>c2</a:t>
            </a:r>
            <a:r>
              <a:rPr lang="zh-TW" altLang="en-US" dirty="0" smtClean="0"/>
              <a:t>時，只有</a:t>
            </a:r>
            <a:r>
              <a:rPr lang="en-US" altLang="zh-TW" dirty="0" smtClean="0"/>
              <a:t>true category</a:t>
            </a:r>
            <a:r>
              <a:rPr lang="zh-TW" altLang="en-US" dirty="0" smtClean="0"/>
              <a:t>為</a:t>
            </a:r>
            <a:r>
              <a:rPr lang="en-US" altLang="zh-TW" dirty="0" smtClean="0"/>
              <a:t>c2</a:t>
            </a:r>
            <a:r>
              <a:rPr lang="zh-TW" altLang="en-US" dirty="0" smtClean="0"/>
              <a:t>時才有經濟獲益</a:t>
            </a:r>
            <a:r>
              <a:rPr lang="en-US" altLang="zh-TW" dirty="0" smtClean="0"/>
              <a:t>]</a:t>
            </a:r>
          </a:p>
          <a:p>
            <a:r>
              <a:rPr lang="zh-TW" altLang="en-US" dirty="0" smtClean="0"/>
              <a:t>因此回找</a:t>
            </a:r>
            <a:r>
              <a:rPr lang="en-US" altLang="zh-TW" dirty="0" smtClean="0"/>
              <a:t>P(c2,d)</a:t>
            </a:r>
          </a:p>
          <a:p>
            <a:r>
              <a:rPr lang="zh-TW" altLang="en-US" dirty="0" smtClean="0"/>
              <a:t>而得</a:t>
            </a:r>
            <a:r>
              <a:rPr lang="en-US" altLang="zh-TW" dirty="0" smtClean="0"/>
              <a:t>1*1*0.2=0.2</a:t>
            </a:r>
          </a:p>
          <a:p>
            <a:r>
              <a:rPr lang="en-US" altLang="zh-TW" dirty="0" smtClean="0"/>
              <a:t>(B)d=d2 → f(c1|d2)=1 → e(c1,c1)=1 → P(c1,d2)=0.18</a:t>
            </a:r>
          </a:p>
          <a:p>
            <a:r>
              <a:rPr lang="en-US" altLang="zh-TW" dirty="0" smtClean="0"/>
              <a:t>(C)d=d3 → f(c1|d3)=1 → e(c1,c1)=1 → P(c1,d2)=0.3</a:t>
            </a:r>
          </a:p>
          <a:p>
            <a:r>
              <a:rPr lang="zh-TW" altLang="en-US" dirty="0" smtClean="0"/>
              <a:t>期望值為</a:t>
            </a:r>
            <a:r>
              <a:rPr lang="en-US" altLang="zh-TW" dirty="0" smtClean="0"/>
              <a:t>0.2+0.18+0.3=0.68</a:t>
            </a:r>
          </a:p>
          <a:p>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31</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54297318-F25F-4DB1-A903-A4578F6AD029}" type="slidenum">
              <a:rPr lang="en-US" altLang="zh-TW" smtClean="0">
                <a:ea typeface="新細明體" charset="-120"/>
              </a:rPr>
              <a:pPr/>
              <a:t>33</a:t>
            </a:fld>
            <a:endParaRPr lang="en-US" altLang="zh-TW" smtClean="0">
              <a:ea typeface="新細明體" charset="-12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zh-TW" altLang="en-US" dirty="0" smtClean="0">
                <a:ea typeface="新細明體" charset="-120"/>
              </a:rPr>
              <a:t>此表格是是</a:t>
            </a:r>
            <a:r>
              <a:rPr lang="en-US" altLang="zh-TW" dirty="0" smtClean="0">
                <a:ea typeface="新細明體" charset="-120"/>
              </a:rPr>
              <a:t>P(</a:t>
            </a:r>
            <a:r>
              <a:rPr lang="en-US" altLang="zh-TW" dirty="0" err="1" smtClean="0">
                <a:ea typeface="新細明體" charset="-120"/>
              </a:rPr>
              <a:t>t,a</a:t>
            </a:r>
            <a:r>
              <a:rPr lang="en-US" altLang="zh-TW" dirty="0" smtClean="0">
                <a:ea typeface="新細明體" charset="-120"/>
              </a:rPr>
              <a:t>)</a:t>
            </a:r>
            <a:r>
              <a:rPr lang="zh-TW" altLang="en-US" dirty="0" smtClean="0">
                <a:ea typeface="新細明體" charset="-120"/>
              </a:rPr>
              <a:t>矩陣</a:t>
            </a:r>
          </a:p>
          <a:p>
            <a:pPr eaLnBrk="1" hangingPunct="1"/>
            <a:r>
              <a:rPr lang="en-US" altLang="zh-TW" dirty="0" smtClean="0">
                <a:ea typeface="新細明體" charset="-120"/>
              </a:rPr>
              <a:t>P(</a:t>
            </a:r>
            <a:r>
              <a:rPr lang="en-US" altLang="zh-TW" dirty="0" err="1" smtClean="0">
                <a:ea typeface="新細明體" charset="-120"/>
              </a:rPr>
              <a:t>t,a</a:t>
            </a:r>
            <a:r>
              <a:rPr lang="en-US" altLang="zh-TW" dirty="0" smtClean="0">
                <a:ea typeface="新細明體" charset="-120"/>
              </a:rPr>
              <a:t>)</a:t>
            </a:r>
            <a:r>
              <a:rPr lang="zh-TW" altLang="en-US" dirty="0" smtClean="0">
                <a:ea typeface="新細明體" charset="-120"/>
              </a:rPr>
              <a:t>是</a:t>
            </a:r>
            <a:r>
              <a:rPr lang="en-US" altLang="zh-TW" dirty="0" smtClean="0">
                <a:ea typeface="新細明體" charset="-120"/>
              </a:rPr>
              <a:t>"unit</a:t>
            </a:r>
            <a:r>
              <a:rPr lang="zh-TW" altLang="en-US" dirty="0" smtClean="0">
                <a:ea typeface="新細明體" charset="-120"/>
              </a:rPr>
              <a:t>真正類別是</a:t>
            </a:r>
            <a:r>
              <a:rPr lang="en-US" altLang="zh-TW" dirty="0" smtClean="0">
                <a:ea typeface="新細明體" charset="-120"/>
              </a:rPr>
              <a:t>t</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a:t>
            </a:r>
            <a:r>
              <a:rPr lang="en-US" altLang="zh-TW" dirty="0" smtClean="0">
                <a:ea typeface="新細明體" charset="-120"/>
              </a:rPr>
              <a:t>a"</a:t>
            </a:r>
            <a:r>
              <a:rPr lang="zh-TW" altLang="en-US" dirty="0" smtClean="0">
                <a:ea typeface="新細明體" charset="-120"/>
              </a:rPr>
              <a:t>的機率</a:t>
            </a:r>
          </a:p>
          <a:p>
            <a:pPr eaLnBrk="1" hangingPunct="1"/>
            <a:r>
              <a:rPr lang="zh-TW" altLang="en-US" dirty="0" smtClean="0">
                <a:ea typeface="新細明體" charset="-120"/>
              </a:rPr>
              <a:t>等於對所有</a:t>
            </a:r>
            <a:r>
              <a:rPr lang="en-US" altLang="zh-TW" dirty="0" smtClean="0">
                <a:ea typeface="新細明體" charset="-120"/>
              </a:rPr>
              <a:t>d</a:t>
            </a:r>
            <a:r>
              <a:rPr lang="zh-TW" altLang="en-US" dirty="0" smtClean="0">
                <a:ea typeface="新細明體" charset="-120"/>
              </a:rPr>
              <a:t>把</a:t>
            </a:r>
            <a:r>
              <a:rPr lang="en-US" altLang="zh-TW" dirty="0" smtClean="0">
                <a:ea typeface="新細明體" charset="-120"/>
              </a:rPr>
              <a:t>P(</a:t>
            </a:r>
            <a:r>
              <a:rPr lang="en-US" altLang="zh-TW" dirty="0" err="1" smtClean="0">
                <a:ea typeface="新細明體" charset="-120"/>
              </a:rPr>
              <a:t>t,d</a:t>
            </a:r>
            <a:r>
              <a:rPr lang="en-US" altLang="zh-TW" dirty="0" smtClean="0">
                <a:ea typeface="新細明體" charset="-120"/>
              </a:rPr>
              <a:t>)*f(</a:t>
            </a:r>
            <a:r>
              <a:rPr lang="en-US" altLang="zh-TW" dirty="0" err="1" smtClean="0">
                <a:ea typeface="新細明體" charset="-120"/>
              </a:rPr>
              <a:t>a|d</a:t>
            </a:r>
            <a:r>
              <a:rPr lang="en-US" altLang="zh-TW" dirty="0" smtClean="0">
                <a:ea typeface="新細明體" charset="-120"/>
              </a:rPr>
              <a:t>)</a:t>
            </a:r>
          </a:p>
          <a:p>
            <a:pPr eaLnBrk="1" hangingPunct="1"/>
            <a:endParaRPr lang="en-US" altLang="zh-TW" dirty="0" smtClean="0">
              <a:ea typeface="新細明體" charset="-120"/>
            </a:endParaRPr>
          </a:p>
          <a:p>
            <a:pPr eaLnBrk="1" hangingPunct="1"/>
            <a:r>
              <a:rPr lang="zh-TW" altLang="en-US" dirty="0" smtClean="0">
                <a:ea typeface="新細明體" charset="-120"/>
              </a:rPr>
              <a:t>對角線上的</a:t>
            </a:r>
            <a:r>
              <a:rPr lang="en-US" altLang="zh-TW" dirty="0" smtClean="0">
                <a:ea typeface="新細明體" charset="-120"/>
              </a:rPr>
              <a:t>P(c1,c1)</a:t>
            </a:r>
            <a:r>
              <a:rPr lang="zh-TW" altLang="en-US" dirty="0" smtClean="0">
                <a:ea typeface="新細明體" charset="-120"/>
              </a:rPr>
              <a:t>、</a:t>
            </a:r>
            <a:r>
              <a:rPr lang="en-US" altLang="zh-TW" dirty="0" smtClean="0">
                <a:ea typeface="新細明體" charset="-120"/>
              </a:rPr>
              <a:t>P(c2,c2)</a:t>
            </a:r>
            <a:r>
              <a:rPr lang="zh-TW" altLang="en-US" dirty="0" smtClean="0">
                <a:ea typeface="新細明體" charset="-120"/>
              </a:rPr>
              <a:t>表示</a:t>
            </a:r>
            <a:r>
              <a:rPr lang="en-US" altLang="zh-TW" dirty="0" smtClean="0">
                <a:ea typeface="新細明體" charset="-120"/>
              </a:rPr>
              <a:t>correct assignment</a:t>
            </a:r>
          </a:p>
          <a:p>
            <a:pPr eaLnBrk="1" hangingPunct="1"/>
            <a:r>
              <a:rPr lang="en-US" altLang="zh-TW" dirty="0" smtClean="0">
                <a:ea typeface="新細明體" charset="-120"/>
              </a:rPr>
              <a:t>P(c1,c2)</a:t>
            </a:r>
            <a:r>
              <a:rPr lang="zh-TW" altLang="en-US" dirty="0" smtClean="0">
                <a:ea typeface="新細明體" charset="-120"/>
              </a:rPr>
              <a:t>是</a:t>
            </a:r>
            <a:r>
              <a:rPr lang="en-US" altLang="zh-TW" dirty="0" smtClean="0">
                <a:ea typeface="新細明體" charset="-120"/>
              </a:rPr>
              <a:t>“unit</a:t>
            </a:r>
            <a:r>
              <a:rPr lang="zh-TW" altLang="en-US" dirty="0" smtClean="0">
                <a:ea typeface="新細明體" charset="-120"/>
              </a:rPr>
              <a:t>真正類別是</a:t>
            </a:r>
            <a:r>
              <a:rPr lang="en-US" altLang="zh-TW" dirty="0" smtClean="0">
                <a:ea typeface="新細明體" charset="-120"/>
              </a:rPr>
              <a:t>c1</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a:t>
            </a:r>
            <a:r>
              <a:rPr lang="en-US" altLang="zh-TW" dirty="0" smtClean="0">
                <a:ea typeface="新細明體" charset="-120"/>
              </a:rPr>
              <a:t>c2”</a:t>
            </a:r>
            <a:r>
              <a:rPr lang="zh-TW" altLang="en-US" dirty="0" smtClean="0">
                <a:ea typeface="新細明體" charset="-120"/>
              </a:rPr>
              <a:t>的機率</a:t>
            </a:r>
            <a:r>
              <a:rPr lang="en-US" altLang="zh-TW" dirty="0" smtClean="0">
                <a:ea typeface="新細明體" charset="-120"/>
              </a:rPr>
              <a:t>“(incorrect</a:t>
            </a:r>
            <a:r>
              <a:rPr lang="zh-TW" altLang="en-US" baseline="0" dirty="0" smtClean="0">
                <a:ea typeface="新細明體" charset="-120"/>
              </a:rPr>
              <a:t> </a:t>
            </a:r>
            <a:r>
              <a:rPr lang="en-US" altLang="zh-TW" dirty="0" smtClean="0">
                <a:ea typeface="新細明體" charset="-120"/>
              </a:rPr>
              <a:t>assignment)</a:t>
            </a:r>
          </a:p>
          <a:p>
            <a:pPr eaLnBrk="1" hangingPunct="1"/>
            <a:r>
              <a:rPr lang="zh-TW" altLang="en-US" dirty="0" smtClean="0">
                <a:ea typeface="新細明體" charset="-120"/>
              </a:rPr>
              <a:t>看</a:t>
            </a:r>
            <a:r>
              <a:rPr lang="en-US" altLang="zh-TW" dirty="0" smtClean="0">
                <a:ea typeface="新細明體" charset="-120"/>
              </a:rPr>
              <a:t>f(</a:t>
            </a:r>
            <a:r>
              <a:rPr lang="en-US" altLang="zh-TW" dirty="0" err="1" smtClean="0">
                <a:ea typeface="新細明體" charset="-120"/>
              </a:rPr>
              <a:t>a|d</a:t>
            </a:r>
            <a:r>
              <a:rPr lang="en-US" altLang="zh-TW" dirty="0" smtClean="0">
                <a:ea typeface="新細明體" charset="-120"/>
              </a:rPr>
              <a:t>)</a:t>
            </a:r>
            <a:r>
              <a:rPr lang="zh-TW" altLang="en-US" dirty="0" smtClean="0">
                <a:ea typeface="新細明體" charset="-120"/>
              </a:rPr>
              <a:t>：只有</a:t>
            </a:r>
            <a:r>
              <a:rPr lang="en-US" altLang="zh-TW" dirty="0" smtClean="0">
                <a:ea typeface="新細明體" charset="-120"/>
              </a:rPr>
              <a:t>f(c2|d1)</a:t>
            </a:r>
            <a:r>
              <a:rPr lang="zh-TW" altLang="en-US" dirty="0" smtClean="0">
                <a:ea typeface="新細明體" charset="-120"/>
              </a:rPr>
              <a:t>不為</a:t>
            </a:r>
            <a:r>
              <a:rPr lang="en-US" altLang="zh-TW" dirty="0" smtClean="0">
                <a:ea typeface="新細明體" charset="-120"/>
              </a:rPr>
              <a:t>0</a:t>
            </a:r>
            <a:r>
              <a:rPr lang="zh-TW" altLang="en-US" dirty="0" smtClean="0">
                <a:ea typeface="新細明體" charset="-120"/>
              </a:rPr>
              <a:t>，則</a:t>
            </a:r>
            <a:r>
              <a:rPr lang="en-US" altLang="zh-TW" dirty="0" smtClean="0">
                <a:ea typeface="新細明體" charset="-120"/>
              </a:rPr>
              <a:t>P(c1,c2)=P(c1,d1)*f(c2|d1)=0.12</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找</a:t>
            </a:r>
            <a:r>
              <a:rPr lang="en-US" altLang="zh-TW" dirty="0" smtClean="0">
                <a:ea typeface="新細明體" charset="-120"/>
              </a:rPr>
              <a:t>f(</a:t>
            </a:r>
            <a:r>
              <a:rPr lang="en-US" altLang="zh-TW" dirty="0" err="1" smtClean="0">
                <a:ea typeface="新細明體" charset="-120"/>
              </a:rPr>
              <a:t>a|d</a:t>
            </a:r>
            <a:r>
              <a:rPr lang="en-US" altLang="zh-TW" dirty="0" smtClean="0">
                <a:ea typeface="新細明體" charset="-120"/>
              </a:rPr>
              <a:t>)</a:t>
            </a:r>
            <a:r>
              <a:rPr lang="zh-TW" altLang="en-US" dirty="0" smtClean="0">
                <a:ea typeface="新細明體" charset="-120"/>
              </a:rPr>
              <a:t>中，</a:t>
            </a:r>
            <a:r>
              <a:rPr lang="en-US" altLang="zh-TW" dirty="0" smtClean="0">
                <a:ea typeface="新細明體" charset="-120"/>
              </a:rPr>
              <a:t>f(c1|d)</a:t>
            </a:r>
            <a:r>
              <a:rPr lang="zh-TW" altLang="en-US" dirty="0" smtClean="0">
                <a:ea typeface="新細明體" charset="-120"/>
              </a:rPr>
              <a:t>不為</a:t>
            </a:r>
            <a:r>
              <a:rPr lang="en-US" altLang="zh-TW" dirty="0" smtClean="0">
                <a:ea typeface="新細明體" charset="-120"/>
              </a:rPr>
              <a:t>0</a:t>
            </a:r>
            <a:r>
              <a:rPr lang="zh-TW" altLang="en-US" dirty="0" smtClean="0">
                <a:ea typeface="新細明體" charset="-120"/>
              </a:rPr>
              <a:t>的</a:t>
            </a:r>
            <a:r>
              <a:rPr lang="en-US" altLang="zh-TW" dirty="0" smtClean="0">
                <a:ea typeface="新細明體" charset="-120"/>
              </a:rPr>
              <a:t>d</a:t>
            </a:r>
            <a:r>
              <a:rPr lang="zh-TW" altLang="en-US" dirty="0" smtClean="0">
                <a:ea typeface="新細明體" charset="-120"/>
              </a:rPr>
              <a:t>，再回找對應的</a:t>
            </a:r>
            <a:r>
              <a:rPr lang="en-US" altLang="zh-TW" dirty="0" smtClean="0">
                <a:ea typeface="新細明體" charset="-120"/>
              </a:rPr>
              <a:t>P(</a:t>
            </a:r>
            <a:r>
              <a:rPr lang="en-US" altLang="zh-TW" dirty="0" err="1" smtClean="0">
                <a:ea typeface="新細明體" charset="-120"/>
              </a:rPr>
              <a:t>t,d</a:t>
            </a:r>
            <a:r>
              <a:rPr lang="en-US" altLang="zh-TW" dirty="0" smtClean="0">
                <a:ea typeface="新細明體" charset="-120"/>
              </a:rPr>
              <a:t>))</a:t>
            </a:r>
          </a:p>
          <a:p>
            <a:pPr eaLnBrk="1" hangingPunct="1"/>
            <a:r>
              <a:rPr lang="en-US" altLang="zh-TW" dirty="0" smtClean="0">
                <a:ea typeface="新細明體" charset="-120"/>
              </a:rPr>
              <a:t>P(c2,c1)</a:t>
            </a:r>
            <a:r>
              <a:rPr lang="zh-TW" altLang="en-US" dirty="0" smtClean="0">
                <a:ea typeface="新細明體" charset="-120"/>
              </a:rPr>
              <a:t>是</a:t>
            </a:r>
            <a:r>
              <a:rPr lang="en-US" altLang="zh-TW" dirty="0" smtClean="0">
                <a:ea typeface="新細明體" charset="-120"/>
              </a:rPr>
              <a:t>"unit</a:t>
            </a:r>
            <a:r>
              <a:rPr lang="zh-TW" altLang="en-US" dirty="0" smtClean="0">
                <a:ea typeface="新細明體" charset="-120"/>
              </a:rPr>
              <a:t>真正類別是</a:t>
            </a:r>
            <a:r>
              <a:rPr lang="en-US" altLang="zh-TW" dirty="0" smtClean="0">
                <a:ea typeface="新細明體" charset="-120"/>
              </a:rPr>
              <a:t>c2</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a:t>
            </a:r>
            <a:r>
              <a:rPr lang="en-US" altLang="zh-TW" dirty="0" smtClean="0">
                <a:ea typeface="新細明體" charset="-120"/>
              </a:rPr>
              <a:t>c1"</a:t>
            </a:r>
            <a:r>
              <a:rPr lang="zh-TW" altLang="en-US" dirty="0" smtClean="0">
                <a:ea typeface="新細明體" charset="-120"/>
              </a:rPr>
              <a:t>的機率</a:t>
            </a:r>
            <a:r>
              <a:rPr lang="en-US" altLang="zh-TW" dirty="0" smtClean="0">
                <a:ea typeface="新細明體" charset="-120"/>
              </a:rPr>
              <a:t>"(incorrect assignment)</a:t>
            </a:r>
          </a:p>
          <a:p>
            <a:pPr eaLnBrk="1" hangingPunct="1"/>
            <a:r>
              <a:rPr lang="en-US" altLang="zh-TW" dirty="0" smtClean="0">
                <a:ea typeface="新細明體" charset="-120"/>
              </a:rPr>
              <a:t>P(c2,c1) = P(c2,d2)*f(c1|d2) + P(c2,d3)*f(c1|d3) = 0.16+0.04 = 0.2</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找</a:t>
            </a:r>
            <a:r>
              <a:rPr lang="en-US" altLang="zh-TW" dirty="0" smtClean="0">
                <a:ea typeface="新細明體" charset="-120"/>
              </a:rPr>
              <a:t>f(</a:t>
            </a:r>
            <a:r>
              <a:rPr lang="en-US" altLang="zh-TW" dirty="0" err="1" smtClean="0">
                <a:ea typeface="新細明體" charset="-120"/>
              </a:rPr>
              <a:t>a|d</a:t>
            </a:r>
            <a:r>
              <a:rPr lang="en-US" altLang="zh-TW" dirty="0" smtClean="0">
                <a:ea typeface="新細明體" charset="-120"/>
              </a:rPr>
              <a:t>)</a:t>
            </a:r>
            <a:r>
              <a:rPr lang="zh-TW" altLang="en-US" dirty="0" smtClean="0">
                <a:ea typeface="新細明體" charset="-120"/>
              </a:rPr>
              <a:t>中，</a:t>
            </a:r>
            <a:r>
              <a:rPr lang="en-US" altLang="zh-TW" dirty="0" smtClean="0">
                <a:ea typeface="新細明體" charset="-120"/>
              </a:rPr>
              <a:t>f(c2|d)</a:t>
            </a:r>
            <a:r>
              <a:rPr lang="zh-TW" altLang="en-US" dirty="0" smtClean="0">
                <a:ea typeface="新細明體" charset="-120"/>
              </a:rPr>
              <a:t>不為</a:t>
            </a:r>
            <a:r>
              <a:rPr lang="en-US" altLang="zh-TW" dirty="0" smtClean="0">
                <a:ea typeface="新細明體" charset="-120"/>
              </a:rPr>
              <a:t>0</a:t>
            </a:r>
            <a:r>
              <a:rPr lang="zh-TW" altLang="en-US" dirty="0" smtClean="0">
                <a:ea typeface="新細明體" charset="-120"/>
              </a:rPr>
              <a:t>的</a:t>
            </a:r>
            <a:r>
              <a:rPr lang="en-US" altLang="zh-TW" dirty="0" smtClean="0">
                <a:ea typeface="新細明體" charset="-120"/>
              </a:rPr>
              <a:t>d</a:t>
            </a:r>
            <a:r>
              <a:rPr lang="zh-TW" altLang="en-US" dirty="0" smtClean="0">
                <a:ea typeface="新細明體" charset="-120"/>
              </a:rPr>
              <a:t>，再回找對應的</a:t>
            </a:r>
            <a:r>
              <a:rPr lang="en-US" altLang="zh-TW" dirty="0" smtClean="0">
                <a:ea typeface="新細明體" charset="-120"/>
              </a:rPr>
              <a:t>P(</a:t>
            </a:r>
            <a:r>
              <a:rPr lang="en-US" altLang="zh-TW" dirty="0" err="1" smtClean="0">
                <a:ea typeface="新細明體" charset="-120"/>
              </a:rPr>
              <a:t>t,d</a:t>
            </a:r>
            <a:r>
              <a:rPr lang="en-US" altLang="zh-TW" dirty="0" smtClean="0">
                <a:ea typeface="新細明體" charset="-120"/>
              </a:rPr>
              <a:t>))</a:t>
            </a:r>
          </a:p>
          <a:p>
            <a:pPr eaLnBrk="1" hangingPunct="1"/>
            <a:endParaRPr lang="en-US" altLang="zh-TW" dirty="0" smtClean="0">
              <a:ea typeface="新細明體" charset="-120"/>
            </a:endParaRPr>
          </a:p>
          <a:p>
            <a:r>
              <a:rPr lang="en-US" altLang="zh-TW" dirty="0" smtClean="0"/>
              <a:t>(1)</a:t>
            </a:r>
          </a:p>
          <a:p>
            <a:r>
              <a:rPr lang="en-US" altLang="zh-TW" dirty="0" smtClean="0"/>
              <a:t>P(c1,c1)</a:t>
            </a:r>
            <a:r>
              <a:rPr lang="zh-TW" altLang="en-US" dirty="0" smtClean="0"/>
              <a:t>值為</a:t>
            </a:r>
          </a:p>
          <a:p>
            <a:r>
              <a:rPr lang="en-US" altLang="zh-TW" dirty="0" smtClean="0"/>
              <a:t>0.12{P(c1,d1)}* 0{f(c1|d1)}</a:t>
            </a:r>
          </a:p>
          <a:p>
            <a:r>
              <a:rPr lang="en-US" altLang="zh-TW" dirty="0" smtClean="0"/>
              <a:t>+ 0.18{P(c1,d2)}*1{f(c1|d2)}</a:t>
            </a:r>
          </a:p>
          <a:p>
            <a:r>
              <a:rPr lang="en-US" altLang="zh-TW" dirty="0" smtClean="0"/>
              <a:t>+ 0.3{P(c1,d3)}* 1{f(c1|d3)}</a:t>
            </a:r>
          </a:p>
          <a:p>
            <a:r>
              <a:rPr lang="en-US" altLang="zh-TW" dirty="0" smtClean="0"/>
              <a:t>=0.48</a:t>
            </a:r>
          </a:p>
          <a:p>
            <a:r>
              <a:rPr lang="en-US" altLang="zh-TW" dirty="0" smtClean="0"/>
              <a:t>(2)</a:t>
            </a:r>
          </a:p>
          <a:p>
            <a:r>
              <a:rPr lang="en-US" altLang="zh-TW" dirty="0" smtClean="0"/>
              <a:t>P(c2,c1)</a:t>
            </a:r>
            <a:r>
              <a:rPr lang="zh-TW" altLang="en-US" dirty="0" smtClean="0"/>
              <a:t>值為</a:t>
            </a:r>
          </a:p>
          <a:p>
            <a:r>
              <a:rPr lang="en-US" altLang="zh-TW" dirty="0" smtClean="0"/>
              <a:t>0.2{P(c2,d1)}* 0{f(c1|d1)}</a:t>
            </a:r>
          </a:p>
          <a:p>
            <a:r>
              <a:rPr lang="en-US" altLang="zh-TW" dirty="0" smtClean="0"/>
              <a:t>+ 0.16{P(c2,d2)}*1{f(c1|d2)}</a:t>
            </a:r>
          </a:p>
          <a:p>
            <a:r>
              <a:rPr lang="en-US" altLang="zh-TW" dirty="0" smtClean="0"/>
              <a:t>+ 0.04{P(c2,d3)}* 1{f(c1|d3)}</a:t>
            </a:r>
          </a:p>
          <a:p>
            <a:r>
              <a:rPr lang="en-US" altLang="zh-TW" dirty="0" smtClean="0"/>
              <a:t>=0.20</a:t>
            </a:r>
          </a:p>
          <a:p>
            <a:r>
              <a:rPr lang="zh-TW" altLang="en-US" dirty="0" smtClean="0"/>
              <a:t>依此類推可求得其他</a:t>
            </a:r>
            <a:r>
              <a:rPr lang="en-US" altLang="zh-TW" dirty="0" smtClean="0"/>
              <a:t>P(</a:t>
            </a:r>
            <a:r>
              <a:rPr lang="en-US" altLang="zh-TW" dirty="0" err="1" smtClean="0"/>
              <a:t>t,a</a:t>
            </a:r>
            <a:r>
              <a:rPr lang="en-US" altLang="zh-TW" dirty="0" smtClean="0"/>
              <a:t>)</a:t>
            </a:r>
            <a:r>
              <a:rPr lang="zh-TW" altLang="en-US" dirty="0" smtClean="0"/>
              <a:t>值</a:t>
            </a:r>
            <a:endParaRPr lang="zh-TW" altLang="zh-TW" dirty="0" smtClean="0">
              <a:ea typeface="新細明體"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Continuous Measurement</a:t>
            </a:r>
            <a:r>
              <a:rPr lang="zh-TW" altLang="en-US" dirty="0" smtClean="0"/>
              <a:t>是指</a:t>
            </a:r>
            <a:r>
              <a:rPr lang="en-US" altLang="zh-TW" dirty="0" smtClean="0"/>
              <a:t>measurement</a:t>
            </a:r>
            <a:r>
              <a:rPr lang="zh-TW" altLang="en-US" dirty="0" smtClean="0"/>
              <a:t>是連續的，</a:t>
            </a:r>
          </a:p>
          <a:p>
            <a:r>
              <a:rPr lang="zh-TW" altLang="en-US" dirty="0" smtClean="0"/>
              <a:t>而</a:t>
            </a:r>
            <a:r>
              <a:rPr lang="en-US" altLang="zh-TW" dirty="0" smtClean="0"/>
              <a:t>page28</a:t>
            </a:r>
            <a:r>
              <a:rPr lang="zh-TW" altLang="en-US" dirty="0" smtClean="0"/>
              <a:t>的例子中</a:t>
            </a:r>
            <a:r>
              <a:rPr lang="en-US" altLang="zh-TW" dirty="0" smtClean="0"/>
              <a:t>measurement</a:t>
            </a:r>
            <a:r>
              <a:rPr lang="zh-TW" altLang="en-US" dirty="0" smtClean="0"/>
              <a:t>是離散的，為</a:t>
            </a:r>
            <a:r>
              <a:rPr lang="en-US" altLang="zh-TW" dirty="0" smtClean="0"/>
              <a:t>d1</a:t>
            </a:r>
            <a:r>
              <a:rPr lang="zh-TW" altLang="en-US" dirty="0" smtClean="0"/>
              <a:t>、</a:t>
            </a:r>
            <a:r>
              <a:rPr lang="en-US" altLang="zh-TW" dirty="0" smtClean="0"/>
              <a:t>d2</a:t>
            </a:r>
            <a:r>
              <a:rPr lang="zh-TW" altLang="en-US" dirty="0" smtClean="0"/>
              <a:t>、</a:t>
            </a:r>
            <a:r>
              <a:rPr lang="en-US" altLang="zh-TW" dirty="0" smtClean="0"/>
              <a:t>d3</a:t>
            </a:r>
          </a:p>
          <a:p>
            <a:r>
              <a:rPr lang="zh-TW" altLang="en-US" dirty="0" smtClean="0"/>
              <a:t>如今我們看同一個例子中</a:t>
            </a:r>
            <a:r>
              <a:rPr lang="en-US" altLang="zh-TW" dirty="0" smtClean="0"/>
              <a:t>measurement</a:t>
            </a:r>
            <a:r>
              <a:rPr lang="zh-TW" altLang="en-US" dirty="0" smtClean="0"/>
              <a:t>是離散的情形對最大期望值的影響</a:t>
            </a:r>
          </a:p>
          <a:p>
            <a:endParaRPr lang="zh-TW" altLang="en-US" dirty="0" smtClean="0"/>
          </a:p>
          <a:p>
            <a:r>
              <a:rPr lang="en-US" altLang="zh-TW" dirty="0" smtClean="0"/>
              <a:t>page30</a:t>
            </a:r>
            <a:r>
              <a:rPr lang="zh-TW" altLang="en-US" dirty="0" smtClean="0"/>
              <a:t>中給定</a:t>
            </a:r>
            <a:r>
              <a:rPr lang="en-US" altLang="zh-TW" dirty="0" smtClean="0"/>
              <a:t>t1</a:t>
            </a:r>
            <a:r>
              <a:rPr lang="zh-TW" altLang="en-US" dirty="0" smtClean="0"/>
              <a:t>、</a:t>
            </a:r>
            <a:r>
              <a:rPr lang="en-US" altLang="zh-TW" dirty="0" smtClean="0"/>
              <a:t>t2</a:t>
            </a:r>
            <a:r>
              <a:rPr lang="zh-TW" altLang="en-US" dirty="0" smtClean="0"/>
              <a:t>的連續密度函數，</a:t>
            </a:r>
            <a:r>
              <a:rPr lang="en-US" altLang="zh-TW" dirty="0" smtClean="0"/>
              <a:t>x</a:t>
            </a:r>
            <a:r>
              <a:rPr lang="zh-TW" altLang="en-US" dirty="0" smtClean="0"/>
              <a:t>的範圍在</a:t>
            </a:r>
            <a:r>
              <a:rPr lang="en-US" altLang="zh-TW" dirty="0" smtClean="0"/>
              <a:t>0~1</a:t>
            </a:r>
            <a:r>
              <a:rPr lang="zh-TW" altLang="en-US" dirty="0" smtClean="0"/>
              <a:t>之間，</a:t>
            </a:r>
            <a:r>
              <a:rPr lang="en-US" altLang="zh-TW" dirty="0" smtClean="0"/>
              <a:t>x</a:t>
            </a:r>
            <a:r>
              <a:rPr lang="zh-TW" altLang="en-US" dirty="0" smtClean="0"/>
              <a:t>即為</a:t>
            </a:r>
            <a:r>
              <a:rPr lang="en-US" altLang="zh-TW" dirty="0" smtClean="0"/>
              <a:t>measurement</a:t>
            </a:r>
          </a:p>
          <a:p>
            <a:r>
              <a:rPr lang="zh-TW" altLang="en-US" dirty="0" smtClean="0"/>
              <a:t>則把</a:t>
            </a:r>
            <a:r>
              <a:rPr lang="en-US" altLang="zh-TW" dirty="0" smtClean="0"/>
              <a:t>x</a:t>
            </a:r>
            <a:r>
              <a:rPr lang="zh-TW" altLang="en-US" dirty="0" smtClean="0"/>
              <a:t>套以某</a:t>
            </a:r>
            <a:r>
              <a:rPr lang="en-US" altLang="zh-TW" dirty="0" smtClean="0"/>
              <a:t>measurement d</a:t>
            </a:r>
            <a:r>
              <a:rPr lang="zh-TW" altLang="en-US" dirty="0" smtClean="0"/>
              <a:t>的話就表示</a:t>
            </a:r>
            <a:r>
              <a:rPr lang="en-US" altLang="zh-TW" dirty="0" smtClean="0"/>
              <a:t>P(</a:t>
            </a:r>
            <a:r>
              <a:rPr lang="en-US" altLang="zh-TW" dirty="0" err="1" smtClean="0"/>
              <a:t>d|t</a:t>
            </a:r>
            <a:r>
              <a:rPr lang="en-US" altLang="zh-TW" dirty="0" smtClean="0"/>
              <a:t>)[</a:t>
            </a:r>
            <a:r>
              <a:rPr lang="zh-TW" altLang="en-US" dirty="0" smtClean="0"/>
              <a:t>已知真正類別是</a:t>
            </a:r>
            <a:r>
              <a:rPr lang="en-US" altLang="zh-TW" dirty="0" smtClean="0"/>
              <a:t>t</a:t>
            </a:r>
            <a:r>
              <a:rPr lang="zh-TW" altLang="en-US" dirty="0" smtClean="0"/>
              <a:t>然後量出</a:t>
            </a:r>
            <a:r>
              <a:rPr lang="en-US" altLang="zh-TW" dirty="0" smtClean="0"/>
              <a:t>measurement</a:t>
            </a:r>
            <a:r>
              <a:rPr lang="zh-TW" altLang="en-US" dirty="0" smtClean="0"/>
              <a:t>為</a:t>
            </a:r>
            <a:r>
              <a:rPr lang="en-US" altLang="zh-TW" dirty="0" smtClean="0"/>
              <a:t>d</a:t>
            </a:r>
            <a:r>
              <a:rPr lang="zh-TW" altLang="en-US" dirty="0" smtClean="0"/>
              <a:t>的機率</a:t>
            </a:r>
            <a:r>
              <a:rPr lang="en-US" altLang="zh-TW" dirty="0" smtClean="0"/>
              <a:t>]</a:t>
            </a:r>
          </a:p>
          <a:p>
            <a:endParaRPr lang="en-US" altLang="zh-TW" dirty="0" smtClean="0"/>
          </a:p>
          <a:p>
            <a:r>
              <a:rPr lang="zh-TW" altLang="en-US" dirty="0" smtClean="0"/>
              <a:t>首先先檢測它給訂的函數是真的連續密度函數，</a:t>
            </a:r>
          </a:p>
          <a:p>
            <a:r>
              <a:rPr lang="zh-TW" altLang="en-US" dirty="0" smtClean="0"/>
              <a:t>可由把函數在他的定義域範圍內的積分是否為</a:t>
            </a:r>
            <a:r>
              <a:rPr lang="en-US" altLang="zh-TW" dirty="0" smtClean="0"/>
              <a:t>1</a:t>
            </a:r>
            <a:r>
              <a:rPr lang="zh-TW" altLang="en-US" dirty="0" smtClean="0"/>
              <a:t>來證實</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34</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49753B8B-7BCC-4352-B2F8-72D2105FF9F4}" type="slidenum">
              <a:rPr lang="en-US" altLang="zh-TW" smtClean="0">
                <a:ea typeface="新細明體" charset="-120"/>
              </a:rPr>
              <a:pPr/>
              <a:t>35</a:t>
            </a:fld>
            <a:endParaRPr lang="en-US" altLang="zh-TW" smtClean="0">
              <a:ea typeface="新細明體" charset="-12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zh-TW" dirty="0" smtClean="0">
                <a:ea typeface="新細明體" charset="-120"/>
              </a:rPr>
              <a:t>P(t)</a:t>
            </a:r>
            <a:r>
              <a:rPr lang="zh-TW" altLang="en-US" dirty="0" smtClean="0">
                <a:ea typeface="新細明體" charset="-120"/>
              </a:rPr>
              <a:t>：</a:t>
            </a:r>
            <a:r>
              <a:rPr lang="en-US" altLang="zh-TW" dirty="0" smtClean="0">
                <a:ea typeface="新細明體" charset="-120"/>
              </a:rPr>
              <a:t>prior probability(</a:t>
            </a:r>
            <a:r>
              <a:rPr lang="zh-TW" altLang="en-US" dirty="0" smtClean="0">
                <a:ea typeface="新細明體" charset="-120"/>
              </a:rPr>
              <a:t>事先機率</a:t>
            </a:r>
            <a:r>
              <a:rPr lang="en-US" altLang="zh-TW" dirty="0" smtClean="0">
                <a:ea typeface="新細明體" charset="-120"/>
              </a:rPr>
              <a:t>)</a:t>
            </a:r>
          </a:p>
          <a:p>
            <a:pPr eaLnBrk="1" hangingPunct="1"/>
            <a:r>
              <a:rPr lang="zh-TW" altLang="en-US" dirty="0" smtClean="0">
                <a:ea typeface="新細明體" charset="-120"/>
              </a:rPr>
              <a:t>為一個</a:t>
            </a:r>
            <a:r>
              <a:rPr lang="en-US" altLang="zh-TW" dirty="0" smtClean="0">
                <a:ea typeface="新細明體" charset="-120"/>
              </a:rPr>
              <a:t>unit</a:t>
            </a:r>
            <a:r>
              <a:rPr lang="zh-TW" altLang="en-US" dirty="0" smtClean="0">
                <a:ea typeface="新細明體" charset="-120"/>
              </a:rPr>
              <a:t>在未知其他任何條件下真正屬於</a:t>
            </a:r>
            <a:r>
              <a:rPr lang="en-US" altLang="zh-TW" dirty="0" smtClean="0">
                <a:ea typeface="新細明體" charset="-120"/>
              </a:rPr>
              <a:t>t</a:t>
            </a:r>
            <a:r>
              <a:rPr lang="zh-TW" altLang="en-US" dirty="0" smtClean="0">
                <a:ea typeface="新細明體" charset="-120"/>
              </a:rPr>
              <a:t>類的機率，即為產出率。</a:t>
            </a:r>
          </a:p>
          <a:p>
            <a:pPr eaLnBrk="1" hangingPunct="1"/>
            <a:endParaRPr lang="zh-TW" altLang="en-US" dirty="0" smtClean="0">
              <a:ea typeface="新細明體" charset="-120"/>
            </a:endParaRPr>
          </a:p>
          <a:p>
            <a:pPr eaLnBrk="1" hangingPunct="1"/>
            <a:endParaRPr lang="zh-TW" altLang="en-US" dirty="0" smtClean="0">
              <a:ea typeface="新細明體" charset="-120"/>
            </a:endParaRPr>
          </a:p>
          <a:p>
            <a:pPr eaLnBrk="1" hangingPunct="1"/>
            <a:r>
              <a:rPr lang="zh-TW" altLang="en-US" dirty="0" smtClean="0">
                <a:ea typeface="新細明體" charset="-120"/>
              </a:rPr>
              <a:t>由</a:t>
            </a:r>
            <a:r>
              <a:rPr lang="en-US" altLang="zh-TW" dirty="0" smtClean="0">
                <a:ea typeface="新細明體" charset="-120"/>
              </a:rPr>
              <a:t>page26</a:t>
            </a:r>
            <a:r>
              <a:rPr lang="zh-TW" altLang="en-US" dirty="0" smtClean="0">
                <a:ea typeface="新細明體" charset="-120"/>
              </a:rPr>
              <a:t>得期望值的公式，當我們使用明確的決策準則且要讓期望值為最大時</a:t>
            </a:r>
          </a:p>
          <a:p>
            <a:pPr eaLnBrk="1" hangingPunct="1"/>
            <a:r>
              <a:rPr lang="zh-TW" altLang="en-US" dirty="0" smtClean="0">
                <a:ea typeface="新細明體" charset="-120"/>
              </a:rPr>
              <a:t>以公式後半的</a:t>
            </a:r>
            <a:r>
              <a:rPr lang="en-US" altLang="zh-TW" dirty="0" smtClean="0">
                <a:ea typeface="新細明體" charset="-120"/>
              </a:rPr>
              <a:t>(e(,)P(,))</a:t>
            </a:r>
            <a:r>
              <a:rPr lang="zh-TW" altLang="en-US" dirty="0" smtClean="0">
                <a:ea typeface="新細明體" charset="-120"/>
              </a:rPr>
              <a:t>為最大時，再讓</a:t>
            </a:r>
            <a:r>
              <a:rPr lang="en-US" altLang="zh-TW" dirty="0" smtClean="0">
                <a:ea typeface="新細明體" charset="-120"/>
              </a:rPr>
              <a:t>f(</a:t>
            </a:r>
            <a:r>
              <a:rPr lang="en-US" altLang="zh-TW" dirty="0" err="1" smtClean="0">
                <a:ea typeface="新細明體" charset="-120"/>
              </a:rPr>
              <a:t>a|d</a:t>
            </a:r>
            <a:r>
              <a:rPr lang="en-US" altLang="zh-TW" dirty="0" smtClean="0">
                <a:ea typeface="新細明體" charset="-120"/>
              </a:rPr>
              <a:t>)</a:t>
            </a:r>
            <a:r>
              <a:rPr lang="zh-TW" altLang="en-US" dirty="0" smtClean="0">
                <a:ea typeface="新細明體" charset="-120"/>
              </a:rPr>
              <a:t>為</a:t>
            </a:r>
            <a:r>
              <a:rPr lang="en-US" altLang="zh-TW" dirty="0" smtClean="0">
                <a:ea typeface="新細明體" charset="-120"/>
              </a:rPr>
              <a:t>1</a:t>
            </a:r>
            <a:r>
              <a:rPr lang="zh-TW" altLang="en-US" dirty="0" smtClean="0">
                <a:ea typeface="新細明體" charset="-120"/>
              </a:rPr>
              <a:t>，即得最大獲益的期望值－</a:t>
            </a:r>
            <a:r>
              <a:rPr lang="en-US" altLang="zh-TW" dirty="0" smtClean="0">
                <a:ea typeface="新細明體" charset="-120"/>
              </a:rPr>
              <a:t>(1)</a:t>
            </a:r>
          </a:p>
          <a:p>
            <a:pPr eaLnBrk="1" hangingPunct="1"/>
            <a:r>
              <a:rPr lang="zh-TW" altLang="en-US" dirty="0" smtClean="0">
                <a:ea typeface="新細明體" charset="-120"/>
              </a:rPr>
              <a:t>先考慮</a:t>
            </a:r>
            <a:r>
              <a:rPr lang="en-US" altLang="zh-TW" dirty="0" smtClean="0">
                <a:ea typeface="新細明體" charset="-120"/>
              </a:rPr>
              <a:t>measurement</a:t>
            </a:r>
            <a:r>
              <a:rPr lang="zh-TW" altLang="en-US" dirty="0" smtClean="0">
                <a:ea typeface="新細明體" charset="-120"/>
              </a:rPr>
              <a:t>為</a:t>
            </a:r>
            <a:r>
              <a:rPr lang="en-US" altLang="zh-TW" dirty="0" smtClean="0">
                <a:ea typeface="新細明體" charset="-120"/>
              </a:rPr>
              <a:t>d</a:t>
            </a:r>
            <a:r>
              <a:rPr lang="zh-TW" altLang="en-US" dirty="0" smtClean="0">
                <a:ea typeface="新細明體" charset="-120"/>
              </a:rPr>
              <a:t>的期望值 </a:t>
            </a:r>
            <a:r>
              <a:rPr lang="en-US" altLang="zh-TW" dirty="0" smtClean="0">
                <a:ea typeface="新細明體" charset="-120"/>
              </a:rPr>
              <a:t>= </a:t>
            </a:r>
            <a:r>
              <a:rPr lang="en-US" altLang="zh-TW" dirty="0" err="1" smtClean="0">
                <a:ea typeface="新細明體" charset="-120"/>
              </a:rPr>
              <a:t>Σf</a:t>
            </a:r>
            <a:r>
              <a:rPr lang="en-US" altLang="zh-TW" dirty="0" smtClean="0">
                <a:ea typeface="新細明體" charset="-120"/>
              </a:rPr>
              <a:t>(</a:t>
            </a:r>
            <a:r>
              <a:rPr lang="en-US" altLang="zh-TW" dirty="0" err="1" smtClean="0">
                <a:ea typeface="新細明體" charset="-120"/>
              </a:rPr>
              <a:t>a|d</a:t>
            </a:r>
            <a:r>
              <a:rPr lang="en-US" altLang="zh-TW" dirty="0" smtClean="0">
                <a:ea typeface="新細明體" charset="-120"/>
              </a:rPr>
              <a:t>)(</a:t>
            </a:r>
            <a:r>
              <a:rPr lang="en-US" altLang="zh-TW" dirty="0" err="1" smtClean="0">
                <a:ea typeface="新細明體" charset="-120"/>
              </a:rPr>
              <a:t>Σe</a:t>
            </a:r>
            <a:r>
              <a:rPr lang="en-US" altLang="zh-TW" dirty="0" smtClean="0">
                <a:ea typeface="新細明體" charset="-120"/>
              </a:rPr>
              <a:t>(,)P(,))─(2)</a:t>
            </a:r>
          </a:p>
          <a:p>
            <a:pPr eaLnBrk="1" hangingPunct="1"/>
            <a:r>
              <a:rPr lang="zh-TW" altLang="en-US" dirty="0" smtClean="0">
                <a:ea typeface="新細明體" charset="-120"/>
              </a:rPr>
              <a:t>又此例子中經濟獲益矩陣為單位矩陣，</a:t>
            </a:r>
          </a:p>
          <a:p>
            <a:pPr eaLnBrk="1" hangingPunct="1"/>
            <a:r>
              <a:rPr lang="zh-TW" altLang="en-US" dirty="0" smtClean="0">
                <a:ea typeface="新細明體" charset="-120"/>
              </a:rPr>
              <a:t>所以只有</a:t>
            </a:r>
            <a:r>
              <a:rPr lang="en-US" altLang="zh-TW" dirty="0" smtClean="0">
                <a:ea typeface="新細明體" charset="-120"/>
              </a:rPr>
              <a:t>assignment category = true category</a:t>
            </a:r>
            <a:r>
              <a:rPr lang="zh-TW" altLang="en-US" dirty="0" smtClean="0">
                <a:ea typeface="新細明體" charset="-120"/>
              </a:rPr>
              <a:t>時，期望值才不為</a:t>
            </a:r>
            <a:r>
              <a:rPr lang="en-US" altLang="zh-TW" dirty="0" smtClean="0">
                <a:ea typeface="新細明體" charset="-120"/>
              </a:rPr>
              <a:t>0</a:t>
            </a:r>
          </a:p>
          <a:p>
            <a:pPr eaLnBrk="1" hangingPunct="1"/>
            <a:r>
              <a:rPr lang="zh-TW" altLang="en-US" dirty="0" smtClean="0">
                <a:ea typeface="新細明體" charset="-120"/>
              </a:rPr>
              <a:t>代表當我們選定</a:t>
            </a:r>
            <a:r>
              <a:rPr lang="en-US" altLang="zh-TW" dirty="0" smtClean="0">
                <a:ea typeface="新細明體" charset="-120"/>
              </a:rPr>
              <a:t>a</a:t>
            </a:r>
            <a:r>
              <a:rPr lang="zh-TW" altLang="en-US" dirty="0" smtClean="0">
                <a:ea typeface="新細明體" charset="-120"/>
              </a:rPr>
              <a:t>來算期望值且此情形下期望值不為</a:t>
            </a:r>
            <a:r>
              <a:rPr lang="en-US" altLang="zh-TW" dirty="0" smtClean="0">
                <a:ea typeface="新細明體" charset="-120"/>
              </a:rPr>
              <a:t>0</a:t>
            </a:r>
            <a:r>
              <a:rPr lang="zh-TW" altLang="en-US" dirty="0" smtClean="0">
                <a:ea typeface="新細明體" charset="-120"/>
              </a:rPr>
              <a:t>的時候，</a:t>
            </a:r>
            <a:r>
              <a:rPr lang="en-US" altLang="zh-TW" dirty="0" smtClean="0">
                <a:ea typeface="新細明體" charset="-120"/>
              </a:rPr>
              <a:t>t</a:t>
            </a:r>
            <a:r>
              <a:rPr lang="zh-TW" altLang="en-US" dirty="0" smtClean="0">
                <a:ea typeface="新細明體" charset="-120"/>
              </a:rPr>
              <a:t>也會被綁定，否則出來的值就為</a:t>
            </a:r>
            <a:r>
              <a:rPr lang="en-US" altLang="zh-TW" dirty="0" smtClean="0">
                <a:ea typeface="新細明體" charset="-120"/>
              </a:rPr>
              <a:t>0</a:t>
            </a:r>
            <a:r>
              <a:rPr lang="zh-TW" altLang="en-US" dirty="0" smtClean="0">
                <a:ea typeface="新細明體" charset="-120"/>
              </a:rPr>
              <a:t>－</a:t>
            </a:r>
            <a:r>
              <a:rPr lang="en-US" altLang="zh-TW" dirty="0" smtClean="0">
                <a:ea typeface="新細明體" charset="-120"/>
              </a:rPr>
              <a:t>(3)</a:t>
            </a:r>
          </a:p>
          <a:p>
            <a:pPr eaLnBrk="1" hangingPunct="1"/>
            <a:r>
              <a:rPr lang="zh-TW" altLang="en-US" dirty="0" smtClean="0">
                <a:ea typeface="新細明體" charset="-120"/>
              </a:rPr>
              <a:t>由</a:t>
            </a:r>
            <a:r>
              <a:rPr lang="en-US" altLang="zh-TW" dirty="0" smtClean="0">
                <a:ea typeface="新細明體" charset="-120"/>
              </a:rPr>
              <a:t>(1)</a:t>
            </a:r>
            <a:r>
              <a:rPr lang="zh-TW" altLang="en-US" dirty="0" smtClean="0">
                <a:ea typeface="新細明體" charset="-120"/>
              </a:rPr>
              <a:t>、</a:t>
            </a:r>
            <a:r>
              <a:rPr lang="en-US" altLang="zh-TW" dirty="0" smtClean="0">
                <a:ea typeface="新細明體" charset="-120"/>
              </a:rPr>
              <a:t>(2)</a:t>
            </a:r>
            <a:r>
              <a:rPr lang="zh-TW" altLang="en-US" dirty="0" smtClean="0">
                <a:ea typeface="新細明體" charset="-120"/>
              </a:rPr>
              <a:t>、</a:t>
            </a:r>
            <a:r>
              <a:rPr lang="en-US" altLang="zh-TW" dirty="0" smtClean="0">
                <a:ea typeface="新細明體" charset="-120"/>
              </a:rPr>
              <a:t>(3)</a:t>
            </a:r>
            <a:r>
              <a:rPr lang="zh-TW" altLang="en-US" dirty="0" smtClean="0">
                <a:ea typeface="新細明體" charset="-120"/>
              </a:rPr>
              <a:t>可知當我們要選定</a:t>
            </a:r>
            <a:r>
              <a:rPr lang="en-US" altLang="zh-TW" dirty="0" smtClean="0">
                <a:ea typeface="新細明體" charset="-120"/>
              </a:rPr>
              <a:t>measurement d</a:t>
            </a:r>
            <a:r>
              <a:rPr lang="zh-TW" altLang="en-US" dirty="0" smtClean="0">
                <a:ea typeface="新細明體" charset="-120"/>
              </a:rPr>
              <a:t>下，讓期望值為最大時，</a:t>
            </a:r>
            <a:r>
              <a:rPr lang="en-US" altLang="zh-TW" dirty="0" smtClean="0">
                <a:ea typeface="新細明體" charset="-120"/>
              </a:rPr>
              <a:t>P(</a:t>
            </a:r>
            <a:r>
              <a:rPr lang="en-US" altLang="zh-TW" dirty="0" err="1" smtClean="0">
                <a:ea typeface="新細明體" charset="-120"/>
              </a:rPr>
              <a:t>t,d</a:t>
            </a:r>
            <a:r>
              <a:rPr lang="en-US" altLang="zh-TW" dirty="0" smtClean="0">
                <a:ea typeface="新細明體" charset="-120"/>
              </a:rPr>
              <a:t>)</a:t>
            </a:r>
            <a:r>
              <a:rPr lang="zh-TW" altLang="en-US" dirty="0" smtClean="0">
                <a:ea typeface="新細明體" charset="-120"/>
              </a:rPr>
              <a:t>要是最大的</a:t>
            </a:r>
          </a:p>
          <a:p>
            <a:pPr eaLnBrk="1" hangingPunct="1"/>
            <a:r>
              <a:rPr lang="zh-TW" altLang="en-US" dirty="0" smtClean="0">
                <a:ea typeface="新細明體" charset="-120"/>
              </a:rPr>
              <a:t>又</a:t>
            </a:r>
            <a:r>
              <a:rPr lang="en-US" altLang="zh-TW" dirty="0" smtClean="0">
                <a:ea typeface="新細明體" charset="-120"/>
              </a:rPr>
              <a:t>P(</a:t>
            </a:r>
            <a:r>
              <a:rPr lang="en-US" altLang="zh-TW" dirty="0" err="1" smtClean="0">
                <a:ea typeface="新細明體" charset="-120"/>
              </a:rPr>
              <a:t>t,d</a:t>
            </a:r>
            <a:r>
              <a:rPr lang="en-US" altLang="zh-TW" dirty="0" smtClean="0">
                <a:ea typeface="新細明體" charset="-120"/>
              </a:rPr>
              <a:t>)=P(</a:t>
            </a:r>
            <a:r>
              <a:rPr lang="en-US" altLang="zh-TW" dirty="0" err="1" smtClean="0">
                <a:ea typeface="新細明體" charset="-120"/>
              </a:rPr>
              <a:t>d|t</a:t>
            </a:r>
            <a:r>
              <a:rPr lang="en-US" altLang="zh-TW" dirty="0" smtClean="0">
                <a:ea typeface="新細明體" charset="-120"/>
              </a:rPr>
              <a:t>)P(t)</a:t>
            </a:r>
            <a:r>
              <a:rPr lang="zh-TW" altLang="en-US" dirty="0" smtClean="0">
                <a:ea typeface="新細明體" charset="-120"/>
              </a:rPr>
              <a:t>，且此例子中</a:t>
            </a:r>
            <a:r>
              <a:rPr lang="en-US" altLang="zh-TW" dirty="0" smtClean="0">
                <a:ea typeface="新細明體" charset="-120"/>
              </a:rPr>
              <a:t>category</a:t>
            </a:r>
            <a:r>
              <a:rPr lang="zh-TW" altLang="en-US" dirty="0" smtClean="0">
                <a:ea typeface="新細明體" charset="-120"/>
              </a:rPr>
              <a:t>只有</a:t>
            </a:r>
            <a:r>
              <a:rPr lang="en-US" altLang="zh-TW" dirty="0" smtClean="0">
                <a:ea typeface="新細明體" charset="-120"/>
              </a:rPr>
              <a:t>t1</a:t>
            </a:r>
            <a:r>
              <a:rPr lang="zh-TW" altLang="en-US" dirty="0" smtClean="0">
                <a:ea typeface="新細明體" charset="-120"/>
              </a:rPr>
              <a:t>、</a:t>
            </a:r>
            <a:r>
              <a:rPr lang="en-US" altLang="zh-TW" dirty="0" smtClean="0">
                <a:ea typeface="新細明體" charset="-120"/>
              </a:rPr>
              <a:t>t2</a:t>
            </a:r>
            <a:r>
              <a:rPr lang="zh-TW" altLang="en-US" dirty="0" smtClean="0">
                <a:ea typeface="新細明體" charset="-120"/>
              </a:rPr>
              <a:t>兩類，</a:t>
            </a:r>
          </a:p>
          <a:p>
            <a:pPr eaLnBrk="1" hangingPunct="1"/>
            <a:r>
              <a:rPr lang="zh-TW" altLang="en-US" dirty="0" smtClean="0">
                <a:ea typeface="新細明體" charset="-120"/>
              </a:rPr>
              <a:t>所以我們只要知道</a:t>
            </a:r>
            <a:r>
              <a:rPr lang="en-US" altLang="zh-TW" dirty="0" smtClean="0">
                <a:ea typeface="新細明體" charset="-120"/>
              </a:rPr>
              <a:t>x</a:t>
            </a:r>
            <a:r>
              <a:rPr lang="zh-TW" altLang="en-US" dirty="0" smtClean="0">
                <a:ea typeface="新細明體" charset="-120"/>
              </a:rPr>
              <a:t>為多少時 </a:t>
            </a:r>
            <a:r>
              <a:rPr lang="en-US" altLang="zh-TW" dirty="0" smtClean="0">
                <a:ea typeface="新細明體" charset="-120"/>
              </a:rPr>
              <a:t>P(t1,d) ≧ P(t2,d)</a:t>
            </a:r>
            <a:r>
              <a:rPr lang="zh-TW" altLang="en-US" dirty="0" smtClean="0">
                <a:ea typeface="新細明體" charset="-120"/>
              </a:rPr>
              <a:t>，再讓</a:t>
            </a:r>
            <a:r>
              <a:rPr lang="en-US" altLang="zh-TW" dirty="0" smtClean="0">
                <a:ea typeface="新細明體" charset="-120"/>
              </a:rPr>
              <a:t>f(c1|d)</a:t>
            </a:r>
            <a:r>
              <a:rPr lang="zh-TW" altLang="en-US" dirty="0" smtClean="0">
                <a:ea typeface="新細明體" charset="-120"/>
              </a:rPr>
              <a:t>為</a:t>
            </a:r>
            <a:r>
              <a:rPr lang="en-US" altLang="zh-TW" dirty="0" smtClean="0">
                <a:ea typeface="新細明體" charset="-120"/>
              </a:rPr>
              <a:t>1</a:t>
            </a:r>
          </a:p>
          <a:p>
            <a:pPr eaLnBrk="1" hangingPunct="1"/>
            <a:r>
              <a:rPr lang="en-US" altLang="zh-TW" dirty="0" smtClean="0">
                <a:ea typeface="新細明體" charset="-120"/>
              </a:rPr>
              <a:t>x</a:t>
            </a:r>
            <a:r>
              <a:rPr lang="zh-TW" altLang="en-US" dirty="0" smtClean="0">
                <a:ea typeface="新細明體" charset="-120"/>
              </a:rPr>
              <a:t>為多少時 </a:t>
            </a:r>
            <a:r>
              <a:rPr lang="en-US" altLang="zh-TW" dirty="0" smtClean="0">
                <a:ea typeface="新細明體" charset="-120"/>
              </a:rPr>
              <a:t>P(t1,d) </a:t>
            </a:r>
            <a:r>
              <a:rPr lang="zh-TW" altLang="en-US" dirty="0" smtClean="0">
                <a:ea typeface="新細明體" charset="-120"/>
              </a:rPr>
              <a:t>＜ </a:t>
            </a:r>
            <a:r>
              <a:rPr lang="en-US" altLang="zh-TW" dirty="0" smtClean="0">
                <a:ea typeface="新細明體" charset="-120"/>
              </a:rPr>
              <a:t>P(t2,d)</a:t>
            </a:r>
            <a:r>
              <a:rPr lang="zh-TW" altLang="en-US" dirty="0" smtClean="0">
                <a:ea typeface="新細明體" charset="-120"/>
              </a:rPr>
              <a:t>，讓</a:t>
            </a:r>
            <a:r>
              <a:rPr lang="en-US" altLang="zh-TW" dirty="0" smtClean="0">
                <a:ea typeface="新細明體" charset="-120"/>
              </a:rPr>
              <a:t>f(c2|d)</a:t>
            </a:r>
            <a:r>
              <a:rPr lang="zh-TW" altLang="en-US" dirty="0" smtClean="0">
                <a:ea typeface="新細明體" charset="-120"/>
              </a:rPr>
              <a:t>為</a:t>
            </a:r>
            <a:r>
              <a:rPr lang="en-US" altLang="zh-TW" dirty="0" smtClean="0">
                <a:ea typeface="新細明體" charset="-120"/>
              </a:rPr>
              <a:t>1</a:t>
            </a:r>
          </a:p>
          <a:p>
            <a:pPr eaLnBrk="1" hangingPunct="1"/>
            <a:r>
              <a:rPr lang="zh-TW" altLang="en-US" dirty="0" smtClean="0">
                <a:ea typeface="新細明體" charset="-120"/>
              </a:rPr>
              <a:t>然後在兩種數值範圍內分別對兩者積分即可得最大期望值</a:t>
            </a:r>
            <a:endParaRPr lang="en-US" altLang="zh-TW" dirty="0" smtClean="0">
              <a:ea typeface="新細明體"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P(t1,d) ≧ P(t2,d)</a:t>
            </a:r>
            <a:r>
              <a:rPr lang="zh-TW" altLang="en-US" dirty="0" smtClean="0"/>
              <a:t>時，</a:t>
            </a:r>
            <a:r>
              <a:rPr lang="en-US" altLang="zh-TW" dirty="0" smtClean="0"/>
              <a:t>x</a:t>
            </a:r>
            <a:r>
              <a:rPr lang="zh-TW" altLang="en-US" dirty="0" smtClean="0"/>
              <a:t>的範圍為</a:t>
            </a:r>
            <a:r>
              <a:rPr lang="en-US" altLang="zh-TW" dirty="0" smtClean="0"/>
              <a:t>0.707~1</a:t>
            </a:r>
            <a:r>
              <a:rPr lang="zh-TW" altLang="en-US" dirty="0" smtClean="0"/>
              <a:t>，</a:t>
            </a:r>
          </a:p>
          <a:p>
            <a:r>
              <a:rPr lang="en-US" altLang="zh-TW" dirty="0" smtClean="0"/>
              <a:t>P(t1,d) </a:t>
            </a:r>
            <a:r>
              <a:rPr lang="zh-TW" altLang="en-US" dirty="0" smtClean="0"/>
              <a:t>＜ </a:t>
            </a:r>
            <a:r>
              <a:rPr lang="en-US" altLang="zh-TW" dirty="0" smtClean="0"/>
              <a:t>P(t2,d)</a:t>
            </a:r>
            <a:r>
              <a:rPr lang="zh-TW" altLang="en-US" dirty="0" smtClean="0"/>
              <a:t>時，</a:t>
            </a:r>
            <a:r>
              <a:rPr lang="en-US" altLang="zh-TW" dirty="0" smtClean="0"/>
              <a:t>x</a:t>
            </a:r>
            <a:r>
              <a:rPr lang="zh-TW" altLang="en-US" dirty="0" smtClean="0"/>
              <a:t>的範圍為</a:t>
            </a:r>
            <a:r>
              <a:rPr lang="en-US" altLang="zh-TW" dirty="0" smtClean="0"/>
              <a:t>0~0.707</a:t>
            </a:r>
            <a:r>
              <a:rPr lang="zh-TW" altLang="en-US" dirty="0" smtClean="0"/>
              <a:t>，</a:t>
            </a:r>
          </a:p>
          <a:p>
            <a:r>
              <a:rPr lang="zh-TW" altLang="en-US" dirty="0" smtClean="0"/>
              <a:t>在兩種範圍下分別對</a:t>
            </a:r>
            <a:r>
              <a:rPr lang="en-US" altLang="zh-TW" dirty="0" smtClean="0"/>
              <a:t>f(t1|d)e(t1,t1)P(t1,d)</a:t>
            </a:r>
            <a:r>
              <a:rPr lang="zh-TW" altLang="en-US" dirty="0" smtClean="0"/>
              <a:t>、</a:t>
            </a:r>
            <a:r>
              <a:rPr lang="en-US" altLang="zh-TW" dirty="0" smtClean="0"/>
              <a:t>f(t2|d)e(t2,t2)P(t2,d)</a:t>
            </a:r>
            <a:r>
              <a:rPr lang="zh-TW" altLang="en-US" dirty="0" smtClean="0"/>
              <a:t>積分</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37</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即在限定是明確的決策準則下，說明要讓期望值為最大時，該如何選此決策準則</a:t>
            </a:r>
          </a:p>
          <a:p>
            <a:r>
              <a:rPr lang="zh-TW" altLang="en-US" dirty="0" smtClean="0"/>
              <a:t>詳見</a:t>
            </a:r>
            <a:r>
              <a:rPr lang="en-US" altLang="zh-TW" dirty="0" smtClean="0"/>
              <a:t>PAGE26</a:t>
            </a:r>
            <a:r>
              <a:rPr lang="zh-TW" altLang="en-US" dirty="0" smtClean="0"/>
              <a:t>的備忘稿</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38</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一些經濟獲益矩陣</a:t>
            </a:r>
          </a:p>
          <a:p>
            <a:r>
              <a:rPr lang="en-US" altLang="zh-TW" dirty="0" smtClean="0"/>
              <a:t>Identity matrix</a:t>
            </a:r>
            <a:r>
              <a:rPr lang="zh-TW" altLang="en-US" dirty="0" smtClean="0"/>
              <a:t>：正配匹配</a:t>
            </a:r>
            <a:r>
              <a:rPr lang="en-US" altLang="zh-TW" dirty="0" smtClean="0"/>
              <a:t>(correct assignment)</a:t>
            </a:r>
            <a:r>
              <a:rPr lang="zh-TW" altLang="en-US" dirty="0" smtClean="0"/>
              <a:t>時，賺一塊</a:t>
            </a:r>
          </a:p>
          <a:p>
            <a:r>
              <a:rPr lang="en-US" altLang="zh-TW" dirty="0" smtClean="0"/>
              <a:t>Incorrect loses 1</a:t>
            </a:r>
            <a:r>
              <a:rPr lang="zh-TW" altLang="en-US" dirty="0" smtClean="0"/>
              <a:t>：</a:t>
            </a:r>
            <a:r>
              <a:rPr lang="en-US" altLang="zh-TW" dirty="0" smtClean="0"/>
              <a:t>incorrect assignment</a:t>
            </a:r>
            <a:r>
              <a:rPr lang="zh-TW" altLang="en-US" dirty="0" smtClean="0"/>
              <a:t>虧一塊</a:t>
            </a:r>
          </a:p>
          <a:p>
            <a:r>
              <a:rPr lang="en-US" altLang="zh-TW" dirty="0" smtClean="0"/>
              <a:t>A more balanced instance</a:t>
            </a:r>
            <a:r>
              <a:rPr lang="zh-TW" altLang="en-US" dirty="0" smtClean="0"/>
              <a:t>：</a:t>
            </a:r>
            <a:r>
              <a:rPr lang="en-US" altLang="zh-TW" dirty="0" smtClean="0"/>
              <a:t>correct assignment</a:t>
            </a:r>
            <a:r>
              <a:rPr lang="zh-TW" altLang="en-US" dirty="0" smtClean="0"/>
              <a:t>時賺一塊，且</a:t>
            </a:r>
            <a:r>
              <a:rPr lang="en-US" altLang="zh-TW" dirty="0" smtClean="0"/>
              <a:t>incorrect assignment</a:t>
            </a:r>
            <a:r>
              <a:rPr lang="zh-TW" altLang="en-US" dirty="0" smtClean="0"/>
              <a:t>虧一塊</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39</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同樣的決策準則下及其他條件不變下，</a:t>
            </a:r>
          </a:p>
          <a:p>
            <a:r>
              <a:rPr lang="zh-TW" altLang="en-US" dirty="0" smtClean="0"/>
              <a:t>將經濟獲益矩陣</a:t>
            </a:r>
            <a:r>
              <a:rPr lang="en-US" altLang="zh-TW" dirty="0" smtClean="0"/>
              <a:t>e1</a:t>
            </a:r>
            <a:r>
              <a:rPr lang="zh-TW" altLang="en-US" dirty="0" smtClean="0"/>
              <a:t>乘上常數</a:t>
            </a:r>
            <a:r>
              <a:rPr lang="en-US" altLang="zh-TW" dirty="0" smtClean="0"/>
              <a:t>k1</a:t>
            </a:r>
            <a:r>
              <a:rPr lang="zh-TW" altLang="en-US" dirty="0" smtClean="0"/>
              <a:t>再加上常數</a:t>
            </a:r>
            <a:r>
              <a:rPr lang="en-US" altLang="zh-TW" dirty="0" smtClean="0"/>
              <a:t>k2</a:t>
            </a:r>
            <a:r>
              <a:rPr lang="zh-TW" altLang="en-US" dirty="0" smtClean="0"/>
              <a:t>變成</a:t>
            </a:r>
            <a:r>
              <a:rPr lang="en-US" altLang="zh-TW" dirty="0" smtClean="0"/>
              <a:t>e2</a:t>
            </a:r>
            <a:r>
              <a:rPr lang="zh-TW" altLang="en-US" dirty="0" smtClean="0"/>
              <a:t>對我們挑選有最大期望值的明確決策準則並沒有影響</a:t>
            </a:r>
            <a:endParaRPr lang="en-US" altLang="zh-TW" dirty="0" smtClean="0"/>
          </a:p>
          <a:p>
            <a:r>
              <a:rPr lang="en-US" altLang="zh-TW" dirty="0" smtClean="0"/>
              <a:t>(</a:t>
            </a:r>
            <a:r>
              <a:rPr lang="zh-TW" altLang="en-US" dirty="0" smtClean="0"/>
              <a:t>挑選有最大期望值的明確決策準則：固定</a:t>
            </a:r>
            <a:r>
              <a:rPr lang="en-US" altLang="zh-TW" dirty="0" smtClean="0"/>
              <a:t>d</a:t>
            </a:r>
            <a:r>
              <a:rPr lang="zh-TW" altLang="en-US" dirty="0" smtClean="0"/>
              <a:t>下，找</a:t>
            </a:r>
            <a:r>
              <a:rPr lang="en-US" altLang="zh-TW" dirty="0" smtClean="0"/>
              <a:t>a</a:t>
            </a:r>
            <a:r>
              <a:rPr lang="zh-TW" altLang="en-US" dirty="0" smtClean="0"/>
              <a:t>，當</a:t>
            </a:r>
            <a:r>
              <a:rPr lang="en-US" altLang="zh-TW" dirty="0" smtClean="0"/>
              <a:t>e( , )P( , )</a:t>
            </a:r>
            <a:r>
              <a:rPr lang="zh-TW" altLang="en-US" dirty="0" smtClean="0"/>
              <a:t>最大時，讓</a:t>
            </a:r>
            <a:r>
              <a:rPr lang="en-US" altLang="zh-TW" dirty="0" smtClean="0"/>
              <a:t>f(</a:t>
            </a:r>
            <a:r>
              <a:rPr lang="en-US" altLang="zh-TW" dirty="0" err="1" smtClean="0"/>
              <a:t>a|d</a:t>
            </a:r>
            <a:r>
              <a:rPr lang="en-US" altLang="zh-TW" dirty="0" smtClean="0"/>
              <a:t>)</a:t>
            </a:r>
            <a:r>
              <a:rPr lang="zh-TW" altLang="en-US" dirty="0" smtClean="0"/>
              <a:t> </a:t>
            </a:r>
            <a:r>
              <a:rPr lang="en-US" altLang="zh-TW" dirty="0" smtClean="0"/>
              <a:t>=</a:t>
            </a:r>
            <a:r>
              <a:rPr lang="zh-TW" altLang="en-US" dirty="0" smtClean="0"/>
              <a:t> </a:t>
            </a:r>
            <a:r>
              <a:rPr lang="en-US" altLang="zh-TW" dirty="0" smtClean="0"/>
              <a:t>1)</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40</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dirty="0" smtClean="0"/>
              <a:t>可以將期望值中公式</a:t>
            </a:r>
            <a:r>
              <a:rPr lang="en-US" altLang="zh-TW" dirty="0" smtClean="0"/>
              <a:t>P(</a:t>
            </a:r>
            <a:r>
              <a:rPr lang="en-US" altLang="zh-TW" dirty="0" err="1" smtClean="0"/>
              <a:t>t,d</a:t>
            </a:r>
            <a:r>
              <a:rPr lang="en-US" altLang="zh-TW" dirty="0" smtClean="0"/>
              <a:t>)</a:t>
            </a:r>
            <a:r>
              <a:rPr lang="zh-TW" altLang="en-US" dirty="0" smtClean="0"/>
              <a:t>依條件機率公式寫成</a:t>
            </a:r>
            <a:r>
              <a:rPr lang="en-US" altLang="zh-TW" dirty="0" smtClean="0"/>
              <a:t>P(</a:t>
            </a:r>
            <a:r>
              <a:rPr lang="en-US" altLang="zh-TW" dirty="0" err="1" smtClean="0"/>
              <a:t>d|t</a:t>
            </a:r>
            <a:r>
              <a:rPr lang="en-US" altLang="zh-TW" dirty="0" smtClean="0"/>
              <a:t>)P(t)</a:t>
            </a:r>
            <a:r>
              <a:rPr lang="zh-TW" altLang="en-US" dirty="0" smtClean="0"/>
              <a:t>，</a:t>
            </a:r>
          </a:p>
          <a:p>
            <a:r>
              <a:rPr lang="zh-TW" altLang="en-US" dirty="0" smtClean="0"/>
              <a:t>而期望值則可寫作</a:t>
            </a:r>
            <a:r>
              <a:rPr lang="el-GR" altLang="zh-TW" dirty="0" smtClean="0"/>
              <a:t>ΣΣΣ</a:t>
            </a:r>
            <a:r>
              <a:rPr lang="en-US" altLang="zh-TW" dirty="0" smtClean="0"/>
              <a:t>f(</a:t>
            </a:r>
            <a:r>
              <a:rPr lang="en-US" altLang="zh-TW" dirty="0" err="1" smtClean="0"/>
              <a:t>ck|d</a:t>
            </a:r>
            <a:r>
              <a:rPr lang="en-US" altLang="zh-TW" dirty="0" smtClean="0"/>
              <a:t>)e(</a:t>
            </a:r>
            <a:r>
              <a:rPr lang="en-US" altLang="zh-TW" dirty="0" err="1" smtClean="0"/>
              <a:t>cj,ck</a:t>
            </a:r>
            <a:r>
              <a:rPr lang="en-US" altLang="zh-TW" dirty="0" smtClean="0"/>
              <a:t>)P(</a:t>
            </a:r>
            <a:r>
              <a:rPr lang="en-US" altLang="zh-TW" dirty="0" err="1" smtClean="0"/>
              <a:t>d|cj</a:t>
            </a:r>
            <a:r>
              <a:rPr lang="en-US" altLang="zh-TW" dirty="0" smtClean="0"/>
              <a:t>)P(</a:t>
            </a:r>
            <a:r>
              <a:rPr lang="en-US" altLang="zh-TW" dirty="0" err="1" smtClean="0"/>
              <a:t>cj</a:t>
            </a:r>
            <a:r>
              <a:rPr lang="en-US" altLang="zh-TW" dirty="0" smtClean="0"/>
              <a:t>)</a:t>
            </a:r>
            <a:r>
              <a:rPr lang="zh-TW" altLang="en-US" dirty="0" smtClean="0"/>
              <a:t>，</a:t>
            </a:r>
          </a:p>
          <a:p>
            <a:r>
              <a:rPr lang="zh-TW" altLang="en-US" dirty="0" smtClean="0"/>
              <a:t>其中把</a:t>
            </a:r>
            <a:r>
              <a:rPr lang="el-GR" altLang="zh-TW" dirty="0" smtClean="0"/>
              <a:t>ΣΣ</a:t>
            </a:r>
            <a:r>
              <a:rPr lang="en-US" altLang="zh-TW" dirty="0" smtClean="0"/>
              <a:t>f(</a:t>
            </a:r>
            <a:r>
              <a:rPr lang="en-US" altLang="zh-TW" dirty="0" err="1" smtClean="0"/>
              <a:t>ck|d</a:t>
            </a:r>
            <a:r>
              <a:rPr lang="en-US" altLang="zh-TW" dirty="0" smtClean="0"/>
              <a:t>)e(</a:t>
            </a:r>
            <a:r>
              <a:rPr lang="en-US" altLang="zh-TW" dirty="0" err="1" smtClean="0"/>
              <a:t>cj,ck</a:t>
            </a:r>
            <a:r>
              <a:rPr lang="en-US" altLang="zh-TW" dirty="0" smtClean="0"/>
              <a:t>)P(</a:t>
            </a:r>
            <a:r>
              <a:rPr lang="en-US" altLang="zh-TW" dirty="0" err="1" smtClean="0"/>
              <a:t>d|cj</a:t>
            </a:r>
            <a:r>
              <a:rPr lang="en-US" altLang="zh-TW" dirty="0" smtClean="0"/>
              <a:t>)</a:t>
            </a:r>
            <a:r>
              <a:rPr lang="zh-TW" altLang="en-US" dirty="0" smtClean="0"/>
              <a:t>以</a:t>
            </a:r>
            <a:r>
              <a:rPr lang="en-US" altLang="zh-TW" dirty="0" smtClean="0"/>
              <a:t>E[</a:t>
            </a:r>
            <a:r>
              <a:rPr lang="en-US" altLang="zh-TW" dirty="0" err="1" smtClean="0"/>
              <a:t>e|cj;f</a:t>
            </a:r>
            <a:r>
              <a:rPr lang="en-US" altLang="zh-TW" dirty="0" smtClean="0"/>
              <a:t>]</a:t>
            </a:r>
            <a:r>
              <a:rPr lang="zh-TW" altLang="en-US" dirty="0" smtClean="0"/>
              <a:t>表示，</a:t>
            </a:r>
          </a:p>
          <a:p>
            <a:r>
              <a:rPr lang="en-US" altLang="zh-TW" dirty="0" smtClean="0"/>
              <a:t>E[</a:t>
            </a:r>
            <a:r>
              <a:rPr lang="en-US" altLang="zh-TW" dirty="0" err="1" smtClean="0"/>
              <a:t>e|cj;f</a:t>
            </a:r>
            <a:r>
              <a:rPr lang="en-US" altLang="zh-TW" dirty="0" smtClean="0"/>
              <a:t>]</a:t>
            </a:r>
            <a:r>
              <a:rPr lang="zh-TW" altLang="en-US" dirty="0" smtClean="0"/>
              <a:t>代表在決策準則</a:t>
            </a:r>
            <a:r>
              <a:rPr lang="en-US" altLang="zh-TW" dirty="0" smtClean="0"/>
              <a:t>f</a:t>
            </a:r>
            <a:r>
              <a:rPr lang="zh-TW" altLang="en-US" dirty="0" smtClean="0"/>
              <a:t>下，真正類別屬於類別</a:t>
            </a:r>
            <a:r>
              <a:rPr lang="en-US" altLang="zh-TW" dirty="0" err="1" smtClean="0"/>
              <a:t>cj</a:t>
            </a:r>
            <a:r>
              <a:rPr lang="zh-TW" altLang="en-US" dirty="0" smtClean="0"/>
              <a:t>的</a:t>
            </a:r>
            <a:r>
              <a:rPr lang="en-US" altLang="zh-TW" dirty="0" smtClean="0"/>
              <a:t>unit</a:t>
            </a:r>
            <a:r>
              <a:rPr lang="zh-TW" altLang="en-US" dirty="0" smtClean="0"/>
              <a:t>的期望值</a:t>
            </a:r>
          </a:p>
          <a:p>
            <a:endParaRPr lang="zh-TW" altLang="en-US" dirty="0" smtClean="0"/>
          </a:p>
          <a:p>
            <a:r>
              <a:rPr lang="zh-TW" altLang="en-US" dirty="0" smtClean="0"/>
              <a:t>對一</a:t>
            </a:r>
            <a:r>
              <a:rPr lang="en-US" altLang="zh-TW" dirty="0" smtClean="0"/>
              <a:t>measurement d</a:t>
            </a:r>
            <a:r>
              <a:rPr lang="zh-TW" altLang="en-US" dirty="0" smtClean="0"/>
              <a:t>而言，</a:t>
            </a:r>
            <a:r>
              <a:rPr lang="en-US" altLang="zh-TW" dirty="0" smtClean="0"/>
              <a:t>P(c1)+P(c2)+...+P(ck) = 1</a:t>
            </a:r>
          </a:p>
          <a:p>
            <a:r>
              <a:rPr lang="en-US" altLang="zh-TW" dirty="0" smtClean="0"/>
              <a:t>worst prior probability</a:t>
            </a:r>
            <a:r>
              <a:rPr lang="zh-TW" altLang="en-US" dirty="0" smtClean="0"/>
              <a:t>是指在同一決策準則下，</a:t>
            </a:r>
          </a:p>
          <a:p>
            <a:r>
              <a:rPr lang="zh-TW" altLang="en-US" dirty="0" smtClean="0"/>
              <a:t>使得期望值為最小的</a:t>
            </a:r>
            <a:r>
              <a:rPr lang="en-US" altLang="zh-TW" dirty="0" smtClean="0"/>
              <a:t>P(c1)</a:t>
            </a:r>
            <a:r>
              <a:rPr lang="zh-TW" altLang="en-US" dirty="0" smtClean="0"/>
              <a:t>、</a:t>
            </a:r>
            <a:r>
              <a:rPr lang="en-US" altLang="zh-TW" dirty="0" smtClean="0"/>
              <a:t>P(c2)</a:t>
            </a:r>
            <a:r>
              <a:rPr lang="zh-TW" altLang="en-US" dirty="0" smtClean="0"/>
              <a:t>、</a:t>
            </a:r>
            <a:r>
              <a:rPr lang="en-US" altLang="zh-TW" dirty="0" smtClean="0"/>
              <a:t>...</a:t>
            </a:r>
            <a:r>
              <a:rPr lang="zh-TW" altLang="en-US" dirty="0" smtClean="0"/>
              <a:t>、</a:t>
            </a:r>
            <a:r>
              <a:rPr lang="en-US" altLang="zh-TW" dirty="0" smtClean="0"/>
              <a:t>P(ck)</a:t>
            </a:r>
            <a:r>
              <a:rPr lang="zh-TW" altLang="en-US" dirty="0" smtClean="0"/>
              <a:t>分布情形，</a:t>
            </a:r>
          </a:p>
          <a:p>
            <a:r>
              <a:rPr lang="zh-TW" altLang="en-US" dirty="0" smtClean="0"/>
              <a:t>此時的期望值即可寫成</a:t>
            </a:r>
            <a:r>
              <a:rPr lang="en-US" altLang="zh-TW" dirty="0" err="1" smtClean="0"/>
              <a:t>ppt</a:t>
            </a:r>
            <a:r>
              <a:rPr lang="zh-TW" altLang="en-US" dirty="0" smtClean="0"/>
              <a:t>上面的</a:t>
            </a:r>
            <a:r>
              <a:rPr lang="en-US" altLang="zh-TW" dirty="0" smtClean="0"/>
              <a:t>min</a:t>
            </a:r>
            <a:r>
              <a:rPr lang="el-GR" altLang="zh-TW" dirty="0" smtClean="0"/>
              <a:t>Σ(</a:t>
            </a:r>
            <a:r>
              <a:rPr lang="en-US" altLang="zh-TW" dirty="0" smtClean="0"/>
              <a:t>E[</a:t>
            </a:r>
            <a:r>
              <a:rPr lang="en-US" altLang="zh-TW" dirty="0" err="1" smtClean="0"/>
              <a:t>e|cj;f</a:t>
            </a:r>
            <a:r>
              <a:rPr lang="en-US" altLang="zh-TW" dirty="0" smtClean="0"/>
              <a:t>])(P(</a:t>
            </a:r>
            <a:r>
              <a:rPr lang="en-US" altLang="zh-TW" dirty="0" err="1" smtClean="0"/>
              <a:t>cj</a:t>
            </a:r>
            <a:r>
              <a:rPr lang="en-US" altLang="zh-TW" dirty="0" smtClean="0"/>
              <a:t>))</a:t>
            </a:r>
          </a:p>
          <a:p>
            <a:r>
              <a:rPr lang="en-US" altLang="zh-TW" dirty="0" smtClean="0"/>
              <a:t>	</a:t>
            </a:r>
            <a:r>
              <a:rPr lang="zh-TW" altLang="en-US" baseline="0" dirty="0" smtClean="0"/>
              <a:t>  </a:t>
            </a:r>
            <a:r>
              <a:rPr lang="en-US" altLang="zh-TW" baseline="0" dirty="0" smtClean="0"/>
              <a:t>	</a:t>
            </a:r>
            <a:r>
              <a:rPr lang="en-US" altLang="zh-TW" dirty="0" smtClean="0"/>
              <a:t> p(c1)...p(ck)</a:t>
            </a:r>
          </a:p>
          <a:p>
            <a:r>
              <a:rPr lang="zh-TW" altLang="en-US" dirty="0" smtClean="0"/>
              <a:t>則此種情況就是此決策準則的</a:t>
            </a:r>
            <a:r>
              <a:rPr lang="en-US" altLang="zh-TW" dirty="0" smtClean="0"/>
              <a:t>min gain</a:t>
            </a:r>
          </a:p>
          <a:p>
            <a:endParaRPr lang="en-US" altLang="zh-TW" dirty="0" smtClean="0"/>
          </a:p>
          <a:p>
            <a:r>
              <a:rPr lang="en-US" altLang="zh-TW" dirty="0" err="1" smtClean="0"/>
              <a:t>Maximin</a:t>
            </a:r>
            <a:r>
              <a:rPr lang="en-US" altLang="zh-TW" dirty="0" smtClean="0"/>
              <a:t> Decision Rule</a:t>
            </a:r>
            <a:r>
              <a:rPr lang="zh-TW" altLang="en-US" dirty="0" smtClean="0"/>
              <a:t>是一個</a:t>
            </a:r>
            <a:r>
              <a:rPr lang="en-US" altLang="zh-TW" dirty="0" smtClean="0"/>
              <a:t>decision rule</a:t>
            </a:r>
            <a:r>
              <a:rPr lang="zh-TW" altLang="en-US" dirty="0" smtClean="0"/>
              <a:t>，</a:t>
            </a:r>
          </a:p>
          <a:p>
            <a:r>
              <a:rPr lang="zh-TW" altLang="en-US" dirty="0" smtClean="0"/>
              <a:t>其</a:t>
            </a:r>
            <a:r>
              <a:rPr lang="en-US" altLang="zh-TW" dirty="0" smtClean="0"/>
              <a:t>min gain≧</a:t>
            </a:r>
            <a:r>
              <a:rPr lang="zh-TW" altLang="en-US" dirty="0" smtClean="0"/>
              <a:t>其他任何</a:t>
            </a:r>
            <a:r>
              <a:rPr lang="en-US" altLang="zh-TW" dirty="0" smtClean="0"/>
              <a:t>decision rule</a:t>
            </a:r>
            <a:r>
              <a:rPr lang="zh-TW" altLang="en-US" dirty="0" smtClean="0"/>
              <a:t>的</a:t>
            </a:r>
            <a:r>
              <a:rPr lang="en-US" altLang="zh-TW" dirty="0" smtClean="0"/>
              <a:t>min gain</a:t>
            </a:r>
            <a:r>
              <a:rPr lang="zh-TW" altLang="en-US" dirty="0" smtClean="0"/>
              <a:t>，</a:t>
            </a:r>
          </a:p>
          <a:p>
            <a:r>
              <a:rPr lang="en-US" altLang="zh-TW" dirty="0" err="1" smtClean="0"/>
              <a:t>Maximin</a:t>
            </a:r>
            <a:r>
              <a:rPr lang="zh-TW" altLang="en-US" dirty="0" smtClean="0"/>
              <a:t>是指在最小中取最大，在各個</a:t>
            </a:r>
            <a:r>
              <a:rPr lang="en-US" altLang="zh-TW" dirty="0" smtClean="0"/>
              <a:t>decision rule</a:t>
            </a:r>
            <a:r>
              <a:rPr lang="zh-TW" altLang="en-US" dirty="0" smtClean="0"/>
              <a:t>中取他們的</a:t>
            </a:r>
            <a:r>
              <a:rPr lang="en-US" altLang="zh-TW" dirty="0" smtClean="0"/>
              <a:t>min gain</a:t>
            </a:r>
            <a:r>
              <a:rPr lang="zh-TW" altLang="en-US" dirty="0" smtClean="0"/>
              <a:t>出來相比，找出有最大的</a:t>
            </a:r>
            <a:r>
              <a:rPr lang="en-US" altLang="zh-TW" dirty="0" smtClean="0"/>
              <a:t>min gain</a:t>
            </a:r>
            <a:r>
              <a:rPr lang="zh-TW" altLang="en-US" dirty="0" smtClean="0"/>
              <a:t>的</a:t>
            </a:r>
            <a:r>
              <a:rPr lang="en-US" altLang="zh-TW" dirty="0" smtClean="0"/>
              <a:t>decision rule</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41</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給定一</a:t>
            </a:r>
            <a:r>
              <a:rPr lang="en-US" altLang="zh-TW" dirty="0" smtClean="0"/>
              <a:t>P(</a:t>
            </a:r>
            <a:r>
              <a:rPr lang="en-US" altLang="zh-TW" dirty="0" err="1" smtClean="0"/>
              <a:t>d|c</a:t>
            </a:r>
            <a:r>
              <a:rPr lang="en-US" altLang="zh-TW" dirty="0" smtClean="0"/>
              <a:t>)</a:t>
            </a:r>
            <a:r>
              <a:rPr lang="zh-TW" altLang="en-US" dirty="0" smtClean="0"/>
              <a:t>表，而此例子中經濟獲益矩陣為單位矩陣</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42</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a:ln/>
        </p:spPr>
      </p:sp>
      <p:sp>
        <p:nvSpPr>
          <p:cNvPr id="75779" name="備忘稿版面配置區 2"/>
          <p:cNvSpPr>
            <a:spLocks noGrp="1"/>
          </p:cNvSpPr>
          <p:nvPr>
            <p:ph type="body" idx="1"/>
          </p:nvPr>
        </p:nvSpPr>
        <p:spPr>
          <a:noFill/>
        </p:spPr>
        <p:txBody>
          <a:bodyPr/>
          <a:lstStyle/>
          <a:p>
            <a:r>
              <a:rPr lang="en-US" altLang="zh-TW" dirty="0" smtClean="0">
                <a:ea typeface="新細明體" charset="-120"/>
              </a:rPr>
              <a:t>UNIT</a:t>
            </a:r>
            <a:r>
              <a:rPr lang="zh-TW" altLang="en-US" dirty="0" smtClean="0">
                <a:ea typeface="新細明體" charset="-120"/>
              </a:rPr>
              <a:t>包括圖形的區域以及投影的部分</a:t>
            </a:r>
          </a:p>
          <a:p>
            <a:r>
              <a:rPr lang="zh-TW" altLang="en-US" dirty="0" smtClean="0">
                <a:ea typeface="新細明體" charset="-120"/>
              </a:rPr>
              <a:t>每個</a:t>
            </a:r>
            <a:r>
              <a:rPr lang="en-US" altLang="zh-TW" dirty="0" smtClean="0">
                <a:ea typeface="新細明體" charset="-120"/>
              </a:rPr>
              <a:t>UNIT</a:t>
            </a:r>
            <a:r>
              <a:rPr lang="zh-TW" altLang="en-US" dirty="0" smtClean="0">
                <a:ea typeface="新細明體" charset="-120"/>
              </a:rPr>
              <a:t>有與其相關的測量值向量</a:t>
            </a:r>
            <a:r>
              <a:rPr lang="en-US" altLang="zh-TW" dirty="0" smtClean="0">
                <a:ea typeface="新細明體" charset="-120"/>
              </a:rPr>
              <a:t>(</a:t>
            </a:r>
            <a:r>
              <a:rPr lang="zh-TW" altLang="en-US" dirty="0" smtClean="0">
                <a:ea typeface="新細明體" charset="-120"/>
              </a:rPr>
              <a:t>可以是多維度的</a:t>
            </a:r>
            <a:r>
              <a:rPr lang="en-US" altLang="zh-TW" dirty="0" smtClean="0">
                <a:ea typeface="新細明體" charset="-120"/>
              </a:rPr>
              <a:t>)</a:t>
            </a:r>
          </a:p>
          <a:p>
            <a:r>
              <a:rPr lang="zh-TW" altLang="en-US" dirty="0" smtClean="0">
                <a:ea typeface="新細明體" charset="-120"/>
              </a:rPr>
              <a:t>接著利用決策準則</a:t>
            </a:r>
            <a:r>
              <a:rPr lang="en-US" altLang="zh-TW" dirty="0" smtClean="0">
                <a:ea typeface="新細明體" charset="-120"/>
              </a:rPr>
              <a:t>(decision rule)</a:t>
            </a:r>
            <a:r>
              <a:rPr lang="zh-TW" altLang="en-US" dirty="0" smtClean="0">
                <a:ea typeface="新細明體" charset="-120"/>
              </a:rPr>
              <a:t>依照</a:t>
            </a:r>
            <a:r>
              <a:rPr lang="en-US" altLang="zh-TW" dirty="0" smtClean="0">
                <a:ea typeface="新細明體" charset="-120"/>
              </a:rPr>
              <a:t>measurement</a:t>
            </a:r>
          </a:p>
          <a:p>
            <a:r>
              <a:rPr lang="zh-TW" altLang="en-US" dirty="0" smtClean="0">
                <a:ea typeface="新細明體" charset="-120"/>
              </a:rPr>
              <a:t>將</a:t>
            </a:r>
            <a:r>
              <a:rPr lang="en-US" altLang="zh-TW" dirty="0" smtClean="0">
                <a:ea typeface="新細明體" charset="-120"/>
              </a:rPr>
              <a:t>unit  assign(</a:t>
            </a:r>
            <a:r>
              <a:rPr lang="zh-TW" altLang="en-US" dirty="0" smtClean="0">
                <a:ea typeface="新細明體" charset="-120"/>
              </a:rPr>
              <a:t>指定、分配</a:t>
            </a:r>
            <a:r>
              <a:rPr lang="en-US" altLang="zh-TW" dirty="0" smtClean="0">
                <a:ea typeface="新細明體" charset="-120"/>
              </a:rPr>
              <a:t>)</a:t>
            </a:r>
            <a:r>
              <a:rPr lang="zh-TW" altLang="en-US" dirty="0" smtClean="0">
                <a:ea typeface="新細明體" charset="-120"/>
              </a:rPr>
              <a:t>到最適合、最佳的類別</a:t>
            </a:r>
          </a:p>
          <a:p>
            <a:r>
              <a:rPr lang="en-US" altLang="zh-TW" dirty="0" smtClean="0">
                <a:ea typeface="新細明體" charset="-120"/>
              </a:rPr>
              <a:t>(1)</a:t>
            </a:r>
            <a:r>
              <a:rPr lang="zh-TW" altLang="en-US" dirty="0" smtClean="0">
                <a:ea typeface="新細明體" charset="-120"/>
              </a:rPr>
              <a:t>測量值：圖形的區域以及投影的部分上有一系列的測量值</a:t>
            </a:r>
            <a:r>
              <a:rPr lang="en-US" altLang="zh-TW" dirty="0" smtClean="0">
                <a:ea typeface="新細明體" charset="-120"/>
              </a:rPr>
              <a:t>(</a:t>
            </a:r>
            <a:r>
              <a:rPr lang="zh-TW" altLang="en-US" dirty="0" smtClean="0">
                <a:ea typeface="新細明體" charset="-120"/>
              </a:rPr>
              <a:t>多維度的</a:t>
            </a:r>
            <a:r>
              <a:rPr lang="en-US" altLang="zh-TW" dirty="0" smtClean="0">
                <a:ea typeface="新細明體" charset="-120"/>
              </a:rPr>
              <a:t>)</a:t>
            </a:r>
          </a:p>
          <a:p>
            <a:r>
              <a:rPr lang="en-US" altLang="zh-TW" dirty="0" smtClean="0">
                <a:ea typeface="新細明體" charset="-120"/>
              </a:rPr>
              <a:t>(2)decision rule</a:t>
            </a:r>
            <a:r>
              <a:rPr lang="zh-TW" altLang="en-US" dirty="0" smtClean="0">
                <a:ea typeface="新細明體" charset="-120"/>
              </a:rPr>
              <a:t>是電腦知道</a:t>
            </a:r>
            <a:r>
              <a:rPr lang="en-US" altLang="zh-TW" dirty="0" smtClean="0">
                <a:ea typeface="新細明體" charset="-120"/>
              </a:rPr>
              <a:t>measurement</a:t>
            </a:r>
            <a:r>
              <a:rPr lang="zh-TW" altLang="en-US" dirty="0" smtClean="0">
                <a:ea typeface="新細明體" charset="-120"/>
              </a:rPr>
              <a:t>後作</a:t>
            </a:r>
            <a:r>
              <a:rPr lang="en-US" altLang="zh-TW" dirty="0" smtClean="0">
                <a:ea typeface="新細明體" charset="-120"/>
              </a:rPr>
              <a:t>unit assignment</a:t>
            </a:r>
            <a:r>
              <a:rPr lang="zh-TW" altLang="en-US" dirty="0" smtClean="0">
                <a:ea typeface="新細明體" charset="-120"/>
              </a:rPr>
              <a:t>的根據，</a:t>
            </a:r>
            <a:r>
              <a:rPr lang="en-US" altLang="zh-TW" dirty="0" smtClean="0">
                <a:ea typeface="新細明體" charset="-120"/>
              </a:rPr>
              <a:t>decision rule</a:t>
            </a:r>
            <a:r>
              <a:rPr lang="zh-TW" altLang="en-US" dirty="0" smtClean="0">
                <a:ea typeface="新細明體" charset="-120"/>
              </a:rPr>
              <a:t>首先決定作分類用的特徵，</a:t>
            </a:r>
            <a:endParaRPr lang="en-US" altLang="zh-TW" dirty="0" smtClean="0">
              <a:ea typeface="新細明體" charset="-120"/>
            </a:endParaRPr>
          </a:p>
          <a:p>
            <a:r>
              <a:rPr lang="zh-TW" altLang="en-US" dirty="0" smtClean="0">
                <a:ea typeface="新細明體" charset="-120"/>
              </a:rPr>
              <a:t>然後取要判斷此特徵所需的測量值，最後依照測量值來作</a:t>
            </a:r>
            <a:r>
              <a:rPr lang="en-US" altLang="zh-TW" dirty="0" smtClean="0">
                <a:ea typeface="新細明體" charset="-120"/>
              </a:rPr>
              <a:t>unit assignment</a:t>
            </a:r>
            <a:r>
              <a:rPr lang="zh-TW" altLang="en-US" dirty="0" smtClean="0">
                <a:ea typeface="新細明體" charset="-120"/>
              </a:rPr>
              <a:t>。</a:t>
            </a:r>
            <a:endParaRPr lang="en-US" altLang="zh-TW" dirty="0" smtClean="0">
              <a:ea typeface="新細明體" charset="-120"/>
            </a:endParaRPr>
          </a:p>
          <a:p>
            <a:r>
              <a:rPr lang="en-US" altLang="zh-TW" dirty="0" smtClean="0">
                <a:ea typeface="新細明體" charset="-120"/>
              </a:rPr>
              <a:t>(</a:t>
            </a:r>
            <a:r>
              <a:rPr lang="zh-TW" altLang="en-US" dirty="0" smtClean="0">
                <a:ea typeface="新細明體" charset="-120"/>
              </a:rPr>
              <a:t>如要電腦能圖形辨識是否為圓形，</a:t>
            </a:r>
            <a:endParaRPr lang="en-US" altLang="zh-TW" dirty="0" smtClean="0">
              <a:ea typeface="新細明體" charset="-120"/>
            </a:endParaRPr>
          </a:p>
          <a:p>
            <a:r>
              <a:rPr lang="zh-TW" altLang="en-US" dirty="0" smtClean="0">
                <a:ea typeface="新細明體" charset="-120"/>
              </a:rPr>
              <a:t>則我們可能採取</a:t>
            </a:r>
            <a:r>
              <a:rPr lang="en-US" altLang="zh-TW" dirty="0" smtClean="0">
                <a:ea typeface="新細明體" charset="-120"/>
              </a:rPr>
              <a:t>"</a:t>
            </a:r>
            <a:r>
              <a:rPr lang="zh-TW" altLang="en-US" dirty="0" smtClean="0">
                <a:ea typeface="新細明體" charset="-120"/>
              </a:rPr>
              <a:t>線段是圓弧的</a:t>
            </a:r>
            <a:r>
              <a:rPr lang="en-US" altLang="zh-TW" dirty="0" smtClean="0">
                <a:ea typeface="新細明體" charset="-120"/>
              </a:rPr>
              <a:t>"</a:t>
            </a:r>
            <a:r>
              <a:rPr lang="zh-TW" altLang="en-US" dirty="0" smtClean="0">
                <a:ea typeface="新細明體" charset="-120"/>
              </a:rPr>
              <a:t>、</a:t>
            </a:r>
            <a:r>
              <a:rPr lang="en-US" altLang="zh-TW" dirty="0" smtClean="0">
                <a:ea typeface="新細明體" charset="-120"/>
              </a:rPr>
              <a:t>"</a:t>
            </a:r>
            <a:r>
              <a:rPr lang="zh-TW" altLang="en-US" dirty="0" smtClean="0">
                <a:ea typeface="新細明體" charset="-120"/>
              </a:rPr>
              <a:t>線段圍成一洞</a:t>
            </a:r>
            <a:r>
              <a:rPr lang="en-US" altLang="zh-TW" dirty="0" smtClean="0">
                <a:ea typeface="新細明體" charset="-120"/>
              </a:rPr>
              <a:t>"</a:t>
            </a:r>
            <a:r>
              <a:rPr lang="zh-TW" altLang="en-US" dirty="0" smtClean="0">
                <a:ea typeface="新細明體" charset="-120"/>
              </a:rPr>
              <a:t>這樣的特徵來判斷圖形，</a:t>
            </a:r>
            <a:endParaRPr lang="en-US" altLang="zh-TW" dirty="0" smtClean="0">
              <a:ea typeface="新細明體" charset="-120"/>
            </a:endParaRPr>
          </a:p>
          <a:p>
            <a:r>
              <a:rPr lang="zh-TW" altLang="en-US" dirty="0" smtClean="0">
                <a:ea typeface="新細明體" charset="-120"/>
              </a:rPr>
              <a:t>而這需要關於圖形上點的分布的測量值，然後依照測量值來判斷是否為圓形。</a:t>
            </a:r>
            <a:r>
              <a:rPr lang="en-US" altLang="zh-TW" dirty="0" smtClean="0">
                <a:ea typeface="新細明體" charset="-120"/>
              </a:rPr>
              <a:t>)</a:t>
            </a:r>
          </a:p>
          <a:p>
            <a:endParaRPr lang="en-US" altLang="zh-TW" dirty="0" smtClean="0">
              <a:ea typeface="新細明體" charset="-120"/>
            </a:endParaRPr>
          </a:p>
          <a:p>
            <a:r>
              <a:rPr lang="en-US" altLang="zh-TW" dirty="0" smtClean="0">
                <a:ea typeface="新細明體" charset="-120"/>
              </a:rPr>
              <a:t>"</a:t>
            </a:r>
            <a:r>
              <a:rPr lang="zh-TW" altLang="en-US" dirty="0" smtClean="0">
                <a:ea typeface="新細明體" charset="-120"/>
              </a:rPr>
              <a:t>用一已知真正類別</a:t>
            </a:r>
            <a:r>
              <a:rPr lang="en-US" altLang="zh-TW" dirty="0" smtClean="0">
                <a:ea typeface="新細明體" charset="-120"/>
              </a:rPr>
              <a:t>(</a:t>
            </a:r>
            <a:r>
              <a:rPr lang="zh-TW" altLang="en-US" dirty="0" smtClean="0">
                <a:ea typeface="新細明體" charset="-120"/>
              </a:rPr>
              <a:t>事實上是哪一類、正確的類別</a:t>
            </a:r>
            <a:r>
              <a:rPr lang="en-US" altLang="zh-TW" dirty="0" smtClean="0">
                <a:ea typeface="新細明體" charset="-120"/>
              </a:rPr>
              <a:t>)</a:t>
            </a:r>
            <a:r>
              <a:rPr lang="zh-TW" altLang="en-US" dirty="0" smtClean="0">
                <a:ea typeface="新細明體" charset="-120"/>
              </a:rPr>
              <a:t>的</a:t>
            </a:r>
            <a:r>
              <a:rPr lang="en-US" altLang="zh-TW" dirty="0" smtClean="0">
                <a:ea typeface="新細明體" charset="-120"/>
              </a:rPr>
              <a:t>data set</a:t>
            </a:r>
            <a:r>
              <a:rPr lang="zh-TW" altLang="en-US" dirty="0" smtClean="0">
                <a:ea typeface="新細明體" charset="-120"/>
              </a:rPr>
              <a:t>來讓電腦能建立能夠將</a:t>
            </a:r>
            <a:r>
              <a:rPr lang="en-US" altLang="zh-TW" dirty="0" smtClean="0">
                <a:ea typeface="新細明體" charset="-120"/>
              </a:rPr>
              <a:t>unit</a:t>
            </a:r>
            <a:r>
              <a:rPr lang="zh-TW" altLang="en-US" dirty="0" smtClean="0">
                <a:ea typeface="新細明體" charset="-120"/>
              </a:rPr>
              <a:t>識別、分類的能力</a:t>
            </a:r>
            <a:r>
              <a:rPr lang="en-US" altLang="zh-TW" dirty="0" smtClean="0">
                <a:ea typeface="新細明體" charset="-120"/>
              </a:rPr>
              <a:t>“</a:t>
            </a:r>
          </a:p>
          <a:p>
            <a:r>
              <a:rPr lang="zh-TW" altLang="en-US" dirty="0" smtClean="0">
                <a:ea typeface="新細明體" charset="-120"/>
              </a:rPr>
              <a:t>此一流程在就是已知正確的分類結果</a:t>
            </a:r>
            <a:r>
              <a:rPr lang="en-US" altLang="zh-TW" dirty="0" smtClean="0">
                <a:ea typeface="新細明體" charset="-120"/>
              </a:rPr>
              <a:t>(</a:t>
            </a:r>
            <a:r>
              <a:rPr lang="zh-TW" altLang="en-US" dirty="0" smtClean="0">
                <a:ea typeface="新細明體" charset="-120"/>
              </a:rPr>
              <a:t>因為已知每個</a:t>
            </a:r>
            <a:r>
              <a:rPr lang="en-US" altLang="zh-TW" dirty="0" smtClean="0">
                <a:ea typeface="新細明體" charset="-120"/>
              </a:rPr>
              <a:t>unit</a:t>
            </a:r>
            <a:r>
              <a:rPr lang="zh-TW" altLang="en-US" dirty="0" smtClean="0">
                <a:ea typeface="新細明體" charset="-120"/>
              </a:rPr>
              <a:t>真正是屬於哪個類別</a:t>
            </a:r>
            <a:r>
              <a:rPr lang="en-US" altLang="zh-TW" dirty="0" smtClean="0">
                <a:ea typeface="新細明體" charset="-120"/>
              </a:rPr>
              <a:t>)</a:t>
            </a:r>
            <a:r>
              <a:rPr lang="zh-TW" altLang="en-US" dirty="0" smtClean="0">
                <a:ea typeface="新細明體" charset="-120"/>
              </a:rPr>
              <a:t>下訓練電腦挑選特徵、創建最佳的</a:t>
            </a:r>
            <a:r>
              <a:rPr lang="en-US" altLang="zh-TW" dirty="0" smtClean="0">
                <a:ea typeface="新細明體" charset="-120"/>
              </a:rPr>
              <a:t>decision rule</a:t>
            </a:r>
            <a:endParaRPr lang="zh-TW" altLang="en-US" dirty="0" smtClean="0">
              <a:ea typeface="新細明體" charset="-120"/>
            </a:endParaRPr>
          </a:p>
        </p:txBody>
      </p:sp>
      <p:sp>
        <p:nvSpPr>
          <p:cNvPr id="75780" name="投影片編號版面配置區 3"/>
          <p:cNvSpPr>
            <a:spLocks noGrp="1"/>
          </p:cNvSpPr>
          <p:nvPr>
            <p:ph type="sldNum" sz="quarter" idx="5"/>
          </p:nvPr>
        </p:nvSpPr>
        <p:spPr>
          <a:noFill/>
          <a:ln>
            <a:miter lim="800000"/>
            <a:headEnd/>
            <a:tailEnd/>
          </a:ln>
        </p:spPr>
        <p:txBody>
          <a:bodyPr/>
          <a:lstStyle/>
          <a:p>
            <a:fld id="{A6F15BAB-F21E-4FB5-9EEA-BFAF3A4D0A27}" type="slidenum">
              <a:rPr lang="en-US" altLang="zh-TW" smtClean="0">
                <a:ea typeface="新細明體" charset="-120"/>
              </a:rPr>
              <a:pPr/>
              <a:t>4</a:t>
            </a:fld>
            <a:endParaRPr lang="en-US" altLang="zh-TW" smtClean="0">
              <a:ea typeface="新細明體"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(A)~(C)</a:t>
            </a:r>
            <a:r>
              <a:rPr lang="zh-TW" altLang="en-US" dirty="0" smtClean="0"/>
              <a:t>是找</a:t>
            </a:r>
            <a:r>
              <a:rPr lang="en-US" altLang="zh-TW" dirty="0" smtClean="0"/>
              <a:t>deterministic </a:t>
            </a:r>
            <a:r>
              <a:rPr lang="en-US" altLang="zh-TW" dirty="0" err="1" smtClean="0"/>
              <a:t>maximin</a:t>
            </a:r>
            <a:r>
              <a:rPr lang="en-US" altLang="zh-TW" dirty="0" smtClean="0"/>
              <a:t> rule</a:t>
            </a:r>
            <a:r>
              <a:rPr lang="zh-TW" altLang="en-US" dirty="0" smtClean="0"/>
              <a:t>的流程</a:t>
            </a:r>
          </a:p>
          <a:p>
            <a:r>
              <a:rPr lang="en-US" altLang="zh-TW" dirty="0" smtClean="0"/>
              <a:t>(A)</a:t>
            </a:r>
          </a:p>
          <a:p>
            <a:r>
              <a:rPr lang="zh-TW" altLang="en-US" dirty="0" smtClean="0"/>
              <a:t>首先看左上方的式子：</a:t>
            </a:r>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 [</a:t>
            </a:r>
            <a:r>
              <a:rPr lang="zh-TW" altLang="en-US" dirty="0" smtClean="0"/>
              <a:t>任何</a:t>
            </a:r>
            <a:r>
              <a:rPr lang="en-US" altLang="zh-TW" dirty="0" smtClean="0"/>
              <a:t>decision rule</a:t>
            </a:r>
            <a:r>
              <a:rPr lang="zh-TW" altLang="en-US" dirty="0" smtClean="0"/>
              <a:t>為</a:t>
            </a:r>
            <a:r>
              <a:rPr lang="en-US" altLang="zh-TW" dirty="0" smtClean="0"/>
              <a:t>g</a:t>
            </a:r>
            <a:r>
              <a:rPr lang="zh-TW" altLang="en-US" dirty="0" smtClean="0"/>
              <a:t>時，</a:t>
            </a:r>
            <a:r>
              <a:rPr lang="en-US" altLang="zh-TW" dirty="0" smtClean="0"/>
              <a:t>"</a:t>
            </a:r>
            <a:r>
              <a:rPr lang="zh-TW" altLang="en-US" dirty="0" smtClean="0"/>
              <a:t>任意事先機率分布下得到的期望值</a:t>
            </a:r>
            <a:r>
              <a:rPr lang="en-US" altLang="zh-TW" dirty="0" smtClean="0"/>
              <a:t>"</a:t>
            </a:r>
            <a:r>
              <a:rPr lang="zh-TW" altLang="en-US" dirty="0" smtClean="0"/>
              <a:t>會大於等於最小的</a:t>
            </a:r>
            <a:r>
              <a:rPr lang="en-US" altLang="zh-TW" dirty="0" smtClean="0"/>
              <a:t>"</a:t>
            </a:r>
            <a:r>
              <a:rPr lang="zh-TW" altLang="en-US" dirty="0" smtClean="0"/>
              <a:t>真正類別是</a:t>
            </a:r>
            <a:r>
              <a:rPr lang="en-US" altLang="zh-TW" dirty="0" err="1" smtClean="0"/>
              <a:t>cj</a:t>
            </a:r>
            <a:r>
              <a:rPr lang="zh-TW" altLang="en-US" dirty="0" smtClean="0"/>
              <a:t>的條件期望值</a:t>
            </a:r>
            <a:r>
              <a:rPr lang="en-US" altLang="zh-TW" dirty="0" smtClean="0"/>
              <a:t>"]</a:t>
            </a:r>
          </a:p>
          <a:p>
            <a:r>
              <a:rPr lang="en-US" altLang="zh-TW" dirty="0" smtClean="0"/>
              <a:t>E[</a:t>
            </a:r>
            <a:r>
              <a:rPr lang="en-US" altLang="zh-TW" dirty="0" err="1" smtClean="0"/>
              <a:t>e;g,P</a:t>
            </a:r>
            <a:r>
              <a:rPr lang="en-US" altLang="zh-TW" dirty="0" smtClean="0"/>
              <a:t>]</a:t>
            </a:r>
            <a:r>
              <a:rPr lang="zh-TW" altLang="en-US" dirty="0" smtClean="0"/>
              <a:t>代表在</a:t>
            </a:r>
            <a:r>
              <a:rPr lang="en-US" altLang="zh-TW" dirty="0" smtClean="0"/>
              <a:t>decision rule</a:t>
            </a:r>
            <a:r>
              <a:rPr lang="zh-TW" altLang="en-US" dirty="0" smtClean="0"/>
              <a:t>為</a:t>
            </a:r>
            <a:r>
              <a:rPr lang="en-US" altLang="zh-TW" dirty="0" smtClean="0"/>
              <a:t>g</a:t>
            </a:r>
            <a:r>
              <a:rPr lang="zh-TW" altLang="en-US" dirty="0" smtClean="0"/>
              <a:t>且</a:t>
            </a:r>
            <a:r>
              <a:rPr lang="en-US" altLang="zh-TW" dirty="0" smtClean="0"/>
              <a:t>P(c1)</a:t>
            </a:r>
            <a:r>
              <a:rPr lang="zh-TW" altLang="en-US" dirty="0" smtClean="0"/>
              <a:t>、</a:t>
            </a:r>
            <a:r>
              <a:rPr lang="en-US" altLang="zh-TW" dirty="0" smtClean="0"/>
              <a:t>P(c2)</a:t>
            </a:r>
            <a:r>
              <a:rPr lang="zh-TW" altLang="en-US" dirty="0" smtClean="0"/>
              <a:t>、</a:t>
            </a:r>
            <a:r>
              <a:rPr lang="en-US" altLang="zh-TW" dirty="0" smtClean="0"/>
              <a:t>...</a:t>
            </a:r>
            <a:r>
              <a:rPr lang="zh-TW" altLang="en-US" dirty="0" smtClean="0"/>
              <a:t>、</a:t>
            </a:r>
            <a:r>
              <a:rPr lang="en-US" altLang="zh-TW" dirty="0" smtClean="0"/>
              <a:t>P(</a:t>
            </a:r>
            <a:r>
              <a:rPr lang="en-US" altLang="zh-TW" dirty="0" err="1" smtClean="0"/>
              <a:t>ck</a:t>
            </a:r>
            <a:r>
              <a:rPr lang="en-US" altLang="zh-TW" dirty="0" smtClean="0"/>
              <a:t>)</a:t>
            </a:r>
            <a:r>
              <a:rPr lang="zh-TW" altLang="en-US" dirty="0" smtClean="0"/>
              <a:t>分布為</a:t>
            </a:r>
            <a:r>
              <a:rPr lang="en-US" altLang="zh-TW" dirty="0" smtClean="0"/>
              <a:t>P</a:t>
            </a:r>
            <a:r>
              <a:rPr lang="zh-TW" altLang="en-US" dirty="0" smtClean="0"/>
              <a:t>下的經濟獲益期望值</a:t>
            </a:r>
          </a:p>
          <a:p>
            <a:r>
              <a:rPr lang="en-US" altLang="zh-TW" dirty="0" smtClean="0"/>
              <a:t>E[</a:t>
            </a:r>
            <a:r>
              <a:rPr lang="en-US" altLang="zh-TW" dirty="0" err="1" smtClean="0"/>
              <a:t>e|cj;f</a:t>
            </a:r>
            <a:r>
              <a:rPr lang="en-US" altLang="zh-TW" dirty="0" smtClean="0"/>
              <a:t>]</a:t>
            </a:r>
            <a:r>
              <a:rPr lang="zh-TW" altLang="en-US" dirty="0" smtClean="0"/>
              <a:t>是在決策準則</a:t>
            </a:r>
            <a:r>
              <a:rPr lang="en-US" altLang="zh-TW" dirty="0" smtClean="0"/>
              <a:t>f</a:t>
            </a:r>
            <a:r>
              <a:rPr lang="zh-TW" altLang="en-US" dirty="0" smtClean="0"/>
              <a:t>下，真正類別屬於類別</a:t>
            </a:r>
            <a:r>
              <a:rPr lang="en-US" altLang="zh-TW" dirty="0" err="1" smtClean="0"/>
              <a:t>cj</a:t>
            </a:r>
            <a:r>
              <a:rPr lang="zh-TW" altLang="en-US" dirty="0" smtClean="0"/>
              <a:t>的</a:t>
            </a:r>
            <a:r>
              <a:rPr lang="en-US" altLang="zh-TW" dirty="0" smtClean="0"/>
              <a:t>unit</a:t>
            </a:r>
            <a:r>
              <a:rPr lang="zh-TW" altLang="en-US" dirty="0" smtClean="0"/>
              <a:t>的期望值</a:t>
            </a:r>
          </a:p>
          <a:p>
            <a:r>
              <a:rPr lang="en-US" altLang="zh-TW" dirty="0" smtClean="0"/>
              <a:t>E[</a:t>
            </a:r>
            <a:r>
              <a:rPr lang="en-US" altLang="zh-TW" dirty="0" err="1" smtClean="0"/>
              <a:t>e;g,P</a:t>
            </a:r>
            <a:r>
              <a:rPr lang="en-US" altLang="zh-TW" dirty="0" smtClean="0"/>
              <a:t>]</a:t>
            </a:r>
            <a:r>
              <a:rPr lang="zh-TW" altLang="en-US" dirty="0" smtClean="0"/>
              <a:t>可以寫作是</a:t>
            </a:r>
            <a:r>
              <a:rPr lang="en-US" altLang="zh-TW" dirty="0" smtClean="0"/>
              <a:t>E[e|c1;g]P(c1)+...+E[</a:t>
            </a:r>
            <a:r>
              <a:rPr lang="en-US" altLang="zh-TW" dirty="0" err="1" smtClean="0"/>
              <a:t>e|ck;g</a:t>
            </a:r>
            <a:r>
              <a:rPr lang="en-US" altLang="zh-TW" dirty="0" smtClean="0"/>
              <a:t>]P(</a:t>
            </a:r>
            <a:r>
              <a:rPr lang="en-US" altLang="zh-TW" dirty="0" err="1" smtClean="0"/>
              <a:t>ck</a:t>
            </a:r>
            <a:r>
              <a:rPr lang="en-US" altLang="zh-TW" dirty="0" smtClean="0"/>
              <a:t>)</a:t>
            </a:r>
            <a:r>
              <a:rPr lang="zh-TW" altLang="en-US" dirty="0" smtClean="0"/>
              <a:t>－</a:t>
            </a:r>
            <a:r>
              <a:rPr lang="en-US" altLang="zh-TW" dirty="0" smtClean="0"/>
              <a:t>(1)</a:t>
            </a:r>
          </a:p>
          <a:p>
            <a:r>
              <a:rPr lang="zh-TW" altLang="en-US" dirty="0" smtClean="0"/>
              <a:t>其中</a:t>
            </a:r>
            <a:r>
              <a:rPr lang="en-US" altLang="zh-TW" dirty="0" smtClean="0"/>
              <a:t>P(c1)</a:t>
            </a:r>
            <a:r>
              <a:rPr lang="zh-TW" altLang="en-US" dirty="0" smtClean="0"/>
              <a:t>、</a:t>
            </a:r>
            <a:r>
              <a:rPr lang="en-US" altLang="zh-TW" dirty="0" smtClean="0"/>
              <a:t>P(c2)</a:t>
            </a:r>
            <a:r>
              <a:rPr lang="zh-TW" altLang="en-US" dirty="0" smtClean="0"/>
              <a:t>、</a:t>
            </a:r>
            <a:r>
              <a:rPr lang="en-US" altLang="zh-TW" dirty="0" smtClean="0"/>
              <a:t>...</a:t>
            </a:r>
            <a:r>
              <a:rPr lang="zh-TW" altLang="en-US" dirty="0" smtClean="0"/>
              <a:t>、</a:t>
            </a:r>
            <a:r>
              <a:rPr lang="en-US" altLang="zh-TW" dirty="0" smtClean="0"/>
              <a:t>P(</a:t>
            </a:r>
            <a:r>
              <a:rPr lang="en-US" altLang="zh-TW" dirty="0" err="1" smtClean="0"/>
              <a:t>ck</a:t>
            </a:r>
            <a:r>
              <a:rPr lang="en-US" altLang="zh-TW" dirty="0" smtClean="0"/>
              <a:t>)</a:t>
            </a:r>
            <a:r>
              <a:rPr lang="zh-TW" altLang="en-US" dirty="0" smtClean="0"/>
              <a:t>皆小於等於</a:t>
            </a:r>
            <a:r>
              <a:rPr lang="en-US" altLang="zh-TW" dirty="0" smtClean="0"/>
              <a:t>1</a:t>
            </a:r>
            <a:r>
              <a:rPr lang="zh-TW" altLang="en-US" dirty="0" smtClean="0"/>
              <a:t>，且</a:t>
            </a:r>
            <a:r>
              <a:rPr lang="en-US" altLang="zh-TW" dirty="0" smtClean="0"/>
              <a:t>P(c1)+P(c2)+...+P(</a:t>
            </a:r>
            <a:r>
              <a:rPr lang="en-US" altLang="zh-TW" dirty="0" err="1" smtClean="0"/>
              <a:t>ck</a:t>
            </a:r>
            <a:r>
              <a:rPr lang="en-US" altLang="zh-TW" dirty="0" smtClean="0"/>
              <a:t>)=1</a:t>
            </a:r>
            <a:r>
              <a:rPr lang="zh-TW" altLang="en-US" dirty="0" smtClean="0"/>
              <a:t>－</a:t>
            </a:r>
            <a:r>
              <a:rPr lang="en-US" altLang="zh-TW" dirty="0" smtClean="0"/>
              <a:t>(2)</a:t>
            </a:r>
          </a:p>
          <a:p>
            <a:r>
              <a:rPr lang="en-US" altLang="zh-TW" dirty="0" smtClean="0"/>
              <a:t>min(E[</a:t>
            </a:r>
            <a:r>
              <a:rPr lang="en-US" altLang="zh-TW" dirty="0" err="1" smtClean="0"/>
              <a:t>e|cj;g</a:t>
            </a:r>
            <a:r>
              <a:rPr lang="en-US" altLang="zh-TW" dirty="0" smtClean="0"/>
              <a:t>])</a:t>
            </a:r>
            <a:r>
              <a:rPr lang="zh-TW" altLang="en-US" dirty="0" smtClean="0"/>
              <a:t>就是</a:t>
            </a:r>
            <a:r>
              <a:rPr lang="en-US" altLang="zh-TW" dirty="0" smtClean="0"/>
              <a:t>E[</a:t>
            </a:r>
            <a:r>
              <a:rPr lang="en-US" altLang="zh-TW" dirty="0" err="1" smtClean="0"/>
              <a:t>e|cj;g</a:t>
            </a:r>
            <a:r>
              <a:rPr lang="en-US" altLang="zh-TW" dirty="0" smtClean="0"/>
              <a:t>]</a:t>
            </a:r>
            <a:r>
              <a:rPr lang="zh-TW" altLang="en-US" dirty="0" smtClean="0"/>
              <a:t>為最小時，讓</a:t>
            </a:r>
            <a:r>
              <a:rPr lang="en-US" altLang="zh-TW" dirty="0" smtClean="0"/>
              <a:t>P(</a:t>
            </a:r>
            <a:r>
              <a:rPr lang="en-US" altLang="zh-TW" dirty="0" err="1" smtClean="0"/>
              <a:t>cj</a:t>
            </a:r>
            <a:r>
              <a:rPr lang="en-US" altLang="zh-TW" dirty="0" smtClean="0"/>
              <a:t>) = 1</a:t>
            </a:r>
            <a:r>
              <a:rPr lang="zh-TW" altLang="en-US" dirty="0" smtClean="0"/>
              <a:t>，</a:t>
            </a:r>
          </a:p>
          <a:p>
            <a:r>
              <a:rPr lang="zh-TW" altLang="en-US" dirty="0" smtClean="0"/>
              <a:t>由</a:t>
            </a:r>
            <a:r>
              <a:rPr lang="en-US" altLang="zh-TW" dirty="0" smtClean="0"/>
              <a:t>(1)</a:t>
            </a:r>
            <a:r>
              <a:rPr lang="zh-TW" altLang="en-US" dirty="0" smtClean="0"/>
              <a:t>、</a:t>
            </a:r>
            <a:r>
              <a:rPr lang="en-US" altLang="zh-TW" dirty="0" smtClean="0"/>
              <a:t>(2)</a:t>
            </a:r>
            <a:r>
              <a:rPr lang="zh-TW" altLang="en-US" dirty="0" smtClean="0"/>
              <a:t>可知 </a:t>
            </a:r>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]))*1</a:t>
            </a:r>
          </a:p>
          <a:p>
            <a:r>
              <a:rPr lang="zh-TW" altLang="en-US" dirty="0" smtClean="0"/>
              <a:t>因為假設</a:t>
            </a:r>
            <a:r>
              <a:rPr lang="en-US" altLang="zh-TW" dirty="0" smtClean="0"/>
              <a:t>P(</a:t>
            </a:r>
            <a:r>
              <a:rPr lang="en-US" altLang="zh-TW" dirty="0" err="1" smtClean="0"/>
              <a:t>cj</a:t>
            </a:r>
            <a:r>
              <a:rPr lang="en-US" altLang="zh-TW" dirty="0" smtClean="0"/>
              <a:t>)</a:t>
            </a:r>
            <a:r>
              <a:rPr lang="zh-TW" altLang="en-US" dirty="0" smtClean="0"/>
              <a:t>挪</a:t>
            </a:r>
            <a:r>
              <a:rPr lang="en-US" altLang="zh-TW" dirty="0" smtClean="0"/>
              <a:t>p</a:t>
            </a:r>
            <a:r>
              <a:rPr lang="zh-TW" altLang="en-US" dirty="0" smtClean="0"/>
              <a:t>的機率給</a:t>
            </a:r>
            <a:r>
              <a:rPr lang="en-US" altLang="zh-TW" dirty="0" smtClean="0"/>
              <a:t>E[</a:t>
            </a:r>
            <a:r>
              <a:rPr lang="en-US" altLang="zh-TW" dirty="0" err="1" smtClean="0"/>
              <a:t>e|ci;g</a:t>
            </a:r>
            <a:r>
              <a:rPr lang="en-US" altLang="zh-TW" dirty="0" smtClean="0"/>
              <a:t>]</a:t>
            </a:r>
            <a:r>
              <a:rPr lang="zh-TW" altLang="en-US" dirty="0" smtClean="0"/>
              <a:t>且</a:t>
            </a:r>
            <a:r>
              <a:rPr lang="en-US" altLang="zh-TW" dirty="0" smtClean="0"/>
              <a:t>E[</a:t>
            </a:r>
            <a:r>
              <a:rPr lang="en-US" altLang="zh-TW" dirty="0" err="1" smtClean="0"/>
              <a:t>e|ci;g</a:t>
            </a:r>
            <a:r>
              <a:rPr lang="en-US" altLang="zh-TW" dirty="0" smtClean="0"/>
              <a:t>]≧E[</a:t>
            </a:r>
            <a:r>
              <a:rPr lang="en-US" altLang="zh-TW" dirty="0" err="1" smtClean="0"/>
              <a:t>e|cj;g</a:t>
            </a:r>
            <a:r>
              <a:rPr lang="en-US" altLang="zh-TW" dirty="0" smtClean="0"/>
              <a:t>]</a:t>
            </a:r>
            <a:r>
              <a:rPr lang="zh-TW" altLang="en-US" dirty="0" smtClean="0"/>
              <a:t>，此時</a:t>
            </a:r>
            <a:r>
              <a:rPr lang="en-US" altLang="zh-TW" dirty="0" smtClean="0"/>
              <a:t>P(</a:t>
            </a:r>
            <a:r>
              <a:rPr lang="en-US" altLang="zh-TW" dirty="0" err="1" smtClean="0"/>
              <a:t>cj</a:t>
            </a:r>
            <a:r>
              <a:rPr lang="en-US" altLang="zh-TW" dirty="0" smtClean="0"/>
              <a:t>)=(1-p)</a:t>
            </a:r>
            <a:r>
              <a:rPr lang="zh-TW" altLang="en-US" dirty="0" smtClean="0"/>
              <a:t>、</a:t>
            </a:r>
            <a:r>
              <a:rPr lang="en-US" altLang="zh-TW" dirty="0" smtClean="0"/>
              <a:t>P(ci)=p</a:t>
            </a:r>
          </a:p>
          <a:p>
            <a:r>
              <a:rPr lang="zh-TW" altLang="en-US" dirty="0" smtClean="0"/>
              <a:t>則</a:t>
            </a:r>
            <a:r>
              <a:rPr lang="en-US" altLang="zh-TW" dirty="0" smtClean="0"/>
              <a:t>E[</a:t>
            </a:r>
            <a:r>
              <a:rPr lang="en-US" altLang="zh-TW" dirty="0" err="1" smtClean="0"/>
              <a:t>e;g,P</a:t>
            </a:r>
            <a:r>
              <a:rPr lang="en-US" altLang="zh-TW" dirty="0" smtClean="0"/>
              <a:t>] = E[</a:t>
            </a:r>
            <a:r>
              <a:rPr lang="en-US" altLang="zh-TW" dirty="0" err="1" smtClean="0"/>
              <a:t>e|cj;g</a:t>
            </a:r>
            <a:r>
              <a:rPr lang="en-US" altLang="zh-TW" dirty="0" smtClean="0"/>
              <a:t>]*(1-p) + E[</a:t>
            </a:r>
            <a:r>
              <a:rPr lang="en-US" altLang="zh-TW" dirty="0" err="1" smtClean="0"/>
              <a:t>e|ci;g</a:t>
            </a:r>
            <a:r>
              <a:rPr lang="en-US" altLang="zh-TW" dirty="0" smtClean="0"/>
              <a:t>]*p ≧  E[</a:t>
            </a:r>
            <a:r>
              <a:rPr lang="en-US" altLang="zh-TW" dirty="0" err="1" smtClean="0"/>
              <a:t>e|cj;g</a:t>
            </a:r>
            <a:r>
              <a:rPr lang="en-US" altLang="zh-TW" dirty="0" smtClean="0"/>
              <a:t>]*(1-p) + E[</a:t>
            </a:r>
            <a:r>
              <a:rPr lang="en-US" altLang="zh-TW" dirty="0" err="1" smtClean="0"/>
              <a:t>e|cj;g</a:t>
            </a:r>
            <a:r>
              <a:rPr lang="en-US" altLang="zh-TW" dirty="0" smtClean="0"/>
              <a:t>]*p = E[</a:t>
            </a:r>
            <a:r>
              <a:rPr lang="en-US" altLang="zh-TW" dirty="0" err="1" smtClean="0"/>
              <a:t>e|cj;g</a:t>
            </a:r>
            <a:r>
              <a:rPr lang="en-US" altLang="zh-TW" dirty="0" smtClean="0"/>
              <a:t>]</a:t>
            </a:r>
          </a:p>
          <a:p>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a:t>
            </a:r>
            <a:r>
              <a:rPr lang="zh-TW" altLang="en-US" dirty="0" smtClean="0"/>
              <a:t>是用於所有</a:t>
            </a:r>
            <a:r>
              <a:rPr lang="en-US" altLang="zh-TW" dirty="0" smtClean="0"/>
              <a:t>decision rule</a:t>
            </a:r>
            <a:r>
              <a:rPr lang="zh-TW" altLang="en-US" dirty="0" smtClean="0"/>
              <a:t>，包括明確的以及隨機的</a:t>
            </a:r>
          </a:p>
          <a:p>
            <a:endParaRPr lang="zh-TW" altLang="en-US" dirty="0" smtClean="0"/>
          </a:p>
          <a:p>
            <a:endParaRPr lang="zh-TW" altLang="en-US" dirty="0" smtClean="0"/>
          </a:p>
          <a:p>
            <a:r>
              <a:rPr lang="en-US" altLang="zh-TW" dirty="0" smtClean="0"/>
              <a:t>(B)</a:t>
            </a:r>
          </a:p>
          <a:p>
            <a:r>
              <a:rPr lang="zh-TW" altLang="en-US" dirty="0" smtClean="0"/>
              <a:t>然後我們先只考慮</a:t>
            </a:r>
            <a:r>
              <a:rPr lang="en-US" altLang="zh-TW" dirty="0" smtClean="0"/>
              <a:t>decision rule</a:t>
            </a:r>
            <a:r>
              <a:rPr lang="zh-TW" altLang="en-US" dirty="0" smtClean="0"/>
              <a:t>為</a:t>
            </a:r>
            <a:r>
              <a:rPr lang="en-US" altLang="zh-TW" dirty="0" smtClean="0"/>
              <a:t>Deterministic(</a:t>
            </a:r>
            <a:r>
              <a:rPr lang="zh-TW" altLang="en-US" dirty="0" smtClean="0"/>
              <a:t>明確的</a:t>
            </a:r>
            <a:r>
              <a:rPr lang="en-US" altLang="zh-TW" dirty="0" smtClean="0"/>
              <a:t>)</a:t>
            </a:r>
            <a:r>
              <a:rPr lang="zh-TW" altLang="en-US" dirty="0" smtClean="0"/>
              <a:t>情形</a:t>
            </a:r>
          </a:p>
          <a:p>
            <a:r>
              <a:rPr lang="zh-TW" altLang="en-US" dirty="0" smtClean="0"/>
              <a:t>明確的決策準則會將一已知</a:t>
            </a:r>
            <a:r>
              <a:rPr lang="en-US" altLang="zh-TW" dirty="0" smtClean="0"/>
              <a:t>measurement</a:t>
            </a:r>
            <a:r>
              <a:rPr lang="zh-TW" altLang="en-US" dirty="0" smtClean="0"/>
              <a:t>為</a:t>
            </a:r>
            <a:r>
              <a:rPr lang="en-US" altLang="zh-TW" dirty="0" smtClean="0"/>
              <a:t>d</a:t>
            </a:r>
            <a:r>
              <a:rPr lang="zh-TW" altLang="en-US" dirty="0" smtClean="0"/>
              <a:t>的</a:t>
            </a:r>
            <a:r>
              <a:rPr lang="en-US" altLang="zh-TW" dirty="0" smtClean="0"/>
              <a:t>unit completely(100%</a:t>
            </a:r>
            <a:r>
              <a:rPr lang="zh-TW" altLang="en-US" dirty="0" smtClean="0"/>
              <a:t>地</a:t>
            </a:r>
            <a:r>
              <a:rPr lang="en-US" altLang="zh-TW" dirty="0" smtClean="0"/>
              <a:t>)assign</a:t>
            </a:r>
            <a:r>
              <a:rPr lang="zh-TW" altLang="en-US" dirty="0" smtClean="0"/>
              <a:t>到某一類</a:t>
            </a:r>
          </a:p>
          <a:p>
            <a:r>
              <a:rPr lang="zh-TW" altLang="en-US" dirty="0" smtClean="0"/>
              <a:t>此例子的</a:t>
            </a:r>
            <a:r>
              <a:rPr lang="en-US" altLang="zh-TW" dirty="0" smtClean="0"/>
              <a:t>measurement</a:t>
            </a:r>
            <a:r>
              <a:rPr lang="zh-TW" altLang="en-US" dirty="0" smtClean="0"/>
              <a:t>的可能性有三種且類別有兩種，</a:t>
            </a:r>
          </a:p>
          <a:p>
            <a:r>
              <a:rPr lang="zh-TW" altLang="en-US" dirty="0" smtClean="0"/>
              <a:t>則</a:t>
            </a:r>
            <a:r>
              <a:rPr lang="en-US" altLang="zh-TW" dirty="0" smtClean="0"/>
              <a:t>Deterministic decision rule</a:t>
            </a:r>
            <a:r>
              <a:rPr lang="zh-TW" altLang="en-US" dirty="0" smtClean="0"/>
              <a:t>的數量為</a:t>
            </a:r>
            <a:r>
              <a:rPr lang="en-US" altLang="zh-TW" dirty="0" smtClean="0"/>
              <a:t>2*2*2 (</a:t>
            </a:r>
            <a:r>
              <a:rPr lang="zh-TW" altLang="en-US" dirty="0" smtClean="0"/>
              <a:t>乘</a:t>
            </a:r>
            <a:r>
              <a:rPr lang="en-US" altLang="zh-TW" dirty="0" smtClean="0"/>
              <a:t>3</a:t>
            </a:r>
            <a:r>
              <a:rPr lang="zh-TW" altLang="en-US" dirty="0" smtClean="0"/>
              <a:t>次代表</a:t>
            </a:r>
            <a:r>
              <a:rPr lang="en-US" altLang="zh-TW" dirty="0" smtClean="0"/>
              <a:t>measurement</a:t>
            </a:r>
            <a:r>
              <a:rPr lang="zh-TW" altLang="en-US" dirty="0" smtClean="0"/>
              <a:t>有</a:t>
            </a:r>
            <a:r>
              <a:rPr lang="en-US" altLang="zh-TW" dirty="0" smtClean="0"/>
              <a:t>3</a:t>
            </a:r>
            <a:r>
              <a:rPr lang="zh-TW" altLang="en-US" dirty="0" smtClean="0"/>
              <a:t>種、數字</a:t>
            </a:r>
            <a:r>
              <a:rPr lang="en-US" altLang="zh-TW" dirty="0" smtClean="0"/>
              <a:t>2</a:t>
            </a:r>
            <a:r>
              <a:rPr lang="zh-TW" altLang="en-US" dirty="0" smtClean="0"/>
              <a:t>代表有可能被匹配到的類別有兩個</a:t>
            </a:r>
            <a:r>
              <a:rPr lang="en-US" altLang="zh-TW" dirty="0" smtClean="0"/>
              <a:t>)</a:t>
            </a:r>
            <a:r>
              <a:rPr lang="zh-TW" altLang="en-US" dirty="0" smtClean="0"/>
              <a:t>，</a:t>
            </a:r>
          </a:p>
          <a:p>
            <a:endParaRPr lang="zh-TW" altLang="en-US" dirty="0" smtClean="0"/>
          </a:p>
          <a:p>
            <a:r>
              <a:rPr lang="zh-TW" altLang="en-US" dirty="0" smtClean="0"/>
              <a:t>由</a:t>
            </a:r>
            <a:r>
              <a:rPr lang="en-US" altLang="zh-TW" dirty="0" smtClean="0"/>
              <a:t>(A)</a:t>
            </a:r>
            <a:r>
              <a:rPr lang="zh-TW" altLang="en-US" dirty="0" smtClean="0"/>
              <a:t>可知，求某一</a:t>
            </a:r>
            <a:r>
              <a:rPr lang="en-US" altLang="zh-TW" dirty="0" smtClean="0"/>
              <a:t>decision rule</a:t>
            </a:r>
            <a:r>
              <a:rPr lang="zh-TW" altLang="en-US" dirty="0" smtClean="0"/>
              <a:t>的</a:t>
            </a:r>
            <a:r>
              <a:rPr lang="en-US" altLang="zh-TW" dirty="0" smtClean="0"/>
              <a:t>min gain</a:t>
            </a:r>
            <a:r>
              <a:rPr lang="zh-TW" altLang="en-US" dirty="0" smtClean="0"/>
              <a:t>只要找到</a:t>
            </a:r>
            <a:r>
              <a:rPr lang="en-US" altLang="zh-TW" dirty="0" smtClean="0"/>
              <a:t>min(E[</a:t>
            </a:r>
            <a:r>
              <a:rPr lang="en-US" altLang="zh-TW" dirty="0" err="1" smtClean="0"/>
              <a:t>e|cj;f</a:t>
            </a:r>
            <a:r>
              <a:rPr lang="en-US" altLang="zh-TW" dirty="0" smtClean="0"/>
              <a:t>])</a:t>
            </a:r>
            <a:r>
              <a:rPr lang="zh-TW" altLang="en-US" dirty="0" smtClean="0"/>
              <a:t>即可</a:t>
            </a:r>
          </a:p>
          <a:p>
            <a:r>
              <a:rPr lang="zh-TW" altLang="en-US" dirty="0" smtClean="0"/>
              <a:t>而此例子的</a:t>
            </a:r>
            <a:r>
              <a:rPr lang="en-US" altLang="zh-TW" dirty="0" smtClean="0"/>
              <a:t>E[</a:t>
            </a:r>
            <a:r>
              <a:rPr lang="en-US" altLang="zh-TW" dirty="0" err="1" smtClean="0"/>
              <a:t>e|cj;f</a:t>
            </a:r>
            <a:r>
              <a:rPr lang="en-US" altLang="zh-TW" dirty="0" smtClean="0"/>
              <a:t>]</a:t>
            </a:r>
            <a:r>
              <a:rPr lang="zh-TW" altLang="en-US" dirty="0" smtClean="0"/>
              <a:t>有</a:t>
            </a:r>
            <a:r>
              <a:rPr lang="en-US" altLang="zh-TW" dirty="0" smtClean="0"/>
              <a:t>E[e|c1;f]</a:t>
            </a:r>
            <a:r>
              <a:rPr lang="zh-TW" altLang="en-US" dirty="0" smtClean="0"/>
              <a:t>、</a:t>
            </a:r>
            <a:r>
              <a:rPr lang="en-US" altLang="zh-TW" dirty="0" smtClean="0"/>
              <a:t>E[e|c2;f]</a:t>
            </a:r>
            <a:r>
              <a:rPr lang="zh-TW" altLang="en-US" dirty="0" smtClean="0"/>
              <a:t>兩種</a:t>
            </a:r>
          </a:p>
          <a:p>
            <a:r>
              <a:rPr lang="zh-TW" altLang="en-US" dirty="0" smtClean="0"/>
              <a:t>由</a:t>
            </a:r>
            <a:r>
              <a:rPr lang="en-US" altLang="zh-TW" dirty="0" smtClean="0"/>
              <a:t>page36</a:t>
            </a:r>
            <a:r>
              <a:rPr lang="zh-TW" altLang="en-US" dirty="0" smtClean="0"/>
              <a:t>可知</a:t>
            </a:r>
            <a:r>
              <a:rPr lang="en-US" altLang="zh-TW" dirty="0" smtClean="0"/>
              <a:t>E[</a:t>
            </a:r>
            <a:r>
              <a:rPr lang="en-US" altLang="zh-TW" dirty="0" err="1" smtClean="0"/>
              <a:t>e|cj;f</a:t>
            </a:r>
            <a:r>
              <a:rPr lang="en-US" altLang="zh-TW" dirty="0" smtClean="0"/>
              <a:t>] = </a:t>
            </a:r>
            <a:r>
              <a:rPr lang="el-GR" altLang="zh-TW" dirty="0" smtClean="0"/>
              <a:t>ΣΣ</a:t>
            </a:r>
            <a:r>
              <a:rPr lang="en-US" altLang="zh-TW" dirty="0" smtClean="0"/>
              <a:t>f(</a:t>
            </a:r>
            <a:r>
              <a:rPr lang="en-US" altLang="zh-TW" dirty="0" err="1" smtClean="0"/>
              <a:t>ck|d</a:t>
            </a:r>
            <a:r>
              <a:rPr lang="en-US" altLang="zh-TW" dirty="0" smtClean="0"/>
              <a:t>)e(</a:t>
            </a:r>
            <a:r>
              <a:rPr lang="en-US" altLang="zh-TW" dirty="0" err="1" smtClean="0"/>
              <a:t>cj,ck</a:t>
            </a:r>
            <a:r>
              <a:rPr lang="en-US" altLang="zh-TW" dirty="0" smtClean="0"/>
              <a:t>)P(</a:t>
            </a:r>
            <a:r>
              <a:rPr lang="en-US" altLang="zh-TW" dirty="0" err="1" smtClean="0"/>
              <a:t>d|cj</a:t>
            </a:r>
            <a:r>
              <a:rPr lang="en-US" altLang="zh-TW" dirty="0" smtClean="0"/>
              <a:t>)</a:t>
            </a:r>
          </a:p>
          <a:p>
            <a:endParaRPr lang="en-US" altLang="zh-TW" dirty="0" smtClean="0"/>
          </a:p>
          <a:p>
            <a:r>
              <a:rPr lang="zh-TW" altLang="en-US" dirty="0" smtClean="0"/>
              <a:t>我們以決策準則為</a:t>
            </a:r>
            <a:r>
              <a:rPr lang="en-US" altLang="zh-TW" dirty="0" smtClean="0"/>
              <a:t>f1</a:t>
            </a:r>
            <a:r>
              <a:rPr lang="zh-TW" altLang="en-US" dirty="0" smtClean="0"/>
              <a:t>為例找</a:t>
            </a:r>
            <a:r>
              <a:rPr lang="en-US" altLang="zh-TW" dirty="0" smtClean="0"/>
              <a:t>E[e|c1;f1]</a:t>
            </a:r>
            <a:r>
              <a:rPr lang="zh-TW" altLang="en-US" dirty="0" smtClean="0"/>
              <a:t>、</a:t>
            </a:r>
            <a:r>
              <a:rPr lang="en-US" altLang="zh-TW" dirty="0" smtClean="0"/>
              <a:t>E[e|c2;f1]</a:t>
            </a:r>
          </a:p>
          <a:p>
            <a:r>
              <a:rPr lang="en-US" altLang="zh-TW" dirty="0" smtClean="0"/>
              <a:t>(a)</a:t>
            </a:r>
          </a:p>
          <a:p>
            <a:r>
              <a:rPr lang="zh-TW" altLang="en-US" dirty="0" smtClean="0"/>
              <a:t>首先是</a:t>
            </a:r>
            <a:r>
              <a:rPr lang="en-US" altLang="zh-TW" dirty="0" smtClean="0"/>
              <a:t>E[e|c1;f1]</a:t>
            </a:r>
          </a:p>
          <a:p>
            <a:r>
              <a:rPr lang="zh-TW" altLang="en-US" dirty="0" smtClean="0"/>
              <a:t>也是從</a:t>
            </a:r>
            <a:r>
              <a:rPr lang="en-US" altLang="zh-TW" dirty="0" smtClean="0"/>
              <a:t>d1</a:t>
            </a:r>
            <a:r>
              <a:rPr lang="zh-TW" altLang="en-US" dirty="0" smtClean="0"/>
              <a:t>開始看，</a:t>
            </a:r>
            <a:r>
              <a:rPr lang="en-US" altLang="zh-TW" dirty="0" smtClean="0"/>
              <a:t>(ps.</a:t>
            </a:r>
            <a:r>
              <a:rPr lang="zh-TW" altLang="en-US" dirty="0" smtClean="0"/>
              <a:t>此例的經濟獲益矩陣</a:t>
            </a:r>
            <a:r>
              <a:rPr lang="en-US" altLang="zh-TW" dirty="0" smtClean="0"/>
              <a:t>e</a:t>
            </a:r>
            <a:r>
              <a:rPr lang="zh-TW" altLang="en-US" dirty="0" smtClean="0"/>
              <a:t>是單位矩陣</a:t>
            </a:r>
            <a:r>
              <a:rPr lang="en-US" altLang="zh-TW" dirty="0" smtClean="0"/>
              <a:t>)</a:t>
            </a:r>
          </a:p>
          <a:p>
            <a:r>
              <a:rPr lang="en-US" altLang="zh-TW" dirty="0" smtClean="0"/>
              <a:t>P(d1|c1)=0.2 → e(c1,c1)=1 → f(c1|d1)=1 → 0.2*1*1 = 0.2</a:t>
            </a:r>
          </a:p>
          <a:p>
            <a:r>
              <a:rPr lang="en-US" altLang="zh-TW" dirty="0" smtClean="0"/>
              <a:t>P(d1|c1)=0.2 → e(c1,c2)=0 → f(c2|d1)=0 → 0</a:t>
            </a:r>
          </a:p>
          <a:p>
            <a:r>
              <a:rPr lang="zh-TW" altLang="en-US" dirty="0" smtClean="0"/>
              <a:t>然後看</a:t>
            </a:r>
            <a:r>
              <a:rPr lang="en-US" altLang="zh-TW" dirty="0" smtClean="0"/>
              <a:t>d2</a:t>
            </a:r>
          </a:p>
          <a:p>
            <a:r>
              <a:rPr lang="en-US" altLang="zh-TW" dirty="0" smtClean="0"/>
              <a:t>P(d2|c1)=0.3 → e(c1,c1)=1 → f(c1|d2)=1 → 0.3</a:t>
            </a:r>
          </a:p>
          <a:p>
            <a:r>
              <a:rPr lang="en-US" altLang="zh-TW" dirty="0" smtClean="0"/>
              <a:t>P(d2|c1)=0.3 → e(c1,c2)=0 → f(c2|d2)=0 → 0</a:t>
            </a:r>
          </a:p>
          <a:p>
            <a:r>
              <a:rPr lang="zh-TW" altLang="en-US" dirty="0" smtClean="0"/>
              <a:t>最後是</a:t>
            </a:r>
            <a:r>
              <a:rPr lang="en-US" altLang="zh-TW" dirty="0" smtClean="0"/>
              <a:t>d3</a:t>
            </a:r>
          </a:p>
          <a:p>
            <a:r>
              <a:rPr lang="en-US" altLang="zh-TW" dirty="0" smtClean="0"/>
              <a:t>P(d3|c1)=0.5 → e(c1,c1)=1 → f(c1|d3)=1 → 0.5</a:t>
            </a:r>
          </a:p>
          <a:p>
            <a:r>
              <a:rPr lang="en-US" altLang="zh-TW" dirty="0" smtClean="0"/>
              <a:t>P(d3|c1)=0.5 → e(c1,c2)=0 → f(c2|d3)=0 → 0</a:t>
            </a:r>
          </a:p>
          <a:p>
            <a:r>
              <a:rPr lang="zh-TW" altLang="en-US" dirty="0" smtClean="0"/>
              <a:t>因此</a:t>
            </a:r>
            <a:r>
              <a:rPr lang="en-US" altLang="zh-TW" dirty="0" smtClean="0"/>
              <a:t>E[e|c1;f]</a:t>
            </a:r>
            <a:r>
              <a:rPr lang="zh-TW" altLang="en-US" dirty="0" smtClean="0"/>
              <a:t>為</a:t>
            </a:r>
            <a:r>
              <a:rPr lang="en-US" altLang="zh-TW" dirty="0" smtClean="0"/>
              <a:t>0.2+0.3+0.5 = 1</a:t>
            </a:r>
          </a:p>
          <a:p>
            <a:r>
              <a:rPr lang="en-US" altLang="zh-TW" dirty="0" smtClean="0"/>
              <a:t>(b)</a:t>
            </a:r>
          </a:p>
          <a:p>
            <a:r>
              <a:rPr lang="zh-TW" altLang="en-US" dirty="0" smtClean="0"/>
              <a:t>再來是</a:t>
            </a:r>
            <a:r>
              <a:rPr lang="en-US" altLang="zh-TW" dirty="0" smtClean="0"/>
              <a:t>E[e|c2;f1]</a:t>
            </a:r>
          </a:p>
          <a:p>
            <a:r>
              <a:rPr lang="zh-TW" altLang="en-US" dirty="0" smtClean="0"/>
              <a:t>也是從</a:t>
            </a:r>
            <a:r>
              <a:rPr lang="en-US" altLang="zh-TW" dirty="0" smtClean="0"/>
              <a:t>d1</a:t>
            </a:r>
            <a:r>
              <a:rPr lang="zh-TW" altLang="en-US" dirty="0" smtClean="0"/>
              <a:t>開始看，</a:t>
            </a:r>
            <a:r>
              <a:rPr lang="en-US" altLang="zh-TW" dirty="0" smtClean="0"/>
              <a:t>(ps.</a:t>
            </a:r>
            <a:r>
              <a:rPr lang="zh-TW" altLang="en-US" dirty="0" smtClean="0"/>
              <a:t>此例的經濟獲益矩陣</a:t>
            </a:r>
            <a:r>
              <a:rPr lang="en-US" altLang="zh-TW" dirty="0" smtClean="0"/>
              <a:t>e</a:t>
            </a:r>
            <a:r>
              <a:rPr lang="zh-TW" altLang="en-US" dirty="0" smtClean="0"/>
              <a:t>是單位矩陣</a:t>
            </a:r>
            <a:r>
              <a:rPr lang="en-US" altLang="zh-TW" dirty="0" smtClean="0"/>
              <a:t>)</a:t>
            </a:r>
          </a:p>
          <a:p>
            <a:r>
              <a:rPr lang="en-US" altLang="zh-TW" dirty="0" smtClean="0"/>
              <a:t>P(d1|c2)=0.5 → e(c2,c1)=0 → f(c1|d1)=1 → 0</a:t>
            </a:r>
          </a:p>
          <a:p>
            <a:r>
              <a:rPr lang="en-US" altLang="zh-TW" dirty="0" smtClean="0"/>
              <a:t>P(d1|c2)=0.5 → e(c2,c2)=1 → f(c2|d1)=0 → 0</a:t>
            </a:r>
          </a:p>
          <a:p>
            <a:r>
              <a:rPr lang="zh-TW" altLang="en-US" dirty="0" smtClean="0"/>
              <a:t>然後看</a:t>
            </a:r>
            <a:r>
              <a:rPr lang="en-US" altLang="zh-TW" dirty="0" smtClean="0"/>
              <a:t>d2</a:t>
            </a:r>
          </a:p>
          <a:p>
            <a:r>
              <a:rPr lang="en-US" altLang="zh-TW" dirty="0" smtClean="0"/>
              <a:t>P(d2|c2)=0.4 → e(c2,c1)=0 → f(c1|d2)=1 → 0</a:t>
            </a:r>
          </a:p>
          <a:p>
            <a:r>
              <a:rPr lang="en-US" altLang="zh-TW" dirty="0" smtClean="0"/>
              <a:t>P(d2|c2)=0.4 → e(c2,c2)=1 → f(c2|d2)=0 → 0</a:t>
            </a:r>
          </a:p>
          <a:p>
            <a:r>
              <a:rPr lang="zh-TW" altLang="en-US" dirty="0" smtClean="0"/>
              <a:t>最後是</a:t>
            </a:r>
            <a:r>
              <a:rPr lang="en-US" altLang="zh-TW" dirty="0" smtClean="0"/>
              <a:t>d3</a:t>
            </a:r>
          </a:p>
          <a:p>
            <a:r>
              <a:rPr lang="en-US" altLang="zh-TW" dirty="0" smtClean="0"/>
              <a:t>P(d3|c2)=0.1 → e(c2,c1)=0 → f(c1|d3)=1 → 0</a:t>
            </a:r>
          </a:p>
          <a:p>
            <a:r>
              <a:rPr lang="en-US" altLang="zh-TW" dirty="0" smtClean="0"/>
              <a:t>P(d3|c2)=0.1 → e(c2,c2)=1 → f(c2|d3)=0 → 0</a:t>
            </a:r>
          </a:p>
          <a:p>
            <a:r>
              <a:rPr lang="zh-TW" altLang="en-US" dirty="0" smtClean="0"/>
              <a:t>因此</a:t>
            </a:r>
            <a:r>
              <a:rPr lang="en-US" altLang="zh-TW" dirty="0" smtClean="0"/>
              <a:t>E[e|c2;f]</a:t>
            </a:r>
            <a:r>
              <a:rPr lang="zh-TW" altLang="en-US" dirty="0" smtClean="0"/>
              <a:t>為</a:t>
            </a:r>
            <a:r>
              <a:rPr lang="en-US" altLang="zh-TW" dirty="0" smtClean="0"/>
              <a:t>0</a:t>
            </a:r>
          </a:p>
          <a:p>
            <a:r>
              <a:rPr lang="zh-TW" altLang="en-US" dirty="0" smtClean="0"/>
              <a:t>我們由</a:t>
            </a:r>
            <a:r>
              <a:rPr lang="en-US" altLang="zh-TW" dirty="0" smtClean="0"/>
              <a:t>page38</a:t>
            </a:r>
            <a:r>
              <a:rPr lang="zh-TW" altLang="en-US" dirty="0" smtClean="0"/>
              <a:t>可以看到在</a:t>
            </a:r>
            <a:r>
              <a:rPr lang="en-US" altLang="zh-TW" dirty="0" smtClean="0"/>
              <a:t>f1</a:t>
            </a:r>
            <a:r>
              <a:rPr lang="zh-TW" altLang="en-US" dirty="0" smtClean="0"/>
              <a:t>列</a:t>
            </a:r>
            <a:r>
              <a:rPr lang="en-US" altLang="zh-TW" dirty="0" smtClean="0"/>
              <a:t>(row)</a:t>
            </a:r>
            <a:r>
              <a:rPr lang="zh-TW" altLang="en-US" dirty="0" smtClean="0"/>
              <a:t>的</a:t>
            </a:r>
            <a:r>
              <a:rPr lang="en-US" altLang="zh-TW" dirty="0" smtClean="0"/>
              <a:t>d1</a:t>
            </a:r>
            <a:r>
              <a:rPr lang="zh-TW" altLang="en-US" dirty="0" smtClean="0"/>
              <a:t>、</a:t>
            </a:r>
            <a:r>
              <a:rPr lang="en-US" altLang="zh-TW" dirty="0" smtClean="0"/>
              <a:t>d2</a:t>
            </a:r>
            <a:r>
              <a:rPr lang="zh-TW" altLang="en-US" dirty="0" smtClean="0"/>
              <a:t>、</a:t>
            </a:r>
            <a:r>
              <a:rPr lang="en-US" altLang="zh-TW" dirty="0" smtClean="0"/>
              <a:t>d3</a:t>
            </a:r>
            <a:r>
              <a:rPr lang="zh-TW" altLang="en-US" dirty="0" smtClean="0"/>
              <a:t>都是</a:t>
            </a:r>
            <a:r>
              <a:rPr lang="en-US" altLang="zh-TW" dirty="0" smtClean="0"/>
              <a:t>assign</a:t>
            </a:r>
            <a:r>
              <a:rPr lang="zh-TW" altLang="en-US" dirty="0" smtClean="0"/>
              <a:t>到</a:t>
            </a:r>
            <a:r>
              <a:rPr lang="en-US" altLang="zh-TW" dirty="0" smtClean="0"/>
              <a:t>c1</a:t>
            </a:r>
          </a:p>
          <a:p>
            <a:r>
              <a:rPr lang="zh-TW" altLang="en-US" dirty="0" smtClean="0"/>
              <a:t>代表</a:t>
            </a:r>
            <a:r>
              <a:rPr lang="en-US" altLang="zh-TW" dirty="0" smtClean="0"/>
              <a:t>f(c1|d1)</a:t>
            </a:r>
            <a:r>
              <a:rPr lang="zh-TW" altLang="en-US" dirty="0" smtClean="0"/>
              <a:t>、</a:t>
            </a:r>
            <a:r>
              <a:rPr lang="en-US" altLang="zh-TW" dirty="0" smtClean="0"/>
              <a:t>f(c1|d2)</a:t>
            </a:r>
            <a:r>
              <a:rPr lang="zh-TW" altLang="en-US" dirty="0" smtClean="0"/>
              <a:t>、</a:t>
            </a:r>
            <a:r>
              <a:rPr lang="en-US" altLang="zh-TW" dirty="0" smtClean="0"/>
              <a:t>f(c1|d3)</a:t>
            </a:r>
            <a:r>
              <a:rPr lang="zh-TW" altLang="en-US" dirty="0" smtClean="0"/>
              <a:t>皆為</a:t>
            </a:r>
            <a:r>
              <a:rPr lang="en-US" altLang="zh-TW" dirty="0" smtClean="0"/>
              <a:t>1</a:t>
            </a:r>
            <a:r>
              <a:rPr lang="zh-TW" altLang="en-US" dirty="0" smtClean="0"/>
              <a:t>，</a:t>
            </a:r>
            <a:r>
              <a:rPr lang="en-US" altLang="zh-TW" dirty="0" smtClean="0"/>
              <a:t>f(c2|d1)</a:t>
            </a:r>
            <a:r>
              <a:rPr lang="zh-TW" altLang="en-US" dirty="0" smtClean="0"/>
              <a:t>、</a:t>
            </a:r>
            <a:r>
              <a:rPr lang="en-US" altLang="zh-TW" dirty="0" smtClean="0"/>
              <a:t>f(c2|d2)</a:t>
            </a:r>
            <a:r>
              <a:rPr lang="zh-TW" altLang="en-US" dirty="0" smtClean="0"/>
              <a:t>、</a:t>
            </a:r>
            <a:r>
              <a:rPr lang="en-US" altLang="zh-TW" dirty="0" smtClean="0"/>
              <a:t>f(c2|d3)</a:t>
            </a:r>
            <a:r>
              <a:rPr lang="zh-TW" altLang="en-US" dirty="0" smtClean="0"/>
              <a:t>皆為</a:t>
            </a:r>
            <a:r>
              <a:rPr lang="en-US" altLang="zh-TW" dirty="0" smtClean="0"/>
              <a:t>0</a:t>
            </a:r>
          </a:p>
          <a:p>
            <a:r>
              <a:rPr lang="en-US" altLang="zh-TW" dirty="0" smtClean="0"/>
              <a:t>( f(</a:t>
            </a:r>
            <a:r>
              <a:rPr lang="en-US" altLang="zh-TW" dirty="0" err="1" smtClean="0"/>
              <a:t>a|d</a:t>
            </a:r>
            <a:r>
              <a:rPr lang="en-US" altLang="zh-TW" dirty="0" smtClean="0"/>
              <a:t>)</a:t>
            </a:r>
            <a:r>
              <a:rPr lang="zh-TW" altLang="en-US" dirty="0" smtClean="0"/>
              <a:t>表示已知</a:t>
            </a:r>
            <a:r>
              <a:rPr lang="en-US" altLang="zh-TW" dirty="0" smtClean="0"/>
              <a:t>measurement</a:t>
            </a:r>
            <a:r>
              <a:rPr lang="zh-TW" altLang="en-US" dirty="0" smtClean="0"/>
              <a:t>為</a:t>
            </a:r>
            <a:r>
              <a:rPr lang="en-US" altLang="zh-TW" dirty="0" smtClean="0"/>
              <a:t>d</a:t>
            </a:r>
            <a:r>
              <a:rPr lang="zh-TW" altLang="en-US" dirty="0" smtClean="0"/>
              <a:t>，把</a:t>
            </a:r>
            <a:r>
              <a:rPr lang="en-US" altLang="zh-TW" dirty="0" smtClean="0"/>
              <a:t>unit assign</a:t>
            </a:r>
            <a:r>
              <a:rPr lang="zh-TW" altLang="en-US" dirty="0" smtClean="0"/>
              <a:t>到</a:t>
            </a:r>
            <a:r>
              <a:rPr lang="en-US" altLang="zh-TW" dirty="0" smtClean="0"/>
              <a:t>a</a:t>
            </a:r>
            <a:r>
              <a:rPr lang="zh-TW" altLang="en-US" dirty="0" smtClean="0"/>
              <a:t>的機率 </a:t>
            </a:r>
            <a:r>
              <a:rPr lang="en-US" altLang="zh-TW" dirty="0" smtClean="0"/>
              <a:t>)</a:t>
            </a:r>
          </a:p>
          <a:p>
            <a:endParaRPr lang="en-US" altLang="zh-TW" dirty="0" smtClean="0"/>
          </a:p>
          <a:p>
            <a:r>
              <a:rPr lang="zh-TW" altLang="en-US" dirty="0" smtClean="0"/>
              <a:t>簡而言之，</a:t>
            </a:r>
          </a:p>
          <a:p>
            <a:r>
              <a:rPr lang="zh-TW" altLang="en-US" dirty="0" smtClean="0"/>
              <a:t>要算</a:t>
            </a:r>
            <a:r>
              <a:rPr lang="en-US" altLang="zh-TW" dirty="0" smtClean="0"/>
              <a:t>E[e|c1;f1]</a:t>
            </a:r>
            <a:r>
              <a:rPr lang="zh-TW" altLang="en-US" dirty="0" smtClean="0"/>
              <a:t>時從</a:t>
            </a:r>
            <a:r>
              <a:rPr lang="en-US" altLang="zh-TW" dirty="0" smtClean="0"/>
              <a:t>d1</a:t>
            </a:r>
            <a:r>
              <a:rPr lang="zh-TW" altLang="en-US" dirty="0" smtClean="0"/>
              <a:t>、</a:t>
            </a:r>
            <a:r>
              <a:rPr lang="en-US" altLang="zh-TW" dirty="0" smtClean="0"/>
              <a:t>d2</a:t>
            </a:r>
            <a:r>
              <a:rPr lang="zh-TW" altLang="en-US" dirty="0" smtClean="0"/>
              <a:t>、</a:t>
            </a:r>
            <a:r>
              <a:rPr lang="en-US" altLang="zh-TW" dirty="0" smtClean="0"/>
              <a:t>d3</a:t>
            </a:r>
            <a:r>
              <a:rPr lang="zh-TW" altLang="en-US" dirty="0" smtClean="0"/>
              <a:t>開始算起，</a:t>
            </a:r>
          </a:p>
          <a:p>
            <a:r>
              <a:rPr lang="zh-TW" altLang="en-US" dirty="0" smtClean="0"/>
              <a:t>先找</a:t>
            </a:r>
            <a:r>
              <a:rPr lang="en-US" altLang="zh-TW" dirty="0" smtClean="0"/>
              <a:t>P(d1|c1)</a:t>
            </a:r>
            <a:r>
              <a:rPr lang="zh-TW" altLang="en-US" dirty="0" smtClean="0"/>
              <a:t>然後找</a:t>
            </a:r>
            <a:r>
              <a:rPr lang="en-US" altLang="zh-TW" dirty="0" smtClean="0"/>
              <a:t>"e(c1,a)</a:t>
            </a:r>
            <a:r>
              <a:rPr lang="zh-TW" altLang="en-US" dirty="0" smtClean="0"/>
              <a:t>不等於</a:t>
            </a:r>
            <a:r>
              <a:rPr lang="en-US" altLang="zh-TW" dirty="0" smtClean="0"/>
              <a:t>0"</a:t>
            </a:r>
            <a:r>
              <a:rPr lang="zh-TW" altLang="en-US" dirty="0" smtClean="0"/>
              <a:t>的</a:t>
            </a:r>
            <a:r>
              <a:rPr lang="en-US" altLang="zh-TW" dirty="0" smtClean="0"/>
              <a:t>e(c1,a) [</a:t>
            </a:r>
            <a:r>
              <a:rPr lang="zh-TW" altLang="en-US" dirty="0" smtClean="0"/>
              <a:t>此例子是</a:t>
            </a:r>
            <a:r>
              <a:rPr lang="en-US" altLang="zh-TW" dirty="0" smtClean="0"/>
              <a:t>e(c1,c1)]</a:t>
            </a:r>
          </a:p>
          <a:p>
            <a:r>
              <a:rPr lang="zh-TW" altLang="en-US" dirty="0" smtClean="0"/>
              <a:t>最後乘上</a:t>
            </a:r>
            <a:r>
              <a:rPr lang="en-US" altLang="zh-TW" dirty="0" smtClean="0"/>
              <a:t>"f(a|d1)</a:t>
            </a:r>
            <a:r>
              <a:rPr lang="zh-TW" altLang="en-US" dirty="0" smtClean="0"/>
              <a:t>不等於</a:t>
            </a:r>
            <a:r>
              <a:rPr lang="en-US" altLang="zh-TW" dirty="0" smtClean="0"/>
              <a:t>0"</a:t>
            </a:r>
            <a:r>
              <a:rPr lang="zh-TW" altLang="en-US" dirty="0" smtClean="0"/>
              <a:t>的</a:t>
            </a:r>
            <a:r>
              <a:rPr lang="en-US" altLang="zh-TW" dirty="0" smtClean="0"/>
              <a:t>f(a|d1) [f1</a:t>
            </a:r>
            <a:r>
              <a:rPr lang="zh-TW" altLang="en-US" dirty="0" smtClean="0"/>
              <a:t>下是</a:t>
            </a:r>
            <a:r>
              <a:rPr lang="en-US" altLang="zh-TW" dirty="0" smtClean="0"/>
              <a:t>f(c1|d1) = 1]</a:t>
            </a:r>
          </a:p>
          <a:p>
            <a:r>
              <a:rPr lang="zh-TW" altLang="en-US" dirty="0" smtClean="0"/>
              <a:t>接著再算</a:t>
            </a:r>
            <a:r>
              <a:rPr lang="en-US" altLang="zh-TW" dirty="0" smtClean="0"/>
              <a:t>d</a:t>
            </a:r>
            <a:r>
              <a:rPr lang="zh-TW" altLang="en-US" dirty="0" smtClean="0"/>
              <a:t>為</a:t>
            </a:r>
            <a:r>
              <a:rPr lang="en-US" altLang="zh-TW" dirty="0" smtClean="0"/>
              <a:t>d2</a:t>
            </a:r>
            <a:r>
              <a:rPr lang="zh-TW" altLang="en-US" dirty="0" smtClean="0"/>
              <a:t>、</a:t>
            </a:r>
            <a:r>
              <a:rPr lang="en-US" altLang="zh-TW" dirty="0" smtClean="0"/>
              <a:t>d3</a:t>
            </a:r>
            <a:r>
              <a:rPr lang="zh-TW" altLang="en-US" dirty="0" smtClean="0"/>
              <a:t>的狀況，最後相加得</a:t>
            </a:r>
            <a:r>
              <a:rPr lang="en-US" altLang="zh-TW" dirty="0" smtClean="0"/>
              <a:t>E[e|c1;f1]</a:t>
            </a:r>
          </a:p>
          <a:p>
            <a:endParaRPr lang="en-US" altLang="zh-TW" dirty="0" smtClean="0"/>
          </a:p>
          <a:p>
            <a:r>
              <a:rPr lang="zh-TW" altLang="en-US" dirty="0" smtClean="0"/>
              <a:t>由上述的算法可再得</a:t>
            </a:r>
            <a:r>
              <a:rPr lang="en-US" altLang="zh-TW" dirty="0" smtClean="0"/>
              <a:t>E[e|c1;f2]=0.2*1*1+0.3*1*1=0.5</a:t>
            </a:r>
            <a:r>
              <a:rPr lang="zh-TW" altLang="en-US" dirty="0" smtClean="0"/>
              <a:t>，</a:t>
            </a:r>
            <a:r>
              <a:rPr lang="en-US" altLang="zh-TW" dirty="0" smtClean="0"/>
              <a:t>E[e|c2;f2] = 0.1*1*1 = 0.1</a:t>
            </a:r>
          </a:p>
          <a:p>
            <a:endParaRPr lang="en-US" altLang="zh-TW" dirty="0" smtClean="0"/>
          </a:p>
          <a:p>
            <a:endParaRPr lang="en-US" altLang="zh-TW" dirty="0" smtClean="0"/>
          </a:p>
          <a:p>
            <a:r>
              <a:rPr lang="zh-TW" altLang="en-US" dirty="0" smtClean="0"/>
              <a:t>或者由</a:t>
            </a:r>
            <a:r>
              <a:rPr lang="en-US" altLang="zh-TW" dirty="0" smtClean="0"/>
              <a:t>f(</a:t>
            </a:r>
            <a:r>
              <a:rPr lang="en-US" altLang="zh-TW" dirty="0" err="1" smtClean="0"/>
              <a:t>a|d</a:t>
            </a:r>
            <a:r>
              <a:rPr lang="en-US" altLang="zh-TW" dirty="0" smtClean="0"/>
              <a:t>)</a:t>
            </a:r>
            <a:r>
              <a:rPr lang="zh-TW" altLang="en-US" dirty="0" smtClean="0"/>
              <a:t>為出發點：</a:t>
            </a:r>
          </a:p>
          <a:p>
            <a:r>
              <a:rPr lang="zh-TW" altLang="en-US" dirty="0" smtClean="0"/>
              <a:t>先看有關</a:t>
            </a:r>
            <a:r>
              <a:rPr lang="en-US" altLang="zh-TW" dirty="0" smtClean="0"/>
              <a:t>f(</a:t>
            </a:r>
            <a:r>
              <a:rPr lang="en-US" altLang="zh-TW" dirty="0" err="1" smtClean="0"/>
              <a:t>a|d</a:t>
            </a:r>
            <a:r>
              <a:rPr lang="en-US" altLang="zh-TW" dirty="0" smtClean="0"/>
              <a:t>)</a:t>
            </a:r>
            <a:r>
              <a:rPr lang="zh-TW" altLang="en-US" dirty="0" smtClean="0"/>
              <a:t>的表</a:t>
            </a:r>
            <a:r>
              <a:rPr lang="en-US" altLang="zh-TW" dirty="0" smtClean="0"/>
              <a:t>(</a:t>
            </a:r>
            <a:r>
              <a:rPr lang="zh-TW" altLang="en-US" dirty="0" smtClean="0"/>
              <a:t>即</a:t>
            </a:r>
            <a:r>
              <a:rPr lang="en-US" altLang="zh-TW" dirty="0" smtClean="0"/>
              <a:t>page38</a:t>
            </a:r>
            <a:r>
              <a:rPr lang="zh-TW" altLang="en-US" dirty="0" smtClean="0"/>
              <a:t>的表</a:t>
            </a:r>
            <a:r>
              <a:rPr lang="en-US" altLang="zh-TW" dirty="0" smtClean="0"/>
              <a:t>)</a:t>
            </a:r>
          </a:p>
          <a:p>
            <a:r>
              <a:rPr lang="zh-TW" altLang="en-US" dirty="0" smtClean="0"/>
              <a:t>假設要找</a:t>
            </a:r>
            <a:r>
              <a:rPr lang="en-US" altLang="zh-TW" dirty="0" smtClean="0"/>
              <a:t>f3</a:t>
            </a:r>
            <a:r>
              <a:rPr lang="zh-TW" altLang="en-US" dirty="0" smtClean="0"/>
              <a:t>下的</a:t>
            </a:r>
            <a:r>
              <a:rPr lang="en-US" altLang="zh-TW" dirty="0" smtClean="0"/>
              <a:t>E[e|c1;f3]</a:t>
            </a:r>
          </a:p>
          <a:p>
            <a:r>
              <a:rPr lang="zh-TW" altLang="en-US" dirty="0" smtClean="0"/>
              <a:t>先看哪些</a:t>
            </a:r>
            <a:r>
              <a:rPr lang="en-US" altLang="zh-TW" dirty="0" smtClean="0"/>
              <a:t>d</a:t>
            </a:r>
            <a:r>
              <a:rPr lang="zh-TW" altLang="en-US" dirty="0" smtClean="0"/>
              <a:t>被</a:t>
            </a:r>
            <a:r>
              <a:rPr lang="en-US" altLang="zh-TW" dirty="0" smtClean="0"/>
              <a:t>assign</a:t>
            </a:r>
            <a:r>
              <a:rPr lang="zh-TW" altLang="en-US" dirty="0" smtClean="0"/>
              <a:t>到</a:t>
            </a:r>
            <a:r>
              <a:rPr lang="en-US" altLang="zh-TW" dirty="0" smtClean="0"/>
              <a:t>c1→</a:t>
            </a:r>
            <a:r>
              <a:rPr lang="zh-TW" altLang="en-US" dirty="0" smtClean="0"/>
              <a:t>找到</a:t>
            </a:r>
            <a:r>
              <a:rPr lang="en-US" altLang="zh-TW" dirty="0" smtClean="0"/>
              <a:t>d1</a:t>
            </a:r>
            <a:r>
              <a:rPr lang="zh-TW" altLang="en-US" dirty="0" smtClean="0"/>
              <a:t>、</a:t>
            </a:r>
            <a:r>
              <a:rPr lang="en-US" altLang="zh-TW" dirty="0" smtClean="0"/>
              <a:t>d3</a:t>
            </a:r>
            <a:r>
              <a:rPr lang="zh-TW" altLang="en-US" dirty="0" smtClean="0"/>
              <a:t>，</a:t>
            </a:r>
          </a:p>
          <a:p>
            <a:r>
              <a:rPr lang="zh-TW" altLang="en-US" dirty="0" smtClean="0"/>
              <a:t>然後依照</a:t>
            </a:r>
            <a:r>
              <a:rPr lang="en-US" altLang="zh-TW" dirty="0" smtClean="0"/>
              <a:t>"e(t,c1)</a:t>
            </a:r>
            <a:r>
              <a:rPr lang="zh-TW" altLang="en-US" dirty="0" smtClean="0"/>
              <a:t>在</a:t>
            </a:r>
            <a:r>
              <a:rPr lang="en-US" altLang="zh-TW" dirty="0" smtClean="0"/>
              <a:t>t</a:t>
            </a:r>
            <a:r>
              <a:rPr lang="zh-TW" altLang="en-US" dirty="0" smtClean="0"/>
              <a:t>為何者時，</a:t>
            </a:r>
            <a:r>
              <a:rPr lang="en-US" altLang="zh-TW" dirty="0" smtClean="0"/>
              <a:t>e(t,c1)</a:t>
            </a:r>
            <a:r>
              <a:rPr lang="zh-TW" altLang="en-US" dirty="0" smtClean="0"/>
              <a:t>不為</a:t>
            </a:r>
            <a:r>
              <a:rPr lang="en-US" altLang="zh-TW" dirty="0" smtClean="0"/>
              <a:t>0"</a:t>
            </a:r>
            <a:r>
              <a:rPr lang="zh-TW" altLang="en-US" dirty="0" smtClean="0"/>
              <a:t>來找</a:t>
            </a:r>
            <a:r>
              <a:rPr lang="en-US" altLang="zh-TW" dirty="0" smtClean="0"/>
              <a:t>P(</a:t>
            </a:r>
            <a:r>
              <a:rPr lang="en-US" altLang="zh-TW" dirty="0" err="1" smtClean="0"/>
              <a:t>t,d</a:t>
            </a:r>
            <a:r>
              <a:rPr lang="en-US" altLang="zh-TW" dirty="0" smtClean="0"/>
              <a:t>)</a:t>
            </a:r>
            <a:r>
              <a:rPr lang="zh-TW" altLang="en-US" dirty="0" smtClean="0"/>
              <a:t>，</a:t>
            </a:r>
          </a:p>
          <a:p>
            <a:r>
              <a:rPr lang="zh-TW" altLang="en-US" dirty="0" smtClean="0"/>
              <a:t>因此取</a:t>
            </a:r>
            <a:r>
              <a:rPr lang="en-US" altLang="zh-TW" dirty="0" smtClean="0"/>
              <a:t>P(c1,d1)</a:t>
            </a:r>
            <a:r>
              <a:rPr lang="zh-TW" altLang="en-US" dirty="0" smtClean="0"/>
              <a:t>、</a:t>
            </a:r>
            <a:r>
              <a:rPr lang="en-US" altLang="zh-TW" dirty="0" smtClean="0"/>
              <a:t>P(c1,d3)</a:t>
            </a:r>
            <a:r>
              <a:rPr lang="zh-TW" altLang="en-US" dirty="0" smtClean="0"/>
              <a:t>，</a:t>
            </a:r>
          </a:p>
          <a:p>
            <a:r>
              <a:rPr lang="zh-TW" altLang="en-US" dirty="0" smtClean="0"/>
              <a:t>則</a:t>
            </a:r>
            <a:r>
              <a:rPr lang="en-US" altLang="zh-TW" dirty="0" smtClean="0"/>
              <a:t>E[e|c1;f3] = f(c1|d1)*P(c1,d1)</a:t>
            </a:r>
            <a:r>
              <a:rPr lang="zh-TW" altLang="en-US" dirty="0" smtClean="0"/>
              <a:t>＋</a:t>
            </a:r>
            <a:r>
              <a:rPr lang="en-US" altLang="zh-TW" dirty="0" smtClean="0"/>
              <a:t>f(c1|d3)*P(c1,d3) = 0.7</a:t>
            </a:r>
          </a:p>
          <a:p>
            <a:r>
              <a:rPr lang="zh-TW" altLang="en-US" dirty="0" smtClean="0"/>
              <a:t>同樣地</a:t>
            </a:r>
            <a:r>
              <a:rPr lang="en-US" altLang="zh-TW" dirty="0" smtClean="0"/>
              <a:t>E[e|c2;f3] = f(c2|d2)*P(c2,d2) = 0.4*1 = 0.4</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(C)</a:t>
            </a:r>
          </a:p>
          <a:p>
            <a:r>
              <a:rPr lang="zh-TW" altLang="en-US" dirty="0" smtClean="0"/>
              <a:t>先取各</a:t>
            </a:r>
            <a:r>
              <a:rPr lang="en-US" altLang="zh-TW" dirty="0" smtClean="0"/>
              <a:t>decision rule</a:t>
            </a:r>
            <a:r>
              <a:rPr lang="zh-TW" altLang="en-US" dirty="0" smtClean="0"/>
              <a:t>下，最小的</a:t>
            </a:r>
            <a:r>
              <a:rPr lang="en-US" altLang="zh-TW" dirty="0" smtClean="0"/>
              <a:t>E[</a:t>
            </a:r>
            <a:r>
              <a:rPr lang="en-US" altLang="zh-TW" dirty="0" err="1" smtClean="0"/>
              <a:t>e|cj;fx</a:t>
            </a:r>
            <a:r>
              <a:rPr lang="en-US" altLang="zh-TW" dirty="0" smtClean="0"/>
              <a:t>](x from 1 to 8)</a:t>
            </a:r>
            <a:r>
              <a:rPr lang="zh-TW" altLang="en-US" dirty="0" smtClean="0"/>
              <a:t>，得</a:t>
            </a:r>
            <a:r>
              <a:rPr lang="en-US" altLang="zh-TW" dirty="0" smtClean="0"/>
              <a:t>min E[</a:t>
            </a:r>
            <a:r>
              <a:rPr lang="en-US" altLang="zh-TW" dirty="0" err="1" smtClean="0"/>
              <a:t>e|cj;f</a:t>
            </a:r>
            <a:r>
              <a:rPr lang="en-US" altLang="zh-TW" dirty="0" smtClean="0"/>
              <a:t>]</a:t>
            </a:r>
          </a:p>
          <a:p>
            <a:r>
              <a:rPr lang="zh-TW" altLang="en-US" dirty="0" smtClean="0"/>
              <a:t>最後拿各</a:t>
            </a:r>
            <a:r>
              <a:rPr lang="en-US" altLang="zh-TW" dirty="0" smtClean="0"/>
              <a:t>min E[</a:t>
            </a:r>
            <a:r>
              <a:rPr lang="en-US" altLang="zh-TW" dirty="0" err="1" smtClean="0"/>
              <a:t>e|cj;f</a:t>
            </a:r>
            <a:r>
              <a:rPr lang="en-US" altLang="zh-TW" dirty="0" smtClean="0"/>
              <a:t>]</a:t>
            </a:r>
            <a:r>
              <a:rPr lang="zh-TW" altLang="en-US" dirty="0" smtClean="0"/>
              <a:t>相比較，找擁有最大的</a:t>
            </a:r>
            <a:r>
              <a:rPr lang="en-US" altLang="zh-TW" dirty="0" smtClean="0"/>
              <a:t>min gain</a:t>
            </a:r>
            <a:r>
              <a:rPr lang="zh-TW" altLang="en-US" dirty="0" smtClean="0"/>
              <a:t>的</a:t>
            </a:r>
            <a:r>
              <a:rPr lang="en-US" altLang="zh-TW" dirty="0" smtClean="0"/>
              <a:t>decision rule</a:t>
            </a:r>
            <a:r>
              <a:rPr lang="zh-TW" altLang="en-US" dirty="0" smtClean="0"/>
              <a:t>，</a:t>
            </a:r>
          </a:p>
          <a:p>
            <a:r>
              <a:rPr lang="zh-TW" altLang="en-US" dirty="0" smtClean="0"/>
              <a:t>則此</a:t>
            </a:r>
            <a:r>
              <a:rPr lang="en-US" altLang="zh-TW" dirty="0" smtClean="0"/>
              <a:t>rule</a:t>
            </a:r>
            <a:r>
              <a:rPr lang="zh-TW" altLang="en-US" dirty="0" smtClean="0"/>
              <a:t>則為有</a:t>
            </a:r>
            <a:r>
              <a:rPr lang="en-US" altLang="zh-TW" dirty="0" smtClean="0"/>
              <a:t>deterministic </a:t>
            </a:r>
            <a:r>
              <a:rPr lang="en-US" altLang="zh-TW" dirty="0" err="1" smtClean="0"/>
              <a:t>maximin</a:t>
            </a:r>
            <a:r>
              <a:rPr lang="en-US" altLang="zh-TW" dirty="0" smtClean="0"/>
              <a:t> rule(</a:t>
            </a:r>
            <a:r>
              <a:rPr lang="zh-TW" altLang="en-US" dirty="0" smtClean="0"/>
              <a:t>因為此</a:t>
            </a:r>
            <a:r>
              <a:rPr lang="en-US" altLang="zh-TW" dirty="0" smtClean="0"/>
              <a:t>8</a:t>
            </a:r>
            <a:r>
              <a:rPr lang="zh-TW" altLang="en-US" dirty="0" smtClean="0"/>
              <a:t>種</a:t>
            </a:r>
            <a:r>
              <a:rPr lang="en-US" altLang="zh-TW" dirty="0" smtClean="0"/>
              <a:t>rule</a:t>
            </a:r>
            <a:r>
              <a:rPr lang="zh-TW" altLang="en-US" dirty="0" smtClean="0"/>
              <a:t>皆為</a:t>
            </a:r>
            <a:r>
              <a:rPr lang="en-US" altLang="zh-TW" dirty="0" smtClean="0"/>
              <a:t>deterministic)</a:t>
            </a:r>
          </a:p>
          <a:p>
            <a:r>
              <a:rPr lang="zh-TW" altLang="en-US" dirty="0" smtClean="0"/>
              <a:t>此例子中</a:t>
            </a:r>
            <a:r>
              <a:rPr lang="en-US" altLang="zh-TW" dirty="0" smtClean="0"/>
              <a:t>deterministic </a:t>
            </a:r>
            <a:r>
              <a:rPr lang="en-US" altLang="zh-TW" dirty="0" err="1" smtClean="0"/>
              <a:t>maximin</a:t>
            </a:r>
            <a:r>
              <a:rPr lang="en-US" altLang="zh-TW" dirty="0" smtClean="0"/>
              <a:t> rule</a:t>
            </a:r>
            <a:r>
              <a:rPr lang="zh-TW" altLang="en-US" dirty="0" smtClean="0"/>
              <a:t>為</a:t>
            </a:r>
            <a:r>
              <a:rPr lang="en-US" altLang="zh-TW" dirty="0" smtClean="0"/>
              <a:t>f5</a:t>
            </a:r>
            <a:r>
              <a:rPr lang="zh-TW" altLang="en-US" dirty="0" smtClean="0"/>
              <a:t>與</a:t>
            </a:r>
            <a:r>
              <a:rPr lang="en-US" altLang="zh-TW" dirty="0" smtClean="0"/>
              <a:t>f7</a:t>
            </a:r>
            <a:r>
              <a:rPr lang="zh-TW" altLang="en-US" dirty="0" smtClean="0"/>
              <a:t>，</a:t>
            </a:r>
          </a:p>
          <a:p>
            <a:r>
              <a:rPr lang="zh-TW" altLang="en-US" dirty="0" smtClean="0"/>
              <a:t>在</a:t>
            </a:r>
            <a:r>
              <a:rPr lang="en-US" altLang="zh-TW" dirty="0" smtClean="0"/>
              <a:t>page39</a:t>
            </a:r>
            <a:r>
              <a:rPr lang="zh-TW" altLang="en-US" dirty="0" smtClean="0"/>
              <a:t>中，以大虛線表示</a:t>
            </a:r>
            <a:r>
              <a:rPr lang="en-US" altLang="zh-TW" dirty="0" smtClean="0"/>
              <a:t>deterministic </a:t>
            </a:r>
            <a:r>
              <a:rPr lang="en-US" altLang="zh-TW" dirty="0" err="1" smtClean="0"/>
              <a:t>maximin</a:t>
            </a:r>
            <a:r>
              <a:rPr lang="en-US" altLang="zh-TW" dirty="0" smtClean="0"/>
              <a:t> rule</a:t>
            </a:r>
            <a:endParaRPr lang="zh-TW" altLang="en-US" dirty="0" smtClean="0"/>
          </a:p>
          <a:p>
            <a:endParaRPr lang="en-US" dirty="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43</a:t>
            </a:fld>
            <a:endParaRPr lang="en-US" altLang="zh-TW"/>
          </a:p>
        </p:txBody>
      </p:sp>
    </p:spTree>
    <p:extLst>
      <p:ext uri="{BB962C8B-B14F-4D97-AF65-F5344CB8AC3E}">
        <p14:creationId xmlns:p14="http://schemas.microsoft.com/office/powerpoint/2010/main" val="1792327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r>
              <a:rPr lang="en-US" altLang="zh-TW" dirty="0" smtClean="0"/>
              <a:t>(A)~(C)</a:t>
            </a:r>
            <a:r>
              <a:rPr lang="zh-TW" altLang="en-US" dirty="0" smtClean="0"/>
              <a:t>是找</a:t>
            </a:r>
            <a:r>
              <a:rPr lang="en-US" altLang="zh-TW" dirty="0" smtClean="0"/>
              <a:t>deterministic </a:t>
            </a:r>
            <a:r>
              <a:rPr lang="en-US" altLang="zh-TW" dirty="0" err="1" smtClean="0"/>
              <a:t>maximin</a:t>
            </a:r>
            <a:r>
              <a:rPr lang="en-US" altLang="zh-TW" dirty="0" smtClean="0"/>
              <a:t> rule</a:t>
            </a:r>
            <a:r>
              <a:rPr lang="zh-TW" altLang="en-US" dirty="0" smtClean="0"/>
              <a:t>的流程</a:t>
            </a:r>
          </a:p>
          <a:p>
            <a:r>
              <a:rPr lang="en-US" altLang="zh-TW" dirty="0" smtClean="0"/>
              <a:t>(A)</a:t>
            </a:r>
          </a:p>
          <a:p>
            <a:r>
              <a:rPr lang="zh-TW" altLang="en-US" dirty="0" smtClean="0"/>
              <a:t>首先看左上方的式子：</a:t>
            </a:r>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 [</a:t>
            </a:r>
            <a:r>
              <a:rPr lang="zh-TW" altLang="en-US" dirty="0" smtClean="0"/>
              <a:t>任何</a:t>
            </a:r>
            <a:r>
              <a:rPr lang="en-US" altLang="zh-TW" dirty="0" smtClean="0"/>
              <a:t>decision rule</a:t>
            </a:r>
            <a:r>
              <a:rPr lang="zh-TW" altLang="en-US" dirty="0" smtClean="0"/>
              <a:t>為</a:t>
            </a:r>
            <a:r>
              <a:rPr lang="en-US" altLang="zh-TW" dirty="0" smtClean="0"/>
              <a:t>g</a:t>
            </a:r>
            <a:r>
              <a:rPr lang="zh-TW" altLang="en-US" dirty="0" smtClean="0"/>
              <a:t>時，</a:t>
            </a:r>
            <a:r>
              <a:rPr lang="en-US" altLang="zh-TW" dirty="0" smtClean="0"/>
              <a:t>"</a:t>
            </a:r>
            <a:r>
              <a:rPr lang="zh-TW" altLang="en-US" dirty="0" smtClean="0"/>
              <a:t>任意事先機率分布下得到的期望值</a:t>
            </a:r>
            <a:r>
              <a:rPr lang="en-US" altLang="zh-TW" dirty="0" smtClean="0"/>
              <a:t>"</a:t>
            </a:r>
            <a:r>
              <a:rPr lang="zh-TW" altLang="en-US" dirty="0" smtClean="0"/>
              <a:t>會大於等於最小的</a:t>
            </a:r>
            <a:r>
              <a:rPr lang="en-US" altLang="zh-TW" dirty="0" smtClean="0"/>
              <a:t>"</a:t>
            </a:r>
            <a:r>
              <a:rPr lang="zh-TW" altLang="en-US" dirty="0" smtClean="0"/>
              <a:t>真正類別是</a:t>
            </a:r>
            <a:r>
              <a:rPr lang="en-US" altLang="zh-TW" dirty="0" err="1" smtClean="0"/>
              <a:t>cj</a:t>
            </a:r>
            <a:r>
              <a:rPr lang="zh-TW" altLang="en-US" dirty="0" smtClean="0"/>
              <a:t>的條件期望值</a:t>
            </a:r>
            <a:r>
              <a:rPr lang="en-US" altLang="zh-TW" dirty="0" smtClean="0"/>
              <a:t>"]</a:t>
            </a:r>
          </a:p>
          <a:p>
            <a:r>
              <a:rPr lang="en-US" altLang="zh-TW" dirty="0" smtClean="0"/>
              <a:t>E[</a:t>
            </a:r>
            <a:r>
              <a:rPr lang="en-US" altLang="zh-TW" dirty="0" err="1" smtClean="0"/>
              <a:t>e;g,P</a:t>
            </a:r>
            <a:r>
              <a:rPr lang="en-US" altLang="zh-TW" dirty="0" smtClean="0"/>
              <a:t>]</a:t>
            </a:r>
            <a:r>
              <a:rPr lang="zh-TW" altLang="en-US" dirty="0" smtClean="0"/>
              <a:t>代表在</a:t>
            </a:r>
            <a:r>
              <a:rPr lang="en-US" altLang="zh-TW" dirty="0" smtClean="0"/>
              <a:t>decision rule</a:t>
            </a:r>
            <a:r>
              <a:rPr lang="zh-TW" altLang="en-US" dirty="0" smtClean="0"/>
              <a:t>為</a:t>
            </a:r>
            <a:r>
              <a:rPr lang="en-US" altLang="zh-TW" dirty="0" smtClean="0"/>
              <a:t>g</a:t>
            </a:r>
            <a:r>
              <a:rPr lang="zh-TW" altLang="en-US" dirty="0" smtClean="0"/>
              <a:t>且</a:t>
            </a:r>
            <a:r>
              <a:rPr lang="en-US" altLang="zh-TW" dirty="0" smtClean="0"/>
              <a:t>P(c1)</a:t>
            </a:r>
            <a:r>
              <a:rPr lang="zh-TW" altLang="en-US" dirty="0" smtClean="0"/>
              <a:t>、</a:t>
            </a:r>
            <a:r>
              <a:rPr lang="en-US" altLang="zh-TW" dirty="0" smtClean="0"/>
              <a:t>P(c2)</a:t>
            </a:r>
            <a:r>
              <a:rPr lang="zh-TW" altLang="en-US" dirty="0" smtClean="0"/>
              <a:t>、</a:t>
            </a:r>
            <a:r>
              <a:rPr lang="en-US" altLang="zh-TW" dirty="0" smtClean="0"/>
              <a:t>...</a:t>
            </a:r>
            <a:r>
              <a:rPr lang="zh-TW" altLang="en-US" dirty="0" smtClean="0"/>
              <a:t>、</a:t>
            </a:r>
            <a:r>
              <a:rPr lang="en-US" altLang="zh-TW" dirty="0" smtClean="0"/>
              <a:t>P(ck)</a:t>
            </a:r>
            <a:r>
              <a:rPr lang="zh-TW" altLang="en-US" dirty="0" smtClean="0"/>
              <a:t>分布為</a:t>
            </a:r>
            <a:r>
              <a:rPr lang="en-US" altLang="zh-TW" dirty="0" smtClean="0"/>
              <a:t>P</a:t>
            </a:r>
            <a:r>
              <a:rPr lang="zh-TW" altLang="en-US" dirty="0" smtClean="0"/>
              <a:t>下的經濟獲益期望值</a:t>
            </a:r>
          </a:p>
          <a:p>
            <a:r>
              <a:rPr lang="en-US" altLang="zh-TW" dirty="0" smtClean="0"/>
              <a:t>E[</a:t>
            </a:r>
            <a:r>
              <a:rPr lang="en-US" altLang="zh-TW" dirty="0" err="1" smtClean="0"/>
              <a:t>e|cj;f</a:t>
            </a:r>
            <a:r>
              <a:rPr lang="en-US" altLang="zh-TW" dirty="0" smtClean="0"/>
              <a:t>]</a:t>
            </a:r>
            <a:r>
              <a:rPr lang="zh-TW" altLang="en-US" dirty="0" smtClean="0"/>
              <a:t>是在決策準則</a:t>
            </a:r>
            <a:r>
              <a:rPr lang="en-US" altLang="zh-TW" dirty="0" smtClean="0"/>
              <a:t>f</a:t>
            </a:r>
            <a:r>
              <a:rPr lang="zh-TW" altLang="en-US" dirty="0" smtClean="0"/>
              <a:t>下，真正類別屬於類別</a:t>
            </a:r>
            <a:r>
              <a:rPr lang="en-US" altLang="zh-TW" dirty="0" err="1" smtClean="0"/>
              <a:t>cj</a:t>
            </a:r>
            <a:r>
              <a:rPr lang="zh-TW" altLang="en-US" dirty="0" smtClean="0"/>
              <a:t>的</a:t>
            </a:r>
            <a:r>
              <a:rPr lang="en-US" altLang="zh-TW" dirty="0" smtClean="0"/>
              <a:t>unit</a:t>
            </a:r>
            <a:r>
              <a:rPr lang="zh-TW" altLang="en-US" dirty="0" smtClean="0"/>
              <a:t>的期望值</a:t>
            </a:r>
          </a:p>
          <a:p>
            <a:r>
              <a:rPr lang="en-US" altLang="zh-TW" dirty="0" smtClean="0"/>
              <a:t>E[</a:t>
            </a:r>
            <a:r>
              <a:rPr lang="en-US" altLang="zh-TW" dirty="0" err="1" smtClean="0"/>
              <a:t>e;g,P</a:t>
            </a:r>
            <a:r>
              <a:rPr lang="en-US" altLang="zh-TW" dirty="0" smtClean="0"/>
              <a:t>]</a:t>
            </a:r>
            <a:r>
              <a:rPr lang="zh-TW" altLang="en-US" dirty="0" smtClean="0"/>
              <a:t>可以寫作是</a:t>
            </a:r>
            <a:r>
              <a:rPr lang="en-US" altLang="zh-TW" dirty="0" smtClean="0"/>
              <a:t>E[e|c1;g]P(c1)+...+E[</a:t>
            </a:r>
            <a:r>
              <a:rPr lang="en-US" altLang="zh-TW" dirty="0" err="1" smtClean="0"/>
              <a:t>e|ck;g</a:t>
            </a:r>
            <a:r>
              <a:rPr lang="en-US" altLang="zh-TW" dirty="0" smtClean="0"/>
              <a:t>]P(ck)</a:t>
            </a:r>
            <a:r>
              <a:rPr lang="zh-TW" altLang="en-US" dirty="0" smtClean="0"/>
              <a:t>－</a:t>
            </a:r>
            <a:r>
              <a:rPr lang="en-US" altLang="zh-TW" dirty="0" smtClean="0"/>
              <a:t>(1)</a:t>
            </a:r>
          </a:p>
          <a:p>
            <a:r>
              <a:rPr lang="zh-TW" altLang="en-US" dirty="0" smtClean="0"/>
              <a:t>其中</a:t>
            </a:r>
            <a:r>
              <a:rPr lang="en-US" altLang="zh-TW" dirty="0" smtClean="0"/>
              <a:t>P(c1)</a:t>
            </a:r>
            <a:r>
              <a:rPr lang="zh-TW" altLang="en-US" dirty="0" smtClean="0"/>
              <a:t>、</a:t>
            </a:r>
            <a:r>
              <a:rPr lang="en-US" altLang="zh-TW" dirty="0" smtClean="0"/>
              <a:t>P(c2)</a:t>
            </a:r>
            <a:r>
              <a:rPr lang="zh-TW" altLang="en-US" dirty="0" smtClean="0"/>
              <a:t>、</a:t>
            </a:r>
            <a:r>
              <a:rPr lang="en-US" altLang="zh-TW" dirty="0" smtClean="0"/>
              <a:t>...</a:t>
            </a:r>
            <a:r>
              <a:rPr lang="zh-TW" altLang="en-US" dirty="0" smtClean="0"/>
              <a:t>、</a:t>
            </a:r>
            <a:r>
              <a:rPr lang="en-US" altLang="zh-TW" dirty="0" smtClean="0"/>
              <a:t>P(ck)</a:t>
            </a:r>
            <a:r>
              <a:rPr lang="zh-TW" altLang="en-US" dirty="0" smtClean="0"/>
              <a:t>皆小於等於</a:t>
            </a:r>
            <a:r>
              <a:rPr lang="en-US" altLang="zh-TW" dirty="0" smtClean="0"/>
              <a:t>1</a:t>
            </a:r>
            <a:r>
              <a:rPr lang="zh-TW" altLang="en-US" dirty="0" smtClean="0"/>
              <a:t>，且</a:t>
            </a:r>
            <a:r>
              <a:rPr lang="en-US" altLang="zh-TW" dirty="0" smtClean="0"/>
              <a:t>P(c1)+P(c2)+...+P(ck)=1</a:t>
            </a:r>
            <a:r>
              <a:rPr lang="zh-TW" altLang="en-US" dirty="0" smtClean="0"/>
              <a:t>－</a:t>
            </a:r>
            <a:r>
              <a:rPr lang="en-US" altLang="zh-TW" dirty="0" smtClean="0"/>
              <a:t>(2)</a:t>
            </a:r>
          </a:p>
          <a:p>
            <a:r>
              <a:rPr lang="en-US" altLang="zh-TW" dirty="0" smtClean="0"/>
              <a:t>min(E[</a:t>
            </a:r>
            <a:r>
              <a:rPr lang="en-US" altLang="zh-TW" dirty="0" err="1" smtClean="0"/>
              <a:t>e|cj;g</a:t>
            </a:r>
            <a:r>
              <a:rPr lang="en-US" altLang="zh-TW" dirty="0" smtClean="0"/>
              <a:t>])</a:t>
            </a:r>
            <a:r>
              <a:rPr lang="zh-TW" altLang="en-US" dirty="0" smtClean="0"/>
              <a:t>就是</a:t>
            </a:r>
            <a:r>
              <a:rPr lang="en-US" altLang="zh-TW" dirty="0" smtClean="0"/>
              <a:t>E[</a:t>
            </a:r>
            <a:r>
              <a:rPr lang="en-US" altLang="zh-TW" dirty="0" err="1" smtClean="0"/>
              <a:t>e|cj;g</a:t>
            </a:r>
            <a:r>
              <a:rPr lang="en-US" altLang="zh-TW" dirty="0" smtClean="0"/>
              <a:t>]</a:t>
            </a:r>
            <a:r>
              <a:rPr lang="zh-TW" altLang="en-US" dirty="0" smtClean="0"/>
              <a:t>為最小時，讓</a:t>
            </a:r>
            <a:r>
              <a:rPr lang="en-US" altLang="zh-TW" dirty="0" smtClean="0"/>
              <a:t>P(</a:t>
            </a:r>
            <a:r>
              <a:rPr lang="en-US" altLang="zh-TW" dirty="0" err="1" smtClean="0"/>
              <a:t>cj</a:t>
            </a:r>
            <a:r>
              <a:rPr lang="en-US" altLang="zh-TW" dirty="0" smtClean="0"/>
              <a:t>) = 1</a:t>
            </a:r>
            <a:r>
              <a:rPr lang="zh-TW" altLang="en-US" dirty="0" smtClean="0"/>
              <a:t>，</a:t>
            </a:r>
          </a:p>
          <a:p>
            <a:r>
              <a:rPr lang="zh-TW" altLang="en-US" dirty="0" smtClean="0"/>
              <a:t>由</a:t>
            </a:r>
            <a:r>
              <a:rPr lang="en-US" altLang="zh-TW" dirty="0" smtClean="0"/>
              <a:t>(1)</a:t>
            </a:r>
            <a:r>
              <a:rPr lang="zh-TW" altLang="en-US" dirty="0" smtClean="0"/>
              <a:t>、</a:t>
            </a:r>
            <a:r>
              <a:rPr lang="en-US" altLang="zh-TW" dirty="0" smtClean="0"/>
              <a:t>(2)</a:t>
            </a:r>
            <a:r>
              <a:rPr lang="zh-TW" altLang="en-US" dirty="0" smtClean="0"/>
              <a:t>可知 </a:t>
            </a:r>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]))*1</a:t>
            </a:r>
          </a:p>
          <a:p>
            <a:r>
              <a:rPr lang="zh-TW" altLang="en-US" dirty="0" smtClean="0"/>
              <a:t>因為假設</a:t>
            </a:r>
            <a:r>
              <a:rPr lang="en-US" altLang="zh-TW" dirty="0" smtClean="0"/>
              <a:t>P(</a:t>
            </a:r>
            <a:r>
              <a:rPr lang="en-US" altLang="zh-TW" dirty="0" err="1" smtClean="0"/>
              <a:t>cj</a:t>
            </a:r>
            <a:r>
              <a:rPr lang="en-US" altLang="zh-TW" dirty="0" smtClean="0"/>
              <a:t>)</a:t>
            </a:r>
            <a:r>
              <a:rPr lang="zh-TW" altLang="en-US" dirty="0" smtClean="0"/>
              <a:t>挪</a:t>
            </a:r>
            <a:r>
              <a:rPr lang="en-US" altLang="zh-TW" dirty="0" smtClean="0"/>
              <a:t>p</a:t>
            </a:r>
            <a:r>
              <a:rPr lang="zh-TW" altLang="en-US" dirty="0" smtClean="0"/>
              <a:t>的機率給</a:t>
            </a:r>
            <a:r>
              <a:rPr lang="en-US" altLang="zh-TW" dirty="0" smtClean="0"/>
              <a:t>E[</a:t>
            </a:r>
            <a:r>
              <a:rPr lang="en-US" altLang="zh-TW" dirty="0" err="1" smtClean="0"/>
              <a:t>e|ci;g</a:t>
            </a:r>
            <a:r>
              <a:rPr lang="en-US" altLang="zh-TW" dirty="0" smtClean="0"/>
              <a:t>]</a:t>
            </a:r>
            <a:r>
              <a:rPr lang="zh-TW" altLang="en-US" dirty="0" smtClean="0"/>
              <a:t>且</a:t>
            </a:r>
            <a:r>
              <a:rPr lang="en-US" altLang="zh-TW" dirty="0" smtClean="0"/>
              <a:t>E[</a:t>
            </a:r>
            <a:r>
              <a:rPr lang="en-US" altLang="zh-TW" dirty="0" err="1" smtClean="0"/>
              <a:t>e|ci;g</a:t>
            </a:r>
            <a:r>
              <a:rPr lang="en-US" altLang="zh-TW" dirty="0" smtClean="0"/>
              <a:t>]≧E[</a:t>
            </a:r>
            <a:r>
              <a:rPr lang="en-US" altLang="zh-TW" dirty="0" err="1" smtClean="0"/>
              <a:t>e|cj;g</a:t>
            </a:r>
            <a:r>
              <a:rPr lang="en-US" altLang="zh-TW" dirty="0" smtClean="0"/>
              <a:t>]</a:t>
            </a:r>
            <a:r>
              <a:rPr lang="zh-TW" altLang="en-US" dirty="0" smtClean="0"/>
              <a:t>，此時</a:t>
            </a:r>
            <a:r>
              <a:rPr lang="en-US" altLang="zh-TW" dirty="0" smtClean="0"/>
              <a:t>P(</a:t>
            </a:r>
            <a:r>
              <a:rPr lang="en-US" altLang="zh-TW" dirty="0" err="1" smtClean="0"/>
              <a:t>cj</a:t>
            </a:r>
            <a:r>
              <a:rPr lang="en-US" altLang="zh-TW" dirty="0" smtClean="0"/>
              <a:t>)=(1-p)</a:t>
            </a:r>
            <a:r>
              <a:rPr lang="zh-TW" altLang="en-US" dirty="0" smtClean="0"/>
              <a:t>、</a:t>
            </a:r>
            <a:r>
              <a:rPr lang="en-US" altLang="zh-TW" dirty="0" smtClean="0"/>
              <a:t>P(</a:t>
            </a:r>
            <a:r>
              <a:rPr lang="en-US" altLang="zh-TW" dirty="0" err="1" smtClean="0"/>
              <a:t>ci</a:t>
            </a:r>
            <a:r>
              <a:rPr lang="en-US" altLang="zh-TW" dirty="0" smtClean="0"/>
              <a:t>)=p</a:t>
            </a:r>
          </a:p>
          <a:p>
            <a:r>
              <a:rPr lang="zh-TW" altLang="en-US" dirty="0" smtClean="0"/>
              <a:t>則</a:t>
            </a:r>
            <a:r>
              <a:rPr lang="en-US" altLang="zh-TW" dirty="0" smtClean="0"/>
              <a:t>E[</a:t>
            </a:r>
            <a:r>
              <a:rPr lang="en-US" altLang="zh-TW" dirty="0" err="1" smtClean="0"/>
              <a:t>e;g,P</a:t>
            </a:r>
            <a:r>
              <a:rPr lang="en-US" altLang="zh-TW" dirty="0" smtClean="0"/>
              <a:t>] = E[</a:t>
            </a:r>
            <a:r>
              <a:rPr lang="en-US" altLang="zh-TW" dirty="0" err="1" smtClean="0"/>
              <a:t>e|cj;g</a:t>
            </a:r>
            <a:r>
              <a:rPr lang="en-US" altLang="zh-TW" dirty="0" smtClean="0"/>
              <a:t>]*(1-p) + E[</a:t>
            </a:r>
            <a:r>
              <a:rPr lang="en-US" altLang="zh-TW" dirty="0" err="1" smtClean="0"/>
              <a:t>e|ci;g</a:t>
            </a:r>
            <a:r>
              <a:rPr lang="en-US" altLang="zh-TW" dirty="0" smtClean="0"/>
              <a:t>]*p ≧  E[</a:t>
            </a:r>
            <a:r>
              <a:rPr lang="en-US" altLang="zh-TW" dirty="0" err="1" smtClean="0"/>
              <a:t>e|cj;g</a:t>
            </a:r>
            <a:r>
              <a:rPr lang="en-US" altLang="zh-TW" dirty="0" smtClean="0"/>
              <a:t>]*(1-p) + E[</a:t>
            </a:r>
            <a:r>
              <a:rPr lang="en-US" altLang="zh-TW" dirty="0" err="1" smtClean="0"/>
              <a:t>e|cj;g</a:t>
            </a:r>
            <a:r>
              <a:rPr lang="en-US" altLang="zh-TW" dirty="0" smtClean="0"/>
              <a:t>]*p = E[</a:t>
            </a:r>
            <a:r>
              <a:rPr lang="en-US" altLang="zh-TW" dirty="0" err="1" smtClean="0"/>
              <a:t>e|cj;g</a:t>
            </a:r>
            <a:r>
              <a:rPr lang="en-US" altLang="zh-TW" dirty="0" smtClean="0"/>
              <a:t>]</a:t>
            </a:r>
          </a:p>
          <a:p>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a:t>
            </a:r>
            <a:r>
              <a:rPr lang="zh-TW" altLang="en-US" dirty="0" smtClean="0"/>
              <a:t>是用於所有</a:t>
            </a:r>
            <a:r>
              <a:rPr lang="en-US" altLang="zh-TW" dirty="0" smtClean="0"/>
              <a:t>decision rule</a:t>
            </a:r>
            <a:r>
              <a:rPr lang="zh-TW" altLang="en-US" dirty="0" smtClean="0"/>
              <a:t>，包括明確的以及隨機的</a:t>
            </a:r>
          </a:p>
          <a:p>
            <a:endParaRPr lang="zh-TW" altLang="en-US" dirty="0" smtClean="0"/>
          </a:p>
          <a:p>
            <a:endParaRPr lang="zh-TW" altLang="en-US" dirty="0" smtClean="0"/>
          </a:p>
          <a:p>
            <a:r>
              <a:rPr lang="en-US" altLang="zh-TW" dirty="0" smtClean="0"/>
              <a:t>(B)</a:t>
            </a:r>
          </a:p>
          <a:p>
            <a:r>
              <a:rPr lang="zh-TW" altLang="en-US" dirty="0" smtClean="0"/>
              <a:t>然後我們先只考慮</a:t>
            </a:r>
            <a:r>
              <a:rPr lang="en-US" altLang="zh-TW" dirty="0" smtClean="0"/>
              <a:t>decision rule</a:t>
            </a:r>
            <a:r>
              <a:rPr lang="zh-TW" altLang="en-US" dirty="0" smtClean="0"/>
              <a:t>為</a:t>
            </a:r>
            <a:r>
              <a:rPr lang="en-US" altLang="zh-TW" dirty="0" smtClean="0"/>
              <a:t>Deterministic(</a:t>
            </a:r>
            <a:r>
              <a:rPr lang="zh-TW" altLang="en-US" dirty="0" smtClean="0"/>
              <a:t>明確的</a:t>
            </a:r>
            <a:r>
              <a:rPr lang="en-US" altLang="zh-TW" dirty="0" smtClean="0"/>
              <a:t>)</a:t>
            </a:r>
            <a:r>
              <a:rPr lang="zh-TW" altLang="en-US" dirty="0" smtClean="0"/>
              <a:t>情形</a:t>
            </a:r>
          </a:p>
          <a:p>
            <a:r>
              <a:rPr lang="zh-TW" altLang="en-US" dirty="0" smtClean="0"/>
              <a:t>明確的決策準則會將一已知</a:t>
            </a:r>
            <a:r>
              <a:rPr lang="en-US" altLang="zh-TW" dirty="0" smtClean="0"/>
              <a:t>measurement</a:t>
            </a:r>
            <a:r>
              <a:rPr lang="zh-TW" altLang="en-US" dirty="0" smtClean="0"/>
              <a:t>為</a:t>
            </a:r>
            <a:r>
              <a:rPr lang="en-US" altLang="zh-TW" dirty="0" smtClean="0"/>
              <a:t>d</a:t>
            </a:r>
            <a:r>
              <a:rPr lang="zh-TW" altLang="en-US" dirty="0" smtClean="0"/>
              <a:t>的</a:t>
            </a:r>
            <a:r>
              <a:rPr lang="en-US" altLang="zh-TW" dirty="0" smtClean="0"/>
              <a:t>unit completely(100%</a:t>
            </a:r>
            <a:r>
              <a:rPr lang="zh-TW" altLang="en-US" dirty="0" smtClean="0"/>
              <a:t>地</a:t>
            </a:r>
            <a:r>
              <a:rPr lang="en-US" altLang="zh-TW" dirty="0" smtClean="0"/>
              <a:t>)assign</a:t>
            </a:r>
            <a:r>
              <a:rPr lang="zh-TW" altLang="en-US" dirty="0" smtClean="0"/>
              <a:t>到某一類</a:t>
            </a:r>
          </a:p>
          <a:p>
            <a:r>
              <a:rPr lang="zh-TW" altLang="en-US" dirty="0" smtClean="0"/>
              <a:t>此例子的</a:t>
            </a:r>
            <a:r>
              <a:rPr lang="en-US" altLang="zh-TW" dirty="0" smtClean="0"/>
              <a:t>measurement</a:t>
            </a:r>
            <a:r>
              <a:rPr lang="zh-TW" altLang="en-US" dirty="0" smtClean="0"/>
              <a:t>的可能性有三種且類別有兩種，</a:t>
            </a:r>
          </a:p>
          <a:p>
            <a:r>
              <a:rPr lang="zh-TW" altLang="en-US" dirty="0" smtClean="0"/>
              <a:t>則</a:t>
            </a:r>
            <a:r>
              <a:rPr lang="en-US" altLang="zh-TW" dirty="0" smtClean="0"/>
              <a:t>Deterministic decision rule</a:t>
            </a:r>
            <a:r>
              <a:rPr lang="zh-TW" altLang="en-US" dirty="0" smtClean="0"/>
              <a:t>的數量為</a:t>
            </a:r>
            <a:r>
              <a:rPr lang="en-US" altLang="zh-TW" dirty="0" smtClean="0"/>
              <a:t>2*2*2 (</a:t>
            </a:r>
            <a:r>
              <a:rPr lang="zh-TW" altLang="en-US" dirty="0" smtClean="0"/>
              <a:t>乘</a:t>
            </a:r>
            <a:r>
              <a:rPr lang="en-US" altLang="zh-TW" dirty="0" smtClean="0"/>
              <a:t>3</a:t>
            </a:r>
            <a:r>
              <a:rPr lang="zh-TW" altLang="en-US" dirty="0" smtClean="0"/>
              <a:t>次代表</a:t>
            </a:r>
            <a:r>
              <a:rPr lang="en-US" altLang="zh-TW" dirty="0" smtClean="0"/>
              <a:t>measurement</a:t>
            </a:r>
            <a:r>
              <a:rPr lang="zh-TW" altLang="en-US" dirty="0" smtClean="0"/>
              <a:t>有</a:t>
            </a:r>
            <a:r>
              <a:rPr lang="en-US" altLang="zh-TW" dirty="0" smtClean="0"/>
              <a:t>3</a:t>
            </a:r>
            <a:r>
              <a:rPr lang="zh-TW" altLang="en-US" dirty="0" smtClean="0"/>
              <a:t>種、數字</a:t>
            </a:r>
            <a:r>
              <a:rPr lang="en-US" altLang="zh-TW" dirty="0" smtClean="0"/>
              <a:t>2</a:t>
            </a:r>
            <a:r>
              <a:rPr lang="zh-TW" altLang="en-US" dirty="0" smtClean="0"/>
              <a:t>代表有可能被匹配到的類別有兩個</a:t>
            </a:r>
            <a:r>
              <a:rPr lang="en-US" altLang="zh-TW" dirty="0" smtClean="0"/>
              <a:t>)</a:t>
            </a:r>
            <a:r>
              <a:rPr lang="zh-TW" altLang="en-US" dirty="0" smtClean="0"/>
              <a:t>，</a:t>
            </a:r>
          </a:p>
          <a:p>
            <a:endParaRPr lang="zh-TW" altLang="en-US" dirty="0" smtClean="0"/>
          </a:p>
          <a:p>
            <a:r>
              <a:rPr lang="zh-TW" altLang="en-US" dirty="0" smtClean="0"/>
              <a:t>由</a:t>
            </a:r>
            <a:r>
              <a:rPr lang="en-US" altLang="zh-TW" dirty="0" smtClean="0"/>
              <a:t>(A)</a:t>
            </a:r>
            <a:r>
              <a:rPr lang="zh-TW" altLang="en-US" dirty="0" smtClean="0"/>
              <a:t>可知，求某一</a:t>
            </a:r>
            <a:r>
              <a:rPr lang="en-US" altLang="zh-TW" dirty="0" smtClean="0"/>
              <a:t>decision rule</a:t>
            </a:r>
            <a:r>
              <a:rPr lang="zh-TW" altLang="en-US" dirty="0" smtClean="0"/>
              <a:t>的</a:t>
            </a:r>
            <a:r>
              <a:rPr lang="en-US" altLang="zh-TW" dirty="0" smtClean="0"/>
              <a:t>min gain</a:t>
            </a:r>
            <a:r>
              <a:rPr lang="zh-TW" altLang="en-US" dirty="0" smtClean="0"/>
              <a:t>只要找到</a:t>
            </a:r>
            <a:r>
              <a:rPr lang="en-US" altLang="zh-TW" dirty="0" smtClean="0"/>
              <a:t>min(E[</a:t>
            </a:r>
            <a:r>
              <a:rPr lang="en-US" altLang="zh-TW" dirty="0" err="1" smtClean="0"/>
              <a:t>e|cj;f</a:t>
            </a:r>
            <a:r>
              <a:rPr lang="en-US" altLang="zh-TW" dirty="0" smtClean="0"/>
              <a:t>])</a:t>
            </a:r>
            <a:r>
              <a:rPr lang="zh-TW" altLang="en-US" dirty="0" smtClean="0"/>
              <a:t>即可</a:t>
            </a:r>
          </a:p>
          <a:p>
            <a:r>
              <a:rPr lang="zh-TW" altLang="en-US" dirty="0" smtClean="0"/>
              <a:t>而此例子的</a:t>
            </a:r>
            <a:r>
              <a:rPr lang="en-US" altLang="zh-TW" dirty="0" smtClean="0"/>
              <a:t>E[</a:t>
            </a:r>
            <a:r>
              <a:rPr lang="en-US" altLang="zh-TW" dirty="0" err="1" smtClean="0"/>
              <a:t>e|cj;f</a:t>
            </a:r>
            <a:r>
              <a:rPr lang="en-US" altLang="zh-TW" dirty="0" smtClean="0"/>
              <a:t>]</a:t>
            </a:r>
            <a:r>
              <a:rPr lang="zh-TW" altLang="en-US" dirty="0" smtClean="0"/>
              <a:t>有</a:t>
            </a:r>
            <a:r>
              <a:rPr lang="en-US" altLang="zh-TW" dirty="0" smtClean="0"/>
              <a:t>E[e|c1;f]</a:t>
            </a:r>
            <a:r>
              <a:rPr lang="zh-TW" altLang="en-US" dirty="0" smtClean="0"/>
              <a:t>、</a:t>
            </a:r>
            <a:r>
              <a:rPr lang="en-US" altLang="zh-TW" dirty="0" smtClean="0"/>
              <a:t>E[e|c2;f]</a:t>
            </a:r>
            <a:r>
              <a:rPr lang="zh-TW" altLang="en-US" dirty="0" smtClean="0"/>
              <a:t>兩種</a:t>
            </a:r>
          </a:p>
          <a:p>
            <a:r>
              <a:rPr lang="zh-TW" altLang="en-US" dirty="0" smtClean="0"/>
              <a:t>由</a:t>
            </a:r>
            <a:r>
              <a:rPr lang="en-US" altLang="zh-TW" dirty="0" smtClean="0"/>
              <a:t>page36</a:t>
            </a:r>
            <a:r>
              <a:rPr lang="zh-TW" altLang="en-US" dirty="0" smtClean="0"/>
              <a:t>可知</a:t>
            </a:r>
            <a:r>
              <a:rPr lang="en-US" altLang="zh-TW" dirty="0" smtClean="0"/>
              <a:t>E[</a:t>
            </a:r>
            <a:r>
              <a:rPr lang="en-US" altLang="zh-TW" dirty="0" err="1" smtClean="0"/>
              <a:t>e|cj;f</a:t>
            </a:r>
            <a:r>
              <a:rPr lang="en-US" altLang="zh-TW" dirty="0" smtClean="0"/>
              <a:t>] = </a:t>
            </a:r>
            <a:r>
              <a:rPr lang="el-GR" altLang="zh-TW" dirty="0" smtClean="0"/>
              <a:t>ΣΣ</a:t>
            </a:r>
            <a:r>
              <a:rPr lang="en-US" altLang="zh-TW" dirty="0" smtClean="0"/>
              <a:t>f(</a:t>
            </a:r>
            <a:r>
              <a:rPr lang="en-US" altLang="zh-TW" dirty="0" err="1" smtClean="0"/>
              <a:t>ck|d</a:t>
            </a:r>
            <a:r>
              <a:rPr lang="en-US" altLang="zh-TW" dirty="0" smtClean="0"/>
              <a:t>)e(</a:t>
            </a:r>
            <a:r>
              <a:rPr lang="en-US" altLang="zh-TW" dirty="0" err="1" smtClean="0"/>
              <a:t>cj,ck</a:t>
            </a:r>
            <a:r>
              <a:rPr lang="en-US" altLang="zh-TW" dirty="0" smtClean="0"/>
              <a:t>)P(</a:t>
            </a:r>
            <a:r>
              <a:rPr lang="en-US" altLang="zh-TW" dirty="0" err="1" smtClean="0"/>
              <a:t>d|cj</a:t>
            </a:r>
            <a:r>
              <a:rPr lang="en-US" altLang="zh-TW" dirty="0" smtClean="0"/>
              <a:t>)</a:t>
            </a:r>
          </a:p>
          <a:p>
            <a:endParaRPr lang="en-US" altLang="zh-TW" dirty="0" smtClean="0"/>
          </a:p>
          <a:p>
            <a:r>
              <a:rPr lang="zh-TW" altLang="en-US" dirty="0" smtClean="0"/>
              <a:t>我們以決策準則為</a:t>
            </a:r>
            <a:r>
              <a:rPr lang="en-US" altLang="zh-TW" dirty="0" smtClean="0"/>
              <a:t>f1</a:t>
            </a:r>
            <a:r>
              <a:rPr lang="zh-TW" altLang="en-US" dirty="0" smtClean="0"/>
              <a:t>為例找</a:t>
            </a:r>
            <a:r>
              <a:rPr lang="en-US" altLang="zh-TW" dirty="0" smtClean="0"/>
              <a:t>E[e|c1;f1]</a:t>
            </a:r>
            <a:r>
              <a:rPr lang="zh-TW" altLang="en-US" dirty="0" smtClean="0"/>
              <a:t>、</a:t>
            </a:r>
            <a:r>
              <a:rPr lang="en-US" altLang="zh-TW" dirty="0" smtClean="0"/>
              <a:t>E[e|c2;f1]</a:t>
            </a:r>
          </a:p>
          <a:p>
            <a:r>
              <a:rPr lang="en-US" altLang="zh-TW" dirty="0" smtClean="0"/>
              <a:t>(a)</a:t>
            </a:r>
          </a:p>
          <a:p>
            <a:r>
              <a:rPr lang="zh-TW" altLang="en-US" dirty="0" smtClean="0"/>
              <a:t>首先是</a:t>
            </a:r>
            <a:r>
              <a:rPr lang="en-US" altLang="zh-TW" dirty="0" smtClean="0"/>
              <a:t>E[e|c1;f1]</a:t>
            </a:r>
          </a:p>
          <a:p>
            <a:r>
              <a:rPr lang="zh-TW" altLang="en-US" dirty="0" smtClean="0"/>
              <a:t>也是從</a:t>
            </a:r>
            <a:r>
              <a:rPr lang="en-US" altLang="zh-TW" dirty="0" smtClean="0"/>
              <a:t>d1</a:t>
            </a:r>
            <a:r>
              <a:rPr lang="zh-TW" altLang="en-US" dirty="0" smtClean="0"/>
              <a:t>開始看，</a:t>
            </a:r>
            <a:r>
              <a:rPr lang="en-US" altLang="zh-TW" dirty="0" smtClean="0"/>
              <a:t>(ps.</a:t>
            </a:r>
            <a:r>
              <a:rPr lang="zh-TW" altLang="en-US" dirty="0" smtClean="0"/>
              <a:t>此例的經濟獲益矩陣</a:t>
            </a:r>
            <a:r>
              <a:rPr lang="en-US" altLang="zh-TW" dirty="0" smtClean="0"/>
              <a:t>e</a:t>
            </a:r>
            <a:r>
              <a:rPr lang="zh-TW" altLang="en-US" dirty="0" smtClean="0"/>
              <a:t>是單位矩陣</a:t>
            </a:r>
            <a:r>
              <a:rPr lang="en-US" altLang="zh-TW" dirty="0" smtClean="0"/>
              <a:t>)</a:t>
            </a:r>
          </a:p>
          <a:p>
            <a:r>
              <a:rPr lang="en-US" altLang="zh-TW" dirty="0" smtClean="0"/>
              <a:t>P(d1|c1)=0.2 → e(c1,c1)=1 → f(c1|d1)=1 → 0.2*1*1 = 0.2</a:t>
            </a:r>
          </a:p>
          <a:p>
            <a:r>
              <a:rPr lang="en-US" altLang="zh-TW" dirty="0" smtClean="0"/>
              <a:t>P(d1|c1)=0.2 → e(c1,c2)=0 → f(c2|d1)=0 → 0</a:t>
            </a:r>
          </a:p>
          <a:p>
            <a:r>
              <a:rPr lang="zh-TW" altLang="en-US" dirty="0" smtClean="0"/>
              <a:t>然後看</a:t>
            </a:r>
            <a:r>
              <a:rPr lang="en-US" altLang="zh-TW" dirty="0" smtClean="0"/>
              <a:t>d2</a:t>
            </a:r>
          </a:p>
          <a:p>
            <a:r>
              <a:rPr lang="en-US" altLang="zh-TW" dirty="0" smtClean="0"/>
              <a:t>P(d2|c1)=0.3 → e(c1,c1)=1 → f(c1|d2)=1 → 0.3</a:t>
            </a:r>
          </a:p>
          <a:p>
            <a:r>
              <a:rPr lang="en-US" altLang="zh-TW" dirty="0" smtClean="0"/>
              <a:t>P(d2|c1)=0.3 → e(c1,c2)=0 → f(c2|d2)=0 → 0</a:t>
            </a:r>
          </a:p>
          <a:p>
            <a:r>
              <a:rPr lang="zh-TW" altLang="en-US" dirty="0" smtClean="0"/>
              <a:t>最後是</a:t>
            </a:r>
            <a:r>
              <a:rPr lang="en-US" altLang="zh-TW" dirty="0" smtClean="0"/>
              <a:t>d3</a:t>
            </a:r>
          </a:p>
          <a:p>
            <a:r>
              <a:rPr lang="en-US" altLang="zh-TW" dirty="0" smtClean="0"/>
              <a:t>P(d3|c1)=0.5 → e(c1,c1)=1 → f(c1|d3)=1 → 0.5</a:t>
            </a:r>
          </a:p>
          <a:p>
            <a:r>
              <a:rPr lang="en-US" altLang="zh-TW" dirty="0" smtClean="0"/>
              <a:t>P(d3|c1)=0.5 → e(c1,c2)=0 → f(c2|d3)=0 → 0</a:t>
            </a:r>
          </a:p>
          <a:p>
            <a:r>
              <a:rPr lang="zh-TW" altLang="en-US" dirty="0" smtClean="0"/>
              <a:t>因此</a:t>
            </a:r>
            <a:r>
              <a:rPr lang="en-US" altLang="zh-TW" dirty="0" smtClean="0"/>
              <a:t>E[e|c1;f]</a:t>
            </a:r>
            <a:r>
              <a:rPr lang="zh-TW" altLang="en-US" dirty="0" smtClean="0"/>
              <a:t>為</a:t>
            </a:r>
            <a:r>
              <a:rPr lang="en-US" altLang="zh-TW" dirty="0" smtClean="0"/>
              <a:t>0.2+0.3+0.5 = 1</a:t>
            </a:r>
          </a:p>
          <a:p>
            <a:r>
              <a:rPr lang="en-US" altLang="zh-TW" dirty="0" smtClean="0"/>
              <a:t>(b)</a:t>
            </a:r>
          </a:p>
          <a:p>
            <a:r>
              <a:rPr lang="zh-TW" altLang="en-US" dirty="0" smtClean="0"/>
              <a:t>再來是</a:t>
            </a:r>
            <a:r>
              <a:rPr lang="en-US" altLang="zh-TW" dirty="0" smtClean="0"/>
              <a:t>E[e|c2;f1]</a:t>
            </a:r>
          </a:p>
          <a:p>
            <a:r>
              <a:rPr lang="zh-TW" altLang="en-US" dirty="0" smtClean="0"/>
              <a:t>也是從</a:t>
            </a:r>
            <a:r>
              <a:rPr lang="en-US" altLang="zh-TW" dirty="0" smtClean="0"/>
              <a:t>d1</a:t>
            </a:r>
            <a:r>
              <a:rPr lang="zh-TW" altLang="en-US" dirty="0" smtClean="0"/>
              <a:t>開始看，</a:t>
            </a:r>
            <a:r>
              <a:rPr lang="en-US" altLang="zh-TW" dirty="0" smtClean="0"/>
              <a:t>(ps.</a:t>
            </a:r>
            <a:r>
              <a:rPr lang="zh-TW" altLang="en-US" dirty="0" smtClean="0"/>
              <a:t>此例的經濟獲益矩陣</a:t>
            </a:r>
            <a:r>
              <a:rPr lang="en-US" altLang="zh-TW" dirty="0" smtClean="0"/>
              <a:t>e</a:t>
            </a:r>
            <a:r>
              <a:rPr lang="zh-TW" altLang="en-US" dirty="0" smtClean="0"/>
              <a:t>是單位矩陣</a:t>
            </a:r>
            <a:r>
              <a:rPr lang="en-US" altLang="zh-TW" dirty="0" smtClean="0"/>
              <a:t>)</a:t>
            </a:r>
          </a:p>
          <a:p>
            <a:r>
              <a:rPr lang="en-US" altLang="zh-TW" dirty="0" smtClean="0"/>
              <a:t>P(d1|c2)=0.5 → e(c2,c1)=0 → f(c1|d1)=1 → 0</a:t>
            </a:r>
          </a:p>
          <a:p>
            <a:r>
              <a:rPr lang="en-US" altLang="zh-TW" dirty="0" smtClean="0"/>
              <a:t>P(d1|c2)=0.5 → e(c2,c2)=1 → f(c2|d1)=0 → 0</a:t>
            </a:r>
          </a:p>
          <a:p>
            <a:r>
              <a:rPr lang="zh-TW" altLang="en-US" dirty="0" smtClean="0"/>
              <a:t>然後看</a:t>
            </a:r>
            <a:r>
              <a:rPr lang="en-US" altLang="zh-TW" dirty="0" smtClean="0"/>
              <a:t>d2</a:t>
            </a:r>
          </a:p>
          <a:p>
            <a:r>
              <a:rPr lang="en-US" altLang="zh-TW" dirty="0" smtClean="0"/>
              <a:t>P(d2|c2)=0.4 → e(c2,c1)=0 → f(c1|d2)=1 → 0</a:t>
            </a:r>
          </a:p>
          <a:p>
            <a:r>
              <a:rPr lang="en-US" altLang="zh-TW" dirty="0" smtClean="0"/>
              <a:t>P(d2|c2)=0.4 → e(c2,c2)=1 → f(c2|d2)=0 → 0</a:t>
            </a:r>
          </a:p>
          <a:p>
            <a:r>
              <a:rPr lang="zh-TW" altLang="en-US" dirty="0" smtClean="0"/>
              <a:t>最後是</a:t>
            </a:r>
            <a:r>
              <a:rPr lang="en-US" altLang="zh-TW" dirty="0" smtClean="0"/>
              <a:t>d3</a:t>
            </a:r>
          </a:p>
          <a:p>
            <a:r>
              <a:rPr lang="en-US" altLang="zh-TW" dirty="0" smtClean="0"/>
              <a:t>P(d3|c2)=0.1 → e(c2,c1)=0 → f(c1|d3)=1 → 0</a:t>
            </a:r>
          </a:p>
          <a:p>
            <a:r>
              <a:rPr lang="en-US" altLang="zh-TW" dirty="0" smtClean="0"/>
              <a:t>P(d3|c2)=0.1 → e(c2,c2)=1 → f(c2|d3)=0 → 0</a:t>
            </a:r>
          </a:p>
          <a:p>
            <a:r>
              <a:rPr lang="zh-TW" altLang="en-US" dirty="0" smtClean="0"/>
              <a:t>因此</a:t>
            </a:r>
            <a:r>
              <a:rPr lang="en-US" altLang="zh-TW" dirty="0" smtClean="0"/>
              <a:t>E[e|c2;f]</a:t>
            </a:r>
            <a:r>
              <a:rPr lang="zh-TW" altLang="en-US" dirty="0" smtClean="0"/>
              <a:t>為</a:t>
            </a:r>
            <a:r>
              <a:rPr lang="en-US" altLang="zh-TW" dirty="0" smtClean="0"/>
              <a:t>0</a:t>
            </a:r>
          </a:p>
          <a:p>
            <a:r>
              <a:rPr lang="zh-TW" altLang="en-US" dirty="0" smtClean="0"/>
              <a:t>我們由</a:t>
            </a:r>
            <a:r>
              <a:rPr lang="en-US" altLang="zh-TW" dirty="0" smtClean="0"/>
              <a:t>page38</a:t>
            </a:r>
            <a:r>
              <a:rPr lang="zh-TW" altLang="en-US" dirty="0" smtClean="0"/>
              <a:t>可以看到在</a:t>
            </a:r>
            <a:r>
              <a:rPr lang="en-US" altLang="zh-TW" dirty="0" smtClean="0"/>
              <a:t>f1</a:t>
            </a:r>
            <a:r>
              <a:rPr lang="zh-TW" altLang="en-US" dirty="0" smtClean="0"/>
              <a:t>列</a:t>
            </a:r>
            <a:r>
              <a:rPr lang="en-US" altLang="zh-TW" dirty="0" smtClean="0"/>
              <a:t>(row)</a:t>
            </a:r>
            <a:r>
              <a:rPr lang="zh-TW" altLang="en-US" dirty="0" smtClean="0"/>
              <a:t>的</a:t>
            </a:r>
            <a:r>
              <a:rPr lang="en-US" altLang="zh-TW" dirty="0" smtClean="0"/>
              <a:t>d1</a:t>
            </a:r>
            <a:r>
              <a:rPr lang="zh-TW" altLang="en-US" dirty="0" smtClean="0"/>
              <a:t>、</a:t>
            </a:r>
            <a:r>
              <a:rPr lang="en-US" altLang="zh-TW" dirty="0" smtClean="0"/>
              <a:t>d2</a:t>
            </a:r>
            <a:r>
              <a:rPr lang="zh-TW" altLang="en-US" dirty="0" smtClean="0"/>
              <a:t>、</a:t>
            </a:r>
            <a:r>
              <a:rPr lang="en-US" altLang="zh-TW" dirty="0" smtClean="0"/>
              <a:t>d3</a:t>
            </a:r>
            <a:r>
              <a:rPr lang="zh-TW" altLang="en-US" dirty="0" smtClean="0"/>
              <a:t>都是</a:t>
            </a:r>
            <a:r>
              <a:rPr lang="en-US" altLang="zh-TW" dirty="0" smtClean="0"/>
              <a:t>assign</a:t>
            </a:r>
            <a:r>
              <a:rPr lang="zh-TW" altLang="en-US" dirty="0" smtClean="0"/>
              <a:t>到</a:t>
            </a:r>
            <a:r>
              <a:rPr lang="en-US" altLang="zh-TW" dirty="0" smtClean="0"/>
              <a:t>c1</a:t>
            </a:r>
          </a:p>
          <a:p>
            <a:r>
              <a:rPr lang="zh-TW" altLang="en-US" dirty="0" smtClean="0"/>
              <a:t>代表</a:t>
            </a:r>
            <a:r>
              <a:rPr lang="en-US" altLang="zh-TW" dirty="0" smtClean="0"/>
              <a:t>f(c1|d1)</a:t>
            </a:r>
            <a:r>
              <a:rPr lang="zh-TW" altLang="en-US" dirty="0" smtClean="0"/>
              <a:t>、</a:t>
            </a:r>
            <a:r>
              <a:rPr lang="en-US" altLang="zh-TW" dirty="0" smtClean="0"/>
              <a:t>f(c1|d2)</a:t>
            </a:r>
            <a:r>
              <a:rPr lang="zh-TW" altLang="en-US" dirty="0" smtClean="0"/>
              <a:t>、</a:t>
            </a:r>
            <a:r>
              <a:rPr lang="en-US" altLang="zh-TW" dirty="0" smtClean="0"/>
              <a:t>f(c1|d3)</a:t>
            </a:r>
            <a:r>
              <a:rPr lang="zh-TW" altLang="en-US" dirty="0" smtClean="0"/>
              <a:t>皆為</a:t>
            </a:r>
            <a:r>
              <a:rPr lang="en-US" altLang="zh-TW" dirty="0" smtClean="0"/>
              <a:t>1</a:t>
            </a:r>
            <a:r>
              <a:rPr lang="zh-TW" altLang="en-US" dirty="0" smtClean="0"/>
              <a:t>，</a:t>
            </a:r>
            <a:r>
              <a:rPr lang="en-US" altLang="zh-TW" dirty="0" smtClean="0"/>
              <a:t>f(c2|d1)</a:t>
            </a:r>
            <a:r>
              <a:rPr lang="zh-TW" altLang="en-US" dirty="0" smtClean="0"/>
              <a:t>、</a:t>
            </a:r>
            <a:r>
              <a:rPr lang="en-US" altLang="zh-TW" dirty="0" smtClean="0"/>
              <a:t>f(c2|d2)</a:t>
            </a:r>
            <a:r>
              <a:rPr lang="zh-TW" altLang="en-US" dirty="0" smtClean="0"/>
              <a:t>、</a:t>
            </a:r>
            <a:r>
              <a:rPr lang="en-US" altLang="zh-TW" dirty="0" smtClean="0"/>
              <a:t>f(c2|d3)</a:t>
            </a:r>
            <a:r>
              <a:rPr lang="zh-TW" altLang="en-US" dirty="0" smtClean="0"/>
              <a:t>皆為</a:t>
            </a:r>
            <a:r>
              <a:rPr lang="en-US" altLang="zh-TW" dirty="0" smtClean="0"/>
              <a:t>0</a:t>
            </a:r>
          </a:p>
          <a:p>
            <a:r>
              <a:rPr lang="en-US" altLang="zh-TW" dirty="0" smtClean="0"/>
              <a:t>( f(</a:t>
            </a:r>
            <a:r>
              <a:rPr lang="en-US" altLang="zh-TW" dirty="0" err="1" smtClean="0"/>
              <a:t>a|d</a:t>
            </a:r>
            <a:r>
              <a:rPr lang="en-US" altLang="zh-TW" dirty="0" smtClean="0"/>
              <a:t>)</a:t>
            </a:r>
            <a:r>
              <a:rPr lang="zh-TW" altLang="en-US" dirty="0" smtClean="0"/>
              <a:t>表示已知</a:t>
            </a:r>
            <a:r>
              <a:rPr lang="en-US" altLang="zh-TW" dirty="0" smtClean="0"/>
              <a:t>measurement</a:t>
            </a:r>
            <a:r>
              <a:rPr lang="zh-TW" altLang="en-US" dirty="0" smtClean="0"/>
              <a:t>為</a:t>
            </a:r>
            <a:r>
              <a:rPr lang="en-US" altLang="zh-TW" dirty="0" smtClean="0"/>
              <a:t>d</a:t>
            </a:r>
            <a:r>
              <a:rPr lang="zh-TW" altLang="en-US" dirty="0" smtClean="0"/>
              <a:t>，把</a:t>
            </a:r>
            <a:r>
              <a:rPr lang="en-US" altLang="zh-TW" dirty="0" smtClean="0"/>
              <a:t>unit assign</a:t>
            </a:r>
            <a:r>
              <a:rPr lang="zh-TW" altLang="en-US" dirty="0" smtClean="0"/>
              <a:t>到</a:t>
            </a:r>
            <a:r>
              <a:rPr lang="en-US" altLang="zh-TW" dirty="0" smtClean="0"/>
              <a:t>a</a:t>
            </a:r>
            <a:r>
              <a:rPr lang="zh-TW" altLang="en-US" dirty="0" smtClean="0"/>
              <a:t>的機率 </a:t>
            </a:r>
            <a:r>
              <a:rPr lang="en-US" altLang="zh-TW" dirty="0" smtClean="0"/>
              <a:t>)</a:t>
            </a:r>
          </a:p>
          <a:p>
            <a:endParaRPr lang="en-US" altLang="zh-TW" dirty="0" smtClean="0"/>
          </a:p>
          <a:p>
            <a:r>
              <a:rPr lang="zh-TW" altLang="en-US" dirty="0" smtClean="0"/>
              <a:t>簡而言之，</a:t>
            </a:r>
          </a:p>
          <a:p>
            <a:r>
              <a:rPr lang="zh-TW" altLang="en-US" dirty="0" smtClean="0"/>
              <a:t>要算</a:t>
            </a:r>
            <a:r>
              <a:rPr lang="en-US" altLang="zh-TW" dirty="0" smtClean="0"/>
              <a:t>E[e|c1;f1]</a:t>
            </a:r>
            <a:r>
              <a:rPr lang="zh-TW" altLang="en-US" dirty="0" smtClean="0"/>
              <a:t>時從</a:t>
            </a:r>
            <a:r>
              <a:rPr lang="en-US" altLang="zh-TW" dirty="0" smtClean="0"/>
              <a:t>d1</a:t>
            </a:r>
            <a:r>
              <a:rPr lang="zh-TW" altLang="en-US" dirty="0" smtClean="0"/>
              <a:t>、</a:t>
            </a:r>
            <a:r>
              <a:rPr lang="en-US" altLang="zh-TW" dirty="0" smtClean="0"/>
              <a:t>d2</a:t>
            </a:r>
            <a:r>
              <a:rPr lang="zh-TW" altLang="en-US" dirty="0" smtClean="0"/>
              <a:t>、</a:t>
            </a:r>
            <a:r>
              <a:rPr lang="en-US" altLang="zh-TW" dirty="0" smtClean="0"/>
              <a:t>d3</a:t>
            </a:r>
            <a:r>
              <a:rPr lang="zh-TW" altLang="en-US" dirty="0" smtClean="0"/>
              <a:t>開始算起，</a:t>
            </a:r>
          </a:p>
          <a:p>
            <a:r>
              <a:rPr lang="zh-TW" altLang="en-US" dirty="0" smtClean="0"/>
              <a:t>先找</a:t>
            </a:r>
            <a:r>
              <a:rPr lang="en-US" altLang="zh-TW" dirty="0" smtClean="0"/>
              <a:t>P(d1|c1)</a:t>
            </a:r>
            <a:r>
              <a:rPr lang="zh-TW" altLang="en-US" dirty="0" smtClean="0"/>
              <a:t>然後找</a:t>
            </a:r>
            <a:r>
              <a:rPr lang="en-US" altLang="zh-TW" dirty="0" smtClean="0"/>
              <a:t>"e(c1,a)</a:t>
            </a:r>
            <a:r>
              <a:rPr lang="zh-TW" altLang="en-US" dirty="0" smtClean="0"/>
              <a:t>不等於</a:t>
            </a:r>
            <a:r>
              <a:rPr lang="en-US" altLang="zh-TW" dirty="0" smtClean="0"/>
              <a:t>0"</a:t>
            </a:r>
            <a:r>
              <a:rPr lang="zh-TW" altLang="en-US" dirty="0" smtClean="0"/>
              <a:t>的</a:t>
            </a:r>
            <a:r>
              <a:rPr lang="en-US" altLang="zh-TW" dirty="0" smtClean="0"/>
              <a:t>e(c1,a) [</a:t>
            </a:r>
            <a:r>
              <a:rPr lang="zh-TW" altLang="en-US" dirty="0" smtClean="0"/>
              <a:t>此例子是</a:t>
            </a:r>
            <a:r>
              <a:rPr lang="en-US" altLang="zh-TW" dirty="0" smtClean="0"/>
              <a:t>e(c1,c1)]</a:t>
            </a:r>
          </a:p>
          <a:p>
            <a:r>
              <a:rPr lang="zh-TW" altLang="en-US" dirty="0" smtClean="0"/>
              <a:t>最後乘上</a:t>
            </a:r>
            <a:r>
              <a:rPr lang="en-US" altLang="zh-TW" dirty="0" smtClean="0"/>
              <a:t>"f(a|d1)</a:t>
            </a:r>
            <a:r>
              <a:rPr lang="zh-TW" altLang="en-US" dirty="0" smtClean="0"/>
              <a:t>不等於</a:t>
            </a:r>
            <a:r>
              <a:rPr lang="en-US" altLang="zh-TW" dirty="0" smtClean="0"/>
              <a:t>0"</a:t>
            </a:r>
            <a:r>
              <a:rPr lang="zh-TW" altLang="en-US" dirty="0" smtClean="0"/>
              <a:t>的</a:t>
            </a:r>
            <a:r>
              <a:rPr lang="en-US" altLang="zh-TW" dirty="0" smtClean="0"/>
              <a:t>f(a|d1) [f1</a:t>
            </a:r>
            <a:r>
              <a:rPr lang="zh-TW" altLang="en-US" dirty="0" smtClean="0"/>
              <a:t>下是</a:t>
            </a:r>
            <a:r>
              <a:rPr lang="en-US" altLang="zh-TW" dirty="0" smtClean="0"/>
              <a:t>f(c1|d1) = 1]</a:t>
            </a:r>
          </a:p>
          <a:p>
            <a:r>
              <a:rPr lang="zh-TW" altLang="en-US" dirty="0" smtClean="0"/>
              <a:t>接著再算</a:t>
            </a:r>
            <a:r>
              <a:rPr lang="en-US" altLang="zh-TW" dirty="0" smtClean="0"/>
              <a:t>d</a:t>
            </a:r>
            <a:r>
              <a:rPr lang="zh-TW" altLang="en-US" dirty="0" smtClean="0"/>
              <a:t>為</a:t>
            </a:r>
            <a:r>
              <a:rPr lang="en-US" altLang="zh-TW" dirty="0" smtClean="0"/>
              <a:t>d2</a:t>
            </a:r>
            <a:r>
              <a:rPr lang="zh-TW" altLang="en-US" dirty="0" smtClean="0"/>
              <a:t>、</a:t>
            </a:r>
            <a:r>
              <a:rPr lang="en-US" altLang="zh-TW" dirty="0" smtClean="0"/>
              <a:t>d3</a:t>
            </a:r>
            <a:r>
              <a:rPr lang="zh-TW" altLang="en-US" dirty="0" smtClean="0"/>
              <a:t>的狀況，最後相加得</a:t>
            </a:r>
            <a:r>
              <a:rPr lang="en-US" altLang="zh-TW" dirty="0" smtClean="0"/>
              <a:t>E[e|c1;f1]</a:t>
            </a:r>
          </a:p>
          <a:p>
            <a:endParaRPr lang="en-US" altLang="zh-TW" dirty="0" smtClean="0"/>
          </a:p>
          <a:p>
            <a:r>
              <a:rPr lang="zh-TW" altLang="en-US" dirty="0" smtClean="0"/>
              <a:t>由上述的算法可再得</a:t>
            </a:r>
            <a:r>
              <a:rPr lang="en-US" altLang="zh-TW" dirty="0" smtClean="0"/>
              <a:t>E[e|c1;f2]=0.2*1*1+0.3*1*1=0.5</a:t>
            </a:r>
            <a:r>
              <a:rPr lang="zh-TW" altLang="en-US" dirty="0" smtClean="0"/>
              <a:t>，</a:t>
            </a:r>
            <a:r>
              <a:rPr lang="en-US" altLang="zh-TW" dirty="0" smtClean="0"/>
              <a:t>E[e|c2;f2] = 0.1*1*1 = 0.1</a:t>
            </a:r>
          </a:p>
          <a:p>
            <a:endParaRPr lang="en-US" altLang="zh-TW" dirty="0" smtClean="0"/>
          </a:p>
          <a:p>
            <a:endParaRPr lang="en-US" altLang="zh-TW" dirty="0" smtClean="0"/>
          </a:p>
          <a:p>
            <a:r>
              <a:rPr lang="zh-TW" altLang="en-US" dirty="0" smtClean="0"/>
              <a:t>或者由</a:t>
            </a:r>
            <a:r>
              <a:rPr lang="en-US" altLang="zh-TW" dirty="0" smtClean="0"/>
              <a:t>f(</a:t>
            </a:r>
            <a:r>
              <a:rPr lang="en-US" altLang="zh-TW" dirty="0" err="1" smtClean="0"/>
              <a:t>a|d</a:t>
            </a:r>
            <a:r>
              <a:rPr lang="en-US" altLang="zh-TW" dirty="0" smtClean="0"/>
              <a:t>)</a:t>
            </a:r>
            <a:r>
              <a:rPr lang="zh-TW" altLang="en-US" dirty="0" smtClean="0"/>
              <a:t>為出發點：</a:t>
            </a:r>
          </a:p>
          <a:p>
            <a:r>
              <a:rPr lang="zh-TW" altLang="en-US" dirty="0" smtClean="0"/>
              <a:t>先看有關</a:t>
            </a:r>
            <a:r>
              <a:rPr lang="en-US" altLang="zh-TW" dirty="0" smtClean="0"/>
              <a:t>f(</a:t>
            </a:r>
            <a:r>
              <a:rPr lang="en-US" altLang="zh-TW" dirty="0" err="1" smtClean="0"/>
              <a:t>a|d</a:t>
            </a:r>
            <a:r>
              <a:rPr lang="en-US" altLang="zh-TW" dirty="0" smtClean="0"/>
              <a:t>)</a:t>
            </a:r>
            <a:r>
              <a:rPr lang="zh-TW" altLang="en-US" dirty="0" smtClean="0"/>
              <a:t>的表</a:t>
            </a:r>
            <a:r>
              <a:rPr lang="en-US" altLang="zh-TW" dirty="0" smtClean="0"/>
              <a:t>(</a:t>
            </a:r>
            <a:r>
              <a:rPr lang="zh-TW" altLang="en-US" dirty="0" smtClean="0"/>
              <a:t>即</a:t>
            </a:r>
            <a:r>
              <a:rPr lang="en-US" altLang="zh-TW" dirty="0" smtClean="0"/>
              <a:t>page38</a:t>
            </a:r>
            <a:r>
              <a:rPr lang="zh-TW" altLang="en-US" dirty="0" smtClean="0"/>
              <a:t>的表</a:t>
            </a:r>
            <a:r>
              <a:rPr lang="en-US" altLang="zh-TW" dirty="0" smtClean="0"/>
              <a:t>)</a:t>
            </a:r>
          </a:p>
          <a:p>
            <a:r>
              <a:rPr lang="zh-TW" altLang="en-US" dirty="0" smtClean="0"/>
              <a:t>假設要找</a:t>
            </a:r>
            <a:r>
              <a:rPr lang="en-US" altLang="zh-TW" dirty="0" smtClean="0"/>
              <a:t>f3</a:t>
            </a:r>
            <a:r>
              <a:rPr lang="zh-TW" altLang="en-US" dirty="0" smtClean="0"/>
              <a:t>下的</a:t>
            </a:r>
            <a:r>
              <a:rPr lang="en-US" altLang="zh-TW" dirty="0" smtClean="0"/>
              <a:t>E[e|c1;f3]</a:t>
            </a:r>
          </a:p>
          <a:p>
            <a:r>
              <a:rPr lang="zh-TW" altLang="en-US" dirty="0" smtClean="0"/>
              <a:t>先看哪些</a:t>
            </a:r>
            <a:r>
              <a:rPr lang="en-US" altLang="zh-TW" dirty="0" smtClean="0"/>
              <a:t>d</a:t>
            </a:r>
            <a:r>
              <a:rPr lang="zh-TW" altLang="en-US" dirty="0" smtClean="0"/>
              <a:t>被</a:t>
            </a:r>
            <a:r>
              <a:rPr lang="en-US" altLang="zh-TW" dirty="0" smtClean="0"/>
              <a:t>assign</a:t>
            </a:r>
            <a:r>
              <a:rPr lang="zh-TW" altLang="en-US" dirty="0" smtClean="0"/>
              <a:t>到</a:t>
            </a:r>
            <a:r>
              <a:rPr lang="en-US" altLang="zh-TW" dirty="0" smtClean="0"/>
              <a:t>c1→</a:t>
            </a:r>
            <a:r>
              <a:rPr lang="zh-TW" altLang="en-US" dirty="0" smtClean="0"/>
              <a:t>找到</a:t>
            </a:r>
            <a:r>
              <a:rPr lang="en-US" altLang="zh-TW" dirty="0" smtClean="0"/>
              <a:t>d1</a:t>
            </a:r>
            <a:r>
              <a:rPr lang="zh-TW" altLang="en-US" dirty="0" smtClean="0"/>
              <a:t>、</a:t>
            </a:r>
            <a:r>
              <a:rPr lang="en-US" altLang="zh-TW" dirty="0" smtClean="0"/>
              <a:t>d3</a:t>
            </a:r>
            <a:r>
              <a:rPr lang="zh-TW" altLang="en-US" dirty="0" smtClean="0"/>
              <a:t>，</a:t>
            </a:r>
          </a:p>
          <a:p>
            <a:r>
              <a:rPr lang="zh-TW" altLang="en-US" dirty="0" smtClean="0"/>
              <a:t>然後依照</a:t>
            </a:r>
            <a:r>
              <a:rPr lang="en-US" altLang="zh-TW" dirty="0" smtClean="0"/>
              <a:t>"e(t,c1)</a:t>
            </a:r>
            <a:r>
              <a:rPr lang="zh-TW" altLang="en-US" dirty="0" smtClean="0"/>
              <a:t>在</a:t>
            </a:r>
            <a:r>
              <a:rPr lang="en-US" altLang="zh-TW" dirty="0" smtClean="0"/>
              <a:t>t</a:t>
            </a:r>
            <a:r>
              <a:rPr lang="zh-TW" altLang="en-US" dirty="0" smtClean="0"/>
              <a:t>為何者時，</a:t>
            </a:r>
            <a:r>
              <a:rPr lang="en-US" altLang="zh-TW" dirty="0" smtClean="0"/>
              <a:t>e(t,c1)</a:t>
            </a:r>
            <a:r>
              <a:rPr lang="zh-TW" altLang="en-US" dirty="0" smtClean="0"/>
              <a:t>不為</a:t>
            </a:r>
            <a:r>
              <a:rPr lang="en-US" altLang="zh-TW" dirty="0" smtClean="0"/>
              <a:t>0"</a:t>
            </a:r>
            <a:r>
              <a:rPr lang="zh-TW" altLang="en-US" dirty="0" smtClean="0"/>
              <a:t>來找</a:t>
            </a:r>
            <a:r>
              <a:rPr lang="en-US" altLang="zh-TW" dirty="0" smtClean="0"/>
              <a:t>P(</a:t>
            </a:r>
            <a:r>
              <a:rPr lang="en-US" altLang="zh-TW" dirty="0" err="1" smtClean="0"/>
              <a:t>t,d</a:t>
            </a:r>
            <a:r>
              <a:rPr lang="en-US" altLang="zh-TW" dirty="0" smtClean="0"/>
              <a:t>)</a:t>
            </a:r>
            <a:r>
              <a:rPr lang="zh-TW" altLang="en-US" dirty="0" smtClean="0"/>
              <a:t>，</a:t>
            </a:r>
          </a:p>
          <a:p>
            <a:r>
              <a:rPr lang="zh-TW" altLang="en-US" dirty="0" smtClean="0"/>
              <a:t>因此取</a:t>
            </a:r>
            <a:r>
              <a:rPr lang="en-US" altLang="zh-TW" dirty="0" smtClean="0"/>
              <a:t>P(c1,d1)</a:t>
            </a:r>
            <a:r>
              <a:rPr lang="zh-TW" altLang="en-US" dirty="0" smtClean="0"/>
              <a:t>、</a:t>
            </a:r>
            <a:r>
              <a:rPr lang="en-US" altLang="zh-TW" dirty="0" smtClean="0"/>
              <a:t>P(c1,d3)</a:t>
            </a:r>
            <a:r>
              <a:rPr lang="zh-TW" altLang="en-US" dirty="0" smtClean="0"/>
              <a:t>，</a:t>
            </a:r>
          </a:p>
          <a:p>
            <a:r>
              <a:rPr lang="zh-TW" altLang="en-US" dirty="0" smtClean="0"/>
              <a:t>則</a:t>
            </a:r>
            <a:r>
              <a:rPr lang="en-US" altLang="zh-TW" dirty="0" smtClean="0"/>
              <a:t>E[e|c1;f3] = f(c1|d1)*P(c1,d1)</a:t>
            </a:r>
            <a:r>
              <a:rPr lang="zh-TW" altLang="en-US" dirty="0" smtClean="0"/>
              <a:t>＋</a:t>
            </a:r>
            <a:r>
              <a:rPr lang="en-US" altLang="zh-TW" dirty="0" smtClean="0"/>
              <a:t>f(c1|d3)*P(c1,d3) = 0.7</a:t>
            </a:r>
          </a:p>
          <a:p>
            <a:r>
              <a:rPr lang="zh-TW" altLang="en-US" dirty="0" smtClean="0"/>
              <a:t>同樣地</a:t>
            </a:r>
            <a:r>
              <a:rPr lang="en-US" altLang="zh-TW" dirty="0" smtClean="0"/>
              <a:t>E[e|c2;f3] = f(c2|d2)*P(c2,d2) = 0.4*1 = 0.4</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(C)</a:t>
            </a:r>
          </a:p>
          <a:p>
            <a:r>
              <a:rPr lang="zh-TW" altLang="en-US" dirty="0" smtClean="0"/>
              <a:t>先取各</a:t>
            </a:r>
            <a:r>
              <a:rPr lang="en-US" altLang="zh-TW" dirty="0" smtClean="0"/>
              <a:t>decision rule</a:t>
            </a:r>
            <a:r>
              <a:rPr lang="zh-TW" altLang="en-US" dirty="0" smtClean="0"/>
              <a:t>下，最小的</a:t>
            </a:r>
            <a:r>
              <a:rPr lang="en-US" altLang="zh-TW" dirty="0" smtClean="0"/>
              <a:t>E[</a:t>
            </a:r>
            <a:r>
              <a:rPr lang="en-US" altLang="zh-TW" dirty="0" err="1" smtClean="0"/>
              <a:t>e|cj;fx</a:t>
            </a:r>
            <a:r>
              <a:rPr lang="en-US" altLang="zh-TW" dirty="0" smtClean="0"/>
              <a:t>](x from 1 to 8)</a:t>
            </a:r>
            <a:r>
              <a:rPr lang="zh-TW" altLang="en-US" dirty="0" smtClean="0"/>
              <a:t>，得</a:t>
            </a:r>
            <a:r>
              <a:rPr lang="en-US" altLang="zh-TW" dirty="0" smtClean="0"/>
              <a:t>min E[</a:t>
            </a:r>
            <a:r>
              <a:rPr lang="en-US" altLang="zh-TW" dirty="0" err="1" smtClean="0"/>
              <a:t>e|cj;f</a:t>
            </a:r>
            <a:r>
              <a:rPr lang="en-US" altLang="zh-TW" dirty="0" smtClean="0"/>
              <a:t>]</a:t>
            </a:r>
          </a:p>
          <a:p>
            <a:r>
              <a:rPr lang="zh-TW" altLang="en-US" dirty="0" smtClean="0"/>
              <a:t>最後拿各</a:t>
            </a:r>
            <a:r>
              <a:rPr lang="en-US" altLang="zh-TW" dirty="0" smtClean="0"/>
              <a:t>min E[</a:t>
            </a:r>
            <a:r>
              <a:rPr lang="en-US" altLang="zh-TW" dirty="0" err="1" smtClean="0"/>
              <a:t>e|cj;f</a:t>
            </a:r>
            <a:r>
              <a:rPr lang="en-US" altLang="zh-TW" dirty="0" smtClean="0"/>
              <a:t>]</a:t>
            </a:r>
            <a:r>
              <a:rPr lang="zh-TW" altLang="en-US" dirty="0" smtClean="0"/>
              <a:t>相比較，找擁有最大的</a:t>
            </a:r>
            <a:r>
              <a:rPr lang="en-US" altLang="zh-TW" dirty="0" smtClean="0"/>
              <a:t>min gain</a:t>
            </a:r>
            <a:r>
              <a:rPr lang="zh-TW" altLang="en-US" dirty="0" smtClean="0"/>
              <a:t>的</a:t>
            </a:r>
            <a:r>
              <a:rPr lang="en-US" altLang="zh-TW" dirty="0" smtClean="0"/>
              <a:t>decision rule</a:t>
            </a:r>
            <a:r>
              <a:rPr lang="zh-TW" altLang="en-US" dirty="0" smtClean="0"/>
              <a:t>，</a:t>
            </a:r>
          </a:p>
          <a:p>
            <a:r>
              <a:rPr lang="zh-TW" altLang="en-US" dirty="0" smtClean="0"/>
              <a:t>則此</a:t>
            </a:r>
            <a:r>
              <a:rPr lang="en-US" altLang="zh-TW" dirty="0" smtClean="0"/>
              <a:t>rule</a:t>
            </a:r>
            <a:r>
              <a:rPr lang="zh-TW" altLang="en-US" dirty="0" smtClean="0"/>
              <a:t>則為有</a:t>
            </a:r>
            <a:r>
              <a:rPr lang="en-US" altLang="zh-TW" dirty="0" smtClean="0"/>
              <a:t>deterministic </a:t>
            </a:r>
            <a:r>
              <a:rPr lang="en-US" altLang="zh-TW" dirty="0" err="1" smtClean="0"/>
              <a:t>maximin</a:t>
            </a:r>
            <a:r>
              <a:rPr lang="en-US" altLang="zh-TW" dirty="0" smtClean="0"/>
              <a:t> rule(</a:t>
            </a:r>
            <a:r>
              <a:rPr lang="zh-TW" altLang="en-US" dirty="0" smtClean="0"/>
              <a:t>因為此</a:t>
            </a:r>
            <a:r>
              <a:rPr lang="en-US" altLang="zh-TW" dirty="0" smtClean="0"/>
              <a:t>8</a:t>
            </a:r>
            <a:r>
              <a:rPr lang="zh-TW" altLang="en-US" dirty="0" smtClean="0"/>
              <a:t>種</a:t>
            </a:r>
            <a:r>
              <a:rPr lang="en-US" altLang="zh-TW" dirty="0" smtClean="0"/>
              <a:t>rule</a:t>
            </a:r>
            <a:r>
              <a:rPr lang="zh-TW" altLang="en-US" dirty="0" smtClean="0"/>
              <a:t>皆為</a:t>
            </a:r>
            <a:r>
              <a:rPr lang="en-US" altLang="zh-TW" dirty="0" smtClean="0"/>
              <a:t>deterministic)</a:t>
            </a:r>
          </a:p>
          <a:p>
            <a:r>
              <a:rPr lang="zh-TW" altLang="en-US" dirty="0" smtClean="0"/>
              <a:t>此例子中</a:t>
            </a:r>
            <a:r>
              <a:rPr lang="en-US" altLang="zh-TW" dirty="0" smtClean="0"/>
              <a:t>deterministic </a:t>
            </a:r>
            <a:r>
              <a:rPr lang="en-US" altLang="zh-TW" dirty="0" err="1" smtClean="0"/>
              <a:t>maximin</a:t>
            </a:r>
            <a:r>
              <a:rPr lang="en-US" altLang="zh-TW" dirty="0" smtClean="0"/>
              <a:t> rule</a:t>
            </a:r>
            <a:r>
              <a:rPr lang="zh-TW" altLang="en-US" dirty="0" smtClean="0"/>
              <a:t>為</a:t>
            </a:r>
            <a:r>
              <a:rPr lang="en-US" altLang="zh-TW" dirty="0" smtClean="0"/>
              <a:t>f5</a:t>
            </a:r>
            <a:r>
              <a:rPr lang="zh-TW" altLang="en-US" dirty="0" smtClean="0"/>
              <a:t>與</a:t>
            </a:r>
            <a:r>
              <a:rPr lang="en-US" altLang="zh-TW" dirty="0" smtClean="0"/>
              <a:t>f7</a:t>
            </a:r>
            <a:r>
              <a:rPr lang="zh-TW" altLang="en-US" dirty="0" smtClean="0"/>
              <a:t>，</a:t>
            </a:r>
          </a:p>
          <a:p>
            <a:r>
              <a:rPr lang="zh-TW" altLang="en-US" dirty="0" smtClean="0"/>
              <a:t>在</a:t>
            </a:r>
            <a:r>
              <a:rPr lang="en-US" altLang="zh-TW" dirty="0" smtClean="0"/>
              <a:t>page39</a:t>
            </a:r>
            <a:r>
              <a:rPr lang="zh-TW" altLang="en-US" dirty="0" smtClean="0"/>
              <a:t>中，以大虛線表示</a:t>
            </a:r>
            <a:r>
              <a:rPr lang="en-US" altLang="zh-TW" dirty="0" smtClean="0"/>
              <a:t>deterministic </a:t>
            </a:r>
            <a:r>
              <a:rPr lang="en-US" altLang="zh-TW" dirty="0" err="1" smtClean="0"/>
              <a:t>maximin</a:t>
            </a:r>
            <a:r>
              <a:rPr lang="en-US" altLang="zh-TW" dirty="0" smtClean="0"/>
              <a:t> rule</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44</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r>
              <a:rPr lang="en-US" altLang="zh-TW" dirty="0" smtClean="0"/>
              <a:t>(A)</a:t>
            </a:r>
            <a:r>
              <a:rPr lang="zh-TW" altLang="en-US" dirty="0" smtClean="0"/>
              <a:t>畫圖</a:t>
            </a:r>
          </a:p>
          <a:p>
            <a:r>
              <a:rPr lang="zh-TW" altLang="en-US" dirty="0" smtClean="0"/>
              <a:t>我們可以將期望值與</a:t>
            </a:r>
            <a:r>
              <a:rPr lang="en-US" altLang="zh-TW" dirty="0" smtClean="0"/>
              <a:t>P(c1)</a:t>
            </a:r>
            <a:r>
              <a:rPr lang="zh-TW" altLang="en-US" dirty="0" smtClean="0"/>
              <a:t>的關係畫成</a:t>
            </a:r>
            <a:r>
              <a:rPr lang="en-US" altLang="zh-TW" dirty="0" smtClean="0"/>
              <a:t>page39</a:t>
            </a:r>
            <a:r>
              <a:rPr lang="zh-TW" altLang="en-US" dirty="0" smtClean="0"/>
              <a:t>的圖</a:t>
            </a:r>
          </a:p>
          <a:p>
            <a:r>
              <a:rPr lang="zh-TW" altLang="en-US" dirty="0" smtClean="0"/>
              <a:t>首先因</a:t>
            </a:r>
            <a:r>
              <a:rPr lang="en-US" altLang="zh-TW" dirty="0" smtClean="0"/>
              <a:t>P(c1)+P(c2)=1</a:t>
            </a:r>
            <a:r>
              <a:rPr lang="zh-TW" altLang="en-US" dirty="0" smtClean="0"/>
              <a:t>，</a:t>
            </a:r>
            <a:r>
              <a:rPr lang="en-US" altLang="zh-TW" dirty="0" smtClean="0"/>
              <a:t>P(c1) = 0</a:t>
            </a:r>
            <a:r>
              <a:rPr lang="zh-TW" altLang="en-US" dirty="0" smtClean="0"/>
              <a:t>表示</a:t>
            </a:r>
            <a:r>
              <a:rPr lang="en-US" altLang="zh-TW" dirty="0" smtClean="0"/>
              <a:t>P(c2)=1</a:t>
            </a:r>
            <a:r>
              <a:rPr lang="zh-TW" altLang="en-US" dirty="0" smtClean="0"/>
              <a:t>，</a:t>
            </a:r>
          </a:p>
          <a:p>
            <a:r>
              <a:rPr lang="zh-TW" altLang="en-US" dirty="0" smtClean="0"/>
              <a:t>此時期望值</a:t>
            </a:r>
            <a:r>
              <a:rPr lang="en-US" altLang="zh-TW" dirty="0" smtClean="0"/>
              <a:t>E[</a:t>
            </a:r>
            <a:r>
              <a:rPr lang="en-US" altLang="zh-TW" dirty="0" err="1" smtClean="0"/>
              <a:t>e;f</a:t>
            </a:r>
            <a:r>
              <a:rPr lang="en-US" altLang="zh-TW" dirty="0" smtClean="0"/>
              <a:t>] = E[e|c1;f]*0 +  E[e|c2;f]*1 = E[e|c2;f]</a:t>
            </a:r>
            <a:r>
              <a:rPr lang="zh-TW" altLang="en-US" dirty="0" smtClean="0"/>
              <a:t>，</a:t>
            </a:r>
          </a:p>
          <a:p>
            <a:r>
              <a:rPr lang="zh-TW" altLang="en-US" dirty="0" smtClean="0"/>
              <a:t>因此可以找到一</a:t>
            </a:r>
            <a:r>
              <a:rPr lang="en-US" altLang="zh-TW" dirty="0" smtClean="0"/>
              <a:t>decision rule</a:t>
            </a:r>
            <a:r>
              <a:rPr lang="zh-TW" altLang="en-US" dirty="0" smtClean="0"/>
              <a:t>在</a:t>
            </a:r>
            <a:r>
              <a:rPr lang="en-US" altLang="zh-TW" dirty="0" smtClean="0"/>
              <a:t>P(c1) = 0</a:t>
            </a:r>
            <a:r>
              <a:rPr lang="zh-TW" altLang="en-US" dirty="0" smtClean="0"/>
              <a:t>的點</a:t>
            </a:r>
            <a:r>
              <a:rPr lang="en-US" altLang="zh-TW" dirty="0" smtClean="0"/>
              <a:t>(</a:t>
            </a:r>
            <a:r>
              <a:rPr lang="en-US" altLang="zh-TW" dirty="0" err="1" smtClean="0"/>
              <a:t>x,y</a:t>
            </a:r>
            <a:r>
              <a:rPr lang="en-US" altLang="zh-TW" dirty="0" smtClean="0"/>
              <a:t>)= (0,E[</a:t>
            </a:r>
            <a:r>
              <a:rPr lang="en-US" altLang="zh-TW" dirty="0" err="1" smtClean="0"/>
              <a:t>e;f</a:t>
            </a:r>
            <a:r>
              <a:rPr lang="en-US" altLang="zh-TW" dirty="0" smtClean="0"/>
              <a:t>](=E[e|c2;f]))</a:t>
            </a:r>
          </a:p>
          <a:p>
            <a:r>
              <a:rPr lang="zh-TW" altLang="en-US" dirty="0" smtClean="0"/>
              <a:t>再找</a:t>
            </a:r>
            <a:r>
              <a:rPr lang="en-US" altLang="zh-TW" dirty="0" smtClean="0"/>
              <a:t>P(c1) = 1</a:t>
            </a:r>
            <a:r>
              <a:rPr lang="zh-TW" altLang="en-US" dirty="0" smtClean="0"/>
              <a:t>時的座標</a:t>
            </a:r>
            <a:r>
              <a:rPr lang="en-US" altLang="zh-TW" dirty="0" smtClean="0"/>
              <a:t>(</a:t>
            </a:r>
            <a:r>
              <a:rPr lang="en-US" altLang="zh-TW" dirty="0" err="1" smtClean="0"/>
              <a:t>x,y</a:t>
            </a:r>
            <a:r>
              <a:rPr lang="en-US" altLang="zh-TW" dirty="0" smtClean="0"/>
              <a:t>)= (1,E[</a:t>
            </a:r>
            <a:r>
              <a:rPr lang="en-US" altLang="zh-TW" dirty="0" err="1" smtClean="0"/>
              <a:t>e;f</a:t>
            </a:r>
            <a:r>
              <a:rPr lang="en-US" altLang="zh-TW" dirty="0" smtClean="0"/>
              <a:t>](=E[e|c1;f]))</a:t>
            </a:r>
          </a:p>
          <a:p>
            <a:r>
              <a:rPr lang="zh-TW" altLang="en-US" dirty="0" smtClean="0"/>
              <a:t>且因</a:t>
            </a:r>
            <a:r>
              <a:rPr lang="en-US" altLang="zh-TW" dirty="0" smtClean="0"/>
              <a:t>E[e|c1;f]</a:t>
            </a:r>
            <a:r>
              <a:rPr lang="zh-TW" altLang="en-US" dirty="0" smtClean="0"/>
              <a:t>與</a:t>
            </a:r>
            <a:r>
              <a:rPr lang="en-US" altLang="zh-TW" dirty="0" smtClean="0"/>
              <a:t>E[e|c2;f]</a:t>
            </a:r>
            <a:r>
              <a:rPr lang="zh-TW" altLang="en-US" dirty="0" smtClean="0"/>
              <a:t>是常數因此</a:t>
            </a:r>
            <a:r>
              <a:rPr lang="en-US" altLang="zh-TW" dirty="0" smtClean="0"/>
              <a:t>x</a:t>
            </a:r>
            <a:r>
              <a:rPr lang="zh-TW" altLang="en-US" dirty="0" smtClean="0"/>
              <a:t>、</a:t>
            </a:r>
            <a:r>
              <a:rPr lang="en-US" altLang="zh-TW" dirty="0" smtClean="0"/>
              <a:t>y</a:t>
            </a:r>
            <a:r>
              <a:rPr lang="zh-TW" altLang="en-US" dirty="0" smtClean="0"/>
              <a:t>的關係式為</a:t>
            </a:r>
            <a:r>
              <a:rPr lang="en-US" altLang="zh-TW" dirty="0" smtClean="0"/>
              <a:t>y=a(x)+b(1-x)[a</a:t>
            </a:r>
            <a:r>
              <a:rPr lang="zh-TW" altLang="en-US" dirty="0" smtClean="0"/>
              <a:t>、</a:t>
            </a:r>
            <a:r>
              <a:rPr lang="en-US" altLang="zh-TW" dirty="0" smtClean="0"/>
              <a:t>b</a:t>
            </a:r>
            <a:r>
              <a:rPr lang="zh-TW" altLang="en-US" dirty="0" smtClean="0"/>
              <a:t>為常數且</a:t>
            </a:r>
            <a:r>
              <a:rPr lang="en-US" altLang="zh-TW" dirty="0" smtClean="0"/>
              <a:t>x≦1]</a:t>
            </a:r>
            <a:r>
              <a:rPr lang="zh-TW" altLang="en-US" dirty="0" smtClean="0"/>
              <a:t>，</a:t>
            </a:r>
          </a:p>
          <a:p>
            <a:r>
              <a:rPr lang="zh-TW" altLang="en-US" dirty="0" smtClean="0"/>
              <a:t>則一</a:t>
            </a:r>
            <a:r>
              <a:rPr lang="en-US" altLang="zh-TW" dirty="0" smtClean="0"/>
              <a:t>decision rule</a:t>
            </a:r>
            <a:r>
              <a:rPr lang="zh-TW" altLang="en-US" dirty="0" smtClean="0"/>
              <a:t>在圖上的圖形為直線線段</a:t>
            </a:r>
          </a:p>
          <a:p>
            <a:r>
              <a:rPr lang="zh-TW" altLang="en-US" dirty="0" smtClean="0"/>
              <a:t>我們可以直接將</a:t>
            </a:r>
            <a:r>
              <a:rPr lang="en-US" altLang="zh-TW" dirty="0" smtClean="0"/>
              <a:t>(0,E[e|c2;f])</a:t>
            </a:r>
            <a:r>
              <a:rPr lang="zh-TW" altLang="en-US" dirty="0" smtClean="0"/>
              <a:t>與</a:t>
            </a:r>
            <a:r>
              <a:rPr lang="en-US" altLang="zh-TW" dirty="0" smtClean="0"/>
              <a:t>(1,E[e|c1;f])</a:t>
            </a:r>
            <a:r>
              <a:rPr lang="zh-TW" altLang="en-US" dirty="0" smtClean="0"/>
              <a:t>相連得到</a:t>
            </a:r>
            <a:r>
              <a:rPr lang="en-US" altLang="zh-TW" dirty="0" smtClean="0"/>
              <a:t>decision rule</a:t>
            </a:r>
            <a:r>
              <a:rPr lang="zh-TW" altLang="en-US" dirty="0" smtClean="0"/>
              <a:t>的圖</a:t>
            </a:r>
          </a:p>
          <a:p>
            <a:endParaRPr lang="zh-TW" altLang="en-US" dirty="0" smtClean="0"/>
          </a:p>
          <a:p>
            <a:r>
              <a:rPr lang="en-US" altLang="zh-TW" dirty="0" smtClean="0"/>
              <a:t>(B)</a:t>
            </a:r>
            <a:r>
              <a:rPr lang="en-US" altLang="zh-TW" dirty="0" err="1" smtClean="0"/>
              <a:t>bayes</a:t>
            </a:r>
            <a:r>
              <a:rPr lang="en-US" altLang="zh-TW" dirty="0" smtClean="0"/>
              <a:t> gain</a:t>
            </a:r>
          </a:p>
          <a:p>
            <a:r>
              <a:rPr lang="en-US" altLang="zh-TW" dirty="0" err="1" smtClean="0"/>
              <a:t>bayes</a:t>
            </a:r>
            <a:r>
              <a:rPr lang="en-US" altLang="zh-TW" dirty="0" smtClean="0"/>
              <a:t> gain</a:t>
            </a:r>
            <a:r>
              <a:rPr lang="zh-TW" altLang="en-US" dirty="0" smtClean="0"/>
              <a:t>是所有</a:t>
            </a:r>
            <a:r>
              <a:rPr lang="en-US" altLang="zh-TW" dirty="0" smtClean="0"/>
              <a:t>decision rule</a:t>
            </a:r>
            <a:r>
              <a:rPr lang="zh-TW" altLang="en-US" dirty="0" smtClean="0"/>
              <a:t>比較後得出的最大經濟獲益，</a:t>
            </a:r>
          </a:p>
          <a:p>
            <a:r>
              <a:rPr lang="zh-TW" altLang="en-US" dirty="0" smtClean="0"/>
              <a:t>而在不同的</a:t>
            </a:r>
            <a:r>
              <a:rPr lang="en-US" altLang="zh-TW" dirty="0" smtClean="0"/>
              <a:t>P(c1)</a:t>
            </a:r>
            <a:r>
              <a:rPr lang="zh-TW" altLang="en-US" dirty="0" smtClean="0"/>
              <a:t>區間分別由不同的</a:t>
            </a:r>
            <a:r>
              <a:rPr lang="en-US" altLang="zh-TW" dirty="0" smtClean="0"/>
              <a:t>deterministic decision rule</a:t>
            </a:r>
            <a:r>
              <a:rPr lang="zh-TW" altLang="en-US" dirty="0" smtClean="0"/>
              <a:t>擁有</a:t>
            </a:r>
            <a:r>
              <a:rPr lang="en-US" altLang="zh-TW" dirty="0" err="1" smtClean="0"/>
              <a:t>bayes</a:t>
            </a:r>
            <a:r>
              <a:rPr lang="en-US" altLang="zh-TW" dirty="0" smtClean="0"/>
              <a:t> gain</a:t>
            </a:r>
            <a:r>
              <a:rPr lang="zh-TW" altLang="en-US" dirty="0" smtClean="0"/>
              <a:t>，</a:t>
            </a:r>
          </a:p>
          <a:p>
            <a:r>
              <a:rPr lang="en-US" altLang="zh-TW" dirty="0" err="1" smtClean="0"/>
              <a:t>bayes</a:t>
            </a:r>
            <a:r>
              <a:rPr lang="en-US" altLang="zh-TW" dirty="0" smtClean="0"/>
              <a:t> gain</a:t>
            </a:r>
            <a:r>
              <a:rPr lang="zh-TW" altLang="en-US" dirty="0" smtClean="0"/>
              <a:t>可以只透過</a:t>
            </a:r>
            <a:r>
              <a:rPr lang="en-US" altLang="zh-TW" dirty="0" smtClean="0"/>
              <a:t>deterministic decision rule</a:t>
            </a:r>
            <a:r>
              <a:rPr lang="zh-TW" altLang="en-US" dirty="0" smtClean="0"/>
              <a:t>得出，而不用考慮隨機的決策準則來得到</a:t>
            </a:r>
            <a:r>
              <a:rPr lang="en-US" altLang="zh-TW" dirty="0" smtClean="0"/>
              <a:t>(</a:t>
            </a:r>
            <a:r>
              <a:rPr lang="zh-TW" altLang="en-US" dirty="0" smtClean="0"/>
              <a:t>由</a:t>
            </a:r>
            <a:r>
              <a:rPr lang="en-US" altLang="zh-TW" dirty="0" smtClean="0"/>
              <a:t>(C)</a:t>
            </a:r>
            <a:r>
              <a:rPr lang="zh-TW" altLang="en-US" dirty="0" smtClean="0"/>
              <a:t>可知</a:t>
            </a:r>
            <a:r>
              <a:rPr lang="en-US" altLang="zh-TW" dirty="0" smtClean="0"/>
              <a:t>)</a:t>
            </a:r>
            <a:r>
              <a:rPr lang="zh-TW" altLang="en-US" dirty="0" smtClean="0"/>
              <a:t>，</a:t>
            </a:r>
          </a:p>
          <a:p>
            <a:r>
              <a:rPr lang="zh-TW" altLang="en-US" dirty="0" smtClean="0"/>
              <a:t>而我們將一區間內有</a:t>
            </a:r>
            <a:r>
              <a:rPr lang="en-US" altLang="zh-TW" dirty="0" err="1" smtClean="0"/>
              <a:t>bayes</a:t>
            </a:r>
            <a:r>
              <a:rPr lang="en-US" altLang="zh-TW" dirty="0" smtClean="0"/>
              <a:t> gain</a:t>
            </a:r>
            <a:r>
              <a:rPr lang="zh-TW" altLang="en-US" dirty="0" smtClean="0"/>
              <a:t>的</a:t>
            </a:r>
            <a:r>
              <a:rPr lang="en-US" altLang="zh-TW" dirty="0" smtClean="0"/>
              <a:t>deterministic decision rule</a:t>
            </a:r>
            <a:r>
              <a:rPr lang="zh-TW" altLang="en-US" dirty="0" smtClean="0"/>
              <a:t>的區段標以小虛線，小虛線的組合代表</a:t>
            </a:r>
            <a:r>
              <a:rPr lang="en-US" altLang="zh-TW" dirty="0" err="1" smtClean="0"/>
              <a:t>Bayes</a:t>
            </a:r>
            <a:r>
              <a:rPr lang="en-US" altLang="zh-TW" dirty="0" smtClean="0"/>
              <a:t> decision rule</a:t>
            </a:r>
          </a:p>
          <a:p>
            <a:r>
              <a:rPr lang="en-US" altLang="zh-TW" dirty="0" err="1" smtClean="0"/>
              <a:t>Bayes</a:t>
            </a:r>
            <a:r>
              <a:rPr lang="en-US" altLang="zh-TW" dirty="0" smtClean="0"/>
              <a:t> decision rule</a:t>
            </a:r>
            <a:r>
              <a:rPr lang="zh-TW" altLang="en-US" dirty="0" smtClean="0"/>
              <a:t>在</a:t>
            </a:r>
            <a:r>
              <a:rPr lang="en-US" altLang="zh-TW" dirty="0" smtClean="0"/>
              <a:t>worst prior probability</a:t>
            </a:r>
            <a:r>
              <a:rPr lang="zh-TW" altLang="en-US" dirty="0" smtClean="0"/>
              <a:t>下的</a:t>
            </a:r>
            <a:r>
              <a:rPr lang="en-US" altLang="zh-TW" dirty="0" smtClean="0"/>
              <a:t>gain</a:t>
            </a:r>
            <a:r>
              <a:rPr lang="zh-TW" altLang="en-US" dirty="0" smtClean="0"/>
              <a:t>為</a:t>
            </a:r>
            <a:r>
              <a:rPr lang="en-US" altLang="zh-TW" dirty="0" smtClean="0"/>
              <a:t>f5</a:t>
            </a:r>
            <a:r>
              <a:rPr lang="zh-TW" altLang="en-US" dirty="0" smtClean="0"/>
              <a:t>與</a:t>
            </a:r>
            <a:r>
              <a:rPr lang="en-US" altLang="zh-TW" dirty="0" smtClean="0"/>
              <a:t>f7</a:t>
            </a:r>
            <a:r>
              <a:rPr lang="zh-TW" altLang="en-US" dirty="0" smtClean="0"/>
              <a:t>的交點</a:t>
            </a:r>
          </a:p>
          <a:p>
            <a:r>
              <a:rPr lang="zh-TW" altLang="en-US" dirty="0" smtClean="0"/>
              <a:t>可將</a:t>
            </a:r>
            <a:r>
              <a:rPr lang="en-US" altLang="zh-TW" dirty="0" smtClean="0"/>
              <a:t>f5</a:t>
            </a:r>
            <a:r>
              <a:rPr lang="zh-TW" altLang="en-US" dirty="0" smtClean="0"/>
              <a:t>與</a:t>
            </a:r>
            <a:r>
              <a:rPr lang="en-US" altLang="zh-TW" dirty="0" smtClean="0"/>
              <a:t>f7</a:t>
            </a:r>
            <a:r>
              <a:rPr lang="zh-TW" altLang="en-US" dirty="0" smtClean="0"/>
              <a:t>化作</a:t>
            </a:r>
            <a:r>
              <a:rPr lang="en-US" altLang="zh-TW" dirty="0" smtClean="0"/>
              <a:t>page40</a:t>
            </a:r>
            <a:r>
              <a:rPr lang="zh-TW" altLang="en-US" dirty="0" smtClean="0"/>
              <a:t>的形勢進而求</a:t>
            </a:r>
            <a:r>
              <a:rPr lang="en-US" altLang="zh-TW" dirty="0" smtClean="0"/>
              <a:t>P(c1)</a:t>
            </a:r>
            <a:r>
              <a:rPr lang="zh-TW" altLang="en-US" dirty="0" smtClean="0"/>
              <a:t>、</a:t>
            </a:r>
            <a:r>
              <a:rPr lang="en-US" altLang="zh-TW" dirty="0" smtClean="0"/>
              <a:t>P(c2)</a:t>
            </a:r>
            <a:r>
              <a:rPr lang="zh-TW" altLang="en-US" dirty="0" smtClean="0"/>
              <a:t>與 </a:t>
            </a:r>
            <a:r>
              <a:rPr lang="en-US" altLang="zh-TW" dirty="0" smtClean="0"/>
              <a:t>lowest </a:t>
            </a:r>
            <a:r>
              <a:rPr lang="en-US" altLang="zh-TW" dirty="0" err="1" smtClean="0"/>
              <a:t>Bayes</a:t>
            </a:r>
            <a:r>
              <a:rPr lang="en-US" altLang="zh-TW" dirty="0" smtClean="0"/>
              <a:t> gain</a:t>
            </a:r>
          </a:p>
          <a:p>
            <a:endParaRPr lang="en-US" altLang="zh-TW" dirty="0" smtClean="0"/>
          </a:p>
          <a:p>
            <a:r>
              <a:rPr lang="zh-TW" altLang="en-US" dirty="0" smtClean="0"/>
              <a:t>帶入</a:t>
            </a:r>
            <a:r>
              <a:rPr lang="en-US" altLang="zh-TW" dirty="0" smtClean="0"/>
              <a:t>Page38</a:t>
            </a:r>
            <a:r>
              <a:rPr lang="zh-TW" altLang="en-US" dirty="0" smtClean="0"/>
              <a:t>的</a:t>
            </a:r>
            <a:r>
              <a:rPr lang="en-US" altLang="zh-TW" dirty="0" smtClean="0"/>
              <a:t>f5</a:t>
            </a:r>
            <a:r>
              <a:rPr lang="zh-TW" altLang="en-US" dirty="0" smtClean="0"/>
              <a:t>和</a:t>
            </a:r>
            <a:r>
              <a:rPr lang="en-US" altLang="zh-TW" dirty="0" smtClean="0"/>
              <a:t>f7</a:t>
            </a:r>
            <a:r>
              <a:rPr lang="zh-TW" altLang="en-US" dirty="0" smtClean="0"/>
              <a:t>數據，找出 </a:t>
            </a:r>
            <a:r>
              <a:rPr lang="en-US" altLang="zh-TW" dirty="0" smtClean="0"/>
              <a:t>lowest </a:t>
            </a:r>
            <a:r>
              <a:rPr lang="en-US" altLang="zh-TW" dirty="0" err="1" smtClean="0"/>
              <a:t>Bayes</a:t>
            </a:r>
            <a:r>
              <a:rPr lang="en-US" altLang="zh-TW" dirty="0" smtClean="0"/>
              <a:t> gain</a:t>
            </a:r>
            <a:r>
              <a:rPr lang="zh-TW" altLang="en-US" dirty="0" smtClean="0"/>
              <a:t>位置</a:t>
            </a:r>
            <a:endParaRPr lang="en-US" altLang="zh-TW" dirty="0" smtClean="0"/>
          </a:p>
          <a:p>
            <a:r>
              <a:rPr lang="en-US" altLang="zh-TW" dirty="0" smtClean="0"/>
              <a:t>P(c1)*0.8 + (1-P(c1))*0.5 = P(c1)*0.5 + (1-P(c1))*0.9</a:t>
            </a:r>
          </a:p>
          <a:p>
            <a:r>
              <a:rPr lang="zh-TW" altLang="en-US" dirty="0" smtClean="0"/>
              <a:t>可得</a:t>
            </a:r>
            <a:r>
              <a:rPr lang="en-US" altLang="zh-TW" dirty="0" smtClean="0"/>
              <a:t>P(c1)</a:t>
            </a:r>
            <a:r>
              <a:rPr lang="en-US" altLang="zh-TW" baseline="0" dirty="0" smtClean="0"/>
              <a:t> = 4/7</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lowest </a:t>
            </a:r>
            <a:r>
              <a:rPr lang="en-US" altLang="zh-TW" dirty="0" err="1" smtClean="0"/>
              <a:t>Bayes</a:t>
            </a:r>
            <a:r>
              <a:rPr lang="en-US" altLang="zh-TW" dirty="0" smtClean="0"/>
              <a:t> gain</a:t>
            </a:r>
            <a:r>
              <a:rPr lang="zh-TW" altLang="en-US" baseline="0" dirty="0" smtClean="0"/>
              <a:t> </a:t>
            </a:r>
            <a:r>
              <a:rPr lang="en-US" altLang="zh-TW" baseline="0" dirty="0" smtClean="0"/>
              <a:t>= (4/7</a:t>
            </a:r>
            <a:r>
              <a:rPr lang="en-US" altLang="zh-TW" dirty="0" smtClean="0"/>
              <a:t>)*0.8 + (3/7)*0.5 = 0.6714</a:t>
            </a:r>
          </a:p>
          <a:p>
            <a:endParaRPr lang="en-US" altLang="zh-TW" dirty="0" smtClean="0"/>
          </a:p>
          <a:p>
            <a:r>
              <a:rPr lang="en-US" altLang="zh-TW" dirty="0" smtClean="0"/>
              <a:t>(C)</a:t>
            </a:r>
            <a:r>
              <a:rPr lang="zh-TW" altLang="en-US" dirty="0" smtClean="0"/>
              <a:t>隨機決策規則與明確決策規則的關係</a:t>
            </a:r>
          </a:p>
          <a:p>
            <a:r>
              <a:rPr lang="zh-TW" altLang="en-US" dirty="0" smtClean="0"/>
              <a:t>由</a:t>
            </a:r>
            <a:r>
              <a:rPr lang="en-US" altLang="zh-TW" dirty="0" smtClean="0"/>
              <a:t>page26</a:t>
            </a:r>
            <a:r>
              <a:rPr lang="zh-TW" altLang="en-US" dirty="0" smtClean="0"/>
              <a:t>的公式可知期望值</a:t>
            </a:r>
            <a:r>
              <a:rPr lang="en-US" altLang="zh-TW" dirty="0" smtClean="0"/>
              <a:t>=</a:t>
            </a:r>
            <a:r>
              <a:rPr lang="el-GR" altLang="zh-TW" dirty="0" smtClean="0"/>
              <a:t>Σ</a:t>
            </a:r>
            <a:r>
              <a:rPr lang="en-US" altLang="zh-TW" dirty="0" smtClean="0"/>
              <a:t>f(</a:t>
            </a:r>
            <a:r>
              <a:rPr lang="en-US" altLang="zh-TW" dirty="0" err="1" smtClean="0"/>
              <a:t>a|d</a:t>
            </a:r>
            <a:r>
              <a:rPr lang="en-US" altLang="zh-TW" dirty="0" smtClean="0"/>
              <a:t>)(</a:t>
            </a:r>
            <a:r>
              <a:rPr lang="el-GR" altLang="zh-TW" dirty="0" smtClean="0"/>
              <a:t>Σ</a:t>
            </a:r>
            <a:r>
              <a:rPr lang="en-US" altLang="zh-TW" dirty="0" smtClean="0"/>
              <a:t>e(,)P(,))</a:t>
            </a:r>
            <a:r>
              <a:rPr lang="zh-TW" altLang="en-US" dirty="0" smtClean="0"/>
              <a:t>，</a:t>
            </a:r>
          </a:p>
          <a:p>
            <a:r>
              <a:rPr lang="zh-TW" altLang="en-US" dirty="0" smtClean="0"/>
              <a:t>隨機的決策準則與明確的決策準則的差別是</a:t>
            </a:r>
            <a:r>
              <a:rPr lang="en-US" altLang="zh-TW" dirty="0" smtClean="0"/>
              <a:t>f(</a:t>
            </a:r>
            <a:r>
              <a:rPr lang="en-US" altLang="zh-TW" dirty="0" err="1" smtClean="0"/>
              <a:t>a|d</a:t>
            </a:r>
            <a:r>
              <a:rPr lang="en-US" altLang="zh-TW" dirty="0" smtClean="0"/>
              <a:t>)</a:t>
            </a:r>
            <a:r>
              <a:rPr lang="zh-TW" altLang="en-US" dirty="0" smtClean="0"/>
              <a:t>的不同，</a:t>
            </a:r>
          </a:p>
          <a:p>
            <a:r>
              <a:rPr lang="zh-TW" altLang="en-US" dirty="0" smtClean="0"/>
              <a:t>對有相同的</a:t>
            </a:r>
            <a:r>
              <a:rPr lang="en-US" altLang="zh-TW" dirty="0" smtClean="0"/>
              <a:t>true category t</a:t>
            </a:r>
            <a:r>
              <a:rPr lang="zh-TW" altLang="en-US" dirty="0" smtClean="0"/>
              <a:t>以及</a:t>
            </a:r>
            <a:r>
              <a:rPr lang="en-US" altLang="zh-TW" dirty="0" smtClean="0"/>
              <a:t>measurement d</a:t>
            </a:r>
            <a:r>
              <a:rPr lang="zh-TW" altLang="en-US" dirty="0" smtClean="0"/>
              <a:t>的</a:t>
            </a:r>
            <a:r>
              <a:rPr lang="en-US" altLang="zh-TW" dirty="0" smtClean="0"/>
              <a:t>unit</a:t>
            </a:r>
            <a:r>
              <a:rPr lang="zh-TW" altLang="en-US" dirty="0" smtClean="0"/>
              <a:t>可能有機率分到</a:t>
            </a:r>
            <a:r>
              <a:rPr lang="en-US" altLang="zh-TW" dirty="0" smtClean="0"/>
              <a:t>a1</a:t>
            </a:r>
            <a:r>
              <a:rPr lang="zh-TW" altLang="en-US" dirty="0" smtClean="0"/>
              <a:t>類別及</a:t>
            </a:r>
            <a:r>
              <a:rPr lang="en-US" altLang="zh-TW" dirty="0" smtClean="0"/>
              <a:t>a2</a:t>
            </a:r>
            <a:r>
              <a:rPr lang="zh-TW" altLang="en-US" dirty="0" smtClean="0"/>
              <a:t>及</a:t>
            </a:r>
            <a:r>
              <a:rPr lang="en-US" altLang="zh-TW" dirty="0" smtClean="0"/>
              <a:t>a3...</a:t>
            </a:r>
          </a:p>
          <a:p>
            <a:r>
              <a:rPr lang="zh-TW" altLang="en-US" dirty="0" smtClean="0"/>
              <a:t>假設在此一例子中有一隨機決策準則</a:t>
            </a:r>
            <a:r>
              <a:rPr lang="en-US" altLang="zh-TW" dirty="0" smtClean="0"/>
              <a:t>f9</a:t>
            </a:r>
            <a:r>
              <a:rPr lang="zh-TW" altLang="en-US" dirty="0" smtClean="0"/>
              <a:t>其</a:t>
            </a:r>
            <a:r>
              <a:rPr lang="en-US" altLang="zh-TW" dirty="0" smtClean="0"/>
              <a:t>f9(c1|d1)=0.7</a:t>
            </a:r>
            <a:r>
              <a:rPr lang="zh-TW" altLang="en-US" dirty="0" smtClean="0"/>
              <a:t>、</a:t>
            </a:r>
            <a:r>
              <a:rPr lang="en-US" altLang="zh-TW" dirty="0" smtClean="0"/>
              <a:t>f9(c2|d1)=0.3</a:t>
            </a:r>
            <a:r>
              <a:rPr lang="zh-TW" altLang="en-US" dirty="0" smtClean="0"/>
              <a:t>、</a:t>
            </a:r>
            <a:r>
              <a:rPr lang="en-US" altLang="zh-TW" dirty="0" smtClean="0"/>
              <a:t>f9(c1|d2)=1</a:t>
            </a:r>
            <a:r>
              <a:rPr lang="zh-TW" altLang="en-US" dirty="0" smtClean="0"/>
              <a:t>、</a:t>
            </a:r>
            <a:r>
              <a:rPr lang="en-US" altLang="zh-TW" dirty="0" smtClean="0"/>
              <a:t>f9(c1|d2)=1</a:t>
            </a:r>
          </a:p>
          <a:p>
            <a:r>
              <a:rPr lang="zh-TW" altLang="en-US" dirty="0" smtClean="0"/>
              <a:t>則它在</a:t>
            </a:r>
            <a:r>
              <a:rPr lang="en-US" altLang="zh-TW" dirty="0" smtClean="0"/>
              <a:t>P(</a:t>
            </a:r>
            <a:r>
              <a:rPr lang="en-US" altLang="zh-TW" dirty="0" err="1" smtClean="0"/>
              <a:t>ci</a:t>
            </a:r>
            <a:r>
              <a:rPr lang="en-US" altLang="zh-TW" dirty="0" smtClean="0"/>
              <a:t>)</a:t>
            </a:r>
            <a:r>
              <a:rPr lang="zh-TW" altLang="en-US" dirty="0" smtClean="0"/>
              <a:t>分布為</a:t>
            </a:r>
            <a:r>
              <a:rPr lang="en-US" altLang="zh-TW" dirty="0" smtClean="0"/>
              <a:t>P</a:t>
            </a:r>
            <a:r>
              <a:rPr lang="zh-TW" altLang="en-US" dirty="0" smtClean="0"/>
              <a:t>下的期望值</a:t>
            </a:r>
            <a:r>
              <a:rPr lang="en-US" altLang="zh-TW" dirty="0" smtClean="0"/>
              <a:t>E[e;f9,P] = E[e|c1;f9]*P(c1)+E[e|c2;f9]*P(c2)</a:t>
            </a:r>
          </a:p>
          <a:p>
            <a:endParaRPr lang="en-US" altLang="zh-TW" dirty="0" smtClean="0"/>
          </a:p>
          <a:p>
            <a:r>
              <a:rPr lang="en-US" altLang="zh-TW" dirty="0" smtClean="0"/>
              <a:t>E[e|c1;f9] = f9(c1|d1)*e(c1,c1)*P(d1|c1) + f9(c1|d2)*e(c1,c1)*P(d2|c1) + f9(c1|d3)*e</a:t>
            </a:r>
          </a:p>
          <a:p>
            <a:endParaRPr lang="en-US" altLang="zh-TW" dirty="0" smtClean="0"/>
          </a:p>
          <a:p>
            <a:r>
              <a:rPr lang="en-US" altLang="zh-TW" dirty="0" smtClean="0"/>
              <a:t>(c1,c1)*P(d3|c1)</a:t>
            </a:r>
          </a:p>
          <a:p>
            <a:r>
              <a:rPr lang="zh-TW" altLang="en-US" dirty="0" smtClean="0"/>
              <a:t>又 </a:t>
            </a:r>
            <a:r>
              <a:rPr lang="en-US" altLang="zh-TW" dirty="0" smtClean="0"/>
              <a:t>f9(c1|d1) = 0.7*f1(c1|d1) </a:t>
            </a:r>
            <a:r>
              <a:rPr lang="zh-TW" altLang="en-US" dirty="0" smtClean="0"/>
              <a:t>且 </a:t>
            </a:r>
            <a:r>
              <a:rPr lang="en-US" altLang="zh-TW" dirty="0" smtClean="0"/>
              <a:t>f9(c1|d2) = f1(c1|d2) =  f5(c1|d2)</a:t>
            </a:r>
            <a:r>
              <a:rPr lang="zh-TW" altLang="en-US" dirty="0" smtClean="0"/>
              <a:t>、 </a:t>
            </a:r>
            <a:r>
              <a:rPr lang="en-US" altLang="zh-TW" dirty="0" smtClean="0"/>
              <a:t>f9(c1|d3) = f1</a:t>
            </a:r>
          </a:p>
          <a:p>
            <a:endParaRPr lang="en-US" altLang="zh-TW" dirty="0" smtClean="0"/>
          </a:p>
          <a:p>
            <a:r>
              <a:rPr lang="en-US" altLang="zh-TW" dirty="0" smtClean="0"/>
              <a:t>(c1|d3) = f5(c1|d3)</a:t>
            </a:r>
          </a:p>
          <a:p>
            <a:r>
              <a:rPr lang="zh-TW" altLang="en-US" dirty="0" smtClean="0"/>
              <a:t>因此</a:t>
            </a:r>
            <a:r>
              <a:rPr lang="en-US" altLang="zh-TW" dirty="0" smtClean="0"/>
              <a:t>E[e|c1;f9] = 0.7*f1(c1|d1)*e(c1,c1)*P(d1|c1) + [(0.7*f1(c1|d2)+0.3*f5(c1|d2))*e</a:t>
            </a:r>
          </a:p>
          <a:p>
            <a:endParaRPr lang="en-US" altLang="zh-TW" dirty="0" smtClean="0"/>
          </a:p>
          <a:p>
            <a:r>
              <a:rPr lang="en-US" altLang="zh-TW" dirty="0" smtClean="0"/>
              <a:t>(c1,c1)*P(d2|c1)] + [(0.7*f1(c1|d3)+0.3*f5(c1|d3))*e(c1,c1)*P(d3|c1)]</a:t>
            </a:r>
          </a:p>
          <a:p>
            <a:r>
              <a:rPr lang="en-US" altLang="zh-TW" dirty="0" smtClean="0"/>
              <a:t>= 0.7*[f1(c1|d1)*e(c1,c1)*P(d1|c1)+f1(c1|d2)*e(c1,c1)*P(d2|c1)+f1(c1|d3)*e(c1,c1)*P</a:t>
            </a:r>
          </a:p>
          <a:p>
            <a:endParaRPr lang="en-US" altLang="zh-TW" dirty="0" smtClean="0"/>
          </a:p>
          <a:p>
            <a:r>
              <a:rPr lang="en-US" altLang="zh-TW" dirty="0" smtClean="0"/>
              <a:t>(d3|c1)] + 0.3*[f5(c1|d2)*e(c1,c1)*P(d2|c1) + f5(c1|d3)*e(c1,c1)*P(d3|c1)]</a:t>
            </a:r>
          </a:p>
          <a:p>
            <a:r>
              <a:rPr lang="en-US" altLang="zh-TW" dirty="0" smtClean="0"/>
              <a:t>= 0.7*E[e|c1;f1] + 0.3*E[e|c1;f5]</a:t>
            </a:r>
          </a:p>
          <a:p>
            <a:endParaRPr lang="en-US" altLang="zh-TW" dirty="0" smtClean="0"/>
          </a:p>
          <a:p>
            <a:r>
              <a:rPr lang="en-US" altLang="zh-TW" dirty="0" smtClean="0"/>
              <a:t>E[e|c1;f9] = f9(c2|d1)*e(c2,c2)*P(d1|c2)</a:t>
            </a:r>
          </a:p>
          <a:p>
            <a:r>
              <a:rPr lang="zh-TW" altLang="en-US" dirty="0" smtClean="0"/>
              <a:t>又 </a:t>
            </a:r>
            <a:r>
              <a:rPr lang="en-US" altLang="zh-TW" dirty="0" smtClean="0"/>
              <a:t>f9(c2|d1) = 0.3*f5(c2|d1) </a:t>
            </a:r>
          </a:p>
          <a:p>
            <a:r>
              <a:rPr lang="zh-TW" altLang="en-US" dirty="0" smtClean="0"/>
              <a:t>因此</a:t>
            </a:r>
            <a:r>
              <a:rPr lang="en-US" altLang="zh-TW" dirty="0" smtClean="0"/>
              <a:t>E[e|c2;f9] = 0.3*f5(c2|d1)*e(c2,c2)*P(d1|c2) = 0.3*E[e|c2;f5]</a:t>
            </a:r>
          </a:p>
          <a:p>
            <a:endParaRPr lang="en-US" altLang="zh-TW" dirty="0" smtClean="0"/>
          </a:p>
          <a:p>
            <a:r>
              <a:rPr lang="zh-TW" altLang="en-US" dirty="0" smtClean="0"/>
              <a:t>因此</a:t>
            </a:r>
            <a:r>
              <a:rPr lang="en-US" altLang="zh-TW" dirty="0" smtClean="0"/>
              <a:t>E[e;f9,P] = 0.7*E[e|c1;f1]*P(c1) + 0.3*{E[e|c1;f5]*P(c1) + E[e|c2;f5]*P(c2)}</a:t>
            </a:r>
          </a:p>
          <a:p>
            <a:r>
              <a:rPr lang="en-US" altLang="zh-TW" dirty="0" smtClean="0"/>
              <a:t>	 = 0.7E[e;f1,P]+0.3E[e;f5,P]</a:t>
            </a:r>
          </a:p>
          <a:p>
            <a:endParaRPr lang="en-US" altLang="zh-TW" dirty="0" smtClean="0"/>
          </a:p>
          <a:p>
            <a:r>
              <a:rPr lang="zh-TW" altLang="en-US" dirty="0" smtClean="0"/>
              <a:t>因此在事先機率的分布相同下</a:t>
            </a:r>
            <a:r>
              <a:rPr lang="en-US" altLang="zh-TW" dirty="0" smtClean="0"/>
              <a:t>E[e;f9,P]</a:t>
            </a:r>
            <a:r>
              <a:rPr lang="zh-TW" altLang="en-US" dirty="0" smtClean="0"/>
              <a:t>可以看作是</a:t>
            </a:r>
            <a:r>
              <a:rPr lang="en-US" altLang="zh-TW" dirty="0" smtClean="0"/>
              <a:t>0.7E[e;f1,P]+0.3E[e;f5,P]</a:t>
            </a:r>
            <a:r>
              <a:rPr lang="zh-TW" altLang="en-US" dirty="0" smtClean="0"/>
              <a:t>，</a:t>
            </a:r>
          </a:p>
          <a:p>
            <a:endParaRPr lang="zh-TW" altLang="en-US" dirty="0" smtClean="0"/>
          </a:p>
          <a:p>
            <a:r>
              <a:rPr lang="zh-TW" altLang="en-US" dirty="0" smtClean="0"/>
              <a:t>隨機決策規則的期望值可以看作是明確隨機規則的期望值間的線性組合</a:t>
            </a:r>
          </a:p>
          <a:p>
            <a:r>
              <a:rPr lang="zh-TW" altLang="en-US" dirty="0" smtClean="0"/>
              <a:t>因此隨機決策規則在某事先機率的分布下的期望值的範圍介於同樣情況下</a:t>
            </a:r>
            <a:r>
              <a:rPr lang="en-US" altLang="zh-TW" dirty="0" smtClean="0"/>
              <a:t>"</a:t>
            </a:r>
            <a:r>
              <a:rPr lang="zh-TW" altLang="en-US" dirty="0" smtClean="0"/>
              <a:t>明確隨機規則相比後的最小期望值</a:t>
            </a:r>
            <a:r>
              <a:rPr lang="en-US" altLang="zh-TW" dirty="0" smtClean="0"/>
              <a:t>"</a:t>
            </a:r>
            <a:r>
              <a:rPr lang="zh-TW" altLang="en-US" dirty="0" smtClean="0"/>
              <a:t>及</a:t>
            </a:r>
            <a:r>
              <a:rPr lang="en-US" altLang="zh-TW" dirty="0" smtClean="0"/>
              <a:t>"</a:t>
            </a:r>
            <a:r>
              <a:rPr lang="zh-TW" altLang="en-US" dirty="0" smtClean="0"/>
              <a:t>明確隨機規則相比後的最大期望值</a:t>
            </a:r>
            <a:r>
              <a:rPr lang="en-US" altLang="zh-TW" dirty="0" smtClean="0"/>
              <a:t>"</a:t>
            </a:r>
            <a:r>
              <a:rPr lang="zh-TW" altLang="en-US" dirty="0" smtClean="0"/>
              <a:t>之間</a:t>
            </a:r>
          </a:p>
          <a:p>
            <a:endParaRPr lang="zh-TW" altLang="en-US" dirty="0" smtClean="0"/>
          </a:p>
          <a:p>
            <a:endParaRPr lang="zh-TW" altLang="en-US" dirty="0" smtClean="0"/>
          </a:p>
          <a:p>
            <a:r>
              <a:rPr lang="en-US" altLang="zh-TW" dirty="0" smtClean="0"/>
              <a:t>(D)</a:t>
            </a:r>
            <a:r>
              <a:rPr lang="en-US" altLang="zh-TW" dirty="0" err="1" smtClean="0"/>
              <a:t>maximin</a:t>
            </a:r>
            <a:r>
              <a:rPr lang="en-US" altLang="zh-TW" dirty="0" smtClean="0"/>
              <a:t> decision rule</a:t>
            </a:r>
            <a:r>
              <a:rPr lang="zh-TW" altLang="en-US" dirty="0" smtClean="0"/>
              <a:t>的</a:t>
            </a:r>
            <a:r>
              <a:rPr lang="en-US" altLang="zh-TW" dirty="0" smtClean="0"/>
              <a:t>min E ≧ </a:t>
            </a:r>
            <a:r>
              <a:rPr lang="en-US" altLang="zh-TW" dirty="0" err="1" smtClean="0"/>
              <a:t>Bayes</a:t>
            </a:r>
            <a:r>
              <a:rPr lang="en-US" altLang="zh-TW" dirty="0" smtClean="0"/>
              <a:t> decision rule</a:t>
            </a:r>
            <a:r>
              <a:rPr lang="zh-TW" altLang="en-US" dirty="0" smtClean="0"/>
              <a:t>的</a:t>
            </a:r>
            <a:r>
              <a:rPr lang="en-US" altLang="zh-TW" dirty="0" smtClean="0"/>
              <a:t>min gain</a:t>
            </a:r>
            <a:r>
              <a:rPr lang="zh-TW" altLang="en-US" dirty="0" smtClean="0"/>
              <a:t>，</a:t>
            </a:r>
            <a:r>
              <a:rPr lang="en-US" altLang="zh-TW" dirty="0" err="1" smtClean="0"/>
              <a:t>fM</a:t>
            </a:r>
            <a:r>
              <a:rPr lang="zh-TW" altLang="en-US" dirty="0" smtClean="0"/>
              <a:t>：</a:t>
            </a:r>
            <a:r>
              <a:rPr lang="en-US" altLang="zh-TW" dirty="0" smtClean="0"/>
              <a:t>General </a:t>
            </a:r>
            <a:r>
              <a:rPr lang="en-US" altLang="zh-TW" dirty="0" err="1" smtClean="0"/>
              <a:t>maximin</a:t>
            </a:r>
            <a:r>
              <a:rPr lang="en-US" altLang="zh-TW" dirty="0" smtClean="0"/>
              <a:t> rule </a:t>
            </a:r>
          </a:p>
          <a:p>
            <a:endParaRPr lang="en-US" altLang="zh-TW" dirty="0" smtClean="0"/>
          </a:p>
          <a:p>
            <a:r>
              <a:rPr lang="zh-TW" altLang="en-US" dirty="0" smtClean="0"/>
              <a:t>因</a:t>
            </a:r>
            <a:r>
              <a:rPr lang="en-US" altLang="zh-TW" dirty="0" err="1" smtClean="0"/>
              <a:t>maximin</a:t>
            </a:r>
            <a:r>
              <a:rPr lang="en-US" altLang="zh-TW" dirty="0" smtClean="0"/>
              <a:t> decision rule</a:t>
            </a:r>
            <a:r>
              <a:rPr lang="zh-TW" altLang="en-US" dirty="0" smtClean="0"/>
              <a:t>在其最差事先機率分布下的期望值 ≧ 其他</a:t>
            </a:r>
            <a:r>
              <a:rPr lang="en-US" altLang="zh-TW" dirty="0" smtClean="0"/>
              <a:t>decision rule</a:t>
            </a:r>
            <a:r>
              <a:rPr lang="zh-TW" altLang="en-US" dirty="0" smtClean="0"/>
              <a:t>在它們各自的最差的事先機率分布下的期望值</a:t>
            </a:r>
          </a:p>
          <a:p>
            <a:r>
              <a:rPr lang="zh-TW" altLang="en-US" dirty="0" smtClean="0"/>
              <a:t>因此</a:t>
            </a:r>
            <a:r>
              <a:rPr lang="en-US" altLang="zh-TW" dirty="0" err="1" smtClean="0"/>
              <a:t>maximin</a:t>
            </a:r>
            <a:r>
              <a:rPr lang="en-US" altLang="zh-TW" dirty="0" smtClean="0"/>
              <a:t> decision rule</a:t>
            </a:r>
            <a:r>
              <a:rPr lang="zh-TW" altLang="en-US" dirty="0" smtClean="0"/>
              <a:t>的</a:t>
            </a:r>
            <a:r>
              <a:rPr lang="en-US" altLang="zh-TW" dirty="0" smtClean="0"/>
              <a:t>min E ≧ </a:t>
            </a:r>
            <a:r>
              <a:rPr lang="en-US" altLang="zh-TW" dirty="0" err="1" smtClean="0"/>
              <a:t>Bayes</a:t>
            </a:r>
            <a:r>
              <a:rPr lang="en-US" altLang="zh-TW" dirty="0" smtClean="0"/>
              <a:t> decision rule</a:t>
            </a:r>
            <a:r>
              <a:rPr lang="zh-TW" altLang="en-US" dirty="0" smtClean="0"/>
              <a:t>的</a:t>
            </a:r>
            <a:r>
              <a:rPr lang="en-US" altLang="zh-TW" dirty="0" smtClean="0"/>
              <a:t>min gain</a:t>
            </a:r>
          </a:p>
          <a:p>
            <a:r>
              <a:rPr lang="zh-TW" altLang="en-US" dirty="0" smtClean="0"/>
              <a:t>且</a:t>
            </a:r>
            <a:r>
              <a:rPr lang="en-US" altLang="zh-TW" dirty="0" err="1" smtClean="0"/>
              <a:t>maximin</a:t>
            </a:r>
            <a:r>
              <a:rPr lang="en-US" altLang="zh-TW" dirty="0" smtClean="0"/>
              <a:t> decision rule </a:t>
            </a:r>
            <a:r>
              <a:rPr lang="en-US" altLang="zh-TW" dirty="0" err="1" smtClean="0"/>
              <a:t>fM</a:t>
            </a:r>
            <a:r>
              <a:rPr lang="zh-TW" altLang="en-US" dirty="0" smtClean="0"/>
              <a:t>為水平線</a:t>
            </a:r>
            <a:r>
              <a:rPr lang="en-US" altLang="zh-TW" dirty="0" smtClean="0"/>
              <a:t>(</a:t>
            </a:r>
            <a:r>
              <a:rPr lang="zh-TW" altLang="en-US" dirty="0" smtClean="0"/>
              <a:t>見</a:t>
            </a:r>
            <a:r>
              <a:rPr lang="en-US" altLang="zh-TW" dirty="0" smtClean="0"/>
              <a:t>page41)</a:t>
            </a:r>
          </a:p>
          <a:p>
            <a:r>
              <a:rPr lang="zh-TW" altLang="en-US" dirty="0" smtClean="0"/>
              <a:t>然後我們知道</a:t>
            </a:r>
            <a:r>
              <a:rPr lang="en-US" altLang="zh-TW" dirty="0" err="1" smtClean="0"/>
              <a:t>fM</a:t>
            </a:r>
            <a:r>
              <a:rPr lang="zh-TW" altLang="en-US" dirty="0" smtClean="0"/>
              <a:t>在</a:t>
            </a:r>
            <a:r>
              <a:rPr lang="en-US" altLang="zh-TW" dirty="0" smtClean="0"/>
              <a:t>lowest </a:t>
            </a:r>
            <a:r>
              <a:rPr lang="en-US" altLang="zh-TW" dirty="0" err="1" smtClean="0"/>
              <a:t>bayes</a:t>
            </a:r>
            <a:r>
              <a:rPr lang="en-US" altLang="zh-TW" dirty="0" smtClean="0"/>
              <a:t> gain</a:t>
            </a:r>
            <a:r>
              <a:rPr lang="zh-TW" altLang="en-US" dirty="0" smtClean="0"/>
              <a:t>的點上時的期望值是</a:t>
            </a:r>
            <a:r>
              <a:rPr lang="en-US" altLang="zh-TW" dirty="0" smtClean="0"/>
              <a:t>f5</a:t>
            </a:r>
            <a:r>
              <a:rPr lang="zh-TW" altLang="en-US" dirty="0" smtClean="0"/>
              <a:t>與</a:t>
            </a:r>
            <a:r>
              <a:rPr lang="en-US" altLang="zh-TW" dirty="0" smtClean="0"/>
              <a:t>f7</a:t>
            </a:r>
            <a:r>
              <a:rPr lang="zh-TW" altLang="en-US" dirty="0" smtClean="0"/>
              <a:t>兩者的線性組合</a:t>
            </a:r>
          </a:p>
          <a:p>
            <a:r>
              <a:rPr lang="en-US" altLang="zh-TW" dirty="0" smtClean="0"/>
              <a:t>(</a:t>
            </a:r>
            <a:r>
              <a:rPr lang="zh-TW" altLang="en-US" dirty="0" smtClean="0"/>
              <a:t>因</a:t>
            </a:r>
            <a:r>
              <a:rPr lang="en-US" altLang="zh-TW" dirty="0" smtClean="0"/>
              <a:t>E[e;f5] = E[</a:t>
            </a:r>
            <a:r>
              <a:rPr lang="en-US" altLang="zh-TW" dirty="0" err="1" smtClean="0"/>
              <a:t>e;fM</a:t>
            </a:r>
            <a:r>
              <a:rPr lang="en-US" altLang="zh-TW" dirty="0" smtClean="0"/>
              <a:t>] = E[e;f7])</a:t>
            </a:r>
          </a:p>
          <a:p>
            <a:r>
              <a:rPr lang="zh-TW" altLang="en-US" dirty="0" smtClean="0"/>
              <a:t>則令</a:t>
            </a:r>
            <a:r>
              <a:rPr lang="en-US" altLang="zh-TW" dirty="0" smtClean="0"/>
              <a:t>E[</a:t>
            </a:r>
            <a:r>
              <a:rPr lang="en-US" altLang="zh-TW" dirty="0" err="1" smtClean="0"/>
              <a:t>e;fM</a:t>
            </a:r>
            <a:r>
              <a:rPr lang="en-US" altLang="zh-TW" dirty="0" smtClean="0"/>
              <a:t>] = </a:t>
            </a:r>
            <a:r>
              <a:rPr lang="en-US" altLang="zh-TW" dirty="0" err="1" smtClean="0"/>
              <a:t>pE</a:t>
            </a:r>
            <a:r>
              <a:rPr lang="en-US" altLang="zh-TW" dirty="0" smtClean="0"/>
              <a:t>[e;f5] + (1-p)E[e;f7]</a:t>
            </a:r>
          </a:p>
          <a:p>
            <a:r>
              <a:rPr lang="en-US" altLang="zh-TW" dirty="0" smtClean="0"/>
              <a:t>            = p(0.3P(c1)+0.5) + (1-p)(-0.4(P(c1))+0.9)</a:t>
            </a:r>
          </a:p>
          <a:p>
            <a:r>
              <a:rPr lang="zh-TW" altLang="en-US" baseline="0" dirty="0" smtClean="0"/>
              <a:t>            </a:t>
            </a:r>
            <a:r>
              <a:rPr lang="en-US" altLang="zh-TW" dirty="0" smtClean="0"/>
              <a:t>= P(c1)(x)+(y)</a:t>
            </a:r>
          </a:p>
          <a:p>
            <a:r>
              <a:rPr lang="zh-TW" altLang="en-US" dirty="0" smtClean="0"/>
              <a:t>接著可以藉由水平線的特性知道</a:t>
            </a:r>
            <a:r>
              <a:rPr lang="en-US" altLang="zh-TW" dirty="0" err="1" smtClean="0"/>
              <a:t>fM</a:t>
            </a:r>
            <a:r>
              <a:rPr lang="zh-TW" altLang="en-US" dirty="0" smtClean="0"/>
              <a:t>不隨</a:t>
            </a:r>
            <a:r>
              <a:rPr lang="en-US" altLang="zh-TW" dirty="0" smtClean="0"/>
              <a:t>P(c1)</a:t>
            </a:r>
            <a:r>
              <a:rPr lang="zh-TW" altLang="en-US" dirty="0" smtClean="0"/>
              <a:t>不同而改變</a:t>
            </a:r>
          </a:p>
          <a:p>
            <a:r>
              <a:rPr lang="zh-TW" altLang="en-US" dirty="0" smtClean="0"/>
              <a:t>因此</a:t>
            </a:r>
            <a:r>
              <a:rPr lang="en-US" altLang="zh-TW" dirty="0" smtClean="0"/>
              <a:t>P(c1)(x) = 0</a:t>
            </a:r>
            <a:r>
              <a:rPr lang="zh-TW" altLang="en-US" dirty="0" smtClean="0"/>
              <a:t>，因此</a:t>
            </a:r>
            <a:r>
              <a:rPr lang="en-US" altLang="zh-TW" dirty="0" smtClean="0"/>
              <a:t>x=0</a:t>
            </a:r>
            <a:r>
              <a:rPr lang="zh-TW" altLang="en-US" dirty="0" smtClean="0"/>
              <a:t>，進而求出</a:t>
            </a:r>
            <a:r>
              <a:rPr lang="en-US" altLang="zh-TW" dirty="0" smtClean="0"/>
              <a:t>p</a:t>
            </a:r>
          </a:p>
          <a:p>
            <a:r>
              <a:rPr lang="zh-TW" altLang="en-US" dirty="0" smtClean="0"/>
              <a:t>然後得</a:t>
            </a:r>
            <a:r>
              <a:rPr lang="en-US" altLang="zh-TW" dirty="0" err="1" smtClean="0"/>
              <a:t>fM</a:t>
            </a:r>
            <a:r>
              <a:rPr lang="zh-TW" altLang="en-US" dirty="0" smtClean="0"/>
              <a:t>對於各個</a:t>
            </a:r>
            <a:r>
              <a:rPr lang="en-US" altLang="zh-TW" dirty="0" smtClean="0"/>
              <a:t>measurement</a:t>
            </a:r>
            <a:r>
              <a:rPr lang="zh-TW" altLang="en-US" dirty="0" smtClean="0"/>
              <a:t>的</a:t>
            </a:r>
            <a:r>
              <a:rPr lang="en-US" altLang="zh-TW" dirty="0" err="1" smtClean="0"/>
              <a:t>fM</a:t>
            </a:r>
            <a:r>
              <a:rPr lang="en-US" altLang="zh-TW" dirty="0" smtClean="0"/>
              <a:t>(</a:t>
            </a:r>
            <a:r>
              <a:rPr lang="en-US" altLang="zh-TW" dirty="0" err="1" smtClean="0"/>
              <a:t>a|d</a:t>
            </a:r>
            <a:r>
              <a:rPr lang="en-US" altLang="zh-TW" dirty="0" smtClean="0"/>
              <a:t>)[</a:t>
            </a:r>
            <a:r>
              <a:rPr lang="zh-TW" altLang="en-US" dirty="0" smtClean="0"/>
              <a:t>如</a:t>
            </a:r>
            <a:r>
              <a:rPr lang="en-US" altLang="zh-TW" dirty="0" smtClean="0"/>
              <a:t>page46</a:t>
            </a:r>
            <a:r>
              <a:rPr lang="zh-TW" altLang="en-US" dirty="0" smtClean="0"/>
              <a:t>下方的表</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46</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88F04AF-0C81-4225-972F-DDB5A34CB01E}" type="slidenum">
              <a:rPr lang="en-US" altLang="zh-TW" smtClean="0">
                <a:ea typeface="新細明體" charset="-120"/>
              </a:rPr>
              <a:pPr/>
              <a:t>47</a:t>
            </a:fld>
            <a:endParaRPr lang="en-US" altLang="zh-TW" smtClean="0">
              <a:ea typeface="新細明體" charset="-12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zh-TW" altLang="en-US" dirty="0" smtClean="0">
                <a:ea typeface="新細明體" charset="-120"/>
              </a:rPr>
              <a:t>將</a:t>
            </a:r>
            <a:r>
              <a:rPr lang="en-US" altLang="zh-TW" dirty="0" smtClean="0">
                <a:ea typeface="新細明體" charset="-120"/>
              </a:rPr>
              <a:t>page39</a:t>
            </a:r>
            <a:r>
              <a:rPr lang="zh-TW" altLang="en-US" dirty="0" smtClean="0">
                <a:ea typeface="新細明體" charset="-120"/>
              </a:rPr>
              <a:t>中的</a:t>
            </a:r>
            <a:r>
              <a:rPr lang="en-US" altLang="zh-TW" dirty="0" smtClean="0">
                <a:ea typeface="新細明體" charset="-120"/>
              </a:rPr>
              <a:t>f5</a:t>
            </a:r>
            <a:r>
              <a:rPr lang="zh-TW" altLang="en-US" dirty="0" smtClean="0">
                <a:ea typeface="新細明體" charset="-120"/>
              </a:rPr>
              <a:t>、</a:t>
            </a:r>
            <a:r>
              <a:rPr lang="en-US" altLang="zh-TW" dirty="0" smtClean="0">
                <a:ea typeface="新細明體" charset="-120"/>
              </a:rPr>
              <a:t>f7</a:t>
            </a:r>
            <a:r>
              <a:rPr lang="zh-TW" altLang="en-US" dirty="0" smtClean="0">
                <a:ea typeface="新細明體" charset="-120"/>
              </a:rPr>
              <a:t>的線段以</a:t>
            </a:r>
            <a:r>
              <a:rPr lang="en-US" altLang="zh-TW" dirty="0" smtClean="0">
                <a:ea typeface="新細明體" charset="-120"/>
              </a:rPr>
              <a:t>E</a:t>
            </a:r>
            <a:r>
              <a:rPr lang="zh-TW" altLang="en-US" dirty="0" smtClean="0">
                <a:ea typeface="新細明體" charset="-120"/>
              </a:rPr>
              <a:t>、</a:t>
            </a:r>
            <a:r>
              <a:rPr lang="en-US" altLang="zh-TW" dirty="0" smtClean="0">
                <a:ea typeface="新細明體" charset="-120"/>
              </a:rPr>
              <a:t>P(c1)</a:t>
            </a:r>
            <a:r>
              <a:rPr lang="zh-TW" altLang="en-US" dirty="0" smtClean="0">
                <a:ea typeface="新細明體" charset="-120"/>
              </a:rPr>
              <a:t>為變數列出直線方程式</a:t>
            </a:r>
          </a:p>
          <a:p>
            <a:pPr eaLnBrk="1" hangingPunct="1"/>
            <a:r>
              <a:rPr lang="zh-TW" altLang="en-US" dirty="0" smtClean="0">
                <a:ea typeface="新細明體" charset="-120"/>
              </a:rPr>
              <a:t>然後求他們的交點，交點的</a:t>
            </a:r>
            <a:r>
              <a:rPr lang="en-US" altLang="zh-TW" dirty="0" smtClean="0">
                <a:ea typeface="新細明體" charset="-120"/>
              </a:rPr>
              <a:t>y</a:t>
            </a:r>
            <a:r>
              <a:rPr lang="zh-TW" altLang="en-US" dirty="0" smtClean="0">
                <a:ea typeface="新細明體" charset="-120"/>
              </a:rPr>
              <a:t>座標即為</a:t>
            </a:r>
            <a:r>
              <a:rPr lang="en-US" altLang="zh-TW" dirty="0" smtClean="0">
                <a:ea typeface="新細明體" charset="-120"/>
              </a:rPr>
              <a:t>E</a:t>
            </a:r>
            <a:r>
              <a:rPr lang="zh-TW" altLang="en-US" dirty="0" smtClean="0">
                <a:ea typeface="新細明體" charset="-120"/>
              </a:rPr>
              <a:t>，也正是</a:t>
            </a:r>
            <a:r>
              <a:rPr lang="en-US" altLang="zh-TW" dirty="0" smtClean="0">
                <a:ea typeface="新細明體" charset="-120"/>
              </a:rPr>
              <a:t>lowest Bayes gain</a:t>
            </a:r>
          </a:p>
          <a:p>
            <a:pPr eaLnBrk="1" hangingPunct="1"/>
            <a:endParaRPr lang="en-US" altLang="zh-TW" dirty="0" smtClean="0">
              <a:ea typeface="新細明體" charset="-120"/>
            </a:endParaRPr>
          </a:p>
          <a:p>
            <a:r>
              <a:rPr lang="zh-TW" altLang="en-US" dirty="0" smtClean="0"/>
              <a:t>帶入</a:t>
            </a:r>
            <a:r>
              <a:rPr lang="en-US" altLang="zh-TW" dirty="0" smtClean="0"/>
              <a:t>Page38</a:t>
            </a:r>
            <a:r>
              <a:rPr lang="zh-TW" altLang="en-US" dirty="0" smtClean="0"/>
              <a:t>的</a:t>
            </a:r>
            <a:r>
              <a:rPr lang="en-US" altLang="zh-TW" dirty="0" smtClean="0"/>
              <a:t>f5</a:t>
            </a:r>
            <a:r>
              <a:rPr lang="zh-TW" altLang="en-US" dirty="0" smtClean="0"/>
              <a:t>和</a:t>
            </a:r>
            <a:r>
              <a:rPr lang="en-US" altLang="zh-TW" dirty="0" smtClean="0"/>
              <a:t>f7</a:t>
            </a:r>
            <a:r>
              <a:rPr lang="zh-TW" altLang="en-US" dirty="0" smtClean="0"/>
              <a:t>數據，找出 </a:t>
            </a:r>
            <a:r>
              <a:rPr lang="en-US" altLang="zh-TW" dirty="0" smtClean="0"/>
              <a:t>lowest Bayes gain</a:t>
            </a:r>
            <a:r>
              <a:rPr lang="zh-TW" altLang="en-US" dirty="0" smtClean="0"/>
              <a:t>位置</a:t>
            </a:r>
            <a:endParaRPr lang="en-US" altLang="zh-TW" dirty="0" smtClean="0"/>
          </a:p>
          <a:p>
            <a:r>
              <a:rPr lang="en-US" altLang="zh-TW" dirty="0" smtClean="0"/>
              <a:t>P(c1)*0.8 + (1-P(c1))*0.5 = P(c1)*0.5 + (1-P(c1))*0.9</a:t>
            </a:r>
          </a:p>
          <a:p>
            <a:r>
              <a:rPr lang="zh-TW" altLang="en-US" dirty="0" smtClean="0"/>
              <a:t>可得</a:t>
            </a:r>
            <a:r>
              <a:rPr lang="en-US" altLang="zh-TW" dirty="0" smtClean="0"/>
              <a:t>P(c1)</a:t>
            </a:r>
            <a:r>
              <a:rPr lang="en-US" altLang="zh-TW" baseline="0" dirty="0" smtClean="0"/>
              <a:t> = 4/7</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lowest Bayes gain</a:t>
            </a:r>
            <a:r>
              <a:rPr lang="zh-TW" altLang="en-US" baseline="0" dirty="0" smtClean="0"/>
              <a:t> </a:t>
            </a:r>
            <a:r>
              <a:rPr lang="en-US" altLang="zh-TW" baseline="0" dirty="0" smtClean="0"/>
              <a:t>= (4/7</a:t>
            </a:r>
            <a:r>
              <a:rPr lang="en-US" altLang="zh-TW" dirty="0" smtClean="0"/>
              <a:t>)*0.8 + (3/7)*0.5 = 0.6714</a:t>
            </a:r>
          </a:p>
          <a:p>
            <a:pPr eaLnBrk="1" hangingPunct="1"/>
            <a:endParaRPr lang="en-US" altLang="zh-TW" dirty="0" smtClean="0">
              <a:ea typeface="新細明體"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zh-TW" altLang="en-US" dirty="0" smtClean="0"/>
              <a:t>這是所有 </a:t>
            </a:r>
            <a:r>
              <a:rPr lang="en-US" altLang="zh-TW" dirty="0" smtClean="0"/>
              <a:t>decision rule</a:t>
            </a:r>
            <a:r>
              <a:rPr lang="zh-TW" altLang="en-US" dirty="0" smtClean="0"/>
              <a:t>的期望值  中間那條</a:t>
            </a:r>
            <a:r>
              <a:rPr lang="en-US" altLang="zh-TW" dirty="0" err="1" smtClean="0"/>
              <a:t>f</a:t>
            </a:r>
            <a:r>
              <a:rPr lang="en-US" altLang="zh-TW" baseline="-25000" dirty="0" err="1" smtClean="0"/>
              <a:t>M</a:t>
            </a:r>
            <a:r>
              <a:rPr lang="zh-TW" altLang="en-US" dirty="0" smtClean="0"/>
              <a:t>就是</a:t>
            </a:r>
            <a:r>
              <a:rPr lang="en-US" altLang="zh-TW" dirty="0" err="1" smtClean="0"/>
              <a:t>maximin</a:t>
            </a:r>
            <a:r>
              <a:rPr lang="en-US" altLang="zh-TW" dirty="0" smtClean="0"/>
              <a:t> decision rule</a:t>
            </a:r>
          </a:p>
          <a:p>
            <a:endParaRPr lang="en-US" altLang="zh-TW" dirty="0" smtClean="0"/>
          </a:p>
          <a:p>
            <a:r>
              <a:rPr lang="en-US" altLang="zh-TW" dirty="0" smtClean="0"/>
              <a:t>(A)</a:t>
            </a:r>
            <a:r>
              <a:rPr lang="zh-TW" altLang="en-US" dirty="0" smtClean="0"/>
              <a:t>包住的區域是所有</a:t>
            </a:r>
            <a:r>
              <a:rPr lang="en-US" altLang="zh-TW" dirty="0" smtClean="0"/>
              <a:t>decision rule</a:t>
            </a:r>
            <a:r>
              <a:rPr lang="zh-TW" altLang="en-US" dirty="0" smtClean="0"/>
              <a:t>的集合</a:t>
            </a:r>
          </a:p>
          <a:p>
            <a:r>
              <a:rPr lang="zh-TW" altLang="en-US" dirty="0" smtClean="0"/>
              <a:t>以</a:t>
            </a:r>
            <a:r>
              <a:rPr lang="en-US" altLang="zh-TW" dirty="0" smtClean="0"/>
              <a:t>E[e|c1;f]</a:t>
            </a:r>
            <a:r>
              <a:rPr lang="zh-TW" altLang="en-US" dirty="0" smtClean="0"/>
              <a:t>、</a:t>
            </a:r>
            <a:r>
              <a:rPr lang="en-US" altLang="zh-TW" dirty="0" smtClean="0"/>
              <a:t>E[e|c2;f]</a:t>
            </a:r>
            <a:r>
              <a:rPr lang="zh-TW" altLang="en-US" dirty="0" smtClean="0"/>
              <a:t>分別為</a:t>
            </a:r>
            <a:r>
              <a:rPr lang="en-US" altLang="zh-TW" dirty="0" smtClean="0"/>
              <a:t>X</a:t>
            </a:r>
            <a:r>
              <a:rPr lang="zh-TW" altLang="en-US" dirty="0" smtClean="0"/>
              <a:t>、</a:t>
            </a:r>
            <a:r>
              <a:rPr lang="en-US" altLang="zh-TW" dirty="0" smtClean="0"/>
              <a:t>Y</a:t>
            </a:r>
            <a:r>
              <a:rPr lang="zh-TW" altLang="en-US" dirty="0" smtClean="0"/>
              <a:t>座標軸，</a:t>
            </a:r>
          </a:p>
          <a:p>
            <a:r>
              <a:rPr lang="zh-TW" altLang="en-US" dirty="0" smtClean="0"/>
              <a:t>根據</a:t>
            </a:r>
            <a:r>
              <a:rPr lang="en-US" altLang="zh-TW" dirty="0" smtClean="0"/>
              <a:t>page38</a:t>
            </a:r>
            <a:r>
              <a:rPr lang="zh-TW" altLang="en-US" dirty="0" smtClean="0"/>
              <a:t>標出</a:t>
            </a:r>
            <a:r>
              <a:rPr lang="en-US" altLang="zh-TW" dirty="0" smtClean="0"/>
              <a:t>f1</a:t>
            </a:r>
            <a:r>
              <a:rPr lang="zh-TW" altLang="en-US" dirty="0" smtClean="0"/>
              <a:t>～</a:t>
            </a:r>
            <a:r>
              <a:rPr lang="en-US" altLang="zh-TW" dirty="0" smtClean="0"/>
              <a:t>f8</a:t>
            </a:r>
            <a:r>
              <a:rPr lang="zh-TW" altLang="en-US" dirty="0" smtClean="0"/>
              <a:t>在座標上的點，</a:t>
            </a:r>
          </a:p>
          <a:p>
            <a:r>
              <a:rPr lang="zh-TW" altLang="en-US" dirty="0" smtClean="0"/>
              <a:t>然後將在最外圍的點都連起來，圍成的區域就是所有</a:t>
            </a:r>
            <a:r>
              <a:rPr lang="en-US" altLang="zh-TW" dirty="0" smtClean="0"/>
              <a:t>decision rule</a:t>
            </a:r>
            <a:r>
              <a:rPr lang="zh-TW" altLang="en-US" dirty="0" smtClean="0"/>
              <a:t>的集合</a:t>
            </a:r>
            <a:r>
              <a:rPr lang="en-US" altLang="zh-TW" dirty="0" smtClean="0"/>
              <a:t>(</a:t>
            </a:r>
            <a:r>
              <a:rPr lang="zh-TW" altLang="en-US" dirty="0" smtClean="0"/>
              <a:t>包括明確的以及隨機的</a:t>
            </a:r>
            <a:r>
              <a:rPr lang="en-US" altLang="zh-TW" dirty="0" smtClean="0"/>
              <a:t>)</a:t>
            </a:r>
          </a:p>
          <a:p>
            <a:r>
              <a:rPr lang="zh-TW" altLang="en-US" dirty="0" smtClean="0"/>
              <a:t>隨機決策準則是由多個明確準則座標作線性組合而成的點</a:t>
            </a:r>
            <a:endParaRPr lang="en-US" altLang="zh-TW" dirty="0" smtClean="0"/>
          </a:p>
          <a:p>
            <a:r>
              <a:rPr lang="zh-TW" altLang="en-US" dirty="0" smtClean="0"/>
              <a:t>因為若是連起來的區域沒辦法包住所有的</a:t>
            </a:r>
            <a:r>
              <a:rPr lang="en-US" altLang="zh-TW" dirty="0" smtClean="0"/>
              <a:t>deterministic decision rule</a:t>
            </a:r>
            <a:r>
              <a:rPr lang="zh-TW" altLang="en-US" dirty="0" smtClean="0"/>
              <a:t>代表的點就表示這區域不是所有</a:t>
            </a:r>
            <a:r>
              <a:rPr lang="en-US" altLang="zh-TW" dirty="0" smtClean="0"/>
              <a:t>decision rule</a:t>
            </a:r>
            <a:r>
              <a:rPr lang="zh-TW" altLang="en-US" dirty="0" smtClean="0"/>
              <a:t>的集合</a:t>
            </a:r>
          </a:p>
          <a:p>
            <a:r>
              <a:rPr lang="zh-TW" altLang="en-US" dirty="0" smtClean="0"/>
              <a:t>若是隨機決策準則落在兩個明確決策準則的點形成的線段上則表示此隨機準則為此兩個明確準則的線性組合</a:t>
            </a:r>
            <a:endParaRPr lang="en-US" altLang="zh-TW" dirty="0" smtClean="0"/>
          </a:p>
          <a:p>
            <a:endParaRPr lang="zh-TW" altLang="en-US" dirty="0" smtClean="0"/>
          </a:p>
          <a:p>
            <a:r>
              <a:rPr lang="en-US" altLang="zh-TW" dirty="0" smtClean="0"/>
              <a:t>(B)</a:t>
            </a:r>
            <a:r>
              <a:rPr lang="en-US" altLang="zh-TW" dirty="0" err="1" smtClean="0"/>
              <a:t>fM</a:t>
            </a:r>
            <a:r>
              <a:rPr lang="zh-TW" altLang="en-US" dirty="0" smtClean="0"/>
              <a:t>會在</a:t>
            </a:r>
            <a:r>
              <a:rPr lang="en-US" altLang="zh-TW" dirty="0" smtClean="0"/>
              <a:t>X=Y</a:t>
            </a:r>
            <a:r>
              <a:rPr lang="zh-TW" altLang="en-US" dirty="0" smtClean="0"/>
              <a:t>上，且</a:t>
            </a:r>
            <a:r>
              <a:rPr lang="en-US" altLang="zh-TW" dirty="0" err="1" smtClean="0"/>
              <a:t>fM</a:t>
            </a:r>
            <a:r>
              <a:rPr lang="zh-TW" altLang="en-US" dirty="0" smtClean="0"/>
              <a:t>的期望值不隨事先機率分布不同而改變</a:t>
            </a:r>
            <a:r>
              <a:rPr lang="en-US" altLang="zh-TW" dirty="0" smtClean="0"/>
              <a:t>(</a:t>
            </a:r>
            <a:r>
              <a:rPr lang="zh-TW" altLang="en-US" dirty="0" smtClean="0"/>
              <a:t>因此在</a:t>
            </a:r>
            <a:r>
              <a:rPr lang="en-US" altLang="zh-TW" dirty="0" smtClean="0"/>
              <a:t>page39</a:t>
            </a:r>
            <a:r>
              <a:rPr lang="zh-TW" altLang="en-US" dirty="0" smtClean="0"/>
              <a:t>中呈水平線</a:t>
            </a:r>
            <a:r>
              <a:rPr lang="en-US" altLang="zh-TW" dirty="0" smtClean="0"/>
              <a:t>)</a:t>
            </a:r>
          </a:p>
          <a:p>
            <a:r>
              <a:rPr lang="zh-TW" altLang="en-US" dirty="0" smtClean="0"/>
              <a:t>而</a:t>
            </a:r>
            <a:r>
              <a:rPr lang="en-US" altLang="zh-TW" dirty="0" err="1" smtClean="0"/>
              <a:t>fM</a:t>
            </a:r>
            <a:r>
              <a:rPr lang="zh-TW" altLang="en-US" dirty="0" smtClean="0"/>
              <a:t>會落在</a:t>
            </a:r>
            <a:r>
              <a:rPr lang="en-US" altLang="zh-TW" dirty="0" smtClean="0"/>
              <a:t>x=y</a:t>
            </a:r>
            <a:r>
              <a:rPr lang="zh-TW" altLang="en-US" dirty="0" smtClean="0"/>
              <a:t>上且離原點最遠的點</a:t>
            </a:r>
            <a:r>
              <a:rPr lang="en-US" altLang="zh-TW" dirty="0" smtClean="0"/>
              <a:t>(</a:t>
            </a:r>
            <a:r>
              <a:rPr lang="zh-TW" altLang="en-US" dirty="0" smtClean="0"/>
              <a:t>見</a:t>
            </a:r>
            <a:r>
              <a:rPr lang="en-US" altLang="zh-TW" dirty="0" smtClean="0"/>
              <a:t>(C))</a:t>
            </a:r>
          </a:p>
          <a:p>
            <a:r>
              <a:rPr lang="zh-TW" altLang="en-US" dirty="0" smtClean="0"/>
              <a:t>由於</a:t>
            </a:r>
            <a:r>
              <a:rPr lang="en-US" altLang="zh-TW" dirty="0" smtClean="0"/>
              <a:t>E[</a:t>
            </a:r>
            <a:r>
              <a:rPr lang="en-US" altLang="zh-TW" dirty="0" err="1" smtClean="0"/>
              <a:t>e;fM,P</a:t>
            </a:r>
            <a:r>
              <a:rPr lang="en-US" altLang="zh-TW" dirty="0" smtClean="0"/>
              <a:t>] = E[e|c1;fM]*P(c1)+E[e|c2;fM]*P(c2)</a:t>
            </a:r>
            <a:r>
              <a:rPr lang="zh-TW" altLang="en-US" dirty="0" smtClean="0"/>
              <a:t>，</a:t>
            </a:r>
          </a:p>
          <a:p>
            <a:r>
              <a:rPr lang="zh-TW" altLang="en-US" dirty="0" smtClean="0"/>
              <a:t>而因</a:t>
            </a:r>
            <a:r>
              <a:rPr lang="en-US" altLang="zh-TW" dirty="0" err="1" smtClean="0"/>
              <a:t>fM</a:t>
            </a:r>
            <a:r>
              <a:rPr lang="zh-TW" altLang="en-US" dirty="0" smtClean="0"/>
              <a:t>落在</a:t>
            </a:r>
            <a:r>
              <a:rPr lang="en-US" altLang="zh-TW" dirty="0" smtClean="0"/>
              <a:t>x=y</a:t>
            </a:r>
            <a:r>
              <a:rPr lang="zh-TW" altLang="en-US" dirty="0" smtClean="0"/>
              <a:t>上，則</a:t>
            </a:r>
            <a:r>
              <a:rPr lang="en-US" altLang="zh-TW" dirty="0" smtClean="0"/>
              <a:t>E[e|c1;fM] = E[e|c2;fM]</a:t>
            </a:r>
            <a:r>
              <a:rPr lang="zh-TW" altLang="en-US" dirty="0" smtClean="0"/>
              <a:t>，又</a:t>
            </a:r>
            <a:r>
              <a:rPr lang="en-US" altLang="zh-TW" dirty="0" smtClean="0"/>
              <a:t>P(c1)+P(c2) = 1</a:t>
            </a:r>
            <a:r>
              <a:rPr lang="zh-TW" altLang="en-US" dirty="0" smtClean="0"/>
              <a:t>，</a:t>
            </a:r>
          </a:p>
          <a:p>
            <a:r>
              <a:rPr lang="zh-TW" altLang="en-US" dirty="0" smtClean="0"/>
              <a:t>則</a:t>
            </a:r>
            <a:r>
              <a:rPr lang="en-US" altLang="zh-TW" dirty="0" smtClean="0"/>
              <a:t>E[</a:t>
            </a:r>
            <a:r>
              <a:rPr lang="en-US" altLang="zh-TW" dirty="0" err="1" smtClean="0"/>
              <a:t>e;fM,P</a:t>
            </a:r>
            <a:r>
              <a:rPr lang="en-US" altLang="zh-TW" dirty="0" smtClean="0"/>
              <a:t>] = E[e|c1;fM]*p + E[e|c1;fM]*(1-p) = E[e|c1;fM] = E[e|c2;fM] = min(E[</a:t>
            </a:r>
            <a:r>
              <a:rPr lang="en-US" altLang="zh-TW" dirty="0" err="1" smtClean="0"/>
              <a:t>e|cj;f</a:t>
            </a:r>
            <a:r>
              <a:rPr lang="en-US" altLang="zh-TW" dirty="0" smtClean="0"/>
              <a:t>]) = </a:t>
            </a:r>
            <a:r>
              <a:rPr lang="zh-TW" altLang="en-US" dirty="0" smtClean="0"/>
              <a:t>固定值</a:t>
            </a:r>
          </a:p>
          <a:p>
            <a:r>
              <a:rPr lang="zh-TW" altLang="en-US" dirty="0" smtClean="0"/>
              <a:t>因此</a:t>
            </a:r>
            <a:r>
              <a:rPr lang="en-US" altLang="zh-TW" dirty="0" err="1" smtClean="0"/>
              <a:t>fM</a:t>
            </a:r>
            <a:r>
              <a:rPr lang="zh-TW" altLang="en-US" dirty="0" smtClean="0"/>
              <a:t>的期望值不隨事先機率分布不同而改變，因此在</a:t>
            </a:r>
            <a:r>
              <a:rPr lang="en-US" altLang="zh-TW" dirty="0" smtClean="0"/>
              <a:t>page39</a:t>
            </a:r>
            <a:r>
              <a:rPr lang="zh-TW" altLang="en-US" dirty="0" smtClean="0"/>
              <a:t>中呈水平線</a:t>
            </a:r>
          </a:p>
          <a:p>
            <a:endParaRPr lang="zh-TW" altLang="en-US" dirty="0" smtClean="0"/>
          </a:p>
          <a:p>
            <a:r>
              <a:rPr lang="en-US" altLang="zh-TW" dirty="0" smtClean="0"/>
              <a:t>(C)</a:t>
            </a:r>
          </a:p>
          <a:p>
            <a:r>
              <a:rPr lang="zh-TW" altLang="en-US" dirty="0" smtClean="0"/>
              <a:t>若</a:t>
            </a:r>
            <a:r>
              <a:rPr lang="en-US" altLang="zh-TW" dirty="0" err="1" smtClean="0"/>
              <a:t>fM</a:t>
            </a:r>
            <a:r>
              <a:rPr lang="zh-TW" altLang="en-US" dirty="0" smtClean="0"/>
              <a:t>不是在</a:t>
            </a:r>
            <a:r>
              <a:rPr lang="en-US" altLang="zh-TW" dirty="0" smtClean="0"/>
              <a:t>x=y</a:t>
            </a:r>
            <a:r>
              <a:rPr lang="zh-TW" altLang="en-US" dirty="0" smtClean="0"/>
              <a:t>上的話，那麼依照</a:t>
            </a:r>
            <a:r>
              <a:rPr lang="en-US" altLang="zh-TW" dirty="0" smtClean="0"/>
              <a:t>page38</a:t>
            </a:r>
            <a:r>
              <a:rPr lang="zh-TW" altLang="en-US" dirty="0" smtClean="0"/>
              <a:t>中</a:t>
            </a:r>
            <a:r>
              <a:rPr lang="en-US" altLang="zh-TW" dirty="0" smtClean="0"/>
              <a:t>E[</a:t>
            </a:r>
            <a:r>
              <a:rPr lang="en-US" altLang="zh-TW" dirty="0" err="1" smtClean="0"/>
              <a:t>e;g,P</a:t>
            </a:r>
            <a:r>
              <a:rPr lang="en-US" altLang="zh-TW" dirty="0" smtClean="0"/>
              <a:t>] ≧ min(E[</a:t>
            </a:r>
            <a:r>
              <a:rPr lang="en-US" altLang="zh-TW" dirty="0" err="1" smtClean="0"/>
              <a:t>e|cj;g</a:t>
            </a:r>
            <a:r>
              <a:rPr lang="en-US" altLang="zh-TW" dirty="0" smtClean="0"/>
              <a:t>])</a:t>
            </a:r>
          </a:p>
          <a:p>
            <a:r>
              <a:rPr lang="zh-TW" altLang="en-US" dirty="0" smtClean="0"/>
              <a:t>它在最差事先機率的分布下的期望值會等於</a:t>
            </a:r>
            <a:r>
              <a:rPr lang="en-US" altLang="zh-TW" dirty="0" smtClean="0"/>
              <a:t>x</a:t>
            </a:r>
            <a:r>
              <a:rPr lang="zh-TW" altLang="en-US" dirty="0" smtClean="0"/>
              <a:t>座標或者</a:t>
            </a:r>
            <a:r>
              <a:rPr lang="en-US" altLang="zh-TW" dirty="0" smtClean="0"/>
              <a:t>y</a:t>
            </a:r>
            <a:r>
              <a:rPr lang="zh-TW" altLang="en-US" dirty="0" smtClean="0"/>
              <a:t>座標</a:t>
            </a:r>
          </a:p>
          <a:p>
            <a:r>
              <a:rPr lang="zh-TW" altLang="en-US" dirty="0" smtClean="0"/>
              <a:t>但我們卻可以在</a:t>
            </a:r>
            <a:r>
              <a:rPr lang="en-US" altLang="zh-TW" dirty="0" smtClean="0"/>
              <a:t>"x=y</a:t>
            </a:r>
            <a:r>
              <a:rPr lang="zh-TW" altLang="en-US" dirty="0" smtClean="0"/>
              <a:t>且落於包住的區域內</a:t>
            </a:r>
            <a:r>
              <a:rPr lang="en-US" altLang="zh-TW" dirty="0" smtClean="0"/>
              <a:t>"</a:t>
            </a:r>
            <a:r>
              <a:rPr lang="zh-TW" altLang="en-US" dirty="0" smtClean="0"/>
              <a:t>找到一點座標</a:t>
            </a:r>
            <a:r>
              <a:rPr lang="en-US" altLang="zh-TW" dirty="0" smtClean="0"/>
              <a:t>F</a:t>
            </a:r>
            <a:r>
              <a:rPr lang="zh-TW" altLang="en-US" dirty="0" smtClean="0"/>
              <a:t>，其</a:t>
            </a:r>
            <a:r>
              <a:rPr lang="en-US" altLang="zh-TW" dirty="0" smtClean="0"/>
              <a:t>min(E[</a:t>
            </a:r>
            <a:r>
              <a:rPr lang="en-US" altLang="zh-TW" dirty="0" err="1" smtClean="0"/>
              <a:t>e|cj;F</a:t>
            </a:r>
            <a:r>
              <a:rPr lang="en-US" altLang="zh-TW" dirty="0" smtClean="0"/>
              <a:t>])≧min(E[</a:t>
            </a:r>
            <a:r>
              <a:rPr lang="en-US" altLang="zh-TW" dirty="0" err="1" smtClean="0"/>
              <a:t>e|cj;fM</a:t>
            </a:r>
            <a:r>
              <a:rPr lang="en-US" altLang="zh-TW" dirty="0" smtClean="0"/>
              <a:t>])</a:t>
            </a:r>
          </a:p>
          <a:p>
            <a:r>
              <a:rPr lang="en-US" altLang="zh-TW" dirty="0" smtClean="0"/>
              <a:t>[ps. </a:t>
            </a:r>
            <a:r>
              <a:rPr lang="zh-TW" altLang="en-US" dirty="0" smtClean="0"/>
              <a:t>當點在</a:t>
            </a:r>
            <a:r>
              <a:rPr lang="en-US" altLang="zh-TW" dirty="0" smtClean="0"/>
              <a:t>x=y</a:t>
            </a:r>
            <a:r>
              <a:rPr lang="zh-TW" altLang="en-US" dirty="0" smtClean="0"/>
              <a:t>上時，</a:t>
            </a:r>
            <a:r>
              <a:rPr lang="en-US" altLang="zh-TW" dirty="0" smtClean="0"/>
              <a:t>E[e|c1;f] = E[e|c2;f] = E[</a:t>
            </a:r>
            <a:r>
              <a:rPr lang="en-US" altLang="zh-TW" dirty="0" err="1" smtClean="0"/>
              <a:t>e;g,P</a:t>
            </a:r>
            <a:r>
              <a:rPr lang="en-US" altLang="zh-TW" dirty="0" smtClean="0"/>
              <a:t>] = min(E[</a:t>
            </a:r>
            <a:r>
              <a:rPr lang="en-US" altLang="zh-TW" dirty="0" err="1" smtClean="0"/>
              <a:t>e|cj;f</a:t>
            </a:r>
            <a:r>
              <a:rPr lang="en-US" altLang="zh-TW" dirty="0" smtClean="0"/>
              <a:t>]) ]</a:t>
            </a:r>
          </a:p>
          <a:p>
            <a:r>
              <a:rPr lang="zh-TW" altLang="en-US" dirty="0" smtClean="0"/>
              <a:t>而在</a:t>
            </a:r>
            <a:r>
              <a:rPr lang="en-US" altLang="zh-TW" dirty="0" smtClean="0"/>
              <a:t>x=y</a:t>
            </a:r>
            <a:r>
              <a:rPr lang="zh-TW" altLang="en-US" dirty="0" smtClean="0"/>
              <a:t>上的點離原點越遠，其</a:t>
            </a:r>
            <a:r>
              <a:rPr lang="en-US" altLang="zh-TW" dirty="0" smtClean="0"/>
              <a:t>x</a:t>
            </a:r>
            <a:r>
              <a:rPr lang="zh-TW" altLang="en-US" dirty="0" smtClean="0"/>
              <a:t>座標及</a:t>
            </a:r>
            <a:r>
              <a:rPr lang="en-US" altLang="zh-TW" dirty="0" smtClean="0"/>
              <a:t>y</a:t>
            </a:r>
            <a:r>
              <a:rPr lang="zh-TW" altLang="en-US" dirty="0" smtClean="0"/>
              <a:t>座標會越大，則</a:t>
            </a:r>
            <a:r>
              <a:rPr lang="en-US" altLang="zh-TW" dirty="0" err="1" smtClean="0"/>
              <a:t>fM</a:t>
            </a:r>
            <a:r>
              <a:rPr lang="zh-TW" altLang="en-US" dirty="0" smtClean="0"/>
              <a:t>當然在</a:t>
            </a:r>
            <a:r>
              <a:rPr lang="en-US" altLang="zh-TW" dirty="0" smtClean="0"/>
              <a:t>x=y</a:t>
            </a:r>
            <a:r>
              <a:rPr lang="zh-TW" altLang="en-US" dirty="0" smtClean="0"/>
              <a:t>上且落於區域內離原點最遠的點</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48</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我們以決策準則為</a:t>
            </a:r>
            <a:r>
              <a:rPr lang="en-US" altLang="zh-TW" dirty="0" smtClean="0"/>
              <a:t>f1</a:t>
            </a:r>
            <a:r>
              <a:rPr lang="zh-TW" altLang="en-US" dirty="0" smtClean="0"/>
              <a:t>為例找</a:t>
            </a:r>
            <a:r>
              <a:rPr lang="en-US" altLang="zh-TW" dirty="0" smtClean="0"/>
              <a:t>E[e|c1;f1]</a:t>
            </a:r>
            <a:r>
              <a:rPr lang="zh-TW" altLang="en-US" dirty="0" smtClean="0"/>
              <a:t>、</a:t>
            </a:r>
            <a:r>
              <a:rPr lang="en-US" altLang="zh-TW" dirty="0" smtClean="0"/>
              <a:t>E[e|c2;f1]</a:t>
            </a:r>
          </a:p>
          <a:p>
            <a:r>
              <a:rPr lang="en-US" altLang="zh-TW" dirty="0" smtClean="0"/>
              <a:t>(a)</a:t>
            </a:r>
          </a:p>
          <a:p>
            <a:r>
              <a:rPr lang="zh-TW" altLang="en-US" dirty="0" smtClean="0"/>
              <a:t>首先是</a:t>
            </a:r>
            <a:r>
              <a:rPr lang="en-US" altLang="zh-TW" dirty="0" smtClean="0"/>
              <a:t>E[e|c1;f1]</a:t>
            </a:r>
          </a:p>
          <a:p>
            <a:r>
              <a:rPr lang="zh-TW" altLang="en-US" dirty="0" smtClean="0"/>
              <a:t>也是從</a:t>
            </a:r>
            <a:r>
              <a:rPr lang="en-US" altLang="zh-TW" dirty="0" smtClean="0"/>
              <a:t>d1</a:t>
            </a:r>
            <a:r>
              <a:rPr lang="zh-TW" altLang="en-US" dirty="0" smtClean="0"/>
              <a:t>開始看，</a:t>
            </a:r>
            <a:endParaRPr lang="en-US" altLang="zh-TW" dirty="0" smtClean="0"/>
          </a:p>
          <a:p>
            <a:r>
              <a:rPr lang="en-US" altLang="zh-TW" dirty="0" smtClean="0"/>
              <a:t>P(d1|c1)=3/4 → e(c1,c1)=11/3 → f(c1|d1)=1 → (3/4)*(11/3)*1 = 11/4</a:t>
            </a:r>
          </a:p>
          <a:p>
            <a:r>
              <a:rPr lang="en-US" altLang="zh-TW" dirty="0" smtClean="0"/>
              <a:t>P(d1|c1)=3/4→ e(c1,c2)=-1→ f(c2|d1)=0 → 0</a:t>
            </a:r>
          </a:p>
          <a:p>
            <a:r>
              <a:rPr lang="zh-TW" altLang="en-US" dirty="0" smtClean="0"/>
              <a:t>然後看</a:t>
            </a:r>
            <a:r>
              <a:rPr lang="en-US" altLang="zh-TW" dirty="0" smtClean="0"/>
              <a:t>d2</a:t>
            </a:r>
          </a:p>
          <a:p>
            <a:r>
              <a:rPr lang="en-US" altLang="zh-TW" dirty="0" smtClean="0"/>
              <a:t>P(d2|c1)=1/4 → e(c1,c1)=11/3 → f(c1|d2)=1 → (1/4)*(11/3)*1 = 11/12</a:t>
            </a:r>
          </a:p>
          <a:p>
            <a:r>
              <a:rPr lang="en-US" altLang="zh-TW" dirty="0" smtClean="0"/>
              <a:t>P(d2|c1)=1/4 → e(c1,c2)=-1 → f(c2|d2)=0 → 0</a:t>
            </a:r>
          </a:p>
          <a:p>
            <a:r>
              <a:rPr lang="zh-TW" altLang="en-US" dirty="0" smtClean="0"/>
              <a:t>因此</a:t>
            </a:r>
            <a:r>
              <a:rPr lang="en-US" altLang="zh-TW" dirty="0" smtClean="0"/>
              <a:t>E[e|c1;f1]</a:t>
            </a:r>
            <a:r>
              <a:rPr lang="zh-TW" altLang="en-US" dirty="0" smtClean="0"/>
              <a:t>為</a:t>
            </a:r>
            <a:r>
              <a:rPr lang="en-US" altLang="zh-TW" dirty="0" smtClean="0"/>
              <a:t>11/4+11/12+0 = 11/3</a:t>
            </a:r>
          </a:p>
          <a:p>
            <a:r>
              <a:rPr lang="en-US" altLang="zh-TW" dirty="0" smtClean="0"/>
              <a:t>(b)</a:t>
            </a:r>
          </a:p>
          <a:p>
            <a:r>
              <a:rPr lang="zh-TW" altLang="en-US" dirty="0" smtClean="0"/>
              <a:t>再來是</a:t>
            </a:r>
            <a:r>
              <a:rPr lang="en-US" altLang="zh-TW" dirty="0" smtClean="0"/>
              <a:t>E[e|c2;f1]</a:t>
            </a:r>
          </a:p>
          <a:p>
            <a:r>
              <a:rPr lang="zh-TW" altLang="en-US" dirty="0" smtClean="0"/>
              <a:t>也是從</a:t>
            </a:r>
            <a:r>
              <a:rPr lang="en-US" altLang="zh-TW" dirty="0" smtClean="0"/>
              <a:t>d1</a:t>
            </a:r>
            <a:r>
              <a:rPr lang="zh-TW" altLang="en-US" dirty="0" smtClean="0"/>
              <a:t>開始看，</a:t>
            </a:r>
            <a:endParaRPr lang="en-US" altLang="zh-TW" dirty="0" smtClean="0"/>
          </a:p>
          <a:p>
            <a:r>
              <a:rPr lang="en-US" altLang="zh-TW" dirty="0" smtClean="0"/>
              <a:t>P(d1|c2)=1/8 → e(c2,c1)=0 → f(c1|d1)=1 → 0</a:t>
            </a:r>
          </a:p>
          <a:p>
            <a:r>
              <a:rPr lang="en-US" altLang="zh-TW" dirty="0" smtClean="0"/>
              <a:t>P(d1|c2)=1/8 → e(c2,c2)=20/7 → f(c2|d1)=0 → 0</a:t>
            </a:r>
          </a:p>
          <a:p>
            <a:r>
              <a:rPr lang="zh-TW" altLang="en-US" dirty="0" smtClean="0"/>
              <a:t>然後看</a:t>
            </a:r>
            <a:r>
              <a:rPr lang="en-US" altLang="zh-TW" dirty="0" smtClean="0"/>
              <a:t>d2</a:t>
            </a:r>
          </a:p>
          <a:p>
            <a:r>
              <a:rPr lang="en-US" altLang="zh-TW" dirty="0" smtClean="0"/>
              <a:t>P(d2|c2)=7/8 → e(c2,c1)=0 → f(c1|d2)=1 → 0</a:t>
            </a:r>
          </a:p>
          <a:p>
            <a:r>
              <a:rPr lang="en-US" altLang="zh-TW" dirty="0" smtClean="0"/>
              <a:t>P(d2|c2)=7/8 → e(c2,c2)=20/7 → f(c2|d2)=0 → 0</a:t>
            </a:r>
          </a:p>
          <a:p>
            <a:r>
              <a:rPr lang="zh-TW" altLang="en-US" dirty="0" smtClean="0"/>
              <a:t>因此</a:t>
            </a:r>
            <a:r>
              <a:rPr lang="en-US" altLang="zh-TW" dirty="0" smtClean="0"/>
              <a:t>E[e|c2;f1]</a:t>
            </a:r>
            <a:r>
              <a:rPr lang="zh-TW" altLang="en-US" dirty="0" smtClean="0"/>
              <a:t>為</a:t>
            </a:r>
            <a:r>
              <a:rPr lang="en-US" altLang="zh-TW" dirty="0" smtClean="0"/>
              <a:t>0</a:t>
            </a:r>
          </a:p>
          <a:p>
            <a:endParaRPr lang="en-US" altLang="zh-TW" dirty="0" smtClean="0"/>
          </a:p>
          <a:p>
            <a:r>
              <a:rPr lang="en-US" altLang="zh-TW" dirty="0" smtClean="0"/>
              <a:t>(c)</a:t>
            </a:r>
          </a:p>
          <a:p>
            <a:r>
              <a:rPr lang="zh-TW" altLang="en-US" dirty="0" smtClean="0"/>
              <a:t>其次是</a:t>
            </a:r>
            <a:r>
              <a:rPr lang="en-US" altLang="zh-TW" dirty="0" smtClean="0"/>
              <a:t>E[e|c1;f2]</a:t>
            </a:r>
          </a:p>
          <a:p>
            <a:r>
              <a:rPr lang="zh-TW" altLang="en-US" dirty="0" smtClean="0"/>
              <a:t>也是從</a:t>
            </a:r>
            <a:r>
              <a:rPr lang="en-US" altLang="zh-TW" dirty="0" smtClean="0"/>
              <a:t>d1</a:t>
            </a:r>
            <a:r>
              <a:rPr lang="zh-TW" altLang="en-US" dirty="0" smtClean="0"/>
              <a:t>開始看，</a:t>
            </a:r>
            <a:endParaRPr lang="en-US" altLang="zh-TW" dirty="0" smtClean="0"/>
          </a:p>
          <a:p>
            <a:r>
              <a:rPr lang="en-US" altLang="zh-TW" dirty="0" smtClean="0"/>
              <a:t>P(d1|c1)=3/4 → e(c1,c1)=11/3 → f(c1|d1)=1 → (3/4)*(11/3)*1 = 11/4</a:t>
            </a:r>
          </a:p>
          <a:p>
            <a:r>
              <a:rPr lang="en-US" altLang="zh-TW" dirty="0" smtClean="0"/>
              <a:t>P(d1|c1)=3/4→ e(c1,c2)=-1→ f(c2|d1)=0 → 0</a:t>
            </a:r>
          </a:p>
          <a:p>
            <a:r>
              <a:rPr lang="zh-TW" altLang="en-US" dirty="0" smtClean="0"/>
              <a:t>然後看</a:t>
            </a:r>
            <a:r>
              <a:rPr lang="en-US" altLang="zh-TW" dirty="0" smtClean="0"/>
              <a:t>d2</a:t>
            </a:r>
          </a:p>
          <a:p>
            <a:r>
              <a:rPr lang="en-US" altLang="zh-TW" dirty="0" smtClean="0"/>
              <a:t>P(d2|c1)=1/4 → e(c1,c1)=11/3 → f(c1|d2)=0 → 0</a:t>
            </a:r>
          </a:p>
          <a:p>
            <a:r>
              <a:rPr lang="en-US" altLang="zh-TW" dirty="0" smtClean="0"/>
              <a:t>P(d2|c1)=1/4 → e(c1,c2)=-1 → f(c2|d2)=1 → (1/4)*(-1)*1 = -1/4</a:t>
            </a:r>
          </a:p>
          <a:p>
            <a:r>
              <a:rPr lang="zh-TW" altLang="en-US" dirty="0" smtClean="0"/>
              <a:t>因此</a:t>
            </a:r>
            <a:r>
              <a:rPr lang="en-US" altLang="zh-TW" dirty="0" smtClean="0"/>
              <a:t>E[e|c1;f2]</a:t>
            </a:r>
            <a:r>
              <a:rPr lang="zh-TW" altLang="en-US" dirty="0" smtClean="0"/>
              <a:t>為</a:t>
            </a:r>
            <a:r>
              <a:rPr lang="en-US" altLang="zh-TW" dirty="0" smtClean="0"/>
              <a:t>11/4-1/4 = 10/4 = 5/2</a:t>
            </a:r>
          </a:p>
          <a:p>
            <a:r>
              <a:rPr lang="en-US" altLang="zh-TW" dirty="0" smtClean="0"/>
              <a:t>(d)</a:t>
            </a:r>
          </a:p>
          <a:p>
            <a:r>
              <a:rPr lang="zh-TW" altLang="en-US" dirty="0" smtClean="0"/>
              <a:t>再來是</a:t>
            </a:r>
            <a:r>
              <a:rPr lang="en-US" altLang="zh-TW" dirty="0" smtClean="0"/>
              <a:t>E[e|c2;f2]</a:t>
            </a:r>
          </a:p>
          <a:p>
            <a:r>
              <a:rPr lang="zh-TW" altLang="en-US" dirty="0" smtClean="0"/>
              <a:t>也是從</a:t>
            </a:r>
            <a:r>
              <a:rPr lang="en-US" altLang="zh-TW" dirty="0" smtClean="0"/>
              <a:t>d1</a:t>
            </a:r>
            <a:r>
              <a:rPr lang="zh-TW" altLang="en-US" dirty="0" smtClean="0"/>
              <a:t>開始看，</a:t>
            </a:r>
            <a:endParaRPr lang="en-US" altLang="zh-TW" dirty="0" smtClean="0"/>
          </a:p>
          <a:p>
            <a:r>
              <a:rPr lang="en-US" altLang="zh-TW" dirty="0" smtClean="0"/>
              <a:t>P(d1|c2)=1/8 → e(c2,c1)=0 → f(c1|d1)=1 → 0</a:t>
            </a:r>
          </a:p>
          <a:p>
            <a:r>
              <a:rPr lang="en-US" altLang="zh-TW" dirty="0" smtClean="0"/>
              <a:t>P(d1|c2)=1/8 → e(c2,c2)=20/7 → f(c2|d1)=0 → 0</a:t>
            </a:r>
          </a:p>
          <a:p>
            <a:r>
              <a:rPr lang="zh-TW" altLang="en-US" dirty="0" smtClean="0"/>
              <a:t>然後看</a:t>
            </a:r>
            <a:r>
              <a:rPr lang="en-US" altLang="zh-TW" dirty="0" smtClean="0"/>
              <a:t>d2</a:t>
            </a:r>
          </a:p>
          <a:p>
            <a:r>
              <a:rPr lang="en-US" altLang="zh-TW" dirty="0" smtClean="0"/>
              <a:t>P(d2|c2)=7/8 → e(c2,c1)=0 → f(c1|d2)=0 → 0</a:t>
            </a:r>
          </a:p>
          <a:p>
            <a:r>
              <a:rPr lang="en-US" altLang="zh-TW" dirty="0" smtClean="0"/>
              <a:t>P(d2|c2)=7/8 → e(c2,c2)=20/7 → f(c2|d2)=1 → (7/8)*(20/7)*1 = 20/8 = 5/2</a:t>
            </a:r>
          </a:p>
          <a:p>
            <a:r>
              <a:rPr lang="zh-TW" altLang="en-US" dirty="0" smtClean="0"/>
              <a:t>因此</a:t>
            </a:r>
            <a:r>
              <a:rPr lang="en-US" altLang="zh-TW" dirty="0" smtClean="0"/>
              <a:t>E[e|c2;f2]</a:t>
            </a:r>
            <a:r>
              <a:rPr lang="zh-TW" altLang="en-US" dirty="0" smtClean="0"/>
              <a:t>為</a:t>
            </a:r>
            <a:r>
              <a:rPr lang="en-US" altLang="zh-TW" dirty="0" smtClean="0"/>
              <a:t>5/2</a:t>
            </a:r>
            <a:endParaRPr lang="zh-TW" altLang="en-US" dirty="0" smtClean="0"/>
          </a:p>
          <a:p>
            <a:endParaRPr lang="en-US" dirty="0"/>
          </a:p>
        </p:txBody>
      </p:sp>
      <p:sp>
        <p:nvSpPr>
          <p:cNvPr id="4" name="Slide Number Placeholder 3"/>
          <p:cNvSpPr>
            <a:spLocks noGrp="1"/>
          </p:cNvSpPr>
          <p:nvPr>
            <p:ph type="sldNum" sz="quarter" idx="10"/>
          </p:nvPr>
        </p:nvSpPr>
        <p:spPr/>
        <p:txBody>
          <a:bodyPr/>
          <a:lstStyle/>
          <a:p>
            <a:pPr>
              <a:defRPr/>
            </a:pPr>
            <a:fld id="{FDB60568-FCDC-4A75-8E4A-A28D3998D307}" type="slidenum">
              <a:rPr lang="en-US" altLang="zh-TW" smtClean="0"/>
              <a:pPr>
                <a:defRPr/>
              </a:pPr>
              <a:t>50</a:t>
            </a:fld>
            <a:endParaRPr lang="en-US" altLang="zh-TW"/>
          </a:p>
        </p:txBody>
      </p:sp>
    </p:spTree>
    <p:extLst>
      <p:ext uri="{BB962C8B-B14F-4D97-AF65-F5344CB8AC3E}">
        <p14:creationId xmlns:p14="http://schemas.microsoft.com/office/powerpoint/2010/main" val="1095745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mtClean="0"/>
              <a:t>本例子中</a:t>
            </a:r>
            <a:r>
              <a:rPr lang="en-US" altLang="zh-TW" smtClean="0"/>
              <a:t>General </a:t>
            </a:r>
            <a:r>
              <a:rPr lang="en-US" altLang="zh-TW" dirty="0" err="1" smtClean="0"/>
              <a:t>maximin</a:t>
            </a:r>
            <a:r>
              <a:rPr lang="en-US" altLang="zh-TW" dirty="0" smtClean="0"/>
              <a:t> rule </a:t>
            </a:r>
            <a:r>
              <a:rPr lang="zh-TW" altLang="en-US" dirty="0" smtClean="0"/>
              <a:t>恰好是</a:t>
            </a:r>
            <a:r>
              <a:rPr lang="en-US" altLang="zh-TW" dirty="0" smtClean="0"/>
              <a:t>Deterministic</a:t>
            </a:r>
            <a:r>
              <a:rPr lang="zh-TW" altLang="en-US" baseline="0" dirty="0" smtClean="0"/>
              <a:t> </a:t>
            </a:r>
            <a:r>
              <a:rPr lang="en-US" altLang="zh-TW" baseline="0" dirty="0" err="1" smtClean="0"/>
              <a:t>maximin</a:t>
            </a:r>
            <a:r>
              <a:rPr lang="zh-TW" altLang="en-US" baseline="0" dirty="0" smtClean="0"/>
              <a:t> </a:t>
            </a:r>
            <a:r>
              <a:rPr lang="en-US" altLang="zh-TW" baseline="0" dirty="0" smtClean="0"/>
              <a:t>rule</a:t>
            </a:r>
            <a:r>
              <a:rPr lang="zh-TW" altLang="en-US" baseline="0" dirty="0" smtClean="0"/>
              <a:t> </a:t>
            </a:r>
            <a:r>
              <a:rPr lang="en-US" altLang="zh-TW" baseline="0" dirty="0" smtClean="0"/>
              <a:t>F2</a:t>
            </a:r>
          </a:p>
          <a:p>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52</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eaLnBrk="1" hangingPunct="1"/>
            <a:r>
              <a:rPr lang="en-US" altLang="zh-TW" dirty="0" smtClean="0"/>
              <a:t>General </a:t>
            </a:r>
            <a:r>
              <a:rPr lang="en-US" altLang="zh-TW" dirty="0" err="1" smtClean="0"/>
              <a:t>maximin</a:t>
            </a:r>
            <a:r>
              <a:rPr lang="en-US" altLang="zh-TW" dirty="0" smtClean="0"/>
              <a:t> rule </a:t>
            </a:r>
            <a:r>
              <a:rPr lang="zh-TW" altLang="en-US" dirty="0" smtClean="0"/>
              <a:t>永遠可以做到和 </a:t>
            </a:r>
            <a:r>
              <a:rPr lang="en-US" altLang="zh-TW" dirty="0" err="1" smtClean="0"/>
              <a:t>Bayes</a:t>
            </a:r>
            <a:r>
              <a:rPr lang="zh-TW" altLang="en-US" dirty="0" smtClean="0"/>
              <a:t>最差一樣好</a:t>
            </a:r>
            <a:endParaRPr lang="en-US" altLang="zh-TW" dirty="0" smtClean="0"/>
          </a:p>
          <a:p>
            <a:pPr eaLnBrk="1" hangingPunct="1"/>
            <a:r>
              <a:rPr lang="en-US" altLang="zh-TW" dirty="0" smtClean="0"/>
              <a:t>General </a:t>
            </a:r>
            <a:r>
              <a:rPr lang="en-US" altLang="zh-TW" dirty="0" err="1" smtClean="0"/>
              <a:t>maximin</a:t>
            </a:r>
            <a:r>
              <a:rPr lang="en-US" altLang="zh-TW" dirty="0" smtClean="0"/>
              <a:t> rule != </a:t>
            </a:r>
            <a:r>
              <a:rPr lang="en-US" altLang="zh-TW" dirty="0" err="1" smtClean="0"/>
              <a:t>Bayes</a:t>
            </a:r>
            <a:r>
              <a:rPr lang="en-US" altLang="zh-TW" dirty="0" smtClean="0"/>
              <a:t> decision rule </a:t>
            </a:r>
            <a:endParaRPr lang="zh-TW" altLang="en-US" dirty="0" smtClean="0"/>
          </a:p>
          <a:p>
            <a:r>
              <a:rPr lang="en-US" altLang="zh-TW" dirty="0" smtClean="0"/>
              <a:t>General </a:t>
            </a:r>
            <a:r>
              <a:rPr lang="en-US" altLang="zh-TW" dirty="0" err="1" smtClean="0"/>
              <a:t>maximin</a:t>
            </a:r>
            <a:r>
              <a:rPr lang="en-US" altLang="zh-TW" dirty="0" smtClean="0"/>
              <a:t> rule </a:t>
            </a:r>
            <a:r>
              <a:rPr lang="zh-TW" altLang="en-US" dirty="0" smtClean="0"/>
              <a:t>不一定等於 </a:t>
            </a:r>
            <a:r>
              <a:rPr lang="en-US" altLang="zh-TW" dirty="0" smtClean="0"/>
              <a:t>Deterministic</a:t>
            </a:r>
            <a:r>
              <a:rPr lang="zh-TW" altLang="en-US" baseline="0" dirty="0" smtClean="0"/>
              <a:t> </a:t>
            </a:r>
            <a:r>
              <a:rPr lang="en-US" altLang="zh-TW" baseline="0" dirty="0" err="1" smtClean="0"/>
              <a:t>maximin</a:t>
            </a:r>
            <a:r>
              <a:rPr lang="zh-TW" altLang="en-US" baseline="0" dirty="0" smtClean="0"/>
              <a:t> </a:t>
            </a:r>
            <a:r>
              <a:rPr lang="en-US" altLang="zh-TW" baseline="0" dirty="0" smtClean="0"/>
              <a:t>rule</a:t>
            </a:r>
          </a:p>
          <a:p>
            <a:r>
              <a:rPr lang="en-US" altLang="zh-TW" baseline="0" dirty="0" smtClean="0"/>
              <a:t>(</a:t>
            </a:r>
            <a:r>
              <a:rPr lang="zh-TW" altLang="en-US" baseline="0" dirty="0" smtClean="0"/>
              <a:t>在有些</a:t>
            </a:r>
            <a:r>
              <a:rPr lang="en-US" altLang="zh-TW" baseline="0" dirty="0" smtClean="0"/>
              <a:t>prior</a:t>
            </a:r>
            <a:r>
              <a:rPr lang="zh-TW" altLang="en-US" baseline="0" dirty="0" smtClean="0"/>
              <a:t> </a:t>
            </a:r>
            <a:r>
              <a:rPr lang="en-US" altLang="zh-TW" baseline="0" dirty="0" smtClean="0"/>
              <a:t>probability</a:t>
            </a:r>
            <a:r>
              <a:rPr lang="zh-TW" altLang="en-US" baseline="0" dirty="0" smtClean="0"/>
              <a:t> </a:t>
            </a:r>
            <a:r>
              <a:rPr lang="en-US" altLang="zh-TW" baseline="0" dirty="0" smtClean="0"/>
              <a:t>function</a:t>
            </a:r>
            <a:r>
              <a:rPr lang="zh-TW" altLang="en-US" baseline="0" dirty="0" smtClean="0"/>
              <a:t>下，</a:t>
            </a:r>
            <a:r>
              <a:rPr lang="en-US" altLang="zh-TW" dirty="0" smtClean="0"/>
              <a:t>Deterministic</a:t>
            </a:r>
            <a:r>
              <a:rPr lang="zh-TW" altLang="en-US" baseline="0" dirty="0" smtClean="0"/>
              <a:t> </a:t>
            </a:r>
            <a:r>
              <a:rPr lang="en-US" altLang="zh-TW" baseline="0" dirty="0" err="1" smtClean="0"/>
              <a:t>maximin</a:t>
            </a:r>
            <a:r>
              <a:rPr lang="zh-TW" altLang="en-US" baseline="0" dirty="0" smtClean="0"/>
              <a:t> </a:t>
            </a:r>
            <a:r>
              <a:rPr lang="en-US" altLang="zh-TW" baseline="0" dirty="0" smtClean="0"/>
              <a:t>rule</a:t>
            </a:r>
            <a:r>
              <a:rPr lang="zh-TW" altLang="en-US" baseline="0" dirty="0" smtClean="0"/>
              <a:t>的</a:t>
            </a:r>
            <a:r>
              <a:rPr lang="en-US" altLang="zh-TW" baseline="0" dirty="0" smtClean="0"/>
              <a:t>gain</a:t>
            </a:r>
            <a:r>
              <a:rPr lang="zh-TW" altLang="en-US" baseline="0" dirty="0" smtClean="0"/>
              <a:t>會大於</a:t>
            </a:r>
            <a:r>
              <a:rPr lang="en-US" altLang="zh-TW" dirty="0" smtClean="0"/>
              <a:t>General </a:t>
            </a:r>
            <a:r>
              <a:rPr lang="en-US" altLang="zh-TW" dirty="0" err="1" smtClean="0"/>
              <a:t>maximin</a:t>
            </a:r>
            <a:r>
              <a:rPr lang="en-US" altLang="zh-TW" dirty="0" smtClean="0"/>
              <a:t> rule </a:t>
            </a:r>
            <a:r>
              <a:rPr lang="zh-TW" altLang="en-US" dirty="0" smtClean="0"/>
              <a:t>的</a:t>
            </a:r>
            <a:r>
              <a:rPr lang="en-US" altLang="zh-TW" dirty="0" smtClean="0"/>
              <a:t>gain ;  </a:t>
            </a:r>
            <a:r>
              <a:rPr lang="zh-TW" altLang="en-US" dirty="0" smtClean="0"/>
              <a:t>反之誠然，</a:t>
            </a:r>
            <a:endParaRPr lang="en-US" altLang="zh-TW" dirty="0" smtClean="0"/>
          </a:p>
          <a:p>
            <a:r>
              <a:rPr lang="zh-TW" altLang="en-US" baseline="0" dirty="0" smtClean="0"/>
              <a:t>不過確定的是</a:t>
            </a:r>
            <a:r>
              <a:rPr lang="en-US" altLang="zh-TW" dirty="0" smtClean="0"/>
              <a:t>General </a:t>
            </a:r>
            <a:r>
              <a:rPr lang="en-US" altLang="zh-TW" dirty="0" err="1" smtClean="0"/>
              <a:t>maximin</a:t>
            </a:r>
            <a:r>
              <a:rPr lang="en-US" altLang="zh-TW" dirty="0" smtClean="0"/>
              <a:t> rule</a:t>
            </a:r>
            <a:r>
              <a:rPr lang="zh-TW" altLang="en-US" dirty="0" smtClean="0"/>
              <a:t>的</a:t>
            </a:r>
            <a:r>
              <a:rPr lang="en-US" altLang="zh-TW" dirty="0" smtClean="0"/>
              <a:t>min</a:t>
            </a:r>
            <a:r>
              <a:rPr lang="zh-TW" altLang="en-US" baseline="0" dirty="0" smtClean="0"/>
              <a:t> </a:t>
            </a:r>
            <a:r>
              <a:rPr lang="en-US" altLang="zh-TW" baseline="0" dirty="0" smtClean="0"/>
              <a:t>gain</a:t>
            </a:r>
            <a:r>
              <a:rPr lang="zh-TW" altLang="en-US" baseline="0" dirty="0" smtClean="0"/>
              <a:t> 大於等於</a:t>
            </a:r>
            <a:r>
              <a:rPr lang="en-US" altLang="zh-TW" dirty="0" smtClean="0"/>
              <a:t>Deterministic</a:t>
            </a:r>
            <a:r>
              <a:rPr lang="zh-TW" altLang="en-US" baseline="0" dirty="0" smtClean="0"/>
              <a:t> </a:t>
            </a:r>
            <a:r>
              <a:rPr lang="en-US" altLang="zh-TW" baseline="0" dirty="0" err="1" smtClean="0"/>
              <a:t>maximin</a:t>
            </a:r>
            <a:r>
              <a:rPr lang="zh-TW" altLang="en-US" baseline="0" dirty="0" smtClean="0"/>
              <a:t> </a:t>
            </a:r>
            <a:r>
              <a:rPr lang="en-US" altLang="zh-TW" baseline="0" dirty="0" smtClean="0"/>
              <a:t>rule</a:t>
            </a:r>
            <a:r>
              <a:rPr lang="zh-TW" altLang="en-US" baseline="0" dirty="0" smtClean="0"/>
              <a:t>的</a:t>
            </a:r>
            <a:r>
              <a:rPr lang="en-US" altLang="zh-TW" baseline="0" dirty="0" smtClean="0"/>
              <a:t>min</a:t>
            </a:r>
            <a:r>
              <a:rPr lang="zh-TW" altLang="en-US" baseline="0" dirty="0" smtClean="0"/>
              <a:t> </a:t>
            </a:r>
            <a:r>
              <a:rPr lang="en-US" altLang="zh-TW" baseline="0" dirty="0" smtClean="0"/>
              <a:t>gain)</a:t>
            </a:r>
          </a:p>
          <a:p>
            <a:endParaRPr lang="en-US" altLang="zh-TW" baseline="0" dirty="0" smtClean="0"/>
          </a:p>
          <a:p>
            <a:r>
              <a:rPr lang="zh-TW" altLang="en-US" dirty="0" smtClean="0"/>
              <a:t>我們以決策準則為</a:t>
            </a:r>
            <a:r>
              <a:rPr lang="en-US" altLang="zh-TW" dirty="0" smtClean="0"/>
              <a:t>f1</a:t>
            </a:r>
            <a:r>
              <a:rPr lang="zh-TW" altLang="en-US" dirty="0" smtClean="0"/>
              <a:t>為例找</a:t>
            </a:r>
            <a:r>
              <a:rPr lang="en-US" altLang="zh-TW" dirty="0" smtClean="0"/>
              <a:t>E[e|c1;f1]</a:t>
            </a:r>
            <a:r>
              <a:rPr lang="zh-TW" altLang="en-US" dirty="0" smtClean="0"/>
              <a:t>、</a:t>
            </a:r>
            <a:r>
              <a:rPr lang="en-US" altLang="zh-TW" dirty="0" smtClean="0"/>
              <a:t>E[e|c2;f1]</a:t>
            </a:r>
          </a:p>
          <a:p>
            <a:r>
              <a:rPr lang="en-US" altLang="zh-TW" dirty="0" smtClean="0"/>
              <a:t>(a)</a:t>
            </a:r>
          </a:p>
          <a:p>
            <a:r>
              <a:rPr lang="zh-TW" altLang="en-US" dirty="0" smtClean="0"/>
              <a:t>首先是</a:t>
            </a:r>
            <a:r>
              <a:rPr lang="en-US" altLang="zh-TW" dirty="0" smtClean="0"/>
              <a:t>E[e|c1;f1]</a:t>
            </a:r>
          </a:p>
          <a:p>
            <a:r>
              <a:rPr lang="zh-TW" altLang="en-US" dirty="0" smtClean="0"/>
              <a:t>也是從</a:t>
            </a:r>
            <a:r>
              <a:rPr lang="en-US" altLang="zh-TW" dirty="0" smtClean="0"/>
              <a:t>d1</a:t>
            </a:r>
            <a:r>
              <a:rPr lang="zh-TW" altLang="en-US" dirty="0" smtClean="0"/>
              <a:t>開始看，</a:t>
            </a:r>
            <a:endParaRPr lang="en-US" altLang="zh-TW" dirty="0" smtClean="0"/>
          </a:p>
          <a:p>
            <a:r>
              <a:rPr lang="en-US" altLang="zh-TW" dirty="0" smtClean="0"/>
              <a:t>P(d1|c1)=0.3 → e(c1,c1)=1 → f1(c1|d1)=1 → 0.3*1*1 = 0.3</a:t>
            </a:r>
          </a:p>
          <a:p>
            <a:r>
              <a:rPr lang="en-US" altLang="zh-TW" dirty="0" smtClean="0"/>
              <a:t>P(d1|c1)=0.3→ e(c1,c2)=0→ f1(c2|d1)=0 → 0</a:t>
            </a:r>
          </a:p>
          <a:p>
            <a:r>
              <a:rPr lang="zh-TW" altLang="en-US" dirty="0" smtClean="0"/>
              <a:t>然後看</a:t>
            </a:r>
            <a:r>
              <a:rPr lang="en-US" altLang="zh-TW" dirty="0" smtClean="0"/>
              <a:t>d2</a:t>
            </a:r>
          </a:p>
          <a:p>
            <a:r>
              <a:rPr lang="en-US" altLang="zh-TW" dirty="0" smtClean="0"/>
              <a:t>P(d2|c1)=0.4 → e(c1,c1)=1 → f1(c1|d2)=1 → 0.4*1*1 = 0.4</a:t>
            </a:r>
          </a:p>
          <a:p>
            <a:r>
              <a:rPr lang="en-US" altLang="zh-TW" dirty="0" smtClean="0"/>
              <a:t>P(d2|c1)=0.4 → e(c1,c2)=0 → f1(c2|d2)=0 → 0</a:t>
            </a:r>
          </a:p>
          <a:p>
            <a:r>
              <a:rPr lang="zh-TW" altLang="en-US" dirty="0" smtClean="0"/>
              <a:t>然後看</a:t>
            </a:r>
            <a:r>
              <a:rPr lang="en-US" altLang="zh-TW" dirty="0" smtClean="0"/>
              <a:t>d3</a:t>
            </a:r>
          </a:p>
          <a:p>
            <a:r>
              <a:rPr lang="en-US" altLang="zh-TW" dirty="0" smtClean="0"/>
              <a:t>P(d3|c1)=0.3 → e(c1,c1)=1 → f1(c1|d3)=1 → 0.3*1*1 = 0.3</a:t>
            </a:r>
          </a:p>
          <a:p>
            <a:r>
              <a:rPr lang="en-US" altLang="zh-TW" dirty="0" smtClean="0"/>
              <a:t>P(d3|c1)=0.3 → e(c1,c2)=0 → f1(c2|d3)=0 → 0</a:t>
            </a:r>
          </a:p>
          <a:p>
            <a:r>
              <a:rPr lang="zh-TW" altLang="en-US" dirty="0" smtClean="0"/>
              <a:t>因此</a:t>
            </a:r>
            <a:r>
              <a:rPr lang="en-US" altLang="zh-TW" dirty="0" smtClean="0"/>
              <a:t>E[e|c1;f1]</a:t>
            </a:r>
            <a:r>
              <a:rPr lang="zh-TW" altLang="en-US" dirty="0" smtClean="0"/>
              <a:t>為</a:t>
            </a:r>
            <a:r>
              <a:rPr lang="en-US" altLang="zh-TW" dirty="0" smtClean="0"/>
              <a:t>0.3+0.4+0.3 = 1</a:t>
            </a:r>
          </a:p>
          <a:p>
            <a:r>
              <a:rPr lang="en-US" altLang="zh-TW" dirty="0" smtClean="0"/>
              <a:t>(b)</a:t>
            </a:r>
          </a:p>
          <a:p>
            <a:r>
              <a:rPr lang="zh-TW" altLang="en-US" dirty="0" smtClean="0"/>
              <a:t>再來是</a:t>
            </a:r>
            <a:r>
              <a:rPr lang="en-US" altLang="zh-TW" dirty="0" smtClean="0"/>
              <a:t>E[e|c2;f1]</a:t>
            </a:r>
          </a:p>
          <a:p>
            <a:r>
              <a:rPr lang="zh-TW" altLang="en-US" dirty="0" smtClean="0"/>
              <a:t>也是從</a:t>
            </a:r>
            <a:r>
              <a:rPr lang="en-US" altLang="zh-TW" dirty="0" smtClean="0"/>
              <a:t>d1</a:t>
            </a:r>
            <a:r>
              <a:rPr lang="zh-TW" altLang="en-US" dirty="0" smtClean="0"/>
              <a:t>開始看，</a:t>
            </a:r>
            <a:endParaRPr lang="en-US" altLang="zh-TW" dirty="0" smtClean="0"/>
          </a:p>
          <a:p>
            <a:r>
              <a:rPr lang="en-US" altLang="zh-TW" dirty="0" smtClean="0"/>
              <a:t>P(d1|c2)=0.25 → e(c2,c1)=0 → f1(c1|d1)=1 → 0</a:t>
            </a:r>
          </a:p>
          <a:p>
            <a:r>
              <a:rPr lang="en-US" altLang="zh-TW" dirty="0" smtClean="0"/>
              <a:t>P(d1|c2)=0.25 → e(c2,c2)=1 → f1(c2|d1)=0 → 0</a:t>
            </a:r>
          </a:p>
          <a:p>
            <a:r>
              <a:rPr lang="zh-TW" altLang="en-US" dirty="0" smtClean="0"/>
              <a:t>然後看</a:t>
            </a:r>
            <a:r>
              <a:rPr lang="en-US" altLang="zh-TW" dirty="0" smtClean="0"/>
              <a:t>d2</a:t>
            </a:r>
          </a:p>
          <a:p>
            <a:r>
              <a:rPr lang="en-US" altLang="zh-TW" dirty="0" smtClean="0"/>
              <a:t>P(d2|c2)=0.45 → e(c2,c1)=0 → f1(c1|d2)=1 → 0</a:t>
            </a:r>
          </a:p>
          <a:p>
            <a:r>
              <a:rPr lang="en-US" altLang="zh-TW" dirty="0" smtClean="0"/>
              <a:t>P(d2|c2)=0.45 → e(c2,c2)=1 → f1(c2|d2)=0 → 0</a:t>
            </a:r>
          </a:p>
          <a:p>
            <a:r>
              <a:rPr lang="zh-TW" altLang="en-US" dirty="0" smtClean="0"/>
              <a:t>然後看</a:t>
            </a:r>
            <a:r>
              <a:rPr lang="en-US" altLang="zh-TW" dirty="0" smtClean="0"/>
              <a:t>d3</a:t>
            </a:r>
          </a:p>
          <a:p>
            <a:r>
              <a:rPr lang="en-US" altLang="zh-TW" dirty="0" smtClean="0"/>
              <a:t>P(d3|c2)=0.3 → e(c2,c1)=0 → f1(c1|d3)=1 → 0</a:t>
            </a:r>
          </a:p>
          <a:p>
            <a:r>
              <a:rPr lang="en-US" altLang="zh-TW" dirty="0" smtClean="0"/>
              <a:t>P(d3|c2)=0.3 → e(c2,c2)=1 → f1(c2|d3)=0 → 0</a:t>
            </a:r>
          </a:p>
          <a:p>
            <a:r>
              <a:rPr lang="zh-TW" altLang="en-US" dirty="0" smtClean="0"/>
              <a:t>因此</a:t>
            </a:r>
            <a:r>
              <a:rPr lang="en-US" altLang="zh-TW" dirty="0" smtClean="0"/>
              <a:t>E[e|c2;f1]</a:t>
            </a:r>
            <a:r>
              <a:rPr lang="zh-TW" altLang="en-US" dirty="0" smtClean="0"/>
              <a:t>為</a:t>
            </a:r>
            <a:r>
              <a:rPr lang="en-US" altLang="zh-TW" dirty="0" smtClean="0"/>
              <a:t>0</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53</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E[e;f1] = E[e|c1;f1]*P(c1)+E[e|c2;f1]*P(c2) = P(c1)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E[e;f4] = E[e|c1;f4]*P(c1)+E[e|c2;f4]*P(c2) = 0.3*P(c1)+0.75*P(c2) = 0.3*P(c1)+0.75*[1-P(c1)] = -0.45*P(c1)+0.75</a:t>
            </a:r>
          </a:p>
          <a:p>
            <a:endParaRPr lang="en-US" altLang="zh-TW" dirty="0" smtClean="0"/>
          </a:p>
          <a:p>
            <a:endParaRPr lang="en-US" altLang="zh-TW" dirty="0" smtClean="0"/>
          </a:p>
          <a:p>
            <a:r>
              <a:rPr lang="zh-TW" altLang="en-US" dirty="0" smtClean="0"/>
              <a:t>交會點座標</a:t>
            </a:r>
            <a:endParaRPr lang="en-US" altLang="zh-TW" dirty="0" smtClean="0"/>
          </a:p>
          <a:p>
            <a:r>
              <a:rPr lang="en-US" altLang="zh-TW" dirty="0" smtClean="0"/>
              <a:t>P(c1) = -0.45P(c1) + 0.75</a:t>
            </a:r>
          </a:p>
          <a:p>
            <a:r>
              <a:rPr lang="zh-TW" altLang="en-US" dirty="0" smtClean="0"/>
              <a:t>所以 </a:t>
            </a:r>
            <a:r>
              <a:rPr lang="en-US" altLang="zh-TW" dirty="0" smtClean="0"/>
              <a:t>P(c1) = 0.75 / 1.45 = 15 / 29 = 0.5172</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55</a:t>
            </a:fld>
            <a:endParaRPr lang="en-US"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latin typeface="Verdana"/>
              </a:rPr>
              <a:t>當</a:t>
            </a:r>
            <a:r>
              <a:rPr lang="en-US" altLang="zh-TW" dirty="0" smtClean="0">
                <a:latin typeface="Verdana"/>
              </a:rPr>
              <a:t>(1.45p-0.45 ) </a:t>
            </a:r>
            <a:r>
              <a:rPr lang="zh-TW" altLang="en-US" dirty="0" smtClean="0">
                <a:latin typeface="Verdana"/>
              </a:rPr>
              <a:t>≤ </a:t>
            </a:r>
            <a:r>
              <a:rPr lang="en-US" altLang="zh-TW" dirty="0" smtClean="0">
                <a:latin typeface="Verdana"/>
              </a:rPr>
              <a:t>0</a:t>
            </a:r>
            <a:r>
              <a:rPr lang="zh-TW" altLang="en-US" dirty="0" smtClean="0">
                <a:latin typeface="Verdana"/>
              </a:rPr>
              <a:t>時，</a:t>
            </a:r>
            <a:endParaRPr lang="en-US" altLang="zh-TW" dirty="0" smtClean="0">
              <a:latin typeface="Verdana"/>
            </a:endParaRPr>
          </a:p>
          <a:p>
            <a:r>
              <a:rPr lang="zh-TW" altLang="en-US" dirty="0" smtClean="0">
                <a:latin typeface="Verdana"/>
              </a:rPr>
              <a:t>求得</a:t>
            </a:r>
            <a:r>
              <a:rPr lang="en-US" altLang="zh-TW" dirty="0" smtClean="0">
                <a:latin typeface="Verdana"/>
              </a:rPr>
              <a:t>p </a:t>
            </a:r>
            <a:r>
              <a:rPr lang="zh-TW" altLang="en-US" dirty="0" smtClean="0">
                <a:latin typeface="Verdana"/>
              </a:rPr>
              <a:t>≤ </a:t>
            </a:r>
            <a:r>
              <a:rPr lang="en-US" altLang="zh-TW" smtClean="0">
                <a:latin typeface="Verdana"/>
              </a:rPr>
              <a:t>0.3103</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56</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a:ln/>
        </p:spPr>
      </p:sp>
      <p:sp>
        <p:nvSpPr>
          <p:cNvPr id="76803" name="備忘稿版面配置區 2"/>
          <p:cNvSpPr>
            <a:spLocks noGrp="1"/>
          </p:cNvSpPr>
          <p:nvPr>
            <p:ph type="body" idx="1"/>
          </p:nvPr>
        </p:nvSpPr>
        <p:spPr>
          <a:noFill/>
        </p:spPr>
        <p:txBody>
          <a:bodyPr/>
          <a:lstStyle/>
          <a:p>
            <a:r>
              <a:rPr lang="zh-TW" altLang="en-US" dirty="0" smtClean="0">
                <a:ea typeface="新細明體" charset="-120"/>
              </a:rPr>
              <a:t>特徵的選取以及擷取技術</a:t>
            </a:r>
          </a:p>
          <a:p>
            <a:r>
              <a:rPr lang="zh-TW" altLang="en-US" dirty="0" smtClean="0">
                <a:ea typeface="新細明體" charset="-120"/>
              </a:rPr>
              <a:t>	要讓電腦能識別一</a:t>
            </a:r>
            <a:r>
              <a:rPr lang="en-US" altLang="zh-TW" dirty="0" smtClean="0">
                <a:ea typeface="新細明體" charset="-120"/>
              </a:rPr>
              <a:t>data set</a:t>
            </a:r>
            <a:r>
              <a:rPr lang="zh-TW" altLang="en-US" dirty="0" smtClean="0">
                <a:ea typeface="新細明體" charset="-120"/>
              </a:rPr>
              <a:t>時，應該要選出何種特徵作為分類的依據才能在要識別一未知真正類別的</a:t>
            </a:r>
            <a:r>
              <a:rPr lang="en-US" altLang="zh-TW" dirty="0" smtClean="0">
                <a:ea typeface="新細明體" charset="-120"/>
              </a:rPr>
              <a:t>unit</a:t>
            </a:r>
            <a:r>
              <a:rPr lang="zh-TW" altLang="en-US" dirty="0" smtClean="0">
                <a:ea typeface="新細明體" charset="-120"/>
              </a:rPr>
              <a:t>時做到最好、最接近正確的</a:t>
            </a:r>
            <a:r>
              <a:rPr lang="en-US" altLang="zh-TW" dirty="0" smtClean="0">
                <a:ea typeface="新細明體" charset="-120"/>
              </a:rPr>
              <a:t>assignment</a:t>
            </a:r>
            <a:r>
              <a:rPr lang="zh-TW" altLang="en-US" dirty="0" smtClean="0">
                <a:ea typeface="新細明體" charset="-120"/>
              </a:rPr>
              <a:t>，</a:t>
            </a:r>
            <a:endParaRPr lang="en-US" altLang="zh-TW" dirty="0" smtClean="0">
              <a:ea typeface="新細明體" charset="-120"/>
            </a:endParaRPr>
          </a:p>
          <a:p>
            <a:r>
              <a:rPr lang="en-US" altLang="zh-TW" dirty="0" smtClean="0">
                <a:ea typeface="新細明體" charset="-120"/>
              </a:rPr>
              <a:t>	</a:t>
            </a:r>
            <a:r>
              <a:rPr lang="zh-TW" altLang="en-US" dirty="0" smtClean="0">
                <a:ea typeface="新細明體" charset="-120"/>
              </a:rPr>
              <a:t>如此一來可以減少</a:t>
            </a:r>
            <a:r>
              <a:rPr lang="en-US" altLang="zh-TW" dirty="0" smtClean="0">
                <a:ea typeface="新細明體" charset="-120"/>
              </a:rPr>
              <a:t>measurement</a:t>
            </a:r>
            <a:r>
              <a:rPr lang="zh-TW" altLang="en-US" dirty="0" smtClean="0">
                <a:ea typeface="新細明體" charset="-120"/>
              </a:rPr>
              <a:t>的維度。</a:t>
            </a:r>
            <a:endParaRPr lang="en-US" altLang="zh-TW" dirty="0" smtClean="0">
              <a:ea typeface="新細明體" charset="-120"/>
            </a:endParaRPr>
          </a:p>
          <a:p>
            <a:r>
              <a:rPr lang="en-US" altLang="zh-TW" dirty="0" smtClean="0">
                <a:ea typeface="新細明體" charset="-120"/>
              </a:rPr>
              <a:t>[</a:t>
            </a:r>
            <a:r>
              <a:rPr lang="zh-TW" altLang="en-US" dirty="0" smtClean="0">
                <a:ea typeface="新細明體" charset="-120"/>
              </a:rPr>
              <a:t>比如要具有識別數字</a:t>
            </a:r>
            <a:r>
              <a:rPr lang="en-US" altLang="zh-TW" dirty="0" smtClean="0">
                <a:ea typeface="新細明體" charset="-120"/>
              </a:rPr>
              <a:t>0</a:t>
            </a:r>
            <a:r>
              <a:rPr lang="zh-TW" altLang="en-US" dirty="0" smtClean="0">
                <a:ea typeface="新細明體" charset="-120"/>
              </a:rPr>
              <a:t>、</a:t>
            </a:r>
            <a:r>
              <a:rPr lang="en-US" altLang="zh-TW" dirty="0" smtClean="0">
                <a:ea typeface="新細明體" charset="-120"/>
              </a:rPr>
              <a:t>1</a:t>
            </a:r>
            <a:r>
              <a:rPr lang="zh-TW" altLang="en-US" dirty="0" smtClean="0">
                <a:ea typeface="新細明體" charset="-120"/>
              </a:rPr>
              <a:t>的能力時，可以以</a:t>
            </a:r>
            <a:r>
              <a:rPr lang="en-US" altLang="zh-TW" dirty="0" smtClean="0">
                <a:ea typeface="新細明體" charset="-120"/>
              </a:rPr>
              <a:t>"</a:t>
            </a:r>
            <a:r>
              <a:rPr lang="zh-TW" altLang="en-US" dirty="0" smtClean="0">
                <a:ea typeface="新細明體" charset="-120"/>
              </a:rPr>
              <a:t>有洞</a:t>
            </a:r>
            <a:r>
              <a:rPr lang="en-US" altLang="zh-TW" dirty="0" smtClean="0">
                <a:ea typeface="新細明體" charset="-120"/>
              </a:rPr>
              <a:t>"</a:t>
            </a:r>
            <a:r>
              <a:rPr lang="zh-TW" altLang="en-US" dirty="0" smtClean="0">
                <a:ea typeface="新細明體" charset="-120"/>
              </a:rPr>
              <a:t>這樣的特徵來做為判斷的依據，則遇到</a:t>
            </a:r>
            <a:r>
              <a:rPr lang="en-US" altLang="zh-TW" dirty="0" smtClean="0">
                <a:ea typeface="新細明體" charset="-120"/>
              </a:rPr>
              <a:t>unit</a:t>
            </a:r>
            <a:r>
              <a:rPr lang="zh-TW" altLang="en-US" dirty="0" smtClean="0">
                <a:ea typeface="新細明體" charset="-120"/>
              </a:rPr>
              <a:t>時就</a:t>
            </a:r>
          </a:p>
          <a:p>
            <a:r>
              <a:rPr lang="zh-TW" altLang="en-US" dirty="0" smtClean="0">
                <a:ea typeface="新細明體" charset="-120"/>
              </a:rPr>
              <a:t>看</a:t>
            </a:r>
            <a:r>
              <a:rPr lang="en-US" altLang="zh-TW" dirty="0" smtClean="0">
                <a:ea typeface="新細明體" charset="-120"/>
              </a:rPr>
              <a:t>unit</a:t>
            </a:r>
            <a:r>
              <a:rPr lang="zh-TW" altLang="en-US" dirty="0" smtClean="0">
                <a:ea typeface="新細明體" charset="-120"/>
              </a:rPr>
              <a:t>是否</a:t>
            </a:r>
            <a:r>
              <a:rPr lang="en-US" altLang="zh-TW" dirty="0" smtClean="0">
                <a:ea typeface="新細明體" charset="-120"/>
              </a:rPr>
              <a:t>"</a:t>
            </a:r>
            <a:r>
              <a:rPr lang="zh-TW" altLang="en-US" dirty="0" smtClean="0">
                <a:ea typeface="新細明體" charset="-120"/>
              </a:rPr>
              <a:t>有洞</a:t>
            </a:r>
            <a:r>
              <a:rPr lang="en-US" altLang="zh-TW" dirty="0" smtClean="0">
                <a:ea typeface="新細明體" charset="-120"/>
              </a:rPr>
              <a:t>"</a:t>
            </a:r>
            <a:r>
              <a:rPr lang="zh-TW" altLang="en-US" dirty="0" smtClean="0">
                <a:ea typeface="新細明體" charset="-120"/>
              </a:rPr>
              <a:t>，有洞就將它</a:t>
            </a:r>
            <a:r>
              <a:rPr lang="en-US" altLang="zh-TW" dirty="0" smtClean="0">
                <a:ea typeface="新細明體" charset="-120"/>
              </a:rPr>
              <a:t>assign</a:t>
            </a:r>
            <a:r>
              <a:rPr lang="zh-TW" altLang="en-US" dirty="0" smtClean="0">
                <a:ea typeface="新細明體" charset="-120"/>
              </a:rPr>
              <a:t>到</a:t>
            </a:r>
            <a:r>
              <a:rPr lang="en-US" altLang="zh-TW" dirty="0" smtClean="0">
                <a:ea typeface="新細明體" charset="-120"/>
              </a:rPr>
              <a:t>0</a:t>
            </a:r>
            <a:r>
              <a:rPr lang="zh-TW" altLang="en-US" dirty="0" smtClean="0">
                <a:ea typeface="新細明體" charset="-120"/>
              </a:rPr>
              <a:t>這一類，沒洞就</a:t>
            </a:r>
            <a:r>
              <a:rPr lang="en-US" altLang="zh-TW" dirty="0" smtClean="0">
                <a:ea typeface="新細明體" charset="-120"/>
              </a:rPr>
              <a:t>assign</a:t>
            </a:r>
            <a:r>
              <a:rPr lang="zh-TW" altLang="en-US" dirty="0" smtClean="0">
                <a:ea typeface="新細明體" charset="-120"/>
              </a:rPr>
              <a:t>到</a:t>
            </a:r>
            <a:r>
              <a:rPr lang="en-US" altLang="zh-TW" dirty="0" smtClean="0">
                <a:ea typeface="新細明體" charset="-120"/>
              </a:rPr>
              <a:t>1</a:t>
            </a:r>
            <a:r>
              <a:rPr lang="zh-TW" altLang="en-US" dirty="0" smtClean="0">
                <a:ea typeface="新細明體" charset="-120"/>
              </a:rPr>
              <a:t>。而選取這樣的特徵就不需圖</a:t>
            </a:r>
          </a:p>
          <a:p>
            <a:r>
              <a:rPr lang="zh-TW" altLang="en-US" dirty="0" smtClean="0">
                <a:ea typeface="新細明體" charset="-120"/>
              </a:rPr>
              <a:t>形的大小、亮暗度之類的</a:t>
            </a:r>
            <a:r>
              <a:rPr lang="en-US" altLang="zh-TW" dirty="0" smtClean="0">
                <a:ea typeface="新細明體" charset="-120"/>
              </a:rPr>
              <a:t>measurement</a:t>
            </a:r>
            <a:r>
              <a:rPr lang="zh-TW" altLang="en-US" dirty="0" smtClean="0">
                <a:ea typeface="新細明體" charset="-120"/>
              </a:rPr>
              <a:t>。</a:t>
            </a:r>
            <a:r>
              <a:rPr lang="en-US" altLang="zh-TW" dirty="0" smtClean="0">
                <a:ea typeface="新細明體" charset="-120"/>
              </a:rPr>
              <a:t>]	</a:t>
            </a:r>
          </a:p>
          <a:p>
            <a:endParaRPr lang="en-US" altLang="zh-TW" dirty="0" smtClean="0">
              <a:ea typeface="新細明體" charset="-120"/>
            </a:endParaRPr>
          </a:p>
          <a:p>
            <a:r>
              <a:rPr lang="zh-TW" altLang="en-US" dirty="0" smtClean="0">
                <a:ea typeface="新細明體" charset="-120"/>
              </a:rPr>
              <a:t>決策準則</a:t>
            </a:r>
            <a:r>
              <a:rPr lang="en-US" altLang="zh-TW" dirty="0" smtClean="0">
                <a:ea typeface="新細明體" charset="-120"/>
              </a:rPr>
              <a:t>(decision rule)</a:t>
            </a:r>
            <a:r>
              <a:rPr lang="zh-TW" altLang="en-US" dirty="0" smtClean="0">
                <a:ea typeface="新細明體" charset="-120"/>
              </a:rPr>
              <a:t>的創建</a:t>
            </a:r>
          </a:p>
          <a:p>
            <a:r>
              <a:rPr lang="zh-TW" altLang="en-US" dirty="0" smtClean="0">
                <a:ea typeface="新細明體" charset="-120"/>
              </a:rPr>
              <a:t>	我們要決定如何依照測量值</a:t>
            </a:r>
            <a:r>
              <a:rPr lang="en-US" altLang="zh-TW" dirty="0" smtClean="0">
                <a:ea typeface="新細明體" charset="-120"/>
              </a:rPr>
              <a:t>(</a:t>
            </a:r>
            <a:r>
              <a:rPr lang="zh-TW" altLang="en-US" dirty="0" smtClean="0">
                <a:ea typeface="新細明體" charset="-120"/>
              </a:rPr>
              <a:t>將特徵量化後的值</a:t>
            </a:r>
            <a:r>
              <a:rPr lang="en-US" altLang="zh-TW" dirty="0" smtClean="0">
                <a:ea typeface="新細明體" charset="-120"/>
              </a:rPr>
              <a:t>)</a:t>
            </a:r>
            <a:r>
              <a:rPr lang="zh-TW" altLang="en-US" dirty="0" smtClean="0">
                <a:ea typeface="新細明體" charset="-120"/>
              </a:rPr>
              <a:t>將這個</a:t>
            </a:r>
            <a:r>
              <a:rPr lang="en-US" altLang="zh-TW" dirty="0" smtClean="0">
                <a:ea typeface="新細明體" charset="-120"/>
              </a:rPr>
              <a:t>UNIT</a:t>
            </a:r>
            <a:r>
              <a:rPr lang="zh-TW" altLang="en-US" dirty="0" smtClean="0">
                <a:ea typeface="新細明體" charset="-120"/>
              </a:rPr>
              <a:t>作</a:t>
            </a:r>
            <a:r>
              <a:rPr lang="en-US" altLang="zh-TW" dirty="0" smtClean="0">
                <a:ea typeface="新細明體" charset="-120"/>
              </a:rPr>
              <a:t>assignment</a:t>
            </a:r>
          </a:p>
          <a:p>
            <a:r>
              <a:rPr lang="zh-TW" altLang="en-US" dirty="0" smtClean="0">
                <a:ea typeface="新細明體" charset="-120"/>
              </a:rPr>
              <a:t>估計準則的誤差	</a:t>
            </a:r>
          </a:p>
          <a:p>
            <a:r>
              <a:rPr lang="zh-TW" altLang="en-US" dirty="0" smtClean="0">
                <a:ea typeface="新細明體" charset="-120"/>
              </a:rPr>
              <a:t>	匹配</a:t>
            </a:r>
            <a:r>
              <a:rPr lang="en-US" altLang="zh-TW" dirty="0" smtClean="0">
                <a:ea typeface="新細明體" charset="-120"/>
              </a:rPr>
              <a:t>(assignment)</a:t>
            </a:r>
            <a:r>
              <a:rPr lang="zh-TW" altLang="en-US" dirty="0" smtClean="0">
                <a:ea typeface="新細明體" charset="-120"/>
              </a:rPr>
              <a:t>的結果幾乎可以肯定不是</a:t>
            </a:r>
            <a:r>
              <a:rPr lang="en-US" altLang="zh-TW" dirty="0" smtClean="0">
                <a:ea typeface="新細明體" charset="-120"/>
              </a:rPr>
              <a:t>100%</a:t>
            </a:r>
            <a:r>
              <a:rPr lang="zh-TW" altLang="en-US" dirty="0" smtClean="0">
                <a:ea typeface="新細明體" charset="-120"/>
              </a:rPr>
              <a:t>正確的，因此我們要考量決策準則的誤差</a:t>
            </a:r>
          </a:p>
          <a:p>
            <a:r>
              <a:rPr lang="zh-TW" altLang="en-US" dirty="0" smtClean="0">
                <a:ea typeface="新細明體" charset="-120"/>
              </a:rPr>
              <a:t>	依此誤差找最小誤差、最大效益的決策準則</a:t>
            </a:r>
          </a:p>
        </p:txBody>
      </p:sp>
      <p:sp>
        <p:nvSpPr>
          <p:cNvPr id="76804" name="投影片編號版面配置區 3"/>
          <p:cNvSpPr>
            <a:spLocks noGrp="1"/>
          </p:cNvSpPr>
          <p:nvPr>
            <p:ph type="sldNum" sz="quarter" idx="5"/>
          </p:nvPr>
        </p:nvSpPr>
        <p:spPr>
          <a:noFill/>
          <a:ln>
            <a:miter lim="800000"/>
            <a:headEnd/>
            <a:tailEnd/>
          </a:ln>
        </p:spPr>
        <p:txBody>
          <a:bodyPr/>
          <a:lstStyle/>
          <a:p>
            <a:fld id="{85DC880B-D401-4DA4-B5B7-11EE1E05951D}" type="slidenum">
              <a:rPr lang="en-US" altLang="zh-TW" smtClean="0">
                <a:ea typeface="新細明體" charset="-120"/>
              </a:rPr>
              <a:pPr/>
              <a:t>5</a:t>
            </a:fld>
            <a:endParaRPr lang="en-US" altLang="zh-TW" smtClean="0">
              <a:ea typeface="新細明體"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l-GR" altLang="zh-TW" dirty="0" smtClean="0">
                <a:latin typeface="Verdana"/>
              </a:rPr>
              <a:t>α</a:t>
            </a:r>
            <a:r>
              <a:rPr lang="en-US" altLang="zh-TW" dirty="0" smtClean="0">
                <a:latin typeface="Verdana"/>
              </a:rPr>
              <a:t>1(f) = [ f(c2|d1)*P(d1,c1) + f(c2|d2)*P(d2,c1) + f(c2|d3)*P(d3,c1) + f(c2|d4)*P(d4,c1) + f(c2|d5)*P(d5,c1) + f(c2|d6)*P(d6,c1) ] / [0.2+0.1+0.05+0.05+0.05+0.05]</a:t>
            </a:r>
          </a:p>
          <a:p>
            <a:r>
              <a:rPr lang="en-US" altLang="zh-TW" dirty="0" smtClean="0">
                <a:latin typeface="Verdana"/>
              </a:rPr>
              <a:t>= (0*0.2 + 1*0.1 + 1*0.05 + 1*0.05 + 1*0.05 + 0*0.05) / (0.2+0.1+0.05+0.05+0.05+0.05)</a:t>
            </a:r>
          </a:p>
          <a:p>
            <a:r>
              <a:rPr lang="en-US" altLang="zh-TW" dirty="0" smtClean="0">
                <a:latin typeface="Verdana"/>
              </a:rPr>
              <a:t>=</a:t>
            </a:r>
            <a:r>
              <a:rPr lang="en-US" altLang="zh-TW" baseline="0" dirty="0" smtClean="0">
                <a:latin typeface="Verdana"/>
              </a:rPr>
              <a:t> 0.25 / 0.5</a:t>
            </a:r>
          </a:p>
          <a:p>
            <a:r>
              <a:rPr lang="en-US" altLang="zh-TW" baseline="0" dirty="0" smtClean="0">
                <a:latin typeface="Verdana"/>
              </a:rPr>
              <a:t>= 0.5</a:t>
            </a:r>
            <a:endParaRPr lang="en-US" altLang="zh-TW" dirty="0" smtClean="0">
              <a:latin typeface="Verdana"/>
            </a:endParaRPr>
          </a:p>
          <a:p>
            <a:endParaRPr lang="en-US" altLang="zh-TW" dirty="0" smtClean="0">
              <a:latin typeface="Verdana"/>
            </a:endParaRPr>
          </a:p>
          <a:p>
            <a:r>
              <a:rPr lang="el-GR" altLang="zh-TW" dirty="0" smtClean="0">
                <a:latin typeface="Verdana"/>
              </a:rPr>
              <a:t>β</a:t>
            </a:r>
            <a:r>
              <a:rPr lang="en-US" altLang="zh-TW" dirty="0" smtClean="0">
                <a:latin typeface="Verdana"/>
              </a:rPr>
              <a:t>1(f) = [ f(c1|d1)*P(d1,c2) + f(c1|d2)*P(d2,c2) + f(c1|d3)*P(d3,c2) + f(c1|d4)*P(d4,c2) + f(c1|d5)*P(d5,c2) + f(c1|d6)*P(d6,c2) ] / [1-0.2-0.1-0.05-0.05-0.05-0.05]</a:t>
            </a:r>
          </a:p>
          <a:p>
            <a:r>
              <a:rPr lang="en-US" altLang="zh-TW" dirty="0" smtClean="0">
                <a:latin typeface="Verdana"/>
              </a:rPr>
              <a:t>= (1*0.05 + 0*0.05 + 0*0.1 + 0*0.1 + 0*0.15 +1*0.05) / (1-0.2-0.1-0.05-0.05-0.05-0.05)</a:t>
            </a:r>
          </a:p>
          <a:p>
            <a:r>
              <a:rPr lang="en-US" altLang="zh-TW" dirty="0" smtClean="0">
                <a:latin typeface="Verdana"/>
              </a:rPr>
              <a:t>=</a:t>
            </a:r>
            <a:r>
              <a:rPr lang="en-US" altLang="zh-TW" baseline="0" dirty="0" smtClean="0">
                <a:latin typeface="Verdana"/>
              </a:rPr>
              <a:t> 0.1 / 0.5</a:t>
            </a:r>
          </a:p>
          <a:p>
            <a:r>
              <a:rPr lang="en-US" altLang="zh-TW" baseline="0" dirty="0" smtClean="0">
                <a:latin typeface="Verdana"/>
              </a:rPr>
              <a:t>= 0.2</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59</a:t>
            </a:fld>
            <a:endParaRPr lang="en-US"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Reserved judgment</a:t>
            </a:r>
            <a:r>
              <a:rPr lang="zh-TW" altLang="en-US" dirty="0" smtClean="0"/>
              <a:t>可有效控制誤差率</a:t>
            </a:r>
            <a:endParaRPr lang="en-US" altLang="zh-TW" dirty="0" smtClean="0"/>
          </a:p>
          <a:p>
            <a:r>
              <a:rPr lang="en-US" altLang="zh-TW" dirty="0" smtClean="0"/>
              <a:t>2. </a:t>
            </a:r>
            <a:r>
              <a:rPr lang="zh-TW" altLang="en-US" dirty="0" smtClean="0"/>
              <a:t>對於某些測量值，決策準則可能會抑制到某些判定結果。</a:t>
            </a:r>
            <a:endParaRPr lang="en-US" altLang="zh-TW" dirty="0" smtClean="0"/>
          </a:p>
          <a:p>
            <a:r>
              <a:rPr lang="en-US" altLang="zh-TW" dirty="0" smtClean="0"/>
              <a:t>3. </a:t>
            </a:r>
            <a:r>
              <a:rPr lang="zh-TW" altLang="en-US" dirty="0" smtClean="0"/>
              <a:t>決策準則被對於那些它指定的測量值所抑制的判定結果和誤差率的時間比率所描述</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60</a:t>
            </a:fld>
            <a:endParaRPr lang="en-US"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根據</a:t>
            </a:r>
            <a:r>
              <a:rPr lang="en-US" altLang="zh-TW" dirty="0" smtClean="0"/>
              <a:t>Page33</a:t>
            </a:r>
          </a:p>
          <a:p>
            <a:endParaRPr lang="en-US" altLang="zh-TW" dirty="0" smtClean="0"/>
          </a:p>
          <a:p>
            <a:r>
              <a:rPr lang="en-US" altLang="zh-TW" dirty="0" smtClean="0"/>
              <a:t>(1)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f(</a:t>
            </a:r>
            <a:r>
              <a:rPr lang="en-US" altLang="zh-TW" dirty="0" err="1" smtClean="0"/>
              <a:t>c</a:t>
            </a:r>
            <a:r>
              <a:rPr lang="en-US" altLang="zh-TW" baseline="30000" dirty="0" err="1" smtClean="0"/>
              <a:t>k</a:t>
            </a:r>
            <a:r>
              <a:rPr lang="en-US" altLang="zh-TW" dirty="0" err="1" smtClean="0"/>
              <a:t>|d</a:t>
            </a:r>
            <a:r>
              <a:rPr lang="en-US" altLang="zh-TW" dirty="0" smtClean="0"/>
              <a:t>) = P(</a:t>
            </a:r>
            <a:r>
              <a:rPr lang="en-US" altLang="zh-TW" dirty="0" err="1" smtClean="0"/>
              <a:t>c</a:t>
            </a:r>
            <a:r>
              <a:rPr lang="en-US" altLang="zh-TW" baseline="30000" dirty="0" err="1" smtClean="0"/>
              <a:t>k</a:t>
            </a:r>
            <a:r>
              <a:rPr lang="en-US" altLang="zh-TW" dirty="0" err="1" smtClean="0"/>
              <a:t>|d</a:t>
            </a:r>
            <a:r>
              <a:rPr lang="en-US" altLang="zh-TW" dirty="0" smtClean="0"/>
              <a:t>) </a:t>
            </a:r>
            <a:r>
              <a:rPr lang="en-US" altLang="zh-TW" dirty="0" smtClean="0">
                <a:latin typeface="Verdana"/>
              </a:rPr>
              <a:t>≤</a:t>
            </a:r>
            <a:r>
              <a:rPr lang="en-US" altLang="zh-TW" dirty="0" smtClean="0"/>
              <a:t> </a:t>
            </a:r>
            <a:r>
              <a:rPr lang="el-GR" altLang="zh-TW" dirty="0" smtClean="0">
                <a:latin typeface="Verdana"/>
              </a:rPr>
              <a:t>β</a:t>
            </a:r>
            <a:r>
              <a:rPr lang="en-US" altLang="zh-TW" baseline="-25000" dirty="0" smtClean="0">
                <a:latin typeface="Verdana"/>
              </a:rPr>
              <a:t>k</a:t>
            </a:r>
            <a:r>
              <a:rPr lang="en-US" altLang="zh-TW" dirty="0" smtClean="0">
                <a:latin typeface="Verdana"/>
              </a:rPr>
              <a:t>*[1-</a:t>
            </a:r>
            <a:r>
              <a:rPr lang="en-US" altLang="zh-TW" dirty="0" smtClean="0"/>
              <a:t>P(</a:t>
            </a:r>
            <a:r>
              <a:rPr lang="en-US" altLang="zh-TW" dirty="0" err="1" smtClean="0"/>
              <a:t>c</a:t>
            </a:r>
            <a:r>
              <a:rPr lang="en-US" altLang="zh-TW" baseline="30000" dirty="0" err="1" smtClean="0"/>
              <a:t>K</a:t>
            </a:r>
            <a:r>
              <a:rPr lang="en-US" altLang="zh-TW"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P(d, c</a:t>
            </a:r>
            <a:r>
              <a:rPr lang="en-US" altLang="zh-TW" baseline="30000" dirty="0" smtClean="0"/>
              <a:t>k</a:t>
            </a:r>
            <a:r>
              <a:rPr lang="en-US" altLang="zh-TW" dirty="0" smtClean="0"/>
              <a:t>) </a:t>
            </a:r>
            <a:r>
              <a:rPr lang="en-US" altLang="zh-TW" dirty="0" smtClean="0">
                <a:latin typeface="Verdana"/>
              </a:rPr>
              <a:t>≤</a:t>
            </a:r>
            <a:r>
              <a:rPr lang="en-US" altLang="zh-TW" dirty="0" smtClean="0"/>
              <a:t> </a:t>
            </a:r>
            <a:r>
              <a:rPr lang="el-GR" altLang="zh-TW" dirty="0" smtClean="0">
                <a:latin typeface="Verdana"/>
              </a:rPr>
              <a:t>β</a:t>
            </a:r>
            <a:r>
              <a:rPr lang="en-US" altLang="zh-TW" baseline="-25000" dirty="0" smtClean="0">
                <a:latin typeface="Verdana"/>
              </a:rPr>
              <a:t>k</a:t>
            </a:r>
            <a:r>
              <a:rPr lang="en-US" altLang="zh-TW" dirty="0" smtClean="0">
                <a:latin typeface="Verdana"/>
              </a:rPr>
              <a:t>*[1-</a:t>
            </a:r>
            <a:r>
              <a:rPr lang="en-US" altLang="zh-TW" dirty="0" smtClean="0"/>
              <a:t>P(</a:t>
            </a:r>
            <a:r>
              <a:rPr lang="en-US" altLang="zh-TW" dirty="0" err="1" smtClean="0"/>
              <a:t>c</a:t>
            </a:r>
            <a:r>
              <a:rPr lang="en-US" altLang="zh-TW" baseline="30000" dirty="0" err="1" smtClean="0"/>
              <a:t>K</a:t>
            </a:r>
            <a:r>
              <a:rPr lang="en-US" altLang="zh-TW" dirty="0" smtClean="0"/>
              <a:t>)]</a:t>
            </a:r>
            <a:r>
              <a:rPr lang="en-US" altLang="zh-TW" dirty="0" smtClean="0">
                <a:latin typeface="Verdana"/>
              </a:rPr>
              <a:t>*</a:t>
            </a:r>
            <a:r>
              <a:rPr lang="en-US" altLang="zh-TW" dirty="0" smtClean="0"/>
              <a:t>P(d)</a:t>
            </a:r>
          </a:p>
          <a:p>
            <a:r>
              <a:rPr lang="en-US" altLang="zh-TW" dirty="0" smtClean="0"/>
              <a:t>P(d, </a:t>
            </a:r>
            <a:r>
              <a:rPr lang="en-US" altLang="zh-TW" dirty="0" err="1" smtClean="0"/>
              <a:t>c</a:t>
            </a:r>
            <a:r>
              <a:rPr lang="en-US" altLang="zh-TW" baseline="30000" dirty="0" err="1" smtClean="0"/>
              <a:t>j</a:t>
            </a:r>
            <a:r>
              <a:rPr lang="en-US" altLang="zh-TW" dirty="0" smtClean="0"/>
              <a:t>) = P(d)-P(d, c</a:t>
            </a:r>
            <a:r>
              <a:rPr lang="en-US" altLang="zh-TW" baseline="30000" dirty="0" smtClean="0"/>
              <a:t>k</a:t>
            </a:r>
            <a:r>
              <a:rPr lang="en-US" altLang="zh-TW" dirty="0" smtClean="0"/>
              <a:t>) </a:t>
            </a:r>
            <a:r>
              <a:rPr lang="en-US" altLang="zh-TW" dirty="0" smtClean="0">
                <a:latin typeface="Verdana"/>
              </a:rPr>
              <a:t>≥</a:t>
            </a:r>
            <a:r>
              <a:rPr lang="en-US" altLang="zh-TW" dirty="0" smtClean="0"/>
              <a:t> P(d) - </a:t>
            </a:r>
            <a:r>
              <a:rPr lang="el-GR" altLang="zh-TW" dirty="0" smtClean="0">
                <a:latin typeface="Verdana"/>
              </a:rPr>
              <a:t>β</a:t>
            </a:r>
            <a:r>
              <a:rPr lang="en-US" altLang="zh-TW" baseline="-25000" dirty="0" smtClean="0">
                <a:latin typeface="Verdana"/>
              </a:rPr>
              <a:t>k</a:t>
            </a:r>
            <a:r>
              <a:rPr lang="en-US" altLang="zh-TW" dirty="0" smtClean="0">
                <a:latin typeface="Verdana"/>
              </a:rPr>
              <a:t>*(1-</a:t>
            </a:r>
            <a:r>
              <a:rPr lang="en-US" altLang="zh-TW" dirty="0" smtClean="0"/>
              <a:t>P(</a:t>
            </a:r>
            <a:r>
              <a:rPr lang="en-US" altLang="zh-TW" dirty="0" err="1" smtClean="0"/>
              <a:t>c</a:t>
            </a:r>
            <a:r>
              <a:rPr lang="en-US" altLang="zh-TW" baseline="30000" dirty="0" err="1" smtClean="0"/>
              <a:t>K</a:t>
            </a:r>
            <a:r>
              <a:rPr lang="en-US" altLang="zh-TW" dirty="0" smtClean="0"/>
              <a:t>))</a:t>
            </a:r>
            <a:r>
              <a:rPr lang="en-US" altLang="zh-TW" baseline="-25000" dirty="0" smtClean="0">
                <a:latin typeface="Verdana"/>
              </a:rPr>
              <a:t> </a:t>
            </a:r>
            <a:r>
              <a:rPr lang="en-US" altLang="zh-TW" dirty="0" smtClean="0">
                <a:latin typeface="Verdana"/>
              </a:rPr>
              <a:t>*</a:t>
            </a:r>
            <a:r>
              <a:rPr lang="en-US" altLang="zh-TW" dirty="0" smtClean="0"/>
              <a:t>P(d)</a:t>
            </a:r>
          </a:p>
          <a:p>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所以</a:t>
            </a:r>
            <a:r>
              <a:rPr lang="en-US" altLang="zh-TW" dirty="0" smtClean="0"/>
              <a:t>P(d, </a:t>
            </a:r>
            <a:r>
              <a:rPr lang="en-US" altLang="zh-TW" dirty="0" err="1" smtClean="0"/>
              <a:t>c</a:t>
            </a:r>
            <a:r>
              <a:rPr lang="en-US" altLang="zh-TW" baseline="30000" dirty="0" err="1" smtClean="0"/>
              <a:t>K</a:t>
            </a:r>
            <a:r>
              <a:rPr lang="en-US" altLang="zh-TW" dirty="0" smtClean="0"/>
              <a:t>) </a:t>
            </a:r>
            <a:r>
              <a:rPr lang="en-US" altLang="zh-TW" dirty="0" smtClean="0">
                <a:latin typeface="Verdana"/>
              </a:rPr>
              <a:t>≥</a:t>
            </a:r>
            <a:r>
              <a:rPr lang="en-US" altLang="zh-TW" dirty="0" smtClean="0"/>
              <a:t> P(d, </a:t>
            </a:r>
            <a:r>
              <a:rPr lang="en-US" altLang="zh-TW" dirty="0" err="1" smtClean="0"/>
              <a:t>c</a:t>
            </a:r>
            <a:r>
              <a:rPr lang="en-US" altLang="zh-TW" baseline="30000" dirty="0" err="1" smtClean="0"/>
              <a:t>j</a:t>
            </a:r>
            <a:r>
              <a:rPr lang="en-US" altLang="zh-TW" dirty="0" smtClean="0"/>
              <a:t>) </a:t>
            </a:r>
            <a:r>
              <a:rPr lang="en-US" altLang="zh-TW" dirty="0" smtClean="0">
                <a:latin typeface="Verdana"/>
              </a:rPr>
              <a:t>≥</a:t>
            </a:r>
            <a:r>
              <a:rPr lang="en-US" altLang="zh-TW" dirty="0" smtClean="0"/>
              <a:t> P(d) - </a:t>
            </a:r>
            <a:r>
              <a:rPr lang="el-GR" altLang="zh-TW" dirty="0" smtClean="0">
                <a:latin typeface="Verdana"/>
              </a:rPr>
              <a:t>β</a:t>
            </a:r>
            <a:r>
              <a:rPr lang="en-US" altLang="zh-TW" baseline="-25000" dirty="0" smtClean="0">
                <a:latin typeface="Verdana"/>
              </a:rPr>
              <a:t>k</a:t>
            </a:r>
            <a:r>
              <a:rPr lang="en-US" altLang="zh-TW" dirty="0" smtClean="0">
                <a:latin typeface="Verdana"/>
              </a:rPr>
              <a:t>*(1-</a:t>
            </a:r>
            <a:r>
              <a:rPr lang="en-US" altLang="zh-TW" dirty="0" smtClean="0"/>
              <a:t>P(</a:t>
            </a:r>
            <a:r>
              <a:rPr lang="en-US" altLang="zh-TW" dirty="0" err="1" smtClean="0"/>
              <a:t>c</a:t>
            </a:r>
            <a:r>
              <a:rPr lang="en-US" altLang="zh-TW" baseline="30000" dirty="0" err="1" smtClean="0"/>
              <a:t>K</a:t>
            </a:r>
            <a:r>
              <a:rPr lang="en-US" altLang="zh-TW" dirty="0" smtClean="0"/>
              <a:t>))</a:t>
            </a:r>
            <a:r>
              <a:rPr lang="en-US" altLang="zh-TW" baseline="-25000" dirty="0" smtClean="0">
                <a:latin typeface="Verdana"/>
              </a:rPr>
              <a:t> </a:t>
            </a:r>
            <a:r>
              <a:rPr lang="en-US" altLang="zh-TW" dirty="0" smtClean="0">
                <a:latin typeface="Verdana"/>
              </a:rPr>
              <a:t>*</a:t>
            </a:r>
            <a:r>
              <a:rPr lang="en-US" altLang="zh-TW" dirty="0" smtClean="0"/>
              <a:t>P(d)</a:t>
            </a:r>
          </a:p>
          <a:p>
            <a:endParaRPr lang="en-US" altLang="zh-TW" dirty="0" smtClean="0"/>
          </a:p>
          <a:p>
            <a:r>
              <a:rPr lang="en-US" altLang="zh-TW" dirty="0" smtClean="0"/>
              <a:t>(2)</a:t>
            </a:r>
          </a:p>
          <a:p>
            <a:r>
              <a:rPr lang="en-US" altLang="zh-TW" dirty="0" smtClean="0"/>
              <a:t>f(</a:t>
            </a:r>
            <a:r>
              <a:rPr lang="en-US" altLang="zh-TW" dirty="0" err="1" smtClean="0"/>
              <a:t>c</a:t>
            </a:r>
            <a:r>
              <a:rPr lang="en-US" altLang="zh-TW" baseline="30000" dirty="0" err="1" smtClean="0"/>
              <a:t>j</a:t>
            </a:r>
            <a:r>
              <a:rPr lang="en-US" altLang="zh-TW" dirty="0" err="1" smtClean="0"/>
              <a:t>|d</a:t>
            </a:r>
            <a:r>
              <a:rPr lang="en-US" altLang="zh-TW" dirty="0" smtClean="0"/>
              <a:t>) = P(</a:t>
            </a:r>
            <a:r>
              <a:rPr lang="en-US" altLang="zh-TW" dirty="0" err="1" smtClean="0"/>
              <a:t>c</a:t>
            </a:r>
            <a:r>
              <a:rPr lang="en-US" altLang="zh-TW" baseline="30000" dirty="0" err="1" smtClean="0"/>
              <a:t>j</a:t>
            </a:r>
            <a:r>
              <a:rPr lang="en-US" altLang="zh-TW" dirty="0" err="1" smtClean="0"/>
              <a:t>|d</a:t>
            </a:r>
            <a:r>
              <a:rPr lang="en-US" altLang="zh-TW" dirty="0" smtClean="0"/>
              <a:t>) </a:t>
            </a:r>
            <a:r>
              <a:rPr lang="en-US" altLang="zh-TW" dirty="0" smtClean="0">
                <a:latin typeface="Verdana"/>
              </a:rPr>
              <a:t>≤</a:t>
            </a:r>
            <a:r>
              <a:rPr lang="en-US" altLang="zh-TW" dirty="0" smtClean="0"/>
              <a:t> </a:t>
            </a:r>
            <a:r>
              <a:rPr lang="el-GR" altLang="zh-TW" dirty="0" smtClean="0">
                <a:latin typeface="Verdana"/>
              </a:rPr>
              <a:t>α</a:t>
            </a:r>
            <a:r>
              <a:rPr lang="en-US" altLang="zh-TW" baseline="-25000" dirty="0" smtClean="0">
                <a:latin typeface="Verdana"/>
              </a:rPr>
              <a:t>k</a:t>
            </a:r>
            <a:r>
              <a:rPr lang="en-US" altLang="zh-TW" dirty="0" smtClean="0">
                <a:latin typeface="Verdana"/>
              </a:rPr>
              <a:t>*</a:t>
            </a:r>
            <a:r>
              <a:rPr lang="en-US" altLang="zh-TW" dirty="0" smtClean="0"/>
              <a:t>P(</a:t>
            </a:r>
            <a:r>
              <a:rPr lang="en-US" altLang="zh-TW" dirty="0" err="1" smtClean="0"/>
              <a:t>c</a:t>
            </a:r>
            <a:r>
              <a:rPr lang="en-US" altLang="zh-TW" baseline="30000" dirty="0" err="1" smtClean="0"/>
              <a:t>K</a:t>
            </a:r>
            <a:r>
              <a:rPr lang="en-US" altLang="zh-TW" dirty="0" smtClean="0"/>
              <a:t>)</a:t>
            </a:r>
          </a:p>
          <a:p>
            <a:r>
              <a:rPr lang="en-US" altLang="zh-TW" dirty="0" smtClean="0"/>
              <a:t>P(d, </a:t>
            </a:r>
            <a:r>
              <a:rPr lang="en-US" altLang="zh-TW" dirty="0" err="1" smtClean="0"/>
              <a:t>c</a:t>
            </a:r>
            <a:r>
              <a:rPr lang="en-US" altLang="zh-TW" baseline="30000" dirty="0" err="1" smtClean="0"/>
              <a:t>j</a:t>
            </a:r>
            <a:r>
              <a:rPr lang="en-US" altLang="zh-TW" dirty="0" smtClean="0"/>
              <a:t>) </a:t>
            </a:r>
            <a:r>
              <a:rPr lang="en-US" altLang="zh-TW" dirty="0" smtClean="0">
                <a:latin typeface="Verdana"/>
              </a:rPr>
              <a:t>≤</a:t>
            </a:r>
            <a:r>
              <a:rPr lang="en-US" altLang="zh-TW" dirty="0" smtClean="0"/>
              <a:t> </a:t>
            </a:r>
            <a:r>
              <a:rPr lang="el-GR" altLang="zh-TW" dirty="0" smtClean="0">
                <a:latin typeface="Verdana"/>
              </a:rPr>
              <a:t>α</a:t>
            </a:r>
            <a:r>
              <a:rPr lang="en-US" altLang="zh-TW" baseline="-25000" dirty="0" smtClean="0">
                <a:latin typeface="Verdana"/>
              </a:rPr>
              <a:t>k</a:t>
            </a:r>
            <a:r>
              <a:rPr lang="en-US" altLang="zh-TW" dirty="0" smtClean="0">
                <a:latin typeface="Verdana"/>
              </a:rPr>
              <a:t>*</a:t>
            </a:r>
            <a:r>
              <a:rPr lang="en-US" altLang="zh-TW" dirty="0" smtClean="0"/>
              <a:t>P(</a:t>
            </a:r>
            <a:r>
              <a:rPr lang="en-US" altLang="zh-TW" dirty="0" err="1" smtClean="0"/>
              <a:t>c</a:t>
            </a:r>
            <a:r>
              <a:rPr lang="en-US" altLang="zh-TW" baseline="30000" dirty="0" err="1" smtClean="0"/>
              <a:t>K</a:t>
            </a:r>
            <a:r>
              <a:rPr lang="en-US" altLang="zh-TW" dirty="0" smtClean="0"/>
              <a:t>)</a:t>
            </a:r>
            <a:r>
              <a:rPr lang="en-US" altLang="zh-TW" baseline="-25000" dirty="0" smtClean="0">
                <a:latin typeface="Verdana"/>
              </a:rPr>
              <a:t> </a:t>
            </a:r>
            <a:r>
              <a:rPr lang="en-US" altLang="zh-TW" dirty="0" smtClean="0">
                <a:latin typeface="Verdana"/>
              </a:rPr>
              <a:t>*</a:t>
            </a:r>
            <a:r>
              <a:rPr lang="en-US" altLang="zh-TW" dirty="0" smtClean="0"/>
              <a:t>P(d)</a:t>
            </a:r>
          </a:p>
          <a:p>
            <a:endParaRPr lang="en-US" altLang="zh-TW" dirty="0" smtClean="0"/>
          </a:p>
          <a:p>
            <a:r>
              <a:rPr lang="zh-TW" altLang="en-US" dirty="0" smtClean="0"/>
              <a:t>所以</a:t>
            </a:r>
            <a:r>
              <a:rPr lang="en-US" altLang="zh-TW" dirty="0" smtClean="0"/>
              <a:t>P(d, </a:t>
            </a:r>
            <a:r>
              <a:rPr lang="en-US" altLang="zh-TW" dirty="0" err="1" smtClean="0"/>
              <a:t>c</a:t>
            </a:r>
            <a:r>
              <a:rPr lang="en-US" altLang="zh-TW" baseline="30000" dirty="0" err="1" smtClean="0"/>
              <a:t>K</a:t>
            </a:r>
            <a:r>
              <a:rPr lang="en-US" altLang="zh-TW" dirty="0" smtClean="0"/>
              <a:t>) &lt; P(d, </a:t>
            </a:r>
            <a:r>
              <a:rPr lang="en-US" altLang="zh-TW" dirty="0" err="1" smtClean="0"/>
              <a:t>c</a:t>
            </a:r>
            <a:r>
              <a:rPr lang="en-US" altLang="zh-TW" baseline="30000" dirty="0" err="1" smtClean="0"/>
              <a:t>j</a:t>
            </a:r>
            <a:r>
              <a:rPr lang="en-US" altLang="zh-TW" dirty="0" smtClean="0"/>
              <a:t>) </a:t>
            </a:r>
            <a:r>
              <a:rPr lang="en-US" altLang="zh-TW" dirty="0" smtClean="0">
                <a:latin typeface="Verdana"/>
              </a:rPr>
              <a:t>≤</a:t>
            </a:r>
            <a:r>
              <a:rPr lang="el-GR" altLang="zh-TW" dirty="0" smtClean="0">
                <a:latin typeface="Verdana"/>
              </a:rPr>
              <a:t>α</a:t>
            </a:r>
            <a:r>
              <a:rPr lang="en-US" altLang="zh-TW" baseline="-25000" dirty="0" smtClean="0">
                <a:latin typeface="Verdana"/>
              </a:rPr>
              <a:t>k</a:t>
            </a:r>
            <a:r>
              <a:rPr lang="en-US" altLang="zh-TW" dirty="0" smtClean="0">
                <a:latin typeface="Verdana"/>
              </a:rPr>
              <a:t>*</a:t>
            </a:r>
            <a:r>
              <a:rPr lang="en-US" altLang="zh-TW" dirty="0" smtClean="0"/>
              <a:t>P(d)</a:t>
            </a:r>
            <a:r>
              <a:rPr lang="en-US" altLang="zh-TW" dirty="0" smtClean="0">
                <a:latin typeface="Verdana"/>
              </a:rPr>
              <a:t>*</a:t>
            </a:r>
            <a:r>
              <a:rPr lang="en-US" altLang="zh-TW" dirty="0" smtClean="0"/>
              <a:t>P(</a:t>
            </a:r>
            <a:r>
              <a:rPr lang="en-US" altLang="zh-TW" dirty="0" err="1" smtClean="0"/>
              <a:t>c</a:t>
            </a:r>
            <a:r>
              <a:rPr lang="en-US" altLang="zh-TW" baseline="30000" dirty="0" err="1" smtClean="0"/>
              <a:t>K</a:t>
            </a:r>
            <a:r>
              <a:rPr lang="en-US" altLang="zh-TW" dirty="0" smtClean="0"/>
              <a:t>)</a:t>
            </a:r>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61</a:t>
            </a:fld>
            <a:endParaRPr lang="en-US"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83E6CE95-5256-4E2E-9CB9-8907D1752B38}" type="slidenum">
              <a:rPr lang="en-US" altLang="zh-TW" smtClean="0">
                <a:ea typeface="新細明體" charset="-120"/>
              </a:rPr>
              <a:pPr/>
              <a:t>62</a:t>
            </a:fld>
            <a:endParaRPr lang="en-US" altLang="zh-TW" smtClean="0">
              <a:ea typeface="新細明體" charset="-12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zh-TW" dirty="0" smtClean="0">
                <a:ea typeface="新細明體" charset="-120"/>
              </a:rPr>
              <a:t>closest vector:</a:t>
            </a:r>
            <a:r>
              <a:rPr lang="zh-TW" altLang="en-US" dirty="0" smtClean="0">
                <a:ea typeface="新細明體" charset="-120"/>
              </a:rPr>
              <a:t>最近向量</a:t>
            </a:r>
            <a:endParaRPr lang="en-US" altLang="zh-TW" dirty="0" smtClean="0">
              <a:ea typeface="新細明體" charset="-120"/>
            </a:endParaRPr>
          </a:p>
          <a:p>
            <a:pPr eaLnBrk="1" hangingPunct="1"/>
            <a:r>
              <a:rPr lang="en-US" altLang="zh-TW" dirty="0" smtClean="0">
                <a:ea typeface="新細明體" charset="-120"/>
              </a:rPr>
              <a:t>brute-force nearest neighbor:</a:t>
            </a:r>
            <a:r>
              <a:rPr lang="zh-TW" altLang="en-US" dirty="0" smtClean="0">
                <a:ea typeface="新細明體" charset="-120"/>
              </a:rPr>
              <a:t>暴力法</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altLang="zh-TW" dirty="0" smtClean="0"/>
              <a:t>Measurement component ,threshold</a:t>
            </a:r>
            <a:r>
              <a:rPr lang="en-US" altLang="zh-TW" baseline="0" dirty="0" smtClean="0"/>
              <a:t> </a:t>
            </a:r>
            <a:r>
              <a:rPr lang="zh-TW" altLang="en-US" baseline="0" dirty="0" smtClean="0"/>
              <a:t>，≦</a:t>
            </a:r>
            <a:r>
              <a:rPr lang="en-US" altLang="zh-TW" baseline="0" dirty="0" smtClean="0"/>
              <a:t>THRESHOLD</a:t>
            </a:r>
            <a:r>
              <a:rPr lang="zh-TW" altLang="en-US" baseline="0" dirty="0" smtClean="0"/>
              <a:t>：左邊，＞：右邊，然後算</a:t>
            </a:r>
            <a:r>
              <a:rPr lang="en-US" altLang="zh-TW" baseline="0" dirty="0" smtClean="0"/>
              <a:t>ENTROPY</a:t>
            </a:r>
            <a:r>
              <a:rPr lang="zh-TW" altLang="en-US" baseline="0" dirty="0" smtClean="0"/>
              <a:t> </a:t>
            </a:r>
            <a:r>
              <a:rPr lang="en-US" altLang="zh-TW" baseline="0" dirty="0" smtClean="0"/>
              <a:t>PURITY</a:t>
            </a:r>
            <a:r>
              <a:rPr lang="zh-TW" altLang="en-US" baseline="0" dirty="0" smtClean="0"/>
              <a:t>找</a:t>
            </a:r>
            <a:r>
              <a:rPr lang="en-US" altLang="zh-TW" baseline="0" dirty="0" smtClean="0"/>
              <a:t>MAX</a:t>
            </a:r>
            <a:r>
              <a:rPr lang="zh-TW" altLang="en-US" baseline="0" dirty="0" smtClean="0"/>
              <a:t>，</a:t>
            </a:r>
            <a:endParaRPr lang="en-US" altLang="zh-TW" baseline="0" dirty="0" smtClean="0"/>
          </a:p>
          <a:p>
            <a:pPr marL="228600" indent="-228600">
              <a:buAutoNum type="arabicPeriod" startAt="2"/>
            </a:pPr>
            <a:r>
              <a:rPr lang="en-US" altLang="zh-TW" baseline="0" dirty="0" smtClean="0"/>
              <a:t>http://neural.cs.nthu.edu.tw/jang/books/dcpr/doc/lda.pdf</a:t>
            </a:r>
            <a:r>
              <a:rPr lang="zh-TW" altLang="en-US" baseline="0" dirty="0" smtClean="0"/>
              <a:t>，</a:t>
            </a:r>
            <a:endParaRPr lang="en-US" altLang="zh-TW" baseline="0" dirty="0" smtClean="0"/>
          </a:p>
          <a:p>
            <a:pPr marL="228600" indent="-228600">
              <a:buNone/>
            </a:pPr>
            <a:r>
              <a:rPr lang="en-US" altLang="zh-TW" baseline="0" dirty="0" smtClean="0"/>
              <a:t>PAGE25</a:t>
            </a:r>
            <a:r>
              <a:rPr lang="zh-TW" altLang="en-US" baseline="0" dirty="0" smtClean="0"/>
              <a:t>：</a:t>
            </a:r>
            <a:r>
              <a:rPr lang="en-US" altLang="zh-TW" baseline="0" dirty="0" smtClean="0"/>
              <a:t>http://www.google.com.tw/url?sa=t&amp;rct=j&amp;q=&amp;esrc=s&amp;source=web&amp;cd=7&amp;ved=0CFEQFjAG&amp;url=http%3A%2F%2Fthesis.lib.ncu.edu.tw%2FETD-db%2FETD-search-c%2Fgetfile%3FURN%3D945202073%26filename%3D945202073.pdf&amp;ei=jXZTUvGHH4XJiAflhYCYAw&amp;usg=AFQjCNHvLGzwXKDNXXF4mr8zfn4Po-QkoQ</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65</a:t>
            </a:fld>
            <a:endParaRPr lang="en-US"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Reinforcement algorithms: </a:t>
            </a:r>
            <a:r>
              <a:rPr lang="zh-TW" altLang="en-US" dirty="0" smtClean="0"/>
              <a:t>加強演算法</a:t>
            </a:r>
            <a:endParaRPr lang="en-US" altLang="zh-TW" dirty="0" smtClean="0"/>
          </a:p>
          <a:p>
            <a:r>
              <a:rPr lang="en-US" altLang="zh-TW" dirty="0" smtClean="0"/>
              <a:t>Back propagation to change weights: </a:t>
            </a:r>
            <a:r>
              <a:rPr lang="zh-TW" altLang="en-US" dirty="0" smtClean="0"/>
              <a:t>回過去擴展改變權重</a:t>
            </a:r>
            <a:endParaRPr lang="zh-TW" altLang="en-US" dirty="0"/>
          </a:p>
        </p:txBody>
      </p:sp>
      <p:sp>
        <p:nvSpPr>
          <p:cNvPr id="4" name="投影片編號版面配置區 3"/>
          <p:cNvSpPr>
            <a:spLocks noGrp="1"/>
          </p:cNvSpPr>
          <p:nvPr>
            <p:ph type="sldNum" sz="quarter" idx="10"/>
          </p:nvPr>
        </p:nvSpPr>
        <p:spPr/>
        <p:txBody>
          <a:bodyPr/>
          <a:lstStyle/>
          <a:p>
            <a:pPr>
              <a:defRPr/>
            </a:pPr>
            <a:fld id="{FDB60568-FCDC-4A75-8E4A-A28D3998D307}" type="slidenum">
              <a:rPr lang="en-US" altLang="zh-TW" smtClean="0"/>
              <a:pPr>
                <a:defRPr/>
              </a:pPr>
              <a:t>68</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a:ln/>
        </p:spPr>
      </p:sp>
      <p:sp>
        <p:nvSpPr>
          <p:cNvPr id="77827" name="備忘稿版面配置區 2"/>
          <p:cNvSpPr>
            <a:spLocks noGrp="1"/>
          </p:cNvSpPr>
          <p:nvPr>
            <p:ph type="body" idx="1"/>
          </p:nvPr>
        </p:nvSpPr>
        <p:spPr>
          <a:noFill/>
        </p:spPr>
        <p:txBody>
          <a:bodyPr/>
          <a:lstStyle/>
          <a:p>
            <a:r>
              <a:rPr lang="en-US" altLang="zh-TW" dirty="0" smtClean="0">
                <a:ea typeface="新細明體" charset="-120"/>
              </a:rPr>
              <a:t>Simple Pattern Discrimination</a:t>
            </a:r>
          </a:p>
          <a:p>
            <a:r>
              <a:rPr lang="zh-TW" altLang="en-US" dirty="0" smtClean="0">
                <a:ea typeface="新細明體" charset="-120"/>
              </a:rPr>
              <a:t>簡單圖形區分</a:t>
            </a:r>
          </a:p>
          <a:p>
            <a:r>
              <a:rPr lang="en-US" altLang="zh-TW" dirty="0" smtClean="0">
                <a:ea typeface="新細明體" charset="-120"/>
              </a:rPr>
              <a:t>pattern identification process</a:t>
            </a:r>
          </a:p>
          <a:p>
            <a:r>
              <a:rPr lang="zh-TW" altLang="en-US" dirty="0" smtClean="0">
                <a:ea typeface="新細明體" charset="-120"/>
              </a:rPr>
              <a:t>圖形鑑定過程</a:t>
            </a:r>
          </a:p>
          <a:p>
            <a:r>
              <a:rPr lang="en-US" altLang="zh-TW" dirty="0" smtClean="0">
                <a:ea typeface="新細明體" charset="-120"/>
              </a:rPr>
              <a:t>unit</a:t>
            </a:r>
            <a:r>
              <a:rPr lang="zh-TW" altLang="en-US" dirty="0" smtClean="0">
                <a:ea typeface="新細明體" charset="-120"/>
              </a:rPr>
              <a:t>在過程中被觀測、測量，然後得到</a:t>
            </a:r>
            <a:r>
              <a:rPr lang="en-US" altLang="zh-TW" dirty="0" smtClean="0">
                <a:ea typeface="新細明體" charset="-120"/>
              </a:rPr>
              <a:t>measurement(</a:t>
            </a:r>
            <a:r>
              <a:rPr lang="zh-TW" altLang="en-US" dirty="0" smtClean="0">
                <a:ea typeface="新細明體" charset="-120"/>
              </a:rPr>
              <a:t>測量值</a:t>
            </a:r>
            <a:r>
              <a:rPr lang="en-US" altLang="zh-TW" dirty="0" smtClean="0">
                <a:ea typeface="新細明體" charset="-120"/>
              </a:rPr>
              <a:t>)</a:t>
            </a:r>
          </a:p>
          <a:p>
            <a:r>
              <a:rPr lang="en-US" altLang="zh-TW" dirty="0" smtClean="0">
                <a:ea typeface="新細明體" charset="-120"/>
              </a:rPr>
              <a:t>unit</a:t>
            </a:r>
            <a:r>
              <a:rPr lang="zh-TW" altLang="en-US" dirty="0" smtClean="0">
                <a:ea typeface="新細明體" charset="-120"/>
              </a:rPr>
              <a:t>被視為一種類別物件，被命名或者分類</a:t>
            </a:r>
          </a:p>
          <a:p>
            <a:r>
              <a:rPr lang="en-US" altLang="zh-TW" dirty="0" smtClean="0">
                <a:ea typeface="新細明體" charset="-120"/>
              </a:rPr>
              <a:t>category assignment</a:t>
            </a:r>
            <a:r>
              <a:rPr lang="zh-TW" altLang="en-US" dirty="0" smtClean="0">
                <a:ea typeface="新細明體" charset="-120"/>
              </a:rPr>
              <a:t>只依照</a:t>
            </a:r>
            <a:r>
              <a:rPr lang="en-US" altLang="zh-TW" dirty="0" smtClean="0">
                <a:ea typeface="新細明體" charset="-120"/>
              </a:rPr>
              <a:t>observed measurement</a:t>
            </a:r>
            <a:r>
              <a:rPr lang="zh-TW" altLang="en-US" dirty="0" smtClean="0">
                <a:ea typeface="新細明體" charset="-120"/>
              </a:rPr>
              <a:t>來達成</a:t>
            </a:r>
          </a:p>
        </p:txBody>
      </p:sp>
      <p:sp>
        <p:nvSpPr>
          <p:cNvPr id="77828" name="投影片編號版面配置區 3"/>
          <p:cNvSpPr>
            <a:spLocks noGrp="1"/>
          </p:cNvSpPr>
          <p:nvPr>
            <p:ph type="sldNum" sz="quarter" idx="5"/>
          </p:nvPr>
        </p:nvSpPr>
        <p:spPr>
          <a:noFill/>
          <a:ln>
            <a:miter lim="800000"/>
            <a:headEnd/>
            <a:tailEnd/>
          </a:ln>
        </p:spPr>
        <p:txBody>
          <a:bodyPr/>
          <a:lstStyle/>
          <a:p>
            <a:fld id="{FC879A1C-6789-425D-AE89-EFD3D39AD91B}" type="slidenum">
              <a:rPr lang="en-US" altLang="zh-TW" smtClean="0">
                <a:ea typeface="新細明體" charset="-120"/>
              </a:rPr>
              <a:pPr/>
              <a:t>6</a:t>
            </a:fld>
            <a:endParaRPr lang="en-US" altLang="zh-TW"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a:ln/>
        </p:spPr>
      </p:sp>
      <p:sp>
        <p:nvSpPr>
          <p:cNvPr id="78851" name="備忘稿版面配置區 2"/>
          <p:cNvSpPr>
            <a:spLocks noGrp="1"/>
          </p:cNvSpPr>
          <p:nvPr>
            <p:ph type="body" idx="1"/>
          </p:nvPr>
        </p:nvSpPr>
        <p:spPr>
          <a:noFill/>
        </p:spPr>
        <p:txBody>
          <a:bodyPr/>
          <a:lstStyle/>
          <a:p>
            <a:r>
              <a:rPr lang="en-US" altLang="zh-TW" dirty="0" smtClean="0">
                <a:ea typeface="新細明體" charset="-120"/>
              </a:rPr>
              <a:t>a  </a:t>
            </a:r>
            <a:r>
              <a:rPr lang="zh-TW" altLang="en-US" dirty="0" smtClean="0">
                <a:ea typeface="新細明體" charset="-120"/>
              </a:rPr>
              <a:t>是</a:t>
            </a:r>
            <a:r>
              <a:rPr lang="en-US" altLang="zh-TW" dirty="0" smtClean="0">
                <a:ea typeface="新細明體" charset="-120"/>
              </a:rPr>
              <a:t>unit</a:t>
            </a:r>
            <a:r>
              <a:rPr lang="zh-TW" altLang="en-US" dirty="0" smtClean="0">
                <a:ea typeface="新細明體" charset="-120"/>
              </a:rPr>
              <a:t>被</a:t>
            </a:r>
            <a:r>
              <a:rPr lang="en-US" altLang="zh-TW" dirty="0" smtClean="0">
                <a:ea typeface="新細明體" charset="-120"/>
              </a:rPr>
              <a:t>assign</a:t>
            </a:r>
            <a:r>
              <a:rPr lang="zh-TW" altLang="en-US" dirty="0" smtClean="0">
                <a:ea typeface="新細明體" charset="-120"/>
              </a:rPr>
              <a:t>到的類別</a:t>
            </a:r>
          </a:p>
          <a:p>
            <a:r>
              <a:rPr lang="zh-TW" altLang="en-US" dirty="0" smtClean="0">
                <a:ea typeface="新細明體" charset="-120"/>
              </a:rPr>
              <a:t>	而</a:t>
            </a:r>
            <a:r>
              <a:rPr lang="en-US" altLang="zh-TW" dirty="0" smtClean="0">
                <a:ea typeface="新細明體" charset="-120"/>
              </a:rPr>
              <a:t>C</a:t>
            </a:r>
            <a:r>
              <a:rPr lang="zh-TW" altLang="en-US" dirty="0" smtClean="0">
                <a:ea typeface="新細明體" charset="-120"/>
              </a:rPr>
              <a:t>是全部類別集合成一個集合</a:t>
            </a:r>
          </a:p>
          <a:p>
            <a:r>
              <a:rPr lang="en-US" altLang="zh-TW" dirty="0" smtClean="0">
                <a:ea typeface="新細明體" charset="-120"/>
              </a:rPr>
              <a:t>t  </a:t>
            </a:r>
            <a:r>
              <a:rPr lang="zh-TW" altLang="en-US" dirty="0" smtClean="0">
                <a:ea typeface="新細明體" charset="-120"/>
              </a:rPr>
              <a:t>是</a:t>
            </a:r>
            <a:r>
              <a:rPr lang="en-US" altLang="zh-TW" dirty="0" smtClean="0">
                <a:ea typeface="新細明體" charset="-120"/>
              </a:rPr>
              <a:t>unit</a:t>
            </a:r>
            <a:r>
              <a:rPr lang="zh-TW" altLang="en-US" dirty="0" smtClean="0">
                <a:ea typeface="新細明體" charset="-120"/>
              </a:rPr>
              <a:t>它真正應該要屬於的那一個類別、就是他應該被匹配到的正確的類別</a:t>
            </a:r>
          </a:p>
          <a:p>
            <a:r>
              <a:rPr lang="en-US" altLang="zh-TW" dirty="0" smtClean="0">
                <a:ea typeface="新細明體" charset="-120"/>
              </a:rPr>
              <a:t>(</a:t>
            </a:r>
            <a:r>
              <a:rPr lang="zh-TW" altLang="en-US" dirty="0" smtClean="0">
                <a:ea typeface="新細明體" charset="-120"/>
              </a:rPr>
              <a:t>比如把一個</a:t>
            </a:r>
            <a:r>
              <a:rPr lang="en-US" altLang="zh-TW" dirty="0" smtClean="0">
                <a:ea typeface="新細明體" charset="-120"/>
              </a:rPr>
              <a:t>unit </a:t>
            </a:r>
            <a:r>
              <a:rPr lang="zh-TW" altLang="en-US" dirty="0" smtClean="0">
                <a:ea typeface="新細明體" charset="-120"/>
              </a:rPr>
              <a:t>數字</a:t>
            </a:r>
            <a:r>
              <a:rPr lang="en-US" altLang="zh-TW" dirty="0" smtClean="0">
                <a:ea typeface="新細明體" charset="-120"/>
              </a:rPr>
              <a:t>6 assign</a:t>
            </a:r>
            <a:r>
              <a:rPr lang="zh-TW" altLang="en-US" dirty="0" smtClean="0">
                <a:ea typeface="新細明體" charset="-120"/>
              </a:rPr>
              <a:t>到</a:t>
            </a:r>
            <a:r>
              <a:rPr lang="en-US" altLang="zh-TW" dirty="0" smtClean="0">
                <a:ea typeface="新細明體" charset="-120"/>
              </a:rPr>
              <a:t>8</a:t>
            </a:r>
            <a:r>
              <a:rPr lang="zh-TW" altLang="en-US" dirty="0" smtClean="0">
                <a:ea typeface="新細明體" charset="-120"/>
              </a:rPr>
              <a:t>這個類別，則此</a:t>
            </a:r>
            <a:r>
              <a:rPr lang="en-US" altLang="zh-TW" dirty="0" smtClean="0">
                <a:ea typeface="新細明體" charset="-120"/>
              </a:rPr>
              <a:t>unit</a:t>
            </a:r>
            <a:r>
              <a:rPr lang="zh-TW" altLang="en-US" dirty="0" smtClean="0">
                <a:ea typeface="新細明體" charset="-120"/>
              </a:rPr>
              <a:t>的</a:t>
            </a:r>
            <a:r>
              <a:rPr lang="en-US" altLang="zh-TW" dirty="0" smtClean="0">
                <a:ea typeface="新細明體" charset="-120"/>
              </a:rPr>
              <a:t>a</a:t>
            </a:r>
            <a:r>
              <a:rPr lang="zh-TW" altLang="en-US" dirty="0" smtClean="0">
                <a:ea typeface="新細明體" charset="-120"/>
              </a:rPr>
              <a:t>就是</a:t>
            </a:r>
            <a:r>
              <a:rPr lang="en-US" altLang="zh-TW" dirty="0" smtClean="0">
                <a:ea typeface="新細明體" charset="-120"/>
              </a:rPr>
              <a:t>8</a:t>
            </a:r>
            <a:r>
              <a:rPr lang="zh-TW" altLang="en-US" dirty="0" smtClean="0">
                <a:ea typeface="新細明體" charset="-120"/>
              </a:rPr>
              <a:t>，</a:t>
            </a:r>
            <a:r>
              <a:rPr lang="en-US" altLang="zh-TW" dirty="0" smtClean="0">
                <a:ea typeface="新細明體" charset="-120"/>
              </a:rPr>
              <a:t>t</a:t>
            </a:r>
            <a:r>
              <a:rPr lang="zh-TW" altLang="en-US" dirty="0" smtClean="0">
                <a:ea typeface="新細明體" charset="-120"/>
              </a:rPr>
              <a:t>是</a:t>
            </a:r>
            <a:r>
              <a:rPr lang="en-US" altLang="zh-TW" dirty="0" smtClean="0">
                <a:ea typeface="新細明體" charset="-120"/>
              </a:rPr>
              <a:t>6)</a:t>
            </a:r>
          </a:p>
          <a:p>
            <a:r>
              <a:rPr lang="en-US" altLang="zh-TW" dirty="0" smtClean="0">
                <a:ea typeface="新細明體" charset="-120"/>
              </a:rPr>
              <a:t>d  </a:t>
            </a:r>
            <a:r>
              <a:rPr lang="zh-TW" altLang="en-US" dirty="0" smtClean="0">
                <a:ea typeface="新細明體" charset="-120"/>
              </a:rPr>
              <a:t>是觀察到的測量值，所有的</a:t>
            </a:r>
            <a:r>
              <a:rPr lang="en-US" altLang="zh-TW" dirty="0" smtClean="0">
                <a:ea typeface="新細明體" charset="-120"/>
              </a:rPr>
              <a:t>unit</a:t>
            </a:r>
            <a:r>
              <a:rPr lang="zh-TW" altLang="en-US" dirty="0" smtClean="0">
                <a:ea typeface="新細明體" charset="-120"/>
              </a:rPr>
              <a:t>的測量值形成一個測量值集合</a:t>
            </a:r>
            <a:r>
              <a:rPr lang="en-US" altLang="zh-TW" dirty="0" smtClean="0">
                <a:ea typeface="新細明體" charset="-120"/>
              </a:rPr>
              <a:t>D</a:t>
            </a:r>
          </a:p>
          <a:p>
            <a:r>
              <a:rPr lang="en-US" altLang="zh-TW" dirty="0" smtClean="0">
                <a:ea typeface="新細明體" charset="-120"/>
              </a:rPr>
              <a:t>(</a:t>
            </a:r>
            <a:r>
              <a:rPr lang="en-US" altLang="zh-TW" dirty="0" err="1" smtClean="0">
                <a:ea typeface="新細明體" charset="-120"/>
              </a:rPr>
              <a:t>t,a,d</a:t>
            </a:r>
            <a:r>
              <a:rPr lang="en-US" altLang="zh-TW" dirty="0" smtClean="0">
                <a:ea typeface="新細明體" charset="-120"/>
              </a:rPr>
              <a:t>) </a:t>
            </a:r>
            <a:r>
              <a:rPr lang="zh-TW" altLang="en-US" dirty="0" smtClean="0">
                <a:ea typeface="新細明體" charset="-120"/>
              </a:rPr>
              <a:t>是指</a:t>
            </a:r>
            <a:r>
              <a:rPr lang="en-US" altLang="zh-TW" dirty="0" smtClean="0">
                <a:ea typeface="新細明體" charset="-120"/>
              </a:rPr>
              <a:t>unit" </a:t>
            </a:r>
            <a:r>
              <a:rPr lang="zh-TW" altLang="en-US" dirty="0" smtClean="0">
                <a:ea typeface="新細明體" charset="-120"/>
              </a:rPr>
              <a:t>真正應該要屬於</a:t>
            </a:r>
            <a:r>
              <a:rPr lang="en-US" altLang="zh-TW" dirty="0" smtClean="0">
                <a:ea typeface="新細明體" charset="-120"/>
              </a:rPr>
              <a:t>t</a:t>
            </a:r>
            <a:r>
              <a:rPr lang="zh-TW" altLang="en-US" dirty="0" smtClean="0">
                <a:ea typeface="新細明體" charset="-120"/>
              </a:rPr>
              <a:t>這個類別 </a:t>
            </a:r>
            <a:r>
              <a:rPr lang="en-US" altLang="zh-TW" dirty="0" smtClean="0">
                <a:ea typeface="新細明體" charset="-120"/>
              </a:rPr>
              <a:t>'</a:t>
            </a:r>
            <a:r>
              <a:rPr lang="zh-TW" altLang="en-US" dirty="0" smtClean="0">
                <a:ea typeface="新細明體" charset="-120"/>
              </a:rPr>
              <a:t>且</a:t>
            </a:r>
            <a:r>
              <a:rPr lang="en-US" altLang="zh-TW" dirty="0" smtClean="0">
                <a:ea typeface="新細明體" charset="-120"/>
              </a:rPr>
              <a:t>' </a:t>
            </a:r>
            <a:r>
              <a:rPr lang="zh-TW" altLang="en-US" dirty="0" smtClean="0">
                <a:ea typeface="新細明體" charset="-120"/>
              </a:rPr>
              <a:t>被</a:t>
            </a:r>
            <a:r>
              <a:rPr lang="en-US" altLang="zh-TW" dirty="0" smtClean="0">
                <a:ea typeface="新細明體" charset="-120"/>
              </a:rPr>
              <a:t>assign</a:t>
            </a:r>
            <a:r>
              <a:rPr lang="zh-TW" altLang="en-US" dirty="0" smtClean="0">
                <a:ea typeface="新細明體" charset="-120"/>
              </a:rPr>
              <a:t>到</a:t>
            </a:r>
            <a:r>
              <a:rPr lang="en-US" altLang="zh-TW" dirty="0" smtClean="0">
                <a:ea typeface="新細明體" charset="-120"/>
              </a:rPr>
              <a:t>a</a:t>
            </a:r>
            <a:r>
              <a:rPr lang="zh-TW" altLang="en-US" dirty="0" smtClean="0">
                <a:ea typeface="新細明體" charset="-120"/>
              </a:rPr>
              <a:t>這個類別 </a:t>
            </a:r>
            <a:r>
              <a:rPr lang="en-US" altLang="zh-TW" dirty="0" smtClean="0">
                <a:ea typeface="新細明體" charset="-120"/>
              </a:rPr>
              <a:t>'</a:t>
            </a:r>
            <a:r>
              <a:rPr lang="zh-TW" altLang="en-US" dirty="0" smtClean="0">
                <a:ea typeface="新細明體" charset="-120"/>
              </a:rPr>
              <a:t>且</a:t>
            </a:r>
            <a:r>
              <a:rPr lang="en-US" altLang="zh-TW" dirty="0" smtClean="0">
                <a:ea typeface="新細明體" charset="-120"/>
              </a:rPr>
              <a:t>' </a:t>
            </a:r>
            <a:r>
              <a:rPr lang="zh-TW" altLang="en-US" dirty="0" smtClean="0">
                <a:ea typeface="新細明體" charset="-120"/>
              </a:rPr>
              <a:t>被量測出的測量值是</a:t>
            </a:r>
            <a:r>
              <a:rPr lang="en-US" altLang="zh-TW" dirty="0" smtClean="0">
                <a:ea typeface="新細明體" charset="-120"/>
              </a:rPr>
              <a:t>d "</a:t>
            </a:r>
            <a:r>
              <a:rPr lang="zh-TW" altLang="en-US" dirty="0" smtClean="0">
                <a:ea typeface="新細明體" charset="-120"/>
              </a:rPr>
              <a:t>這樣的一個事件</a:t>
            </a:r>
          </a:p>
          <a:p>
            <a:r>
              <a:rPr lang="en-US" altLang="zh-TW" dirty="0" smtClean="0">
                <a:ea typeface="新細明體" charset="-120"/>
              </a:rPr>
              <a:t>P(t, a, d): </a:t>
            </a:r>
            <a:r>
              <a:rPr lang="zh-TW" altLang="en-US" dirty="0" smtClean="0">
                <a:ea typeface="新細明體" charset="-120"/>
              </a:rPr>
              <a:t>事件</a:t>
            </a:r>
            <a:r>
              <a:rPr lang="en-US" altLang="zh-TW" dirty="0" smtClean="0">
                <a:ea typeface="新細明體" charset="-120"/>
              </a:rPr>
              <a:t>(t, a, d)</a:t>
            </a:r>
            <a:r>
              <a:rPr lang="zh-TW" altLang="en-US" dirty="0" smtClean="0">
                <a:ea typeface="新細明體" charset="-120"/>
              </a:rPr>
              <a:t>發生的機率</a:t>
            </a:r>
          </a:p>
        </p:txBody>
      </p:sp>
      <p:sp>
        <p:nvSpPr>
          <p:cNvPr id="78852" name="投影片編號版面配置區 3"/>
          <p:cNvSpPr>
            <a:spLocks noGrp="1"/>
          </p:cNvSpPr>
          <p:nvPr>
            <p:ph type="sldNum" sz="quarter" idx="5"/>
          </p:nvPr>
        </p:nvSpPr>
        <p:spPr>
          <a:noFill/>
          <a:ln>
            <a:miter lim="800000"/>
            <a:headEnd/>
            <a:tailEnd/>
          </a:ln>
        </p:spPr>
        <p:txBody>
          <a:bodyPr/>
          <a:lstStyle/>
          <a:p>
            <a:fld id="{5F09CBCA-4EBD-4D77-A959-6263E7A163C8}" type="slidenum">
              <a:rPr lang="en-US" altLang="zh-TW" smtClean="0">
                <a:ea typeface="新細明體" charset="-120"/>
              </a:rPr>
              <a:pPr/>
              <a:t>7</a:t>
            </a:fld>
            <a:endParaRPr lang="en-US" altLang="zh-TW" smtClean="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a:ln/>
        </p:spPr>
      </p:sp>
      <p:sp>
        <p:nvSpPr>
          <p:cNvPr id="79875" name="備忘稿版面配置區 2"/>
          <p:cNvSpPr>
            <a:spLocks noGrp="1"/>
          </p:cNvSpPr>
          <p:nvPr>
            <p:ph type="body" idx="1"/>
          </p:nvPr>
        </p:nvSpPr>
        <p:spPr>
          <a:noFill/>
        </p:spPr>
        <p:txBody>
          <a:bodyPr/>
          <a:lstStyle/>
          <a:p>
            <a:r>
              <a:rPr lang="en-US" altLang="zh-TW" dirty="0" smtClean="0">
                <a:ea typeface="新細明體" charset="-120"/>
              </a:rPr>
              <a:t>e(t, a): </a:t>
            </a:r>
            <a:r>
              <a:rPr lang="zh-TW" altLang="en-US" dirty="0" smtClean="0">
                <a:ea typeface="新細明體" charset="-120"/>
              </a:rPr>
              <a:t>是</a:t>
            </a:r>
            <a:r>
              <a:rPr lang="en-US" altLang="zh-TW" dirty="0" smtClean="0">
                <a:ea typeface="新細明體" charset="-120"/>
              </a:rPr>
              <a:t>"unit</a:t>
            </a:r>
            <a:r>
              <a:rPr lang="zh-TW" altLang="en-US" dirty="0" smtClean="0">
                <a:ea typeface="新細明體" charset="-120"/>
              </a:rPr>
              <a:t>真正類別是</a:t>
            </a:r>
            <a:r>
              <a:rPr lang="en-US" altLang="zh-TW" dirty="0" smtClean="0">
                <a:ea typeface="新細明體" charset="-120"/>
              </a:rPr>
              <a:t>t</a:t>
            </a:r>
            <a:r>
              <a:rPr lang="zh-TW" altLang="en-US" dirty="0" smtClean="0">
                <a:ea typeface="新細明體" charset="-120"/>
              </a:rPr>
              <a:t>且被</a:t>
            </a:r>
            <a:r>
              <a:rPr lang="en-US" altLang="zh-TW" dirty="0" smtClean="0">
                <a:ea typeface="新細明體" charset="-120"/>
              </a:rPr>
              <a:t>assign</a:t>
            </a:r>
            <a:r>
              <a:rPr lang="zh-TW" altLang="en-US" dirty="0" smtClean="0">
                <a:ea typeface="新細明體" charset="-120"/>
              </a:rPr>
              <a:t>到類別</a:t>
            </a:r>
            <a:r>
              <a:rPr lang="en-US" altLang="zh-TW" dirty="0" smtClean="0">
                <a:ea typeface="新細明體" charset="-120"/>
              </a:rPr>
              <a:t>a"</a:t>
            </a:r>
            <a:r>
              <a:rPr lang="zh-TW" altLang="en-US" dirty="0" smtClean="0">
                <a:ea typeface="新細明體" charset="-120"/>
              </a:rPr>
              <a:t>這個事件的經濟獲益。</a:t>
            </a:r>
          </a:p>
          <a:p>
            <a:r>
              <a:rPr lang="zh-TW" altLang="en-US" dirty="0" smtClean="0">
                <a:ea typeface="新細明體" charset="-120"/>
              </a:rPr>
              <a:t>經濟獲益是用來評估決策準則的效益的機制。</a:t>
            </a:r>
          </a:p>
          <a:p>
            <a:r>
              <a:rPr lang="en-US" altLang="zh-TW" dirty="0" smtClean="0">
                <a:ea typeface="新細明體" charset="-120"/>
              </a:rPr>
              <a:t>Identity gain matrix</a:t>
            </a:r>
            <a:r>
              <a:rPr lang="zh-TW" altLang="en-US" dirty="0" smtClean="0">
                <a:ea typeface="新細明體" charset="-120"/>
              </a:rPr>
              <a:t>就是單位矩陣，只有對角線為</a:t>
            </a:r>
            <a:r>
              <a:rPr lang="en-US" altLang="zh-TW" dirty="0" smtClean="0">
                <a:ea typeface="新細明體" charset="-120"/>
              </a:rPr>
              <a:t>1(</a:t>
            </a:r>
            <a:r>
              <a:rPr lang="zh-TW" altLang="en-US" dirty="0" smtClean="0">
                <a:ea typeface="新細明體" charset="-120"/>
              </a:rPr>
              <a:t>此時</a:t>
            </a:r>
            <a:r>
              <a:rPr lang="en-US" altLang="zh-TW" dirty="0" smtClean="0">
                <a:ea typeface="新細明體" charset="-120"/>
              </a:rPr>
              <a:t>t</a:t>
            </a:r>
            <a:r>
              <a:rPr lang="zh-TW" altLang="en-US" dirty="0" smtClean="0">
                <a:ea typeface="新細明體" charset="-120"/>
              </a:rPr>
              <a:t>與</a:t>
            </a:r>
            <a:r>
              <a:rPr lang="en-US" altLang="zh-TW" dirty="0" smtClean="0">
                <a:ea typeface="新細明體" charset="-120"/>
              </a:rPr>
              <a:t>a</a:t>
            </a:r>
            <a:r>
              <a:rPr lang="zh-TW" altLang="en-US" dirty="0" smtClean="0">
                <a:ea typeface="新細明體" charset="-120"/>
              </a:rPr>
              <a:t>都是同一類別，即</a:t>
            </a:r>
            <a:r>
              <a:rPr lang="en-US" altLang="zh-TW" dirty="0" smtClean="0">
                <a:ea typeface="新細明體" charset="-120"/>
              </a:rPr>
              <a:t>unit</a:t>
            </a:r>
            <a:r>
              <a:rPr lang="zh-TW" altLang="en-US" dirty="0" smtClean="0">
                <a:ea typeface="新細明體" charset="-120"/>
              </a:rPr>
              <a:t>被</a:t>
            </a:r>
            <a:r>
              <a:rPr lang="en-US" altLang="zh-TW" dirty="0" smtClean="0">
                <a:ea typeface="新細明體" charset="-120"/>
              </a:rPr>
              <a:t>assign</a:t>
            </a:r>
            <a:r>
              <a:rPr lang="zh-TW" altLang="en-US" dirty="0" smtClean="0">
                <a:ea typeface="新細明體" charset="-120"/>
              </a:rPr>
              <a:t>到正確的類別</a:t>
            </a:r>
            <a:r>
              <a:rPr lang="en-US" altLang="zh-TW" dirty="0" smtClean="0">
                <a:ea typeface="新細明體" charset="-120"/>
              </a:rPr>
              <a:t>)</a:t>
            </a:r>
            <a:r>
              <a:rPr lang="zh-TW" altLang="en-US" dirty="0" smtClean="0">
                <a:ea typeface="新細明體" charset="-120"/>
              </a:rPr>
              <a:t>，其他為</a:t>
            </a:r>
            <a:r>
              <a:rPr lang="en-US" altLang="zh-TW" dirty="0" smtClean="0">
                <a:ea typeface="新細明體" charset="-120"/>
              </a:rPr>
              <a:t>0</a:t>
            </a:r>
            <a:r>
              <a:rPr lang="zh-TW" altLang="en-US" dirty="0" smtClean="0">
                <a:ea typeface="新細明體" charset="-120"/>
              </a:rPr>
              <a:t>。</a:t>
            </a:r>
          </a:p>
        </p:txBody>
      </p:sp>
      <p:sp>
        <p:nvSpPr>
          <p:cNvPr id="79876" name="投影片編號版面配置區 3"/>
          <p:cNvSpPr>
            <a:spLocks noGrp="1"/>
          </p:cNvSpPr>
          <p:nvPr>
            <p:ph type="sldNum" sz="quarter" idx="5"/>
          </p:nvPr>
        </p:nvSpPr>
        <p:spPr>
          <a:noFill/>
          <a:ln>
            <a:miter lim="800000"/>
            <a:headEnd/>
            <a:tailEnd/>
          </a:ln>
        </p:spPr>
        <p:txBody>
          <a:bodyPr/>
          <a:lstStyle/>
          <a:p>
            <a:fld id="{9D8BDA35-030F-4DFB-B8C4-8E454E2E0ABE}" type="slidenum">
              <a:rPr lang="en-US" altLang="zh-TW" smtClean="0">
                <a:ea typeface="新細明體" charset="-120"/>
              </a:rPr>
              <a:pPr/>
              <a:t>8</a:t>
            </a:fld>
            <a:endParaRPr lang="en-US" altLang="zh-TW" smtClean="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a:ln/>
        </p:spPr>
      </p:sp>
      <p:sp>
        <p:nvSpPr>
          <p:cNvPr id="80899" name="備忘稿版面配置區 2"/>
          <p:cNvSpPr>
            <a:spLocks noGrp="1"/>
          </p:cNvSpPr>
          <p:nvPr>
            <p:ph type="body" idx="1"/>
          </p:nvPr>
        </p:nvSpPr>
        <p:spPr>
          <a:noFill/>
        </p:spPr>
        <p:txBody>
          <a:bodyPr/>
          <a:lstStyle/>
          <a:p>
            <a:r>
              <a:rPr lang="zh-TW" altLang="en-US" dirty="0" smtClean="0">
                <a:ea typeface="新細明體" charset="-120"/>
              </a:rPr>
              <a:t>關於噴射機渦輪葉片的檢查</a:t>
            </a:r>
          </a:p>
          <a:p>
            <a:r>
              <a:rPr lang="en-US" altLang="zh-TW" dirty="0" smtClean="0">
                <a:ea typeface="新細明體" charset="-120"/>
              </a:rPr>
              <a:t>crack(</a:t>
            </a:r>
            <a:r>
              <a:rPr lang="zh-TW" altLang="en-US" dirty="0" smtClean="0">
                <a:ea typeface="新細明體" charset="-120"/>
              </a:rPr>
              <a:t>裂縫</a:t>
            </a:r>
            <a:r>
              <a:rPr lang="en-US" altLang="zh-TW" dirty="0" smtClean="0">
                <a:ea typeface="新細明體" charset="-120"/>
              </a:rPr>
              <a:t>)</a:t>
            </a:r>
          </a:p>
          <a:p>
            <a:r>
              <a:rPr lang="en-US" altLang="zh-TW" dirty="0" smtClean="0">
                <a:ea typeface="新細明體" charset="-120"/>
              </a:rPr>
              <a:t>true state=crack &amp; detected state=crack </a:t>
            </a:r>
            <a:r>
              <a:rPr lang="zh-TW" altLang="en-US" dirty="0" smtClean="0">
                <a:ea typeface="新細明體" charset="-120"/>
              </a:rPr>
              <a:t>：真正是有裂縫的，測出來也是有裂縫的，此時經濟獲益是</a:t>
            </a:r>
            <a:r>
              <a:rPr lang="en-US" altLang="zh-TW" dirty="0" smtClean="0">
                <a:ea typeface="新細明體" charset="-120"/>
              </a:rPr>
              <a:t>(-$500(</a:t>
            </a:r>
            <a:r>
              <a:rPr lang="zh-TW" altLang="en-US" dirty="0" smtClean="0">
                <a:ea typeface="新細明體" charset="-120"/>
              </a:rPr>
              <a:t>換葉片的</a:t>
            </a:r>
            <a:r>
              <a:rPr lang="en-US" altLang="zh-TW" dirty="0" smtClean="0">
                <a:ea typeface="新細明體" charset="-120"/>
              </a:rPr>
              <a:t>cost))+((-$10)</a:t>
            </a:r>
            <a:r>
              <a:rPr lang="zh-TW" altLang="en-US" dirty="0" smtClean="0">
                <a:ea typeface="新細明體" charset="-120"/>
              </a:rPr>
              <a:t>檢測的</a:t>
            </a:r>
            <a:r>
              <a:rPr lang="en-US" altLang="zh-TW" dirty="0" smtClean="0">
                <a:ea typeface="新細明體" charset="-120"/>
              </a:rPr>
              <a:t>cost)</a:t>
            </a:r>
            <a:endParaRPr lang="zh-TW" altLang="en-US" dirty="0" smtClean="0">
              <a:ea typeface="新細明體" charset="-120"/>
            </a:endParaRPr>
          </a:p>
        </p:txBody>
      </p:sp>
      <p:sp>
        <p:nvSpPr>
          <p:cNvPr id="80900" name="投影片編號版面配置區 3"/>
          <p:cNvSpPr>
            <a:spLocks noGrp="1"/>
          </p:cNvSpPr>
          <p:nvPr>
            <p:ph type="sldNum" sz="quarter" idx="5"/>
          </p:nvPr>
        </p:nvSpPr>
        <p:spPr>
          <a:noFill/>
          <a:ln>
            <a:miter lim="800000"/>
            <a:headEnd/>
            <a:tailEnd/>
          </a:ln>
        </p:spPr>
        <p:txBody>
          <a:bodyPr/>
          <a:lstStyle/>
          <a:p>
            <a:fld id="{4C5C31E2-739C-41B2-9AB7-125543C1012C}" type="slidenum">
              <a:rPr lang="en-US" altLang="zh-TW" smtClean="0">
                <a:ea typeface="新細明體" charset="-120"/>
              </a:rPr>
              <a:pPr/>
              <a:t>9</a:t>
            </a:fld>
            <a:endParaRPr lang="en-US" altLang="zh-TW"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kilochart_900_"/>
          <p:cNvPicPr>
            <a:picLocks noChangeAspect="1" noChangeArrowheads="1"/>
          </p:cNvPicPr>
          <p:nvPr/>
        </p:nvPicPr>
        <p:blipFill>
          <a:blip r:embed="rId2" cstate="print"/>
          <a:srcRect/>
          <a:stretch>
            <a:fillRect/>
          </a:stretch>
        </p:blipFill>
        <p:spPr bwMode="auto">
          <a:xfrm>
            <a:off x="7523163" y="549275"/>
            <a:ext cx="1620837" cy="2160588"/>
          </a:xfrm>
          <a:prstGeom prst="rect">
            <a:avLst/>
          </a:prstGeom>
          <a:noFill/>
          <a:ln w="9525">
            <a:noFill/>
            <a:miter lim="800000"/>
            <a:headEnd/>
            <a:tailEnd/>
          </a:ln>
        </p:spPr>
      </p:pic>
      <p:pic>
        <p:nvPicPr>
          <p:cNvPr id="5" name="Picture 6" descr="bar2_"/>
          <p:cNvPicPr>
            <a:picLocks noChangeAspect="1" noChangeArrowheads="1"/>
          </p:cNvPicPr>
          <p:nvPr/>
        </p:nvPicPr>
        <p:blipFill>
          <a:blip r:embed="rId3" cstate="print"/>
          <a:srcRect/>
          <a:stretch>
            <a:fillRect/>
          </a:stretch>
        </p:blipFill>
        <p:spPr bwMode="auto">
          <a:xfrm>
            <a:off x="0" y="2708275"/>
            <a:ext cx="9144000" cy="323850"/>
          </a:xfrm>
          <a:prstGeom prst="rect">
            <a:avLst/>
          </a:prstGeom>
          <a:noFill/>
          <a:ln w="9525">
            <a:noFill/>
            <a:miter lim="800000"/>
            <a:headEnd/>
            <a:tailEnd/>
          </a:ln>
        </p:spPr>
      </p:pic>
      <p:sp>
        <p:nvSpPr>
          <p:cNvPr id="5123"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pPr lvl="0"/>
            <a:r>
              <a:rPr lang="zh-TW" altLang="en-US" noProof="0" smtClean="0"/>
              <a:t>按一下以編輯母片標題樣式</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pPr lvl="0"/>
            <a:r>
              <a:rPr lang="zh-TW" altLang="en-US" noProof="0" smtClean="0"/>
              <a:t>按一下以編輯母片副標題樣式</a:t>
            </a:r>
          </a:p>
        </p:txBody>
      </p:sp>
      <p:sp>
        <p:nvSpPr>
          <p:cNvPr id="6" name="Rectangle 5"/>
          <p:cNvSpPr>
            <a:spLocks noGrp="1" noChangeArrowheads="1"/>
          </p:cNvSpPr>
          <p:nvPr>
            <p:ph type="ftr" sz="quarter" idx="10"/>
          </p:nvPr>
        </p:nvSpPr>
        <p:spPr>
          <a:xfrm>
            <a:off x="2124075" y="6165850"/>
            <a:ext cx="4679950" cy="692150"/>
          </a:xfrm>
        </p:spPr>
        <p:txBody>
          <a:bodyPr/>
          <a:lstStyle>
            <a:lvl1pPr>
              <a:defRPr b="1" i="0">
                <a:effectLst/>
                <a:latin typeface="Comic Sans MS" pitchFamily="66" charset="0"/>
                <a:ea typeface="+mn-ea"/>
              </a:defRPr>
            </a:lvl1pPr>
          </a:lstStyle>
          <a:p>
            <a:pPr>
              <a:defRPr/>
            </a:pPr>
            <a:r>
              <a:rPr lang="en-US" altLang="zh-TW"/>
              <a:t>Digital Camera and Computer Vision Laboratory</a:t>
            </a:r>
          </a:p>
          <a:p>
            <a:pPr>
              <a:defRPr/>
            </a:pPr>
            <a:r>
              <a:rPr lang="en-US" altLang="zh-TW"/>
              <a:t>Department of Computer Science and Information Engineering</a:t>
            </a:r>
          </a:p>
          <a:p>
            <a:pPr>
              <a:defRPr/>
            </a:pPr>
            <a:r>
              <a:rPr lang="en-US" altLang="zh-TW"/>
              <a:t>National Taiwan University, Taipei, Taiwan, R.O.C.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75213" y="2041525"/>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p:txBody>
          <a:bodyPr/>
          <a:lstStyle>
            <a:lvl1pPr>
              <a:defRPr b="1">
                <a:effectLst>
                  <a:outerShdw blurRad="38100" dist="38100" dir="2700000" algn="tl">
                    <a:srgbClr val="C0C0C0"/>
                  </a:outerShdw>
                </a:effectLst>
                <a:latin typeface="Comic Sans MS" pitchFamily="66" charset="0"/>
              </a:defRPr>
            </a:lvl1pPr>
          </a:lstStyle>
          <a:p>
            <a:pPr>
              <a:defRPr/>
            </a:pPr>
            <a:r>
              <a:rPr lang="en-US" altLang="zh-TW"/>
              <a:t>DC &amp; CV Lab.</a:t>
            </a:r>
          </a:p>
          <a:p>
            <a:pPr>
              <a:defRPr/>
            </a:pPr>
            <a:r>
              <a:rPr lang="en-US" altLang="zh-TW"/>
              <a:t>CSIE NTU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color_wheel"/>
          <p:cNvPicPr>
            <a:picLocks noChangeAspect="1" noChangeArrowheads="1"/>
          </p:cNvPicPr>
          <p:nvPr/>
        </p:nvPicPr>
        <p:blipFill>
          <a:blip r:embed="rId14" cstate="print"/>
          <a:srcRect/>
          <a:stretch>
            <a:fillRect/>
          </a:stretch>
        </p:blipFill>
        <p:spPr bwMode="auto">
          <a:xfrm>
            <a:off x="0" y="260350"/>
            <a:ext cx="1655763" cy="1673225"/>
          </a:xfrm>
          <a:prstGeom prst="rect">
            <a:avLst/>
          </a:prstGeom>
          <a:noFill/>
          <a:ln w="9525">
            <a:noFill/>
            <a:miter lim="800000"/>
            <a:headEnd/>
            <a:tailEnd/>
          </a:ln>
        </p:spPr>
      </p:pic>
      <p:sp>
        <p:nvSpPr>
          <p:cNvPr id="8195" name="Rectangle 3"/>
          <p:cNvSpPr>
            <a:spLocks noGrp="1" noChangeArrowheads="1"/>
          </p:cNvSpPr>
          <p:nvPr>
            <p:ph type="title"/>
          </p:nvPr>
        </p:nvSpPr>
        <p:spPr bwMode="auto">
          <a:xfrm>
            <a:off x="1042988" y="333375"/>
            <a:ext cx="8101012"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8196" name="Rectangle 4"/>
          <p:cNvSpPr>
            <a:spLocks noGrp="1" noChangeArrowheads="1"/>
          </p:cNvSpPr>
          <p:nvPr>
            <p:ph type="body" idx="1"/>
          </p:nvPr>
        </p:nvSpPr>
        <p:spPr bwMode="auto">
          <a:xfrm>
            <a:off x="684213" y="2041525"/>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1" name="Rectangle 5"/>
          <p:cNvSpPr>
            <a:spLocks noGrp="1" noChangeArrowheads="1"/>
          </p:cNvSpPr>
          <p:nvPr>
            <p:ph type="ftr" sz="quarter" idx="3"/>
          </p:nvPr>
        </p:nvSpPr>
        <p:spPr bwMode="auto">
          <a:xfrm>
            <a:off x="3116263" y="6500813"/>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kumimoji="0" sz="1000" b="0">
                <a:effectLst/>
                <a:latin typeface="Times New Roman" pitchFamily="18" charset="0"/>
                <a:ea typeface="新細明體" pitchFamily="18" charset="-120"/>
              </a:defRPr>
            </a:lvl1pPr>
          </a:lstStyle>
          <a:p>
            <a:pPr>
              <a:defRPr/>
            </a:pPr>
            <a:r>
              <a:rPr lang="en-US" altLang="zh-TW"/>
              <a:t>DC &amp; CV Lab.</a:t>
            </a:r>
          </a:p>
          <a:p>
            <a:pPr>
              <a:defRPr/>
            </a:pPr>
            <a:r>
              <a:rPr lang="en-US" altLang="zh-TW"/>
              <a:t>CSIE NTU</a:t>
            </a:r>
          </a:p>
        </p:txBody>
      </p:sp>
      <p:sp>
        <p:nvSpPr>
          <p:cNvPr id="1030" name="Line 6"/>
          <p:cNvSpPr>
            <a:spLocks noChangeShapeType="1"/>
          </p:cNvSpPr>
          <p:nvPr/>
        </p:nvSpPr>
        <p:spPr bwMode="auto">
          <a:xfrm>
            <a:off x="971550" y="1844675"/>
            <a:ext cx="7667625" cy="0"/>
          </a:xfrm>
          <a:prstGeom prst="line">
            <a:avLst/>
          </a:prstGeom>
          <a:noFill/>
          <a:ln w="6350">
            <a:solidFill>
              <a:schemeClr val="tx1"/>
            </a:solidFill>
            <a:round/>
            <a:headEnd/>
            <a:tailEnd/>
          </a:ln>
          <a:effectLst/>
        </p:spPr>
        <p:txBody>
          <a:bodyPr/>
          <a:lstStyle/>
          <a:p>
            <a:pPr>
              <a:defRPr/>
            </a:pPr>
            <a:endParaRPr lang="zh-TW" altLang="en-US">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2.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9.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png"/><Relationship Id="rId7" Type="http://schemas.openxmlformats.org/officeDocument/2006/relationships/image" Target="../media/image53.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slides/_rels/slide3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60.wmf"/><Relationship Id="rId4" Type="http://schemas.openxmlformats.org/officeDocument/2006/relationships/image" Target="../media/image59.wmf"/></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image" Target="../media/image57.wmf"/><Relationship Id="rId4" Type="http://schemas.openxmlformats.org/officeDocument/2006/relationships/image" Target="../media/image56.wmf"/></Relationships>
</file>

<file path=ppt/slides/_rels/slide3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image" Target="../media/image64.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1.png"/><Relationship Id="rId4" Type="http://schemas.openxmlformats.org/officeDocument/2006/relationships/image" Target="../media/image74.wmf"/></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4.wmf"/><Relationship Id="rId4" Type="http://schemas.openxmlformats.org/officeDocument/2006/relationships/image" Target="../media/image76.wmf"/></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8.png"/><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1.wmf"/><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3.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notesSlide" Target="../notesSlides/notesSlide45.xml"/><Relationship Id="rId7"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Word_Document4.docx"/><Relationship Id="rId5" Type="http://schemas.openxmlformats.org/officeDocument/2006/relationships/image" Target="../media/image83.emf"/><Relationship Id="rId10" Type="http://schemas.openxmlformats.org/officeDocument/2006/relationships/image" Target="../media/image85.emf"/><Relationship Id="rId4" Type="http://schemas.openxmlformats.org/officeDocument/2006/relationships/package" Target="../embeddings/Microsoft_Word_Document3.docx"/><Relationship Id="rId9" Type="http://schemas.openxmlformats.org/officeDocument/2006/relationships/package" Target="../embeddings/Microsoft_Word_Document6.docx"/></Relationships>
</file>

<file path=ppt/slides/_rels/slide51.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slideLayout" Target="../slideLayouts/slideLayout2.xml"/><Relationship Id="rId4" Type="http://schemas.openxmlformats.org/officeDocument/2006/relationships/image" Target="../media/image102.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3.png"/><Relationship Id="rId5" Type="http://schemas.openxmlformats.org/officeDocument/2006/relationships/oleObject" Target="../embeddings/oleObject7.bin"/><Relationship Id="rId4" Type="http://schemas.openxmlformats.org/officeDocument/2006/relationships/image" Target="../media/image104.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62.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neural.cs.nthu.edu.tw/jang/courses/cs4601/ann.gi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0"/>
          </p:nvPr>
        </p:nvSpPr>
        <p:spPr>
          <a:ln>
            <a:miter lim="800000"/>
            <a:headEnd/>
            <a:tailEnd/>
          </a:ln>
        </p:spPr>
        <p:txBody>
          <a:bodyPr/>
          <a:lstStyle/>
          <a:p>
            <a:pPr>
              <a:defRPr/>
            </a:pPr>
            <a:r>
              <a:rPr lang="en-US" altLang="zh-TW" smtClean="0"/>
              <a:t>Digital Camera and Computer Vision Laboratory</a:t>
            </a:r>
          </a:p>
          <a:p>
            <a:pPr>
              <a:defRPr/>
            </a:pPr>
            <a:r>
              <a:rPr lang="en-US" altLang="zh-TW" b="0" i="1" smtClean="0">
                <a:latin typeface="Times New Roman" pitchFamily="18" charset="0"/>
                <a:ea typeface="標楷體" pitchFamily="65" charset="-120"/>
              </a:rPr>
              <a:t>Department of Computer Science and Information Engineering</a:t>
            </a:r>
          </a:p>
          <a:p>
            <a:pPr>
              <a:defRPr/>
            </a:pPr>
            <a:r>
              <a:rPr lang="en-US" altLang="zh-TW" b="0" i="1" smtClean="0">
                <a:latin typeface="Times New Roman" pitchFamily="18" charset="0"/>
                <a:ea typeface="標楷體" pitchFamily="65" charset="-120"/>
              </a:rPr>
              <a:t>National Taiwan University, Taipei, Taiwan, R.O.C.</a:t>
            </a:r>
          </a:p>
        </p:txBody>
      </p:sp>
      <p:sp>
        <p:nvSpPr>
          <p:cNvPr id="21507" name="Rectangle 2"/>
          <p:cNvSpPr>
            <a:spLocks noGrp="1" noChangeArrowheads="1"/>
          </p:cNvSpPr>
          <p:nvPr>
            <p:ph type="ctrTitle"/>
          </p:nvPr>
        </p:nvSpPr>
        <p:spPr/>
        <p:txBody>
          <a:bodyPr/>
          <a:lstStyle/>
          <a:p>
            <a:pPr eaLnBrk="1" hangingPunct="1"/>
            <a:r>
              <a:rPr lang="en-US" altLang="zh-TW" smtClean="0"/>
              <a:t>Computer Vision</a:t>
            </a:r>
            <a:br>
              <a:rPr lang="en-US" altLang="zh-TW" smtClean="0"/>
            </a:br>
            <a:r>
              <a:rPr lang="en-US" altLang="zh-TW" smtClean="0"/>
              <a:t>Chapter 4</a:t>
            </a:r>
          </a:p>
        </p:txBody>
      </p:sp>
      <p:sp>
        <p:nvSpPr>
          <p:cNvPr id="21508" name="Rectangle 3"/>
          <p:cNvSpPr>
            <a:spLocks noGrp="1" noChangeArrowheads="1"/>
          </p:cNvSpPr>
          <p:nvPr>
            <p:ph type="subTitle" idx="1"/>
          </p:nvPr>
        </p:nvSpPr>
        <p:spPr>
          <a:xfrm>
            <a:off x="971550" y="3284538"/>
            <a:ext cx="7777163" cy="2362200"/>
          </a:xfrm>
        </p:spPr>
        <p:txBody>
          <a:bodyPr/>
          <a:lstStyle/>
          <a:p>
            <a:pPr eaLnBrk="1" hangingPunct="1"/>
            <a:r>
              <a:rPr lang="en-US" altLang="zh-TW" sz="4000" dirty="0" smtClean="0"/>
              <a:t>Statistical  Pattern Recognition</a:t>
            </a:r>
            <a:r>
              <a:rPr lang="en-US" altLang="zh-TW" dirty="0" smtClean="0"/>
              <a:t> </a:t>
            </a:r>
          </a:p>
          <a:p>
            <a:pPr eaLnBrk="1" hangingPunct="1"/>
            <a:endParaRPr lang="en-US" altLang="zh-TW" dirty="0" smtClean="0"/>
          </a:p>
          <a:p>
            <a:pPr eaLnBrk="1" hangingPunct="1"/>
            <a:r>
              <a:rPr lang="en-US" altLang="zh-TW" sz="2400" dirty="0" err="1" smtClean="0"/>
              <a:t>Yeh</a:t>
            </a:r>
            <a:r>
              <a:rPr lang="en-US" altLang="zh-TW" sz="2400" dirty="0" smtClean="0"/>
              <a:t> Jin Long</a:t>
            </a:r>
          </a:p>
          <a:p>
            <a:pPr eaLnBrk="1" hangingPunct="1"/>
            <a:r>
              <a:rPr lang="en-US" altLang="zh-TW" sz="2400" dirty="0" smtClean="0"/>
              <a:t>Dr. </a:t>
            </a:r>
            <a:r>
              <a:rPr lang="en-US" altLang="zh-TW" sz="2400" dirty="0" err="1" smtClean="0"/>
              <a:t>Fuh</a:t>
            </a:r>
            <a:r>
              <a:rPr lang="en-US" altLang="zh-TW" sz="2400" dirty="0" smtClean="0"/>
              <a:t> </a:t>
            </a:r>
            <a:r>
              <a:rPr lang="en-US" altLang="zh-TW" sz="2400" dirty="0" err="1" smtClean="0"/>
              <a:t>Chiou</a:t>
            </a:r>
            <a:r>
              <a:rPr lang="en-US" altLang="zh-TW" sz="2400" dirty="0" smtClean="0"/>
              <a:t> </a:t>
            </a:r>
            <a:r>
              <a:rPr lang="en-US" altLang="zh-TW" sz="2400" dirty="0" err="1" smtClean="0"/>
              <a:t>Shann</a:t>
            </a:r>
            <a:r>
              <a:rPr lang="en-US" altLang="zh-TW" sz="2400" dirty="0" smtClean="0"/>
              <a:t>    </a:t>
            </a:r>
            <a:r>
              <a:rPr lang="en-US" altLang="zh-TW" dirty="0" smtClean="0"/>
              <a:t>   </a:t>
            </a:r>
            <a:endParaRPr lang="en-US" altLang="zh-TW"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8675" name="Rectangle 2"/>
          <p:cNvSpPr>
            <a:spLocks noGrp="1" noChangeArrowheads="1"/>
          </p:cNvSpPr>
          <p:nvPr>
            <p:ph type="title"/>
          </p:nvPr>
        </p:nvSpPr>
        <p:spPr/>
        <p:txBody>
          <a:bodyPr/>
          <a:lstStyle/>
          <a:p>
            <a:pPr eaLnBrk="1" hangingPunct="1"/>
            <a:r>
              <a:rPr lang="en-US" altLang="zh-TW" smtClean="0"/>
              <a:t>Another Instance</a:t>
            </a:r>
          </a:p>
        </p:txBody>
      </p:sp>
      <p:sp>
        <p:nvSpPr>
          <p:cNvPr id="28676" name="Rectangle 7"/>
          <p:cNvSpPr>
            <a:spLocks noGrp="1" noChangeArrowheads="1"/>
          </p:cNvSpPr>
          <p:nvPr>
            <p:ph type="body" idx="1"/>
          </p:nvPr>
        </p:nvSpPr>
        <p:spPr>
          <a:xfrm>
            <a:off x="684213" y="1916113"/>
            <a:ext cx="8229600" cy="4411662"/>
          </a:xfrm>
        </p:spPr>
        <p:txBody>
          <a:bodyPr/>
          <a:lstStyle/>
          <a:p>
            <a:pPr eaLnBrk="1" hangingPunct="1">
              <a:buFont typeface="Wingdings" pitchFamily="2" charset="2"/>
              <a:buNone/>
            </a:pPr>
            <a:r>
              <a:rPr lang="en-US" altLang="zh-TW" i="1" smtClean="0"/>
              <a:t>P(g, g)</a:t>
            </a:r>
            <a:r>
              <a:rPr lang="en-US" altLang="zh-TW" smtClean="0"/>
              <a:t>: probability of true good, assigned good,</a:t>
            </a:r>
          </a:p>
          <a:p>
            <a:pPr eaLnBrk="1" hangingPunct="1">
              <a:buFont typeface="Wingdings" pitchFamily="2" charset="2"/>
              <a:buNone/>
            </a:pPr>
            <a:r>
              <a:rPr lang="en-US" altLang="zh-TW" i="1" smtClean="0"/>
              <a:t>P(g, b)</a:t>
            </a:r>
            <a:r>
              <a:rPr lang="en-US" altLang="zh-TW" smtClean="0"/>
              <a:t>: probability of true good, assigned bad,</a:t>
            </a:r>
          </a:p>
          <a:p>
            <a:pPr eaLnBrk="1" hangingPunct="1">
              <a:buFont typeface="Wingdings" pitchFamily="2" charset="2"/>
              <a:buNone/>
            </a:pPr>
            <a:r>
              <a:rPr lang="en-US" altLang="zh-TW" smtClean="0"/>
              <a:t>...</a:t>
            </a:r>
          </a:p>
          <a:p>
            <a:pPr eaLnBrk="1" hangingPunct="1">
              <a:buFont typeface="Wingdings" pitchFamily="2" charset="2"/>
              <a:buNone/>
            </a:pPr>
            <a:r>
              <a:rPr lang="en-US" altLang="zh-TW" i="1" smtClean="0"/>
              <a:t>e(g, g)</a:t>
            </a:r>
            <a:r>
              <a:rPr lang="en-US" altLang="zh-TW" smtClean="0"/>
              <a:t>: economic consequence for event </a:t>
            </a:r>
            <a:r>
              <a:rPr lang="en-US" altLang="zh-TW" i="1" smtClean="0"/>
              <a:t>(g, g)</a:t>
            </a:r>
            <a:r>
              <a:rPr lang="en-US" altLang="zh-TW" smtClean="0"/>
              <a:t>,</a:t>
            </a:r>
          </a:p>
          <a:p>
            <a:pPr eaLnBrk="1" hangingPunct="1">
              <a:buFont typeface="Wingdings" pitchFamily="2" charset="2"/>
              <a:buNone/>
            </a:pPr>
            <a:r>
              <a:rPr lang="en-US" altLang="zh-TW" smtClean="0"/>
              <a:t>…</a:t>
            </a:r>
          </a:p>
          <a:p>
            <a:pPr eaLnBrk="1" hangingPunct="1">
              <a:buFont typeface="Wingdings" pitchFamily="2" charset="2"/>
              <a:buNone/>
            </a:pPr>
            <a:r>
              <a:rPr lang="en-US" altLang="zh-TW" i="1" smtClean="0"/>
              <a:t>e</a:t>
            </a:r>
            <a:r>
              <a:rPr lang="en-US" altLang="zh-TW" smtClean="0"/>
              <a:t> positive: profit consequence</a:t>
            </a:r>
          </a:p>
          <a:p>
            <a:pPr eaLnBrk="1" hangingPunct="1">
              <a:buFont typeface="Wingdings" pitchFamily="2" charset="2"/>
              <a:buNone/>
            </a:pPr>
            <a:r>
              <a:rPr lang="en-US" altLang="zh-TW" i="1" smtClean="0"/>
              <a:t>e</a:t>
            </a:r>
            <a:r>
              <a:rPr lang="en-US" altLang="zh-TW" smtClean="0"/>
              <a:t> negative: loss consequence</a:t>
            </a:r>
          </a:p>
          <a:p>
            <a:pPr eaLnBrk="1" hangingPunct="1">
              <a:buFont typeface="Wingdings" pitchFamily="2" charset="2"/>
              <a:buNone/>
            </a:pPr>
            <a:endParaRPr lang="en-US" altLang="zh-TW"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9699" name="Rectangle 2"/>
          <p:cNvSpPr>
            <a:spLocks noGrp="1" noChangeArrowheads="1"/>
          </p:cNvSpPr>
          <p:nvPr>
            <p:ph type="title"/>
          </p:nvPr>
        </p:nvSpPr>
        <p:spPr/>
        <p:txBody>
          <a:bodyPr/>
          <a:lstStyle/>
          <a:p>
            <a:pPr eaLnBrk="1" hangingPunct="1"/>
            <a:r>
              <a:rPr lang="en-US" altLang="zh-TW" smtClean="0"/>
              <a:t>Another Instance (cont.)</a:t>
            </a:r>
          </a:p>
        </p:txBody>
      </p:sp>
      <p:sp>
        <p:nvSpPr>
          <p:cNvPr id="29700" name="Rectangle 3"/>
          <p:cNvSpPr>
            <a:spLocks noGrp="1" noChangeArrowheads="1"/>
          </p:cNvSpPr>
          <p:nvPr>
            <p:ph type="body" idx="1"/>
          </p:nvPr>
        </p:nvSpPr>
        <p:spPr/>
        <p:txBody>
          <a:bodyPr/>
          <a:lstStyle/>
          <a:p>
            <a:pPr eaLnBrk="1" hangingPunct="1"/>
            <a:endParaRPr lang="zh-TW" altLang="zh-TW" smtClean="0"/>
          </a:p>
        </p:txBody>
      </p:sp>
      <p:pic>
        <p:nvPicPr>
          <p:cNvPr id="29701" name="Picture 4"/>
          <p:cNvPicPr>
            <a:picLocks noChangeAspect="1" noChangeArrowheads="1"/>
          </p:cNvPicPr>
          <p:nvPr/>
        </p:nvPicPr>
        <p:blipFill>
          <a:blip r:embed="rId3" cstate="print"/>
          <a:srcRect/>
          <a:stretch>
            <a:fillRect/>
          </a:stretch>
        </p:blipFill>
        <p:spPr bwMode="auto">
          <a:xfrm>
            <a:off x="539750" y="1989138"/>
            <a:ext cx="7985125" cy="350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0723" name="Rectangle 2"/>
          <p:cNvSpPr>
            <a:spLocks noGrp="1" noChangeArrowheads="1"/>
          </p:cNvSpPr>
          <p:nvPr>
            <p:ph type="title"/>
          </p:nvPr>
        </p:nvSpPr>
        <p:spPr/>
        <p:txBody>
          <a:bodyPr/>
          <a:lstStyle/>
          <a:p>
            <a:pPr eaLnBrk="1" hangingPunct="1"/>
            <a:r>
              <a:rPr lang="en-US" altLang="zh-TW" smtClean="0"/>
              <a:t>Another Instance (cont.)</a:t>
            </a:r>
          </a:p>
        </p:txBody>
      </p:sp>
      <p:pic>
        <p:nvPicPr>
          <p:cNvPr id="30724" name="Picture 4"/>
          <p:cNvPicPr>
            <a:picLocks noGrp="1" noChangeAspect="1" noChangeArrowheads="1"/>
          </p:cNvPicPr>
          <p:nvPr>
            <p:ph type="body" idx="1"/>
          </p:nvPr>
        </p:nvPicPr>
        <p:blipFill>
          <a:blip r:embed="rId3" cstate="print"/>
          <a:srcRect/>
          <a:stretch>
            <a:fillRect/>
          </a:stretch>
        </p:blipFill>
        <p:spPr>
          <a:xfrm>
            <a:off x="684213" y="2133600"/>
            <a:ext cx="7602537" cy="33035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1747" name="Rectangle 2"/>
          <p:cNvSpPr>
            <a:spLocks noGrp="1" noChangeArrowheads="1"/>
          </p:cNvSpPr>
          <p:nvPr>
            <p:ph type="title"/>
          </p:nvPr>
        </p:nvSpPr>
        <p:spPr/>
        <p:txBody>
          <a:bodyPr/>
          <a:lstStyle/>
          <a:p>
            <a:pPr eaLnBrk="1" hangingPunct="1"/>
            <a:r>
              <a:rPr lang="en-US" altLang="zh-TW" smtClean="0"/>
              <a:t>Another Instance (cont.)</a:t>
            </a:r>
          </a:p>
        </p:txBody>
      </p:sp>
      <p:sp>
        <p:nvSpPr>
          <p:cNvPr id="31748" name="Rectangle 3"/>
          <p:cNvSpPr>
            <a:spLocks noGrp="1" noChangeArrowheads="1"/>
          </p:cNvSpPr>
          <p:nvPr>
            <p:ph type="body" idx="1"/>
          </p:nvPr>
        </p:nvSpPr>
        <p:spPr/>
        <p:txBody>
          <a:bodyPr/>
          <a:lstStyle/>
          <a:p>
            <a:pPr eaLnBrk="1" hangingPunct="1"/>
            <a:r>
              <a:rPr lang="en-US" altLang="zh-TW" dirty="0" smtClean="0"/>
              <a:t>Fraction of good objects manufactured</a:t>
            </a:r>
          </a:p>
          <a:p>
            <a:pPr eaLnBrk="1" hangingPunct="1">
              <a:buFont typeface="Wingdings" pitchFamily="2" charset="2"/>
              <a:buNone/>
            </a:pPr>
            <a:r>
              <a:rPr lang="en-US" altLang="zh-TW" dirty="0" smtClean="0"/>
              <a:t>    </a:t>
            </a:r>
            <a:r>
              <a:rPr lang="en-US" altLang="zh-TW" i="1" dirty="0" smtClean="0"/>
              <a:t>P(g) = P(g, g) + P(g, b)</a:t>
            </a:r>
          </a:p>
          <a:p>
            <a:pPr eaLnBrk="1" hangingPunct="1"/>
            <a:r>
              <a:rPr lang="en-US" altLang="zh-TW" dirty="0" smtClean="0"/>
              <a:t>Fraction of bad objects manufactured</a:t>
            </a:r>
          </a:p>
          <a:p>
            <a:pPr eaLnBrk="1" hangingPunct="1">
              <a:buFont typeface="Wingdings" pitchFamily="2" charset="2"/>
              <a:buNone/>
            </a:pPr>
            <a:r>
              <a:rPr lang="en-US" altLang="zh-TW" dirty="0" smtClean="0"/>
              <a:t>    </a:t>
            </a:r>
            <a:r>
              <a:rPr lang="en-US" altLang="zh-TW" i="1" dirty="0" smtClean="0"/>
              <a:t>P(b) = P(b, g) + P(b, b)</a:t>
            </a:r>
          </a:p>
          <a:p>
            <a:pPr eaLnBrk="1" hangingPunct="1"/>
            <a:r>
              <a:rPr lang="en-US" altLang="zh-TW" dirty="0" smtClean="0"/>
              <a:t>Expected profit per object</a:t>
            </a:r>
          </a:p>
          <a:p>
            <a:pPr eaLnBrk="1" hangingPunct="1">
              <a:buFont typeface="Wingdings" pitchFamily="2" charset="2"/>
              <a:buNone/>
            </a:pPr>
            <a:r>
              <a:rPr lang="en-US" altLang="zh-TW" dirty="0" smtClean="0"/>
              <a:t>   </a:t>
            </a:r>
            <a:r>
              <a:rPr lang="en-US" altLang="zh-TW" i="1" dirty="0" smtClean="0"/>
              <a:t>E =</a:t>
            </a:r>
            <a:r>
              <a:rPr lang="en-US" altLang="zh-TW" dirty="0" smtClean="0"/>
              <a:t> </a:t>
            </a:r>
          </a:p>
          <a:p>
            <a:pPr eaLnBrk="1" hangingPunct="1"/>
            <a:endParaRPr lang="en-US" altLang="zh-TW" dirty="0" smtClean="0"/>
          </a:p>
        </p:txBody>
      </p:sp>
      <p:pic>
        <p:nvPicPr>
          <p:cNvPr id="31749" name="Picture 5"/>
          <p:cNvPicPr>
            <a:picLocks noChangeAspect="1" noChangeArrowheads="1"/>
          </p:cNvPicPr>
          <p:nvPr/>
        </p:nvPicPr>
        <p:blipFill>
          <a:blip r:embed="rId3" cstate="print"/>
          <a:srcRect/>
          <a:stretch>
            <a:fillRect/>
          </a:stretch>
        </p:blipFill>
        <p:spPr bwMode="auto">
          <a:xfrm>
            <a:off x="1835150" y="4724400"/>
            <a:ext cx="4321175" cy="677863"/>
          </a:xfrm>
          <a:prstGeom prst="rect">
            <a:avLst/>
          </a:prstGeom>
          <a:noFill/>
          <a:ln w="9525">
            <a:noFill/>
            <a:miter lim="800000"/>
            <a:headEnd/>
            <a:tailEnd/>
          </a:ln>
        </p:spPr>
      </p:pic>
      <p:pic>
        <p:nvPicPr>
          <p:cNvPr id="31750" name="Picture 6"/>
          <p:cNvPicPr>
            <a:picLocks noChangeAspect="1" noChangeArrowheads="1"/>
          </p:cNvPicPr>
          <p:nvPr/>
        </p:nvPicPr>
        <p:blipFill>
          <a:blip r:embed="rId4" cstate="print"/>
          <a:srcRect/>
          <a:stretch>
            <a:fillRect/>
          </a:stretch>
        </p:blipFill>
        <p:spPr bwMode="auto">
          <a:xfrm>
            <a:off x="1835150" y="5445125"/>
            <a:ext cx="4824413"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2771" name="Rectangle 2"/>
          <p:cNvSpPr>
            <a:spLocks noGrp="1" noChangeArrowheads="1"/>
          </p:cNvSpPr>
          <p:nvPr>
            <p:ph type="title"/>
          </p:nvPr>
        </p:nvSpPr>
        <p:spPr/>
        <p:txBody>
          <a:bodyPr/>
          <a:lstStyle/>
          <a:p>
            <a:pPr eaLnBrk="1" hangingPunct="1"/>
            <a:r>
              <a:rPr lang="en-US" altLang="zh-TW" smtClean="0"/>
              <a:t>Conditional Probability</a:t>
            </a:r>
          </a:p>
        </p:txBody>
      </p:sp>
      <p:pic>
        <p:nvPicPr>
          <p:cNvPr id="32774" name="Picture 6"/>
          <p:cNvPicPr>
            <a:picLocks noChangeAspect="1" noChangeArrowheads="1"/>
          </p:cNvPicPr>
          <p:nvPr/>
        </p:nvPicPr>
        <p:blipFill>
          <a:blip r:embed="rId3" cstate="print"/>
          <a:srcRect/>
          <a:stretch>
            <a:fillRect/>
          </a:stretch>
        </p:blipFill>
        <p:spPr bwMode="auto">
          <a:xfrm>
            <a:off x="539750" y="3857628"/>
            <a:ext cx="4032250" cy="1271587"/>
          </a:xfrm>
          <a:prstGeom prst="rect">
            <a:avLst/>
          </a:prstGeom>
          <a:noFill/>
          <a:ln w="9525">
            <a:noFill/>
            <a:miter lim="800000"/>
            <a:headEnd/>
            <a:tailEnd/>
          </a:ln>
        </p:spPr>
      </p:pic>
      <p:sp>
        <p:nvSpPr>
          <p:cNvPr id="7" name="文字方塊 6"/>
          <p:cNvSpPr txBox="1"/>
          <p:nvPr/>
        </p:nvSpPr>
        <p:spPr>
          <a:xfrm>
            <a:off x="857224" y="5214950"/>
            <a:ext cx="4143404" cy="1231106"/>
          </a:xfrm>
          <a:prstGeom prst="rect">
            <a:avLst/>
          </a:prstGeom>
          <a:noFill/>
        </p:spPr>
        <p:txBody>
          <a:bodyPr wrap="square" rtlCol="0">
            <a:spAutoFit/>
          </a:bodyPr>
          <a:lstStyle/>
          <a:p>
            <a:pPr eaLnBrk="1" hangingPunct="1"/>
            <a:r>
              <a:rPr lang="en-US" altLang="zh-TW" sz="2800" i="1" dirty="0" smtClean="0"/>
              <a:t>P(</a:t>
            </a:r>
            <a:r>
              <a:rPr lang="en-US" altLang="zh-TW" sz="2800" i="1" dirty="0" err="1" smtClean="0"/>
              <a:t>b|g</a:t>
            </a:r>
            <a:r>
              <a:rPr lang="en-US" altLang="zh-TW" sz="2800" i="1" dirty="0" smtClean="0"/>
              <a:t>)</a:t>
            </a:r>
            <a:r>
              <a:rPr lang="en-US" altLang="zh-TW" sz="2800" dirty="0" smtClean="0"/>
              <a:t>: false-alarm rate</a:t>
            </a:r>
          </a:p>
          <a:p>
            <a:pPr eaLnBrk="1" hangingPunct="1"/>
            <a:r>
              <a:rPr lang="en-US" altLang="zh-TW" sz="2800" i="1" dirty="0" smtClean="0"/>
              <a:t>P(</a:t>
            </a:r>
            <a:r>
              <a:rPr lang="en-US" altLang="zh-TW" sz="2800" i="1" dirty="0" err="1" smtClean="0"/>
              <a:t>g|b</a:t>
            </a:r>
            <a:r>
              <a:rPr lang="en-US" altLang="zh-TW" sz="2800" i="1" dirty="0" smtClean="0"/>
              <a:t>)</a:t>
            </a:r>
            <a:r>
              <a:rPr lang="en-US" altLang="zh-TW" sz="2800" dirty="0" smtClean="0"/>
              <a:t>: misdetection rate</a:t>
            </a:r>
          </a:p>
          <a:p>
            <a:endParaRPr lang="zh-TW" altLang="en-US" dirty="0"/>
          </a:p>
        </p:txBody>
      </p:sp>
      <p:pic>
        <p:nvPicPr>
          <p:cNvPr id="108548" name="Picture 4"/>
          <p:cNvPicPr>
            <a:picLocks noChangeAspect="1" noChangeArrowheads="1"/>
          </p:cNvPicPr>
          <p:nvPr/>
        </p:nvPicPr>
        <p:blipFill>
          <a:blip r:embed="rId4" cstate="print"/>
          <a:srcRect/>
          <a:stretch>
            <a:fillRect/>
          </a:stretch>
        </p:blipFill>
        <p:spPr bwMode="auto">
          <a:xfrm>
            <a:off x="785786" y="1928802"/>
            <a:ext cx="5610225" cy="990600"/>
          </a:xfrm>
          <a:prstGeom prst="rect">
            <a:avLst/>
          </a:prstGeom>
          <a:noFill/>
          <a:ln w="9525">
            <a:noFill/>
            <a:miter lim="800000"/>
            <a:headEnd/>
            <a:tailEnd/>
          </a:ln>
          <a:effectLst/>
        </p:spPr>
      </p:pic>
      <p:pic>
        <p:nvPicPr>
          <p:cNvPr id="108549" name="Picture 5"/>
          <p:cNvPicPr>
            <a:picLocks noChangeAspect="1" noChangeArrowheads="1"/>
          </p:cNvPicPr>
          <p:nvPr/>
        </p:nvPicPr>
        <p:blipFill>
          <a:blip r:embed="rId5" cstate="print"/>
          <a:srcRect/>
          <a:stretch>
            <a:fillRect/>
          </a:stretch>
        </p:blipFill>
        <p:spPr bwMode="auto">
          <a:xfrm>
            <a:off x="928662" y="3000372"/>
            <a:ext cx="55626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3795" name="Rectangle 2"/>
          <p:cNvSpPr>
            <a:spLocks noGrp="1" noChangeArrowheads="1"/>
          </p:cNvSpPr>
          <p:nvPr>
            <p:ph type="title"/>
          </p:nvPr>
        </p:nvSpPr>
        <p:spPr/>
        <p:txBody>
          <a:bodyPr/>
          <a:lstStyle/>
          <a:p>
            <a:pPr eaLnBrk="1" hangingPunct="1"/>
            <a:r>
              <a:rPr lang="en-US" altLang="zh-TW" dirty="0" smtClean="0"/>
              <a:t>Conditional Probability (cont.)</a:t>
            </a:r>
          </a:p>
        </p:txBody>
      </p:sp>
      <p:sp>
        <p:nvSpPr>
          <p:cNvPr id="33796" name="Rectangle 3"/>
          <p:cNvSpPr>
            <a:spLocks noGrp="1" noChangeArrowheads="1"/>
          </p:cNvSpPr>
          <p:nvPr>
            <p:ph type="body" idx="1"/>
          </p:nvPr>
        </p:nvSpPr>
        <p:spPr>
          <a:xfrm>
            <a:off x="611560" y="1772816"/>
            <a:ext cx="8229600" cy="4411663"/>
          </a:xfrm>
        </p:spPr>
        <p:txBody>
          <a:bodyPr/>
          <a:lstStyle/>
          <a:p>
            <a:pPr eaLnBrk="1" hangingPunct="1"/>
            <a:r>
              <a:rPr lang="en-US" altLang="zh-TW" dirty="0" smtClean="0"/>
              <a:t>Another formula for expected profit per object</a:t>
            </a:r>
          </a:p>
          <a:p>
            <a:pPr eaLnBrk="1" hangingPunct="1">
              <a:buNone/>
            </a:pPr>
            <a:r>
              <a:rPr lang="en-US" altLang="zh-TW" i="1" dirty="0" smtClean="0"/>
              <a:t>E =</a:t>
            </a:r>
          </a:p>
          <a:p>
            <a:pPr eaLnBrk="1" hangingPunct="1">
              <a:buNone/>
            </a:pPr>
            <a:r>
              <a:rPr lang="en-US" altLang="zh-TW" sz="3200" i="1" dirty="0" smtClean="0"/>
              <a:t>	</a:t>
            </a:r>
          </a:p>
          <a:p>
            <a:pPr eaLnBrk="1" hangingPunct="1">
              <a:buNone/>
            </a:pPr>
            <a:r>
              <a:rPr lang="en-US" altLang="zh-TW" sz="3200" i="1" dirty="0" smtClean="0"/>
              <a:t>	=	P(</a:t>
            </a:r>
            <a:r>
              <a:rPr lang="en-US" altLang="zh-TW" sz="3200" i="1" dirty="0" err="1" smtClean="0"/>
              <a:t>g|g</a:t>
            </a:r>
            <a:r>
              <a:rPr lang="en-US" altLang="zh-TW" sz="3200" i="1" dirty="0" smtClean="0"/>
              <a:t>)P(g)e(</a:t>
            </a:r>
            <a:r>
              <a:rPr lang="en-US" altLang="zh-TW" sz="3200" i="1" dirty="0" err="1" smtClean="0"/>
              <a:t>g,g</a:t>
            </a:r>
            <a:r>
              <a:rPr lang="en-US" altLang="zh-TW" sz="3200" i="1" dirty="0" smtClean="0"/>
              <a:t>)+P(</a:t>
            </a:r>
            <a:r>
              <a:rPr lang="en-US" altLang="zh-TW" sz="3200" i="1" dirty="0" err="1" smtClean="0"/>
              <a:t>b|g</a:t>
            </a:r>
            <a:r>
              <a:rPr lang="en-US" altLang="zh-TW" sz="3200" i="1" dirty="0" smtClean="0"/>
              <a:t>)P(g)e(</a:t>
            </a:r>
            <a:r>
              <a:rPr lang="en-US" altLang="zh-TW" sz="3200" i="1" dirty="0" err="1" smtClean="0"/>
              <a:t>g,b</a:t>
            </a:r>
            <a:r>
              <a:rPr lang="en-US" altLang="zh-TW" sz="3200" i="1" dirty="0" smtClean="0"/>
              <a:t>)</a:t>
            </a:r>
            <a:endParaRPr lang="en-US" altLang="zh-TW" sz="3200" dirty="0" smtClean="0"/>
          </a:p>
          <a:p>
            <a:pPr eaLnBrk="1" hangingPunct="1">
              <a:buNone/>
            </a:pPr>
            <a:r>
              <a:rPr lang="en-US" altLang="zh-TW" sz="3200" i="1" dirty="0" smtClean="0"/>
              <a:t>		  + P(</a:t>
            </a:r>
            <a:r>
              <a:rPr lang="en-US" altLang="zh-TW" sz="3200" i="1" dirty="0" err="1" smtClean="0"/>
              <a:t>g|b</a:t>
            </a:r>
            <a:r>
              <a:rPr lang="en-US" altLang="zh-TW" sz="3200" i="1" dirty="0" smtClean="0"/>
              <a:t>)P(b)e(</a:t>
            </a:r>
            <a:r>
              <a:rPr lang="en-US" altLang="zh-TW" sz="3200" i="1" dirty="0" err="1" smtClean="0"/>
              <a:t>b,g</a:t>
            </a:r>
            <a:r>
              <a:rPr lang="en-US" altLang="zh-TW" sz="3200" i="1" dirty="0" smtClean="0"/>
              <a:t>)+P(</a:t>
            </a:r>
            <a:r>
              <a:rPr lang="en-US" altLang="zh-TW" sz="3200" i="1" dirty="0" err="1" smtClean="0"/>
              <a:t>b|b</a:t>
            </a:r>
            <a:r>
              <a:rPr lang="en-US" altLang="zh-TW" sz="3200" i="1" dirty="0" smtClean="0"/>
              <a:t>)P(b)e(</a:t>
            </a:r>
            <a:r>
              <a:rPr lang="en-US" altLang="zh-TW" sz="3200" i="1" dirty="0" err="1" smtClean="0"/>
              <a:t>b,b</a:t>
            </a:r>
            <a:r>
              <a:rPr lang="en-US" altLang="zh-TW" sz="3200" i="1" dirty="0" smtClean="0"/>
              <a:t>)</a:t>
            </a:r>
            <a:endParaRPr lang="en-US" altLang="zh-TW" sz="3200" dirty="0" smtClean="0"/>
          </a:p>
          <a:p>
            <a:pPr eaLnBrk="1" hangingPunct="1">
              <a:buNone/>
            </a:pPr>
            <a:endParaRPr lang="en-US" altLang="zh-TW" dirty="0" smtClean="0"/>
          </a:p>
        </p:txBody>
      </p:sp>
      <p:pic>
        <p:nvPicPr>
          <p:cNvPr id="33797" name="Picture 4"/>
          <p:cNvPicPr>
            <a:picLocks noChangeAspect="1" noChangeArrowheads="1"/>
          </p:cNvPicPr>
          <p:nvPr/>
        </p:nvPicPr>
        <p:blipFill>
          <a:blip r:embed="rId3" cstate="print"/>
          <a:srcRect/>
          <a:stretch>
            <a:fillRect/>
          </a:stretch>
        </p:blipFill>
        <p:spPr bwMode="auto">
          <a:xfrm>
            <a:off x="467544" y="4725144"/>
            <a:ext cx="7416800" cy="533400"/>
          </a:xfrm>
          <a:prstGeom prst="rect">
            <a:avLst/>
          </a:prstGeom>
          <a:noFill/>
          <a:ln w="9525">
            <a:noFill/>
            <a:miter lim="800000"/>
            <a:headEnd/>
            <a:tailEnd/>
          </a:ln>
        </p:spPr>
      </p:pic>
      <p:pic>
        <p:nvPicPr>
          <p:cNvPr id="33798" name="Picture 5"/>
          <p:cNvPicPr>
            <a:picLocks noChangeAspect="1" noChangeArrowheads="1"/>
          </p:cNvPicPr>
          <p:nvPr/>
        </p:nvPicPr>
        <p:blipFill>
          <a:blip r:embed="rId4" cstate="print"/>
          <a:srcRect/>
          <a:stretch>
            <a:fillRect/>
          </a:stretch>
        </p:blipFill>
        <p:spPr bwMode="auto">
          <a:xfrm>
            <a:off x="1259632" y="5229200"/>
            <a:ext cx="7308850" cy="665163"/>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1475656" y="2276872"/>
            <a:ext cx="4321175" cy="677863"/>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2123728" y="2852936"/>
            <a:ext cx="4824413"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5843" name="Rectangle 2"/>
          <p:cNvSpPr>
            <a:spLocks noGrp="1" noChangeArrowheads="1"/>
          </p:cNvSpPr>
          <p:nvPr>
            <p:ph type="title"/>
          </p:nvPr>
        </p:nvSpPr>
        <p:spPr/>
        <p:txBody>
          <a:bodyPr/>
          <a:lstStyle/>
          <a:p>
            <a:pPr eaLnBrk="1" hangingPunct="1"/>
            <a:r>
              <a:rPr lang="en-US" altLang="zh-TW" dirty="0" smtClean="0"/>
              <a:t>Example 4.1</a:t>
            </a:r>
          </a:p>
        </p:txBody>
      </p:sp>
      <p:sp>
        <p:nvSpPr>
          <p:cNvPr id="35847" name="Text Box 7"/>
          <p:cNvSpPr txBox="1">
            <a:spLocks noChangeArrowheads="1"/>
          </p:cNvSpPr>
          <p:nvPr/>
        </p:nvSpPr>
        <p:spPr bwMode="auto">
          <a:xfrm>
            <a:off x="684213" y="2276475"/>
            <a:ext cx="2592387" cy="366713"/>
          </a:xfrm>
          <a:prstGeom prst="rect">
            <a:avLst/>
          </a:prstGeom>
          <a:noFill/>
          <a:ln w="9525">
            <a:noFill/>
            <a:miter lim="800000"/>
            <a:headEnd/>
            <a:tailEnd/>
          </a:ln>
        </p:spPr>
        <p:txBody>
          <a:bodyPr>
            <a:spAutoFit/>
          </a:bodyPr>
          <a:lstStyle/>
          <a:p>
            <a:r>
              <a:rPr lang="en-US" altLang="zh-TW"/>
              <a:t>P(g) = 0.95, P(b) = 0.05</a:t>
            </a:r>
          </a:p>
        </p:txBody>
      </p:sp>
      <p:graphicFrame>
        <p:nvGraphicFramePr>
          <p:cNvPr id="2" name="Table 1"/>
          <p:cNvGraphicFramePr>
            <a:graphicFrameLocks noGrp="1"/>
          </p:cNvGraphicFramePr>
          <p:nvPr>
            <p:extLst>
              <p:ext uri="{D42A27DB-BD31-4B8C-83A1-F6EECF244321}">
                <p14:modId xmlns:p14="http://schemas.microsoft.com/office/powerpoint/2010/main" val="50374063"/>
              </p:ext>
            </p:extLst>
          </p:nvPr>
        </p:nvGraphicFramePr>
        <p:xfrm>
          <a:off x="323528" y="1988840"/>
          <a:ext cx="5832648" cy="1840654"/>
        </p:xfrm>
        <a:graphic>
          <a:graphicData uri="http://schemas.openxmlformats.org/drawingml/2006/table">
            <a:tbl>
              <a:tblPr firstRow="1" bandRow="1">
                <a:tableStyleId>{5C22544A-7EE6-4342-B048-85BDC9FD1C3A}</a:tableStyleId>
              </a:tblPr>
              <a:tblGrid>
                <a:gridCol w="1368152"/>
                <a:gridCol w="155848"/>
                <a:gridCol w="1212304"/>
                <a:gridCol w="1512168"/>
                <a:gridCol w="1584176"/>
              </a:tblGrid>
              <a:tr h="139040">
                <a:tc gridSpan="5">
                  <a:txBody>
                    <a:bodyPr/>
                    <a:lstStyle/>
                    <a:p>
                      <a:pPr algn="ctr"/>
                      <a:r>
                        <a:rPr lang="en-US" dirty="0" smtClean="0"/>
                        <a:t>Table</a:t>
                      </a:r>
                      <a:r>
                        <a:rPr lang="en-US" baseline="0" dirty="0" smtClean="0"/>
                        <a:t> 4.4: Machine performance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t>P(g) = 0.95</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smtClean="0"/>
                        <a:t>P(b) = 0.05</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smtClean="0"/>
                        <a:t>Detected</a:t>
                      </a:r>
                      <a:r>
                        <a:rPr lang="en-US" baseline="0" dirty="0" smtClean="0"/>
                        <a:t> State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en-US" dirty="0"/>
                    </a:p>
                  </a:txBody>
                  <a:tcPr/>
                </a:tc>
              </a:tr>
              <a:tr h="369147">
                <a:tc gridSpan="3">
                  <a:txBody>
                    <a:bodyPr/>
                    <a:lstStyle/>
                    <a:p>
                      <a:pPr algn="ctr"/>
                      <a:endParaRPr lang="en-US" dirty="0" smtClean="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332720">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True State</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rowSpan="2" hMerge="1">
                  <a:txBody>
                    <a:bodyPr/>
                    <a:lstStyle/>
                    <a:p>
                      <a:endParaRPr lang="en-US"/>
                    </a:p>
                  </a:txBody>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P(</a:t>
                      </a:r>
                      <a:r>
                        <a:rPr lang="en-US" dirty="0" err="1" smtClean="0"/>
                        <a:t>g|g</a:t>
                      </a:r>
                      <a:r>
                        <a:rPr lang="en-US" dirty="0" smtClean="0"/>
                        <a:t>) = 0.8</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P(</a:t>
                      </a:r>
                      <a:r>
                        <a:rPr lang="en-US" dirty="0" err="1" smtClean="0"/>
                        <a:t>b|g</a:t>
                      </a:r>
                      <a:r>
                        <a:rPr lang="en-US" dirty="0" smtClean="0"/>
                        <a:t>) = 0.2</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9147">
                <a:tc gridSpan="2" vMerge="1">
                  <a:txBody>
                    <a:bodyPr/>
                    <a:lstStyle/>
                    <a:p>
                      <a:endParaRPr lang="en-US" dirty="0"/>
                    </a:p>
                  </a:txBody>
                  <a:tcPr/>
                </a:tc>
                <a:tc hMerge="1" vMerge="1">
                  <a:txBody>
                    <a:bodyPr/>
                    <a:lstStyle/>
                    <a:p>
                      <a:endParaRPr lang="en-US"/>
                    </a:p>
                  </a:txBody>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dirty="0" smtClean="0"/>
                        <a:t>P(</a:t>
                      </a:r>
                      <a:r>
                        <a:rPr lang="en-US" dirty="0" err="1" smtClean="0"/>
                        <a:t>g|b</a:t>
                      </a:r>
                      <a:r>
                        <a:rPr lang="en-US" dirty="0" smtClean="0"/>
                        <a:t>) = 0.1</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P(</a:t>
                      </a:r>
                      <a:r>
                        <a:rPr lang="en-US" dirty="0" err="1" smtClean="0"/>
                        <a:t>b|b</a:t>
                      </a:r>
                      <a:r>
                        <a:rPr lang="en-US" dirty="0" smtClean="0"/>
                        <a:t>) = 0.9</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300192" y="2204864"/>
            <a:ext cx="812041" cy="584776"/>
          </a:xfrm>
          <a:prstGeom prst="rect">
            <a:avLst/>
          </a:prstGeom>
          <a:noFill/>
        </p:spPr>
        <p:txBody>
          <a:bodyPr wrap="none" rtlCol="0">
            <a:spAutoFit/>
          </a:bodyPr>
          <a:lstStyle/>
          <a:p>
            <a:r>
              <a:rPr lang="en-US" sz="3200" dirty="0" smtClean="0"/>
              <a:t>E = </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745099688"/>
              </p:ext>
            </p:extLst>
          </p:nvPr>
        </p:nvGraphicFramePr>
        <p:xfrm>
          <a:off x="323528" y="4005064"/>
          <a:ext cx="5472608" cy="2143759"/>
        </p:xfrm>
        <a:graphic>
          <a:graphicData uri="http://schemas.openxmlformats.org/drawingml/2006/table">
            <a:tbl>
              <a:tblPr firstRow="1" bandRow="1">
                <a:tableStyleId>{5C22544A-7EE6-4342-B048-85BDC9FD1C3A}</a:tableStyleId>
              </a:tblPr>
              <a:tblGrid>
                <a:gridCol w="792088"/>
                <a:gridCol w="864096"/>
                <a:gridCol w="2088232"/>
                <a:gridCol w="1728192"/>
              </a:tblGrid>
              <a:tr h="139040">
                <a:tc gridSpan="4">
                  <a:txBody>
                    <a:bodyPr/>
                    <a:lstStyle/>
                    <a:p>
                      <a:pPr algn="ctr"/>
                      <a:r>
                        <a:rPr lang="en-US" dirty="0" smtClean="0"/>
                        <a:t>Table</a:t>
                      </a:r>
                      <a:r>
                        <a:rPr lang="en-US" baseline="0" dirty="0" smtClean="0"/>
                        <a:t> 4.5: Economic consequence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rowSpan="2" gridSpan="2">
                  <a:txBody>
                    <a:bodyPr/>
                    <a:lstStyle/>
                    <a:p>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tc>
                <a:tc gridSpan="2">
                  <a:txBody>
                    <a:bodyPr/>
                    <a:lstStyle/>
                    <a:p>
                      <a:pPr algn="ctr"/>
                      <a:r>
                        <a:rPr lang="en-US" dirty="0" smtClean="0"/>
                        <a:t>Detected</a:t>
                      </a:r>
                      <a:r>
                        <a:rPr lang="en-US" baseline="0" dirty="0" smtClean="0"/>
                        <a:t> State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en-US" dirty="0"/>
                    </a:p>
                  </a:txBody>
                  <a:tcPr/>
                </a:tc>
              </a:tr>
              <a:tr h="370840">
                <a:tc gridSpan="2" vMerge="1">
                  <a:txBody>
                    <a:bodyPr/>
                    <a:lstStyle/>
                    <a:p>
                      <a:pPr algn="ct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vMerge="1">
                  <a:txBody>
                    <a:bodyPr/>
                    <a:lstStyle/>
                    <a:p>
                      <a:endParaRPr lang="en-US"/>
                    </a:p>
                  </a:txBody>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40472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True State</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e(</a:t>
                      </a:r>
                      <a:r>
                        <a:rPr lang="en-US" dirty="0" err="1" smtClean="0"/>
                        <a:t>g|g</a:t>
                      </a:r>
                      <a:r>
                        <a:rPr lang="en-US" dirty="0" smtClean="0"/>
                        <a:t>) = $2000</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a:t>
                      </a:r>
                      <a:r>
                        <a:rPr lang="en-US" dirty="0" err="1" smtClean="0"/>
                        <a:t>g|b</a:t>
                      </a:r>
                      <a:r>
                        <a:rPr lang="en-US" dirty="0" smtClean="0"/>
                        <a:t>) = </a:t>
                      </a:r>
                      <a:r>
                        <a:rPr lang="en-US" sz="2800" dirty="0" smtClean="0"/>
                        <a:t>-</a:t>
                      </a:r>
                      <a:r>
                        <a:rPr lang="en-US" dirty="0" smtClean="0"/>
                        <a:t>$100</a:t>
                      </a: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2632">
                <a:tc vMerge="1">
                  <a:txBody>
                    <a:bodyPr/>
                    <a:lstStyle/>
                    <a:p>
                      <a:endParaRPr lang="en-US" dirty="0"/>
                    </a:p>
                  </a:txBody>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a:t>
                      </a:r>
                      <a:r>
                        <a:rPr lang="en-US" dirty="0" err="1" smtClean="0"/>
                        <a:t>b|g</a:t>
                      </a:r>
                      <a:r>
                        <a:rPr lang="en-US" dirty="0" smtClean="0"/>
                        <a:t>) = </a:t>
                      </a:r>
                      <a:r>
                        <a:rPr lang="en-US" sz="2800" dirty="0" smtClean="0"/>
                        <a:t>-</a:t>
                      </a:r>
                      <a:r>
                        <a:rPr lang="en-US" dirty="0" smtClean="0"/>
                        <a:t>$10.000</a:t>
                      </a: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e(</a:t>
                      </a:r>
                      <a:r>
                        <a:rPr lang="en-US" dirty="0" err="1" smtClean="0"/>
                        <a:t>b|b</a:t>
                      </a:r>
                      <a:r>
                        <a:rPr lang="en-US" dirty="0" smtClean="0"/>
                        <a:t>) =</a:t>
                      </a:r>
                      <a:r>
                        <a:rPr lang="en-US" baseline="0" dirty="0" smtClean="0"/>
                        <a:t> </a:t>
                      </a:r>
                      <a:r>
                        <a:rPr lang="en-US" sz="2800" baseline="0" dirty="0" smtClean="0"/>
                        <a:t>-</a:t>
                      </a:r>
                      <a:r>
                        <a:rPr lang="en-US" dirty="0" smtClean="0"/>
                        <a:t>$100</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8608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1028" name="Rectangle 4"/>
          <p:cNvSpPr>
            <a:spLocks noGrp="1" noChangeArrowheads="1"/>
          </p:cNvSpPr>
          <p:nvPr>
            <p:ph type="title"/>
          </p:nvPr>
        </p:nvSpPr>
        <p:spPr/>
        <p:txBody>
          <a:bodyPr/>
          <a:lstStyle/>
          <a:p>
            <a:pPr eaLnBrk="1" hangingPunct="1"/>
            <a:r>
              <a:rPr lang="en-US" altLang="zh-TW" smtClean="0"/>
              <a:t>Example 4.1 (cont.)</a:t>
            </a:r>
          </a:p>
        </p:txBody>
      </p:sp>
      <p:graphicFrame>
        <p:nvGraphicFramePr>
          <p:cNvPr id="1026" name="Object 3"/>
          <p:cNvGraphicFramePr>
            <a:graphicFrameLocks noGrp="1" noChangeAspect="1"/>
          </p:cNvGraphicFramePr>
          <p:nvPr>
            <p:ph idx="1"/>
          </p:nvPr>
        </p:nvGraphicFramePr>
        <p:xfrm>
          <a:off x="971550" y="1916113"/>
          <a:ext cx="7486650" cy="4411662"/>
        </p:xfrm>
        <a:graphic>
          <a:graphicData uri="http://schemas.openxmlformats.org/presentationml/2006/ole">
            <mc:AlternateContent xmlns:mc="http://schemas.openxmlformats.org/markup-compatibility/2006">
              <mc:Choice xmlns:v="urn:schemas-microsoft-com:vml" Requires="v">
                <p:oleObj spid="_x0000_s1141" r:id="rId4" imgW="10171429" imgH="5993651" progId="">
                  <p:embed/>
                </p:oleObj>
              </mc:Choice>
              <mc:Fallback>
                <p:oleObj r:id="rId4" imgW="10171429" imgH="599365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916113"/>
                        <a:ext cx="7486650" cy="441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5843" name="Rectangle 2"/>
          <p:cNvSpPr>
            <a:spLocks noGrp="1" noChangeArrowheads="1"/>
          </p:cNvSpPr>
          <p:nvPr>
            <p:ph type="title"/>
          </p:nvPr>
        </p:nvSpPr>
        <p:spPr/>
        <p:txBody>
          <a:bodyPr/>
          <a:lstStyle/>
          <a:p>
            <a:pPr eaLnBrk="1" hangingPunct="1"/>
            <a:r>
              <a:rPr lang="en-US" altLang="zh-TW" dirty="0" smtClean="0"/>
              <a:t>Example 4.2</a:t>
            </a:r>
          </a:p>
        </p:txBody>
      </p:sp>
      <p:sp>
        <p:nvSpPr>
          <p:cNvPr id="35847" name="Text Box 7"/>
          <p:cNvSpPr txBox="1">
            <a:spLocks noChangeArrowheads="1"/>
          </p:cNvSpPr>
          <p:nvPr/>
        </p:nvSpPr>
        <p:spPr bwMode="auto">
          <a:xfrm>
            <a:off x="684213" y="2276475"/>
            <a:ext cx="2592387" cy="366713"/>
          </a:xfrm>
          <a:prstGeom prst="rect">
            <a:avLst/>
          </a:prstGeom>
          <a:noFill/>
          <a:ln w="9525">
            <a:noFill/>
            <a:miter lim="800000"/>
            <a:headEnd/>
            <a:tailEnd/>
          </a:ln>
        </p:spPr>
        <p:txBody>
          <a:bodyPr>
            <a:spAutoFit/>
          </a:bodyPr>
          <a:lstStyle/>
          <a:p>
            <a:r>
              <a:rPr lang="en-US" altLang="zh-TW"/>
              <a:t>P(g) = 0.95, P(b) = 0.05</a:t>
            </a:r>
          </a:p>
        </p:txBody>
      </p:sp>
      <p:graphicFrame>
        <p:nvGraphicFramePr>
          <p:cNvPr id="2" name="Table 1"/>
          <p:cNvGraphicFramePr>
            <a:graphicFrameLocks noGrp="1"/>
          </p:cNvGraphicFramePr>
          <p:nvPr>
            <p:extLst>
              <p:ext uri="{D42A27DB-BD31-4B8C-83A1-F6EECF244321}">
                <p14:modId xmlns:p14="http://schemas.microsoft.com/office/powerpoint/2010/main" val="911510786"/>
              </p:ext>
            </p:extLst>
          </p:nvPr>
        </p:nvGraphicFramePr>
        <p:xfrm>
          <a:off x="323528" y="1988840"/>
          <a:ext cx="6096000" cy="1840654"/>
        </p:xfrm>
        <a:graphic>
          <a:graphicData uri="http://schemas.openxmlformats.org/drawingml/2006/table">
            <a:tbl>
              <a:tblPr firstRow="1" bandRow="1">
                <a:tableStyleId>{5C22544A-7EE6-4342-B048-85BDC9FD1C3A}</a:tableStyleId>
              </a:tblPr>
              <a:tblGrid>
                <a:gridCol w="1524000"/>
                <a:gridCol w="1524000"/>
                <a:gridCol w="1524000"/>
                <a:gridCol w="1524000"/>
              </a:tblGrid>
              <a:tr h="139040">
                <a:tc gridSpan="4">
                  <a:txBody>
                    <a:bodyPr/>
                    <a:lstStyle/>
                    <a:p>
                      <a:pPr algn="ctr"/>
                      <a:r>
                        <a:rPr lang="en-US" dirty="0" smtClean="0"/>
                        <a:t>Table</a:t>
                      </a:r>
                      <a:r>
                        <a:rPr lang="en-US" baseline="0" dirty="0" smtClean="0"/>
                        <a:t> 4.6: Machine performance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t>P(g) = 0.95</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P(b) = 0.05</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smtClean="0"/>
                        <a:t>Detected</a:t>
                      </a:r>
                      <a:r>
                        <a:rPr lang="en-US" baseline="0" dirty="0" smtClean="0"/>
                        <a:t> State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en-US" dirty="0"/>
                    </a:p>
                  </a:txBody>
                  <a:tcPr/>
                </a:tc>
              </a:tr>
              <a:tr h="369147">
                <a:tc gridSpan="2">
                  <a:txBody>
                    <a:bodyPr/>
                    <a:lstStyle/>
                    <a:p>
                      <a:pPr algn="ctr"/>
                      <a:endParaRPr lang="en-US" dirty="0" smtClean="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3327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True State</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P(</a:t>
                      </a:r>
                      <a:r>
                        <a:rPr lang="en-US" dirty="0" err="1" smtClean="0"/>
                        <a:t>g|g</a:t>
                      </a:r>
                      <a:r>
                        <a:rPr lang="en-US" dirty="0" smtClean="0"/>
                        <a:t>) = 0.85</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P(</a:t>
                      </a:r>
                      <a:r>
                        <a:rPr lang="en-US" dirty="0" err="1" smtClean="0"/>
                        <a:t>b|g</a:t>
                      </a:r>
                      <a:r>
                        <a:rPr lang="en-US" dirty="0" smtClean="0"/>
                        <a:t>) = 0.15</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9147">
                <a:tc vMerge="1">
                  <a:txBody>
                    <a:bodyPr/>
                    <a:lstStyle/>
                    <a:p>
                      <a:endParaRPr lang="en-US" dirty="0"/>
                    </a:p>
                  </a:txBody>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dirty="0" smtClean="0"/>
                        <a:t>P(</a:t>
                      </a:r>
                      <a:r>
                        <a:rPr lang="en-US" dirty="0" err="1" smtClean="0"/>
                        <a:t>g|b</a:t>
                      </a:r>
                      <a:r>
                        <a:rPr lang="en-US" dirty="0" smtClean="0"/>
                        <a:t>) = 0.12</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P(</a:t>
                      </a:r>
                      <a:r>
                        <a:rPr lang="en-US" dirty="0" err="1" smtClean="0"/>
                        <a:t>b|b</a:t>
                      </a:r>
                      <a:r>
                        <a:rPr lang="en-US" dirty="0" smtClean="0"/>
                        <a:t>) = 0.88</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1" name="TextBox 10"/>
          <p:cNvSpPr txBox="1"/>
          <p:nvPr/>
        </p:nvSpPr>
        <p:spPr>
          <a:xfrm>
            <a:off x="6660232" y="2132856"/>
            <a:ext cx="812041" cy="584776"/>
          </a:xfrm>
          <a:prstGeom prst="rect">
            <a:avLst/>
          </a:prstGeom>
          <a:noFill/>
        </p:spPr>
        <p:txBody>
          <a:bodyPr wrap="none" rtlCol="0">
            <a:spAutoFit/>
          </a:bodyPr>
          <a:lstStyle/>
          <a:p>
            <a:r>
              <a:rPr lang="en-US" sz="3200" dirty="0" smtClean="0"/>
              <a:t>E = </a:t>
            </a:r>
            <a:endParaRPr lang="en-US" sz="3200" dirty="0"/>
          </a:p>
        </p:txBody>
      </p:sp>
      <p:graphicFrame>
        <p:nvGraphicFramePr>
          <p:cNvPr id="12" name="Table 11"/>
          <p:cNvGraphicFramePr>
            <a:graphicFrameLocks noGrp="1"/>
          </p:cNvGraphicFramePr>
          <p:nvPr>
            <p:extLst>
              <p:ext uri="{D42A27DB-BD31-4B8C-83A1-F6EECF244321}">
                <p14:modId xmlns:p14="http://schemas.microsoft.com/office/powerpoint/2010/main" val="927128389"/>
              </p:ext>
            </p:extLst>
          </p:nvPr>
        </p:nvGraphicFramePr>
        <p:xfrm>
          <a:off x="323528" y="4005064"/>
          <a:ext cx="5472608" cy="2143759"/>
        </p:xfrm>
        <a:graphic>
          <a:graphicData uri="http://schemas.openxmlformats.org/drawingml/2006/table">
            <a:tbl>
              <a:tblPr firstRow="1" bandRow="1">
                <a:tableStyleId>{5C22544A-7EE6-4342-B048-85BDC9FD1C3A}</a:tableStyleId>
              </a:tblPr>
              <a:tblGrid>
                <a:gridCol w="792088"/>
                <a:gridCol w="864096"/>
                <a:gridCol w="2088232"/>
                <a:gridCol w="1728192"/>
              </a:tblGrid>
              <a:tr h="139040">
                <a:tc gridSpan="4">
                  <a:txBody>
                    <a:bodyPr/>
                    <a:lstStyle/>
                    <a:p>
                      <a:pPr algn="ctr"/>
                      <a:r>
                        <a:rPr lang="en-US" dirty="0" smtClean="0"/>
                        <a:t>Table</a:t>
                      </a:r>
                      <a:r>
                        <a:rPr lang="en-US" baseline="0" dirty="0" smtClean="0"/>
                        <a:t> 4.7: Economic consequence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rowSpan="2" gridSpan="2">
                  <a:txBody>
                    <a:bodyPr/>
                    <a:lstStyle/>
                    <a:p>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tc>
                <a:tc gridSpan="2">
                  <a:txBody>
                    <a:bodyPr/>
                    <a:lstStyle/>
                    <a:p>
                      <a:pPr algn="ctr"/>
                      <a:r>
                        <a:rPr lang="en-US" dirty="0" smtClean="0"/>
                        <a:t>Detected</a:t>
                      </a:r>
                      <a:r>
                        <a:rPr lang="en-US" baseline="0" dirty="0" smtClean="0"/>
                        <a:t> State</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en-US" dirty="0"/>
                    </a:p>
                  </a:txBody>
                  <a:tcPr/>
                </a:tc>
              </a:tr>
              <a:tr h="370840">
                <a:tc gridSpan="2" vMerge="1">
                  <a:txBody>
                    <a:bodyPr/>
                    <a:lstStyle/>
                    <a:p>
                      <a:pPr algn="ct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vMerge="1">
                  <a:txBody>
                    <a:bodyPr/>
                    <a:lstStyle/>
                    <a:p>
                      <a:endParaRPr lang="en-US"/>
                    </a:p>
                  </a:txBody>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r>
              <a:tr h="40472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True State</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dirty="0" smtClean="0"/>
                        <a:t>Good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e(</a:t>
                      </a:r>
                      <a:r>
                        <a:rPr lang="en-US" dirty="0" err="1" smtClean="0"/>
                        <a:t>g|g</a:t>
                      </a:r>
                      <a:r>
                        <a:rPr lang="en-US" dirty="0" smtClean="0"/>
                        <a:t>) = $2000</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a:t>
                      </a:r>
                      <a:r>
                        <a:rPr lang="en-US" dirty="0" err="1" smtClean="0"/>
                        <a:t>g|b</a:t>
                      </a:r>
                      <a:r>
                        <a:rPr lang="en-US" dirty="0" smtClean="0"/>
                        <a:t>) = </a:t>
                      </a:r>
                      <a:r>
                        <a:rPr lang="en-US" sz="2800" dirty="0" smtClean="0"/>
                        <a:t>-</a:t>
                      </a:r>
                      <a:r>
                        <a:rPr lang="en-US" dirty="0" smtClean="0"/>
                        <a:t>$100</a:t>
                      </a: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2632">
                <a:tc vMerge="1">
                  <a:txBody>
                    <a:bodyPr/>
                    <a:lstStyle/>
                    <a:p>
                      <a:endParaRPr lang="en-US" dirty="0"/>
                    </a:p>
                  </a:txBody>
                  <a:tcPr/>
                </a:tc>
                <a:tc>
                  <a:txBody>
                    <a:bodyPr/>
                    <a:lstStyle/>
                    <a:p>
                      <a:pPr algn="ctr"/>
                      <a:r>
                        <a:rPr lang="en-US" dirty="0" smtClean="0"/>
                        <a:t>Bad</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a:t>
                      </a:r>
                      <a:r>
                        <a:rPr lang="en-US" dirty="0" err="1" smtClean="0"/>
                        <a:t>b|g</a:t>
                      </a:r>
                      <a:r>
                        <a:rPr lang="en-US" dirty="0" smtClean="0"/>
                        <a:t>) = </a:t>
                      </a:r>
                      <a:r>
                        <a:rPr lang="en-US" sz="2800" dirty="0" smtClean="0"/>
                        <a:t>-</a:t>
                      </a:r>
                      <a:r>
                        <a:rPr lang="en-US" dirty="0" smtClean="0"/>
                        <a:t>$10.000</a:t>
                      </a: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e(</a:t>
                      </a:r>
                      <a:r>
                        <a:rPr lang="en-US" dirty="0" err="1" smtClean="0"/>
                        <a:t>b|b</a:t>
                      </a:r>
                      <a:r>
                        <a:rPr lang="en-US" dirty="0" smtClean="0"/>
                        <a:t>) =</a:t>
                      </a:r>
                      <a:r>
                        <a:rPr lang="en-US" baseline="0" dirty="0" smtClean="0"/>
                        <a:t> </a:t>
                      </a:r>
                      <a:r>
                        <a:rPr lang="en-US" sz="2800" baseline="0" dirty="0" smtClean="0"/>
                        <a:t>-</a:t>
                      </a:r>
                      <a:r>
                        <a:rPr lang="en-US" dirty="0" smtClean="0"/>
                        <a:t>$100</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039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052" name="Rectangle 4"/>
          <p:cNvSpPr>
            <a:spLocks noGrp="1" noChangeArrowheads="1"/>
          </p:cNvSpPr>
          <p:nvPr>
            <p:ph type="title"/>
          </p:nvPr>
        </p:nvSpPr>
        <p:spPr/>
        <p:txBody>
          <a:bodyPr/>
          <a:lstStyle/>
          <a:p>
            <a:pPr eaLnBrk="1" hangingPunct="1"/>
            <a:r>
              <a:rPr lang="en-US" altLang="zh-TW" smtClean="0"/>
              <a:t>Example 4.2 (cont.)</a:t>
            </a:r>
          </a:p>
        </p:txBody>
      </p:sp>
      <p:graphicFrame>
        <p:nvGraphicFramePr>
          <p:cNvPr id="2050" name="Object 3"/>
          <p:cNvGraphicFramePr>
            <a:graphicFrameLocks noGrp="1" noChangeAspect="1"/>
          </p:cNvGraphicFramePr>
          <p:nvPr>
            <p:ph idx="1"/>
          </p:nvPr>
        </p:nvGraphicFramePr>
        <p:xfrm>
          <a:off x="971550" y="1844675"/>
          <a:ext cx="7753350" cy="4314825"/>
        </p:xfrm>
        <a:graphic>
          <a:graphicData uri="http://schemas.openxmlformats.org/presentationml/2006/ole">
            <mc:AlternateContent xmlns:mc="http://schemas.openxmlformats.org/markup-compatibility/2006">
              <mc:Choice xmlns:v="urn:schemas-microsoft-com:vml" Requires="v">
                <p:oleObj spid="_x0000_s2165" r:id="rId4" imgW="10336508" imgH="5752381" progId="">
                  <p:embed/>
                </p:oleObj>
              </mc:Choice>
              <mc:Fallback>
                <p:oleObj r:id="rId4" imgW="10336508" imgH="575238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44675"/>
                        <a:ext cx="7753350"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72707" name="Rectangle 2"/>
          <p:cNvSpPr>
            <a:spLocks noGrp="1" noChangeArrowheads="1"/>
          </p:cNvSpPr>
          <p:nvPr>
            <p:ph type="title"/>
          </p:nvPr>
        </p:nvSpPr>
        <p:spPr/>
        <p:txBody>
          <a:bodyPr/>
          <a:lstStyle/>
          <a:p>
            <a:pPr eaLnBrk="1" hangingPunct="1"/>
            <a:r>
              <a:rPr lang="en-US" altLang="zh-TW" smtClean="0"/>
              <a:t>Summary</a:t>
            </a:r>
          </a:p>
        </p:txBody>
      </p:sp>
      <p:sp>
        <p:nvSpPr>
          <p:cNvPr id="72708" name="Rectangle 3"/>
          <p:cNvSpPr>
            <a:spLocks noGrp="1" noChangeArrowheads="1"/>
          </p:cNvSpPr>
          <p:nvPr>
            <p:ph type="body" idx="1"/>
          </p:nvPr>
        </p:nvSpPr>
        <p:spPr/>
        <p:txBody>
          <a:bodyPr/>
          <a:lstStyle/>
          <a:p>
            <a:pPr eaLnBrk="1" hangingPunct="1"/>
            <a:r>
              <a:rPr lang="en-US" altLang="zh-TW" dirty="0" smtClean="0"/>
              <a:t>Introduction.</a:t>
            </a:r>
          </a:p>
          <a:p>
            <a:pPr eaLnBrk="1" hangingPunct="1"/>
            <a:r>
              <a:rPr lang="en-US" altLang="zh-TW" dirty="0" smtClean="0">
                <a:solidFill>
                  <a:srgbClr val="FF0000"/>
                </a:solidFill>
              </a:rPr>
              <a:t>Bayesian approach.</a:t>
            </a:r>
          </a:p>
          <a:p>
            <a:pPr eaLnBrk="1" hangingPunct="1"/>
            <a:r>
              <a:rPr lang="en-US" altLang="zh-TW" dirty="0" err="1" smtClean="0">
                <a:solidFill>
                  <a:srgbClr val="FF0000"/>
                </a:solidFill>
              </a:rPr>
              <a:t>Maximin</a:t>
            </a:r>
            <a:r>
              <a:rPr lang="en-US" altLang="zh-TW" dirty="0" smtClean="0">
                <a:solidFill>
                  <a:srgbClr val="FF0000"/>
                </a:solidFill>
              </a:rPr>
              <a:t> decision rule.</a:t>
            </a:r>
          </a:p>
          <a:p>
            <a:pPr eaLnBrk="1" hangingPunct="1"/>
            <a:r>
              <a:rPr lang="en-US" altLang="zh-TW" dirty="0" smtClean="0">
                <a:solidFill>
                  <a:srgbClr val="FF0000"/>
                </a:solidFill>
              </a:rPr>
              <a:t>Misidentification and false-alarm error rates.</a:t>
            </a:r>
          </a:p>
          <a:p>
            <a:pPr eaLnBrk="1" hangingPunct="1"/>
            <a:r>
              <a:rPr lang="en-US" altLang="zh-TW" dirty="0" smtClean="0"/>
              <a:t>Nearest neighbor rule.</a:t>
            </a:r>
          </a:p>
          <a:p>
            <a:pPr eaLnBrk="1" hangingPunct="1"/>
            <a:r>
              <a:rPr lang="en-US" altLang="zh-TW" dirty="0" smtClean="0"/>
              <a:t>Construction of decision trees.</a:t>
            </a:r>
          </a:p>
          <a:p>
            <a:pPr eaLnBrk="1" hangingPunct="1"/>
            <a:r>
              <a:rPr lang="en-US" altLang="zh-TW" dirty="0" smtClean="0"/>
              <a:t>Estimation of decision rules error.</a:t>
            </a:r>
          </a:p>
          <a:p>
            <a:pPr eaLnBrk="1" hangingPunct="1"/>
            <a:r>
              <a:rPr lang="en-US" altLang="zh-TW" dirty="0" smtClean="0"/>
              <a:t>Neural network.</a:t>
            </a:r>
          </a:p>
          <a:p>
            <a:pPr eaLnBrk="1" hangingPunct="1"/>
            <a:endParaRPr lang="en-US" altLang="zh-TW" dirty="0" smtClean="0"/>
          </a:p>
        </p:txBody>
      </p:sp>
    </p:spTree>
    <p:extLst>
      <p:ext uri="{BB962C8B-B14F-4D97-AF65-F5344CB8AC3E}">
        <p14:creationId xmlns:p14="http://schemas.microsoft.com/office/powerpoint/2010/main" val="767989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6867" name="Rectangle 2"/>
          <p:cNvSpPr>
            <a:spLocks noGrp="1" noChangeArrowheads="1"/>
          </p:cNvSpPr>
          <p:nvPr>
            <p:ph type="title"/>
          </p:nvPr>
        </p:nvSpPr>
        <p:spPr/>
        <p:txBody>
          <a:bodyPr/>
          <a:lstStyle/>
          <a:p>
            <a:pPr eaLnBrk="1" hangingPunct="1"/>
            <a:r>
              <a:rPr lang="en-US" altLang="zh-TW" dirty="0" smtClean="0"/>
              <a:t>Decision Rule Construction</a:t>
            </a:r>
          </a:p>
        </p:txBody>
      </p:sp>
      <p:sp>
        <p:nvSpPr>
          <p:cNvPr id="36868" name="Rectangle 3"/>
          <p:cNvSpPr>
            <a:spLocks noGrp="1" noChangeArrowheads="1"/>
          </p:cNvSpPr>
          <p:nvPr>
            <p:ph type="body" idx="1"/>
          </p:nvPr>
        </p:nvSpPr>
        <p:spPr/>
        <p:txBody>
          <a:bodyPr/>
          <a:lstStyle/>
          <a:p>
            <a:pPr eaLnBrk="1" hangingPunct="1"/>
            <a:r>
              <a:rPr lang="en-US" altLang="zh-TW" i="1" dirty="0" smtClean="0"/>
              <a:t>(t, a)</a:t>
            </a:r>
            <a:r>
              <a:rPr lang="en-US" altLang="zh-TW" dirty="0" smtClean="0"/>
              <a:t>: summing </a:t>
            </a:r>
            <a:r>
              <a:rPr lang="en-US" altLang="zh-TW" i="1" dirty="0" smtClean="0"/>
              <a:t>(t, a, d)</a:t>
            </a:r>
            <a:r>
              <a:rPr lang="en-US" altLang="zh-TW" dirty="0" smtClean="0"/>
              <a:t> on every measurements </a:t>
            </a:r>
            <a:r>
              <a:rPr lang="en-US" altLang="zh-TW" i="1" dirty="0" smtClean="0"/>
              <a:t>d</a:t>
            </a:r>
          </a:p>
          <a:p>
            <a:pPr eaLnBrk="1" hangingPunct="1"/>
            <a:r>
              <a:rPr lang="en-US" altLang="zh-TW" dirty="0" smtClean="0"/>
              <a:t>Therefore, </a:t>
            </a:r>
          </a:p>
          <a:p>
            <a:pPr eaLnBrk="1" hangingPunct="1"/>
            <a:endParaRPr lang="en-US" altLang="zh-TW" dirty="0" smtClean="0"/>
          </a:p>
          <a:p>
            <a:pPr eaLnBrk="1" hangingPunct="1"/>
            <a:r>
              <a:rPr lang="en-US" altLang="zh-TW" dirty="0" smtClean="0"/>
              <a:t>Average economic gain</a:t>
            </a:r>
          </a:p>
        </p:txBody>
      </p:sp>
      <p:pic>
        <p:nvPicPr>
          <p:cNvPr id="36869" name="Picture 5"/>
          <p:cNvPicPr>
            <a:picLocks noChangeAspect="1" noChangeArrowheads="1"/>
          </p:cNvPicPr>
          <p:nvPr/>
        </p:nvPicPr>
        <p:blipFill>
          <a:blip r:embed="rId3" cstate="print"/>
          <a:srcRect/>
          <a:stretch>
            <a:fillRect/>
          </a:stretch>
        </p:blipFill>
        <p:spPr bwMode="auto">
          <a:xfrm>
            <a:off x="3059113" y="2947988"/>
            <a:ext cx="3673475" cy="1255712"/>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srcRect/>
          <a:stretch>
            <a:fillRect/>
          </a:stretch>
        </p:blipFill>
        <p:spPr bwMode="auto">
          <a:xfrm>
            <a:off x="1403350" y="4868863"/>
            <a:ext cx="4105275" cy="133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7891" name="Rectangle 2"/>
          <p:cNvSpPr>
            <a:spLocks noGrp="1" noChangeArrowheads="1"/>
          </p:cNvSpPr>
          <p:nvPr>
            <p:ph type="title"/>
          </p:nvPr>
        </p:nvSpPr>
        <p:spPr/>
        <p:txBody>
          <a:bodyPr/>
          <a:lstStyle/>
          <a:p>
            <a:pPr eaLnBrk="1" hangingPunct="1"/>
            <a:r>
              <a:rPr lang="en-US" altLang="zh-TW" smtClean="0"/>
              <a:t>Decision Rule Construction (cont.)</a:t>
            </a:r>
          </a:p>
        </p:txBody>
      </p:sp>
      <p:pic>
        <p:nvPicPr>
          <p:cNvPr id="37892" name="Picture 4"/>
          <p:cNvPicPr>
            <a:picLocks noGrp="1" noChangeAspect="1" noChangeArrowheads="1"/>
          </p:cNvPicPr>
          <p:nvPr>
            <p:ph type="body" idx="1"/>
          </p:nvPr>
        </p:nvPicPr>
        <p:blipFill>
          <a:blip r:embed="rId3" cstate="print"/>
          <a:srcRect/>
          <a:stretch>
            <a:fillRect/>
          </a:stretch>
        </p:blipFill>
        <p:spPr>
          <a:xfrm>
            <a:off x="1042988" y="1793875"/>
            <a:ext cx="7921625" cy="45624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8915" name="Rectangle 2"/>
          <p:cNvSpPr>
            <a:spLocks noGrp="1" noChangeArrowheads="1"/>
          </p:cNvSpPr>
          <p:nvPr>
            <p:ph type="title"/>
          </p:nvPr>
        </p:nvSpPr>
        <p:spPr/>
        <p:txBody>
          <a:bodyPr/>
          <a:lstStyle/>
          <a:p>
            <a:pPr eaLnBrk="1" hangingPunct="1"/>
            <a:r>
              <a:rPr lang="en-US" altLang="zh-TW" smtClean="0"/>
              <a:t>Decision Rule Construction (cont.)</a:t>
            </a:r>
          </a:p>
        </p:txBody>
      </p:sp>
      <p:sp>
        <p:nvSpPr>
          <p:cNvPr id="38916" name="Rectangle 3"/>
          <p:cNvSpPr>
            <a:spLocks noGrp="1" noChangeArrowheads="1"/>
          </p:cNvSpPr>
          <p:nvPr>
            <p:ph type="body" idx="1"/>
          </p:nvPr>
        </p:nvSpPr>
        <p:spPr/>
        <p:txBody>
          <a:bodyPr/>
          <a:lstStyle/>
          <a:p>
            <a:pPr eaLnBrk="1" hangingPunct="1"/>
            <a:r>
              <a:rPr lang="en-US" altLang="zh-TW" smtClean="0"/>
              <a:t>We can use identity matrix as the economic gain matrix to compute the probability of correct assignment: </a:t>
            </a:r>
          </a:p>
        </p:txBody>
      </p:sp>
      <p:pic>
        <p:nvPicPr>
          <p:cNvPr id="38917" name="Picture 4"/>
          <p:cNvPicPr>
            <a:picLocks noChangeAspect="1" noChangeArrowheads="1"/>
          </p:cNvPicPr>
          <p:nvPr/>
        </p:nvPicPr>
        <p:blipFill>
          <a:blip r:embed="rId3" cstate="print"/>
          <a:srcRect/>
          <a:stretch>
            <a:fillRect/>
          </a:stretch>
        </p:blipFill>
        <p:spPr bwMode="auto">
          <a:xfrm>
            <a:off x="431800" y="3644900"/>
            <a:ext cx="8712200" cy="944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9939" name="Rectangle 2"/>
          <p:cNvSpPr>
            <a:spLocks noGrp="1" noChangeArrowheads="1"/>
          </p:cNvSpPr>
          <p:nvPr>
            <p:ph type="title"/>
          </p:nvPr>
        </p:nvSpPr>
        <p:spPr/>
        <p:txBody>
          <a:bodyPr/>
          <a:lstStyle/>
          <a:p>
            <a:pPr eaLnBrk="1" hangingPunct="1"/>
            <a:r>
              <a:rPr lang="en-US" altLang="zh-TW" smtClean="0"/>
              <a:t>Fair Game Assumption</a:t>
            </a:r>
          </a:p>
        </p:txBody>
      </p:sp>
      <p:sp>
        <p:nvSpPr>
          <p:cNvPr id="39940" name="Rectangle 3"/>
          <p:cNvSpPr>
            <a:spLocks noGrp="1" noChangeArrowheads="1"/>
          </p:cNvSpPr>
          <p:nvPr>
            <p:ph type="body" idx="1"/>
          </p:nvPr>
        </p:nvSpPr>
        <p:spPr/>
        <p:txBody>
          <a:bodyPr/>
          <a:lstStyle/>
          <a:p>
            <a:pPr eaLnBrk="1" hangingPunct="1"/>
            <a:r>
              <a:rPr lang="en-US" altLang="zh-TW" dirty="0" smtClean="0"/>
              <a:t>Decision rule uses only measurement data in assignment; the nature and the decision rule are not in collusion</a:t>
            </a:r>
          </a:p>
          <a:p>
            <a:pPr eaLnBrk="1" hangingPunct="1"/>
            <a:r>
              <a:rPr lang="en-US" altLang="zh-TW" dirty="0" smtClean="0"/>
              <a:t>In other words, </a:t>
            </a:r>
            <a:r>
              <a:rPr lang="en-US" altLang="zh-TW" i="1" dirty="0" smtClean="0"/>
              <a:t>P(a| t, d) = P(a| d)</a:t>
            </a:r>
          </a:p>
          <a:p>
            <a:pPr eaLnBrk="1" hangingPunct="1"/>
            <a:endParaRPr lang="en-US" altLang="zh-TW" i="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0963" name="Rectangle 2"/>
          <p:cNvSpPr>
            <a:spLocks noGrp="1" noChangeArrowheads="1"/>
          </p:cNvSpPr>
          <p:nvPr>
            <p:ph type="title"/>
          </p:nvPr>
        </p:nvSpPr>
        <p:spPr/>
        <p:txBody>
          <a:bodyPr/>
          <a:lstStyle/>
          <a:p>
            <a:pPr eaLnBrk="1" hangingPunct="1"/>
            <a:r>
              <a:rPr lang="en-US" altLang="zh-TW" smtClean="0"/>
              <a:t>Fair Game Assumption (cont.)</a:t>
            </a:r>
          </a:p>
        </p:txBody>
      </p:sp>
      <p:sp>
        <p:nvSpPr>
          <p:cNvPr id="40964" name="Rectangle 3"/>
          <p:cNvSpPr>
            <a:spLocks noGrp="1" noChangeArrowheads="1"/>
          </p:cNvSpPr>
          <p:nvPr>
            <p:ph type="body" idx="1"/>
          </p:nvPr>
        </p:nvSpPr>
        <p:spPr/>
        <p:txBody>
          <a:bodyPr/>
          <a:lstStyle/>
          <a:p>
            <a:pPr eaLnBrk="1" hangingPunct="1"/>
            <a:r>
              <a:rPr lang="en-US" altLang="zh-TW" smtClean="0"/>
              <a:t>From the definition of conditional probability</a:t>
            </a:r>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buFont typeface="Wingdings" pitchFamily="2" charset="2"/>
              <a:buNone/>
            </a:pPr>
            <a:endParaRPr lang="en-US" altLang="zh-TW" smtClean="0"/>
          </a:p>
        </p:txBody>
      </p:sp>
      <p:pic>
        <p:nvPicPr>
          <p:cNvPr id="40965" name="Picture 4"/>
          <p:cNvPicPr>
            <a:picLocks noChangeAspect="1" noChangeArrowheads="1"/>
          </p:cNvPicPr>
          <p:nvPr/>
        </p:nvPicPr>
        <p:blipFill>
          <a:blip r:embed="rId2" cstate="print"/>
          <a:srcRect/>
          <a:stretch>
            <a:fillRect/>
          </a:stretch>
        </p:blipFill>
        <p:spPr bwMode="auto">
          <a:xfrm>
            <a:off x="2771775" y="2990850"/>
            <a:ext cx="3529013" cy="1085850"/>
          </a:xfrm>
          <a:prstGeom prst="rect">
            <a:avLst/>
          </a:prstGeom>
          <a:noFill/>
          <a:ln w="9525">
            <a:noFill/>
            <a:miter lim="800000"/>
            <a:headEnd/>
            <a:tailEnd/>
          </a:ln>
        </p:spPr>
      </p:pic>
      <p:pic>
        <p:nvPicPr>
          <p:cNvPr id="40966" name="Picture 5"/>
          <p:cNvPicPr>
            <a:picLocks noChangeAspect="1" noChangeArrowheads="1"/>
          </p:cNvPicPr>
          <p:nvPr/>
        </p:nvPicPr>
        <p:blipFill>
          <a:blip r:embed="rId3" cstate="print"/>
          <a:srcRect/>
          <a:stretch>
            <a:fillRect/>
          </a:stretch>
        </p:blipFill>
        <p:spPr bwMode="auto">
          <a:xfrm>
            <a:off x="2555875" y="4365625"/>
            <a:ext cx="3457575" cy="12922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1987" name="Rectangle 3"/>
          <p:cNvSpPr>
            <a:spLocks noGrp="1" noChangeArrowheads="1"/>
          </p:cNvSpPr>
          <p:nvPr>
            <p:ph type="body" idx="1"/>
          </p:nvPr>
        </p:nvSpPr>
        <p:spPr/>
        <p:txBody>
          <a:bodyPr/>
          <a:lstStyle/>
          <a:p>
            <a:pPr eaLnBrk="1" hangingPunct="1"/>
            <a:r>
              <a:rPr lang="en-US" altLang="zh-TW" i="1" dirty="0" smtClean="0"/>
              <a:t>P(t, a, d) = P(a| t, d)*P(</a:t>
            </a:r>
            <a:r>
              <a:rPr lang="en-US" altLang="zh-TW" i="1" dirty="0" err="1" smtClean="0"/>
              <a:t>t,d</a:t>
            </a:r>
            <a:r>
              <a:rPr lang="en-US" altLang="zh-TW" i="1" dirty="0" smtClean="0"/>
              <a:t>) </a:t>
            </a:r>
            <a:r>
              <a:rPr lang="en-US" altLang="zh-TW" sz="1800" i="1" dirty="0" smtClean="0"/>
              <a:t>//By conditional probability</a:t>
            </a:r>
          </a:p>
          <a:p>
            <a:pPr eaLnBrk="1" hangingPunct="1">
              <a:buNone/>
            </a:pPr>
            <a:r>
              <a:rPr lang="en-US" altLang="zh-TW" sz="1800" dirty="0" smtClean="0"/>
              <a:t>			</a:t>
            </a:r>
            <a:r>
              <a:rPr lang="en-US" altLang="zh-TW" i="1" dirty="0" smtClean="0"/>
              <a:t>= P(a| d)*P(</a:t>
            </a:r>
            <a:r>
              <a:rPr lang="en-US" altLang="zh-TW" i="1" dirty="0" err="1" smtClean="0"/>
              <a:t>t,d</a:t>
            </a:r>
            <a:r>
              <a:rPr lang="en-US" altLang="zh-TW" i="1" dirty="0" smtClean="0"/>
              <a:t>) </a:t>
            </a:r>
            <a:r>
              <a:rPr lang="en-US" altLang="zh-TW" sz="1800" i="1" dirty="0" smtClean="0"/>
              <a:t>//</a:t>
            </a:r>
            <a:r>
              <a:rPr lang="en-US" altLang="zh-TW" sz="1800" dirty="0" smtClean="0"/>
              <a:t>By fair game assumption</a:t>
            </a:r>
          </a:p>
          <a:p>
            <a:pPr eaLnBrk="1" hangingPunct="1"/>
            <a:r>
              <a:rPr lang="en-US" altLang="zh-TW" dirty="0" smtClean="0"/>
              <a:t>By definition, </a:t>
            </a:r>
          </a:p>
          <a:p>
            <a:pPr eaLnBrk="1" hangingPunct="1">
              <a:buFont typeface="Wingdings" pitchFamily="2" charset="2"/>
              <a:buNone/>
            </a:pPr>
            <a:r>
              <a:rPr lang="en-US" altLang="zh-TW" dirty="0" smtClean="0"/>
              <a:t>                     =</a:t>
            </a:r>
          </a:p>
          <a:p>
            <a:pPr eaLnBrk="1" hangingPunct="1">
              <a:buFont typeface="Wingdings" pitchFamily="2" charset="2"/>
              <a:buNone/>
            </a:pPr>
            <a:endParaRPr lang="en-US" altLang="zh-TW" dirty="0" smtClean="0"/>
          </a:p>
          <a:p>
            <a:pPr eaLnBrk="1" hangingPunct="1">
              <a:buFont typeface="Wingdings" pitchFamily="2" charset="2"/>
              <a:buNone/>
            </a:pPr>
            <a:r>
              <a:rPr lang="en-US" altLang="zh-TW" dirty="0" smtClean="0"/>
              <a:t>                     = </a:t>
            </a:r>
          </a:p>
        </p:txBody>
      </p:sp>
      <p:sp>
        <p:nvSpPr>
          <p:cNvPr id="41988" name="Rectangle 2"/>
          <p:cNvSpPr>
            <a:spLocks noGrp="1" noChangeArrowheads="1"/>
          </p:cNvSpPr>
          <p:nvPr>
            <p:ph type="title"/>
          </p:nvPr>
        </p:nvSpPr>
        <p:spPr/>
        <p:txBody>
          <a:bodyPr/>
          <a:lstStyle/>
          <a:p>
            <a:pPr eaLnBrk="1" hangingPunct="1"/>
            <a:r>
              <a:rPr lang="en-US" altLang="zh-TW" smtClean="0"/>
              <a:t>Fair Game Assumption (cont.)</a:t>
            </a:r>
          </a:p>
        </p:txBody>
      </p:sp>
      <p:pic>
        <p:nvPicPr>
          <p:cNvPr id="41991" name="Picture 9"/>
          <p:cNvPicPr>
            <a:picLocks noChangeAspect="1" noChangeArrowheads="1"/>
          </p:cNvPicPr>
          <p:nvPr/>
        </p:nvPicPr>
        <p:blipFill>
          <a:blip r:embed="rId3" cstate="print"/>
          <a:srcRect/>
          <a:stretch>
            <a:fillRect/>
          </a:stretch>
        </p:blipFill>
        <p:spPr bwMode="auto">
          <a:xfrm>
            <a:off x="899592" y="3645024"/>
            <a:ext cx="1871663" cy="790575"/>
          </a:xfrm>
          <a:prstGeom prst="rect">
            <a:avLst/>
          </a:prstGeom>
          <a:noFill/>
          <a:ln w="9525">
            <a:noFill/>
            <a:miter lim="800000"/>
            <a:headEnd/>
            <a:tailEnd/>
          </a:ln>
        </p:spPr>
      </p:pic>
      <p:pic>
        <p:nvPicPr>
          <p:cNvPr id="41992" name="Picture 10"/>
          <p:cNvPicPr>
            <a:picLocks noChangeAspect="1" noChangeArrowheads="1"/>
          </p:cNvPicPr>
          <p:nvPr/>
        </p:nvPicPr>
        <p:blipFill>
          <a:blip r:embed="rId4" cstate="print"/>
          <a:srcRect/>
          <a:stretch>
            <a:fillRect/>
          </a:stretch>
        </p:blipFill>
        <p:spPr bwMode="auto">
          <a:xfrm>
            <a:off x="3563938" y="3573463"/>
            <a:ext cx="1657350" cy="1090612"/>
          </a:xfrm>
          <a:prstGeom prst="rect">
            <a:avLst/>
          </a:prstGeom>
          <a:noFill/>
          <a:ln w="9525">
            <a:noFill/>
            <a:miter lim="800000"/>
            <a:headEnd/>
            <a:tailEnd/>
          </a:ln>
        </p:spPr>
      </p:pic>
      <p:pic>
        <p:nvPicPr>
          <p:cNvPr id="41993" name="Picture 11"/>
          <p:cNvPicPr>
            <a:picLocks noChangeAspect="1" noChangeArrowheads="1"/>
          </p:cNvPicPr>
          <p:nvPr/>
        </p:nvPicPr>
        <p:blipFill>
          <a:blip r:embed="rId5" cstate="print"/>
          <a:srcRect/>
          <a:stretch>
            <a:fillRect/>
          </a:stretch>
        </p:blipFill>
        <p:spPr bwMode="auto">
          <a:xfrm>
            <a:off x="3491880" y="4653136"/>
            <a:ext cx="2159000" cy="881062"/>
          </a:xfrm>
          <a:prstGeom prst="rect">
            <a:avLst/>
          </a:prstGeom>
          <a:noFill/>
          <a:ln w="9525">
            <a:noFill/>
            <a:miter lim="800000"/>
            <a:headEnd/>
            <a:tailEnd/>
          </a:ln>
        </p:spPr>
      </p:pic>
      <p:pic>
        <p:nvPicPr>
          <p:cNvPr id="41994" name="Picture 12"/>
          <p:cNvPicPr>
            <a:picLocks noChangeAspect="1" noChangeArrowheads="1"/>
          </p:cNvPicPr>
          <p:nvPr/>
        </p:nvPicPr>
        <p:blipFill>
          <a:blip r:embed="rId6" cstate="print"/>
          <a:srcRect/>
          <a:stretch>
            <a:fillRect/>
          </a:stretch>
        </p:blipFill>
        <p:spPr bwMode="auto">
          <a:xfrm>
            <a:off x="2915816" y="5517232"/>
            <a:ext cx="3529013" cy="75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3076" name="Rectangle 2"/>
          <p:cNvSpPr>
            <a:spLocks noGrp="1" noChangeArrowheads="1"/>
          </p:cNvSpPr>
          <p:nvPr>
            <p:ph type="title"/>
          </p:nvPr>
        </p:nvSpPr>
        <p:spPr/>
        <p:txBody>
          <a:bodyPr/>
          <a:lstStyle/>
          <a:p>
            <a:pPr eaLnBrk="1" hangingPunct="1"/>
            <a:r>
              <a:rPr lang="en-US" altLang="zh-TW" dirty="0" smtClean="0"/>
              <a:t>Deterministic Decision Rule</a:t>
            </a:r>
          </a:p>
        </p:txBody>
      </p:sp>
      <p:sp>
        <p:nvSpPr>
          <p:cNvPr id="3077" name="Rectangle 3"/>
          <p:cNvSpPr>
            <a:spLocks noGrp="1" noChangeArrowheads="1"/>
          </p:cNvSpPr>
          <p:nvPr>
            <p:ph type="body" sz="half" idx="1"/>
          </p:nvPr>
        </p:nvSpPr>
        <p:spPr>
          <a:xfrm>
            <a:off x="684213" y="2041525"/>
            <a:ext cx="7991475" cy="4411663"/>
          </a:xfrm>
        </p:spPr>
        <p:txBody>
          <a:bodyPr/>
          <a:lstStyle/>
          <a:p>
            <a:pPr eaLnBrk="1" hangingPunct="1"/>
            <a:r>
              <a:rPr lang="en-US" altLang="zh-TW" sz="2600" dirty="0" smtClean="0"/>
              <a:t>We use the notation </a:t>
            </a:r>
            <a:r>
              <a:rPr lang="en-US" altLang="zh-TW" sz="2600" i="1" dirty="0" smtClean="0"/>
              <a:t>f(</a:t>
            </a:r>
            <a:r>
              <a:rPr lang="en-US" altLang="zh-TW" sz="2600" i="1" dirty="0" err="1" smtClean="0"/>
              <a:t>a|d</a:t>
            </a:r>
            <a:r>
              <a:rPr lang="en-US" altLang="zh-TW" sz="2600" i="1" dirty="0" smtClean="0"/>
              <a:t>)</a:t>
            </a:r>
            <a:r>
              <a:rPr lang="en-US" altLang="zh-TW" sz="2600" dirty="0" smtClean="0"/>
              <a:t> to completely define a decision rule; </a:t>
            </a:r>
            <a:r>
              <a:rPr lang="en-US" altLang="zh-TW" sz="2600" i="1" dirty="0" smtClean="0"/>
              <a:t>f(</a:t>
            </a:r>
            <a:r>
              <a:rPr lang="en-US" altLang="zh-TW" sz="2600" i="1" dirty="0" err="1" smtClean="0"/>
              <a:t>a|d</a:t>
            </a:r>
            <a:r>
              <a:rPr lang="en-US" altLang="zh-TW" sz="2600" i="1" dirty="0" smtClean="0"/>
              <a:t>)</a:t>
            </a:r>
            <a:r>
              <a:rPr lang="en-US" altLang="zh-TW" sz="2600" dirty="0" smtClean="0"/>
              <a:t> presents all the conditional probability associated with the decision rule</a:t>
            </a:r>
          </a:p>
          <a:p>
            <a:pPr eaLnBrk="1" hangingPunct="1"/>
            <a:r>
              <a:rPr lang="en-US" altLang="zh-TW" sz="2600" dirty="0" smtClean="0"/>
              <a:t>A deterministic decision rule:</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r>
              <a:rPr lang="en-US" altLang="zh-TW" sz="2600" dirty="0" smtClean="0"/>
              <a:t>Decision rules which are not deterministic are called probabilistic/nondeterministic/stochastic</a:t>
            </a:r>
          </a:p>
          <a:p>
            <a:pPr eaLnBrk="1" hangingPunct="1"/>
            <a:endParaRPr lang="en-US" altLang="zh-TW" sz="2600" dirty="0" smtClean="0"/>
          </a:p>
        </p:txBody>
      </p:sp>
      <p:graphicFrame>
        <p:nvGraphicFramePr>
          <p:cNvPr id="3074" name="Object 4"/>
          <p:cNvGraphicFramePr>
            <a:graphicFrameLocks noGrp="1" noChangeAspect="1"/>
          </p:cNvGraphicFramePr>
          <p:nvPr>
            <p:ph sz="half" idx="2"/>
          </p:nvPr>
        </p:nvGraphicFramePr>
        <p:xfrm>
          <a:off x="1835150" y="4005263"/>
          <a:ext cx="5327650" cy="1101725"/>
        </p:xfrm>
        <a:graphic>
          <a:graphicData uri="http://schemas.openxmlformats.org/presentationml/2006/ole">
            <mc:AlternateContent xmlns:mc="http://schemas.openxmlformats.org/markup-compatibility/2006">
              <mc:Choice xmlns:v="urn:schemas-microsoft-com:vml" Requires="v">
                <p:oleObj spid="_x0000_s3189" r:id="rId4" imgW="5219048" imgH="1079365" progId="">
                  <p:embed/>
                </p:oleObj>
              </mc:Choice>
              <mc:Fallback>
                <p:oleObj r:id="rId4" imgW="5219048" imgH="107936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4005263"/>
                        <a:ext cx="532765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3011" name="Rectangle 7"/>
          <p:cNvSpPr>
            <a:spLocks noGrp="1" noChangeArrowheads="1"/>
          </p:cNvSpPr>
          <p:nvPr>
            <p:ph type="body" idx="1"/>
          </p:nvPr>
        </p:nvSpPr>
        <p:spPr>
          <a:xfrm>
            <a:off x="684213" y="1989138"/>
            <a:ext cx="8229600" cy="4411662"/>
          </a:xfrm>
        </p:spPr>
        <p:txBody>
          <a:bodyPr/>
          <a:lstStyle/>
          <a:p>
            <a:pPr eaLnBrk="1" hangingPunct="1"/>
            <a:r>
              <a:rPr lang="en-US" altLang="zh-TW" dirty="0" smtClean="0"/>
              <a:t>Previous formula</a:t>
            </a:r>
          </a:p>
          <a:p>
            <a:pPr eaLnBrk="1" hangingPunct="1"/>
            <a:endParaRPr lang="en-US" altLang="zh-TW" dirty="0" smtClean="0"/>
          </a:p>
          <a:p>
            <a:pPr eaLnBrk="1" hangingPunct="1"/>
            <a:endParaRPr lang="en-US" altLang="zh-TW" dirty="0" smtClean="0"/>
          </a:p>
          <a:p>
            <a:pPr eaLnBrk="1" hangingPunct="1"/>
            <a:endParaRPr lang="en-US" altLang="zh-TW" dirty="0" smtClean="0"/>
          </a:p>
          <a:p>
            <a:pPr eaLnBrk="1" hangingPunct="1"/>
            <a:r>
              <a:rPr lang="en-US" altLang="zh-TW" dirty="0" smtClean="0"/>
              <a:t>By 					    </a:t>
            </a:r>
            <a:r>
              <a:rPr lang="en-US" altLang="zh-TW" sz="1800" dirty="0" smtClean="0"/>
              <a:t>// By conditional probability                      </a:t>
            </a:r>
            <a:r>
              <a:rPr lang="en-US" altLang="zh-TW" dirty="0" smtClean="0"/>
              <a:t>                   </a:t>
            </a:r>
          </a:p>
          <a:p>
            <a:pPr eaLnBrk="1" hangingPunct="1">
              <a:buNone/>
            </a:pPr>
            <a:r>
              <a:rPr lang="en-US" altLang="zh-TW" dirty="0" smtClean="0"/>
              <a:t>		and					    </a:t>
            </a:r>
            <a:r>
              <a:rPr lang="en-US" altLang="zh-TW" sz="1800" dirty="0" smtClean="0"/>
              <a:t>//By p.23</a:t>
            </a:r>
          </a:p>
          <a:p>
            <a:pPr eaLnBrk="1" hangingPunct="1">
              <a:buFont typeface="Wingdings" pitchFamily="2" charset="2"/>
              <a:buNone/>
            </a:pPr>
            <a:r>
              <a:rPr lang="en-US" altLang="zh-TW" dirty="0" smtClean="0"/>
              <a:t>=&gt;</a:t>
            </a:r>
          </a:p>
        </p:txBody>
      </p:sp>
      <p:sp>
        <p:nvSpPr>
          <p:cNvPr id="43012" name="Rectangle 2"/>
          <p:cNvSpPr>
            <a:spLocks noGrp="1" noChangeArrowheads="1"/>
          </p:cNvSpPr>
          <p:nvPr>
            <p:ph type="title"/>
          </p:nvPr>
        </p:nvSpPr>
        <p:spPr/>
        <p:txBody>
          <a:bodyPr/>
          <a:lstStyle/>
          <a:p>
            <a:pPr eaLnBrk="1" hangingPunct="1"/>
            <a:r>
              <a:rPr lang="en-US" altLang="zh-TW" smtClean="0"/>
              <a:t>Expected Value on </a:t>
            </a:r>
            <a:r>
              <a:rPr lang="en-US" altLang="zh-TW" i="1" smtClean="0"/>
              <a:t>f(a|d)</a:t>
            </a:r>
          </a:p>
        </p:txBody>
      </p:sp>
      <p:pic>
        <p:nvPicPr>
          <p:cNvPr id="43013" name="Picture 5"/>
          <p:cNvPicPr>
            <a:picLocks noChangeAspect="1" noChangeArrowheads="1"/>
          </p:cNvPicPr>
          <p:nvPr/>
        </p:nvPicPr>
        <p:blipFill>
          <a:blip r:embed="rId3" cstate="print"/>
          <a:srcRect/>
          <a:stretch>
            <a:fillRect/>
          </a:stretch>
        </p:blipFill>
        <p:spPr bwMode="auto">
          <a:xfrm>
            <a:off x="1042988" y="2492375"/>
            <a:ext cx="4105275" cy="1614488"/>
          </a:xfrm>
          <a:prstGeom prst="rect">
            <a:avLst/>
          </a:prstGeom>
          <a:noFill/>
          <a:ln w="9525">
            <a:noFill/>
            <a:miter lim="800000"/>
            <a:headEnd/>
            <a:tailEnd/>
          </a:ln>
        </p:spPr>
      </p:pic>
      <p:pic>
        <p:nvPicPr>
          <p:cNvPr id="43014" name="Picture 6"/>
          <p:cNvPicPr>
            <a:picLocks noChangeAspect="1" noChangeArrowheads="1"/>
          </p:cNvPicPr>
          <p:nvPr/>
        </p:nvPicPr>
        <p:blipFill>
          <a:blip r:embed="rId4" cstate="print"/>
          <a:srcRect/>
          <a:stretch>
            <a:fillRect/>
          </a:stretch>
        </p:blipFill>
        <p:spPr bwMode="auto">
          <a:xfrm>
            <a:off x="1763713" y="4221163"/>
            <a:ext cx="3816350" cy="514350"/>
          </a:xfrm>
          <a:prstGeom prst="rect">
            <a:avLst/>
          </a:prstGeom>
          <a:noFill/>
          <a:ln w="9525">
            <a:noFill/>
            <a:miter lim="800000"/>
            <a:headEnd/>
            <a:tailEnd/>
          </a:ln>
        </p:spPr>
      </p:pic>
      <p:pic>
        <p:nvPicPr>
          <p:cNvPr id="43015" name="Picture 9"/>
          <p:cNvPicPr>
            <a:picLocks noChangeAspect="1" noChangeArrowheads="1"/>
          </p:cNvPicPr>
          <p:nvPr/>
        </p:nvPicPr>
        <p:blipFill>
          <a:blip r:embed="rId5" cstate="print"/>
          <a:srcRect/>
          <a:stretch>
            <a:fillRect/>
          </a:stretch>
        </p:blipFill>
        <p:spPr bwMode="auto">
          <a:xfrm>
            <a:off x="2339752" y="4797152"/>
            <a:ext cx="1944688" cy="512763"/>
          </a:xfrm>
          <a:prstGeom prst="rect">
            <a:avLst/>
          </a:prstGeom>
          <a:noFill/>
          <a:ln w="9525">
            <a:noFill/>
            <a:miter lim="800000"/>
            <a:headEnd/>
            <a:tailEnd/>
          </a:ln>
        </p:spPr>
      </p:pic>
      <p:pic>
        <p:nvPicPr>
          <p:cNvPr id="43016" name="Picture 10"/>
          <p:cNvPicPr>
            <a:picLocks noChangeAspect="1" noChangeArrowheads="1"/>
          </p:cNvPicPr>
          <p:nvPr/>
        </p:nvPicPr>
        <p:blipFill>
          <a:blip r:embed="rId6" cstate="print"/>
          <a:srcRect/>
          <a:stretch>
            <a:fillRect/>
          </a:stretch>
        </p:blipFill>
        <p:spPr bwMode="auto">
          <a:xfrm>
            <a:off x="4355976" y="4725144"/>
            <a:ext cx="2160587" cy="642937"/>
          </a:xfrm>
          <a:prstGeom prst="rect">
            <a:avLst/>
          </a:prstGeom>
          <a:noFill/>
          <a:ln w="9525">
            <a:noFill/>
            <a:miter lim="800000"/>
            <a:headEnd/>
            <a:tailEnd/>
          </a:ln>
        </p:spPr>
      </p:pic>
      <p:pic>
        <p:nvPicPr>
          <p:cNvPr id="43017" name="Picture 11"/>
          <p:cNvPicPr>
            <a:picLocks noChangeAspect="1" noChangeArrowheads="1"/>
          </p:cNvPicPr>
          <p:nvPr/>
        </p:nvPicPr>
        <p:blipFill>
          <a:blip r:embed="rId7" cstate="print"/>
          <a:srcRect/>
          <a:stretch>
            <a:fillRect/>
          </a:stretch>
        </p:blipFill>
        <p:spPr bwMode="auto">
          <a:xfrm>
            <a:off x="1547813" y="5229225"/>
            <a:ext cx="6624637" cy="8905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4035" name="Rectangle 2"/>
          <p:cNvSpPr>
            <a:spLocks noGrp="1" noChangeArrowheads="1"/>
          </p:cNvSpPr>
          <p:nvPr>
            <p:ph type="title"/>
          </p:nvPr>
        </p:nvSpPr>
        <p:spPr/>
        <p:txBody>
          <a:bodyPr/>
          <a:lstStyle/>
          <a:p>
            <a:pPr eaLnBrk="1" hangingPunct="1"/>
            <a:r>
              <a:rPr lang="en-US" altLang="zh-TW" smtClean="0"/>
              <a:t>Expected Value on </a:t>
            </a:r>
            <a:r>
              <a:rPr lang="en-US" altLang="zh-TW" i="1" smtClean="0"/>
              <a:t>f(a|d)</a:t>
            </a:r>
            <a:r>
              <a:rPr lang="en-US" altLang="zh-TW" smtClean="0"/>
              <a:t> (cont.)</a:t>
            </a:r>
          </a:p>
        </p:txBody>
      </p:sp>
      <p:pic>
        <p:nvPicPr>
          <p:cNvPr id="44036" name="Picture 4"/>
          <p:cNvPicPr>
            <a:picLocks noChangeAspect="1" noChangeArrowheads="1"/>
          </p:cNvPicPr>
          <p:nvPr/>
        </p:nvPicPr>
        <p:blipFill>
          <a:blip r:embed="rId3" cstate="print"/>
          <a:srcRect/>
          <a:stretch>
            <a:fillRect/>
          </a:stretch>
        </p:blipFill>
        <p:spPr bwMode="auto">
          <a:xfrm>
            <a:off x="900113" y="1989138"/>
            <a:ext cx="6192837" cy="1739900"/>
          </a:xfrm>
          <a:prstGeom prst="rect">
            <a:avLst/>
          </a:prstGeom>
          <a:noFill/>
          <a:ln w="9525">
            <a:noFill/>
            <a:miter lim="800000"/>
            <a:headEnd/>
            <a:tailEnd/>
          </a:ln>
        </p:spPr>
      </p:pic>
      <p:pic>
        <p:nvPicPr>
          <p:cNvPr id="44037" name="Picture 5"/>
          <p:cNvPicPr>
            <a:picLocks noGrp="1" noChangeAspect="1" noChangeArrowheads="1"/>
          </p:cNvPicPr>
          <p:nvPr>
            <p:ph type="body" idx="1"/>
          </p:nvPr>
        </p:nvPicPr>
        <p:blipFill>
          <a:blip r:embed="rId4" cstate="print"/>
          <a:srcRect/>
          <a:stretch>
            <a:fillRect/>
          </a:stretch>
        </p:blipFill>
        <p:spPr>
          <a:xfrm>
            <a:off x="646113" y="4221163"/>
            <a:ext cx="8497887" cy="1484312"/>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100" name="Rectangle 2"/>
          <p:cNvSpPr>
            <a:spLocks noGrp="1" noChangeArrowheads="1"/>
          </p:cNvSpPr>
          <p:nvPr>
            <p:ph type="title"/>
          </p:nvPr>
        </p:nvSpPr>
        <p:spPr/>
        <p:txBody>
          <a:bodyPr/>
          <a:lstStyle/>
          <a:p>
            <a:pPr eaLnBrk="1" hangingPunct="1"/>
            <a:r>
              <a:rPr lang="en-US" altLang="zh-TW" dirty="0" err="1" smtClean="0"/>
              <a:t>Bayes</a:t>
            </a:r>
            <a:r>
              <a:rPr lang="en-US" altLang="zh-TW" dirty="0" smtClean="0"/>
              <a:t> Decision Rules</a:t>
            </a:r>
          </a:p>
        </p:txBody>
      </p:sp>
      <p:sp>
        <p:nvSpPr>
          <p:cNvPr id="4101" name="Rectangle 3"/>
          <p:cNvSpPr>
            <a:spLocks noGrp="1" noChangeArrowheads="1"/>
          </p:cNvSpPr>
          <p:nvPr>
            <p:ph type="body" sz="half" idx="1"/>
          </p:nvPr>
        </p:nvSpPr>
        <p:spPr>
          <a:xfrm>
            <a:off x="684213" y="2041525"/>
            <a:ext cx="7416800" cy="4411663"/>
          </a:xfrm>
        </p:spPr>
        <p:txBody>
          <a:bodyPr/>
          <a:lstStyle/>
          <a:p>
            <a:pPr eaLnBrk="1" hangingPunct="1"/>
            <a:r>
              <a:rPr lang="en-US" altLang="zh-TW" sz="2600" dirty="0" smtClean="0"/>
              <a:t>Maximize expected economic gain</a:t>
            </a:r>
          </a:p>
          <a:p>
            <a:pPr eaLnBrk="1" hangingPunct="1"/>
            <a:r>
              <a:rPr lang="en-US" altLang="zh-TW" sz="2600" dirty="0" smtClean="0"/>
              <a:t>Satisfy</a:t>
            </a:r>
          </a:p>
          <a:p>
            <a:pPr eaLnBrk="1" hangingPunct="1"/>
            <a:endParaRPr lang="en-US" altLang="zh-TW" sz="2600" dirty="0" smtClean="0"/>
          </a:p>
          <a:p>
            <a:pPr eaLnBrk="1" hangingPunct="1"/>
            <a:endParaRPr lang="en-US" altLang="zh-TW" sz="2600" dirty="0" smtClean="0"/>
          </a:p>
          <a:p>
            <a:pPr eaLnBrk="1" hangingPunct="1"/>
            <a:r>
              <a:rPr lang="en-US" altLang="zh-TW" sz="2800" dirty="0" smtClean="0"/>
              <a:t>Constructing f</a:t>
            </a:r>
          </a:p>
          <a:p>
            <a:pPr eaLnBrk="1" hangingPunct="1">
              <a:buNone/>
            </a:pPr>
            <a:r>
              <a:rPr lang="en-US" altLang="zh-TW" sz="2600" dirty="0" smtClean="0"/>
              <a:t>	 </a:t>
            </a:r>
          </a:p>
        </p:txBody>
      </p:sp>
      <p:graphicFrame>
        <p:nvGraphicFramePr>
          <p:cNvPr id="4098" name="Object 4"/>
          <p:cNvGraphicFramePr>
            <a:graphicFrameLocks noGrp="1" noChangeAspect="1"/>
          </p:cNvGraphicFramePr>
          <p:nvPr>
            <p:ph sz="half" idx="2"/>
          </p:nvPr>
        </p:nvGraphicFramePr>
        <p:xfrm>
          <a:off x="2124075" y="2565400"/>
          <a:ext cx="6264275" cy="873125"/>
        </p:xfrm>
        <a:graphic>
          <a:graphicData uri="http://schemas.openxmlformats.org/presentationml/2006/ole">
            <mc:AlternateContent xmlns:mc="http://schemas.openxmlformats.org/markup-compatibility/2006">
              <mc:Choice xmlns:v="urn:schemas-microsoft-com:vml" Requires="v">
                <p:oleObj spid="_x0000_s4213" r:id="rId4" imgW="6095238" imgH="850794" progId="">
                  <p:embed/>
                </p:oleObj>
              </mc:Choice>
              <mc:Fallback>
                <p:oleObj r:id="rId4" imgW="6095238" imgH="850794"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565400"/>
                        <a:ext cx="62642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0"/>
          <p:cNvPicPr>
            <a:picLocks noChangeAspect="1" noChangeArrowheads="1"/>
          </p:cNvPicPr>
          <p:nvPr/>
        </p:nvPicPr>
        <p:blipFill>
          <a:blip r:embed="rId6" cstate="print"/>
          <a:srcRect/>
          <a:stretch>
            <a:fillRect/>
          </a:stretch>
        </p:blipFill>
        <p:spPr bwMode="auto">
          <a:xfrm>
            <a:off x="1725613" y="4581128"/>
            <a:ext cx="7418387" cy="792163"/>
          </a:xfrm>
          <a:prstGeom prst="rect">
            <a:avLst/>
          </a:prstGeom>
          <a:noFill/>
          <a:ln w="9525">
            <a:noFill/>
            <a:miter lim="800000"/>
            <a:headEnd/>
            <a:tailEnd/>
          </a:ln>
        </p:spPr>
      </p:pic>
      <p:pic>
        <p:nvPicPr>
          <p:cNvPr id="7" name="Picture 5"/>
          <p:cNvPicPr>
            <a:picLocks noChangeAspect="1" noChangeArrowheads="1"/>
          </p:cNvPicPr>
          <p:nvPr/>
        </p:nvPicPr>
        <p:blipFill>
          <a:blip r:embed="rId7" cstate="print"/>
          <a:srcRect/>
          <a:stretch>
            <a:fillRect/>
          </a:stretch>
        </p:blipFill>
        <p:spPr bwMode="auto">
          <a:xfrm>
            <a:off x="3427471" y="5445224"/>
            <a:ext cx="5716529" cy="998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sp>
        <p:nvSpPr>
          <p:cNvPr id="5" name="Rectangle 2"/>
          <p:cNvSpPr>
            <a:spLocks noGrp="1" noChangeArrowheads="1"/>
          </p:cNvSpPr>
          <p:nvPr>
            <p:ph type="title"/>
          </p:nvPr>
        </p:nvSpPr>
        <p:spPr>
          <a:xfrm>
            <a:off x="1042988" y="333375"/>
            <a:ext cx="8101012" cy="1295400"/>
          </a:xfrm>
        </p:spPr>
        <p:txBody>
          <a:bodyPr/>
          <a:lstStyle/>
          <a:p>
            <a:pPr eaLnBrk="1" hangingPunct="1"/>
            <a:r>
              <a:rPr lang="en-US" altLang="zh-TW" dirty="0" smtClean="0"/>
              <a:t>Introduction</a:t>
            </a:r>
          </a:p>
        </p:txBody>
      </p:sp>
      <p:pic>
        <p:nvPicPr>
          <p:cNvPr id="6" name="Picture 5" descr="Screen Shot 2015-09-23 at 4.5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32856"/>
            <a:ext cx="6300192" cy="4406729"/>
          </a:xfrm>
          <a:prstGeom prst="rect">
            <a:avLst/>
          </a:prstGeom>
        </p:spPr>
      </p:pic>
      <p:pic>
        <p:nvPicPr>
          <p:cNvPr id="7" name="Picture 6" descr="Screen Shot 2015-09-23 at 4.55.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2852936"/>
            <a:ext cx="2249399" cy="2343560"/>
          </a:xfrm>
          <a:prstGeom prst="rect">
            <a:avLst/>
          </a:prstGeom>
        </p:spPr>
      </p:pic>
    </p:spTree>
    <p:extLst>
      <p:ext uri="{BB962C8B-B14F-4D97-AF65-F5344CB8AC3E}">
        <p14:creationId xmlns:p14="http://schemas.microsoft.com/office/powerpoint/2010/main" val="3631218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graphicFrame>
        <p:nvGraphicFramePr>
          <p:cNvPr id="8" name="Table 7"/>
          <p:cNvGraphicFramePr>
            <a:graphicFrameLocks noGrp="1"/>
          </p:cNvGraphicFramePr>
          <p:nvPr>
            <p:extLst>
              <p:ext uri="{D42A27DB-BD31-4B8C-83A1-F6EECF244321}">
                <p14:modId xmlns:p14="http://schemas.microsoft.com/office/powerpoint/2010/main" val="3720460484"/>
              </p:ext>
            </p:extLst>
          </p:nvPr>
        </p:nvGraphicFramePr>
        <p:xfrm>
          <a:off x="395536" y="1950720"/>
          <a:ext cx="5040560" cy="1503680"/>
        </p:xfrm>
        <a:graphic>
          <a:graphicData uri="http://schemas.openxmlformats.org/drawingml/2006/table">
            <a:tbl>
              <a:tblPr firstRow="1" bandRow="1">
                <a:tableStyleId>{5C22544A-7EE6-4342-B048-85BDC9FD1C3A}</a:tableStyleId>
              </a:tblPr>
              <a:tblGrid>
                <a:gridCol w="1728192"/>
                <a:gridCol w="1008112"/>
                <a:gridCol w="720080"/>
                <a:gridCol w="864096"/>
                <a:gridCol w="720080"/>
              </a:tblGrid>
              <a:tr h="370840">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4">
                  <a:txBody>
                    <a:bodyPr/>
                    <a:lstStyle/>
                    <a:p>
                      <a:pPr algn="ctr"/>
                      <a:r>
                        <a:rPr lang="en-US" sz="2000" dirty="0" smtClean="0"/>
                        <a:t>Measurement</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b="1" i="1" dirty="0" smtClean="0"/>
                        <a:t>P(</a:t>
                      </a:r>
                      <a:r>
                        <a:rPr lang="en-US" b="1" i="1" dirty="0" err="1" smtClean="0"/>
                        <a:t>c,d</a:t>
                      </a:r>
                      <a:r>
                        <a:rPr lang="en-US" b="1" i="1" dirty="0" smtClean="0"/>
                        <a:t>)</a:t>
                      </a:r>
                      <a:endParaRPr lang="en-US" b="1"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b="1" i="1" dirty="0" smtClean="0"/>
                        <a:t>d</a:t>
                      </a:r>
                      <a:r>
                        <a:rPr lang="en-US" b="1" i="1" baseline="30000" dirty="0" smtClean="0"/>
                        <a:t>1</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b="1" i="1" dirty="0" smtClean="0"/>
                        <a:t>d</a:t>
                      </a:r>
                      <a:r>
                        <a:rPr lang="en-US" b="1" i="1" baseline="30000" dirty="0" smtClean="0"/>
                        <a:t>2</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b="1" i="1" dirty="0" smtClean="0"/>
                        <a:t>d</a:t>
                      </a:r>
                      <a:r>
                        <a:rPr lang="en-US" b="1" i="1" baseline="30000" dirty="0" smtClean="0"/>
                        <a:t>3</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r h="370840">
                <a:tc>
                  <a:txBody>
                    <a:bodyPr/>
                    <a:lstStyle/>
                    <a:p>
                      <a:r>
                        <a:rPr lang="en-US" b="1" dirty="0" smtClean="0"/>
                        <a:t>True category</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i="1" dirty="0" smtClean="0"/>
                        <a:t>c</a:t>
                      </a:r>
                      <a:r>
                        <a:rPr lang="en-US" b="1" i="1" baseline="30000" dirty="0" smtClean="0"/>
                        <a:t>1</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FF"/>
                    </a:solidFill>
                  </a:tcPr>
                </a:tc>
                <a:tc>
                  <a:txBody>
                    <a:bodyPr/>
                    <a:lstStyle/>
                    <a:p>
                      <a:r>
                        <a:rPr lang="en-US" dirty="0" smtClean="0"/>
                        <a:t>0.12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0.18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3624">
                <a:tc>
                  <a:txBody>
                    <a:bodyPr/>
                    <a:lstStyle/>
                    <a:p>
                      <a:r>
                        <a:rPr lang="en-US" b="1" dirty="0" smtClean="0"/>
                        <a:t>Identification</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i="1" dirty="0" smtClean="0"/>
                        <a:t>c</a:t>
                      </a:r>
                      <a:r>
                        <a:rPr lang="en-US" b="1" i="1" baseline="30000" dirty="0" smtClean="0"/>
                        <a:t>2</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FF"/>
                    </a:solidFill>
                  </a:tcPr>
                </a:tc>
                <a:tc>
                  <a:txBody>
                    <a:bodyPr/>
                    <a:lstStyle/>
                    <a:p>
                      <a:r>
                        <a:rPr lang="en-US" dirty="0" smtClean="0"/>
                        <a:t>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0.16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59466539"/>
              </p:ext>
            </p:extLst>
          </p:nvPr>
        </p:nvGraphicFramePr>
        <p:xfrm>
          <a:off x="323528" y="3789040"/>
          <a:ext cx="5400600" cy="1503680"/>
        </p:xfrm>
        <a:graphic>
          <a:graphicData uri="http://schemas.openxmlformats.org/drawingml/2006/table">
            <a:tbl>
              <a:tblPr firstRow="1" bandRow="1">
                <a:tableStyleId>{5C22544A-7EE6-4342-B048-85BDC9FD1C3A}</a:tableStyleId>
              </a:tblPr>
              <a:tblGrid>
                <a:gridCol w="2612990"/>
                <a:gridCol w="915402"/>
                <a:gridCol w="576064"/>
                <a:gridCol w="648072"/>
                <a:gridCol w="648072"/>
              </a:tblGrid>
              <a:tr h="370840">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4">
                  <a:txBody>
                    <a:bodyPr/>
                    <a:lstStyle/>
                    <a:p>
                      <a:pPr algn="ctr"/>
                      <a:r>
                        <a:rPr lang="en-US" sz="2000" dirty="0" smtClean="0"/>
                        <a:t>Measurement</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b="1" i="1" dirty="0" smtClean="0"/>
                        <a:t>f(</a:t>
                      </a:r>
                      <a:r>
                        <a:rPr lang="en-US" b="1" i="1" dirty="0" err="1" smtClean="0"/>
                        <a:t>a|d</a:t>
                      </a:r>
                      <a:r>
                        <a:rPr lang="en-US" b="1" i="1" dirty="0" smtClean="0"/>
                        <a:t>)</a:t>
                      </a:r>
                      <a:endParaRPr lang="en-US" b="1"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b="1" i="1" dirty="0" smtClean="0"/>
                        <a:t>d</a:t>
                      </a:r>
                      <a:r>
                        <a:rPr lang="en-US" b="1" i="1" baseline="30000" dirty="0" smtClean="0"/>
                        <a:t>1</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b="1" i="1" dirty="0" smtClean="0"/>
                        <a:t>d</a:t>
                      </a:r>
                      <a:r>
                        <a:rPr lang="en-US" b="1" i="1" baseline="30000" dirty="0" smtClean="0"/>
                        <a:t>2</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r>
                        <a:rPr lang="en-US" b="1" i="1" dirty="0" smtClean="0"/>
                        <a:t>d</a:t>
                      </a:r>
                      <a:r>
                        <a:rPr lang="en-US" b="1" i="1" baseline="30000" dirty="0" smtClean="0"/>
                        <a:t>3</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r h="370840">
                <a:tc>
                  <a:txBody>
                    <a:bodyPr/>
                    <a:lstStyle/>
                    <a:p>
                      <a:r>
                        <a:rPr lang="en-US" b="1" dirty="0" smtClean="0"/>
                        <a:t>Assigned</a:t>
                      </a:r>
                      <a:r>
                        <a:rPr lang="en-US" b="1" baseline="0" dirty="0" smtClean="0"/>
                        <a:t> category</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i="1" dirty="0" smtClean="0"/>
                        <a:t>c</a:t>
                      </a:r>
                      <a:r>
                        <a:rPr lang="en-US" b="1" i="1" baseline="30000" dirty="0" smtClean="0"/>
                        <a:t>1</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3624">
                <a:tc>
                  <a:txBody>
                    <a:bodyPr/>
                    <a:lstStyle/>
                    <a:p>
                      <a:r>
                        <a:rPr lang="en-US" b="1" dirty="0" smtClean="0"/>
                        <a:t>Identification</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i="1" dirty="0" smtClean="0"/>
                        <a:t>c</a:t>
                      </a:r>
                      <a:r>
                        <a:rPr lang="en-US" b="1" i="1" baseline="30000" dirty="0" smtClean="0"/>
                        <a:t>2</a:t>
                      </a:r>
                      <a:endParaRPr lang="en-US" b="1"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61408018"/>
              </p:ext>
            </p:extLst>
          </p:nvPr>
        </p:nvGraphicFramePr>
        <p:xfrm>
          <a:off x="5796136" y="1988840"/>
          <a:ext cx="3192016" cy="1463040"/>
        </p:xfrm>
        <a:graphic>
          <a:graphicData uri="http://schemas.openxmlformats.org/drawingml/2006/table">
            <a:tbl>
              <a:tblPr firstRow="1" bandRow="1">
                <a:tableStyleId>{5C22544A-7EE6-4342-B048-85BDC9FD1C3A}</a:tableStyleId>
              </a:tblPr>
              <a:tblGrid>
                <a:gridCol w="798004"/>
                <a:gridCol w="798004"/>
                <a:gridCol w="798004"/>
                <a:gridCol w="798004"/>
              </a:tblGrid>
              <a:tr h="365760">
                <a:tc gridSpan="4">
                  <a:txBody>
                    <a:bodyPr/>
                    <a:lstStyle/>
                    <a:p>
                      <a:pPr algn="ctr"/>
                      <a:r>
                        <a:rPr lang="en-US" baseline="0" dirty="0" smtClean="0"/>
                        <a:t> e Assigned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65760">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c</a:t>
                      </a:r>
                      <a:r>
                        <a:rPr lang="en-US" baseline="30000" dirty="0" smtClean="0"/>
                        <a:t>1</a:t>
                      </a:r>
                      <a:endParaRPr lang="en-US"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c</a:t>
                      </a:r>
                      <a:r>
                        <a:rPr lang="en-US" baseline="30000" dirty="0" smtClean="0"/>
                        <a:t>2</a:t>
                      </a:r>
                      <a:endParaRPr lang="en-US"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5760">
                <a:tc rowSpan="2">
                  <a:txBody>
                    <a:bodyPr/>
                    <a:lstStyle/>
                    <a:p>
                      <a:pPr algn="ctr"/>
                      <a:r>
                        <a:rPr lang="en-US" b="1" dirty="0" smtClean="0"/>
                        <a:t>True </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c</a:t>
                      </a:r>
                      <a:r>
                        <a:rPr lang="en-US" baseline="30000" dirty="0" smtClean="0"/>
                        <a:t>1</a:t>
                      </a:r>
                      <a:endParaRPr lang="en-US"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576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c</a:t>
                      </a:r>
                      <a:r>
                        <a:rPr lang="en-US" baseline="30000" dirty="0" smtClean="0"/>
                        <a:t>2</a:t>
                      </a:r>
                      <a:endParaRPr lang="en-US"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2" name="TextBox 11"/>
          <p:cNvSpPr txBox="1"/>
          <p:nvPr/>
        </p:nvSpPr>
        <p:spPr>
          <a:xfrm>
            <a:off x="6012160" y="4725144"/>
            <a:ext cx="1224135" cy="369332"/>
          </a:xfrm>
          <a:prstGeom prst="rect">
            <a:avLst/>
          </a:prstGeom>
          <a:noFill/>
        </p:spPr>
        <p:txBody>
          <a:bodyPr wrap="square" rtlCol="0">
            <a:spAutoFit/>
          </a:bodyPr>
          <a:lstStyle/>
          <a:p>
            <a:r>
              <a:rPr lang="en-US" i="1" dirty="0" smtClean="0"/>
              <a:t>E[e; f] = </a:t>
            </a:r>
            <a:endParaRPr lang="en-US" i="1" dirty="0"/>
          </a:p>
        </p:txBody>
      </p:sp>
      <p:sp>
        <p:nvSpPr>
          <p:cNvPr id="14" name="TextBox 13"/>
          <p:cNvSpPr txBox="1"/>
          <p:nvPr/>
        </p:nvSpPr>
        <p:spPr>
          <a:xfrm>
            <a:off x="27721" y="5805264"/>
            <a:ext cx="8884839" cy="369332"/>
          </a:xfrm>
          <a:prstGeom prst="rect">
            <a:avLst/>
          </a:prstGeom>
          <a:noFill/>
        </p:spPr>
        <p:txBody>
          <a:bodyPr wrap="none" rtlCol="0">
            <a:spAutoFit/>
          </a:bodyPr>
          <a:lstStyle/>
          <a:p>
            <a:r>
              <a:rPr lang="en-US" dirty="0" smtClean="0"/>
              <a:t>Figure 4.2 Calculation of the Bayes decision rule and calculation of the expected gain. </a:t>
            </a:r>
            <a:endParaRPr lang="en-US" dirty="0"/>
          </a:p>
        </p:txBody>
      </p:sp>
      <p:sp>
        <p:nvSpPr>
          <p:cNvPr id="15" name="TextBox 14"/>
          <p:cNvSpPr txBox="1"/>
          <p:nvPr/>
        </p:nvSpPr>
        <p:spPr>
          <a:xfrm>
            <a:off x="1907704" y="908720"/>
            <a:ext cx="6388350" cy="584776"/>
          </a:xfrm>
          <a:prstGeom prst="rect">
            <a:avLst/>
          </a:prstGeom>
          <a:noFill/>
        </p:spPr>
        <p:txBody>
          <a:bodyPr wrap="none" rtlCol="0">
            <a:spAutoFit/>
          </a:bodyPr>
          <a:lstStyle/>
          <a:p>
            <a:r>
              <a:rPr lang="en-US" sz="2400" b="1" i="1" dirty="0" smtClean="0"/>
              <a:t>E[e; f]</a:t>
            </a:r>
            <a:r>
              <a:rPr lang="en-US" b="1" i="1" dirty="0" smtClean="0"/>
              <a:t> =</a:t>
            </a:r>
            <a:r>
              <a:rPr lang="en-US" sz="3200" b="1" i="1" dirty="0" smtClean="0"/>
              <a:t> </a:t>
            </a:r>
            <a:r>
              <a:rPr lang="en-US" sz="3200" i="1" dirty="0" err="1" smtClean="0"/>
              <a:t>Σ</a:t>
            </a:r>
            <a:r>
              <a:rPr lang="en-US" sz="3200" i="1" dirty="0" smtClean="0"/>
              <a:t> {</a:t>
            </a:r>
            <a:r>
              <a:rPr lang="en-US" sz="3200" i="1" dirty="0" err="1" smtClean="0"/>
              <a:t>Σ</a:t>
            </a:r>
            <a:r>
              <a:rPr lang="en-US" sz="3200" i="1" dirty="0" smtClean="0"/>
              <a:t> f(a | d) [</a:t>
            </a:r>
            <a:r>
              <a:rPr lang="en-US" sz="3200" i="1" dirty="0" err="1" smtClean="0"/>
              <a:t>Σ</a:t>
            </a:r>
            <a:r>
              <a:rPr lang="en-US" sz="3200" i="1" dirty="0" smtClean="0"/>
              <a:t> e(t, a)P(</a:t>
            </a:r>
            <a:r>
              <a:rPr lang="en-US" sz="3200" i="1" dirty="0" err="1" smtClean="0"/>
              <a:t>t,d</a:t>
            </a:r>
            <a:r>
              <a:rPr lang="en-US" sz="3200" i="1" dirty="0" smtClean="0"/>
              <a:t>)] }</a:t>
            </a:r>
            <a:endParaRPr lang="en-US" i="1" dirty="0"/>
          </a:p>
        </p:txBody>
      </p:sp>
      <p:sp>
        <p:nvSpPr>
          <p:cNvPr id="16" name="TextBox 15"/>
          <p:cNvSpPr txBox="1"/>
          <p:nvPr/>
        </p:nvSpPr>
        <p:spPr>
          <a:xfrm>
            <a:off x="2754658" y="1340768"/>
            <a:ext cx="748923" cy="369332"/>
          </a:xfrm>
          <a:prstGeom prst="rect">
            <a:avLst/>
          </a:prstGeom>
          <a:noFill/>
        </p:spPr>
        <p:txBody>
          <a:bodyPr wrap="none" rtlCol="0">
            <a:spAutoFit/>
          </a:bodyPr>
          <a:lstStyle/>
          <a:p>
            <a:r>
              <a:rPr lang="en-US" b="1" i="1" dirty="0" smtClean="0"/>
              <a:t>d € D</a:t>
            </a:r>
            <a:endParaRPr lang="en-US" b="1" i="1" dirty="0"/>
          </a:p>
        </p:txBody>
      </p:sp>
      <p:sp>
        <p:nvSpPr>
          <p:cNvPr id="10" name="TextBox 15"/>
          <p:cNvSpPr txBox="1"/>
          <p:nvPr/>
        </p:nvSpPr>
        <p:spPr>
          <a:xfrm>
            <a:off x="3457957" y="1340768"/>
            <a:ext cx="736099" cy="369332"/>
          </a:xfrm>
          <a:prstGeom prst="rect">
            <a:avLst/>
          </a:prstGeom>
          <a:noFill/>
        </p:spPr>
        <p:txBody>
          <a:bodyPr wrap="none" rtlCol="0">
            <a:spAutoFit/>
          </a:bodyPr>
          <a:lstStyle/>
          <a:p>
            <a:r>
              <a:rPr lang="en-US" b="1" i="1" dirty="0"/>
              <a:t>a</a:t>
            </a:r>
            <a:r>
              <a:rPr lang="en-US" b="1" i="1" dirty="0" smtClean="0"/>
              <a:t> </a:t>
            </a:r>
            <a:r>
              <a:rPr lang="en-US" b="1" i="1" dirty="0" smtClean="0"/>
              <a:t>€ </a:t>
            </a:r>
            <a:r>
              <a:rPr lang="en-US" b="1" i="1" dirty="0"/>
              <a:t>C</a:t>
            </a:r>
            <a:endParaRPr lang="en-US" b="1" i="1" dirty="0"/>
          </a:p>
        </p:txBody>
      </p:sp>
      <p:sp>
        <p:nvSpPr>
          <p:cNvPr id="13" name="TextBox 15"/>
          <p:cNvSpPr txBox="1"/>
          <p:nvPr/>
        </p:nvSpPr>
        <p:spPr>
          <a:xfrm>
            <a:off x="5118104" y="1340768"/>
            <a:ext cx="684803" cy="369332"/>
          </a:xfrm>
          <a:prstGeom prst="rect">
            <a:avLst/>
          </a:prstGeom>
          <a:noFill/>
        </p:spPr>
        <p:txBody>
          <a:bodyPr wrap="none" rtlCol="0">
            <a:spAutoFit/>
          </a:bodyPr>
          <a:lstStyle/>
          <a:p>
            <a:r>
              <a:rPr lang="en-US" b="1" i="1" dirty="0"/>
              <a:t>t</a:t>
            </a:r>
            <a:r>
              <a:rPr lang="en-US" b="1" i="1" dirty="0" smtClean="0"/>
              <a:t> </a:t>
            </a:r>
            <a:r>
              <a:rPr lang="en-US" b="1" i="1" dirty="0" smtClean="0"/>
              <a:t>€ C</a:t>
            </a:r>
            <a:endParaRPr lang="en-US" b="1" i="1" dirty="0"/>
          </a:p>
        </p:txBody>
      </p:sp>
    </p:spTree>
    <p:extLst>
      <p:ext uri="{BB962C8B-B14F-4D97-AF65-F5344CB8AC3E}">
        <p14:creationId xmlns:p14="http://schemas.microsoft.com/office/powerpoint/2010/main" val="331494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124" name="Rectangle 2"/>
          <p:cNvSpPr>
            <a:spLocks noGrp="1" noChangeArrowheads="1"/>
          </p:cNvSpPr>
          <p:nvPr>
            <p:ph type="title"/>
          </p:nvPr>
        </p:nvSpPr>
        <p:spPr/>
        <p:txBody>
          <a:bodyPr/>
          <a:lstStyle/>
          <a:p>
            <a:pPr eaLnBrk="1" hangingPunct="1"/>
            <a:r>
              <a:rPr lang="en-US" altLang="zh-TW" smtClean="0"/>
              <a:t>Bayes Decision Rules (cont.)</a:t>
            </a:r>
          </a:p>
        </p:txBody>
      </p:sp>
      <p:graphicFrame>
        <p:nvGraphicFramePr>
          <p:cNvPr id="5122" name="Object 5"/>
          <p:cNvGraphicFramePr>
            <a:graphicFrameLocks noGrp="1" noChangeAspect="1"/>
          </p:cNvGraphicFramePr>
          <p:nvPr>
            <p:ph idx="1"/>
          </p:nvPr>
        </p:nvGraphicFramePr>
        <p:xfrm>
          <a:off x="1042988" y="1851025"/>
          <a:ext cx="7200900" cy="4610100"/>
        </p:xfrm>
        <a:graphic>
          <a:graphicData uri="http://schemas.openxmlformats.org/presentationml/2006/ole">
            <mc:AlternateContent xmlns:mc="http://schemas.openxmlformats.org/markup-compatibility/2006">
              <mc:Choice xmlns:v="urn:schemas-microsoft-com:vml" Requires="v">
                <p:oleObj spid="_x0000_s5237" r:id="rId4" imgW="9257143" imgH="6387302" progId="">
                  <p:embed/>
                </p:oleObj>
              </mc:Choice>
              <mc:Fallback>
                <p:oleObj r:id="rId4" imgW="9257143" imgH="6387302"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851025"/>
                        <a:ext cx="7200900"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9"/>
          <p:cNvPicPr>
            <a:picLocks noChangeAspect="1" noChangeArrowheads="1"/>
          </p:cNvPicPr>
          <p:nvPr/>
        </p:nvPicPr>
        <p:blipFill>
          <a:blip r:embed="rId6" cstate="print"/>
          <a:srcRect/>
          <a:stretch>
            <a:fillRect/>
          </a:stretch>
        </p:blipFill>
        <p:spPr bwMode="auto">
          <a:xfrm>
            <a:off x="5003800" y="4005263"/>
            <a:ext cx="4032250" cy="938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Bayes Decision Rules (cont.)</a:t>
            </a:r>
            <a:endParaRPr lang="en-US" dirty="0"/>
          </a:p>
        </p:txBody>
      </p:sp>
      <p:sp>
        <p:nvSpPr>
          <p:cNvPr id="4" name="Footer Placeholder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pic>
        <p:nvPicPr>
          <p:cNvPr id="6" name="Picture 4"/>
          <p:cNvPicPr>
            <a:picLocks noChangeAspect="1" noChangeArrowheads="1"/>
          </p:cNvPicPr>
          <p:nvPr/>
        </p:nvPicPr>
        <p:blipFill rotWithShape="1">
          <a:blip r:embed="rId2" cstate="print"/>
          <a:srcRect t="78982"/>
          <a:stretch/>
        </p:blipFill>
        <p:spPr bwMode="auto">
          <a:xfrm>
            <a:off x="250825" y="5207000"/>
            <a:ext cx="8353425" cy="865188"/>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3714744" y="5715016"/>
            <a:ext cx="5029200" cy="723900"/>
          </a:xfrm>
          <a:prstGeom prst="rect">
            <a:avLst/>
          </a:prstGeom>
          <a:noFill/>
          <a:ln w="9525">
            <a:noFill/>
            <a:miter lim="800000"/>
            <a:headEnd/>
            <a:tailEnd/>
          </a:ln>
          <a:effectLst/>
        </p:spPr>
      </p:pic>
      <p:graphicFrame>
        <p:nvGraphicFramePr>
          <p:cNvPr id="7" name="Table 6"/>
          <p:cNvGraphicFramePr>
            <a:graphicFrameLocks noGrp="1"/>
          </p:cNvGraphicFramePr>
          <p:nvPr>
            <p:extLst>
              <p:ext uri="{D42A27DB-BD31-4B8C-83A1-F6EECF244321}">
                <p14:modId xmlns:p14="http://schemas.microsoft.com/office/powerpoint/2010/main" val="1103196008"/>
              </p:ext>
            </p:extLst>
          </p:nvPr>
        </p:nvGraphicFramePr>
        <p:xfrm>
          <a:off x="1259632" y="2276872"/>
          <a:ext cx="3816424" cy="2633364"/>
        </p:xfrm>
        <a:graphic>
          <a:graphicData uri="http://schemas.openxmlformats.org/drawingml/2006/table">
            <a:tbl>
              <a:tblPr firstRow="1" bandRow="1">
                <a:tableStyleId>{5C22544A-7EE6-4342-B048-85BDC9FD1C3A}</a:tableStyleId>
              </a:tblPr>
              <a:tblGrid>
                <a:gridCol w="720080"/>
                <a:gridCol w="720080"/>
                <a:gridCol w="1152128"/>
                <a:gridCol w="1224136"/>
              </a:tblGrid>
              <a:tr h="730473">
                <a:tc rowSpan="2" gridSpan="2">
                  <a:txBody>
                    <a:bodyPr/>
                    <a:lstStyle/>
                    <a:p>
                      <a:pPr algn="ctr"/>
                      <a:endParaRPr lang="en-US" dirty="0"/>
                    </a:p>
                  </a:txBody>
                  <a:tcPr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rowSpan="2" hMerge="1">
                  <a:txBody>
                    <a:bodyPr/>
                    <a:lstStyle/>
                    <a:p>
                      <a:endParaRPr lang="en-US"/>
                    </a:p>
                  </a:txBody>
                  <a:tcPr/>
                </a:tc>
                <a:tc gridSpan="2">
                  <a:txBody>
                    <a:bodyPr/>
                    <a:lstStyle/>
                    <a:p>
                      <a:pPr algn="ctr"/>
                      <a:r>
                        <a:rPr lang="en-US" dirty="0" smtClean="0">
                          <a:solidFill>
                            <a:schemeClr val="tx1"/>
                          </a:solidFill>
                        </a:rPr>
                        <a:t>Assigned</a:t>
                      </a:r>
                      <a:endParaRPr lang="en-US" dirty="0">
                        <a:solidFill>
                          <a:schemeClr val="tx1"/>
                        </a:solidFill>
                      </a:endParaRPr>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hMerge="1">
                  <a:txBody>
                    <a:bodyPr/>
                    <a:lstStyle/>
                    <a:p>
                      <a:endParaRPr lang="en-US" dirty="0"/>
                    </a:p>
                  </a:txBody>
                  <a:tcPr/>
                </a:tc>
              </a:tr>
              <a:tr h="421655">
                <a:tc gridSpan="2" vMerge="1">
                  <a:txBody>
                    <a:bodyPr/>
                    <a:lstStyle/>
                    <a:p>
                      <a:endParaRPr lang="en-US" dirty="0"/>
                    </a:p>
                  </a:txBody>
                  <a:tcPr/>
                </a:tc>
                <a:tc hMerge="1" vMerge="1">
                  <a:txBody>
                    <a:bodyPr/>
                    <a:lstStyle/>
                    <a:p>
                      <a:endParaRPr lang="en-US" dirty="0"/>
                    </a:p>
                  </a:txBody>
                  <a:tcPr/>
                </a:tc>
                <a:tc>
                  <a:txBody>
                    <a:bodyPr/>
                    <a:lstStyle/>
                    <a:p>
                      <a:pPr algn="ctr"/>
                      <a:r>
                        <a:rPr lang="en-US" dirty="0" smtClean="0"/>
                        <a:t>c</a:t>
                      </a:r>
                      <a:r>
                        <a:rPr lang="en-US" baseline="30000" dirty="0" smtClean="0"/>
                        <a:t>1</a:t>
                      </a:r>
                      <a:endParaRPr lang="en-US" baseline="30000"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r>
                        <a:rPr lang="en-US" dirty="0" smtClean="0"/>
                        <a:t>c</a:t>
                      </a:r>
                      <a:r>
                        <a:rPr lang="en-US" baseline="30000" dirty="0" smtClean="0"/>
                        <a:t>2</a:t>
                      </a:r>
                      <a:endParaRPr lang="en-US" baseline="30000"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r h="740618">
                <a:tc rowSpan="2">
                  <a:txBody>
                    <a:bodyPr/>
                    <a:lstStyle/>
                    <a:p>
                      <a:pPr algn="ctr"/>
                      <a:r>
                        <a:rPr lang="en-US" dirty="0" smtClean="0"/>
                        <a:t>True</a:t>
                      </a:r>
                      <a:r>
                        <a:rPr lang="en-US" baseline="0" dirty="0" smtClean="0"/>
                        <a:t> </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dirty="0" smtClean="0"/>
                        <a:t>c</a:t>
                      </a:r>
                      <a:r>
                        <a:rPr lang="en-US" baseline="30000" dirty="0" smtClean="0"/>
                        <a:t>1</a:t>
                      </a:r>
                      <a:endParaRPr lang="en-US" baseline="30000"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FF"/>
                    </a:solid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0618">
                <a:tc vMerge="1">
                  <a:txBody>
                    <a:bodyPr/>
                    <a:lstStyle/>
                    <a:p>
                      <a:endParaRPr lang="en-US" dirty="0"/>
                    </a:p>
                  </a:txBody>
                  <a:tcPr/>
                </a:tc>
                <a:tc>
                  <a:txBody>
                    <a:bodyPr/>
                    <a:lstStyle/>
                    <a:p>
                      <a:pPr algn="ctr"/>
                      <a:r>
                        <a:rPr lang="en-US" dirty="0" smtClean="0"/>
                        <a:t>c</a:t>
                      </a:r>
                      <a:r>
                        <a:rPr lang="en-US" baseline="30000" dirty="0" smtClean="0"/>
                        <a:t>2</a:t>
                      </a:r>
                      <a:endParaRPr lang="en-US" baseline="30000"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endParaRPr lang="en-US"/>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1968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5059" name="Rectangle 2"/>
          <p:cNvSpPr>
            <a:spLocks noGrp="1" noChangeArrowheads="1"/>
          </p:cNvSpPr>
          <p:nvPr>
            <p:ph type="title"/>
          </p:nvPr>
        </p:nvSpPr>
        <p:spPr/>
        <p:txBody>
          <a:bodyPr/>
          <a:lstStyle/>
          <a:p>
            <a:pPr eaLnBrk="1" hangingPunct="1"/>
            <a:r>
              <a:rPr lang="en-US" altLang="zh-TW" dirty="0" smtClean="0"/>
              <a:t>Bayes Decision Rules (cont.)</a:t>
            </a:r>
          </a:p>
        </p:txBody>
      </p:sp>
      <p:pic>
        <p:nvPicPr>
          <p:cNvPr id="45060" name="Picture 4"/>
          <p:cNvPicPr>
            <a:picLocks noGrp="1" noChangeAspect="1" noChangeArrowheads="1"/>
          </p:cNvPicPr>
          <p:nvPr>
            <p:ph type="body" idx="1"/>
          </p:nvPr>
        </p:nvPicPr>
        <p:blipFill>
          <a:blip r:embed="rId3" cstate="print"/>
          <a:srcRect/>
          <a:stretch>
            <a:fillRect/>
          </a:stretch>
        </p:blipFill>
        <p:spPr>
          <a:xfrm>
            <a:off x="250825" y="1955800"/>
            <a:ext cx="8353425" cy="4116388"/>
          </a:xfrm>
          <a:noFill/>
        </p:spPr>
      </p:pic>
      <p:sp>
        <p:nvSpPr>
          <p:cNvPr id="45061" name="Text Box 5"/>
          <p:cNvSpPr txBox="1">
            <a:spLocks noChangeArrowheads="1"/>
          </p:cNvSpPr>
          <p:nvPr/>
        </p:nvSpPr>
        <p:spPr bwMode="auto">
          <a:xfrm>
            <a:off x="4356100" y="3357563"/>
            <a:ext cx="215900" cy="366712"/>
          </a:xfrm>
          <a:prstGeom prst="rect">
            <a:avLst/>
          </a:prstGeom>
          <a:noFill/>
          <a:ln w="9525">
            <a:noFill/>
            <a:miter lim="800000"/>
            <a:headEnd/>
            <a:tailEnd/>
          </a:ln>
        </p:spPr>
        <p:txBody>
          <a:bodyPr>
            <a:spAutoFit/>
          </a:bodyPr>
          <a:lstStyle/>
          <a:p>
            <a:pPr>
              <a:spcBef>
                <a:spcPct val="50000"/>
              </a:spcBef>
            </a:pPr>
            <a:r>
              <a:rPr lang="en-US" altLang="zh-TW"/>
              <a:t>+</a:t>
            </a:r>
          </a:p>
        </p:txBody>
      </p:sp>
      <p:sp>
        <p:nvSpPr>
          <p:cNvPr id="45062" name="Text Box 6"/>
          <p:cNvSpPr txBox="1">
            <a:spLocks noChangeArrowheads="1"/>
          </p:cNvSpPr>
          <p:nvPr/>
        </p:nvSpPr>
        <p:spPr bwMode="auto">
          <a:xfrm>
            <a:off x="4356100" y="4365625"/>
            <a:ext cx="215900" cy="366713"/>
          </a:xfrm>
          <a:prstGeom prst="rect">
            <a:avLst/>
          </a:prstGeom>
          <a:noFill/>
          <a:ln w="9525">
            <a:noFill/>
            <a:miter lim="800000"/>
            <a:headEnd/>
            <a:tailEnd/>
          </a:ln>
        </p:spPr>
        <p:txBody>
          <a:bodyPr>
            <a:spAutoFit/>
          </a:bodyPr>
          <a:lstStyle/>
          <a:p>
            <a:pPr>
              <a:spcBef>
                <a:spcPct val="50000"/>
              </a:spcBef>
            </a:pPr>
            <a:r>
              <a:rPr lang="en-US" altLang="zh-TW"/>
              <a:t>+</a:t>
            </a:r>
          </a:p>
        </p:txBody>
      </p:sp>
      <p:pic>
        <p:nvPicPr>
          <p:cNvPr id="89089" name="Picture 1"/>
          <p:cNvPicPr>
            <a:picLocks noChangeAspect="1" noChangeArrowheads="1"/>
          </p:cNvPicPr>
          <p:nvPr/>
        </p:nvPicPr>
        <p:blipFill>
          <a:blip r:embed="rId4" cstate="print"/>
          <a:srcRect/>
          <a:stretch>
            <a:fillRect/>
          </a:stretch>
        </p:blipFill>
        <p:spPr bwMode="auto">
          <a:xfrm>
            <a:off x="3714744" y="5715016"/>
            <a:ext cx="5029200" cy="72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6083" name="Rectangle 2"/>
          <p:cNvSpPr>
            <a:spLocks noGrp="1" noChangeArrowheads="1"/>
          </p:cNvSpPr>
          <p:nvPr>
            <p:ph type="title"/>
          </p:nvPr>
        </p:nvSpPr>
        <p:spPr/>
        <p:txBody>
          <a:bodyPr/>
          <a:lstStyle/>
          <a:p>
            <a:pPr eaLnBrk="1" hangingPunct="1"/>
            <a:r>
              <a:rPr lang="en-US" altLang="zh-TW" dirty="0" smtClean="0"/>
              <a:t>Continuous Measurement</a:t>
            </a:r>
          </a:p>
        </p:txBody>
      </p:sp>
      <p:sp>
        <p:nvSpPr>
          <p:cNvPr id="46084" name="Rectangle 3"/>
          <p:cNvSpPr>
            <a:spLocks noGrp="1" noChangeArrowheads="1"/>
          </p:cNvSpPr>
          <p:nvPr>
            <p:ph type="body" idx="1"/>
          </p:nvPr>
        </p:nvSpPr>
        <p:spPr/>
        <p:txBody>
          <a:bodyPr/>
          <a:lstStyle/>
          <a:p>
            <a:pPr eaLnBrk="1" hangingPunct="1"/>
            <a:r>
              <a:rPr lang="en-US" altLang="zh-TW" dirty="0" smtClean="0"/>
              <a:t>For the same example, try the continuous density function of the measurements:</a:t>
            </a:r>
          </a:p>
          <a:p>
            <a:pPr eaLnBrk="1" hangingPunct="1">
              <a:buFont typeface="Wingdings" pitchFamily="2" charset="2"/>
              <a:buNone/>
            </a:pPr>
            <a:r>
              <a:rPr lang="en-US" altLang="zh-TW" dirty="0" smtClean="0"/>
              <a:t>                   and</a:t>
            </a:r>
          </a:p>
          <a:p>
            <a:pPr eaLnBrk="1" hangingPunct="1"/>
            <a:r>
              <a:rPr lang="en-US" altLang="zh-TW" dirty="0" smtClean="0"/>
              <a:t>Measurements </a:t>
            </a:r>
            <a:r>
              <a:rPr lang="en-US" altLang="zh-TW" dirty="0" smtClean="0"/>
              <a:t>lie in the close interval [0,1]</a:t>
            </a:r>
          </a:p>
          <a:p>
            <a:pPr eaLnBrk="1" hangingPunct="1"/>
            <a:r>
              <a:rPr lang="en-US" altLang="zh-TW" dirty="0" smtClean="0"/>
              <a:t>Prove that they are indeed density function</a:t>
            </a:r>
          </a:p>
        </p:txBody>
      </p:sp>
      <p:pic>
        <p:nvPicPr>
          <p:cNvPr id="46085" name="Picture 5"/>
          <p:cNvPicPr>
            <a:picLocks noChangeAspect="1" noChangeArrowheads="1"/>
          </p:cNvPicPr>
          <p:nvPr/>
        </p:nvPicPr>
        <p:blipFill>
          <a:blip r:embed="rId3" cstate="print"/>
          <a:srcRect/>
          <a:stretch>
            <a:fillRect/>
          </a:stretch>
        </p:blipFill>
        <p:spPr bwMode="auto">
          <a:xfrm>
            <a:off x="1331640" y="4653136"/>
            <a:ext cx="2519362" cy="1574800"/>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srcRect/>
          <a:stretch>
            <a:fillRect/>
          </a:stretch>
        </p:blipFill>
        <p:spPr bwMode="auto">
          <a:xfrm>
            <a:off x="1116013" y="3141663"/>
            <a:ext cx="1296987" cy="417512"/>
          </a:xfrm>
          <a:prstGeom prst="rect">
            <a:avLst/>
          </a:prstGeom>
          <a:noFill/>
          <a:ln w="9525">
            <a:noFill/>
            <a:miter lim="800000"/>
            <a:headEnd/>
            <a:tailEnd/>
          </a:ln>
        </p:spPr>
      </p:pic>
      <p:pic>
        <p:nvPicPr>
          <p:cNvPr id="46087" name="Picture 7"/>
          <p:cNvPicPr>
            <a:picLocks noChangeAspect="1" noChangeArrowheads="1"/>
          </p:cNvPicPr>
          <p:nvPr/>
        </p:nvPicPr>
        <p:blipFill>
          <a:blip r:embed="rId5" cstate="print"/>
          <a:srcRect/>
          <a:stretch>
            <a:fillRect/>
          </a:stretch>
        </p:blipFill>
        <p:spPr bwMode="auto">
          <a:xfrm>
            <a:off x="3779838" y="3141663"/>
            <a:ext cx="2303462" cy="44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7107" name="Rectangle 2"/>
          <p:cNvSpPr>
            <a:spLocks noGrp="1" noChangeArrowheads="1"/>
          </p:cNvSpPr>
          <p:nvPr>
            <p:ph type="title"/>
          </p:nvPr>
        </p:nvSpPr>
        <p:spPr/>
        <p:txBody>
          <a:bodyPr/>
          <a:lstStyle/>
          <a:p>
            <a:pPr eaLnBrk="1" hangingPunct="1"/>
            <a:r>
              <a:rPr lang="en-US" altLang="zh-TW" smtClean="0"/>
              <a:t>Continuous Measurement (cont.)</a:t>
            </a:r>
          </a:p>
        </p:txBody>
      </p:sp>
      <p:sp>
        <p:nvSpPr>
          <p:cNvPr id="47108" name="Rectangle 3"/>
          <p:cNvSpPr>
            <a:spLocks noGrp="1" noChangeArrowheads="1"/>
          </p:cNvSpPr>
          <p:nvPr>
            <p:ph type="body" idx="1"/>
          </p:nvPr>
        </p:nvSpPr>
        <p:spPr/>
        <p:txBody>
          <a:bodyPr/>
          <a:lstStyle/>
          <a:p>
            <a:pPr eaLnBrk="1" hangingPunct="1"/>
            <a:r>
              <a:rPr lang="en-US" altLang="zh-TW" dirty="0" smtClean="0"/>
              <a:t>Suppose that the prior probability of       </a:t>
            </a:r>
          </a:p>
          <a:p>
            <a:pPr eaLnBrk="1" hangingPunct="1">
              <a:buFont typeface="Wingdings" pitchFamily="2" charset="2"/>
              <a:buNone/>
            </a:pPr>
            <a:r>
              <a:rPr lang="en-US" altLang="zh-TW" dirty="0" smtClean="0"/>
              <a:t>    is        and the prior probability of </a:t>
            </a:r>
          </a:p>
          <a:p>
            <a:pPr eaLnBrk="1" hangingPunct="1">
              <a:buFont typeface="Wingdings" pitchFamily="2" charset="2"/>
              <a:buNone/>
            </a:pPr>
            <a:r>
              <a:rPr lang="en-US" altLang="zh-TW" dirty="0" smtClean="0"/>
              <a:t>    is 			</a:t>
            </a:r>
          </a:p>
          <a:p>
            <a:pPr eaLnBrk="1" hangingPunct="1">
              <a:buFont typeface="Wingdings" pitchFamily="2" charset="2"/>
              <a:buNone/>
            </a:pPr>
            <a:r>
              <a:rPr lang="en-US" altLang="zh-TW" dirty="0" smtClean="0"/>
              <a:t>				  = 	</a:t>
            </a:r>
          </a:p>
          <a:p>
            <a:pPr eaLnBrk="1" hangingPunct="1"/>
            <a:r>
              <a:rPr lang="en-US" altLang="zh-TW" dirty="0" smtClean="0"/>
              <a:t>When                           , a </a:t>
            </a:r>
            <a:r>
              <a:rPr lang="en-US" altLang="zh-TW" dirty="0" err="1" smtClean="0"/>
              <a:t>Bayes</a:t>
            </a:r>
            <a:r>
              <a:rPr lang="en-US" altLang="zh-TW" dirty="0" smtClean="0"/>
              <a:t> decision rule will assign an observed unit to t1, which implies                       </a:t>
            </a:r>
          </a:p>
          <a:p>
            <a:pPr eaLnBrk="1" hangingPunct="1">
              <a:buFont typeface="Wingdings" pitchFamily="2" charset="2"/>
              <a:buNone/>
            </a:pPr>
            <a:r>
              <a:rPr lang="en-US" altLang="zh-TW" dirty="0" smtClean="0"/>
              <a:t>   =&gt;</a:t>
            </a:r>
          </a:p>
        </p:txBody>
      </p:sp>
      <p:pic>
        <p:nvPicPr>
          <p:cNvPr id="47109" name="Picture 4"/>
          <p:cNvPicPr>
            <a:picLocks noChangeAspect="1" noChangeArrowheads="1"/>
          </p:cNvPicPr>
          <p:nvPr/>
        </p:nvPicPr>
        <p:blipFill>
          <a:blip r:embed="rId3" cstate="print"/>
          <a:srcRect/>
          <a:stretch>
            <a:fillRect/>
          </a:stretch>
        </p:blipFill>
        <p:spPr bwMode="auto">
          <a:xfrm>
            <a:off x="7308850" y="2133600"/>
            <a:ext cx="285750" cy="400050"/>
          </a:xfrm>
          <a:prstGeom prst="rect">
            <a:avLst/>
          </a:prstGeom>
          <a:noFill/>
          <a:ln w="9525">
            <a:noFill/>
            <a:miter lim="800000"/>
            <a:headEnd/>
            <a:tailEnd/>
          </a:ln>
        </p:spPr>
      </p:pic>
      <p:pic>
        <p:nvPicPr>
          <p:cNvPr id="47110" name="Picture 5"/>
          <p:cNvPicPr>
            <a:picLocks noChangeAspect="1" noChangeArrowheads="1"/>
          </p:cNvPicPr>
          <p:nvPr/>
        </p:nvPicPr>
        <p:blipFill>
          <a:blip r:embed="rId4" cstate="print"/>
          <a:srcRect/>
          <a:stretch>
            <a:fillRect/>
          </a:stretch>
        </p:blipFill>
        <p:spPr bwMode="auto">
          <a:xfrm>
            <a:off x="1547813" y="2492375"/>
            <a:ext cx="471487" cy="811213"/>
          </a:xfrm>
          <a:prstGeom prst="rect">
            <a:avLst/>
          </a:prstGeom>
          <a:noFill/>
          <a:ln w="9525">
            <a:noFill/>
            <a:miter lim="800000"/>
            <a:headEnd/>
            <a:tailEnd/>
          </a:ln>
        </p:spPr>
      </p:pic>
      <p:pic>
        <p:nvPicPr>
          <p:cNvPr id="47111" name="Picture 6"/>
          <p:cNvPicPr>
            <a:picLocks noChangeAspect="1" noChangeArrowheads="1"/>
          </p:cNvPicPr>
          <p:nvPr/>
        </p:nvPicPr>
        <p:blipFill>
          <a:blip r:embed="rId5" cstate="print"/>
          <a:srcRect/>
          <a:stretch>
            <a:fillRect/>
          </a:stretch>
        </p:blipFill>
        <p:spPr bwMode="auto">
          <a:xfrm>
            <a:off x="6877050" y="2708275"/>
            <a:ext cx="431800" cy="425450"/>
          </a:xfrm>
          <a:prstGeom prst="rect">
            <a:avLst/>
          </a:prstGeom>
          <a:noFill/>
          <a:ln w="9525">
            <a:noFill/>
            <a:miter lim="800000"/>
            <a:headEnd/>
            <a:tailEnd/>
          </a:ln>
        </p:spPr>
      </p:pic>
      <p:pic>
        <p:nvPicPr>
          <p:cNvPr id="47112" name="Picture 7"/>
          <p:cNvPicPr>
            <a:picLocks noChangeAspect="1" noChangeArrowheads="1"/>
          </p:cNvPicPr>
          <p:nvPr/>
        </p:nvPicPr>
        <p:blipFill>
          <a:blip r:embed="rId6" cstate="print"/>
          <a:srcRect/>
          <a:stretch>
            <a:fillRect/>
          </a:stretch>
        </p:blipFill>
        <p:spPr bwMode="auto">
          <a:xfrm>
            <a:off x="1619250" y="3213100"/>
            <a:ext cx="346075" cy="611188"/>
          </a:xfrm>
          <a:prstGeom prst="rect">
            <a:avLst/>
          </a:prstGeom>
          <a:noFill/>
          <a:ln w="9525">
            <a:noFill/>
            <a:miter lim="800000"/>
            <a:headEnd/>
            <a:tailEnd/>
          </a:ln>
        </p:spPr>
      </p:pic>
      <p:pic>
        <p:nvPicPr>
          <p:cNvPr id="47113" name="Picture 8"/>
          <p:cNvPicPr>
            <a:picLocks noChangeAspect="1" noChangeArrowheads="1"/>
          </p:cNvPicPr>
          <p:nvPr/>
        </p:nvPicPr>
        <p:blipFill>
          <a:blip r:embed="rId7" cstate="print"/>
          <a:srcRect/>
          <a:stretch>
            <a:fillRect/>
          </a:stretch>
        </p:blipFill>
        <p:spPr bwMode="auto">
          <a:xfrm>
            <a:off x="2268538" y="4292600"/>
            <a:ext cx="2663825" cy="533400"/>
          </a:xfrm>
          <a:prstGeom prst="rect">
            <a:avLst/>
          </a:prstGeom>
          <a:noFill/>
          <a:ln w="9525">
            <a:noFill/>
            <a:miter lim="800000"/>
            <a:headEnd/>
            <a:tailEnd/>
          </a:ln>
        </p:spPr>
      </p:pic>
      <p:pic>
        <p:nvPicPr>
          <p:cNvPr id="47114" name="Picture 9"/>
          <p:cNvPicPr>
            <a:picLocks noChangeAspect="1" noChangeArrowheads="1"/>
          </p:cNvPicPr>
          <p:nvPr/>
        </p:nvPicPr>
        <p:blipFill>
          <a:blip r:embed="rId8" cstate="print"/>
          <a:srcRect/>
          <a:stretch>
            <a:fillRect/>
          </a:stretch>
        </p:blipFill>
        <p:spPr bwMode="auto">
          <a:xfrm>
            <a:off x="2339975" y="5229225"/>
            <a:ext cx="2303463" cy="506413"/>
          </a:xfrm>
          <a:prstGeom prst="rect">
            <a:avLst/>
          </a:prstGeom>
          <a:noFill/>
          <a:ln w="9525">
            <a:noFill/>
            <a:miter lim="800000"/>
            <a:headEnd/>
            <a:tailEnd/>
          </a:ln>
        </p:spPr>
      </p:pic>
      <p:pic>
        <p:nvPicPr>
          <p:cNvPr id="47115" name="Picture 10"/>
          <p:cNvPicPr>
            <a:picLocks noChangeAspect="1" noChangeArrowheads="1"/>
          </p:cNvPicPr>
          <p:nvPr/>
        </p:nvPicPr>
        <p:blipFill>
          <a:blip r:embed="rId9" cstate="print"/>
          <a:srcRect/>
          <a:stretch>
            <a:fillRect/>
          </a:stretch>
        </p:blipFill>
        <p:spPr bwMode="auto">
          <a:xfrm>
            <a:off x="1692275" y="5734050"/>
            <a:ext cx="2447925" cy="530225"/>
          </a:xfrm>
          <a:prstGeom prst="rect">
            <a:avLst/>
          </a:prstGeom>
          <a:noFill/>
          <a:ln w="9525">
            <a:noFill/>
            <a:miter lim="800000"/>
            <a:headEnd/>
            <a:tailEnd/>
          </a:ln>
        </p:spPr>
      </p:pic>
      <p:pic>
        <p:nvPicPr>
          <p:cNvPr id="12" name="Picture 5"/>
          <p:cNvPicPr>
            <a:picLocks noChangeAspect="1" noChangeArrowheads="1"/>
          </p:cNvPicPr>
          <p:nvPr/>
        </p:nvPicPr>
        <p:blipFill>
          <a:blip r:embed="rId10" cstate="print"/>
          <a:srcRect/>
          <a:stretch>
            <a:fillRect/>
          </a:stretch>
        </p:blipFill>
        <p:spPr bwMode="auto">
          <a:xfrm>
            <a:off x="2700338" y="3789363"/>
            <a:ext cx="1008062" cy="417512"/>
          </a:xfrm>
          <a:prstGeom prst="rect">
            <a:avLst/>
          </a:prstGeom>
          <a:noFill/>
          <a:ln w="9525">
            <a:noFill/>
            <a:miter lim="800000"/>
            <a:headEnd/>
            <a:tailEnd/>
          </a:ln>
        </p:spPr>
      </p:pic>
      <p:pic>
        <p:nvPicPr>
          <p:cNvPr id="13" name="Picture 6"/>
          <p:cNvPicPr>
            <a:picLocks noChangeAspect="1" noChangeArrowheads="1"/>
          </p:cNvPicPr>
          <p:nvPr/>
        </p:nvPicPr>
        <p:blipFill>
          <a:blip r:embed="rId11" cstate="print"/>
          <a:srcRect/>
          <a:stretch>
            <a:fillRect/>
          </a:stretch>
        </p:blipFill>
        <p:spPr bwMode="auto">
          <a:xfrm>
            <a:off x="3995936" y="3789040"/>
            <a:ext cx="1584325" cy="44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sp>
        <p:nvSpPr>
          <p:cNvPr id="5" name="頁尾版面配置區 3"/>
          <p:cNvSpPr txBox="1">
            <a:spLocks/>
          </p:cNvSpPr>
          <p:nvPr/>
        </p:nvSpPr>
        <p:spPr bwMode="auto">
          <a:xfrm>
            <a:off x="3116263" y="6500813"/>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zh-TW"/>
            </a:defPPr>
            <a:lvl1pPr algn="ctr" rtl="0" fontAlgn="base">
              <a:spcBef>
                <a:spcPct val="0"/>
              </a:spcBef>
              <a:spcAft>
                <a:spcPct val="0"/>
              </a:spcAft>
              <a:defRPr kumimoji="0" sz="1000" b="1" kern="1200">
                <a:solidFill>
                  <a:schemeClr val="tx1"/>
                </a:solidFill>
                <a:effectLst>
                  <a:outerShdw blurRad="38100" dist="38100" dir="2700000" algn="tl">
                    <a:srgbClr val="C0C0C0"/>
                  </a:outerShdw>
                </a:effectLst>
                <a:latin typeface="Comic Sans MS" pitchFamily="66"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defRPr/>
            </a:pPr>
            <a:r>
              <a:rPr lang="en-US" altLang="zh-TW" smtClean="0">
                <a:latin typeface="Times New Roman" pitchFamily="18" charset="0"/>
              </a:rPr>
              <a:t>DC &amp; CV Lab.</a:t>
            </a:r>
          </a:p>
          <a:p>
            <a:pPr>
              <a:defRPr/>
            </a:pPr>
            <a:r>
              <a:rPr lang="en-US" altLang="zh-TW" b="0" smtClean="0">
                <a:effectLst/>
              </a:rPr>
              <a:t>CSIE NTU</a:t>
            </a:r>
            <a:endParaRPr lang="en-US" altLang="zh-TW" b="0">
              <a:effectLst/>
            </a:endParaRPr>
          </a:p>
        </p:txBody>
      </p:sp>
      <p:pic>
        <p:nvPicPr>
          <p:cNvPr id="6" name="Picture 6"/>
          <p:cNvPicPr>
            <a:picLocks noChangeAspect="1" noChangeArrowheads="1"/>
          </p:cNvPicPr>
          <p:nvPr/>
        </p:nvPicPr>
        <p:blipFill>
          <a:blip r:embed="rId2" cstate="print"/>
          <a:srcRect/>
          <a:stretch>
            <a:fillRect/>
          </a:stretch>
        </p:blipFill>
        <p:spPr bwMode="auto">
          <a:xfrm>
            <a:off x="1187450" y="1989138"/>
            <a:ext cx="3744913" cy="809625"/>
          </a:xfrm>
          <a:prstGeom prst="rect">
            <a:avLst/>
          </a:prstGeom>
          <a:noFill/>
          <a:ln w="9525">
            <a:noFill/>
            <a:miter lim="800000"/>
            <a:headEnd/>
            <a:tailEnd/>
          </a:ln>
        </p:spPr>
      </p:pic>
      <p:sp>
        <p:nvSpPr>
          <p:cNvPr id="7" name="Rectangle 2"/>
          <p:cNvSpPr txBox="1">
            <a:spLocks noChangeArrowheads="1"/>
          </p:cNvSpPr>
          <p:nvPr/>
        </p:nvSpPr>
        <p:spPr bwMode="auto">
          <a:xfrm>
            <a:off x="1042988" y="404664"/>
            <a:ext cx="8101012"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r>
              <a:rPr lang="en-US" altLang="zh-TW" smtClean="0"/>
              <a:t>Continuous Measurement (cont.)</a:t>
            </a:r>
          </a:p>
        </p:txBody>
      </p:sp>
      <p:pic>
        <p:nvPicPr>
          <p:cNvPr id="8" name="Picture 7"/>
          <p:cNvPicPr>
            <a:picLocks noChangeAspect="1" noChangeArrowheads="1"/>
          </p:cNvPicPr>
          <p:nvPr/>
        </p:nvPicPr>
        <p:blipFill>
          <a:blip r:embed="rId3" cstate="print"/>
          <a:srcRect/>
          <a:stretch>
            <a:fillRect/>
          </a:stretch>
        </p:blipFill>
        <p:spPr bwMode="auto">
          <a:xfrm>
            <a:off x="4859338" y="1989138"/>
            <a:ext cx="3889375" cy="755650"/>
          </a:xfrm>
          <a:prstGeom prst="rect">
            <a:avLst/>
          </a:prstGeom>
          <a:noFill/>
          <a:ln w="9525">
            <a:noFill/>
            <a:miter lim="800000"/>
            <a:headEnd/>
            <a:tailEnd/>
          </a:ln>
        </p:spPr>
      </p:pic>
      <p:sp>
        <p:nvSpPr>
          <p:cNvPr id="10" name="Rectangle 9"/>
          <p:cNvSpPr>
            <a:spLocks noChangeArrowheads="1"/>
          </p:cNvSpPr>
          <p:nvPr/>
        </p:nvSpPr>
        <p:spPr bwMode="auto">
          <a:xfrm>
            <a:off x="683568" y="2060848"/>
            <a:ext cx="8229600" cy="4411662"/>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r>
              <a:rPr lang="en-US" altLang="zh-TW" sz="3000" dirty="0" smtClean="0"/>
              <a:t> </a:t>
            </a:r>
          </a:p>
          <a:p>
            <a:pPr marL="342900" indent="-342900">
              <a:spcBef>
                <a:spcPct val="20000"/>
              </a:spcBef>
              <a:buClr>
                <a:schemeClr val="tx2"/>
              </a:buClr>
              <a:buSzPct val="70000"/>
              <a:buFont typeface="Wingdings" pitchFamily="2" charset="2"/>
              <a:buNone/>
            </a:pPr>
            <a:r>
              <a:rPr lang="en-US" altLang="zh-TW" sz="3000" dirty="0" smtClean="0"/>
              <a:t>E[</a:t>
            </a:r>
            <a:r>
              <a:rPr lang="en-US" altLang="zh-TW" sz="3000" dirty="0" err="1" smtClean="0"/>
              <a:t>e;f</a:t>
            </a:r>
            <a:r>
              <a:rPr lang="en-US" altLang="zh-TW" sz="3000" dirty="0" smtClean="0"/>
              <a:t>] = </a:t>
            </a: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Char char="l"/>
            </a:pPr>
            <a:r>
              <a:rPr lang="en-US" altLang="zh-TW" sz="3000" i="1" dirty="0"/>
              <a:t>.805 &gt; .68</a:t>
            </a:r>
            <a:r>
              <a:rPr lang="en-US" altLang="zh-TW" sz="3000" dirty="0"/>
              <a:t>, the continuous measurement has larger expected economic gain than discrete</a:t>
            </a:r>
          </a:p>
        </p:txBody>
      </p:sp>
      <p:pic>
        <p:nvPicPr>
          <p:cNvPr id="11" name="Picture 5"/>
          <p:cNvPicPr>
            <a:picLocks noChangeAspect="1" noChangeArrowheads="1"/>
          </p:cNvPicPr>
          <p:nvPr/>
        </p:nvPicPr>
        <p:blipFill>
          <a:blip r:embed="rId4" cstate="print"/>
          <a:srcRect/>
          <a:stretch>
            <a:fillRect/>
          </a:stretch>
        </p:blipFill>
        <p:spPr bwMode="auto">
          <a:xfrm>
            <a:off x="5292080" y="4509120"/>
            <a:ext cx="4032448" cy="704341"/>
          </a:xfrm>
          <a:prstGeom prst="rect">
            <a:avLst/>
          </a:prstGeom>
          <a:noFill/>
          <a:ln w="9525">
            <a:noFill/>
            <a:miter lim="800000"/>
            <a:headEnd/>
            <a:tailEnd/>
          </a:ln>
        </p:spPr>
      </p:pic>
    </p:spTree>
    <p:extLst>
      <p:ext uri="{BB962C8B-B14F-4D97-AF65-F5344CB8AC3E}">
        <p14:creationId xmlns:p14="http://schemas.microsoft.com/office/powerpoint/2010/main" val="2407729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pic>
        <p:nvPicPr>
          <p:cNvPr id="48131" name="Picture 6"/>
          <p:cNvPicPr>
            <a:picLocks noGrp="1" noChangeAspect="1" noChangeArrowheads="1"/>
          </p:cNvPicPr>
          <p:nvPr>
            <p:ph type="body" idx="1"/>
          </p:nvPr>
        </p:nvPicPr>
        <p:blipFill>
          <a:blip r:embed="rId3" cstate="print"/>
          <a:srcRect/>
          <a:stretch>
            <a:fillRect/>
          </a:stretch>
        </p:blipFill>
        <p:spPr>
          <a:xfrm>
            <a:off x="1187450" y="1989138"/>
            <a:ext cx="3744913" cy="809625"/>
          </a:xfrm>
          <a:noFill/>
        </p:spPr>
      </p:pic>
      <p:sp>
        <p:nvSpPr>
          <p:cNvPr id="48132" name="Rectangle 2"/>
          <p:cNvSpPr>
            <a:spLocks noGrp="1" noChangeArrowheads="1"/>
          </p:cNvSpPr>
          <p:nvPr>
            <p:ph type="title"/>
          </p:nvPr>
        </p:nvSpPr>
        <p:spPr/>
        <p:txBody>
          <a:bodyPr/>
          <a:lstStyle/>
          <a:p>
            <a:pPr eaLnBrk="1" hangingPunct="1"/>
            <a:r>
              <a:rPr lang="en-US" altLang="zh-TW" smtClean="0"/>
              <a:t>Continuous Measurement (cont.)</a:t>
            </a:r>
          </a:p>
        </p:txBody>
      </p:sp>
      <p:pic>
        <p:nvPicPr>
          <p:cNvPr id="48133" name="Picture 7"/>
          <p:cNvPicPr>
            <a:picLocks noChangeAspect="1" noChangeArrowheads="1"/>
          </p:cNvPicPr>
          <p:nvPr/>
        </p:nvPicPr>
        <p:blipFill>
          <a:blip r:embed="rId4" cstate="print"/>
          <a:srcRect/>
          <a:stretch>
            <a:fillRect/>
          </a:stretch>
        </p:blipFill>
        <p:spPr bwMode="auto">
          <a:xfrm>
            <a:off x="4859338" y="1989138"/>
            <a:ext cx="3889375" cy="755650"/>
          </a:xfrm>
          <a:prstGeom prst="rect">
            <a:avLst/>
          </a:prstGeom>
          <a:noFill/>
          <a:ln w="9525">
            <a:noFill/>
            <a:miter lim="800000"/>
            <a:headEnd/>
            <a:tailEnd/>
          </a:ln>
        </p:spPr>
      </p:pic>
      <p:pic>
        <p:nvPicPr>
          <p:cNvPr id="48134" name="Picture 8"/>
          <p:cNvPicPr>
            <a:picLocks noChangeAspect="1" noChangeArrowheads="1"/>
          </p:cNvPicPr>
          <p:nvPr/>
        </p:nvPicPr>
        <p:blipFill>
          <a:blip r:embed="rId5" cstate="print"/>
          <a:srcRect/>
          <a:stretch>
            <a:fillRect/>
          </a:stretch>
        </p:blipFill>
        <p:spPr bwMode="auto">
          <a:xfrm>
            <a:off x="1258888" y="2636838"/>
            <a:ext cx="4321175" cy="2906712"/>
          </a:xfrm>
          <a:prstGeom prst="rect">
            <a:avLst/>
          </a:prstGeom>
          <a:noFill/>
          <a:ln w="9525">
            <a:noFill/>
            <a:miter lim="800000"/>
            <a:headEnd/>
            <a:tailEnd/>
          </a:ln>
        </p:spPr>
      </p:pic>
      <p:sp>
        <p:nvSpPr>
          <p:cNvPr id="48135" name="Rectangle 9"/>
          <p:cNvSpPr>
            <a:spLocks noChangeArrowheads="1"/>
          </p:cNvSpPr>
          <p:nvPr/>
        </p:nvSpPr>
        <p:spPr bwMode="auto">
          <a:xfrm>
            <a:off x="684213" y="1989138"/>
            <a:ext cx="8229600" cy="4411662"/>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Char char="l"/>
            </a:pPr>
            <a:r>
              <a:rPr lang="en-US" altLang="zh-TW" sz="3000" i="1" dirty="0"/>
              <a:t>.805 &gt; .68</a:t>
            </a:r>
            <a:r>
              <a:rPr lang="en-US" altLang="zh-TW" sz="3000" dirty="0"/>
              <a:t>, the continuous measurement has larger expected economic gain than discrete</a:t>
            </a:r>
          </a:p>
        </p:txBody>
      </p:sp>
      <p:pic>
        <p:nvPicPr>
          <p:cNvPr id="8" name="Picture 5"/>
          <p:cNvPicPr>
            <a:picLocks noChangeAspect="1" noChangeArrowheads="1"/>
          </p:cNvPicPr>
          <p:nvPr/>
        </p:nvPicPr>
        <p:blipFill>
          <a:blip r:embed="rId6" cstate="print"/>
          <a:srcRect/>
          <a:stretch>
            <a:fillRect/>
          </a:stretch>
        </p:blipFill>
        <p:spPr bwMode="auto">
          <a:xfrm>
            <a:off x="5292080" y="4509120"/>
            <a:ext cx="4032448" cy="704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49155" name="Rectangle 2"/>
          <p:cNvSpPr>
            <a:spLocks noGrp="1" noChangeArrowheads="1"/>
          </p:cNvSpPr>
          <p:nvPr>
            <p:ph type="title"/>
          </p:nvPr>
        </p:nvSpPr>
        <p:spPr/>
        <p:txBody>
          <a:bodyPr/>
          <a:lstStyle/>
          <a:p>
            <a:pPr eaLnBrk="1" hangingPunct="1"/>
            <a:r>
              <a:rPr lang="en-US" altLang="zh-TW" smtClean="0"/>
              <a:t>Prior Probability</a:t>
            </a:r>
          </a:p>
        </p:txBody>
      </p:sp>
      <p:sp>
        <p:nvSpPr>
          <p:cNvPr id="49156" name="Rectangle 3"/>
          <p:cNvSpPr>
            <a:spLocks noGrp="1" noChangeArrowheads="1"/>
          </p:cNvSpPr>
          <p:nvPr>
            <p:ph type="body" idx="1"/>
          </p:nvPr>
        </p:nvSpPr>
        <p:spPr/>
        <p:txBody>
          <a:bodyPr/>
          <a:lstStyle/>
          <a:p>
            <a:pPr eaLnBrk="1" hangingPunct="1"/>
            <a:r>
              <a:rPr lang="en-US" altLang="zh-TW" dirty="0" smtClean="0"/>
              <a:t>The </a:t>
            </a:r>
            <a:r>
              <a:rPr lang="en-US" altLang="zh-TW" dirty="0" err="1" smtClean="0"/>
              <a:t>Bayes</a:t>
            </a:r>
            <a:r>
              <a:rPr lang="en-US" altLang="zh-TW" dirty="0" smtClean="0"/>
              <a:t> rule:</a:t>
            </a:r>
          </a:p>
          <a:p>
            <a:pPr eaLnBrk="1" hangingPunct="1"/>
            <a:endParaRPr lang="en-US" altLang="zh-TW" dirty="0" smtClean="0"/>
          </a:p>
          <a:p>
            <a:pPr eaLnBrk="1" hangingPunct="1"/>
            <a:endParaRPr lang="en-US" altLang="zh-TW" dirty="0" smtClean="0"/>
          </a:p>
          <a:p>
            <a:pPr eaLnBrk="1" hangingPunct="1"/>
            <a:r>
              <a:rPr lang="en-US" altLang="zh-TW" dirty="0" smtClean="0"/>
              <a:t>Replace            with</a:t>
            </a:r>
          </a:p>
          <a:p>
            <a:pPr eaLnBrk="1" hangingPunct="1"/>
            <a:r>
              <a:rPr lang="en-US" altLang="zh-TW" dirty="0" smtClean="0"/>
              <a:t>The </a:t>
            </a:r>
            <a:r>
              <a:rPr lang="en-US" altLang="zh-TW" dirty="0" err="1" smtClean="0"/>
              <a:t>Bayes</a:t>
            </a:r>
            <a:r>
              <a:rPr lang="en-US" altLang="zh-TW" dirty="0" smtClean="0"/>
              <a:t> rule can be determined by assigning any categories that maximizes </a:t>
            </a:r>
          </a:p>
        </p:txBody>
      </p:sp>
      <p:pic>
        <p:nvPicPr>
          <p:cNvPr id="49157" name="Picture 4"/>
          <p:cNvPicPr>
            <a:picLocks noChangeAspect="1" noChangeArrowheads="1"/>
          </p:cNvPicPr>
          <p:nvPr/>
        </p:nvPicPr>
        <p:blipFill>
          <a:blip r:embed="rId3" cstate="print"/>
          <a:srcRect/>
          <a:stretch>
            <a:fillRect/>
          </a:stretch>
        </p:blipFill>
        <p:spPr bwMode="auto">
          <a:xfrm>
            <a:off x="900113" y="2636838"/>
            <a:ext cx="6985000" cy="1185862"/>
          </a:xfrm>
          <a:prstGeom prst="rect">
            <a:avLst/>
          </a:prstGeom>
          <a:noFill/>
          <a:ln w="9525">
            <a:noFill/>
            <a:miter lim="800000"/>
            <a:headEnd/>
            <a:tailEnd/>
          </a:ln>
        </p:spPr>
      </p:pic>
      <p:pic>
        <p:nvPicPr>
          <p:cNvPr id="49158" name="Picture 5"/>
          <p:cNvPicPr>
            <a:picLocks noChangeAspect="1" noChangeArrowheads="1"/>
          </p:cNvPicPr>
          <p:nvPr/>
        </p:nvPicPr>
        <p:blipFill>
          <a:blip r:embed="rId4" cstate="print"/>
          <a:srcRect/>
          <a:stretch>
            <a:fillRect/>
          </a:stretch>
        </p:blipFill>
        <p:spPr bwMode="auto">
          <a:xfrm>
            <a:off x="2700338" y="3789363"/>
            <a:ext cx="1008062" cy="417512"/>
          </a:xfrm>
          <a:prstGeom prst="rect">
            <a:avLst/>
          </a:prstGeom>
          <a:noFill/>
          <a:ln w="9525">
            <a:noFill/>
            <a:miter lim="800000"/>
            <a:headEnd/>
            <a:tailEnd/>
          </a:ln>
        </p:spPr>
      </p:pic>
      <p:pic>
        <p:nvPicPr>
          <p:cNvPr id="49159" name="Picture 6"/>
          <p:cNvPicPr>
            <a:picLocks noChangeAspect="1" noChangeArrowheads="1"/>
          </p:cNvPicPr>
          <p:nvPr/>
        </p:nvPicPr>
        <p:blipFill>
          <a:blip r:embed="rId5" cstate="print"/>
          <a:srcRect/>
          <a:stretch>
            <a:fillRect/>
          </a:stretch>
        </p:blipFill>
        <p:spPr bwMode="auto">
          <a:xfrm>
            <a:off x="4643438" y="3789363"/>
            <a:ext cx="1584325" cy="446087"/>
          </a:xfrm>
          <a:prstGeom prst="rect">
            <a:avLst/>
          </a:prstGeom>
          <a:noFill/>
          <a:ln w="9525">
            <a:noFill/>
            <a:miter lim="800000"/>
            <a:headEnd/>
            <a:tailEnd/>
          </a:ln>
        </p:spPr>
      </p:pic>
      <p:pic>
        <p:nvPicPr>
          <p:cNvPr id="49160" name="Picture 7"/>
          <p:cNvPicPr>
            <a:picLocks noChangeAspect="1" noChangeArrowheads="1"/>
          </p:cNvPicPr>
          <p:nvPr/>
        </p:nvPicPr>
        <p:blipFill>
          <a:blip r:embed="rId6" cstate="print"/>
          <a:srcRect/>
          <a:stretch>
            <a:fillRect/>
          </a:stretch>
        </p:blipFill>
        <p:spPr bwMode="auto">
          <a:xfrm>
            <a:off x="1116013" y="5373688"/>
            <a:ext cx="3816350" cy="86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0179" name="Rectangle 2"/>
          <p:cNvSpPr>
            <a:spLocks noGrp="1" noChangeArrowheads="1"/>
          </p:cNvSpPr>
          <p:nvPr>
            <p:ph type="title"/>
          </p:nvPr>
        </p:nvSpPr>
        <p:spPr/>
        <p:txBody>
          <a:bodyPr/>
          <a:lstStyle/>
          <a:p>
            <a:pPr eaLnBrk="1" hangingPunct="1"/>
            <a:r>
              <a:rPr lang="en-US" altLang="zh-TW" dirty="0" smtClean="0"/>
              <a:t>Economic Gain Matrix</a:t>
            </a:r>
          </a:p>
        </p:txBody>
      </p:sp>
      <p:sp>
        <p:nvSpPr>
          <p:cNvPr id="50180" name="Rectangle 3"/>
          <p:cNvSpPr>
            <a:spLocks noGrp="1" noChangeArrowheads="1"/>
          </p:cNvSpPr>
          <p:nvPr>
            <p:ph type="body" idx="1"/>
          </p:nvPr>
        </p:nvSpPr>
        <p:spPr/>
        <p:txBody>
          <a:bodyPr/>
          <a:lstStyle/>
          <a:p>
            <a:pPr eaLnBrk="1" hangingPunct="1"/>
            <a:r>
              <a:rPr lang="en-US" altLang="zh-TW" dirty="0" smtClean="0"/>
              <a:t>Identity matrix</a:t>
            </a:r>
          </a:p>
          <a:p>
            <a:pPr eaLnBrk="1" hangingPunct="1"/>
            <a:endParaRPr lang="en-US" altLang="zh-TW" dirty="0" smtClean="0"/>
          </a:p>
          <a:p>
            <a:pPr eaLnBrk="1" hangingPunct="1"/>
            <a:r>
              <a:rPr lang="en-US" altLang="zh-TW" dirty="0" smtClean="0"/>
              <a:t>Incorrect loses 1</a:t>
            </a:r>
          </a:p>
          <a:p>
            <a:pPr eaLnBrk="1" hangingPunct="1"/>
            <a:endParaRPr lang="en-US" altLang="zh-TW" dirty="0" smtClean="0"/>
          </a:p>
          <a:p>
            <a:pPr eaLnBrk="1" hangingPunct="1"/>
            <a:r>
              <a:rPr lang="en-US" altLang="zh-TW" dirty="0" smtClean="0"/>
              <a:t>A more balanced instance</a:t>
            </a:r>
          </a:p>
        </p:txBody>
      </p:sp>
      <p:pic>
        <p:nvPicPr>
          <p:cNvPr id="50181" name="Picture 4"/>
          <p:cNvPicPr>
            <a:picLocks noChangeAspect="1" noChangeArrowheads="1"/>
          </p:cNvPicPr>
          <p:nvPr/>
        </p:nvPicPr>
        <p:blipFill>
          <a:blip r:embed="rId3" cstate="print"/>
          <a:srcRect/>
          <a:stretch>
            <a:fillRect/>
          </a:stretch>
        </p:blipFill>
        <p:spPr bwMode="auto">
          <a:xfrm>
            <a:off x="3779838" y="1916113"/>
            <a:ext cx="1728787" cy="1155700"/>
          </a:xfrm>
          <a:prstGeom prst="rect">
            <a:avLst/>
          </a:prstGeom>
          <a:noFill/>
          <a:ln w="9525">
            <a:noFill/>
            <a:miter lim="800000"/>
            <a:headEnd/>
            <a:tailEnd/>
          </a:ln>
        </p:spPr>
      </p:pic>
      <p:pic>
        <p:nvPicPr>
          <p:cNvPr id="50182" name="Picture 6"/>
          <p:cNvPicPr>
            <a:picLocks noChangeAspect="1" noChangeArrowheads="1"/>
          </p:cNvPicPr>
          <p:nvPr/>
        </p:nvPicPr>
        <p:blipFill>
          <a:blip r:embed="rId4" cstate="print"/>
          <a:srcRect/>
          <a:stretch>
            <a:fillRect/>
          </a:stretch>
        </p:blipFill>
        <p:spPr bwMode="auto">
          <a:xfrm>
            <a:off x="4211638" y="3068638"/>
            <a:ext cx="2232025" cy="1214437"/>
          </a:xfrm>
          <a:prstGeom prst="rect">
            <a:avLst/>
          </a:prstGeom>
          <a:noFill/>
          <a:ln w="9525">
            <a:noFill/>
            <a:miter lim="800000"/>
            <a:headEnd/>
            <a:tailEnd/>
          </a:ln>
        </p:spPr>
      </p:pic>
      <p:pic>
        <p:nvPicPr>
          <p:cNvPr id="50183" name="Picture 7"/>
          <p:cNvPicPr>
            <a:picLocks noChangeAspect="1" noChangeArrowheads="1"/>
          </p:cNvPicPr>
          <p:nvPr/>
        </p:nvPicPr>
        <p:blipFill>
          <a:blip r:embed="rId5" cstate="print"/>
          <a:srcRect/>
          <a:stretch>
            <a:fillRect/>
          </a:stretch>
        </p:blipFill>
        <p:spPr bwMode="auto">
          <a:xfrm>
            <a:off x="5580063" y="4221163"/>
            <a:ext cx="2232025"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2531" name="Rectangle 2"/>
          <p:cNvSpPr>
            <a:spLocks noGrp="1" noChangeArrowheads="1"/>
          </p:cNvSpPr>
          <p:nvPr>
            <p:ph type="title"/>
          </p:nvPr>
        </p:nvSpPr>
        <p:spPr/>
        <p:txBody>
          <a:bodyPr/>
          <a:lstStyle/>
          <a:p>
            <a:pPr eaLnBrk="1" hangingPunct="1"/>
            <a:r>
              <a:rPr lang="en-US" altLang="zh-TW" dirty="0" smtClean="0"/>
              <a:t>Introduction(cont.)</a:t>
            </a:r>
          </a:p>
        </p:txBody>
      </p:sp>
      <p:sp>
        <p:nvSpPr>
          <p:cNvPr id="22532" name="Rectangle 3"/>
          <p:cNvSpPr>
            <a:spLocks noGrp="1" noChangeArrowheads="1"/>
          </p:cNvSpPr>
          <p:nvPr>
            <p:ph type="body" idx="1"/>
          </p:nvPr>
        </p:nvSpPr>
        <p:spPr/>
        <p:txBody>
          <a:bodyPr/>
          <a:lstStyle/>
          <a:p>
            <a:pPr eaLnBrk="1" hangingPunct="1"/>
            <a:r>
              <a:rPr lang="en-US" altLang="zh-TW" dirty="0" smtClean="0"/>
              <a:t>Units: Image regions and projected segments</a:t>
            </a:r>
          </a:p>
          <a:p>
            <a:pPr eaLnBrk="1" hangingPunct="1"/>
            <a:r>
              <a:rPr lang="en-US" altLang="zh-TW" dirty="0" smtClean="0"/>
              <a:t>Each unit has an associated measurement vector</a:t>
            </a:r>
          </a:p>
          <a:p>
            <a:pPr eaLnBrk="1" hangingPunct="1"/>
            <a:r>
              <a:rPr lang="en-US" altLang="zh-TW" dirty="0" smtClean="0"/>
              <a:t>                          data set :</a:t>
            </a:r>
          </a:p>
          <a:p>
            <a:pPr marL="3111500" lvl="8" indent="0">
              <a:buNone/>
            </a:pPr>
            <a:r>
              <a:rPr lang="en-US" altLang="zh-TW" dirty="0" smtClean="0"/>
              <a:t>{  circular arc , a hole, … }</a:t>
            </a:r>
            <a:endParaRPr lang="en-US" altLang="zh-TW" dirty="0"/>
          </a:p>
          <a:p>
            <a:pPr marL="0" indent="0" eaLnBrk="1" hangingPunct="1">
              <a:buNone/>
            </a:pPr>
            <a:endParaRPr lang="en-US" altLang="zh-TW" dirty="0" smtClean="0"/>
          </a:p>
          <a:p>
            <a:pPr eaLnBrk="1" hangingPunct="1"/>
            <a:r>
              <a:rPr lang="en-US" altLang="zh-TW" dirty="0" smtClean="0"/>
              <a:t>Using decision rule to assign unit to class or category optimally</a:t>
            </a:r>
          </a:p>
        </p:txBody>
      </p:sp>
      <p:pic>
        <p:nvPicPr>
          <p:cNvPr id="2" name="Picture 1"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645024"/>
            <a:ext cx="1334542" cy="133454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Economic Gain Matrix</a:t>
            </a:r>
            <a:endParaRPr lang="zh-TW" altLang="en-US" dirty="0"/>
          </a:p>
        </p:txBody>
      </p:sp>
      <p:sp>
        <p:nvSpPr>
          <p:cNvPr id="3" name="內容版面配置區 2"/>
          <p:cNvSpPr>
            <a:spLocks noGrp="1"/>
          </p:cNvSpPr>
          <p:nvPr>
            <p:ph idx="1"/>
          </p:nvPr>
        </p:nvSpPr>
        <p:spPr/>
        <p:txBody>
          <a:bodyPr/>
          <a:lstStyle/>
          <a:p>
            <a:pPr eaLnBrk="1" hangingPunct="1"/>
            <a:r>
              <a:rPr lang="en-US" altLang="zh-TW" dirty="0" smtClean="0"/>
              <a:t>Suppose                            are two different economic gain matrix with relationship </a:t>
            </a:r>
          </a:p>
          <a:p>
            <a:pPr eaLnBrk="1" hangingPunct="1"/>
            <a:r>
              <a:rPr lang="en-US" altLang="zh-TW" dirty="0" smtClean="0"/>
              <a:t>According to the construction  rule. Given a measurement  d, </a:t>
            </a:r>
          </a:p>
          <a:p>
            <a:pPr eaLnBrk="1" hangingPunct="1">
              <a:buNone/>
            </a:pPr>
            <a:endParaRPr lang="en-US" altLang="zh-TW" dirty="0" smtClean="0"/>
          </a:p>
          <a:p>
            <a:pPr eaLnBrk="1" hangingPunct="1"/>
            <a:r>
              <a:rPr lang="en-US" altLang="zh-TW" dirty="0" smtClean="0"/>
              <a:t>Because </a:t>
            </a:r>
          </a:p>
          <a:p>
            <a:pPr eaLnBrk="1" hangingPunct="1"/>
            <a:r>
              <a:rPr lang="en-US" altLang="zh-TW" dirty="0" smtClean="0"/>
              <a:t>We then got </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pic>
        <p:nvPicPr>
          <p:cNvPr id="5" name="Picture 2"/>
          <p:cNvPicPr>
            <a:picLocks noChangeAspect="1" noChangeArrowheads="1"/>
          </p:cNvPicPr>
          <p:nvPr/>
        </p:nvPicPr>
        <p:blipFill>
          <a:blip r:embed="rId3" cstate="print"/>
          <a:srcRect/>
          <a:stretch>
            <a:fillRect/>
          </a:stretch>
        </p:blipFill>
        <p:spPr bwMode="auto">
          <a:xfrm>
            <a:off x="2843808" y="2204864"/>
            <a:ext cx="2726250" cy="288032"/>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691680" y="3933056"/>
            <a:ext cx="6013450" cy="712787"/>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2771800" y="4653136"/>
            <a:ext cx="3597275" cy="360363"/>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674688" y="5733256"/>
            <a:ext cx="8469312"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1203" name="Rectangle 2"/>
          <p:cNvSpPr>
            <a:spLocks noGrp="1" noChangeArrowheads="1"/>
          </p:cNvSpPr>
          <p:nvPr>
            <p:ph type="title"/>
          </p:nvPr>
        </p:nvSpPr>
        <p:spPr/>
        <p:txBody>
          <a:bodyPr/>
          <a:lstStyle/>
          <a:p>
            <a:pPr eaLnBrk="1" hangingPunct="1"/>
            <a:r>
              <a:rPr lang="en-US" altLang="zh-TW" dirty="0" err="1" smtClean="0"/>
              <a:t>Maximin</a:t>
            </a:r>
            <a:r>
              <a:rPr lang="en-US" altLang="zh-TW" dirty="0" smtClean="0"/>
              <a:t> Decision Rule</a:t>
            </a:r>
          </a:p>
        </p:txBody>
      </p:sp>
      <p:pic>
        <p:nvPicPr>
          <p:cNvPr id="51204" name="Picture 4"/>
          <p:cNvPicPr>
            <a:picLocks noGrp="1" noChangeAspect="1" noChangeArrowheads="1"/>
          </p:cNvPicPr>
          <p:nvPr>
            <p:ph type="body" idx="1"/>
          </p:nvPr>
        </p:nvPicPr>
        <p:blipFill>
          <a:blip r:embed="rId3" cstate="print"/>
          <a:srcRect/>
          <a:stretch>
            <a:fillRect/>
          </a:stretch>
        </p:blipFill>
        <p:spPr>
          <a:xfrm>
            <a:off x="395288" y="3141663"/>
            <a:ext cx="8748712" cy="1104900"/>
          </a:xfrm>
          <a:noFill/>
        </p:spPr>
      </p:pic>
      <p:sp>
        <p:nvSpPr>
          <p:cNvPr id="51205" name="Rectangle 5"/>
          <p:cNvSpPr>
            <a:spLocks noChangeArrowheads="1"/>
          </p:cNvSpPr>
          <p:nvPr/>
        </p:nvSpPr>
        <p:spPr bwMode="auto">
          <a:xfrm>
            <a:off x="684213" y="2060575"/>
            <a:ext cx="8229600" cy="4411663"/>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US" altLang="zh-TW" sz="3000" dirty="0"/>
              <a:t>Maximizes average gain over worst prior probability</a:t>
            </a:r>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endParaRPr lang="en-US" altLang="zh-TW" sz="3000" dirty="0"/>
          </a:p>
          <a:p>
            <a:pPr marL="342900" indent="-342900">
              <a:spcBef>
                <a:spcPct val="20000"/>
              </a:spcBef>
              <a:buClr>
                <a:schemeClr val="tx2"/>
              </a:buClr>
              <a:buSzPct val="70000"/>
              <a:buFont typeface="Wingdings" pitchFamily="2" charset="2"/>
              <a:buNone/>
            </a:pPr>
            <a:r>
              <a:rPr lang="en-US" altLang="zh-TW" sz="3000" dirty="0"/>
              <a:t> </a:t>
            </a:r>
          </a:p>
          <a:p>
            <a:pPr marL="342900" indent="-342900">
              <a:spcBef>
                <a:spcPct val="20000"/>
              </a:spcBef>
              <a:buClr>
                <a:schemeClr val="tx2"/>
              </a:buClr>
              <a:buSzPct val="70000"/>
              <a:buFont typeface="Wingdings" pitchFamily="2" charset="2"/>
              <a:buChar char="l"/>
            </a:pPr>
            <a:endParaRPr lang="en-US" altLang="zh-TW" sz="3000" dirty="0"/>
          </a:p>
          <a:p>
            <a:pPr marL="342900" indent="-342900">
              <a:spcBef>
                <a:spcPct val="20000"/>
              </a:spcBef>
              <a:buClr>
                <a:schemeClr val="tx2"/>
              </a:buClr>
              <a:buSzPct val="70000"/>
              <a:buFont typeface="Wingdings" pitchFamily="2" charset="2"/>
              <a:buChar char="l"/>
            </a:pPr>
            <a:endParaRPr lang="en-US" altLang="zh-TW" sz="3000" dirty="0"/>
          </a:p>
        </p:txBody>
      </p:sp>
      <p:pic>
        <p:nvPicPr>
          <p:cNvPr id="51206" name="Picture 6"/>
          <p:cNvPicPr>
            <a:picLocks noChangeAspect="1" noChangeArrowheads="1"/>
          </p:cNvPicPr>
          <p:nvPr/>
        </p:nvPicPr>
        <p:blipFill>
          <a:blip r:embed="rId4" cstate="print"/>
          <a:srcRect/>
          <a:stretch>
            <a:fillRect/>
          </a:stretch>
        </p:blipFill>
        <p:spPr bwMode="auto">
          <a:xfrm>
            <a:off x="900113" y="4437063"/>
            <a:ext cx="712787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2227" name="Rectangle 2"/>
          <p:cNvSpPr>
            <a:spLocks noGrp="1" noChangeArrowheads="1"/>
          </p:cNvSpPr>
          <p:nvPr>
            <p:ph type="title"/>
          </p:nvPr>
        </p:nvSpPr>
        <p:spPr/>
        <p:txBody>
          <a:bodyPr/>
          <a:lstStyle/>
          <a:p>
            <a:pPr eaLnBrk="1" hangingPunct="1"/>
            <a:r>
              <a:rPr lang="en-US" altLang="zh-TW" smtClean="0"/>
              <a:t>Example 4.3</a:t>
            </a:r>
          </a:p>
        </p:txBody>
      </p:sp>
      <p:pic>
        <p:nvPicPr>
          <p:cNvPr id="52228" name="Picture 4"/>
          <p:cNvPicPr>
            <a:picLocks noGrp="1" noChangeAspect="1" noChangeArrowheads="1"/>
          </p:cNvPicPr>
          <p:nvPr>
            <p:ph type="body" idx="1"/>
          </p:nvPr>
        </p:nvPicPr>
        <p:blipFill>
          <a:blip r:embed="rId3" cstate="print"/>
          <a:srcRect/>
          <a:stretch>
            <a:fillRect/>
          </a:stretch>
        </p:blipFill>
        <p:spPr>
          <a:xfrm>
            <a:off x="468313" y="2276475"/>
            <a:ext cx="8281987" cy="283845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1" descr="未命名.jpg"/>
          <p:cNvPicPr>
            <a:picLocks noChangeAspect="1"/>
          </p:cNvPicPr>
          <p:nvPr/>
        </p:nvPicPr>
        <p:blipFill>
          <a:blip r:embed="rId3" cstate="print"/>
          <a:stretch>
            <a:fillRect/>
          </a:stretch>
        </p:blipFill>
        <p:spPr>
          <a:xfrm>
            <a:off x="4860032" y="1196752"/>
            <a:ext cx="4600575" cy="1085850"/>
          </a:xfrm>
          <a:prstGeom prst="rect">
            <a:avLst/>
          </a:prstGeom>
        </p:spPr>
      </p:pic>
      <p:sp>
        <p:nvSpPr>
          <p:cNvPr id="17" name="頁尾版面配置區 3"/>
          <p:cNvSpPr>
            <a:spLocks noGrp="1"/>
          </p:cNvSpPr>
          <p:nvPr>
            <p:ph type="ftr" sz="quarter" idx="10"/>
          </p:nvPr>
        </p:nvSpPr>
        <p:spPr>
          <a:xfrm>
            <a:off x="3116263" y="6500813"/>
            <a:ext cx="2895600" cy="457200"/>
          </a:xfrm>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18" name="Rectangle 2"/>
          <p:cNvSpPr>
            <a:spLocks noGrp="1" noChangeArrowheads="1"/>
          </p:cNvSpPr>
          <p:nvPr>
            <p:ph type="title"/>
          </p:nvPr>
        </p:nvSpPr>
        <p:spPr>
          <a:xfrm>
            <a:off x="1042988" y="0"/>
            <a:ext cx="8101012" cy="1295400"/>
          </a:xfrm>
        </p:spPr>
        <p:txBody>
          <a:bodyPr/>
          <a:lstStyle/>
          <a:p>
            <a:pPr eaLnBrk="1" hangingPunct="1"/>
            <a:r>
              <a:rPr lang="en-US" altLang="zh-TW" dirty="0" smtClean="0"/>
              <a:t>Example 4.3 (cont.)</a:t>
            </a:r>
          </a:p>
        </p:txBody>
      </p:sp>
      <p:pic>
        <p:nvPicPr>
          <p:cNvPr id="21" name="Picture 5"/>
          <p:cNvPicPr>
            <a:picLocks noChangeAspect="1" noChangeArrowheads="1"/>
          </p:cNvPicPr>
          <p:nvPr/>
        </p:nvPicPr>
        <p:blipFill>
          <a:blip r:embed="rId4" cstate="print"/>
          <a:srcRect/>
          <a:stretch>
            <a:fillRect/>
          </a:stretch>
        </p:blipFill>
        <p:spPr bwMode="auto">
          <a:xfrm>
            <a:off x="971600" y="6237586"/>
            <a:ext cx="6769100" cy="349250"/>
          </a:xfrm>
          <a:prstGeom prst="rect">
            <a:avLst/>
          </a:prstGeom>
          <a:noFill/>
          <a:ln w="9525">
            <a:noFill/>
            <a:miter lim="800000"/>
            <a:headEnd/>
            <a:tailEnd/>
          </a:ln>
        </p:spPr>
      </p:pic>
      <p:pic>
        <p:nvPicPr>
          <p:cNvPr id="26" name="Picture 6"/>
          <p:cNvPicPr>
            <a:picLocks noChangeAspect="1" noChangeArrowheads="1"/>
          </p:cNvPicPr>
          <p:nvPr/>
        </p:nvPicPr>
        <p:blipFill>
          <a:blip r:embed="rId5" cstate="print"/>
          <a:srcRect/>
          <a:stretch>
            <a:fillRect/>
          </a:stretch>
        </p:blipFill>
        <p:spPr bwMode="auto">
          <a:xfrm>
            <a:off x="0" y="1412776"/>
            <a:ext cx="4644008" cy="864096"/>
          </a:xfrm>
          <a:prstGeom prst="rect">
            <a:avLst/>
          </a:prstGeom>
          <a:noFill/>
          <a:ln w="9525">
            <a:noFill/>
            <a:miter lim="800000"/>
            <a:headEnd/>
            <a:tailEnd/>
          </a:ln>
        </p:spPr>
      </p:pic>
      <p:pic>
        <p:nvPicPr>
          <p:cNvPr id="31" name="Picture 30" descr="Screen Shot 2015-10-05 at 9.21.5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7" y="2348880"/>
            <a:ext cx="5866143" cy="366228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259283562"/>
              </p:ext>
            </p:extLst>
          </p:nvPr>
        </p:nvGraphicFramePr>
        <p:xfrm>
          <a:off x="6300192" y="2420888"/>
          <a:ext cx="2592288" cy="1240761"/>
        </p:xfrm>
        <a:graphic>
          <a:graphicData uri="http://schemas.openxmlformats.org/drawingml/2006/table">
            <a:tbl>
              <a:tblPr firstRow="1" bandRow="1">
                <a:tableStyleId>{5C22544A-7EE6-4342-B048-85BDC9FD1C3A}</a:tableStyleId>
              </a:tblPr>
              <a:tblGrid>
                <a:gridCol w="1008112"/>
                <a:gridCol w="504056"/>
                <a:gridCol w="576064"/>
                <a:gridCol w="504056"/>
              </a:tblGrid>
              <a:tr h="413587">
                <a:tc>
                  <a:txBody>
                    <a:bodyPr/>
                    <a:lstStyle/>
                    <a:p>
                      <a:pPr algn="ctr"/>
                      <a:r>
                        <a:rPr lang="en-US" i="1" dirty="0" smtClean="0"/>
                        <a:t>P(d | c)</a:t>
                      </a:r>
                      <a:endParaRPr lang="en-US"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i="1" dirty="0" smtClean="0"/>
                        <a:t>d</a:t>
                      </a:r>
                      <a:r>
                        <a:rPr lang="en-US" i="1" baseline="30000" dirty="0" smtClean="0"/>
                        <a:t>1</a:t>
                      </a:r>
                      <a:endParaRPr lang="en-US"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i="1" dirty="0" smtClean="0"/>
                        <a:t>d</a:t>
                      </a:r>
                      <a:r>
                        <a:rPr lang="en-US" i="1" baseline="30000" dirty="0" smtClean="0"/>
                        <a:t>2</a:t>
                      </a:r>
                      <a:endParaRPr lang="en-US"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i="1" dirty="0" smtClean="0"/>
                        <a:t>d</a:t>
                      </a:r>
                      <a:r>
                        <a:rPr lang="en-US" i="1" baseline="30000" dirty="0" smtClean="0"/>
                        <a:t>3</a:t>
                      </a:r>
                      <a:endParaRPr lang="en-US"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3587">
                <a:tc>
                  <a:txBody>
                    <a:bodyPr/>
                    <a:lstStyle/>
                    <a:p>
                      <a:pPr algn="ctr"/>
                      <a:r>
                        <a:rPr lang="en-US" i="1" dirty="0" smtClean="0"/>
                        <a:t>c</a:t>
                      </a:r>
                      <a:r>
                        <a:rPr lang="en-US" i="1" baseline="30000" dirty="0" smtClean="0"/>
                        <a:t>1</a:t>
                      </a:r>
                      <a:endParaRPr lang="en-US"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3587">
                <a:tc>
                  <a:txBody>
                    <a:bodyPr/>
                    <a:lstStyle/>
                    <a:p>
                      <a:pPr algn="ctr"/>
                      <a:r>
                        <a:rPr lang="en-US" i="1" dirty="0" smtClean="0"/>
                        <a:t>c</a:t>
                      </a:r>
                      <a:r>
                        <a:rPr lang="en-US" i="1" baseline="30000" dirty="0" smtClean="0"/>
                        <a:t>2</a:t>
                      </a:r>
                      <a:endParaRPr lang="en-US" i="1" baseline="30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6715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圖片 11" descr="未命名.jpg"/>
          <p:cNvPicPr>
            <a:picLocks noChangeAspect="1"/>
          </p:cNvPicPr>
          <p:nvPr/>
        </p:nvPicPr>
        <p:blipFill>
          <a:blip r:embed="rId3" cstate="print"/>
          <a:stretch>
            <a:fillRect/>
          </a:stretch>
        </p:blipFill>
        <p:spPr>
          <a:xfrm>
            <a:off x="4860032" y="1196752"/>
            <a:ext cx="4600575" cy="1085850"/>
          </a:xfrm>
          <a:prstGeom prst="rect">
            <a:avLst/>
          </a:prstGeom>
        </p:spPr>
      </p:pic>
      <p:sp>
        <p:nvSpPr>
          <p:cNvPr id="10"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3251" name="Rectangle 2"/>
          <p:cNvSpPr>
            <a:spLocks noGrp="1" noChangeArrowheads="1"/>
          </p:cNvSpPr>
          <p:nvPr>
            <p:ph type="title"/>
          </p:nvPr>
        </p:nvSpPr>
        <p:spPr>
          <a:xfrm>
            <a:off x="1042988" y="0"/>
            <a:ext cx="8101012" cy="1295400"/>
          </a:xfrm>
        </p:spPr>
        <p:txBody>
          <a:bodyPr/>
          <a:lstStyle/>
          <a:p>
            <a:pPr eaLnBrk="1" hangingPunct="1"/>
            <a:r>
              <a:rPr lang="en-US" altLang="zh-TW" dirty="0" smtClean="0"/>
              <a:t>Example 4.3 (cont.)</a:t>
            </a:r>
          </a:p>
        </p:txBody>
      </p:sp>
      <p:pic>
        <p:nvPicPr>
          <p:cNvPr id="53252" name="Picture 4"/>
          <p:cNvPicPr>
            <a:picLocks noGrp="1" noChangeAspect="1" noChangeArrowheads="1"/>
          </p:cNvPicPr>
          <p:nvPr>
            <p:ph type="body" idx="1"/>
          </p:nvPr>
        </p:nvPicPr>
        <p:blipFill>
          <a:blip r:embed="rId4" cstate="print"/>
          <a:srcRect/>
          <a:stretch>
            <a:fillRect/>
          </a:stretch>
        </p:blipFill>
        <p:spPr>
          <a:xfrm>
            <a:off x="1115616" y="2204864"/>
            <a:ext cx="6553200" cy="3919538"/>
          </a:xfrm>
          <a:noFill/>
        </p:spPr>
      </p:pic>
      <p:grpSp>
        <p:nvGrpSpPr>
          <p:cNvPr id="2" name="Group 10"/>
          <p:cNvGrpSpPr>
            <a:grpSpLocks/>
          </p:cNvGrpSpPr>
          <p:nvPr/>
        </p:nvGrpSpPr>
        <p:grpSpPr bwMode="auto">
          <a:xfrm>
            <a:off x="971600" y="4869160"/>
            <a:ext cx="6769100" cy="1717675"/>
            <a:chOff x="657" y="2840"/>
            <a:chExt cx="4264" cy="1082"/>
          </a:xfrm>
        </p:grpSpPr>
        <p:pic>
          <p:nvPicPr>
            <p:cNvPr id="53254" name="Picture 5"/>
            <p:cNvPicPr>
              <a:picLocks noChangeAspect="1" noChangeArrowheads="1"/>
            </p:cNvPicPr>
            <p:nvPr/>
          </p:nvPicPr>
          <p:blipFill>
            <a:blip r:embed="rId5" cstate="print"/>
            <a:srcRect/>
            <a:stretch>
              <a:fillRect/>
            </a:stretch>
          </p:blipFill>
          <p:spPr bwMode="auto">
            <a:xfrm>
              <a:off x="657" y="3702"/>
              <a:ext cx="4264" cy="220"/>
            </a:xfrm>
            <a:prstGeom prst="rect">
              <a:avLst/>
            </a:prstGeom>
            <a:noFill/>
            <a:ln w="9525">
              <a:noFill/>
              <a:miter lim="800000"/>
              <a:headEnd/>
              <a:tailEnd/>
            </a:ln>
          </p:spPr>
        </p:pic>
        <p:sp>
          <p:nvSpPr>
            <p:cNvPr id="53255" name="Rectangle 6"/>
            <p:cNvSpPr>
              <a:spLocks noChangeArrowheads="1"/>
            </p:cNvSpPr>
            <p:nvPr/>
          </p:nvSpPr>
          <p:spPr bwMode="auto">
            <a:xfrm>
              <a:off x="3424" y="3249"/>
              <a:ext cx="908" cy="181"/>
            </a:xfrm>
            <a:prstGeom prst="rect">
              <a:avLst/>
            </a:prstGeom>
            <a:noFill/>
            <a:ln w="28575">
              <a:solidFill>
                <a:srgbClr val="FF0000"/>
              </a:solidFill>
              <a:miter lim="800000"/>
              <a:headEnd/>
              <a:tailEnd/>
            </a:ln>
          </p:spPr>
          <p:txBody>
            <a:bodyPr wrap="none" anchor="ctr"/>
            <a:lstStyle/>
            <a:p>
              <a:endParaRPr lang="zh-TW" altLang="en-US"/>
            </a:p>
          </p:txBody>
        </p:sp>
        <p:sp>
          <p:nvSpPr>
            <p:cNvPr id="53256" name="Rectangle 7"/>
            <p:cNvSpPr>
              <a:spLocks noChangeArrowheads="1"/>
            </p:cNvSpPr>
            <p:nvPr/>
          </p:nvSpPr>
          <p:spPr bwMode="auto">
            <a:xfrm>
              <a:off x="3424" y="2840"/>
              <a:ext cx="908" cy="181"/>
            </a:xfrm>
            <a:prstGeom prst="rect">
              <a:avLst/>
            </a:prstGeom>
            <a:noFill/>
            <a:ln w="28575">
              <a:solidFill>
                <a:srgbClr val="FF0000"/>
              </a:solidFill>
              <a:miter lim="800000"/>
              <a:headEnd/>
              <a:tailEnd/>
            </a:ln>
          </p:spPr>
          <p:txBody>
            <a:bodyPr wrap="none" anchor="ctr"/>
            <a:lstStyle/>
            <a:p>
              <a:endParaRPr lang="zh-TW" altLang="en-US"/>
            </a:p>
          </p:txBody>
        </p:sp>
        <p:sp>
          <p:nvSpPr>
            <p:cNvPr id="53257" name="Oval 8"/>
            <p:cNvSpPr>
              <a:spLocks noChangeArrowheads="1"/>
            </p:cNvSpPr>
            <p:nvPr/>
          </p:nvSpPr>
          <p:spPr bwMode="auto">
            <a:xfrm>
              <a:off x="3560" y="3249"/>
              <a:ext cx="136" cy="182"/>
            </a:xfrm>
            <a:prstGeom prst="ellipse">
              <a:avLst/>
            </a:prstGeom>
            <a:noFill/>
            <a:ln w="38100">
              <a:solidFill>
                <a:srgbClr val="FF0000"/>
              </a:solidFill>
              <a:round/>
              <a:headEnd/>
              <a:tailEnd/>
            </a:ln>
          </p:spPr>
          <p:txBody>
            <a:bodyPr wrap="none" anchor="ctr"/>
            <a:lstStyle/>
            <a:p>
              <a:pPr algn="ctr"/>
              <a:endParaRPr lang="zh-TW" altLang="zh-TW">
                <a:solidFill>
                  <a:srgbClr val="FF0000"/>
                </a:solidFill>
              </a:endParaRPr>
            </a:p>
          </p:txBody>
        </p:sp>
        <p:sp>
          <p:nvSpPr>
            <p:cNvPr id="53258" name="Oval 9"/>
            <p:cNvSpPr>
              <a:spLocks noChangeArrowheads="1"/>
            </p:cNvSpPr>
            <p:nvPr/>
          </p:nvSpPr>
          <p:spPr bwMode="auto">
            <a:xfrm>
              <a:off x="4150" y="2840"/>
              <a:ext cx="136" cy="182"/>
            </a:xfrm>
            <a:prstGeom prst="ellipse">
              <a:avLst/>
            </a:prstGeom>
            <a:noFill/>
            <a:ln w="38100">
              <a:solidFill>
                <a:srgbClr val="FF0000"/>
              </a:solidFill>
              <a:round/>
              <a:headEnd/>
              <a:tailEnd/>
            </a:ln>
          </p:spPr>
          <p:txBody>
            <a:bodyPr wrap="none" anchor="ctr"/>
            <a:lstStyle/>
            <a:p>
              <a:pPr algn="ctr"/>
              <a:endParaRPr lang="zh-TW" altLang="zh-TW">
                <a:solidFill>
                  <a:srgbClr val="FF0000"/>
                </a:solidFill>
              </a:endParaRPr>
            </a:p>
          </p:txBody>
        </p:sp>
      </p:grpSp>
      <p:pic>
        <p:nvPicPr>
          <p:cNvPr id="11" name="Picture 6"/>
          <p:cNvPicPr>
            <a:picLocks noChangeAspect="1" noChangeArrowheads="1"/>
          </p:cNvPicPr>
          <p:nvPr/>
        </p:nvPicPr>
        <p:blipFill>
          <a:blip r:embed="rId6" cstate="print"/>
          <a:srcRect/>
          <a:stretch>
            <a:fillRect/>
          </a:stretch>
        </p:blipFill>
        <p:spPr bwMode="auto">
          <a:xfrm>
            <a:off x="0" y="1412776"/>
            <a:ext cx="4644008" cy="86409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42988" y="333375"/>
            <a:ext cx="8101012" cy="1295400"/>
          </a:xfrm>
        </p:spPr>
        <p:txBody>
          <a:bodyPr/>
          <a:lstStyle/>
          <a:p>
            <a:pPr eaLnBrk="1" hangingPunct="1"/>
            <a:r>
              <a:rPr lang="en-US" altLang="zh-TW" dirty="0" smtClean="0"/>
              <a:t>Example 4.3 (cont.)</a:t>
            </a:r>
          </a:p>
        </p:txBody>
      </p:sp>
      <p:graphicFrame>
        <p:nvGraphicFramePr>
          <p:cNvPr id="7" name="Chart 6"/>
          <p:cNvGraphicFramePr/>
          <p:nvPr>
            <p:extLst>
              <p:ext uri="{D42A27DB-BD31-4B8C-83A1-F6EECF244321}">
                <p14:modId xmlns:p14="http://schemas.microsoft.com/office/powerpoint/2010/main" val="4209704165"/>
              </p:ext>
            </p:extLst>
          </p:nvPr>
        </p:nvGraphicFramePr>
        <p:xfrm>
          <a:off x="395536" y="220486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7544" y="2348880"/>
            <a:ext cx="723538" cy="369332"/>
          </a:xfrm>
          <a:prstGeom prst="rect">
            <a:avLst/>
          </a:prstGeom>
          <a:noFill/>
        </p:spPr>
        <p:txBody>
          <a:bodyPr wrap="none" rtlCol="0">
            <a:spAutoFit/>
          </a:bodyPr>
          <a:lstStyle/>
          <a:p>
            <a:r>
              <a:rPr lang="en-US" dirty="0" smtClean="0"/>
              <a:t>E[</a:t>
            </a:r>
            <a:r>
              <a:rPr lang="en-US" dirty="0" err="1" smtClean="0"/>
              <a:t>e;f</a:t>
            </a:r>
            <a:r>
              <a:rPr lang="en-US" dirty="0" smtClean="0"/>
              <a:t>]</a:t>
            </a:r>
            <a:endParaRPr lang="en-US" dirty="0"/>
          </a:p>
        </p:txBody>
      </p:sp>
      <p:sp>
        <p:nvSpPr>
          <p:cNvPr id="9" name="TextBox 8"/>
          <p:cNvSpPr txBox="1"/>
          <p:nvPr/>
        </p:nvSpPr>
        <p:spPr>
          <a:xfrm>
            <a:off x="5076056" y="5877272"/>
            <a:ext cx="736162" cy="369332"/>
          </a:xfrm>
          <a:prstGeom prst="rect">
            <a:avLst/>
          </a:prstGeom>
          <a:noFill/>
        </p:spPr>
        <p:txBody>
          <a:bodyPr wrap="none" rtlCol="0">
            <a:spAutoFit/>
          </a:bodyPr>
          <a:lstStyle/>
          <a:p>
            <a:r>
              <a:rPr lang="en-US" dirty="0" smtClean="0"/>
              <a:t>P(c1)</a:t>
            </a:r>
            <a:endParaRPr lang="en-US" dirty="0"/>
          </a:p>
        </p:txBody>
      </p:sp>
      <p:sp>
        <p:nvSpPr>
          <p:cNvPr id="10" name="TextBox 9"/>
          <p:cNvSpPr txBox="1"/>
          <p:nvPr/>
        </p:nvSpPr>
        <p:spPr>
          <a:xfrm>
            <a:off x="7099262" y="3717032"/>
            <a:ext cx="2044738" cy="1200329"/>
          </a:xfrm>
          <a:prstGeom prst="rect">
            <a:avLst/>
          </a:prstGeom>
          <a:noFill/>
        </p:spPr>
        <p:txBody>
          <a:bodyPr wrap="none" rtlCol="0">
            <a:spAutoFit/>
          </a:bodyPr>
          <a:lstStyle/>
          <a:p>
            <a:r>
              <a:rPr lang="en-US" dirty="0" err="1" smtClean="0"/>
              <a:t>Maximin</a:t>
            </a:r>
            <a:r>
              <a:rPr lang="en-US" dirty="0" smtClean="0"/>
              <a:t> gain for </a:t>
            </a:r>
          </a:p>
          <a:p>
            <a:r>
              <a:rPr lang="en-US" dirty="0" smtClean="0"/>
              <a:t>deterministic rules</a:t>
            </a:r>
          </a:p>
          <a:p>
            <a:endParaRPr lang="en-US" dirty="0"/>
          </a:p>
          <a:p>
            <a:r>
              <a:rPr lang="en-US" dirty="0" err="1" smtClean="0"/>
              <a:t>Maximin</a:t>
            </a:r>
            <a:r>
              <a:rPr lang="en-US" dirty="0" smtClean="0"/>
              <a:t> gain</a:t>
            </a:r>
            <a:endParaRPr lang="en-US" dirty="0"/>
          </a:p>
        </p:txBody>
      </p:sp>
      <p:cxnSp>
        <p:nvCxnSpPr>
          <p:cNvPr id="12" name="Straight Connector 11"/>
          <p:cNvCxnSpPr/>
          <p:nvPr/>
        </p:nvCxnSpPr>
        <p:spPr>
          <a:xfrm>
            <a:off x="6228184" y="4725144"/>
            <a:ext cx="72008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a:xfrm>
            <a:off x="6228184" y="4077072"/>
            <a:ext cx="720080" cy="0"/>
          </a:xfrm>
          <a:prstGeom prst="line">
            <a:avLst/>
          </a:prstGeom>
          <a:ln>
            <a:solidFill>
              <a:schemeClr val="tx1"/>
            </a:solidFill>
            <a:prstDash val="dash"/>
          </a:ln>
        </p:spPr>
        <p:style>
          <a:lnRef idx="3">
            <a:schemeClr val="accent4"/>
          </a:lnRef>
          <a:fillRef idx="0">
            <a:schemeClr val="accent4"/>
          </a:fillRef>
          <a:effectRef idx="2">
            <a:schemeClr val="accent4"/>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2842293407"/>
              </p:ext>
            </p:extLst>
          </p:nvPr>
        </p:nvGraphicFramePr>
        <p:xfrm>
          <a:off x="10476656" y="620688"/>
          <a:ext cx="3912096" cy="3657600"/>
        </p:xfrm>
        <a:graphic>
          <a:graphicData uri="http://schemas.openxmlformats.org/drawingml/2006/table">
            <a:tbl>
              <a:tblPr firstRow="1" bandRow="1">
                <a:tableStyleId>{5C22544A-7EE6-4342-B048-85BDC9FD1C3A}</a:tableStyleId>
              </a:tblPr>
              <a:tblGrid>
                <a:gridCol w="1175792"/>
                <a:gridCol w="576064"/>
                <a:gridCol w="1080120"/>
                <a:gridCol w="1080120"/>
              </a:tblGrid>
              <a:tr h="254050">
                <a:tc rowSpan="2" gridSpan="2">
                  <a:txBody>
                    <a:bodyPr/>
                    <a:lstStyle/>
                    <a:p>
                      <a:pPr algn="ctr"/>
                      <a:endParaRPr lang="en-US" dirty="0"/>
                    </a:p>
                  </a:txBody>
                  <a:tcPr>
                    <a:lnL w="12700" cap="flat" cmpd="sng" algn="ctr">
                      <a:noFill/>
                      <a:prstDash val="solid"/>
                      <a:round/>
                      <a:headEnd type="none" w="med" len="med"/>
                      <a:tailEnd type="none" w="med" len="med"/>
                    </a:lnL>
                    <a:solidFill>
                      <a:schemeClr val="bg1"/>
                    </a:solidFill>
                  </a:tcPr>
                </a:tc>
                <a:tc rowSpan="2" hMerge="1">
                  <a:txBody>
                    <a:bodyPr/>
                    <a:lstStyle/>
                    <a:p>
                      <a:pPr algn="ctr"/>
                      <a:endParaRPr lang="en-US" dirty="0"/>
                    </a:p>
                  </a:txBody>
                  <a:tcPr/>
                </a:tc>
                <a:tc gridSpan="2">
                  <a:txBody>
                    <a:bodyPr/>
                    <a:lstStyle/>
                    <a:p>
                      <a:pPr algn="ctr"/>
                      <a:r>
                        <a:rPr lang="en-US" dirty="0" smtClean="0"/>
                        <a:t>Conditional gains</a:t>
                      </a:r>
                      <a:endParaRPr lang="en-US" dirty="0"/>
                    </a:p>
                  </a:txBody>
                  <a:tcPr/>
                </a:tc>
                <a:tc hMerge="1">
                  <a:txBody>
                    <a:bodyPr/>
                    <a:lstStyle/>
                    <a:p>
                      <a:endParaRPr lang="en-US" dirty="0"/>
                    </a:p>
                  </a:txBody>
                  <a:tcPr/>
                </a:tc>
              </a:tr>
              <a:tr h="254050">
                <a:tc gridSpan="2" vMerge="1">
                  <a:txBody>
                    <a:bodyPr/>
                    <a:lstStyle/>
                    <a:p>
                      <a:pPr algn="ctr"/>
                      <a:endParaRPr lang="en-US" dirty="0"/>
                    </a:p>
                  </a:txBody>
                  <a:tcPr/>
                </a:tc>
                <a:tc hMerge="1" vMerge="1">
                  <a:txBody>
                    <a:bodyPr/>
                    <a:lstStyle/>
                    <a:p>
                      <a:pPr algn="ctr"/>
                      <a:endParaRPr lang="en-US" dirty="0"/>
                    </a:p>
                  </a:txBody>
                  <a:tcPr/>
                </a:tc>
                <a:tc>
                  <a:txBody>
                    <a:bodyPr/>
                    <a:lstStyle/>
                    <a:p>
                      <a:pPr algn="ctr"/>
                      <a:r>
                        <a:rPr lang="en-US" dirty="0" smtClean="0"/>
                        <a:t>E[e|c1;f]</a:t>
                      </a:r>
                      <a:endParaRPr lang="en-US" dirty="0"/>
                    </a:p>
                  </a:txBody>
                  <a:tcPr/>
                </a:tc>
                <a:tc>
                  <a:txBody>
                    <a:bodyPr/>
                    <a:lstStyle/>
                    <a:p>
                      <a:pPr algn="ctr"/>
                      <a:r>
                        <a:rPr lang="en-US" dirty="0" smtClean="0"/>
                        <a:t>E[e|c2;f]</a:t>
                      </a:r>
                      <a:endParaRPr lang="en-US" dirty="0"/>
                    </a:p>
                  </a:txBody>
                  <a:tcPr/>
                </a:tc>
              </a:tr>
              <a:tr h="254050">
                <a:tc rowSpan="8">
                  <a:txBody>
                    <a:bodyP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Decision</a:t>
                      </a:r>
                      <a:r>
                        <a:rPr lang="en-US" baseline="0" dirty="0" smtClean="0"/>
                        <a:t>       rule</a:t>
                      </a:r>
                    </a:p>
                    <a:p>
                      <a:pPr algn="ctr"/>
                      <a:endParaRPr lang="en-US" dirty="0" smtClean="0"/>
                    </a:p>
                  </a:txBody>
                  <a:tcPr/>
                </a:tc>
                <a:tc>
                  <a:txBody>
                    <a:bodyPr/>
                    <a:lstStyle/>
                    <a:p>
                      <a:pPr algn="ctr"/>
                      <a:r>
                        <a:rPr lang="en-US" dirty="0" smtClean="0"/>
                        <a:t>f1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254050">
                <a:tc vMerge="1">
                  <a:txBody>
                    <a:bodyPr/>
                    <a:lstStyle/>
                    <a:p>
                      <a:pPr algn="ctr"/>
                      <a:endParaRPr lang="en-US"/>
                    </a:p>
                  </a:txBody>
                  <a:tcPr/>
                </a:tc>
                <a:tc>
                  <a:txBody>
                    <a:bodyPr/>
                    <a:lstStyle/>
                    <a:p>
                      <a:pPr algn="ctr"/>
                      <a:r>
                        <a:rPr lang="en-US" dirty="0" smtClean="0"/>
                        <a:t>f2</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r>
              <a:tr h="254050">
                <a:tc vMerge="1">
                  <a:txBody>
                    <a:bodyPr/>
                    <a:lstStyle/>
                    <a:p>
                      <a:pPr algn="ctr"/>
                      <a:endParaRPr lang="en-US" dirty="0"/>
                    </a:p>
                  </a:txBody>
                  <a:tcPr/>
                </a:tc>
                <a:tc>
                  <a:txBody>
                    <a:bodyPr/>
                    <a:lstStyle/>
                    <a:p>
                      <a:pPr algn="ctr"/>
                      <a:r>
                        <a:rPr lang="en-US" dirty="0" smtClean="0"/>
                        <a:t>f3</a:t>
                      </a:r>
                      <a:endParaRPr lang="en-US" dirty="0"/>
                    </a:p>
                  </a:txBody>
                  <a:tcPr/>
                </a:tc>
                <a:tc>
                  <a:txBody>
                    <a:bodyPr/>
                    <a:lstStyle/>
                    <a:p>
                      <a:pPr algn="ctr"/>
                      <a:r>
                        <a:rPr lang="en-US" dirty="0" smtClean="0"/>
                        <a:t>.7</a:t>
                      </a:r>
                      <a:endParaRPr lang="en-US" dirty="0"/>
                    </a:p>
                  </a:txBody>
                  <a:tcPr/>
                </a:tc>
                <a:tc>
                  <a:txBody>
                    <a:bodyPr/>
                    <a:lstStyle/>
                    <a:p>
                      <a:pPr algn="ctr"/>
                      <a:r>
                        <a:rPr lang="en-US" dirty="0" smtClean="0"/>
                        <a:t>.4</a:t>
                      </a:r>
                      <a:endParaRPr lang="en-US" dirty="0"/>
                    </a:p>
                  </a:txBody>
                  <a:tcPr/>
                </a:tc>
              </a:tr>
              <a:tr h="254050">
                <a:tc vMerge="1">
                  <a:txBody>
                    <a:bodyPr/>
                    <a:lstStyle/>
                    <a:p>
                      <a:pPr algn="ctr"/>
                      <a:endParaRPr lang="en-US" dirty="0"/>
                    </a:p>
                  </a:txBody>
                  <a:tcPr/>
                </a:tc>
                <a:tc>
                  <a:txBody>
                    <a:bodyPr/>
                    <a:lstStyle/>
                    <a:p>
                      <a:pPr algn="ctr"/>
                      <a:r>
                        <a:rPr lang="en-US" dirty="0" smtClean="0"/>
                        <a:t>f4</a:t>
                      </a:r>
                      <a:endParaRPr lang="en-US" dirty="0"/>
                    </a:p>
                  </a:txBody>
                  <a:tcPr/>
                </a:tc>
                <a:tc>
                  <a:txBody>
                    <a:bodyPr/>
                    <a:lstStyle/>
                    <a:p>
                      <a:pPr algn="ctr"/>
                      <a:r>
                        <a:rPr lang="en-US" dirty="0" smtClean="0"/>
                        <a:t>.2</a:t>
                      </a:r>
                      <a:endParaRPr lang="en-US" dirty="0"/>
                    </a:p>
                  </a:txBody>
                  <a:tcPr/>
                </a:tc>
                <a:tc>
                  <a:txBody>
                    <a:bodyPr/>
                    <a:lstStyle/>
                    <a:p>
                      <a:pPr algn="ctr"/>
                      <a:r>
                        <a:rPr lang="en-US" dirty="0" smtClean="0"/>
                        <a:t>.5</a:t>
                      </a:r>
                      <a:endParaRPr lang="en-US" dirty="0"/>
                    </a:p>
                  </a:txBody>
                  <a:tcPr/>
                </a:tc>
              </a:tr>
              <a:tr h="254050">
                <a:tc vMerge="1">
                  <a:txBody>
                    <a:bodyPr/>
                    <a:lstStyle/>
                    <a:p>
                      <a:pPr algn="ctr"/>
                      <a:endParaRPr lang="en-US" dirty="0"/>
                    </a:p>
                  </a:txBody>
                  <a:tcPr/>
                </a:tc>
                <a:tc>
                  <a:txBody>
                    <a:bodyPr/>
                    <a:lstStyle/>
                    <a:p>
                      <a:pPr algn="ctr"/>
                      <a:r>
                        <a:rPr lang="en-US" dirty="0" smtClean="0"/>
                        <a:t>f5</a:t>
                      </a:r>
                      <a:endParaRPr lang="en-US" dirty="0"/>
                    </a:p>
                  </a:txBody>
                  <a:tcPr/>
                </a:tc>
                <a:tc>
                  <a:txBody>
                    <a:bodyPr/>
                    <a:lstStyle/>
                    <a:p>
                      <a:pPr algn="ctr"/>
                      <a:r>
                        <a:rPr lang="en-US" dirty="0" smtClean="0"/>
                        <a:t>.8</a:t>
                      </a:r>
                      <a:endParaRPr lang="en-US" dirty="0"/>
                    </a:p>
                  </a:txBody>
                  <a:tcPr/>
                </a:tc>
                <a:tc>
                  <a:txBody>
                    <a:bodyPr/>
                    <a:lstStyle/>
                    <a:p>
                      <a:pPr algn="ctr"/>
                      <a:r>
                        <a:rPr lang="en-US" dirty="0" smtClean="0"/>
                        <a:t>.5</a:t>
                      </a:r>
                      <a:endParaRPr lang="en-US" dirty="0"/>
                    </a:p>
                  </a:txBody>
                  <a:tcPr/>
                </a:tc>
              </a:tr>
              <a:tr h="254050">
                <a:tc vMerge="1">
                  <a:txBody>
                    <a:bodyPr/>
                    <a:lstStyle/>
                    <a:p>
                      <a:pPr algn="ctr"/>
                      <a:endParaRPr lang="en-US" dirty="0"/>
                    </a:p>
                  </a:txBody>
                  <a:tcPr/>
                </a:tc>
                <a:tc>
                  <a:txBody>
                    <a:bodyPr/>
                    <a:lstStyle/>
                    <a:p>
                      <a:pPr algn="ctr"/>
                      <a:r>
                        <a:rPr lang="en-US" dirty="0" smtClean="0"/>
                        <a:t>f6</a:t>
                      </a:r>
                      <a:endParaRPr lang="en-US" dirty="0"/>
                    </a:p>
                  </a:txBody>
                  <a:tcPr/>
                </a:tc>
                <a:tc>
                  <a:txBody>
                    <a:bodyPr/>
                    <a:lstStyle/>
                    <a:p>
                      <a:pPr algn="ctr"/>
                      <a:r>
                        <a:rPr lang="en-US" dirty="0" smtClean="0"/>
                        <a:t>.3</a:t>
                      </a:r>
                      <a:endParaRPr lang="en-US" dirty="0"/>
                    </a:p>
                  </a:txBody>
                  <a:tcPr/>
                </a:tc>
                <a:tc>
                  <a:txBody>
                    <a:bodyPr/>
                    <a:lstStyle/>
                    <a:p>
                      <a:pPr algn="ctr"/>
                      <a:r>
                        <a:rPr lang="en-US" dirty="0" smtClean="0"/>
                        <a:t>.6</a:t>
                      </a:r>
                      <a:endParaRPr lang="en-US" dirty="0"/>
                    </a:p>
                  </a:txBody>
                  <a:tcPr/>
                </a:tc>
              </a:tr>
              <a:tr h="254050">
                <a:tc vMerge="1">
                  <a:txBody>
                    <a:bodyPr/>
                    <a:lstStyle/>
                    <a:p>
                      <a:pPr algn="ctr"/>
                      <a:endParaRPr lang="en-US" dirty="0"/>
                    </a:p>
                  </a:txBody>
                  <a:tcPr/>
                </a:tc>
                <a:tc>
                  <a:txBody>
                    <a:bodyPr/>
                    <a:lstStyle/>
                    <a:p>
                      <a:pPr algn="ctr"/>
                      <a:r>
                        <a:rPr lang="en-US" dirty="0" smtClean="0"/>
                        <a:t>f7</a:t>
                      </a:r>
                      <a:endParaRPr lang="en-US" dirty="0"/>
                    </a:p>
                  </a:txBody>
                  <a:tcPr/>
                </a:tc>
                <a:tc>
                  <a:txBody>
                    <a:bodyPr/>
                    <a:lstStyle/>
                    <a:p>
                      <a:pPr algn="ctr"/>
                      <a:r>
                        <a:rPr lang="en-US" dirty="0" smtClean="0"/>
                        <a:t>.5</a:t>
                      </a:r>
                      <a:endParaRPr lang="en-US" dirty="0"/>
                    </a:p>
                  </a:txBody>
                  <a:tcPr/>
                </a:tc>
                <a:tc>
                  <a:txBody>
                    <a:bodyPr/>
                    <a:lstStyle/>
                    <a:p>
                      <a:pPr algn="ctr"/>
                      <a:r>
                        <a:rPr lang="en-US" dirty="0" smtClean="0"/>
                        <a:t>.9</a:t>
                      </a:r>
                      <a:endParaRPr lang="en-US" dirty="0"/>
                    </a:p>
                  </a:txBody>
                  <a:tcPr/>
                </a:tc>
              </a:tr>
              <a:tr h="254050">
                <a:tc vMerge="1">
                  <a:txBody>
                    <a:bodyPr/>
                    <a:lstStyle/>
                    <a:p>
                      <a:pPr algn="ctr"/>
                      <a:endParaRPr lang="en-US" dirty="0" smtClean="0"/>
                    </a:p>
                  </a:txBody>
                  <a:tcPr/>
                </a:tc>
                <a:tc>
                  <a:txBody>
                    <a:bodyPr/>
                    <a:lstStyle/>
                    <a:p>
                      <a:pPr algn="ctr"/>
                      <a:r>
                        <a:rPr lang="en-US" dirty="0" smtClean="0"/>
                        <a:t>f8</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pic>
        <p:nvPicPr>
          <p:cNvPr id="19" name="Picture 18" descr="Screen Shot 2015-10-05 at 9.42.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1484784"/>
            <a:ext cx="2330839" cy="2221921"/>
          </a:xfrm>
          <a:prstGeom prst="rect">
            <a:avLst/>
          </a:prstGeom>
        </p:spPr>
      </p:pic>
      <p:cxnSp>
        <p:nvCxnSpPr>
          <p:cNvPr id="3" name="Straight Connector 2"/>
          <p:cNvCxnSpPr/>
          <p:nvPr/>
        </p:nvCxnSpPr>
        <p:spPr>
          <a:xfrm>
            <a:off x="7596336" y="2996952"/>
            <a:ext cx="104462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596336" y="3501008"/>
            <a:ext cx="104462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14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148" name="Rectangle 2"/>
          <p:cNvSpPr>
            <a:spLocks noGrp="1" noChangeArrowheads="1"/>
          </p:cNvSpPr>
          <p:nvPr>
            <p:ph type="title"/>
          </p:nvPr>
        </p:nvSpPr>
        <p:spPr/>
        <p:txBody>
          <a:bodyPr/>
          <a:lstStyle/>
          <a:p>
            <a:pPr eaLnBrk="1" hangingPunct="1"/>
            <a:r>
              <a:rPr lang="en-US" altLang="zh-TW" dirty="0" smtClean="0"/>
              <a:t>Example 4.3 (cont.)</a:t>
            </a:r>
          </a:p>
        </p:txBody>
      </p:sp>
      <p:graphicFrame>
        <p:nvGraphicFramePr>
          <p:cNvPr id="6146" name="Object 7"/>
          <p:cNvGraphicFramePr>
            <a:graphicFrameLocks noGrp="1" noChangeAspect="1"/>
          </p:cNvGraphicFramePr>
          <p:nvPr>
            <p:ph idx="1"/>
            <p:extLst>
              <p:ext uri="{D42A27DB-BD31-4B8C-83A1-F6EECF244321}">
                <p14:modId xmlns:p14="http://schemas.microsoft.com/office/powerpoint/2010/main" val="1992890512"/>
              </p:ext>
            </p:extLst>
          </p:nvPr>
        </p:nvGraphicFramePr>
        <p:xfrm>
          <a:off x="1907704" y="2060848"/>
          <a:ext cx="6696075" cy="4595813"/>
        </p:xfrm>
        <a:graphic>
          <a:graphicData uri="http://schemas.openxmlformats.org/presentationml/2006/ole">
            <mc:AlternateContent xmlns:mc="http://schemas.openxmlformats.org/markup-compatibility/2006">
              <mc:Choice xmlns:v="urn:schemas-microsoft-com:vml" Requires="v">
                <p:oleObj spid="_x0000_s6262" r:id="rId4" imgW="8215873" imgH="5638095" progId="">
                  <p:embed/>
                </p:oleObj>
              </mc:Choice>
              <mc:Fallback>
                <p:oleObj r:id="rId4" imgW="8215873" imgH="5638095"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060848"/>
                        <a:ext cx="6696075" cy="459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4275" name="Rectangle 2"/>
          <p:cNvSpPr>
            <a:spLocks noGrp="1" noChangeArrowheads="1"/>
          </p:cNvSpPr>
          <p:nvPr>
            <p:ph type="title"/>
          </p:nvPr>
        </p:nvSpPr>
        <p:spPr/>
        <p:txBody>
          <a:bodyPr/>
          <a:lstStyle/>
          <a:p>
            <a:pPr eaLnBrk="1" hangingPunct="1"/>
            <a:r>
              <a:rPr lang="en-US" altLang="zh-TW" smtClean="0"/>
              <a:t>Example 4.3 (cont.)</a:t>
            </a:r>
          </a:p>
        </p:txBody>
      </p:sp>
      <p:pic>
        <p:nvPicPr>
          <p:cNvPr id="54276" name="Picture 4"/>
          <p:cNvPicPr>
            <a:picLocks noGrp="1" noChangeAspect="1" noChangeArrowheads="1"/>
          </p:cNvPicPr>
          <p:nvPr>
            <p:ph type="body" idx="1"/>
          </p:nvPr>
        </p:nvPicPr>
        <p:blipFill>
          <a:blip r:embed="rId3" cstate="print"/>
          <a:srcRect/>
          <a:stretch>
            <a:fillRect/>
          </a:stretch>
        </p:blipFill>
        <p:spPr>
          <a:xfrm>
            <a:off x="971550" y="2133600"/>
            <a:ext cx="3241675" cy="522288"/>
          </a:xfrm>
          <a:noFill/>
        </p:spPr>
      </p:pic>
      <p:pic>
        <p:nvPicPr>
          <p:cNvPr id="54277" name="Picture 5"/>
          <p:cNvPicPr>
            <a:picLocks noChangeAspect="1" noChangeArrowheads="1"/>
          </p:cNvPicPr>
          <p:nvPr/>
        </p:nvPicPr>
        <p:blipFill>
          <a:blip r:embed="rId4" cstate="print"/>
          <a:srcRect/>
          <a:stretch>
            <a:fillRect/>
          </a:stretch>
        </p:blipFill>
        <p:spPr bwMode="auto">
          <a:xfrm>
            <a:off x="1187450" y="2708275"/>
            <a:ext cx="2952750" cy="349250"/>
          </a:xfrm>
          <a:prstGeom prst="rect">
            <a:avLst/>
          </a:prstGeom>
          <a:noFill/>
          <a:ln w="9525">
            <a:noFill/>
            <a:miter lim="800000"/>
            <a:headEnd/>
            <a:tailEnd/>
          </a:ln>
        </p:spPr>
      </p:pic>
      <p:sp>
        <p:nvSpPr>
          <p:cNvPr id="54278" name="Text Box 6"/>
          <p:cNvSpPr txBox="1">
            <a:spLocks noChangeArrowheads="1"/>
          </p:cNvSpPr>
          <p:nvPr/>
        </p:nvSpPr>
        <p:spPr bwMode="auto">
          <a:xfrm>
            <a:off x="1116013" y="3213100"/>
            <a:ext cx="7416800" cy="549275"/>
          </a:xfrm>
          <a:prstGeom prst="rect">
            <a:avLst/>
          </a:prstGeom>
          <a:noFill/>
          <a:ln w="9525">
            <a:noFill/>
            <a:miter lim="800000"/>
            <a:headEnd/>
            <a:tailEnd/>
          </a:ln>
        </p:spPr>
        <p:txBody>
          <a:bodyPr>
            <a:spAutoFit/>
          </a:bodyPr>
          <a:lstStyle/>
          <a:p>
            <a:pPr>
              <a:spcBef>
                <a:spcPct val="50000"/>
              </a:spcBef>
            </a:pPr>
            <a:r>
              <a:rPr lang="en-US" altLang="zh-TW" sz="3000">
                <a:ea typeface="細明體" pitchFamily="49" charset="-120"/>
              </a:rPr>
              <a:t>The lowest Bayes gain is achieved when </a:t>
            </a:r>
          </a:p>
        </p:txBody>
      </p:sp>
      <p:pic>
        <p:nvPicPr>
          <p:cNvPr id="54279" name="Picture 7"/>
          <p:cNvPicPr>
            <a:picLocks noChangeAspect="1" noChangeArrowheads="1"/>
          </p:cNvPicPr>
          <p:nvPr/>
        </p:nvPicPr>
        <p:blipFill>
          <a:blip r:embed="rId5" cstate="print"/>
          <a:srcRect/>
          <a:stretch>
            <a:fillRect/>
          </a:stretch>
        </p:blipFill>
        <p:spPr bwMode="auto">
          <a:xfrm>
            <a:off x="1187450" y="3860800"/>
            <a:ext cx="4033838" cy="493713"/>
          </a:xfrm>
          <a:prstGeom prst="rect">
            <a:avLst/>
          </a:prstGeom>
          <a:noFill/>
          <a:ln w="9525">
            <a:noFill/>
            <a:miter lim="800000"/>
            <a:headEnd/>
            <a:tailEnd/>
          </a:ln>
        </p:spPr>
      </p:pic>
      <p:sp>
        <p:nvSpPr>
          <p:cNvPr id="54280" name="Text Box 8"/>
          <p:cNvSpPr txBox="1">
            <a:spLocks noChangeArrowheads="1"/>
          </p:cNvSpPr>
          <p:nvPr/>
        </p:nvSpPr>
        <p:spPr bwMode="auto">
          <a:xfrm>
            <a:off x="1116013" y="4508500"/>
            <a:ext cx="4537075" cy="549275"/>
          </a:xfrm>
          <a:prstGeom prst="rect">
            <a:avLst/>
          </a:prstGeom>
          <a:noFill/>
          <a:ln w="9525">
            <a:noFill/>
            <a:miter lim="800000"/>
            <a:headEnd/>
            <a:tailEnd/>
          </a:ln>
        </p:spPr>
        <p:txBody>
          <a:bodyPr>
            <a:spAutoFit/>
          </a:bodyPr>
          <a:lstStyle/>
          <a:p>
            <a:pPr>
              <a:spcBef>
                <a:spcPct val="50000"/>
              </a:spcBef>
            </a:pPr>
            <a:r>
              <a:rPr lang="en-US" altLang="zh-TW" sz="3000" dirty="0"/>
              <a:t>The lowest gain is </a:t>
            </a:r>
            <a:r>
              <a:rPr lang="en-US" altLang="zh-TW" sz="3000" i="1" dirty="0"/>
              <a:t>0.6714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5299" name="Rectangle 2"/>
          <p:cNvSpPr>
            <a:spLocks noGrp="1" noChangeArrowheads="1"/>
          </p:cNvSpPr>
          <p:nvPr>
            <p:ph type="title"/>
          </p:nvPr>
        </p:nvSpPr>
        <p:spPr/>
        <p:txBody>
          <a:bodyPr/>
          <a:lstStyle/>
          <a:p>
            <a:pPr eaLnBrk="1" hangingPunct="1"/>
            <a:r>
              <a:rPr lang="en-US" altLang="zh-TW" smtClean="0"/>
              <a:t>Example 4.3 (cont.)</a:t>
            </a:r>
          </a:p>
        </p:txBody>
      </p:sp>
      <p:pic>
        <p:nvPicPr>
          <p:cNvPr id="55300" name="Picture 4"/>
          <p:cNvPicPr>
            <a:picLocks noGrp="1" noChangeAspect="1" noChangeArrowheads="1"/>
          </p:cNvPicPr>
          <p:nvPr>
            <p:ph type="body" idx="1"/>
          </p:nvPr>
        </p:nvPicPr>
        <p:blipFill>
          <a:blip r:embed="rId3" cstate="print"/>
          <a:srcRect/>
          <a:stretch>
            <a:fillRect/>
          </a:stretch>
        </p:blipFill>
        <p:spPr>
          <a:xfrm>
            <a:off x="1979712" y="1916832"/>
            <a:ext cx="5327650" cy="4743450"/>
          </a:xfrm>
          <a:noFill/>
        </p:spPr>
      </p:pic>
      <p:pic>
        <p:nvPicPr>
          <p:cNvPr id="7" name="Picture 6"/>
          <p:cNvPicPr>
            <a:picLocks noChangeAspect="1" noChangeArrowheads="1"/>
          </p:cNvPicPr>
          <p:nvPr/>
        </p:nvPicPr>
        <p:blipFill>
          <a:blip r:embed="rId4" cstate="print"/>
          <a:srcRect/>
          <a:stretch>
            <a:fillRect/>
          </a:stretch>
        </p:blipFill>
        <p:spPr bwMode="auto">
          <a:xfrm>
            <a:off x="4211960" y="1484784"/>
            <a:ext cx="4644008"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graphicFrame>
        <p:nvGraphicFramePr>
          <p:cNvPr id="5" name="Table 4"/>
          <p:cNvGraphicFramePr>
            <a:graphicFrameLocks noGrp="1"/>
          </p:cNvGraphicFramePr>
          <p:nvPr>
            <p:extLst>
              <p:ext uri="{D42A27DB-BD31-4B8C-83A1-F6EECF244321}">
                <p14:modId xmlns:p14="http://schemas.microsoft.com/office/powerpoint/2010/main" val="2169059426"/>
              </p:ext>
            </p:extLst>
          </p:nvPr>
        </p:nvGraphicFramePr>
        <p:xfrm>
          <a:off x="500899" y="1881631"/>
          <a:ext cx="2304256" cy="1112520"/>
        </p:xfrm>
        <a:graphic>
          <a:graphicData uri="http://schemas.openxmlformats.org/drawingml/2006/table">
            <a:tbl>
              <a:tblPr firstRow="1" bandRow="1">
                <a:tableStyleId>{5C22544A-7EE6-4342-B048-85BDC9FD1C3A}</a:tableStyleId>
              </a:tblPr>
              <a:tblGrid>
                <a:gridCol w="1008112"/>
                <a:gridCol w="648072"/>
                <a:gridCol w="648072"/>
              </a:tblGrid>
              <a:tr h="370840">
                <a:tc>
                  <a:txBody>
                    <a:bodyPr/>
                    <a:lstStyle/>
                    <a:p>
                      <a:pPr algn="ctr"/>
                      <a:r>
                        <a:rPr lang="en-US" i="1" dirty="0" smtClean="0"/>
                        <a:t>P( </a:t>
                      </a:r>
                      <a:r>
                        <a:rPr lang="en-US" i="1" dirty="0" err="1" smtClean="0"/>
                        <a:t>d|c</a:t>
                      </a:r>
                      <a:r>
                        <a:rPr lang="en-US" i="1" dirty="0" smtClean="0"/>
                        <a:t> )</a:t>
                      </a:r>
                      <a:endParaRPr lang="en-US" i="1" dirty="0"/>
                    </a:p>
                  </a:txBody>
                  <a:tcPr/>
                </a:tc>
                <a:tc>
                  <a:txBody>
                    <a:bodyPr/>
                    <a:lstStyle/>
                    <a:p>
                      <a:pPr algn="ctr"/>
                      <a:r>
                        <a:rPr lang="en-US" i="1" dirty="0" smtClean="0"/>
                        <a:t>d</a:t>
                      </a:r>
                      <a:r>
                        <a:rPr lang="en-US" i="1" baseline="30000" dirty="0" smtClean="0"/>
                        <a:t>1</a:t>
                      </a:r>
                      <a:endParaRPr lang="en-US" i="1" baseline="30000" dirty="0"/>
                    </a:p>
                  </a:txBody>
                  <a:tcPr/>
                </a:tc>
                <a:tc>
                  <a:txBody>
                    <a:bodyPr/>
                    <a:lstStyle/>
                    <a:p>
                      <a:pPr algn="ctr"/>
                      <a:r>
                        <a:rPr lang="en-US" i="1" dirty="0" smtClean="0"/>
                        <a:t>d</a:t>
                      </a:r>
                      <a:r>
                        <a:rPr lang="en-US" i="1" strike="noStrike" baseline="30000" dirty="0" smtClean="0"/>
                        <a:t>2</a:t>
                      </a:r>
                      <a:endParaRPr lang="en-US" i="1" strike="noStrike" baseline="30000" dirty="0"/>
                    </a:p>
                  </a:txBody>
                  <a:tcPr/>
                </a:tc>
              </a:tr>
              <a:tr h="370840">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dirty="0" smtClean="0"/>
                        <a:t>3/4</a:t>
                      </a:r>
                      <a:endParaRPr lang="en-US" dirty="0"/>
                    </a:p>
                  </a:txBody>
                  <a:tcPr/>
                </a:tc>
                <a:tc>
                  <a:txBody>
                    <a:bodyPr/>
                    <a:lstStyle/>
                    <a:p>
                      <a:pPr algn="ctr"/>
                      <a:r>
                        <a:rPr lang="en-US" dirty="0" smtClean="0"/>
                        <a:t>1/4</a:t>
                      </a:r>
                      <a:endParaRPr lang="en-US" dirty="0"/>
                    </a:p>
                  </a:txBody>
                  <a:tcPr/>
                </a:tc>
              </a:tr>
              <a:tr h="370840">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dirty="0" smtClean="0"/>
                        <a:t>1/8</a:t>
                      </a:r>
                      <a:endParaRPr lang="en-US" dirty="0"/>
                    </a:p>
                  </a:txBody>
                  <a:tcPr/>
                </a:tc>
                <a:tc>
                  <a:txBody>
                    <a:bodyPr/>
                    <a:lstStyle/>
                    <a:p>
                      <a:pPr algn="ctr"/>
                      <a:r>
                        <a:rPr lang="en-US" dirty="0" smtClean="0"/>
                        <a:t>7/8</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99663570"/>
              </p:ext>
            </p:extLst>
          </p:nvPr>
        </p:nvGraphicFramePr>
        <p:xfrm>
          <a:off x="500899" y="3033759"/>
          <a:ext cx="2664296" cy="1296144"/>
        </p:xfrm>
        <a:graphic>
          <a:graphicData uri="http://schemas.openxmlformats.org/drawingml/2006/table">
            <a:tbl>
              <a:tblPr firstRow="1" bandRow="1">
                <a:tableStyleId>{5C22544A-7EE6-4342-B048-85BDC9FD1C3A}</a:tableStyleId>
              </a:tblPr>
              <a:tblGrid>
                <a:gridCol w="792088"/>
                <a:gridCol w="936104"/>
                <a:gridCol w="936104"/>
              </a:tblGrid>
              <a:tr h="432048">
                <a:tc>
                  <a:txBody>
                    <a:bodyPr/>
                    <a:lstStyle/>
                    <a:p>
                      <a:pPr algn="ctr"/>
                      <a:r>
                        <a:rPr lang="en-US" i="1" dirty="0" smtClean="0"/>
                        <a:t>e</a:t>
                      </a:r>
                      <a:endParaRPr lang="en-US" i="1"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i="1" dirty="0" smtClean="0"/>
                        <a:t>c</a:t>
                      </a:r>
                      <a:r>
                        <a:rPr lang="en-US" i="1" baseline="30000" dirty="0" smtClean="0"/>
                        <a:t>2</a:t>
                      </a:r>
                      <a:endParaRPr lang="en-US" i="1" baseline="30000" dirty="0"/>
                    </a:p>
                  </a:txBody>
                  <a:tcPr/>
                </a:tc>
              </a:tr>
              <a:tr h="432048">
                <a:tc>
                  <a:txBody>
                    <a:bodyPr/>
                    <a:lstStyle/>
                    <a:p>
                      <a:pPr algn="ctr"/>
                      <a:r>
                        <a:rPr lang="en-US" i="1" dirty="0" smtClean="0"/>
                        <a:t>c</a:t>
                      </a:r>
                      <a:r>
                        <a:rPr lang="en-US" i="1" baseline="30000" dirty="0" smtClean="0"/>
                        <a:t>1</a:t>
                      </a:r>
                      <a:endParaRPr lang="en-US" i="1" baseline="30000" dirty="0"/>
                    </a:p>
                  </a:txBody>
                  <a:tcPr/>
                </a:tc>
                <a:tc>
                  <a:txBody>
                    <a:bodyPr/>
                    <a:lstStyle/>
                    <a:p>
                      <a:pPr algn="ctr"/>
                      <a:endParaRPr lang="en-US" dirty="0"/>
                    </a:p>
                  </a:txBody>
                  <a:tcPr/>
                </a:tc>
                <a:tc>
                  <a:txBody>
                    <a:bodyPr/>
                    <a:lstStyle/>
                    <a:p>
                      <a:pPr algn="ctr"/>
                      <a:r>
                        <a:rPr lang="en-US" dirty="0" smtClean="0"/>
                        <a:t>-1</a:t>
                      </a:r>
                      <a:endParaRPr lang="en-US" dirty="0"/>
                    </a:p>
                  </a:txBody>
                  <a:tcPr/>
                </a:tc>
              </a:tr>
              <a:tr h="432048">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dirty="0" smtClean="0"/>
                        <a:t>0</a:t>
                      </a:r>
                      <a:endParaRPr lang="en-US" dirty="0"/>
                    </a:p>
                  </a:txBody>
                  <a:tcPr/>
                </a:tc>
                <a:tc>
                  <a:txBody>
                    <a:bodyPr/>
                    <a:lstStyle/>
                    <a:p>
                      <a:pPr algn="ctr"/>
                      <a:r>
                        <a:rPr lang="en-US" dirty="0" smtClean="0"/>
                        <a:t>20/7</a:t>
                      </a:r>
                      <a:endParaRPr lang="en-US" dirty="0"/>
                    </a:p>
                  </a:txBody>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01959560"/>
              </p:ext>
            </p:extLst>
          </p:nvPr>
        </p:nvGraphicFramePr>
        <p:xfrm>
          <a:off x="-3204864" y="3356992"/>
          <a:ext cx="9865096" cy="504056"/>
        </p:xfrm>
        <a:graphic>
          <a:graphicData uri="http://schemas.openxmlformats.org/presentationml/2006/ole">
            <mc:AlternateContent xmlns:mc="http://schemas.openxmlformats.org/markup-compatibility/2006">
              <mc:Choice xmlns:v="urn:schemas-microsoft-com:vml" Requires="v">
                <p:oleObj spid="_x0000_s10292" name="Document" r:id="rId3" imgW="6858000" imgH="406400" progId="Word.Document.12">
                  <p:embed/>
                </p:oleObj>
              </mc:Choice>
              <mc:Fallback>
                <p:oleObj name="Document" r:id="rId3" imgW="6858000" imgH="406400" progId="Word.Document.12">
                  <p:embed/>
                  <p:pic>
                    <p:nvPicPr>
                      <p:cNvPr id="0" name=""/>
                      <p:cNvPicPr/>
                      <p:nvPr/>
                    </p:nvPicPr>
                    <p:blipFill>
                      <a:blip r:embed="rId4"/>
                      <a:stretch>
                        <a:fillRect/>
                      </a:stretch>
                    </p:blipFill>
                    <p:spPr>
                      <a:xfrm>
                        <a:off x="-3204864" y="3356992"/>
                        <a:ext cx="9865096" cy="504056"/>
                      </a:xfrm>
                      <a:prstGeom prst="rect">
                        <a:avLst/>
                      </a:prstGeom>
                    </p:spPr>
                  </p:pic>
                </p:oleObj>
              </mc:Fallback>
            </mc:AlternateContent>
          </a:graphicData>
        </a:graphic>
      </p:graphicFrame>
      <p:sp>
        <p:nvSpPr>
          <p:cNvPr id="8" name="Rectangle 2"/>
          <p:cNvSpPr>
            <a:spLocks noGrp="1" noChangeArrowheads="1"/>
          </p:cNvSpPr>
          <p:nvPr>
            <p:ph type="title"/>
          </p:nvPr>
        </p:nvSpPr>
        <p:spPr>
          <a:xfrm>
            <a:off x="1041861" y="476672"/>
            <a:ext cx="8101012" cy="1295400"/>
          </a:xfrm>
        </p:spPr>
        <p:txBody>
          <a:bodyPr/>
          <a:lstStyle/>
          <a:p>
            <a:pPr eaLnBrk="1" hangingPunct="1"/>
            <a:r>
              <a:rPr lang="en-US" altLang="zh-TW" dirty="0" smtClean="0"/>
              <a:t>Example 4.4</a:t>
            </a:r>
          </a:p>
        </p:txBody>
      </p:sp>
      <p:graphicFrame>
        <p:nvGraphicFramePr>
          <p:cNvPr id="9" name="Table 8"/>
          <p:cNvGraphicFramePr>
            <a:graphicFrameLocks noGrp="1"/>
          </p:cNvGraphicFramePr>
          <p:nvPr>
            <p:extLst>
              <p:ext uri="{D42A27DB-BD31-4B8C-83A1-F6EECF244321}">
                <p14:modId xmlns:p14="http://schemas.microsoft.com/office/powerpoint/2010/main" val="1587895164"/>
              </p:ext>
            </p:extLst>
          </p:nvPr>
        </p:nvGraphicFramePr>
        <p:xfrm>
          <a:off x="500899" y="4329904"/>
          <a:ext cx="3783069" cy="1993135"/>
        </p:xfrm>
        <a:graphic>
          <a:graphicData uri="http://schemas.openxmlformats.org/drawingml/2006/table">
            <a:tbl>
              <a:tblPr firstRow="1" bandRow="1">
                <a:tableStyleId>{5C22544A-7EE6-4342-B048-85BDC9FD1C3A}</a:tableStyleId>
              </a:tblPr>
              <a:tblGrid>
                <a:gridCol w="443880"/>
                <a:gridCol w="504056"/>
                <a:gridCol w="504056"/>
                <a:gridCol w="1178949"/>
                <a:gridCol w="1152128"/>
              </a:tblGrid>
              <a:tr h="394247">
                <a:tc>
                  <a:txBody>
                    <a:bodyPr/>
                    <a:lstStyle/>
                    <a:p>
                      <a:pPr algn="ctr"/>
                      <a:endParaRPr lang="en-US" dirty="0"/>
                    </a:p>
                  </a:txBody>
                  <a:tcPr/>
                </a:tc>
                <a:tc>
                  <a:txBody>
                    <a:bodyPr/>
                    <a:lstStyle/>
                    <a:p>
                      <a:pPr algn="ctr"/>
                      <a:r>
                        <a:rPr lang="en-US" i="1" dirty="0" smtClean="0"/>
                        <a:t>d</a:t>
                      </a:r>
                      <a:r>
                        <a:rPr lang="en-US" i="1" baseline="30000" dirty="0" smtClean="0"/>
                        <a:t>1</a:t>
                      </a:r>
                      <a:endParaRPr lang="en-US" i="1" baseline="30000" dirty="0"/>
                    </a:p>
                  </a:txBody>
                  <a:tcPr/>
                </a:tc>
                <a:tc>
                  <a:txBody>
                    <a:bodyPr/>
                    <a:lstStyle/>
                    <a:p>
                      <a:pPr algn="ctr"/>
                      <a:r>
                        <a:rPr lang="en-US" i="1" dirty="0" smtClean="0"/>
                        <a:t>d</a:t>
                      </a:r>
                      <a:r>
                        <a:rPr lang="en-US" i="1" baseline="30000" dirty="0" smtClean="0"/>
                        <a:t>2</a:t>
                      </a:r>
                      <a:endParaRPr lang="en-US" i="1" baseline="30000" dirty="0"/>
                    </a:p>
                  </a:txBody>
                  <a:tcPr/>
                </a:tc>
                <a:tc>
                  <a:txBody>
                    <a:bodyPr/>
                    <a:lstStyle/>
                    <a:p>
                      <a:pPr algn="ctr"/>
                      <a:r>
                        <a:rPr lang="en-US" i="1" dirty="0" smtClean="0"/>
                        <a:t>E[e|c1;f]</a:t>
                      </a:r>
                      <a:endParaRPr lang="en-US" i="1" dirty="0"/>
                    </a:p>
                  </a:txBody>
                  <a:tcPr/>
                </a:tc>
                <a:tc>
                  <a:txBody>
                    <a:bodyPr/>
                    <a:lstStyle/>
                    <a:p>
                      <a:pPr algn="ctr"/>
                      <a:r>
                        <a:rPr lang="en-US" i="1" dirty="0" smtClean="0"/>
                        <a:t>E[e|c2;f]</a:t>
                      </a:r>
                      <a:endParaRPr lang="en-US" i="1" dirty="0"/>
                    </a:p>
                  </a:txBody>
                  <a:tcPr/>
                </a:tc>
              </a:tr>
              <a:tr h="399722">
                <a:tc>
                  <a:txBody>
                    <a:bodyPr/>
                    <a:lstStyle/>
                    <a:p>
                      <a:pPr algn="ctr"/>
                      <a:r>
                        <a:rPr lang="en-US" dirty="0" smtClean="0"/>
                        <a:t>f1</a:t>
                      </a:r>
                      <a:endParaRPr lang="en-US"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endParaRPr lang="en-US" dirty="0"/>
                    </a:p>
                  </a:txBody>
                  <a:tcPr/>
                </a:tc>
                <a:tc>
                  <a:txBody>
                    <a:bodyPr/>
                    <a:lstStyle/>
                    <a:p>
                      <a:pPr algn="ctr"/>
                      <a:endParaRPr lang="en-US" dirty="0"/>
                    </a:p>
                  </a:txBody>
                  <a:tcPr/>
                </a:tc>
              </a:tr>
              <a:tr h="399722">
                <a:tc>
                  <a:txBody>
                    <a:bodyPr/>
                    <a:lstStyle/>
                    <a:p>
                      <a:pPr algn="ctr"/>
                      <a:r>
                        <a:rPr lang="en-US" dirty="0" smtClean="0"/>
                        <a:t>f2</a:t>
                      </a:r>
                      <a:endParaRPr lang="en-US"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endParaRPr lang="en-US" dirty="0"/>
                    </a:p>
                  </a:txBody>
                  <a:tcPr/>
                </a:tc>
                <a:tc>
                  <a:txBody>
                    <a:bodyPr/>
                    <a:lstStyle/>
                    <a:p>
                      <a:pPr algn="ctr"/>
                      <a:endParaRPr lang="en-US" dirty="0"/>
                    </a:p>
                  </a:txBody>
                  <a:tcPr/>
                </a:tc>
              </a:tr>
              <a:tr h="399722">
                <a:tc>
                  <a:txBody>
                    <a:bodyPr/>
                    <a:lstStyle/>
                    <a:p>
                      <a:pPr algn="ctr"/>
                      <a:r>
                        <a:rPr lang="en-US" dirty="0" smtClean="0"/>
                        <a:t>f3</a:t>
                      </a:r>
                      <a:endParaRPr lang="en-US"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endParaRPr lang="en-US" dirty="0"/>
                    </a:p>
                  </a:txBody>
                  <a:tcPr/>
                </a:tc>
                <a:tc>
                  <a:txBody>
                    <a:bodyPr/>
                    <a:lstStyle/>
                    <a:p>
                      <a:pPr algn="ctr"/>
                      <a:endParaRPr lang="en-US" dirty="0"/>
                    </a:p>
                  </a:txBody>
                  <a:tcPr/>
                </a:tc>
              </a:tr>
              <a:tr h="399722">
                <a:tc>
                  <a:txBody>
                    <a:bodyPr/>
                    <a:lstStyle/>
                    <a:p>
                      <a:pPr algn="ctr"/>
                      <a:r>
                        <a:rPr lang="en-US" dirty="0" smtClean="0"/>
                        <a:t>f4</a:t>
                      </a:r>
                      <a:endParaRPr lang="en-US"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195954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3555" name="Rectangle 2"/>
          <p:cNvSpPr>
            <a:spLocks noGrp="1" noChangeArrowheads="1"/>
          </p:cNvSpPr>
          <p:nvPr>
            <p:ph type="title"/>
          </p:nvPr>
        </p:nvSpPr>
        <p:spPr/>
        <p:txBody>
          <a:bodyPr/>
          <a:lstStyle/>
          <a:p>
            <a:pPr eaLnBrk="1" hangingPunct="1"/>
            <a:r>
              <a:rPr lang="en-US" altLang="zh-TW" smtClean="0"/>
              <a:t>Introduction (Cont.)</a:t>
            </a:r>
          </a:p>
        </p:txBody>
      </p:sp>
      <p:sp>
        <p:nvSpPr>
          <p:cNvPr id="23556" name="Rectangle 3"/>
          <p:cNvSpPr>
            <a:spLocks noGrp="1" noChangeArrowheads="1"/>
          </p:cNvSpPr>
          <p:nvPr>
            <p:ph type="body" idx="1"/>
          </p:nvPr>
        </p:nvSpPr>
        <p:spPr/>
        <p:txBody>
          <a:bodyPr/>
          <a:lstStyle/>
          <a:p>
            <a:pPr eaLnBrk="1" hangingPunct="1"/>
            <a:r>
              <a:rPr lang="en-US" altLang="zh-TW" dirty="0" smtClean="0"/>
              <a:t>Feature selection and extraction techniques</a:t>
            </a:r>
          </a:p>
          <a:p>
            <a:pPr eaLnBrk="1" hangingPunct="1"/>
            <a:endParaRPr lang="en-US" altLang="zh-TW" dirty="0"/>
          </a:p>
          <a:p>
            <a:pPr marL="0" indent="0" eaLnBrk="1" hangingPunct="1">
              <a:buNone/>
            </a:pPr>
            <a:r>
              <a:rPr lang="en-US" altLang="zh-TW" dirty="0" smtClean="0"/>
              <a:t>    Have no hole                    Have hole </a:t>
            </a:r>
          </a:p>
          <a:p>
            <a:pPr eaLnBrk="1" hangingPunct="1"/>
            <a:endParaRPr lang="en-US" altLang="zh-TW" dirty="0" smtClean="0"/>
          </a:p>
          <a:p>
            <a:pPr eaLnBrk="1" hangingPunct="1"/>
            <a:r>
              <a:rPr lang="en-US" altLang="zh-TW" dirty="0" smtClean="0"/>
              <a:t>Decision rule construction techniques</a:t>
            </a:r>
          </a:p>
          <a:p>
            <a:pPr marL="0" indent="0" eaLnBrk="1" hangingPunct="1">
              <a:buNone/>
            </a:pPr>
            <a:r>
              <a:rPr lang="en-US" altLang="zh-TW" dirty="0" smtClean="0"/>
              <a:t>	word O  -  number 0</a:t>
            </a:r>
          </a:p>
          <a:p>
            <a:pPr eaLnBrk="1" hangingPunct="1"/>
            <a:r>
              <a:rPr lang="en-US" altLang="zh-TW" dirty="0" smtClean="0"/>
              <a:t>Techniques for estimating decision rule error</a:t>
            </a:r>
          </a:p>
        </p:txBody>
      </p:sp>
      <p:pic>
        <p:nvPicPr>
          <p:cNvPr id="2" name="Picture 1" descr="score_1_0_foru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636912"/>
            <a:ext cx="1864355" cy="124290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a:xfrm>
            <a:off x="3149618" y="6177580"/>
            <a:ext cx="2895600" cy="457200"/>
          </a:xfrm>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6323" name="Rectangle 2"/>
          <p:cNvSpPr>
            <a:spLocks noGrp="1" noChangeArrowheads="1"/>
          </p:cNvSpPr>
          <p:nvPr>
            <p:ph type="title"/>
          </p:nvPr>
        </p:nvSpPr>
        <p:spPr>
          <a:xfrm>
            <a:off x="1041861" y="476672"/>
            <a:ext cx="8101012" cy="1295400"/>
          </a:xfrm>
        </p:spPr>
        <p:txBody>
          <a:bodyPr/>
          <a:lstStyle/>
          <a:p>
            <a:pPr eaLnBrk="1" hangingPunct="1"/>
            <a:r>
              <a:rPr lang="en-US" altLang="zh-TW" dirty="0" smtClean="0"/>
              <a:t>Example 4.4</a:t>
            </a:r>
          </a:p>
        </p:txBody>
      </p:sp>
      <p:graphicFrame>
        <p:nvGraphicFramePr>
          <p:cNvPr id="2" name="Table 1"/>
          <p:cNvGraphicFramePr>
            <a:graphicFrameLocks noGrp="1"/>
          </p:cNvGraphicFramePr>
          <p:nvPr>
            <p:extLst>
              <p:ext uri="{D42A27DB-BD31-4B8C-83A1-F6EECF244321}">
                <p14:modId xmlns:p14="http://schemas.microsoft.com/office/powerpoint/2010/main" val="4167110274"/>
              </p:ext>
            </p:extLst>
          </p:nvPr>
        </p:nvGraphicFramePr>
        <p:xfrm>
          <a:off x="500899" y="1881631"/>
          <a:ext cx="2304256" cy="1112520"/>
        </p:xfrm>
        <a:graphic>
          <a:graphicData uri="http://schemas.openxmlformats.org/drawingml/2006/table">
            <a:tbl>
              <a:tblPr firstRow="1" bandRow="1">
                <a:tableStyleId>{5C22544A-7EE6-4342-B048-85BDC9FD1C3A}</a:tableStyleId>
              </a:tblPr>
              <a:tblGrid>
                <a:gridCol w="1008112"/>
                <a:gridCol w="648072"/>
                <a:gridCol w="648072"/>
              </a:tblGrid>
              <a:tr h="370840">
                <a:tc>
                  <a:txBody>
                    <a:bodyPr/>
                    <a:lstStyle/>
                    <a:p>
                      <a:pPr algn="ctr"/>
                      <a:r>
                        <a:rPr lang="en-US" dirty="0" smtClean="0"/>
                        <a:t>P( </a:t>
                      </a:r>
                      <a:r>
                        <a:rPr lang="en-US" dirty="0" err="1" smtClean="0"/>
                        <a:t>d|c</a:t>
                      </a:r>
                      <a:r>
                        <a:rPr lang="en-US" dirty="0" smtClean="0"/>
                        <a:t> )</a:t>
                      </a:r>
                      <a:endParaRPr lang="en-US" dirty="0"/>
                    </a:p>
                  </a:txBody>
                  <a:tcPr/>
                </a:tc>
                <a:tc>
                  <a:txBody>
                    <a:bodyPr/>
                    <a:lstStyle/>
                    <a:p>
                      <a:pPr algn="ctr"/>
                      <a:r>
                        <a:rPr lang="en-US" i="1" dirty="0" smtClean="0"/>
                        <a:t>d</a:t>
                      </a:r>
                      <a:r>
                        <a:rPr lang="en-US" i="1" baseline="30000" dirty="0" smtClean="0"/>
                        <a:t>1</a:t>
                      </a:r>
                      <a:endParaRPr lang="en-US" i="1" baseline="30000" dirty="0"/>
                    </a:p>
                  </a:txBody>
                  <a:tcPr/>
                </a:tc>
                <a:tc>
                  <a:txBody>
                    <a:bodyPr/>
                    <a:lstStyle/>
                    <a:p>
                      <a:pPr algn="ctr"/>
                      <a:r>
                        <a:rPr lang="en-US" i="1" dirty="0" smtClean="0"/>
                        <a:t>d</a:t>
                      </a:r>
                      <a:r>
                        <a:rPr lang="en-US" i="1" baseline="30000" dirty="0" smtClean="0"/>
                        <a:t>2</a:t>
                      </a:r>
                      <a:endParaRPr lang="en-US" i="1" baseline="30000" dirty="0"/>
                    </a:p>
                  </a:txBody>
                  <a:tcPr/>
                </a:tc>
              </a:tr>
              <a:tr h="370840">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dirty="0" smtClean="0"/>
                        <a:t>3/4</a:t>
                      </a:r>
                      <a:endParaRPr lang="en-US" dirty="0"/>
                    </a:p>
                  </a:txBody>
                  <a:tcPr/>
                </a:tc>
                <a:tc>
                  <a:txBody>
                    <a:bodyPr/>
                    <a:lstStyle/>
                    <a:p>
                      <a:pPr algn="ctr"/>
                      <a:r>
                        <a:rPr lang="en-US" dirty="0" smtClean="0"/>
                        <a:t>1/4</a:t>
                      </a:r>
                      <a:endParaRPr lang="en-US" dirty="0"/>
                    </a:p>
                  </a:txBody>
                  <a:tcPr/>
                </a:tc>
              </a:tr>
              <a:tr h="370840">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dirty="0" smtClean="0"/>
                        <a:t>1/8</a:t>
                      </a:r>
                      <a:endParaRPr lang="en-US" dirty="0"/>
                    </a:p>
                  </a:txBody>
                  <a:tcPr/>
                </a:tc>
                <a:tc>
                  <a:txBody>
                    <a:bodyPr/>
                    <a:lstStyle/>
                    <a:p>
                      <a:pPr algn="ctr"/>
                      <a:r>
                        <a:rPr lang="en-US" dirty="0" smtClean="0"/>
                        <a:t>7/8</a:t>
                      </a: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48374353"/>
              </p:ext>
            </p:extLst>
          </p:nvPr>
        </p:nvGraphicFramePr>
        <p:xfrm>
          <a:off x="500899" y="3033759"/>
          <a:ext cx="2664296" cy="1296144"/>
        </p:xfrm>
        <a:graphic>
          <a:graphicData uri="http://schemas.openxmlformats.org/drawingml/2006/table">
            <a:tbl>
              <a:tblPr firstRow="1" bandRow="1">
                <a:tableStyleId>{5C22544A-7EE6-4342-B048-85BDC9FD1C3A}</a:tableStyleId>
              </a:tblPr>
              <a:tblGrid>
                <a:gridCol w="792088"/>
                <a:gridCol w="936104"/>
                <a:gridCol w="936104"/>
              </a:tblGrid>
              <a:tr h="432048">
                <a:tc>
                  <a:txBody>
                    <a:bodyPr/>
                    <a:lstStyle/>
                    <a:p>
                      <a:pPr algn="ctr"/>
                      <a:r>
                        <a:rPr lang="en-US" dirty="0" smtClean="0"/>
                        <a:t>e</a:t>
                      </a:r>
                      <a:endParaRPr lang="en-US" dirty="0"/>
                    </a:p>
                  </a:txBody>
                  <a:tcPr/>
                </a:tc>
                <a:tc>
                  <a:txBody>
                    <a:bodyPr/>
                    <a:lstStyle/>
                    <a:p>
                      <a:pPr algn="ctr"/>
                      <a:r>
                        <a:rPr lang="en-US" dirty="0" smtClean="0"/>
                        <a:t>c1</a:t>
                      </a:r>
                      <a:endParaRPr lang="en-US" dirty="0"/>
                    </a:p>
                  </a:txBody>
                  <a:tcPr/>
                </a:tc>
                <a:tc>
                  <a:txBody>
                    <a:bodyPr/>
                    <a:lstStyle/>
                    <a:p>
                      <a:pPr algn="ctr"/>
                      <a:r>
                        <a:rPr lang="en-US" dirty="0" smtClean="0"/>
                        <a:t>c2</a:t>
                      </a:r>
                      <a:endParaRPr lang="en-US" dirty="0"/>
                    </a:p>
                  </a:txBody>
                  <a:tcPr/>
                </a:tc>
              </a:tr>
              <a:tr h="432048">
                <a:tc>
                  <a:txBody>
                    <a:bodyPr/>
                    <a:lstStyle/>
                    <a:p>
                      <a:pPr algn="ctr"/>
                      <a:r>
                        <a:rPr lang="en-US" i="1" dirty="0" smtClean="0"/>
                        <a:t>c</a:t>
                      </a:r>
                      <a:r>
                        <a:rPr lang="en-US" i="1" baseline="30000" dirty="0" smtClean="0"/>
                        <a:t>1</a:t>
                      </a:r>
                      <a:endParaRPr lang="en-US" i="1" baseline="30000" dirty="0"/>
                    </a:p>
                  </a:txBody>
                  <a:tcPr/>
                </a:tc>
                <a:tc>
                  <a:txBody>
                    <a:bodyPr/>
                    <a:lstStyle/>
                    <a:p>
                      <a:pPr algn="ctr"/>
                      <a:endParaRPr lang="en-US" dirty="0"/>
                    </a:p>
                  </a:txBody>
                  <a:tcPr/>
                </a:tc>
                <a:tc>
                  <a:txBody>
                    <a:bodyPr/>
                    <a:lstStyle/>
                    <a:p>
                      <a:pPr algn="ctr"/>
                      <a:r>
                        <a:rPr lang="en-US" dirty="0" smtClean="0"/>
                        <a:t>-1</a:t>
                      </a:r>
                      <a:endParaRPr lang="en-US" dirty="0"/>
                    </a:p>
                  </a:txBody>
                  <a:tcPr/>
                </a:tc>
              </a:tr>
              <a:tr h="432048">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dirty="0" smtClean="0"/>
                        <a:t>0</a:t>
                      </a:r>
                      <a:endParaRPr lang="en-US" dirty="0"/>
                    </a:p>
                  </a:txBody>
                  <a:tcPr/>
                </a:tc>
                <a:tc>
                  <a:txBody>
                    <a:bodyPr/>
                    <a:lstStyle/>
                    <a:p>
                      <a:pPr algn="ctr"/>
                      <a:r>
                        <a:rPr lang="en-US" dirty="0" smtClean="0"/>
                        <a:t>20/7</a:t>
                      </a:r>
                      <a:endParaRPr lang="en-US" dirty="0"/>
                    </a:p>
                  </a:txBody>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2202540"/>
              </p:ext>
            </p:extLst>
          </p:nvPr>
        </p:nvGraphicFramePr>
        <p:xfrm>
          <a:off x="-3204864" y="3429000"/>
          <a:ext cx="9865096" cy="504056"/>
        </p:xfrm>
        <a:graphic>
          <a:graphicData uri="http://schemas.openxmlformats.org/presentationml/2006/ole">
            <mc:AlternateContent xmlns:mc="http://schemas.openxmlformats.org/markup-compatibility/2006">
              <mc:Choice xmlns:v="urn:schemas-microsoft-com:vml" Requires="v">
                <p:oleObj spid="_x0000_s9458" name="Document" r:id="rId4" imgW="6858000" imgH="406400" progId="Word.Document.12">
                  <p:embed/>
                </p:oleObj>
              </mc:Choice>
              <mc:Fallback>
                <p:oleObj name="Document" r:id="rId4" imgW="6858000" imgH="406400" progId="Word.Document.12">
                  <p:embed/>
                  <p:pic>
                    <p:nvPicPr>
                      <p:cNvPr id="0" name=""/>
                      <p:cNvPicPr/>
                      <p:nvPr/>
                    </p:nvPicPr>
                    <p:blipFill>
                      <a:blip r:embed="rId5"/>
                      <a:stretch>
                        <a:fillRect/>
                      </a:stretch>
                    </p:blipFill>
                    <p:spPr>
                      <a:xfrm>
                        <a:off x="-3204864" y="3429000"/>
                        <a:ext cx="9865096" cy="504056"/>
                      </a:xfrm>
                      <a:prstGeom prst="rect">
                        <a:avLst/>
                      </a:prstGeom>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28208218"/>
              </p:ext>
            </p:extLst>
          </p:nvPr>
        </p:nvGraphicFramePr>
        <p:xfrm>
          <a:off x="500899" y="4329904"/>
          <a:ext cx="3783069" cy="1993135"/>
        </p:xfrm>
        <a:graphic>
          <a:graphicData uri="http://schemas.openxmlformats.org/drawingml/2006/table">
            <a:tbl>
              <a:tblPr firstRow="1" bandRow="1">
                <a:tableStyleId>{5C22544A-7EE6-4342-B048-85BDC9FD1C3A}</a:tableStyleId>
              </a:tblPr>
              <a:tblGrid>
                <a:gridCol w="443880"/>
                <a:gridCol w="504056"/>
                <a:gridCol w="504056"/>
                <a:gridCol w="1178949"/>
                <a:gridCol w="1152128"/>
              </a:tblGrid>
              <a:tr h="394247">
                <a:tc>
                  <a:txBody>
                    <a:bodyPr/>
                    <a:lstStyle/>
                    <a:p>
                      <a:pPr algn="ctr"/>
                      <a:endParaRPr lang="en-US" dirty="0"/>
                    </a:p>
                  </a:txBody>
                  <a:tcPr/>
                </a:tc>
                <a:tc>
                  <a:txBody>
                    <a:bodyPr/>
                    <a:lstStyle/>
                    <a:p>
                      <a:pPr algn="ctr"/>
                      <a:r>
                        <a:rPr lang="en-US" i="1" dirty="0" smtClean="0"/>
                        <a:t>d</a:t>
                      </a:r>
                      <a:r>
                        <a:rPr lang="en-US" i="1" baseline="30000" dirty="0" smtClean="0"/>
                        <a:t>1</a:t>
                      </a:r>
                      <a:endParaRPr lang="en-US" i="1" baseline="30000" dirty="0"/>
                    </a:p>
                  </a:txBody>
                  <a:tcPr/>
                </a:tc>
                <a:tc>
                  <a:txBody>
                    <a:bodyPr/>
                    <a:lstStyle/>
                    <a:p>
                      <a:pPr algn="ctr"/>
                      <a:r>
                        <a:rPr lang="en-US" i="1" dirty="0" smtClean="0"/>
                        <a:t>d</a:t>
                      </a:r>
                      <a:r>
                        <a:rPr lang="en-US" i="1" baseline="30000" dirty="0" smtClean="0"/>
                        <a:t>2</a:t>
                      </a:r>
                      <a:endParaRPr lang="en-US" i="1" baseline="30000" dirty="0"/>
                    </a:p>
                  </a:txBody>
                  <a:tcPr/>
                </a:tc>
                <a:tc>
                  <a:txBody>
                    <a:bodyPr/>
                    <a:lstStyle/>
                    <a:p>
                      <a:pPr algn="ctr"/>
                      <a:r>
                        <a:rPr lang="en-US" dirty="0" smtClean="0"/>
                        <a:t>E[e|c1;f]</a:t>
                      </a:r>
                      <a:endParaRPr lang="en-US" dirty="0"/>
                    </a:p>
                  </a:txBody>
                  <a:tcPr/>
                </a:tc>
                <a:tc>
                  <a:txBody>
                    <a:bodyPr/>
                    <a:lstStyle/>
                    <a:p>
                      <a:pPr algn="ctr"/>
                      <a:r>
                        <a:rPr lang="en-US" dirty="0" smtClean="0"/>
                        <a:t>E[e|c2;f]</a:t>
                      </a:r>
                      <a:endParaRPr lang="en-US" dirty="0"/>
                    </a:p>
                  </a:txBody>
                  <a:tcPr/>
                </a:tc>
              </a:tr>
              <a:tr h="399722">
                <a:tc>
                  <a:txBody>
                    <a:bodyPr/>
                    <a:lstStyle/>
                    <a:p>
                      <a:pPr algn="ctr"/>
                      <a:r>
                        <a:rPr lang="en-US" dirty="0" smtClean="0"/>
                        <a:t>f1</a:t>
                      </a:r>
                      <a:endParaRPr lang="en-US"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endParaRPr lang="en-US" dirty="0"/>
                    </a:p>
                  </a:txBody>
                  <a:tcPr/>
                </a:tc>
                <a:tc>
                  <a:txBody>
                    <a:bodyPr/>
                    <a:lstStyle/>
                    <a:p>
                      <a:pPr algn="ctr"/>
                      <a:r>
                        <a:rPr lang="en-US" dirty="0" smtClean="0"/>
                        <a:t>0</a:t>
                      </a:r>
                      <a:endParaRPr lang="en-US" dirty="0"/>
                    </a:p>
                  </a:txBody>
                  <a:tcPr/>
                </a:tc>
              </a:tr>
              <a:tr h="399722">
                <a:tc>
                  <a:txBody>
                    <a:bodyPr/>
                    <a:lstStyle/>
                    <a:p>
                      <a:pPr algn="ctr"/>
                      <a:r>
                        <a:rPr lang="en-US" dirty="0" smtClean="0"/>
                        <a:t>f2</a:t>
                      </a:r>
                      <a:endParaRPr lang="en-US"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endParaRPr lang="en-US" dirty="0"/>
                    </a:p>
                  </a:txBody>
                  <a:tcPr/>
                </a:tc>
                <a:tc>
                  <a:txBody>
                    <a:bodyPr/>
                    <a:lstStyle/>
                    <a:p>
                      <a:pPr algn="ctr"/>
                      <a:endParaRPr lang="en-US" dirty="0"/>
                    </a:p>
                  </a:txBody>
                  <a:tcPr/>
                </a:tc>
              </a:tr>
              <a:tr h="399722">
                <a:tc>
                  <a:txBody>
                    <a:bodyPr/>
                    <a:lstStyle/>
                    <a:p>
                      <a:pPr algn="ctr"/>
                      <a:r>
                        <a:rPr lang="en-US" dirty="0" smtClean="0"/>
                        <a:t>f3</a:t>
                      </a:r>
                      <a:endParaRPr lang="en-US"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i="1" dirty="0" smtClean="0"/>
                        <a:t>c</a:t>
                      </a:r>
                      <a:r>
                        <a:rPr lang="en-US" i="1" baseline="30000" dirty="0" smtClean="0"/>
                        <a:t>1</a:t>
                      </a:r>
                      <a:endParaRPr lang="en-US" i="1" baseline="30000" dirty="0"/>
                    </a:p>
                  </a:txBody>
                  <a:tcPr/>
                </a:tc>
                <a:tc>
                  <a:txBody>
                    <a:bodyPr/>
                    <a:lstStyle/>
                    <a:p>
                      <a:pPr algn="ctr"/>
                      <a:r>
                        <a:rPr lang="en-US" dirty="0" smtClean="0"/>
                        <a:t>1/6</a:t>
                      </a:r>
                      <a:endParaRPr lang="en-US" dirty="0"/>
                    </a:p>
                  </a:txBody>
                  <a:tcPr/>
                </a:tc>
                <a:tc>
                  <a:txBody>
                    <a:bodyPr/>
                    <a:lstStyle/>
                    <a:p>
                      <a:pPr algn="ctr"/>
                      <a:r>
                        <a:rPr lang="en-US" dirty="0" smtClean="0"/>
                        <a:t>5/14</a:t>
                      </a:r>
                      <a:endParaRPr lang="en-US" dirty="0"/>
                    </a:p>
                  </a:txBody>
                  <a:tcPr/>
                </a:tc>
              </a:tr>
              <a:tr h="399722">
                <a:tc>
                  <a:txBody>
                    <a:bodyPr/>
                    <a:lstStyle/>
                    <a:p>
                      <a:pPr algn="ctr"/>
                      <a:r>
                        <a:rPr lang="en-US" dirty="0" smtClean="0"/>
                        <a:t>f4</a:t>
                      </a:r>
                      <a:endParaRPr lang="en-US"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i="1" dirty="0" smtClean="0"/>
                        <a:t>c</a:t>
                      </a:r>
                      <a:r>
                        <a:rPr lang="en-US" i="1" baseline="30000" dirty="0" smtClean="0"/>
                        <a:t>2</a:t>
                      </a:r>
                      <a:endParaRPr lang="en-US" i="1" baseline="30000" dirty="0"/>
                    </a:p>
                  </a:txBody>
                  <a:tcPr/>
                </a:tc>
                <a:tc>
                  <a:txBody>
                    <a:bodyPr/>
                    <a:lstStyle/>
                    <a:p>
                      <a:pPr algn="ctr"/>
                      <a:r>
                        <a:rPr lang="en-US" dirty="0" smtClean="0"/>
                        <a:t>-1</a:t>
                      </a:r>
                      <a:endParaRPr lang="en-US" dirty="0"/>
                    </a:p>
                  </a:txBody>
                  <a:tcPr/>
                </a:tc>
                <a:tc>
                  <a:txBody>
                    <a:bodyPr/>
                    <a:lstStyle/>
                    <a:p>
                      <a:pPr algn="ctr"/>
                      <a:r>
                        <a:rPr lang="en-US" dirty="0" smtClean="0"/>
                        <a:t>20/7</a:t>
                      </a:r>
                      <a:endParaRPr lang="en-US" dirty="0"/>
                    </a:p>
                  </a:txBody>
                  <a:tcPr/>
                </a:tc>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38941467"/>
              </p:ext>
            </p:extLst>
          </p:nvPr>
        </p:nvGraphicFramePr>
        <p:xfrm>
          <a:off x="-2700808" y="4869160"/>
          <a:ext cx="9865096" cy="504056"/>
        </p:xfrm>
        <a:graphic>
          <a:graphicData uri="http://schemas.openxmlformats.org/presentationml/2006/ole">
            <mc:AlternateContent xmlns:mc="http://schemas.openxmlformats.org/markup-compatibility/2006">
              <mc:Choice xmlns:v="urn:schemas-microsoft-com:vml" Requires="v">
                <p:oleObj spid="_x0000_s9459" name="Document" r:id="rId6" imgW="6858000" imgH="406400" progId="Word.Document.12">
                  <p:embed/>
                </p:oleObj>
              </mc:Choice>
              <mc:Fallback>
                <p:oleObj name="Document" r:id="rId6" imgW="6858000" imgH="406400" progId="Word.Document.12">
                  <p:embed/>
                  <p:pic>
                    <p:nvPicPr>
                      <p:cNvPr id="0" name=""/>
                      <p:cNvPicPr/>
                      <p:nvPr/>
                    </p:nvPicPr>
                    <p:blipFill>
                      <a:blip r:embed="rId5"/>
                      <a:stretch>
                        <a:fillRect/>
                      </a:stretch>
                    </p:blipFill>
                    <p:spPr>
                      <a:xfrm>
                        <a:off x="-2700808" y="4869160"/>
                        <a:ext cx="9865096" cy="50405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12208231"/>
              </p:ext>
            </p:extLst>
          </p:nvPr>
        </p:nvGraphicFramePr>
        <p:xfrm>
          <a:off x="-2196752" y="5085184"/>
          <a:ext cx="9864726" cy="504056"/>
        </p:xfrm>
        <a:graphic>
          <a:graphicData uri="http://schemas.openxmlformats.org/presentationml/2006/ole">
            <mc:AlternateContent xmlns:mc="http://schemas.openxmlformats.org/markup-compatibility/2006">
              <mc:Choice xmlns:v="urn:schemas-microsoft-com:vml" Requires="v">
                <p:oleObj spid="_x0000_s9460" name="Document" r:id="rId7" imgW="6858000" imgH="393700" progId="Word.Document.12">
                  <p:embed/>
                </p:oleObj>
              </mc:Choice>
              <mc:Fallback>
                <p:oleObj name="Document" r:id="rId7" imgW="6858000" imgH="393700" progId="Word.Document.12">
                  <p:embed/>
                  <p:pic>
                    <p:nvPicPr>
                      <p:cNvPr id="0" name=""/>
                      <p:cNvPicPr/>
                      <p:nvPr/>
                    </p:nvPicPr>
                    <p:blipFill>
                      <a:blip r:embed="rId8"/>
                      <a:stretch>
                        <a:fillRect/>
                      </a:stretch>
                    </p:blipFill>
                    <p:spPr>
                      <a:xfrm>
                        <a:off x="-2196752" y="5085184"/>
                        <a:ext cx="9864726" cy="50405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28492216"/>
              </p:ext>
            </p:extLst>
          </p:nvPr>
        </p:nvGraphicFramePr>
        <p:xfrm>
          <a:off x="-756592" y="5085184"/>
          <a:ext cx="8784976" cy="504056"/>
        </p:xfrm>
        <a:graphic>
          <a:graphicData uri="http://schemas.openxmlformats.org/presentationml/2006/ole">
            <mc:AlternateContent xmlns:mc="http://schemas.openxmlformats.org/markup-compatibility/2006">
              <mc:Choice xmlns:v="urn:schemas-microsoft-com:vml" Requires="v">
                <p:oleObj spid="_x0000_s9461" name="Document" r:id="rId9" imgW="6858000" imgH="393700" progId="Word.Document.12">
                  <p:embed/>
                </p:oleObj>
              </mc:Choice>
              <mc:Fallback>
                <p:oleObj name="Document" r:id="rId9" imgW="6858000" imgH="393700" progId="Word.Document.12">
                  <p:embed/>
                  <p:pic>
                    <p:nvPicPr>
                      <p:cNvPr id="0" name=""/>
                      <p:cNvPicPr/>
                      <p:nvPr/>
                    </p:nvPicPr>
                    <p:blipFill>
                      <a:blip r:embed="rId10"/>
                      <a:stretch>
                        <a:fillRect/>
                      </a:stretch>
                    </p:blipFill>
                    <p:spPr>
                      <a:xfrm>
                        <a:off x="-756592" y="5085184"/>
                        <a:ext cx="8784976" cy="504056"/>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7347" name="Rectangle 2"/>
          <p:cNvSpPr>
            <a:spLocks noGrp="1" noChangeArrowheads="1"/>
          </p:cNvSpPr>
          <p:nvPr>
            <p:ph type="title"/>
          </p:nvPr>
        </p:nvSpPr>
        <p:spPr/>
        <p:txBody>
          <a:bodyPr/>
          <a:lstStyle/>
          <a:p>
            <a:pPr eaLnBrk="1" hangingPunct="1"/>
            <a:r>
              <a:rPr lang="en-US" altLang="zh-TW" smtClean="0"/>
              <a:t>Example 4.4 (cont.)</a:t>
            </a:r>
          </a:p>
        </p:txBody>
      </p:sp>
      <p:pic>
        <p:nvPicPr>
          <p:cNvPr id="57348" name="Picture 4"/>
          <p:cNvPicPr>
            <a:picLocks noGrp="1" noChangeAspect="1" noChangeArrowheads="1"/>
          </p:cNvPicPr>
          <p:nvPr>
            <p:ph type="body" idx="1"/>
          </p:nvPr>
        </p:nvPicPr>
        <p:blipFill>
          <a:blip r:embed="rId2" cstate="print"/>
          <a:srcRect/>
          <a:stretch>
            <a:fillRect/>
          </a:stretch>
        </p:blipFill>
        <p:spPr>
          <a:xfrm>
            <a:off x="2268538" y="1916113"/>
            <a:ext cx="5256212" cy="4784725"/>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9395" name="Rectangle 2"/>
          <p:cNvSpPr>
            <a:spLocks noGrp="1" noChangeArrowheads="1"/>
          </p:cNvSpPr>
          <p:nvPr>
            <p:ph type="title"/>
          </p:nvPr>
        </p:nvSpPr>
        <p:spPr/>
        <p:txBody>
          <a:bodyPr/>
          <a:lstStyle/>
          <a:p>
            <a:pPr eaLnBrk="1" hangingPunct="1"/>
            <a:r>
              <a:rPr lang="en-US" altLang="zh-TW" smtClean="0"/>
              <a:t>Example 4.4 (cont.)</a:t>
            </a:r>
          </a:p>
        </p:txBody>
      </p:sp>
      <p:pic>
        <p:nvPicPr>
          <p:cNvPr id="59396" name="Picture 4"/>
          <p:cNvPicPr>
            <a:picLocks noGrp="1" noChangeAspect="1" noChangeArrowheads="1"/>
          </p:cNvPicPr>
          <p:nvPr>
            <p:ph type="body" idx="1"/>
          </p:nvPr>
        </p:nvPicPr>
        <p:blipFill>
          <a:blip r:embed="rId3" cstate="print"/>
          <a:srcRect/>
          <a:stretch>
            <a:fillRect/>
          </a:stretch>
        </p:blipFill>
        <p:spPr>
          <a:xfrm>
            <a:off x="1042988" y="1976438"/>
            <a:ext cx="7058025" cy="4664075"/>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0419" name="Rectangle 2"/>
          <p:cNvSpPr>
            <a:spLocks noGrp="1" noChangeArrowheads="1"/>
          </p:cNvSpPr>
          <p:nvPr>
            <p:ph type="title"/>
          </p:nvPr>
        </p:nvSpPr>
        <p:spPr/>
        <p:txBody>
          <a:bodyPr/>
          <a:lstStyle/>
          <a:p>
            <a:pPr eaLnBrk="1" hangingPunct="1"/>
            <a:r>
              <a:rPr lang="en-US" altLang="zh-TW" smtClean="0"/>
              <a:t>Example 4.5</a:t>
            </a:r>
          </a:p>
        </p:txBody>
      </p:sp>
      <p:pic>
        <p:nvPicPr>
          <p:cNvPr id="98305" name="Picture 1"/>
          <p:cNvPicPr>
            <a:picLocks noChangeAspect="1" noChangeArrowheads="1"/>
          </p:cNvPicPr>
          <p:nvPr/>
        </p:nvPicPr>
        <p:blipFill>
          <a:blip r:embed="rId3" cstate="print"/>
          <a:srcRect/>
          <a:stretch>
            <a:fillRect/>
          </a:stretch>
        </p:blipFill>
        <p:spPr bwMode="auto">
          <a:xfrm>
            <a:off x="3143240" y="4429132"/>
            <a:ext cx="5734050" cy="190500"/>
          </a:xfrm>
          <a:prstGeom prst="rect">
            <a:avLst/>
          </a:prstGeom>
          <a:noFill/>
          <a:ln w="9525">
            <a:noFill/>
            <a:miter lim="800000"/>
            <a:headEnd/>
            <a:tailEnd/>
          </a:ln>
          <a:effectLst/>
        </p:spPr>
      </p:pic>
      <p:pic>
        <p:nvPicPr>
          <p:cNvPr id="99330" name="Picture 2"/>
          <p:cNvPicPr>
            <a:picLocks noChangeAspect="1" noChangeArrowheads="1"/>
          </p:cNvPicPr>
          <p:nvPr/>
        </p:nvPicPr>
        <p:blipFill>
          <a:blip r:embed="rId4" cstate="print"/>
          <a:srcRect/>
          <a:stretch>
            <a:fillRect/>
          </a:stretch>
        </p:blipFill>
        <p:spPr bwMode="auto">
          <a:xfrm>
            <a:off x="1691680" y="1988840"/>
            <a:ext cx="49149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56323" name="Rectangle 2"/>
          <p:cNvSpPr>
            <a:spLocks noGrp="1" noChangeArrowheads="1"/>
          </p:cNvSpPr>
          <p:nvPr>
            <p:ph type="title"/>
          </p:nvPr>
        </p:nvSpPr>
        <p:spPr/>
        <p:txBody>
          <a:bodyPr/>
          <a:lstStyle/>
          <a:p>
            <a:pPr eaLnBrk="1" hangingPunct="1"/>
            <a:r>
              <a:rPr lang="en-US" altLang="zh-TW" dirty="0" smtClean="0"/>
              <a:t>Example 4.5 (cont.)</a:t>
            </a:r>
          </a:p>
        </p:txBody>
      </p:sp>
      <p:pic>
        <p:nvPicPr>
          <p:cNvPr id="112646" name="Picture 6"/>
          <p:cNvPicPr>
            <a:picLocks noChangeAspect="1" noChangeArrowheads="1"/>
          </p:cNvPicPr>
          <p:nvPr/>
        </p:nvPicPr>
        <p:blipFill>
          <a:blip r:embed="rId2" cstate="print"/>
          <a:srcRect/>
          <a:stretch>
            <a:fillRect/>
          </a:stretch>
        </p:blipFill>
        <p:spPr bwMode="auto">
          <a:xfrm>
            <a:off x="1187624" y="1876425"/>
            <a:ext cx="5924550" cy="1552575"/>
          </a:xfrm>
          <a:prstGeom prst="rect">
            <a:avLst/>
          </a:prstGeom>
          <a:noFill/>
          <a:ln w="9525">
            <a:noFill/>
            <a:miter lim="800000"/>
            <a:headEnd/>
            <a:tailEnd/>
          </a:ln>
        </p:spPr>
      </p:pic>
      <p:pic>
        <p:nvPicPr>
          <p:cNvPr id="112647" name="Picture 7"/>
          <p:cNvPicPr>
            <a:picLocks noChangeAspect="1" noChangeArrowheads="1"/>
          </p:cNvPicPr>
          <p:nvPr/>
        </p:nvPicPr>
        <p:blipFill>
          <a:blip r:embed="rId3" cstate="print"/>
          <a:srcRect/>
          <a:stretch>
            <a:fillRect/>
          </a:stretch>
        </p:blipFill>
        <p:spPr bwMode="auto">
          <a:xfrm>
            <a:off x="1187624" y="3645024"/>
            <a:ext cx="592455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1443" name="Rectangle 2"/>
          <p:cNvSpPr>
            <a:spLocks noGrp="1" noChangeArrowheads="1"/>
          </p:cNvSpPr>
          <p:nvPr>
            <p:ph type="title"/>
          </p:nvPr>
        </p:nvSpPr>
        <p:spPr/>
        <p:txBody>
          <a:bodyPr/>
          <a:lstStyle/>
          <a:p>
            <a:pPr eaLnBrk="1" hangingPunct="1"/>
            <a:r>
              <a:rPr lang="en-US" altLang="zh-TW" dirty="0" smtClean="0"/>
              <a:t>Example 4.5 (cont.)</a:t>
            </a:r>
          </a:p>
        </p:txBody>
      </p:sp>
      <p:pic>
        <p:nvPicPr>
          <p:cNvPr id="61444" name="Picture 4"/>
          <p:cNvPicPr>
            <a:picLocks noGrp="1" noChangeAspect="1" noChangeArrowheads="1"/>
          </p:cNvPicPr>
          <p:nvPr>
            <p:ph type="body" idx="1"/>
          </p:nvPr>
        </p:nvPicPr>
        <p:blipFill>
          <a:blip r:embed="rId3" cstate="print"/>
          <a:srcRect/>
          <a:stretch>
            <a:fillRect/>
          </a:stretch>
        </p:blipFill>
        <p:spPr>
          <a:xfrm>
            <a:off x="827584" y="2187575"/>
            <a:ext cx="5688013" cy="4670425"/>
          </a:xfrm>
          <a:noFill/>
        </p:spPr>
      </p:pic>
      <p:sp>
        <p:nvSpPr>
          <p:cNvPr id="61445" name="Rectangle 5"/>
          <p:cNvSpPr>
            <a:spLocks noChangeArrowheads="1"/>
          </p:cNvSpPr>
          <p:nvPr/>
        </p:nvSpPr>
        <p:spPr bwMode="auto">
          <a:xfrm>
            <a:off x="2916238" y="1916113"/>
            <a:ext cx="2087562" cy="504825"/>
          </a:xfrm>
          <a:prstGeom prst="rect">
            <a:avLst/>
          </a:prstGeom>
          <a:solidFill>
            <a:schemeClr val="bg1"/>
          </a:solidFill>
          <a:ln w="9525">
            <a:noFill/>
            <a:miter lim="800000"/>
            <a:headEnd/>
            <a:tailEnd/>
          </a:ln>
        </p:spPr>
        <p:txBody>
          <a:bodyPr wrap="none" anchor="ctr"/>
          <a:lstStyle/>
          <a:p>
            <a:endParaRPr lang="zh-TW" altLang="en-US"/>
          </a:p>
        </p:txBody>
      </p:sp>
      <p:pic>
        <p:nvPicPr>
          <p:cNvPr id="6" name="圖片 5" descr="未命名1.jpg"/>
          <p:cNvPicPr>
            <a:picLocks noChangeAspect="1"/>
          </p:cNvPicPr>
          <p:nvPr/>
        </p:nvPicPr>
        <p:blipFill>
          <a:blip r:embed="rId4" cstate="print"/>
          <a:stretch>
            <a:fillRect/>
          </a:stretch>
        </p:blipFill>
        <p:spPr>
          <a:xfrm>
            <a:off x="4932040" y="2276872"/>
            <a:ext cx="1771650" cy="323850"/>
          </a:xfrm>
          <a:prstGeom prst="rect">
            <a:avLst/>
          </a:prstGeom>
        </p:spPr>
      </p:pic>
      <p:pic>
        <p:nvPicPr>
          <p:cNvPr id="7" name="圖片 6" descr="未命名2.jpg"/>
          <p:cNvPicPr>
            <a:picLocks noChangeAspect="1"/>
          </p:cNvPicPr>
          <p:nvPr/>
        </p:nvPicPr>
        <p:blipFill>
          <a:blip r:embed="rId5" cstate="print"/>
          <a:stretch>
            <a:fillRect/>
          </a:stretch>
        </p:blipFill>
        <p:spPr>
          <a:xfrm>
            <a:off x="4788024" y="2636912"/>
            <a:ext cx="2809875" cy="304800"/>
          </a:xfrm>
          <a:prstGeom prst="rect">
            <a:avLst/>
          </a:prstGeom>
        </p:spPr>
      </p:pic>
      <p:pic>
        <p:nvPicPr>
          <p:cNvPr id="8" name="圖片 7" descr="未命名3.jpg"/>
          <p:cNvPicPr>
            <a:picLocks noChangeAspect="1"/>
          </p:cNvPicPr>
          <p:nvPr/>
        </p:nvPicPr>
        <p:blipFill>
          <a:blip r:embed="rId6" cstate="print"/>
          <a:stretch>
            <a:fillRect/>
          </a:stretch>
        </p:blipFill>
        <p:spPr>
          <a:xfrm>
            <a:off x="6444208" y="3429000"/>
            <a:ext cx="2505075" cy="285750"/>
          </a:xfrm>
          <a:prstGeom prst="rect">
            <a:avLst/>
          </a:prstGeom>
        </p:spPr>
      </p:pic>
      <p:pic>
        <p:nvPicPr>
          <p:cNvPr id="9" name="圖片 8" descr="未命名33.jpg"/>
          <p:cNvPicPr>
            <a:picLocks noChangeAspect="1"/>
          </p:cNvPicPr>
          <p:nvPr/>
        </p:nvPicPr>
        <p:blipFill>
          <a:blip r:embed="rId7" cstate="print"/>
          <a:stretch>
            <a:fillRect/>
          </a:stretch>
        </p:blipFill>
        <p:spPr>
          <a:xfrm>
            <a:off x="4686300" y="3068960"/>
            <a:ext cx="4457700" cy="3238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4.5 (cont.)</a:t>
            </a:r>
            <a:endParaRPr lang="zh-TW" altLang="en-US" dirty="0"/>
          </a:p>
        </p:txBody>
      </p:sp>
      <p:sp>
        <p:nvSpPr>
          <p:cNvPr id="3" name="內容版面配置區 2"/>
          <p:cNvSpPr>
            <a:spLocks noGrp="1"/>
          </p:cNvSpPr>
          <p:nvPr>
            <p:ph idx="1"/>
          </p:nvPr>
        </p:nvSpPr>
        <p:spPr/>
        <p:txBody>
          <a:bodyPr/>
          <a:lstStyle/>
          <a:p>
            <a:pPr marL="274320" indent="-274320" eaLnBrk="1" fontAlgn="auto" hangingPunct="1">
              <a:spcBef>
                <a:spcPts val="580"/>
              </a:spcBef>
              <a:spcAft>
                <a:spcPts val="0"/>
              </a:spcAft>
              <a:buFont typeface="Wingdings 2"/>
              <a:buChar char=""/>
              <a:defRPr/>
            </a:pPr>
            <a:r>
              <a:rPr lang="en-US" altLang="zh-TW" dirty="0" smtClean="0"/>
              <a:t>f1 and f4 forms the lowest </a:t>
            </a:r>
            <a:r>
              <a:rPr lang="en-US" altLang="zh-TW" dirty="0" err="1" smtClean="0"/>
              <a:t>Bayes</a:t>
            </a:r>
            <a:r>
              <a:rPr lang="en-US" altLang="zh-TW" dirty="0" smtClean="0"/>
              <a:t> gain</a:t>
            </a:r>
          </a:p>
          <a:p>
            <a:pPr marL="274320" indent="-274320" eaLnBrk="1" fontAlgn="auto" hangingPunct="1">
              <a:spcBef>
                <a:spcPts val="580"/>
              </a:spcBef>
              <a:spcAft>
                <a:spcPts val="0"/>
              </a:spcAft>
              <a:buFont typeface="Wingdings 2"/>
              <a:buChar char=""/>
              <a:defRPr/>
            </a:pPr>
            <a:endParaRPr lang="en-US" altLang="zh-TW" dirty="0" smtClean="0"/>
          </a:p>
          <a:p>
            <a:pPr marL="274320" indent="-274320" eaLnBrk="1" fontAlgn="auto" hangingPunct="1">
              <a:spcBef>
                <a:spcPts val="580"/>
              </a:spcBef>
              <a:spcAft>
                <a:spcPts val="0"/>
              </a:spcAft>
              <a:buFont typeface="Wingdings 2"/>
              <a:buChar char=""/>
              <a:defRPr/>
            </a:pPr>
            <a:endParaRPr lang="en-US" altLang="zh-TW" dirty="0" smtClean="0"/>
          </a:p>
          <a:p>
            <a:pPr marL="274320" indent="-274320" eaLnBrk="1" fontAlgn="auto" hangingPunct="1">
              <a:spcBef>
                <a:spcPts val="580"/>
              </a:spcBef>
              <a:spcAft>
                <a:spcPts val="0"/>
              </a:spcAft>
              <a:buFont typeface="Wingdings 2"/>
              <a:buChar char=""/>
              <a:defRPr/>
            </a:pPr>
            <a:endParaRPr lang="en-US" altLang="zh-TW" dirty="0" smtClean="0"/>
          </a:p>
          <a:p>
            <a:pPr marL="274320" indent="-274320" eaLnBrk="1" fontAlgn="auto" hangingPunct="1">
              <a:spcBef>
                <a:spcPts val="580"/>
              </a:spcBef>
              <a:spcAft>
                <a:spcPts val="0"/>
              </a:spcAft>
              <a:buFont typeface="Wingdings 2"/>
              <a:buChar char=""/>
              <a:defRPr/>
            </a:pPr>
            <a:r>
              <a:rPr lang="en-US" altLang="zh-TW" dirty="0" smtClean="0"/>
              <a:t>Find some p that eliminate P(c1)</a:t>
            </a:r>
          </a:p>
          <a:p>
            <a:pPr marL="274320" indent="-274320" eaLnBrk="1" fontAlgn="auto" hangingPunct="1">
              <a:spcBef>
                <a:spcPts val="580"/>
              </a:spcBef>
              <a:spcAft>
                <a:spcPts val="0"/>
              </a:spcAft>
              <a:buFont typeface="Wingdings 2"/>
              <a:buChar char=""/>
              <a:defRPr/>
            </a:pPr>
            <a:r>
              <a:rPr lang="en-US" altLang="zh-TW" dirty="0" smtClean="0"/>
              <a:t>p = 0.3103</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pic>
        <p:nvPicPr>
          <p:cNvPr id="5" name="Picture 2"/>
          <p:cNvPicPr>
            <a:picLocks noChangeAspect="1" noChangeArrowheads="1"/>
          </p:cNvPicPr>
          <p:nvPr/>
        </p:nvPicPr>
        <p:blipFill>
          <a:blip r:embed="rId3" cstate="print"/>
          <a:srcRect/>
          <a:stretch>
            <a:fillRect/>
          </a:stretch>
        </p:blipFill>
        <p:spPr bwMode="auto">
          <a:xfrm>
            <a:off x="1475656" y="2780928"/>
            <a:ext cx="4772025" cy="124142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691680" y="5373216"/>
            <a:ext cx="4856162" cy="78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2467" name="Rectangle 2"/>
          <p:cNvSpPr>
            <a:spLocks noGrp="1" noChangeArrowheads="1"/>
          </p:cNvSpPr>
          <p:nvPr>
            <p:ph type="title"/>
          </p:nvPr>
        </p:nvSpPr>
        <p:spPr/>
        <p:txBody>
          <a:bodyPr/>
          <a:lstStyle/>
          <a:p>
            <a:pPr eaLnBrk="1" hangingPunct="1"/>
            <a:r>
              <a:rPr lang="en-US" altLang="zh-TW" smtClean="0"/>
              <a:t>Example 4.5 (cont.)</a:t>
            </a:r>
          </a:p>
        </p:txBody>
      </p:sp>
      <p:pic>
        <p:nvPicPr>
          <p:cNvPr id="62468" name="Picture 4"/>
          <p:cNvPicPr>
            <a:picLocks noGrp="1" noChangeAspect="1" noChangeArrowheads="1"/>
          </p:cNvPicPr>
          <p:nvPr>
            <p:ph type="body" idx="1"/>
          </p:nvPr>
        </p:nvPicPr>
        <p:blipFill>
          <a:blip r:embed="rId2" cstate="print"/>
          <a:srcRect/>
          <a:stretch>
            <a:fillRect/>
          </a:stretch>
        </p:blipFill>
        <p:spPr>
          <a:xfrm>
            <a:off x="2236788" y="1898650"/>
            <a:ext cx="5287962" cy="4554538"/>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3491" name="Rectangle 2"/>
          <p:cNvSpPr>
            <a:spLocks noGrp="1" noChangeArrowheads="1"/>
          </p:cNvSpPr>
          <p:nvPr>
            <p:ph type="title"/>
          </p:nvPr>
        </p:nvSpPr>
        <p:spPr/>
        <p:txBody>
          <a:bodyPr/>
          <a:lstStyle/>
          <a:p>
            <a:pPr eaLnBrk="1" hangingPunct="1"/>
            <a:r>
              <a:rPr lang="en-US" altLang="zh-TW" smtClean="0"/>
              <a:t>Decision Rule Error</a:t>
            </a:r>
          </a:p>
        </p:txBody>
      </p:sp>
      <p:pic>
        <p:nvPicPr>
          <p:cNvPr id="63492" name="Picture 4"/>
          <p:cNvPicPr>
            <a:picLocks noGrp="1" noChangeAspect="1" noChangeArrowheads="1"/>
          </p:cNvPicPr>
          <p:nvPr>
            <p:ph type="body" idx="1"/>
          </p:nvPr>
        </p:nvPicPr>
        <p:blipFill>
          <a:blip r:embed="rId2" cstate="print"/>
          <a:srcRect/>
          <a:stretch>
            <a:fillRect/>
          </a:stretch>
        </p:blipFill>
        <p:spPr>
          <a:xfrm>
            <a:off x="971550" y="2565400"/>
            <a:ext cx="7632700" cy="571500"/>
          </a:xfrm>
          <a:noFill/>
        </p:spPr>
      </p:pic>
      <p:sp>
        <p:nvSpPr>
          <p:cNvPr id="63493" name="Rectangle 6"/>
          <p:cNvSpPr>
            <a:spLocks noChangeArrowheads="1"/>
          </p:cNvSpPr>
          <p:nvPr/>
        </p:nvSpPr>
        <p:spPr bwMode="auto">
          <a:xfrm>
            <a:off x="684213" y="2041525"/>
            <a:ext cx="8229600" cy="4411663"/>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US" altLang="zh-TW" sz="3000" dirty="0"/>
              <a:t>The misidentification </a:t>
            </a:r>
            <a:r>
              <a:rPr lang="en-US" altLang="zh-TW" sz="3000" dirty="0" smtClean="0"/>
              <a:t>error </a:t>
            </a:r>
            <a:r>
              <a:rPr lang="en-US" altLang="zh-TW" sz="3000" i="1" dirty="0" err="1" smtClean="0"/>
              <a:t>α</a:t>
            </a:r>
            <a:r>
              <a:rPr lang="en-US" altLang="zh-TW" sz="1100" i="1" dirty="0" err="1" smtClean="0"/>
              <a:t>k</a:t>
            </a:r>
            <a:endParaRPr lang="en-US" altLang="zh-TW" sz="1100" i="1"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endParaRPr lang="en-US" altLang="zh-TW" sz="1100" dirty="0"/>
          </a:p>
          <a:p>
            <a:pPr marL="342900" indent="-342900">
              <a:spcBef>
                <a:spcPct val="20000"/>
              </a:spcBef>
              <a:buClr>
                <a:schemeClr val="tx2"/>
              </a:buClr>
              <a:buSzPct val="70000"/>
              <a:buFont typeface="Wingdings" pitchFamily="2" charset="2"/>
              <a:buChar char="l"/>
            </a:pPr>
            <a:r>
              <a:rPr lang="en-US" altLang="zh-TW" sz="3000" dirty="0"/>
              <a:t>The false-identification error </a:t>
            </a:r>
            <a:r>
              <a:rPr lang="en-US" altLang="zh-TW" sz="3000" i="1" dirty="0" err="1"/>
              <a:t>β</a:t>
            </a:r>
            <a:r>
              <a:rPr lang="en-US" altLang="zh-TW" sz="1100" i="1" dirty="0" err="1"/>
              <a:t>k</a:t>
            </a:r>
            <a:endParaRPr lang="en-US" altLang="zh-TW" sz="1100" i="1" dirty="0"/>
          </a:p>
        </p:txBody>
      </p:sp>
      <p:pic>
        <p:nvPicPr>
          <p:cNvPr id="63494" name="Picture 7"/>
          <p:cNvPicPr>
            <a:picLocks noChangeAspect="1" noChangeArrowheads="1"/>
          </p:cNvPicPr>
          <p:nvPr/>
        </p:nvPicPr>
        <p:blipFill>
          <a:blip r:embed="rId3" cstate="print"/>
          <a:srcRect/>
          <a:stretch>
            <a:fillRect/>
          </a:stretch>
        </p:blipFill>
        <p:spPr bwMode="auto">
          <a:xfrm>
            <a:off x="1908175" y="2997200"/>
            <a:ext cx="2879725" cy="1258888"/>
          </a:xfrm>
          <a:prstGeom prst="rect">
            <a:avLst/>
          </a:prstGeom>
          <a:noFill/>
          <a:ln w="9525">
            <a:noFill/>
            <a:miter lim="800000"/>
            <a:headEnd/>
            <a:tailEnd/>
          </a:ln>
        </p:spPr>
      </p:pic>
      <p:pic>
        <p:nvPicPr>
          <p:cNvPr id="63495" name="Picture 8"/>
          <p:cNvPicPr>
            <a:picLocks noChangeAspect="1" noChangeArrowheads="1"/>
          </p:cNvPicPr>
          <p:nvPr/>
        </p:nvPicPr>
        <p:blipFill>
          <a:blip r:embed="rId4" cstate="print"/>
          <a:srcRect/>
          <a:stretch>
            <a:fillRect/>
          </a:stretch>
        </p:blipFill>
        <p:spPr bwMode="auto">
          <a:xfrm>
            <a:off x="1042988" y="4797425"/>
            <a:ext cx="6913562"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7172" name="Rectangle 2"/>
          <p:cNvSpPr>
            <a:spLocks noGrp="1" noChangeArrowheads="1"/>
          </p:cNvSpPr>
          <p:nvPr>
            <p:ph type="title"/>
          </p:nvPr>
        </p:nvSpPr>
        <p:spPr/>
        <p:txBody>
          <a:bodyPr/>
          <a:lstStyle/>
          <a:p>
            <a:pPr eaLnBrk="1" hangingPunct="1"/>
            <a:r>
              <a:rPr lang="en-US" altLang="zh-TW" smtClean="0"/>
              <a:t>An Instance</a:t>
            </a:r>
          </a:p>
        </p:txBody>
      </p:sp>
      <p:pic>
        <p:nvPicPr>
          <p:cNvPr id="7173" name="Picture 4"/>
          <p:cNvPicPr>
            <a:picLocks noGrp="1" noChangeAspect="1" noChangeArrowheads="1"/>
          </p:cNvPicPr>
          <p:nvPr>
            <p:ph type="body" idx="4294967295"/>
          </p:nvPr>
        </p:nvPicPr>
        <p:blipFill>
          <a:blip r:embed="rId4" cstate="print"/>
          <a:srcRect/>
          <a:stretch>
            <a:fillRect/>
          </a:stretch>
        </p:blipFill>
        <p:spPr>
          <a:xfrm>
            <a:off x="1331913" y="1989138"/>
            <a:ext cx="5976937" cy="2778125"/>
          </a:xfrm>
          <a:noFill/>
        </p:spPr>
      </p:pic>
      <p:graphicFrame>
        <p:nvGraphicFramePr>
          <p:cNvPr id="7170" name="Object 5"/>
          <p:cNvGraphicFramePr>
            <a:graphicFrameLocks noGrp="1" noChangeAspect="1"/>
          </p:cNvGraphicFramePr>
          <p:nvPr>
            <p:ph idx="1"/>
          </p:nvPr>
        </p:nvGraphicFramePr>
        <p:xfrm>
          <a:off x="0" y="5084763"/>
          <a:ext cx="9074150" cy="971550"/>
        </p:xfrm>
        <a:graphic>
          <a:graphicData uri="http://schemas.openxmlformats.org/presentationml/2006/ole">
            <mc:AlternateContent xmlns:mc="http://schemas.openxmlformats.org/markup-compatibility/2006">
              <mc:Choice xmlns:v="urn:schemas-microsoft-com:vml" Requires="v">
                <p:oleObj spid="_x0000_s7285" r:id="rId5" imgW="10666667" imgH="1142857" progId="">
                  <p:embed/>
                </p:oleObj>
              </mc:Choice>
              <mc:Fallback>
                <p:oleObj r:id="rId5" imgW="10666667" imgH="1142857"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84763"/>
                        <a:ext cx="90741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4579" name="Rectangle 2"/>
          <p:cNvSpPr>
            <a:spLocks noGrp="1" noChangeArrowheads="1"/>
          </p:cNvSpPr>
          <p:nvPr>
            <p:ph type="title"/>
          </p:nvPr>
        </p:nvSpPr>
        <p:spPr/>
        <p:txBody>
          <a:bodyPr/>
          <a:lstStyle/>
          <a:p>
            <a:pPr eaLnBrk="1" hangingPunct="1"/>
            <a:r>
              <a:rPr lang="en-US" altLang="zh-TW" dirty="0" smtClean="0"/>
              <a:t>Simple Pattern Discrimination</a:t>
            </a:r>
          </a:p>
        </p:txBody>
      </p:sp>
      <p:sp>
        <p:nvSpPr>
          <p:cNvPr id="24580" name="Rectangle 3"/>
          <p:cNvSpPr>
            <a:spLocks noGrp="1" noChangeArrowheads="1"/>
          </p:cNvSpPr>
          <p:nvPr>
            <p:ph type="body" idx="1"/>
          </p:nvPr>
        </p:nvSpPr>
        <p:spPr/>
        <p:txBody>
          <a:bodyPr/>
          <a:lstStyle/>
          <a:p>
            <a:pPr eaLnBrk="1" hangingPunct="1"/>
            <a:r>
              <a:rPr lang="en-US" altLang="zh-TW" dirty="0" smtClean="0"/>
              <a:t>Also called pattern identification process</a:t>
            </a:r>
          </a:p>
          <a:p>
            <a:pPr eaLnBrk="1" hangingPunct="1"/>
            <a:r>
              <a:rPr lang="en-US" altLang="zh-TW" dirty="0" smtClean="0"/>
              <a:t>A unit is observed or measured</a:t>
            </a:r>
          </a:p>
          <a:p>
            <a:pPr eaLnBrk="1" hangingPunct="1"/>
            <a:r>
              <a:rPr lang="en-US" altLang="zh-TW" dirty="0" smtClean="0"/>
              <a:t>A category assignment is made that names or classifies the unit as a type of object</a:t>
            </a:r>
          </a:p>
          <a:p>
            <a:pPr eaLnBrk="1" hangingPunct="1"/>
            <a:r>
              <a:rPr lang="en-US" altLang="zh-TW" dirty="0" smtClean="0"/>
              <a:t>The category assignment is made only on observed measurement (pattern)</a:t>
            </a:r>
          </a:p>
          <a:p>
            <a:pPr eaLnBrk="1" hangingPunct="1"/>
            <a:endParaRPr lang="en-US" altLang="zh-TW" dirty="0" smtClean="0"/>
          </a:p>
        </p:txBody>
      </p:sp>
      <p:pic>
        <p:nvPicPr>
          <p:cNvPr id="2" name="Picture 1" descr="Screen Shot 2015-09-24 at 9.07.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4640682"/>
            <a:ext cx="2232248" cy="221731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4515" name="Rectangle 2"/>
          <p:cNvSpPr>
            <a:spLocks noGrp="1" noChangeArrowheads="1"/>
          </p:cNvSpPr>
          <p:nvPr>
            <p:ph type="title"/>
          </p:nvPr>
        </p:nvSpPr>
        <p:spPr/>
        <p:txBody>
          <a:bodyPr/>
          <a:lstStyle/>
          <a:p>
            <a:pPr eaLnBrk="1" hangingPunct="1"/>
            <a:r>
              <a:rPr lang="en-US" altLang="zh-TW" dirty="0" smtClean="0"/>
              <a:t>Reserving Judgment</a:t>
            </a:r>
          </a:p>
        </p:txBody>
      </p:sp>
      <p:sp>
        <p:nvSpPr>
          <p:cNvPr id="64516" name="Rectangle 3"/>
          <p:cNvSpPr>
            <a:spLocks noGrp="1" noChangeArrowheads="1"/>
          </p:cNvSpPr>
          <p:nvPr>
            <p:ph type="body" idx="1"/>
          </p:nvPr>
        </p:nvSpPr>
        <p:spPr/>
        <p:txBody>
          <a:bodyPr/>
          <a:lstStyle/>
          <a:p>
            <a:pPr eaLnBrk="1" hangingPunct="1"/>
            <a:r>
              <a:rPr lang="en-US" altLang="zh-TW" dirty="0" smtClean="0"/>
              <a:t>The decision rule may withhold judgment for some measurements</a:t>
            </a:r>
          </a:p>
          <a:p>
            <a:pPr eaLnBrk="1" hangingPunct="1"/>
            <a:r>
              <a:rPr lang="en-US" altLang="zh-TW" dirty="0" smtClean="0"/>
              <a:t>Then, the decision rule is characterized by the fraction of time it withhold judgment and the error rate for those measurement it does assign.</a:t>
            </a:r>
          </a:p>
          <a:p>
            <a:pPr eaLnBrk="1" hangingPunct="1"/>
            <a:r>
              <a:rPr lang="en-US" altLang="zh-TW" dirty="0" smtClean="0"/>
              <a:t>It is an important technique to control error rate.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899592" y="4581128"/>
            <a:ext cx="6913562" cy="2016125"/>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Reserving Judgment</a:t>
            </a:r>
            <a:endParaRPr lang="zh-TW" altLang="en-US" dirty="0"/>
          </a:p>
        </p:txBody>
      </p:sp>
      <p:sp>
        <p:nvSpPr>
          <p:cNvPr id="3" name="內容版面配置區 2"/>
          <p:cNvSpPr>
            <a:spLocks noGrp="1"/>
          </p:cNvSpPr>
          <p:nvPr>
            <p:ph idx="1"/>
          </p:nvPr>
        </p:nvSpPr>
        <p:spPr>
          <a:xfrm>
            <a:off x="539552" y="1844825"/>
            <a:ext cx="8229600" cy="4320480"/>
          </a:xfrm>
        </p:spPr>
        <p:txBody>
          <a:bodyPr/>
          <a:lstStyle/>
          <a:p>
            <a:pPr eaLnBrk="1" hangingPunct="1"/>
            <a:r>
              <a:rPr lang="en-US" altLang="zh-TW" dirty="0" smtClean="0"/>
              <a:t>Let         be the maximum Type I error we can tolerate with category k</a:t>
            </a:r>
          </a:p>
          <a:p>
            <a:pPr eaLnBrk="1" hangingPunct="1"/>
            <a:r>
              <a:rPr lang="en-US" altLang="zh-TW" dirty="0" smtClean="0"/>
              <a:t>Let         be the maximum Type II error we can tolerate with category k</a:t>
            </a:r>
          </a:p>
          <a:p>
            <a:pPr eaLnBrk="1" hangingPunct="1"/>
            <a:r>
              <a:rPr lang="en-US" altLang="zh-TW" dirty="0" smtClean="0"/>
              <a:t>Measurement that will not be rejected (acceptance region)</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smtClean="0"/>
              <a:t>DC &amp; CV Lab.</a:t>
            </a:r>
          </a:p>
          <a:p>
            <a:pPr>
              <a:defRPr/>
            </a:pPr>
            <a:r>
              <a:rPr lang="en-US" altLang="zh-TW" smtClean="0"/>
              <a:t>CSIE NTU</a:t>
            </a:r>
            <a:endParaRPr lang="en-US" altLang="zh-TW"/>
          </a:p>
        </p:txBody>
      </p:sp>
      <p:pic>
        <p:nvPicPr>
          <p:cNvPr id="5" name="Picture 2"/>
          <p:cNvPicPr>
            <a:picLocks noChangeAspect="1" noChangeArrowheads="1"/>
          </p:cNvPicPr>
          <p:nvPr/>
        </p:nvPicPr>
        <p:blipFill>
          <a:blip r:embed="rId4" cstate="print"/>
          <a:srcRect/>
          <a:stretch>
            <a:fillRect/>
          </a:stretch>
        </p:blipFill>
        <p:spPr bwMode="auto">
          <a:xfrm>
            <a:off x="1763688" y="1916832"/>
            <a:ext cx="527050" cy="392112"/>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1763688" y="2996952"/>
            <a:ext cx="496888" cy="44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5539" name="Rectangle 2"/>
          <p:cNvSpPr>
            <a:spLocks noGrp="1" noChangeArrowheads="1"/>
          </p:cNvSpPr>
          <p:nvPr>
            <p:ph type="title"/>
          </p:nvPr>
        </p:nvSpPr>
        <p:spPr/>
        <p:txBody>
          <a:bodyPr/>
          <a:lstStyle/>
          <a:p>
            <a:pPr eaLnBrk="1" hangingPunct="1"/>
            <a:r>
              <a:rPr lang="en-US" altLang="zh-TW" smtClean="0"/>
              <a:t>Nearest Neighbor Rule</a:t>
            </a:r>
          </a:p>
        </p:txBody>
      </p:sp>
      <p:sp>
        <p:nvSpPr>
          <p:cNvPr id="65540" name="Rectangle 3"/>
          <p:cNvSpPr>
            <a:spLocks noGrp="1" noChangeArrowheads="1"/>
          </p:cNvSpPr>
          <p:nvPr>
            <p:ph type="body" idx="1"/>
          </p:nvPr>
        </p:nvSpPr>
        <p:spPr/>
        <p:txBody>
          <a:bodyPr/>
          <a:lstStyle/>
          <a:p>
            <a:pPr eaLnBrk="1" hangingPunct="1">
              <a:lnSpc>
                <a:spcPct val="90000"/>
              </a:lnSpc>
            </a:pPr>
            <a:r>
              <a:rPr lang="en-US" altLang="zh-TW" dirty="0" smtClean="0"/>
              <a:t>Assign pattern </a:t>
            </a:r>
            <a:r>
              <a:rPr lang="en-US" altLang="zh-TW" i="1" dirty="0" smtClean="0"/>
              <a:t>x</a:t>
            </a:r>
            <a:r>
              <a:rPr lang="en-US" altLang="zh-TW" dirty="0" smtClean="0"/>
              <a:t> to the closest vector in the training set</a:t>
            </a:r>
          </a:p>
          <a:p>
            <a:pPr eaLnBrk="1" hangingPunct="1">
              <a:lnSpc>
                <a:spcPct val="90000"/>
              </a:lnSpc>
            </a:pPr>
            <a:r>
              <a:rPr lang="en-US" altLang="zh-TW" dirty="0" smtClean="0"/>
              <a:t>The definition of  “closest”:</a:t>
            </a:r>
          </a:p>
          <a:p>
            <a:pPr eaLnBrk="1" hangingPunct="1">
              <a:lnSpc>
                <a:spcPct val="90000"/>
              </a:lnSpc>
            </a:pPr>
            <a:endParaRPr lang="en-US" altLang="zh-TW" dirty="0" smtClean="0"/>
          </a:p>
          <a:p>
            <a:pPr eaLnBrk="1" hangingPunct="1">
              <a:lnSpc>
                <a:spcPct val="90000"/>
              </a:lnSpc>
              <a:buFont typeface="Wingdings" pitchFamily="2" charset="2"/>
              <a:buNone/>
            </a:pPr>
            <a:r>
              <a:rPr lang="en-US" altLang="zh-TW" dirty="0" smtClean="0"/>
              <a:t>   where      is a metric or measurement space</a:t>
            </a:r>
          </a:p>
          <a:p>
            <a:pPr eaLnBrk="1" hangingPunct="1">
              <a:lnSpc>
                <a:spcPct val="90000"/>
              </a:lnSpc>
            </a:pPr>
            <a:r>
              <a:rPr lang="en-US" altLang="zh-TW" dirty="0" smtClean="0"/>
              <a:t>Chief difficulty: brute-force nearest neighbor algorithm computational complexity proportional to number of patterns in training set </a:t>
            </a:r>
          </a:p>
        </p:txBody>
      </p:sp>
      <p:pic>
        <p:nvPicPr>
          <p:cNvPr id="65542" name="Picture 5"/>
          <p:cNvPicPr>
            <a:picLocks noChangeAspect="1" noChangeArrowheads="1"/>
          </p:cNvPicPr>
          <p:nvPr/>
        </p:nvPicPr>
        <p:blipFill>
          <a:blip r:embed="rId3" cstate="print"/>
          <a:srcRect/>
          <a:stretch>
            <a:fillRect/>
          </a:stretch>
        </p:blipFill>
        <p:spPr bwMode="auto">
          <a:xfrm>
            <a:off x="2268538" y="3933825"/>
            <a:ext cx="239712" cy="352425"/>
          </a:xfrm>
          <a:prstGeom prst="rect">
            <a:avLst/>
          </a:prstGeom>
          <a:noFill/>
          <a:ln w="9525">
            <a:noFill/>
            <a:miter lim="800000"/>
            <a:headEnd/>
            <a:tailEnd/>
          </a:ln>
        </p:spPr>
      </p:pic>
      <p:pic>
        <p:nvPicPr>
          <p:cNvPr id="124929" name="Picture 1"/>
          <p:cNvPicPr>
            <a:picLocks noChangeAspect="1" noChangeArrowheads="1"/>
          </p:cNvPicPr>
          <p:nvPr/>
        </p:nvPicPr>
        <p:blipFill>
          <a:blip r:embed="rId4" cstate="print"/>
          <a:srcRect/>
          <a:stretch>
            <a:fillRect/>
          </a:stretch>
        </p:blipFill>
        <p:spPr bwMode="auto">
          <a:xfrm>
            <a:off x="1071538" y="3500438"/>
            <a:ext cx="4600575"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6563" name="Rectangle 2"/>
          <p:cNvSpPr>
            <a:spLocks noGrp="1" noChangeArrowheads="1"/>
          </p:cNvSpPr>
          <p:nvPr>
            <p:ph type="title"/>
          </p:nvPr>
        </p:nvSpPr>
        <p:spPr/>
        <p:txBody>
          <a:bodyPr/>
          <a:lstStyle/>
          <a:p>
            <a:pPr eaLnBrk="1" hangingPunct="1"/>
            <a:r>
              <a:rPr lang="en-US" altLang="zh-TW" smtClean="0"/>
              <a:t>Binary Decision Tree Classifier</a:t>
            </a:r>
          </a:p>
        </p:txBody>
      </p:sp>
      <p:sp>
        <p:nvSpPr>
          <p:cNvPr id="66564" name="Rectangle 3"/>
          <p:cNvSpPr>
            <a:spLocks noGrp="1" noChangeArrowheads="1"/>
          </p:cNvSpPr>
          <p:nvPr>
            <p:ph type="body" idx="1"/>
          </p:nvPr>
        </p:nvSpPr>
        <p:spPr/>
        <p:txBody>
          <a:bodyPr/>
          <a:lstStyle/>
          <a:p>
            <a:pPr eaLnBrk="1" hangingPunct="1"/>
            <a:r>
              <a:rPr lang="en-US" altLang="zh-TW" smtClean="0"/>
              <a:t>Assign by hierarchical decision procedure</a:t>
            </a:r>
          </a:p>
        </p:txBody>
      </p:sp>
      <p:pic>
        <p:nvPicPr>
          <p:cNvPr id="66565" name="Picture 4"/>
          <p:cNvPicPr>
            <a:picLocks noChangeAspect="1" noChangeArrowheads="1"/>
          </p:cNvPicPr>
          <p:nvPr/>
        </p:nvPicPr>
        <p:blipFill>
          <a:blip r:embed="rId2" cstate="print"/>
          <a:srcRect/>
          <a:stretch>
            <a:fillRect/>
          </a:stretch>
        </p:blipFill>
        <p:spPr bwMode="auto">
          <a:xfrm>
            <a:off x="1042988" y="2587625"/>
            <a:ext cx="6842125"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7587" name="Rectangle 2"/>
          <p:cNvSpPr>
            <a:spLocks noGrp="1" noChangeArrowheads="1"/>
          </p:cNvSpPr>
          <p:nvPr>
            <p:ph type="title"/>
          </p:nvPr>
        </p:nvSpPr>
        <p:spPr/>
        <p:txBody>
          <a:bodyPr/>
          <a:lstStyle/>
          <a:p>
            <a:pPr eaLnBrk="1" hangingPunct="1"/>
            <a:r>
              <a:rPr lang="en-US" altLang="zh-TW" smtClean="0"/>
              <a:t>Major Problems</a:t>
            </a:r>
          </a:p>
        </p:txBody>
      </p:sp>
      <p:sp>
        <p:nvSpPr>
          <p:cNvPr id="67588" name="Rectangle 3"/>
          <p:cNvSpPr>
            <a:spLocks noGrp="1" noChangeArrowheads="1"/>
          </p:cNvSpPr>
          <p:nvPr>
            <p:ph type="body" idx="1"/>
          </p:nvPr>
        </p:nvSpPr>
        <p:spPr/>
        <p:txBody>
          <a:bodyPr/>
          <a:lstStyle/>
          <a:p>
            <a:pPr eaLnBrk="1" hangingPunct="1"/>
            <a:r>
              <a:rPr lang="en-US" altLang="zh-TW" smtClean="0"/>
              <a:t>Choosing tree structure</a:t>
            </a:r>
          </a:p>
          <a:p>
            <a:pPr eaLnBrk="1" hangingPunct="1"/>
            <a:r>
              <a:rPr lang="en-US" altLang="zh-TW" smtClean="0"/>
              <a:t>Choosing features used at each non-terminal node</a:t>
            </a:r>
          </a:p>
          <a:p>
            <a:pPr eaLnBrk="1" hangingPunct="1"/>
            <a:r>
              <a:rPr lang="en-US" altLang="zh-TW" smtClean="0"/>
              <a:t>Choosing decision rule at each non-terminal node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8611" name="Rectangle 2"/>
          <p:cNvSpPr>
            <a:spLocks noGrp="1" noChangeArrowheads="1"/>
          </p:cNvSpPr>
          <p:nvPr>
            <p:ph type="title"/>
          </p:nvPr>
        </p:nvSpPr>
        <p:spPr/>
        <p:txBody>
          <a:bodyPr/>
          <a:lstStyle/>
          <a:p>
            <a:pPr eaLnBrk="1" hangingPunct="1"/>
            <a:r>
              <a:rPr lang="en-US" altLang="zh-TW" smtClean="0"/>
              <a:t>Decision Rules at the </a:t>
            </a:r>
            <a:br>
              <a:rPr lang="en-US" altLang="zh-TW" smtClean="0"/>
            </a:br>
            <a:r>
              <a:rPr lang="en-US" altLang="zh-TW" smtClean="0"/>
              <a:t>Non-terminal Node</a:t>
            </a:r>
          </a:p>
        </p:txBody>
      </p:sp>
      <p:sp>
        <p:nvSpPr>
          <p:cNvPr id="68612" name="Rectangle 3"/>
          <p:cNvSpPr>
            <a:spLocks noGrp="1" noChangeArrowheads="1"/>
          </p:cNvSpPr>
          <p:nvPr>
            <p:ph type="body" idx="1"/>
          </p:nvPr>
        </p:nvSpPr>
        <p:spPr/>
        <p:txBody>
          <a:bodyPr/>
          <a:lstStyle/>
          <a:p>
            <a:pPr eaLnBrk="1" hangingPunct="1"/>
            <a:r>
              <a:rPr lang="en-US" altLang="zh-TW" dirty="0" err="1" smtClean="0"/>
              <a:t>Thresholding</a:t>
            </a:r>
            <a:r>
              <a:rPr lang="en-US" altLang="zh-TW" dirty="0" smtClean="0"/>
              <a:t> the measurement component</a:t>
            </a:r>
          </a:p>
          <a:p>
            <a:pPr eaLnBrk="1" hangingPunct="1"/>
            <a:r>
              <a:rPr lang="en-US" altLang="zh-TW" dirty="0" smtClean="0"/>
              <a:t>Fisher’s linear decision rule</a:t>
            </a:r>
          </a:p>
          <a:p>
            <a:pPr eaLnBrk="1" hangingPunct="1"/>
            <a:r>
              <a:rPr lang="en-US" altLang="zh-TW" dirty="0" err="1" smtClean="0"/>
              <a:t>Bayes</a:t>
            </a:r>
            <a:r>
              <a:rPr lang="en-US" altLang="zh-TW" dirty="0" smtClean="0"/>
              <a:t> quadratic decision rule</a:t>
            </a:r>
          </a:p>
          <a:p>
            <a:pPr eaLnBrk="1" hangingPunct="1"/>
            <a:r>
              <a:rPr lang="en-US" altLang="zh-TW" dirty="0" err="1" smtClean="0"/>
              <a:t>Bayes</a:t>
            </a:r>
            <a:r>
              <a:rPr lang="en-US" altLang="zh-TW" dirty="0" smtClean="0"/>
              <a:t> linear decision rule</a:t>
            </a:r>
          </a:p>
          <a:p>
            <a:pPr eaLnBrk="1" hangingPunct="1"/>
            <a:r>
              <a:rPr lang="en-US" altLang="zh-TW" dirty="0" smtClean="0"/>
              <a:t>Linear decision rule from the first principal component</a:t>
            </a:r>
          </a:p>
          <a:p>
            <a:pPr eaLnBrk="1" hangingPunct="1">
              <a:buFont typeface="Wingdings" pitchFamily="2" charset="2"/>
              <a:buNone/>
            </a:pPr>
            <a:r>
              <a:rPr lang="en-US" altLang="zh-TW" dirty="0"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69635" name="Rectangle 2"/>
          <p:cNvSpPr>
            <a:spLocks noGrp="1" noChangeArrowheads="1"/>
          </p:cNvSpPr>
          <p:nvPr>
            <p:ph type="title"/>
          </p:nvPr>
        </p:nvSpPr>
        <p:spPr/>
        <p:txBody>
          <a:bodyPr/>
          <a:lstStyle/>
          <a:p>
            <a:pPr eaLnBrk="1" hangingPunct="1"/>
            <a:r>
              <a:rPr lang="en-US" altLang="zh-TW" smtClean="0"/>
              <a:t>Error Estimation</a:t>
            </a:r>
          </a:p>
        </p:txBody>
      </p:sp>
      <p:sp>
        <p:nvSpPr>
          <p:cNvPr id="69636" name="Rectangle 3"/>
          <p:cNvSpPr>
            <a:spLocks noGrp="1" noChangeArrowheads="1"/>
          </p:cNvSpPr>
          <p:nvPr>
            <p:ph type="body" idx="1"/>
          </p:nvPr>
        </p:nvSpPr>
        <p:spPr/>
        <p:txBody>
          <a:bodyPr/>
          <a:lstStyle/>
          <a:p>
            <a:pPr eaLnBrk="1" hangingPunct="1"/>
            <a:r>
              <a:rPr lang="en-US" altLang="zh-TW" dirty="0" smtClean="0"/>
              <a:t>An important way to characterize the performance of a decision rule</a:t>
            </a:r>
          </a:p>
          <a:p>
            <a:pPr eaLnBrk="1" hangingPunct="1"/>
            <a:r>
              <a:rPr lang="en-US" altLang="zh-TW" dirty="0" smtClean="0"/>
              <a:t>Training data set: must be independent of testing data set</a:t>
            </a:r>
          </a:p>
          <a:p>
            <a:pPr eaLnBrk="1" hangingPunct="1"/>
            <a:r>
              <a:rPr lang="en-US" altLang="zh-TW" dirty="0" smtClean="0"/>
              <a:t>Hold-out method: a common technique</a:t>
            </a:r>
          </a:p>
          <a:p>
            <a:pPr eaLnBrk="1" hangingPunct="1">
              <a:buFont typeface="Wingdings" pitchFamily="2" charset="2"/>
              <a:buNone/>
            </a:pPr>
            <a:r>
              <a:rPr lang="en-US" altLang="zh-TW" dirty="0" smtClean="0"/>
              <a:t>   construct the decision rule with half the data set, and test with the other half</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70659" name="Rectangle 2"/>
          <p:cNvSpPr>
            <a:spLocks noGrp="1" noChangeArrowheads="1"/>
          </p:cNvSpPr>
          <p:nvPr>
            <p:ph type="title"/>
          </p:nvPr>
        </p:nvSpPr>
        <p:spPr/>
        <p:txBody>
          <a:bodyPr/>
          <a:lstStyle/>
          <a:p>
            <a:pPr eaLnBrk="1" hangingPunct="1"/>
            <a:r>
              <a:rPr lang="en-US" altLang="zh-TW" dirty="0" smtClean="0"/>
              <a:t>Neural Network</a:t>
            </a:r>
          </a:p>
        </p:txBody>
      </p:sp>
      <p:sp>
        <p:nvSpPr>
          <p:cNvPr id="70660" name="Rectangle 3"/>
          <p:cNvSpPr>
            <a:spLocks noGrp="1" noChangeArrowheads="1"/>
          </p:cNvSpPr>
          <p:nvPr>
            <p:ph type="body" idx="1"/>
          </p:nvPr>
        </p:nvSpPr>
        <p:spPr/>
        <p:txBody>
          <a:bodyPr/>
          <a:lstStyle/>
          <a:p>
            <a:pPr eaLnBrk="1" hangingPunct="1"/>
            <a:r>
              <a:rPr lang="en-US" altLang="zh-TW" dirty="0" smtClean="0"/>
              <a:t>A set of units each of which takes a linear combination of values from either an input vector or the output of other units</a:t>
            </a:r>
          </a:p>
        </p:txBody>
      </p:sp>
      <p:pic>
        <p:nvPicPr>
          <p:cNvPr id="70661" name="Picture 5" descr="ann">
            <a:hlinkClick r:id="rId2"/>
          </p:cNvPr>
          <p:cNvPicPr>
            <a:picLocks noChangeAspect="1" noChangeArrowheads="1"/>
          </p:cNvPicPr>
          <p:nvPr/>
        </p:nvPicPr>
        <p:blipFill>
          <a:blip r:embed="rId3" cstate="print"/>
          <a:srcRect/>
          <a:stretch>
            <a:fillRect/>
          </a:stretch>
        </p:blipFill>
        <p:spPr bwMode="auto">
          <a:xfrm>
            <a:off x="2268538" y="3573463"/>
            <a:ext cx="4103687"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71683" name="Rectangle 2"/>
          <p:cNvSpPr>
            <a:spLocks noGrp="1" noChangeArrowheads="1"/>
          </p:cNvSpPr>
          <p:nvPr>
            <p:ph type="title"/>
          </p:nvPr>
        </p:nvSpPr>
        <p:spPr/>
        <p:txBody>
          <a:bodyPr/>
          <a:lstStyle/>
          <a:p>
            <a:pPr eaLnBrk="1" hangingPunct="1"/>
            <a:r>
              <a:rPr lang="en-US" altLang="zh-TW" smtClean="0"/>
              <a:t>Neural Network (cont.)</a:t>
            </a:r>
          </a:p>
        </p:txBody>
      </p:sp>
      <p:sp>
        <p:nvSpPr>
          <p:cNvPr id="71684" name="Rectangle 3"/>
          <p:cNvSpPr>
            <a:spLocks noGrp="1" noChangeArrowheads="1"/>
          </p:cNvSpPr>
          <p:nvPr>
            <p:ph type="body" idx="1"/>
          </p:nvPr>
        </p:nvSpPr>
        <p:spPr/>
        <p:txBody>
          <a:bodyPr/>
          <a:lstStyle/>
          <a:p>
            <a:pPr eaLnBrk="1" hangingPunct="1"/>
            <a:r>
              <a:rPr lang="en-US" altLang="zh-TW" dirty="0" smtClean="0"/>
              <a:t>Has a training algorithm</a:t>
            </a:r>
          </a:p>
          <a:p>
            <a:pPr eaLnBrk="1" hangingPunct="1"/>
            <a:r>
              <a:rPr lang="en-US" altLang="zh-TW" dirty="0" smtClean="0"/>
              <a:t>Responses observed</a:t>
            </a:r>
          </a:p>
          <a:p>
            <a:pPr eaLnBrk="1" hangingPunct="1"/>
            <a:r>
              <a:rPr lang="en-US" altLang="zh-TW" dirty="0" smtClean="0"/>
              <a:t>Reinforcement algorithms</a:t>
            </a:r>
          </a:p>
          <a:p>
            <a:pPr eaLnBrk="1" hangingPunct="1"/>
            <a:r>
              <a:rPr lang="en-US" altLang="zh-TW" dirty="0" smtClean="0"/>
              <a:t>Back propagation to change weights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72707" name="Rectangle 2"/>
          <p:cNvSpPr>
            <a:spLocks noGrp="1" noChangeArrowheads="1"/>
          </p:cNvSpPr>
          <p:nvPr>
            <p:ph type="title"/>
          </p:nvPr>
        </p:nvSpPr>
        <p:spPr/>
        <p:txBody>
          <a:bodyPr/>
          <a:lstStyle/>
          <a:p>
            <a:pPr eaLnBrk="1" hangingPunct="1"/>
            <a:r>
              <a:rPr lang="en-US" altLang="zh-TW" smtClean="0"/>
              <a:t>Summary</a:t>
            </a:r>
          </a:p>
        </p:txBody>
      </p:sp>
      <p:sp>
        <p:nvSpPr>
          <p:cNvPr id="72708" name="Rectangle 3"/>
          <p:cNvSpPr>
            <a:spLocks noGrp="1" noChangeArrowheads="1"/>
          </p:cNvSpPr>
          <p:nvPr>
            <p:ph type="body" idx="1"/>
          </p:nvPr>
        </p:nvSpPr>
        <p:spPr/>
        <p:txBody>
          <a:bodyPr/>
          <a:lstStyle/>
          <a:p>
            <a:pPr eaLnBrk="1" hangingPunct="1"/>
            <a:r>
              <a:rPr lang="en-US" altLang="zh-TW" dirty="0" smtClean="0"/>
              <a:t>Bayesian approach</a:t>
            </a:r>
          </a:p>
          <a:p>
            <a:pPr eaLnBrk="1" hangingPunct="1"/>
            <a:r>
              <a:rPr lang="en-US" altLang="zh-TW" dirty="0" err="1" smtClean="0"/>
              <a:t>Maximin</a:t>
            </a:r>
            <a:r>
              <a:rPr lang="en-US" altLang="zh-TW" dirty="0" smtClean="0"/>
              <a:t> decision rule</a:t>
            </a:r>
          </a:p>
          <a:p>
            <a:pPr eaLnBrk="1" hangingPunct="1"/>
            <a:r>
              <a:rPr lang="en-US" altLang="zh-TW" dirty="0" smtClean="0"/>
              <a:t>Misidentification and false-alarm error rates</a:t>
            </a:r>
          </a:p>
          <a:p>
            <a:pPr eaLnBrk="1" hangingPunct="1"/>
            <a:r>
              <a:rPr lang="en-US" altLang="zh-TW" dirty="0" smtClean="0"/>
              <a:t>Nearest neighbor rule</a:t>
            </a:r>
          </a:p>
          <a:p>
            <a:pPr eaLnBrk="1" hangingPunct="1"/>
            <a:r>
              <a:rPr lang="en-US" altLang="zh-TW" dirty="0" smtClean="0"/>
              <a:t>Construction of decision trees</a:t>
            </a:r>
          </a:p>
          <a:p>
            <a:pPr eaLnBrk="1" hangingPunct="1"/>
            <a:r>
              <a:rPr lang="en-US" altLang="zh-TW" dirty="0" smtClean="0"/>
              <a:t>Estimation of decision rules error</a:t>
            </a:r>
          </a:p>
          <a:p>
            <a:pPr eaLnBrk="1" hangingPunct="1"/>
            <a:r>
              <a:rPr lang="en-US" altLang="zh-TW" dirty="0" smtClean="0"/>
              <a:t>Neural network</a:t>
            </a:r>
          </a:p>
          <a:p>
            <a:pPr eaLnBrk="1" hangingPunct="1"/>
            <a:endParaRPr lang="en-US" altLang="zh-TW"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5603" name="Rectangle 2"/>
          <p:cNvSpPr>
            <a:spLocks noGrp="1" noChangeArrowheads="1"/>
          </p:cNvSpPr>
          <p:nvPr>
            <p:ph type="title"/>
          </p:nvPr>
        </p:nvSpPr>
        <p:spPr/>
        <p:txBody>
          <a:bodyPr/>
          <a:lstStyle/>
          <a:p>
            <a:pPr eaLnBrk="1" hangingPunct="1"/>
            <a:r>
              <a:rPr lang="en-US" altLang="zh-TW" smtClean="0"/>
              <a:t>Simple Pattern Discrimination (cont.)</a:t>
            </a:r>
          </a:p>
        </p:txBody>
      </p:sp>
      <p:sp>
        <p:nvSpPr>
          <p:cNvPr id="25604" name="Rectangle 3"/>
          <p:cNvSpPr>
            <a:spLocks noGrp="1" noChangeArrowheads="1"/>
          </p:cNvSpPr>
          <p:nvPr>
            <p:ph type="body" idx="1"/>
          </p:nvPr>
        </p:nvSpPr>
        <p:spPr/>
        <p:txBody>
          <a:bodyPr/>
          <a:lstStyle/>
          <a:p>
            <a:pPr eaLnBrk="1" hangingPunct="1"/>
            <a:r>
              <a:rPr lang="en-US" altLang="zh-TW" i="1" dirty="0" smtClean="0"/>
              <a:t>a</a:t>
            </a:r>
            <a:r>
              <a:rPr lang="en-US" altLang="zh-TW" dirty="0" smtClean="0"/>
              <a:t>: assigned category from a set of categories    </a:t>
            </a:r>
          </a:p>
          <a:p>
            <a:pPr eaLnBrk="1" hangingPunct="1">
              <a:buFont typeface="Wingdings" pitchFamily="2" charset="2"/>
              <a:buNone/>
            </a:pPr>
            <a:r>
              <a:rPr lang="en-US" altLang="zh-TW" dirty="0" smtClean="0"/>
              <a:t>       </a:t>
            </a:r>
            <a:r>
              <a:rPr lang="en-US" altLang="zh-TW" i="1" dirty="0" smtClean="0"/>
              <a:t>C</a:t>
            </a:r>
          </a:p>
          <a:p>
            <a:pPr eaLnBrk="1" hangingPunct="1"/>
            <a:r>
              <a:rPr lang="en-US" altLang="zh-TW" i="1" dirty="0" smtClean="0"/>
              <a:t>t</a:t>
            </a:r>
            <a:r>
              <a:rPr lang="en-US" altLang="zh-TW" dirty="0" smtClean="0"/>
              <a:t>: true category identification from </a:t>
            </a:r>
            <a:r>
              <a:rPr lang="en-US" altLang="zh-TW" i="1" dirty="0" smtClean="0"/>
              <a:t>C</a:t>
            </a:r>
          </a:p>
          <a:p>
            <a:pPr eaLnBrk="1" hangingPunct="1"/>
            <a:r>
              <a:rPr lang="en-US" altLang="zh-TW" i="1" dirty="0" smtClean="0"/>
              <a:t>d</a:t>
            </a:r>
            <a:r>
              <a:rPr lang="en-US" altLang="zh-TW" dirty="0" smtClean="0"/>
              <a:t>: observed measurement from a set of measurements </a:t>
            </a:r>
            <a:r>
              <a:rPr lang="en-US" altLang="zh-TW" i="1" dirty="0" smtClean="0"/>
              <a:t>D</a:t>
            </a:r>
          </a:p>
          <a:p>
            <a:pPr eaLnBrk="1" hangingPunct="1"/>
            <a:r>
              <a:rPr lang="en-US" altLang="zh-TW" i="1" dirty="0" smtClean="0"/>
              <a:t>(t, a, d)</a:t>
            </a:r>
            <a:r>
              <a:rPr lang="en-US" altLang="zh-TW" dirty="0" smtClean="0"/>
              <a:t>: event of classifying the observed unit</a:t>
            </a:r>
          </a:p>
          <a:p>
            <a:pPr eaLnBrk="1" hangingPunct="1"/>
            <a:r>
              <a:rPr lang="en-US" altLang="zh-TW" i="1" dirty="0" smtClean="0"/>
              <a:t>P(t, a, d)</a:t>
            </a:r>
            <a:r>
              <a:rPr lang="en-US" altLang="zh-TW" dirty="0" smtClean="0"/>
              <a:t>: probability of the event </a:t>
            </a:r>
            <a:r>
              <a:rPr lang="en-US" altLang="zh-TW" i="1" dirty="0" smtClean="0"/>
              <a:t>(t, a, d)</a:t>
            </a:r>
          </a:p>
          <a:p>
            <a:pPr eaLnBrk="1" hangingPunct="1"/>
            <a:endParaRPr lang="en-US" altLang="zh-TW"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6627" name="Rectangle 3"/>
          <p:cNvSpPr>
            <a:spLocks noGrp="1" noChangeArrowheads="1"/>
          </p:cNvSpPr>
          <p:nvPr>
            <p:ph type="body" idx="1"/>
          </p:nvPr>
        </p:nvSpPr>
        <p:spPr/>
        <p:txBody>
          <a:bodyPr/>
          <a:lstStyle/>
          <a:p>
            <a:pPr eaLnBrk="1" hangingPunct="1"/>
            <a:r>
              <a:rPr lang="en-US" altLang="zh-TW" i="1" dirty="0" smtClean="0"/>
              <a:t>e(t, a)</a:t>
            </a:r>
            <a:r>
              <a:rPr lang="en-US" altLang="zh-TW" dirty="0" smtClean="0"/>
              <a:t>: economic gain/utility with true category </a:t>
            </a:r>
            <a:r>
              <a:rPr lang="en-US" altLang="zh-TW" i="1" dirty="0" smtClean="0"/>
              <a:t>t</a:t>
            </a:r>
            <a:r>
              <a:rPr lang="en-US" altLang="zh-TW" dirty="0" smtClean="0"/>
              <a:t> and assigned category </a:t>
            </a:r>
            <a:r>
              <a:rPr lang="en-US" altLang="zh-TW" i="1" dirty="0" smtClean="0"/>
              <a:t>a</a:t>
            </a:r>
          </a:p>
          <a:p>
            <a:pPr eaLnBrk="1" hangingPunct="1"/>
            <a:r>
              <a:rPr lang="en-US" altLang="zh-TW" dirty="0" smtClean="0"/>
              <a:t>A mechanism to evaluate a decision rule</a:t>
            </a:r>
          </a:p>
          <a:p>
            <a:pPr eaLnBrk="1" hangingPunct="1"/>
            <a:r>
              <a:rPr lang="en-US" altLang="zh-TW" dirty="0" smtClean="0"/>
              <a:t>Identity gain matrix</a:t>
            </a:r>
          </a:p>
          <a:p>
            <a:pPr eaLnBrk="1" hangingPunct="1">
              <a:buFont typeface="Wingdings" pitchFamily="2" charset="2"/>
              <a:buNone/>
            </a:pPr>
            <a:endParaRPr lang="en-US" altLang="zh-TW" dirty="0" smtClean="0"/>
          </a:p>
        </p:txBody>
      </p:sp>
      <p:sp>
        <p:nvSpPr>
          <p:cNvPr id="26628" name="Rectangle 2"/>
          <p:cNvSpPr>
            <a:spLocks noGrp="1" noChangeArrowheads="1"/>
          </p:cNvSpPr>
          <p:nvPr>
            <p:ph type="title"/>
          </p:nvPr>
        </p:nvSpPr>
        <p:spPr/>
        <p:txBody>
          <a:bodyPr/>
          <a:lstStyle/>
          <a:p>
            <a:pPr eaLnBrk="1" hangingPunct="1"/>
            <a:r>
              <a:rPr lang="en-US" altLang="zh-TW" smtClean="0"/>
              <a:t>Economic Gain Matrix</a:t>
            </a:r>
          </a:p>
        </p:txBody>
      </p:sp>
      <p:pic>
        <p:nvPicPr>
          <p:cNvPr id="26629" name="Picture 6"/>
          <p:cNvPicPr>
            <a:picLocks noChangeAspect="1" noChangeArrowheads="1"/>
          </p:cNvPicPr>
          <p:nvPr/>
        </p:nvPicPr>
        <p:blipFill>
          <a:blip r:embed="rId3" cstate="print"/>
          <a:srcRect/>
          <a:stretch>
            <a:fillRect/>
          </a:stretch>
        </p:blipFill>
        <p:spPr bwMode="auto">
          <a:xfrm>
            <a:off x="2339975" y="4581525"/>
            <a:ext cx="4032250" cy="110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latin typeface="Times New Roman" pitchFamily="18" charset="0"/>
              </a:rPr>
              <a:t>DC &amp; CV Lab.</a:t>
            </a:r>
          </a:p>
          <a:p>
            <a:pPr>
              <a:defRPr/>
            </a:pPr>
            <a:r>
              <a:rPr lang="en-US" altLang="zh-TW" b="0">
                <a:effectLst/>
              </a:rPr>
              <a:t>CSIE NTU</a:t>
            </a:r>
          </a:p>
        </p:txBody>
      </p:sp>
      <p:sp>
        <p:nvSpPr>
          <p:cNvPr id="27651" name="Rectangle 2"/>
          <p:cNvSpPr>
            <a:spLocks noGrp="1" noChangeArrowheads="1"/>
          </p:cNvSpPr>
          <p:nvPr>
            <p:ph type="title"/>
          </p:nvPr>
        </p:nvSpPr>
        <p:spPr/>
        <p:txBody>
          <a:bodyPr/>
          <a:lstStyle/>
          <a:p>
            <a:pPr eaLnBrk="1" hangingPunct="1"/>
            <a:r>
              <a:rPr lang="en-US" altLang="zh-TW" dirty="0" smtClean="0"/>
              <a:t>An Instance</a:t>
            </a:r>
          </a:p>
        </p:txBody>
      </p:sp>
      <p:pic>
        <p:nvPicPr>
          <p:cNvPr id="27652" name="Picture 6"/>
          <p:cNvPicPr>
            <a:picLocks noGrp="1" noChangeAspect="1" noChangeArrowheads="1"/>
          </p:cNvPicPr>
          <p:nvPr>
            <p:ph type="body" idx="1"/>
          </p:nvPr>
        </p:nvPicPr>
        <p:blipFill>
          <a:blip r:embed="rId3" cstate="print"/>
          <a:srcRect/>
          <a:stretch>
            <a:fillRect/>
          </a:stretch>
        </p:blipFill>
        <p:spPr>
          <a:xfrm>
            <a:off x="971550" y="2205038"/>
            <a:ext cx="7640638" cy="32750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 Introduction to UML</Template>
  <TotalTime>9698</TotalTime>
  <Words>9636</Words>
  <Application>Microsoft Office PowerPoint</Application>
  <PresentationFormat>如螢幕大小 (4:3)</PresentationFormat>
  <Paragraphs>1318</Paragraphs>
  <Slides>69</Slides>
  <Notes>55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69</vt:i4>
      </vt:variant>
    </vt:vector>
  </HeadingPairs>
  <TitlesOfParts>
    <vt:vector size="71" baseType="lpstr">
      <vt:lpstr>Network</vt:lpstr>
      <vt:lpstr>Document</vt:lpstr>
      <vt:lpstr>Computer Vision Chapter 4</vt:lpstr>
      <vt:lpstr>Summary</vt:lpstr>
      <vt:lpstr>Introduction</vt:lpstr>
      <vt:lpstr>Introduction(cont.)</vt:lpstr>
      <vt:lpstr>Introduction (Cont.)</vt:lpstr>
      <vt:lpstr>Simple Pattern Discrimination</vt:lpstr>
      <vt:lpstr>Simple Pattern Discrimination (cont.)</vt:lpstr>
      <vt:lpstr>Economic Gain Matrix</vt:lpstr>
      <vt:lpstr>An Instance</vt:lpstr>
      <vt:lpstr>Another Instance</vt:lpstr>
      <vt:lpstr>Another Instance (cont.)</vt:lpstr>
      <vt:lpstr>Another Instance (cont.)</vt:lpstr>
      <vt:lpstr>Another Instance (cont.)</vt:lpstr>
      <vt:lpstr>Conditional Probability</vt:lpstr>
      <vt:lpstr>Conditional Probability (cont.)</vt:lpstr>
      <vt:lpstr>Example 4.1</vt:lpstr>
      <vt:lpstr>Example 4.1 (cont.)</vt:lpstr>
      <vt:lpstr>Example 4.2</vt:lpstr>
      <vt:lpstr>Example 4.2 (cont.)</vt:lpstr>
      <vt:lpstr>Decision Rule Construction</vt:lpstr>
      <vt:lpstr>Decision Rule Construction (cont.)</vt:lpstr>
      <vt:lpstr>Decision Rule Construction (cont.)</vt:lpstr>
      <vt:lpstr>Fair Game Assumption</vt:lpstr>
      <vt:lpstr>Fair Game Assumption (cont.)</vt:lpstr>
      <vt:lpstr>Fair Game Assumption (cont.)</vt:lpstr>
      <vt:lpstr>Deterministic Decision Rule</vt:lpstr>
      <vt:lpstr>Expected Value on f(a|d)</vt:lpstr>
      <vt:lpstr>Expected Value on f(a|d) (cont.)</vt:lpstr>
      <vt:lpstr>Bayes Decision Rules</vt:lpstr>
      <vt:lpstr>PowerPoint 簡報</vt:lpstr>
      <vt:lpstr>Bayes Decision Rules (cont.)</vt:lpstr>
      <vt:lpstr>Bayes Decision Rules (cont.)</vt:lpstr>
      <vt:lpstr>Bayes Decision Rules (cont.)</vt:lpstr>
      <vt:lpstr>Continuous Measurement</vt:lpstr>
      <vt:lpstr>Continuous Measurement (cont.)</vt:lpstr>
      <vt:lpstr>PowerPoint 簡報</vt:lpstr>
      <vt:lpstr>Continuous Measurement (cont.)</vt:lpstr>
      <vt:lpstr>Prior Probability</vt:lpstr>
      <vt:lpstr>Economic Gain Matrix</vt:lpstr>
      <vt:lpstr>Economic Gain Matrix</vt:lpstr>
      <vt:lpstr>Maximin Decision Rule</vt:lpstr>
      <vt:lpstr>Example 4.3</vt:lpstr>
      <vt:lpstr>Example 4.3 (cont.)</vt:lpstr>
      <vt:lpstr>Example 4.3 (cont.)</vt:lpstr>
      <vt:lpstr>Example 4.3 (cont.)</vt:lpstr>
      <vt:lpstr>Example 4.3 (cont.)</vt:lpstr>
      <vt:lpstr>Example 4.3 (cont.)</vt:lpstr>
      <vt:lpstr>Example 4.3 (cont.)</vt:lpstr>
      <vt:lpstr>Example 4.4</vt:lpstr>
      <vt:lpstr>Example 4.4</vt:lpstr>
      <vt:lpstr>Example 4.4 (cont.)</vt:lpstr>
      <vt:lpstr>Example 4.4 (cont.)</vt:lpstr>
      <vt:lpstr>Example 4.5</vt:lpstr>
      <vt:lpstr>Example 4.5 (cont.)</vt:lpstr>
      <vt:lpstr>Example 4.5 (cont.)</vt:lpstr>
      <vt:lpstr>Example 4.5 (cont.)</vt:lpstr>
      <vt:lpstr>Example 4.5 (cont.)</vt:lpstr>
      <vt:lpstr>Decision Rule Error</vt:lpstr>
      <vt:lpstr>An Instance</vt:lpstr>
      <vt:lpstr>Reserving Judgment</vt:lpstr>
      <vt:lpstr>Reserving Judgment</vt:lpstr>
      <vt:lpstr>Nearest Neighbor Rule</vt:lpstr>
      <vt:lpstr>Binary Decision Tree Classifier</vt:lpstr>
      <vt:lpstr>Major Problems</vt:lpstr>
      <vt:lpstr>Decision Rules at the  Non-terminal Node</vt:lpstr>
      <vt:lpstr>Error Estimation</vt:lpstr>
      <vt:lpstr>Neural Network</vt:lpstr>
      <vt:lpstr>Neural Network (cont.)</vt:lpstr>
      <vt:lpstr>Summary</vt:lpstr>
    </vt:vector>
  </TitlesOfParts>
  <Company>NCTU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Chapter 4</dc:title>
  <dc:creator>Chargo</dc:creator>
  <cp:lastModifiedBy>fuh</cp:lastModifiedBy>
  <cp:revision>492</cp:revision>
  <dcterms:created xsi:type="dcterms:W3CDTF">2005-10-02T02:49:41Z</dcterms:created>
  <dcterms:modified xsi:type="dcterms:W3CDTF">2015-10-07T11:26:30Z</dcterms:modified>
</cp:coreProperties>
</file>