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321" r:id="rId6"/>
    <p:sldId id="305" r:id="rId7"/>
    <p:sldId id="260" r:id="rId8"/>
    <p:sldId id="322" r:id="rId9"/>
    <p:sldId id="261" r:id="rId10"/>
    <p:sldId id="262" r:id="rId11"/>
    <p:sldId id="306" r:id="rId12"/>
    <p:sldId id="263" r:id="rId13"/>
    <p:sldId id="264" r:id="rId14"/>
    <p:sldId id="265" r:id="rId15"/>
    <p:sldId id="267" r:id="rId16"/>
    <p:sldId id="266" r:id="rId17"/>
    <p:sldId id="325" r:id="rId18"/>
    <p:sldId id="326" r:id="rId19"/>
    <p:sldId id="323" r:id="rId20"/>
    <p:sldId id="268" r:id="rId21"/>
    <p:sldId id="324" r:id="rId22"/>
    <p:sldId id="269" r:id="rId23"/>
    <p:sldId id="272" r:id="rId24"/>
    <p:sldId id="319" r:id="rId25"/>
    <p:sldId id="270" r:id="rId26"/>
    <p:sldId id="271" r:id="rId27"/>
    <p:sldId id="273" r:id="rId28"/>
    <p:sldId id="278" r:id="rId29"/>
    <p:sldId id="275" r:id="rId30"/>
    <p:sldId id="276" r:id="rId31"/>
    <p:sldId id="280" r:id="rId32"/>
    <p:sldId id="283" r:id="rId33"/>
    <p:sldId id="281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28" r:id="rId44"/>
    <p:sldId id="329" r:id="rId45"/>
    <p:sldId id="330" r:id="rId46"/>
    <p:sldId id="293" r:id="rId47"/>
    <p:sldId id="313" r:id="rId48"/>
    <p:sldId id="314" r:id="rId49"/>
    <p:sldId id="315" r:id="rId50"/>
    <p:sldId id="316" r:id="rId51"/>
    <p:sldId id="317" r:id="rId52"/>
    <p:sldId id="318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12" r:id="rId62"/>
    <p:sldId id="303" r:id="rId63"/>
    <p:sldId id="302" r:id="rId64"/>
    <p:sldId id="304" r:id="rId65"/>
    <p:sldId id="310" r:id="rId6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6600"/>
    <a:srgbClr val="FF00FF"/>
    <a:srgbClr val="00FFFF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7" autoAdjust="0"/>
    <p:restoredTop sz="91252" autoAdjust="0"/>
  </p:normalViewPr>
  <p:slideViewPr>
    <p:cSldViewPr>
      <p:cViewPr varScale="1">
        <p:scale>
          <a:sx n="116" d="100"/>
          <a:sy n="116" d="100"/>
        </p:scale>
        <p:origin x="21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NUL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85790EC-70BA-4391-B9E4-288FF00A81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67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0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1A3955-1745-4003-AEE0-C2C2B3175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67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A125E2-263E-4FC7-9263-5BCE0935C869}" type="slidenum">
              <a:rPr lang="en-US" altLang="zh-TW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b="1" smtClean="0">
                <a:latin typeface="Arial" panose="020B0604020202020204" pitchFamily="34" charset="0"/>
                <a:ea typeface="新細明體" panose="02020500000000000000" pitchFamily="18" charset="-120"/>
              </a:rPr>
              <a:t>Bayonet Neill Concelman Connector (BNC)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The standard connector used to connect IEEE 802.3 10Base2 coaxial cable to an MAU(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媒體附著單元 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(Media attachment unit))</a:t>
            </a:r>
          </a:p>
        </p:txBody>
      </p:sp>
    </p:spTree>
    <p:extLst>
      <p:ext uri="{BB962C8B-B14F-4D97-AF65-F5344CB8AC3E}">
        <p14:creationId xmlns:p14="http://schemas.microsoft.com/office/powerpoint/2010/main" val="381569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9FFAFC-8B65-4767-AA46-4A6F33F75414}" type="slidenum">
              <a:rPr lang="en-US" altLang="zh-TW"/>
              <a:pPr>
                <a:spcBef>
                  <a:spcPct val="0"/>
                </a:spcBef>
              </a:pPr>
              <a:t>33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Algorithm’s flow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Top-</a:t>
            </a:r>
            <a:r>
              <a:rPr kumimoji="0"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down left-right followed by bottom-up right-left</a:t>
            </a:r>
          </a:p>
        </p:txBody>
      </p:sp>
    </p:spTree>
    <p:extLst>
      <p:ext uri="{BB962C8B-B14F-4D97-AF65-F5344CB8AC3E}">
        <p14:creationId xmlns:p14="http://schemas.microsoft.com/office/powerpoint/2010/main" val="162043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B899CEA-B57A-47EF-94D8-3AA40D105823}" type="slidenum">
              <a:rPr lang="en-US" altLang="zh-TW"/>
              <a:pPr>
                <a:spcBef>
                  <a:spcPct val="0"/>
                </a:spcBef>
              </a:pPr>
              <a:t>34</a:t>
            </a:fld>
            <a:endParaRPr lang="en-US" altLang="zh-TW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Why can’t  just one iterative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Jump to 35(ori) 36(after top-down)=&gt;12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與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7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的交界處</a:t>
            </a:r>
          </a:p>
        </p:txBody>
      </p:sp>
    </p:spTree>
    <p:extLst>
      <p:ext uri="{BB962C8B-B14F-4D97-AF65-F5344CB8AC3E}">
        <p14:creationId xmlns:p14="http://schemas.microsoft.com/office/powerpoint/2010/main" val="312968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CFE5EF1-CF41-41A2-8488-4698E336C3B7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Two top-down phase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First  phase: assign label and establish equ_table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   mid-phase: find equivalence classes    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Second phase: chx label according to equ_label  </a:t>
            </a:r>
          </a:p>
        </p:txBody>
      </p:sp>
    </p:spTree>
    <p:extLst>
      <p:ext uri="{BB962C8B-B14F-4D97-AF65-F5344CB8AC3E}">
        <p14:creationId xmlns:p14="http://schemas.microsoft.com/office/powerpoint/2010/main" val="106447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73127F-214C-4757-AC0A-41D2E39C6849}" type="slidenum">
              <a:rPr lang="en-US" altLang="zh-TW"/>
              <a:pPr>
                <a:spcBef>
                  <a:spcPct val="0"/>
                </a:spcBef>
              </a:pPr>
              <a:t>38</a:t>
            </a:fld>
            <a:endParaRPr lang="en-US" altLang="zh-TW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402749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A80C377-3B73-4C24-9EFC-094189BAD647}" type="slidenum">
              <a:rPr lang="en-US" altLang="zh-TW"/>
              <a:pPr>
                <a:spcBef>
                  <a:spcPct val="0"/>
                </a:spcBef>
              </a:pPr>
              <a:t>39</a:t>
            </a:fld>
            <a:endParaRPr lang="en-US" altLang="zh-TW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Point2. alternation</a:t>
            </a:r>
          </a:p>
        </p:txBody>
      </p:sp>
    </p:spTree>
    <p:extLst>
      <p:ext uri="{BB962C8B-B14F-4D97-AF65-F5344CB8AC3E}">
        <p14:creationId xmlns:p14="http://schemas.microsoft.com/office/powerpoint/2010/main" val="182780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一個有效率的局部表格中連接長度的實作方法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二元影像的連續長度編碼通常是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的連續水平連接的清單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B4E6C9-A490-4F3F-9978-2887ACB70854}" type="slidenum">
              <a:rPr lang="en-US" altLang="zh-TW"/>
              <a:pPr>
                <a:spcBef>
                  <a:spcPct val="0"/>
                </a:spcBef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367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37DBEC-CF39-47CD-9FF1-5C0CB219E19D}" type="slidenum">
              <a:rPr lang="en-US" altLang="zh-TW"/>
              <a:pPr>
                <a:spcBef>
                  <a:spcPct val="0"/>
                </a:spcBef>
              </a:pPr>
              <a:t>42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lphaLcPeriod"/>
            </a:pP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Original picture</a:t>
            </a:r>
          </a:p>
          <a:p>
            <a:pPr marL="228600" indent="-228600" eaLnBrk="1" hangingPunct="1">
              <a:buFontTx/>
              <a:buAutoNum type="alphaLcPeriod"/>
            </a:pP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Label number start and end </a:t>
            </a:r>
          </a:p>
          <a:p>
            <a:pPr marL="228600" indent="-228600" eaLnBrk="1" hangingPunct="1">
              <a:buFontTx/>
              <a:buAutoNum type="alphaLcPeriod"/>
            </a:pP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228600" indent="-228600" eaLnBrk="1" hangingPunct="1"/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6917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D0B8AFA-5625-4E01-A03A-CC293DA8AC7F}" type="slidenum">
              <a:rPr lang="en-US" altLang="zh-TW"/>
              <a:pPr>
                <a:spcBef>
                  <a:spcPct val="0"/>
                </a:spcBef>
              </a:pPr>
              <a:t>46</a:t>
            </a:fld>
            <a:endParaRPr lang="en-US" altLang="zh-TW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Mid-table: label/next array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Left-table: EQ_CLASS array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183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498D158-D247-4D06-89D7-7D99CB8E7534}" type="slidenum">
              <a:rPr lang="en-US" altLang="zh-TW"/>
              <a:pPr>
                <a:spcBef>
                  <a:spcPct val="0"/>
                </a:spcBef>
              </a:pPr>
              <a:t>61</a:t>
            </a:fld>
            <a:endParaRPr lang="en-US" altLang="zh-TW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Magnetic    ink   character </a:t>
            </a:r>
            <a:r>
              <a:rPr lang="en-US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recognition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光學字母辨識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磁性墨水辨識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485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33C073-3CDE-4758-AD81-72D92773FA69}" type="slidenum">
              <a:rPr lang="en-US" altLang="zh-TW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otsu</a:t>
            </a:r>
          </a:p>
        </p:txBody>
      </p:sp>
    </p:spTree>
    <p:extLst>
      <p:ext uri="{BB962C8B-B14F-4D97-AF65-F5344CB8AC3E}">
        <p14:creationId xmlns:p14="http://schemas.microsoft.com/office/powerpoint/2010/main" val="169427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A2522B0-2A4E-42E9-97AF-AE527B92048A}" type="slidenum">
              <a:rPr lang="en-US" altLang="zh-TW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最小化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Kullback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直接分岐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68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17DBAE-632E-4613-9930-5CF6E6096FE4}" type="slidenum">
              <a:rPr lang="en-US" altLang="zh-TW"/>
              <a:pPr>
                <a:spcBef>
                  <a:spcPct val="0"/>
                </a:spcBef>
              </a:pPr>
              <a:t>27</a:t>
            </a:fld>
            <a:endParaRPr lang="en-US" altLang="zh-TW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6994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83404B-4498-4ECE-9DD5-8D581BF7C9F8}" type="slidenum">
              <a:rPr lang="en-US" altLang="zh-TW"/>
              <a:pPr>
                <a:spcBef>
                  <a:spcPct val="0"/>
                </a:spcBef>
              </a:pPr>
              <a:t>28</a:t>
            </a:fld>
            <a:endParaRPr lang="en-US" altLang="zh-TW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To explain what </a:t>
            </a:r>
            <a:r>
              <a:rPr lang="en-US" altLang="zh-TW" sz="1300" smtClean="0">
                <a:latin typeface="Arial" panose="020B0604020202020204" pitchFamily="34" charset="0"/>
                <a:ea typeface="新細明體" panose="02020500000000000000" pitchFamily="18" charset="-120"/>
              </a:rPr>
              <a:t>neighborhood is</a:t>
            </a:r>
          </a:p>
        </p:txBody>
      </p:sp>
    </p:spTree>
    <p:extLst>
      <p:ext uri="{BB962C8B-B14F-4D97-AF65-F5344CB8AC3E}">
        <p14:creationId xmlns:p14="http://schemas.microsoft.com/office/powerpoint/2010/main" val="253357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9E4E2F6-E983-42D8-B6A1-FD8A1C31160E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71088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7D3BF5C-BB69-4952-8A2A-B1CF744D39EA}" type="slidenum">
              <a:rPr lang="en-US" altLang="zh-TW"/>
              <a:pPr>
                <a:spcBef>
                  <a:spcPct val="0"/>
                </a:spcBef>
              </a:pPr>
              <a:t>30</a:t>
            </a:fld>
            <a:endParaRPr lang="en-US" altLang="zh-TW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9781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571521-F58A-479D-A50B-2AFF4AB801CD}" type="slidenum">
              <a:rPr lang="en-US" altLang="zh-TW"/>
              <a:pPr>
                <a:spcBef>
                  <a:spcPct val="0"/>
                </a:spcBef>
              </a:pPr>
              <a:t>31</a:t>
            </a:fld>
            <a:endParaRPr lang="en-US" altLang="zh-TW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Principle &amp; stop condition</a:t>
            </a:r>
          </a:p>
        </p:txBody>
      </p:sp>
    </p:spTree>
    <p:extLst>
      <p:ext uri="{BB962C8B-B14F-4D97-AF65-F5344CB8AC3E}">
        <p14:creationId xmlns:p14="http://schemas.microsoft.com/office/powerpoint/2010/main" val="93558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E7ACF86-F87B-4A9F-806A-D4FFB287293D}" type="slidenum">
              <a:rPr lang="en-US" altLang="zh-TW"/>
              <a:pPr>
                <a:spcBef>
                  <a:spcPct val="0"/>
                </a:spcBef>
              </a:pPr>
              <a:t>32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Issue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A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應該放什麼標籤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怎麼保持追蹤等價的標籤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怎麼使用等價訊息去完成處理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42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 i="0">
                <a:latin typeface="Comic Sans MS" pitchFamily="66" charset="0"/>
              </a:rPr>
              <a:t>Digital Camera and Computer Vision Laboratory</a:t>
            </a:r>
          </a:p>
          <a:p>
            <a:pPr>
              <a:defRPr/>
            </a:pPr>
            <a:r>
              <a:rPr lang="en-US" altLang="zh-TW"/>
              <a:t>Department of Computer Science and Information Engineering</a:t>
            </a:r>
          </a:p>
          <a:p>
            <a:pPr>
              <a:defRPr/>
            </a:pPr>
            <a:r>
              <a:rPr lang="en-US" altLang="zh-TW"/>
              <a:t>National Taiwan University, Taipei, Taiwan, R.O.C.</a:t>
            </a:r>
          </a:p>
        </p:txBody>
      </p:sp>
    </p:spTree>
    <p:extLst>
      <p:ext uri="{BB962C8B-B14F-4D97-AF65-F5344CB8AC3E}">
        <p14:creationId xmlns:p14="http://schemas.microsoft.com/office/powerpoint/2010/main" val="8323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1187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64259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99402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4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79893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9552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84271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2497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72430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6223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60727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86977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0853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0622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030" name="Line 43"/>
          <p:cNvSpPr>
            <a:spLocks noChangeShapeType="1"/>
          </p:cNvSpPr>
          <p:nvPr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95922013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42.png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3.png"/><Relationship Id="rId4" Type="http://schemas.openxmlformats.org/officeDocument/2006/relationships/image" Target="../media/image46.wmf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jpe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1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0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15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b="1" i="0" smtClean="0">
                <a:latin typeface="Comic Sans MS" panose="030F0702030302020204" pitchFamily="66" charset="0"/>
              </a:rPr>
              <a:t>Digital Camera and Computer Vision Laboratory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Department of Computer Science and Information Engineering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National Taiwan University, Taipei, Taiwan, R.O.C.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Computer and Robot Vision 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997200"/>
            <a:ext cx="6248400" cy="2362200"/>
          </a:xfrm>
        </p:spPr>
        <p:txBody>
          <a:bodyPr/>
          <a:lstStyle/>
          <a:p>
            <a:pPr eaLnBrk="1" hangingPunct="1"/>
            <a:r>
              <a:rPr lang="en-US" altLang="zh-TW" smtClean="0"/>
              <a:t>Chapter 2</a:t>
            </a:r>
          </a:p>
          <a:p>
            <a:pPr eaLnBrk="1" hangingPunct="1"/>
            <a:r>
              <a:rPr lang="en-US" altLang="zh-TW" smtClean="0"/>
              <a:t>Binary Machine Vision: </a:t>
            </a:r>
          </a:p>
          <a:p>
            <a:pPr eaLnBrk="1" hangingPunct="1"/>
            <a:r>
              <a:rPr lang="en-US" altLang="zh-TW" smtClean="0"/>
              <a:t>Thresholding and Segmentation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211638" y="4724400"/>
            <a:ext cx="49323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Presented by: </a:t>
            </a:r>
            <a:r>
              <a:rPr kumimoji="0" lang="zh-TW" altLang="en-US" sz="1800"/>
              <a:t>傅楸善 </a:t>
            </a:r>
            <a:r>
              <a:rPr kumimoji="0" lang="en-US" altLang="zh-TW" sz="1800"/>
              <a:t>&amp; </a:t>
            </a:r>
            <a:r>
              <a:rPr kumimoji="0" lang="zh-TW" altLang="en-US" sz="1800"/>
              <a:t>蘇唯誠</a:t>
            </a:r>
            <a:endParaRPr lang="zh-TW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0921679513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hlinkClick r:id="rId2"/>
              </a:rPr>
              <a:t>b96902050@ntu.edu.tw</a:t>
            </a:r>
            <a:endParaRPr kumimoji="0" lang="en-US" altLang="zh-TW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/>
              <a:t>指導教授</a:t>
            </a:r>
            <a:r>
              <a:rPr kumimoji="0" lang="en-US" altLang="zh-TW" sz="1800"/>
              <a:t>: </a:t>
            </a:r>
            <a:r>
              <a:rPr kumimoji="0" lang="zh-TW" altLang="en-US" sz="1800"/>
              <a:t>傅楸善 博士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14340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471646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2846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2205038"/>
          <a:ext cx="2305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方程式" r:id="rId5" imgW="596641" imgH="203112" progId="Equation.3">
                  <p:embed/>
                </p:oleObj>
              </mc:Choice>
              <mc:Fallback>
                <p:oleObj name="方程式" r:id="rId5" imgW="596641" imgH="203112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23050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15364" name="Picture 4" descr="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7798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ena(histogra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43561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708400" y="2276475"/>
            <a:ext cx="1366838" cy="288925"/>
          </a:xfrm>
          <a:prstGeom prst="curvedDownArrow">
            <a:avLst>
              <a:gd name="adj1" fmla="val 97156"/>
              <a:gd name="adj2" fmla="val 228128"/>
              <a:gd name="adj3" fmla="val 3343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924300" y="2636838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方程式" r:id="rId5" imgW="342751" imgH="203112" progId="Equation.3">
                  <p:embed/>
                </p:oleObj>
              </mc:Choice>
              <mc:Fallback>
                <p:oleObj name="方程式" r:id="rId5" imgW="342751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636838"/>
                        <a:ext cx="863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16388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989138"/>
            <a:ext cx="3455987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3545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563938" y="2420938"/>
            <a:ext cx="2120900" cy="504825"/>
          </a:xfrm>
          <a:prstGeom prst="curvedDownArrow">
            <a:avLst>
              <a:gd name="adj1" fmla="val 86281"/>
              <a:gd name="adj2" fmla="val 202594"/>
              <a:gd name="adj3" fmla="val 3343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4067175" y="1844675"/>
          <a:ext cx="1081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方程式" r:id="rId6" imgW="342751" imgH="203112" progId="Equation.3">
                  <p:embed/>
                </p:oleObj>
              </mc:Choice>
              <mc:Fallback>
                <p:oleObj name="方程式" r:id="rId6" imgW="342751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44675"/>
                        <a:ext cx="10810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19621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89138"/>
            <a:ext cx="2057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1981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2047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878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500563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2.2.1</a:t>
            </a:r>
            <a:br>
              <a:rPr lang="en-US" altLang="zh-TW" b="0" smtClean="0"/>
            </a:br>
            <a:r>
              <a:rPr lang="en-US" altLang="zh-TW" b="0" smtClean="0"/>
              <a:t>Minimizing Within-Group Variance</a:t>
            </a:r>
          </a:p>
        </p:txBody>
      </p:sp>
      <p:sp>
        <p:nvSpPr>
          <p:cNvPr id="1946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348038" y="2060575"/>
            <a:ext cx="5472112" cy="1081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: histogram probabilities of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  gray values</a:t>
            </a:r>
          </a:p>
        </p:txBody>
      </p:sp>
      <p:graphicFrame>
        <p:nvGraphicFramePr>
          <p:cNvPr id="19461" name="Object 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80063" y="2565400"/>
          <a:ext cx="863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方程式" r:id="rId4" imgW="291847" imgH="177646" progId="Equation.3">
                  <p:embed/>
                </p:oleObj>
              </mc:Choice>
              <mc:Fallback>
                <p:oleObj name="方程式" r:id="rId4" imgW="291847" imgH="177646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565400"/>
                        <a:ext cx="863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060575"/>
          <a:ext cx="2447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方程式" r:id="rId6" imgW="799753" imgH="203112" progId="Equation.3">
                  <p:embed/>
                </p:oleObj>
              </mc:Choice>
              <mc:Fallback>
                <p:oleObj name="方程式" r:id="rId6" imgW="799753" imgH="203112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24479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3429000"/>
          <a:ext cx="58324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方程式" r:id="rId8" imgW="2133600" imgH="393700" progId="Equation.3">
                  <p:embed/>
                </p:oleObj>
              </mc:Choice>
              <mc:Fallback>
                <p:oleObj name="方程式" r:id="rId8" imgW="2133600" imgH="39370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429000"/>
                        <a:ext cx="583247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2555875" y="4868863"/>
            <a:ext cx="55451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/>
              <a:t>: the spatial domain of the image</a:t>
            </a:r>
          </a:p>
        </p:txBody>
      </p:sp>
      <p:graphicFrame>
        <p:nvGraphicFramePr>
          <p:cNvPr id="19465" name="Object 30"/>
          <p:cNvGraphicFramePr>
            <a:graphicFrameLocks noChangeAspect="1"/>
          </p:cNvGraphicFramePr>
          <p:nvPr/>
        </p:nvGraphicFramePr>
        <p:xfrm>
          <a:off x="1403350" y="4868863"/>
          <a:ext cx="12954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方程式" r:id="rId10" imgW="380670" imgH="177646" progId="Equation.3">
                  <p:embed/>
                </p:oleObj>
              </mc:Choice>
              <mc:Fallback>
                <p:oleObj name="方程式" r:id="rId10" imgW="380670" imgH="17764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868863"/>
                        <a:ext cx="12954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1507" name="Rectangle 2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2.2.1</a:t>
            </a:r>
            <a:br>
              <a:rPr lang="en-US" altLang="zh-TW" b="0" smtClean="0"/>
            </a:br>
            <a:r>
              <a:rPr lang="en-US" altLang="zh-TW" b="0" smtClean="0"/>
              <a:t>Minimizing Within-Group Variance</a:t>
            </a:r>
          </a:p>
        </p:txBody>
      </p:sp>
      <p:graphicFrame>
        <p:nvGraphicFramePr>
          <p:cNvPr id="21508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3284538"/>
          <a:ext cx="21097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方程式" r:id="rId3" imgW="914400" imgH="431800" progId="Equation.3">
                  <p:embed/>
                </p:oleObj>
              </mc:Choice>
              <mc:Fallback>
                <p:oleObj name="方程式" r:id="rId3" imgW="914400" imgH="4318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84538"/>
                        <a:ext cx="21097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16013" y="4365625"/>
          <a:ext cx="29527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方程式" r:id="rId5" imgW="1333500" imgH="431800" progId="Equation.3">
                  <p:embed/>
                </p:oleObj>
              </mc:Choice>
              <mc:Fallback>
                <p:oleObj name="方程式" r:id="rId5" imgW="1333500" imgH="431800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65625"/>
                        <a:ext cx="29527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3284538"/>
          <a:ext cx="20875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方程式" r:id="rId7" imgW="952087" imgH="431613" progId="Equation.3">
                  <p:embed/>
                </p:oleObj>
              </mc:Choice>
              <mc:Fallback>
                <p:oleObj name="方程式" r:id="rId7" imgW="952087" imgH="431613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284538"/>
                        <a:ext cx="20875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19700" y="4365625"/>
          <a:ext cx="28797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方程式" r:id="rId9" imgW="1384300" imgH="431800" progId="Equation.3">
                  <p:embed/>
                </p:oleObj>
              </mc:Choice>
              <mc:Fallback>
                <p:oleObj name="方程式" r:id="rId9" imgW="1384300" imgH="431800" progId="Equation.3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365625"/>
                        <a:ext cx="287972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3"/>
          <p:cNvGraphicFramePr>
            <a:graphicFrameLocks noChangeAspect="1"/>
          </p:cNvGraphicFramePr>
          <p:nvPr/>
        </p:nvGraphicFramePr>
        <p:xfrm>
          <a:off x="539750" y="5445125"/>
          <a:ext cx="40322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方程式" r:id="rId11" imgW="1955800" imgH="431800" progId="Equation.3">
                  <p:embed/>
                </p:oleObj>
              </mc:Choice>
              <mc:Fallback>
                <p:oleObj name="方程式" r:id="rId11" imgW="1955800" imgH="431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45125"/>
                        <a:ext cx="40322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4"/>
          <p:cNvGraphicFramePr>
            <a:graphicFrameLocks noChangeAspect="1"/>
          </p:cNvGraphicFramePr>
          <p:nvPr/>
        </p:nvGraphicFramePr>
        <p:xfrm>
          <a:off x="4859338" y="5445125"/>
          <a:ext cx="40322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方程式" r:id="rId13" imgW="2006600" imgH="431800" progId="Equation.3">
                  <p:embed/>
                </p:oleObj>
              </mc:Choice>
              <mc:Fallback>
                <p:oleObj name="方程式" r:id="rId13" imgW="20066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45125"/>
                        <a:ext cx="40322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文字方塊 1"/>
          <p:cNvSpPr txBox="1">
            <a:spLocks noChangeArrowheads="1"/>
          </p:cNvSpPr>
          <p:nvPr/>
        </p:nvSpPr>
        <p:spPr bwMode="auto">
          <a:xfrm>
            <a:off x="1042988" y="2133600"/>
            <a:ext cx="5237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Given threshold </a:t>
            </a:r>
            <a:r>
              <a:rPr lang="en-US" altLang="zh-TW" sz="1800" i="1"/>
              <a:t>t</a:t>
            </a:r>
            <a:r>
              <a:rPr lang="en-US" altLang="zh-TW" sz="1800"/>
              <a:t>, divide histogram into two parts.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Part 1 is the left hand side of the histogram.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Part 2 is the right hand side of the histogram.</a:t>
            </a:r>
          </a:p>
        </p:txBody>
      </p:sp>
      <p:pic>
        <p:nvPicPr>
          <p:cNvPr id="21515" name="Picture 5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17688"/>
            <a:ext cx="1504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dirty="0" smtClean="0"/>
              <a:t>2.2.1</a:t>
            </a:r>
            <a:br>
              <a:rPr lang="en-US" altLang="zh-TW" b="0" dirty="0" smtClean="0"/>
            </a:br>
            <a:r>
              <a:rPr lang="en-US" altLang="zh-TW" b="0" dirty="0" smtClean="0"/>
              <a:t>Minimizing Within-Group Variance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41525"/>
            <a:ext cx="8713787" cy="1100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Within-group variance     : weighted sum of group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                                           variances</a:t>
            </a:r>
          </a:p>
        </p:txBody>
      </p:sp>
      <p:graphicFrame>
        <p:nvGraphicFramePr>
          <p:cNvPr id="2253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9838" y="2060575"/>
          <a:ext cx="5461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方程式" r:id="rId3" imgW="228600" imgH="241300" progId="Equation.3">
                  <p:embed/>
                </p:oleObj>
              </mc:Choice>
              <mc:Fallback>
                <p:oleObj name="方程式" r:id="rId3" imgW="228600" imgH="2413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060575"/>
                        <a:ext cx="5461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8"/>
          <p:cNvGraphicFramePr>
            <a:graphicFrameLocks noChangeAspect="1"/>
          </p:cNvGraphicFramePr>
          <p:nvPr/>
        </p:nvGraphicFramePr>
        <p:xfrm>
          <a:off x="2089150" y="3159125"/>
          <a:ext cx="5035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方程式" r:id="rId5" imgW="1765300" imgH="241300" progId="Equation.3">
                  <p:embed/>
                </p:oleObj>
              </mc:Choice>
              <mc:Fallback>
                <p:oleObj name="方程式" r:id="rId5" imgW="17653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159125"/>
                        <a:ext cx="5035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2124075" y="4508500"/>
            <a:ext cx="424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800" dirty="0"/>
              <a:t>fin</a:t>
            </a:r>
            <a:r>
              <a:rPr lang="en-US" altLang="zh-TW" sz="2800" dirty="0"/>
              <a:t>d         which minimizes</a:t>
            </a:r>
          </a:p>
        </p:txBody>
      </p:sp>
      <p:graphicFrame>
        <p:nvGraphicFramePr>
          <p:cNvPr id="22536" name="Object 28"/>
          <p:cNvGraphicFramePr>
            <a:graphicFrameLocks noChangeAspect="1"/>
          </p:cNvGraphicFramePr>
          <p:nvPr/>
        </p:nvGraphicFramePr>
        <p:xfrm>
          <a:off x="6373813" y="4400550"/>
          <a:ext cx="12239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方程式" r:id="rId7" imgW="380835" imgH="241195" progId="Equation.3">
                  <p:embed/>
                </p:oleObj>
              </mc:Choice>
              <mc:Fallback>
                <p:oleObj name="方程式" r:id="rId7" imgW="380835" imgH="241195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4400550"/>
                        <a:ext cx="12239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物件 2"/>
          <p:cNvGraphicFramePr>
            <a:graphicFrameLocks noChangeAspect="1"/>
          </p:cNvGraphicFramePr>
          <p:nvPr/>
        </p:nvGraphicFramePr>
        <p:xfrm>
          <a:off x="2844800" y="4440238"/>
          <a:ext cx="83343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方程式" r:id="rId9" imgW="177492" imgH="177492" progId="Equation.3">
                  <p:embed/>
                </p:oleObj>
              </mc:Choice>
              <mc:Fallback>
                <p:oleObj name="方程式" r:id="rId9" imgW="177492" imgH="177492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40238"/>
                        <a:ext cx="83343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dirty="0" smtClean="0"/>
              <a:t>2.2.1</a:t>
            </a:r>
            <a:br>
              <a:rPr lang="en-US" altLang="zh-TW" b="0" dirty="0" smtClean="0"/>
            </a:br>
            <a:r>
              <a:rPr lang="en-US" altLang="zh-TW" b="0" dirty="0" smtClean="0"/>
              <a:t>Minimizing Within-Group Variance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271960" cy="2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dirty="0" smtClean="0"/>
              <a:t>2.2.1</a:t>
            </a:r>
            <a:br>
              <a:rPr lang="en-US" altLang="zh-TW" b="0" dirty="0" smtClean="0"/>
            </a:br>
            <a:r>
              <a:rPr lang="en-US" altLang="zh-TW" b="0" dirty="0" smtClean="0"/>
              <a:t>Minimizing Within-Group Variance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2976022" cy="12711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1" y="3712866"/>
            <a:ext cx="5514949" cy="25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2.2.1</a:t>
            </a:r>
            <a:br>
              <a:rPr lang="en-US" altLang="zh-TW" b="0" smtClean="0"/>
            </a:br>
            <a:r>
              <a:rPr lang="en-US" altLang="zh-TW" b="0" smtClean="0"/>
              <a:t>Minimizing Within-Group Variance</a:t>
            </a:r>
            <a:endParaRPr lang="zh-TW" altLang="en-US" smtClean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2483843" y="4948808"/>
            <a:ext cx="4538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800"/>
              <a:t>fin</a:t>
            </a:r>
            <a:r>
              <a:rPr lang="en-US" altLang="zh-TW" sz="2800"/>
              <a:t>d         which maximizes</a:t>
            </a:r>
          </a:p>
        </p:txBody>
      </p:sp>
      <p:graphicFrame>
        <p:nvGraphicFramePr>
          <p:cNvPr id="23557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44628"/>
              </p:ext>
            </p:extLst>
          </p:nvPr>
        </p:nvGraphicFramePr>
        <p:xfrm>
          <a:off x="3204568" y="4669408"/>
          <a:ext cx="8334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方程式" r:id="rId3" imgW="177492" imgH="177492" progId="Equation.3">
                  <p:embed/>
                </p:oleObj>
              </mc:Choice>
              <mc:Fallback>
                <p:oleObj name="方程式" r:id="rId3" imgW="177492" imgH="177492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568" y="4669408"/>
                        <a:ext cx="8334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19976"/>
              </p:ext>
            </p:extLst>
          </p:nvPr>
        </p:nvGraphicFramePr>
        <p:xfrm>
          <a:off x="1729780" y="5472683"/>
          <a:ext cx="60467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方程式" r:id="rId5" imgW="2197100" imgH="228600" progId="Equation.3">
                  <p:embed/>
                </p:oleObj>
              </mc:Choice>
              <mc:Fallback>
                <p:oleObj name="方程式" r:id="rId5" imgW="21971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780" y="5472683"/>
                        <a:ext cx="6046788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15216"/>
              </p:ext>
            </p:extLst>
          </p:nvPr>
        </p:nvGraphicFramePr>
        <p:xfrm>
          <a:off x="1691680" y="3501008"/>
          <a:ext cx="6642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方程式" r:id="rId7" imgW="2413000" imgH="241300" progId="Equation.3">
                  <p:embed/>
                </p:oleObj>
              </mc:Choice>
              <mc:Fallback>
                <p:oleObj name="方程式" r:id="rId7" imgW="2413000" imgH="241300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501008"/>
                        <a:ext cx="6642100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文字方塊 8"/>
          <p:cNvSpPr txBox="1">
            <a:spLocks noChangeArrowheads="1"/>
          </p:cNvSpPr>
          <p:nvPr/>
        </p:nvSpPr>
        <p:spPr bwMode="auto">
          <a:xfrm>
            <a:off x="683618" y="4077270"/>
            <a:ext cx="151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Comic Sans MS" panose="030F0702030302020204" pitchFamily="66" charset="0"/>
              </a:rPr>
              <a:t>constant </a:t>
            </a:r>
            <a:endParaRPr lang="zh-TW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754" y="1939275"/>
            <a:ext cx="3095625" cy="4095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2623740"/>
            <a:ext cx="212407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2.1 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binary value  1: considered part of object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binary value  0: background pixel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binary machine vision: generation and analysis of binary image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2.2.1</a:t>
            </a:r>
            <a:br>
              <a:rPr lang="en-US" altLang="zh-TW" b="0" smtClean="0"/>
            </a:br>
            <a:r>
              <a:rPr lang="en-US" altLang="zh-TW" b="0" smtClean="0"/>
              <a:t>Minimizing Within-Group Variance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2116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8497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41052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  <a:endParaRPr lang="zh-TW" altLang="en-US" sz="3500" smtClean="0"/>
          </a:p>
        </p:txBody>
      </p:sp>
      <p:pic>
        <p:nvPicPr>
          <p:cNvPr id="25603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2708275"/>
            <a:ext cx="2254250" cy="576263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25605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547211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217488" y="2133600"/>
            <a:ext cx="269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 </a:t>
            </a:r>
            <a:r>
              <a:rPr lang="en-US" altLang="zh-TW" sz="1800" b="1"/>
              <a:t>Gaussian</a:t>
            </a:r>
            <a:r>
              <a:rPr lang="en-US" altLang="zh-TW" sz="1800"/>
              <a:t> </a:t>
            </a:r>
            <a:r>
              <a:rPr lang="en-US" altLang="zh-TW" sz="1800" b="1"/>
              <a:t>distribution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>
                <a:solidFill>
                  <a:schemeClr val="tx1"/>
                </a:solidFill>
              </a:rPr>
              <a:t> </a:t>
            </a:r>
            <a:r>
              <a:rPr lang="en-US" altLang="zh-TW" sz="3500" b="0" smtClean="0"/>
              <a:t/>
            </a:r>
            <a:br>
              <a:rPr lang="en-US" altLang="zh-TW" sz="3500" b="0" smtClean="0"/>
            </a:br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2060575"/>
            <a:ext cx="6408737" cy="5238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minimize the Kullback directed divergence</a:t>
            </a:r>
          </a:p>
        </p:txBody>
      </p:sp>
      <p:graphicFrame>
        <p:nvGraphicFramePr>
          <p:cNvPr id="2662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133600"/>
          <a:ext cx="323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方程式" r:id="rId4" imgW="139579" imgH="177646" progId="Equation.3">
                  <p:embed/>
                </p:oleObj>
              </mc:Choice>
              <mc:Fallback>
                <p:oleObj name="方程式" r:id="rId4" imgW="139579" imgH="177646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133600"/>
                        <a:ext cx="3238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2565400"/>
          <a:ext cx="4897438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方程式" r:id="rId6" imgW="1320227" imgH="431613" progId="Equation.3">
                  <p:embed/>
                </p:oleObj>
              </mc:Choice>
              <mc:Fallback>
                <p:oleObj name="方程式" r:id="rId6" imgW="1320227" imgH="431613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565400"/>
                        <a:ext cx="4897438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8"/>
          <p:cNvGraphicFramePr>
            <a:graphicFrameLocks noChangeAspect="1"/>
          </p:cNvGraphicFramePr>
          <p:nvPr/>
        </p:nvGraphicFramePr>
        <p:xfrm>
          <a:off x="1763713" y="5084763"/>
          <a:ext cx="576103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方程式" r:id="rId8" imgW="2590800" imgH="495300" progId="Equation.3">
                  <p:embed/>
                </p:oleObj>
              </mc:Choice>
              <mc:Fallback>
                <p:oleObj name="方程式" r:id="rId8" imgW="25908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084763"/>
                        <a:ext cx="5761037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79388" y="4437063"/>
            <a:ext cx="8736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mixture distribution of the two Gaussians in histogram: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/>
            </a:r>
            <a:br>
              <a:rPr lang="en-US" altLang="zh-TW" sz="3500" b="0" smtClean="0"/>
            </a:br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</a:p>
        </p:txBody>
      </p:sp>
      <p:graphicFrame>
        <p:nvGraphicFramePr>
          <p:cNvPr id="28676" name="Rectangle 8"/>
          <p:cNvGraphicFramePr>
            <a:graphicFrameLocks noGrp="1"/>
          </p:cNvGraphicFramePr>
          <p:nvPr>
            <p:ph sz="quarter" idx="2"/>
          </p:nvPr>
        </p:nvGraphicFramePr>
        <p:xfrm>
          <a:off x="5297488" y="2041525"/>
          <a:ext cx="3192462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方程式" r:id="rId3" imgW="0" imgH="0" progId="Equation.3">
                  <p:embed/>
                </p:oleObj>
              </mc:Choice>
              <mc:Fallback>
                <p:oleObj name="方程式" r:id="rId3" imgW="0" imgH="0" progId="Equation.3">
                  <p:embed/>
                  <p:pic>
                    <p:nvPicPr>
                      <p:cNvPr id="0" name="Rectangle 8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2041525"/>
                        <a:ext cx="3192462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46313" y="528002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方程式" r:id="rId4" imgW="391303" imgH="739129" progId="Equation.3">
                  <p:embed/>
                </p:oleObj>
              </mc:Choice>
              <mc:Fallback>
                <p:oleObj name="方程式" r:id="rId4" imgW="391303" imgH="739129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5280025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1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989138"/>
            <a:ext cx="63373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684213" y="5373688"/>
            <a:ext cx="3490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: mean of distribution</a:t>
            </a:r>
          </a:p>
        </p:txBody>
      </p:sp>
      <p:graphicFrame>
        <p:nvGraphicFramePr>
          <p:cNvPr id="28680" name="Object 1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2413" y="5518150"/>
          <a:ext cx="442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方程式" r:id="rId7" imgW="152268" imgH="164957" progId="Equation.3">
                  <p:embed/>
                </p:oleObj>
              </mc:Choice>
              <mc:Fallback>
                <p:oleObj name="方程式" r:id="rId7" imgW="152268" imgH="164957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518150"/>
                        <a:ext cx="4429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9"/>
          <p:cNvGraphicFramePr>
            <a:graphicFrameLocks noChangeAspect="1"/>
          </p:cNvGraphicFramePr>
          <p:nvPr/>
        </p:nvGraphicFramePr>
        <p:xfrm>
          <a:off x="250825" y="3933825"/>
          <a:ext cx="28813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方程式" r:id="rId9" imgW="1548728" imgH="495085" progId="Equation.3">
                  <p:embed/>
                </p:oleObj>
              </mc:Choice>
              <mc:Fallback>
                <p:oleObj name="方程式" r:id="rId9" imgW="1548728" imgH="49508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933825"/>
                        <a:ext cx="288131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79388" y="2349500"/>
          <a:ext cx="30241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方程式" r:id="rId11" imgW="1511300" imgH="495300" progId="Equation.3">
                  <p:embed/>
                </p:oleObj>
              </mc:Choice>
              <mc:Fallback>
                <p:oleObj name="方程式" r:id="rId11" imgW="1511300" imgH="495300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302418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  <a:endParaRPr lang="zh-TW" altLang="en-US" sz="350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graphicFrame>
        <p:nvGraphicFramePr>
          <p:cNvPr id="29700" name="物件 6"/>
          <p:cNvGraphicFramePr>
            <a:graphicFrameLocks noGrp="1" noChangeAspect="1"/>
          </p:cNvGraphicFramePr>
          <p:nvPr/>
        </p:nvGraphicFramePr>
        <p:xfrm>
          <a:off x="1187450" y="3500438"/>
          <a:ext cx="536733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方程式" r:id="rId3" imgW="2146300" imgH="431800" progId="Equation.3">
                  <p:embed/>
                </p:oleObj>
              </mc:Choice>
              <mc:Fallback>
                <p:oleObj name="方程式" r:id="rId3" imgW="2146300" imgH="431800" progId="Equation.3">
                  <p:embed/>
                  <p:pic>
                    <p:nvPicPr>
                      <p:cNvPr id="0" name="物件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00438"/>
                        <a:ext cx="536733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物件 7"/>
          <p:cNvGraphicFramePr>
            <a:graphicFrameLocks noGrp="1" noChangeAspect="1"/>
          </p:cNvGraphicFramePr>
          <p:nvPr/>
        </p:nvGraphicFramePr>
        <p:xfrm>
          <a:off x="755650" y="2205038"/>
          <a:ext cx="3673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方程式" r:id="rId5" imgW="1320227" imgH="431613" progId="Equation.3">
                  <p:embed/>
                </p:oleObj>
              </mc:Choice>
              <mc:Fallback>
                <p:oleObj name="方程式" r:id="rId5" imgW="1320227" imgH="431613" progId="Equation.3">
                  <p:embed/>
                  <p:pic>
                    <p:nvPicPr>
                      <p:cNvPr id="0" name="物件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367347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5043408"/>
            <a:ext cx="3024336" cy="52322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6164" y="5558864"/>
            <a:ext cx="3027752" cy="5232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2116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8569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1036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2.2.2 </a:t>
            </a:r>
            <a:br>
              <a:rPr lang="en-US" altLang="zh-TW" sz="3500" b="0" smtClean="0"/>
            </a:br>
            <a:r>
              <a:rPr lang="en-US" altLang="zh-TW" sz="3500" b="0" smtClean="0"/>
              <a:t>Minimizing Kullback Information Distance</a:t>
            </a:r>
          </a:p>
        </p:txBody>
      </p:sp>
      <p:pic>
        <p:nvPicPr>
          <p:cNvPr id="3174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554513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775325" y="2227263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508625" y="2708275"/>
            <a:ext cx="34083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Left   dark line: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                        Otsu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Right dark line: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      Kittler-Illingworth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 flipV="1">
            <a:off x="3059113" y="2205038"/>
            <a:ext cx="252095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flipH="1">
            <a:off x="3779838" y="4292600"/>
            <a:ext cx="1800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smtClean="0"/>
              <a:t/>
            </a:r>
            <a:br>
              <a:rPr lang="en-US" altLang="zh-TW" sz="3500" smtClean="0"/>
            </a:br>
            <a:r>
              <a:rPr lang="en-US" altLang="zh-TW" sz="3500" smtClean="0"/>
              <a:t>2.3 </a:t>
            </a:r>
            <a:r>
              <a:rPr lang="en-US" altLang="zh-TW" sz="3500" b="0" smtClean="0"/>
              <a:t>Connected Components Labeling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55875" y="1773238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buClr>
                <a:schemeClr val="tx2"/>
              </a:buClr>
            </a:pPr>
            <a:r>
              <a:rPr lang="en-US" altLang="zh-TW" sz="3000"/>
              <a:t>Connected Components labeling is a grouping operation.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Connected Component</a:t>
            </a:r>
            <a:r>
              <a:rPr lang="zh-TW" altLang="en-US"/>
              <a:t> </a:t>
            </a:r>
            <a:r>
              <a:rPr lang="en-US" altLang="zh-TW"/>
              <a:t>labeling is one image-processing technique that can make a unit change from pixel to region.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3500" b="0" smtClean="0"/>
              <a:t> </a:t>
            </a:r>
            <a:br>
              <a:rPr lang="zh-TW" altLang="en-US" sz="3500" b="0" smtClean="0"/>
            </a:br>
            <a:r>
              <a:rPr lang="en-US" altLang="zh-TW" sz="3500" b="0" smtClean="0"/>
              <a:t>2.3.1 Connected Components Operators</a:t>
            </a:r>
          </a:p>
        </p:txBody>
      </p:sp>
      <p:pic>
        <p:nvPicPr>
          <p:cNvPr id="34820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82089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3500" b="0" smtClean="0"/>
              <a:t/>
            </a:r>
            <a:br>
              <a:rPr lang="zh-TW" altLang="en-US" sz="3500" b="0" smtClean="0"/>
            </a:br>
            <a:r>
              <a:rPr lang="en-US" altLang="zh-TW" sz="3500" b="0" smtClean="0"/>
              <a:t>2.3.1 Connected Components Operators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60575"/>
            <a:ext cx="8064500" cy="2035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Two 1-pixels      and      belong to the same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connected component      if there is a sequence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1-pixels                           of      where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 and      is a neighbor of      </a:t>
            </a:r>
            <a:r>
              <a:rPr lang="zh-TW" altLang="en-US" sz="2800" smtClean="0"/>
              <a:t>    </a:t>
            </a:r>
            <a:r>
              <a:rPr lang="en-US" altLang="zh-TW" sz="2800" smtClean="0"/>
              <a:t>for</a:t>
            </a:r>
          </a:p>
        </p:txBody>
      </p:sp>
      <p:graphicFrame>
        <p:nvGraphicFramePr>
          <p:cNvPr id="3686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4513" y="2584450"/>
          <a:ext cx="431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方程式" r:id="rId4" imgW="152202" imgH="177569" progId="Equation.3">
                  <p:embed/>
                </p:oleObj>
              </mc:Choice>
              <mc:Fallback>
                <p:oleObj name="方程式" r:id="rId4" imgW="152202" imgH="17756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584450"/>
                        <a:ext cx="431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67175" y="2152650"/>
          <a:ext cx="3317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方程式" r:id="rId6" imgW="126780" imgH="164814" progId="Equation.3">
                  <p:embed/>
                </p:oleObj>
              </mc:Choice>
              <mc:Fallback>
                <p:oleObj name="方程式" r:id="rId6" imgW="126780" imgH="164814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52650"/>
                        <a:ext cx="33178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8"/>
          <p:cNvGraphicFramePr>
            <a:graphicFrameLocks noChangeAspect="1"/>
          </p:cNvGraphicFramePr>
          <p:nvPr/>
        </p:nvGraphicFramePr>
        <p:xfrm>
          <a:off x="2770188" y="2152650"/>
          <a:ext cx="398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方程式" r:id="rId8" imgW="152268" imgH="164957" progId="Equation.3">
                  <p:embed/>
                </p:oleObj>
              </mc:Choice>
              <mc:Fallback>
                <p:oleObj name="方程式" r:id="rId8" imgW="152268" imgH="16495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152650"/>
                        <a:ext cx="3984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0"/>
          <p:cNvGraphicFramePr>
            <a:graphicFrameLocks noChangeAspect="1"/>
          </p:cNvGraphicFramePr>
          <p:nvPr/>
        </p:nvGraphicFramePr>
        <p:xfrm>
          <a:off x="2051050" y="3016250"/>
          <a:ext cx="25193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方程式" r:id="rId10" imgW="876300" imgH="228600" progId="Equation.3">
                  <p:embed/>
                </p:oleObj>
              </mc:Choice>
              <mc:Fallback>
                <p:oleObj name="方程式" r:id="rId10" imgW="876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016250"/>
                        <a:ext cx="25193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6515100" y="3087688"/>
          <a:ext cx="22717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方程式" r:id="rId12" imgW="901309" imgH="228501" progId="Equation.3">
                  <p:embed/>
                </p:oleObj>
              </mc:Choice>
              <mc:Fallback>
                <p:oleObj name="方程式" r:id="rId12" imgW="901309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087688"/>
                        <a:ext cx="22717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3"/>
          <p:cNvGraphicFramePr>
            <a:graphicFrameLocks noChangeAspect="1"/>
          </p:cNvGraphicFramePr>
          <p:nvPr/>
        </p:nvGraphicFramePr>
        <p:xfrm>
          <a:off x="1474788" y="3519488"/>
          <a:ext cx="50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方程式" r:id="rId14" imgW="177646" imgH="228402" progId="Equation.3">
                  <p:embed/>
                </p:oleObj>
              </mc:Choice>
              <mc:Fallback>
                <p:oleObj name="方程式" r:id="rId14" imgW="177646" imgH="22840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519488"/>
                        <a:ext cx="504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4"/>
          <p:cNvGraphicFramePr>
            <a:graphicFrameLocks noChangeAspect="1"/>
          </p:cNvGraphicFramePr>
          <p:nvPr/>
        </p:nvGraphicFramePr>
        <p:xfrm>
          <a:off x="4572000" y="3521075"/>
          <a:ext cx="7191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方程式" r:id="rId16" imgW="253890" imgH="228501" progId="Equation.3">
                  <p:embed/>
                </p:oleObj>
              </mc:Choice>
              <mc:Fallback>
                <p:oleObj name="方程式" r:id="rId16" imgW="253890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21075"/>
                        <a:ext cx="7191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6"/>
          <p:cNvGraphicFramePr>
            <a:graphicFrameLocks noChangeAspect="1"/>
          </p:cNvGraphicFramePr>
          <p:nvPr/>
        </p:nvGraphicFramePr>
        <p:xfrm>
          <a:off x="5794375" y="3592513"/>
          <a:ext cx="16573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方程式" r:id="rId18" imgW="571252" imgH="203112" progId="Equation.3">
                  <p:embed/>
                </p:oleObj>
              </mc:Choice>
              <mc:Fallback>
                <p:oleObj name="方程式" r:id="rId18" imgW="571252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3592513"/>
                        <a:ext cx="16573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7"/>
          <p:cNvGraphicFramePr>
            <a:graphicFrameLocks noChangeAspect="1"/>
          </p:cNvGraphicFramePr>
          <p:nvPr/>
        </p:nvGraphicFramePr>
        <p:xfrm>
          <a:off x="5003800" y="3087688"/>
          <a:ext cx="431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方程式" r:id="rId20" imgW="152202" imgH="177569" progId="Equation.3">
                  <p:embed/>
                </p:oleObj>
              </mc:Choice>
              <mc:Fallback>
                <p:oleObj name="方程式" r:id="rId20" imgW="152202" imgH="17756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087688"/>
                        <a:ext cx="431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8" name="Picture 5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76713"/>
            <a:ext cx="22320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343775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                 </a:t>
            </a:r>
          </a:p>
          <a:p>
            <a:pPr eaLnBrk="1" hangingPunct="1"/>
            <a:r>
              <a:rPr lang="en-US" altLang="zh-TW" sz="2600" smtClean="0"/>
              <a:t>                  if </a:t>
            </a:r>
          </a:p>
          <a:p>
            <a:pPr eaLnBrk="1" hangingPunct="1"/>
            <a:r>
              <a:rPr lang="en-US" altLang="zh-TW" sz="2600" smtClean="0"/>
              <a:t>                  if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smtClean="0"/>
          </a:p>
          <a:p>
            <a:pPr eaLnBrk="1" hangingPunct="1"/>
            <a:r>
              <a:rPr kumimoji="0" lang="en-US" altLang="zh-TW" sz="2600" i="1" smtClean="0"/>
              <a:t>r</a:t>
            </a:r>
            <a:r>
              <a:rPr kumimoji="0" lang="en-US" altLang="zh-TW" sz="2600" smtClean="0"/>
              <a:t>: </a:t>
            </a:r>
            <a:r>
              <a:rPr lang="en-US" altLang="zh-TW" sz="2600" smtClean="0"/>
              <a:t>row, </a:t>
            </a:r>
            <a:r>
              <a:rPr lang="en-US" altLang="zh-TW" sz="2600" i="1" smtClean="0"/>
              <a:t>c</a:t>
            </a:r>
            <a:r>
              <a:rPr lang="en-US" altLang="zh-TW" sz="2600" smtClean="0"/>
              <a:t>: column</a:t>
            </a:r>
          </a:p>
          <a:p>
            <a:pPr eaLnBrk="1" hangingPunct="1"/>
            <a:r>
              <a:rPr lang="en-US" altLang="zh-TW" sz="2600" i="1" smtClean="0"/>
              <a:t>I</a:t>
            </a:r>
            <a:r>
              <a:rPr lang="en-US" altLang="zh-TW" sz="2600" smtClean="0"/>
              <a:t>: grayscale intensity, </a:t>
            </a:r>
            <a:r>
              <a:rPr lang="en-US" altLang="zh-TW" sz="2600" i="1" smtClean="0"/>
              <a:t>B</a:t>
            </a:r>
            <a:r>
              <a:rPr lang="en-US" altLang="zh-TW" sz="2600" smtClean="0"/>
              <a:t>: binary intensity</a:t>
            </a:r>
          </a:p>
          <a:p>
            <a:pPr eaLnBrk="1" hangingPunct="1"/>
            <a:r>
              <a:rPr lang="en-US" altLang="zh-TW" sz="2600" i="1" smtClean="0"/>
              <a:t>T</a:t>
            </a:r>
            <a:r>
              <a:rPr lang="en-US" altLang="zh-TW" sz="2600" smtClean="0"/>
              <a:t>: intensity threshold</a:t>
            </a:r>
          </a:p>
          <a:p>
            <a:pPr eaLnBrk="1" hangingPunct="1"/>
            <a:endParaRPr lang="en-US" altLang="zh-TW" sz="2600" smtClean="0"/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1042988" y="2563813"/>
          <a:ext cx="15843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方程式" r:id="rId3" imgW="647419" imgH="203112" progId="Equation.3">
                  <p:embed/>
                </p:oleObj>
              </mc:Choice>
              <mc:Fallback>
                <p:oleObj name="方程式" r:id="rId3" imgW="647419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563813"/>
                        <a:ext cx="15843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3068638"/>
          <a:ext cx="1584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方程式" r:id="rId5" imgW="672808" imgH="203112" progId="Equation.3">
                  <p:embed/>
                </p:oleObj>
              </mc:Choice>
              <mc:Fallback>
                <p:oleObj name="方程式" r:id="rId5" imgW="672808" imgH="203112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8638"/>
                        <a:ext cx="1584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3"/>
          <p:cNvGraphicFramePr>
            <a:graphicFrameLocks noChangeAspect="1"/>
          </p:cNvGraphicFramePr>
          <p:nvPr/>
        </p:nvGraphicFramePr>
        <p:xfrm>
          <a:off x="3059113" y="2511425"/>
          <a:ext cx="18002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方程式" r:id="rId7" imgW="660113" imgH="203112" progId="Equation.3">
                  <p:embed/>
                </p:oleObj>
              </mc:Choice>
              <mc:Fallback>
                <p:oleObj name="方程式" r:id="rId7" imgW="660113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11425"/>
                        <a:ext cx="18002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6"/>
          <p:cNvGraphicFramePr>
            <a:graphicFrameLocks noChangeAspect="1"/>
          </p:cNvGraphicFramePr>
          <p:nvPr/>
        </p:nvGraphicFramePr>
        <p:xfrm>
          <a:off x="3059113" y="3001963"/>
          <a:ext cx="18732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方程式" r:id="rId9" imgW="660113" imgH="203112" progId="Equation.3">
                  <p:embed/>
                </p:oleObj>
              </mc:Choice>
              <mc:Fallback>
                <p:oleObj name="方程式" r:id="rId9" imgW="660113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01963"/>
                        <a:ext cx="18732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3500" b="0" smtClean="0"/>
              <a:t>􀀀 </a:t>
            </a:r>
            <a:br>
              <a:rPr lang="zh-TW" altLang="en-US" sz="3500" b="0" smtClean="0"/>
            </a:br>
            <a:r>
              <a:rPr lang="en-US" altLang="zh-TW" sz="3500" b="0" smtClean="0"/>
              <a:t>2.3.1 Connected Components Operators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8438" y="2060575"/>
          <a:ext cx="201612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25"/>
                <a:gridCol w="403225"/>
                <a:gridCol w="403225"/>
                <a:gridCol w="403225"/>
                <a:gridCol w="403225"/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82950" y="4013200"/>
          <a:ext cx="201612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25"/>
                <a:gridCol w="403225"/>
                <a:gridCol w="403225"/>
                <a:gridCol w="403225"/>
                <a:gridCol w="403225"/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559550" y="4013200"/>
          <a:ext cx="201612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25"/>
                <a:gridCol w="403225"/>
                <a:gridCol w="403225"/>
                <a:gridCol w="403225"/>
                <a:gridCol w="403225"/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marL="91435" marR="91435"/>
                </a:tc>
              </a:tr>
            </a:tbl>
          </a:graphicData>
        </a:graphic>
      </p:graphicFrame>
      <p:sp>
        <p:nvSpPr>
          <p:cNvPr id="39030" name="文字方塊 2"/>
          <p:cNvSpPr txBox="1">
            <a:spLocks noChangeArrowheads="1"/>
          </p:cNvSpPr>
          <p:nvPr/>
        </p:nvSpPr>
        <p:spPr bwMode="auto">
          <a:xfrm>
            <a:off x="198438" y="3933825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source binary image</a:t>
            </a:r>
          </a:p>
        </p:txBody>
      </p:sp>
      <p:sp>
        <p:nvSpPr>
          <p:cNvPr id="39031" name="文字方塊 8"/>
          <p:cNvSpPr txBox="1">
            <a:spLocks noChangeArrowheads="1"/>
          </p:cNvSpPr>
          <p:nvPr/>
        </p:nvSpPr>
        <p:spPr bwMode="auto">
          <a:xfrm>
            <a:off x="2995613" y="5861050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Connected components labeling with 4-adjacency</a:t>
            </a:r>
            <a:endParaRPr lang="zh-TW" altLang="en-US" sz="1800"/>
          </a:p>
        </p:txBody>
      </p:sp>
      <p:sp>
        <p:nvSpPr>
          <p:cNvPr id="39032" name="文字方塊 11"/>
          <p:cNvSpPr txBox="1">
            <a:spLocks noChangeArrowheads="1"/>
          </p:cNvSpPr>
          <p:nvPr/>
        </p:nvSpPr>
        <p:spPr bwMode="auto">
          <a:xfrm>
            <a:off x="6199188" y="5902325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Connected components labeling with 8-adjacency</a:t>
            </a:r>
            <a:endParaRPr lang="zh-TW" altLang="en-US" sz="1800"/>
          </a:p>
        </p:txBody>
      </p:sp>
      <p:pic>
        <p:nvPicPr>
          <p:cNvPr id="39033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41550"/>
            <a:ext cx="5537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2.3.2 Connected Components Algorithms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3719513"/>
          </a:xfrm>
        </p:spPr>
        <p:txBody>
          <a:bodyPr/>
          <a:lstStyle/>
          <a:p>
            <a:pPr eaLnBrk="1" hangingPunct="1"/>
            <a:r>
              <a:rPr lang="en-US" altLang="zh-TW" sz="2600" smtClean="0"/>
              <a:t>All the algorithms process a row of the image at a time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All the algorithms assign new labels to the first pixel of each component and attempt to propagate the label of a pixel to right or below neighbors</a:t>
            </a:r>
          </a:p>
          <a:p>
            <a:pPr eaLnBrk="1" hangingPunct="1"/>
            <a:endParaRPr lang="en-US" altLang="zh-TW" sz="2600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67200"/>
            <a:ext cx="6334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2.3.2 Connected Components Algorithms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41525"/>
            <a:ext cx="91440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What label should be assigned to pixel A?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How to keep track of the equivalence of two or more labels?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How to use the equivalence information to complete processing?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2.3.3 An Iterative Algorithm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29600" cy="33115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/>
              <a:t>Step 1. initialization </a:t>
            </a:r>
            <a:r>
              <a:rPr lang="en-US" altLang="zh-TW" sz="2800" dirty="0"/>
              <a:t>of each pixel to a unique label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/>
              <a:t>Step 2. iteration </a:t>
            </a:r>
            <a:r>
              <a:rPr lang="en-US" altLang="zh-TW" sz="2800" dirty="0"/>
              <a:t>of top-down followed by bottom-up passes </a:t>
            </a:r>
            <a:endParaRPr lang="en-US" altLang="zh-TW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/>
              <a:t>Step3. repeat step 2 until </a:t>
            </a:r>
            <a:r>
              <a:rPr lang="en-US" altLang="zh-TW" sz="2800" dirty="0"/>
              <a:t>no change</a:t>
            </a:r>
          </a:p>
          <a:p>
            <a:pPr eaLnBrk="1" hangingPunct="1">
              <a:defRPr/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2.3.3 An Iterative Algorithm</a:t>
            </a:r>
          </a:p>
        </p:txBody>
      </p:sp>
      <p:pic>
        <p:nvPicPr>
          <p:cNvPr id="47108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2.3.4 The Classical Algorithm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41525"/>
            <a:ext cx="9144000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smtClean="0"/>
          </a:p>
          <a:p>
            <a:pPr eaLnBrk="1" hangingPunct="1"/>
            <a:r>
              <a:rPr lang="en-US" altLang="zh-TW" sz="2600" smtClean="0"/>
              <a:t> performs label propagation as above </a:t>
            </a:r>
          </a:p>
          <a:p>
            <a:pPr eaLnBrk="1" hangingPunct="1"/>
            <a:r>
              <a:rPr lang="en-US" altLang="zh-TW" sz="2600" smtClean="0"/>
              <a:t> when two different labels propagate to the same pixel,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     smaller label propagates and equivalence entered into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     table</a:t>
            </a:r>
          </a:p>
          <a:p>
            <a:pPr eaLnBrk="1" hangingPunct="1"/>
            <a:r>
              <a:rPr lang="en-US" altLang="zh-TW" sz="2600" smtClean="0"/>
              <a:t> resolve equivalence classes by DFS (Depth-First Search)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 second pass performs a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2.3.4 The Classical Algorithm</a:t>
            </a:r>
          </a:p>
        </p:txBody>
      </p:sp>
      <p:pic>
        <p:nvPicPr>
          <p:cNvPr id="51204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37275"/>
            <a:ext cx="7632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5222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4050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2.3.4 The Classical Algorithm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57563"/>
            <a:ext cx="8229600" cy="13874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main problem: global equivalence table may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                       too large for memory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2.3.5 A Space-Efficient Two-Pass Algorithm That Uses a Local Equivalence Table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13813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Small table stores only equivalences from current and preceding lines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 err="1"/>
              <a:t>Relabel</a:t>
            </a:r>
            <a:r>
              <a:rPr lang="en-US" altLang="zh-TW" dirty="0"/>
              <a:t> each line with equivalence labels when equivalence detected</a:t>
            </a:r>
          </a:p>
          <a:p>
            <a:pPr eaLnBrk="1" hangingPunct="1"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819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249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4140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995738" y="3860800"/>
          <a:ext cx="1295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方程式" r:id="rId5" imgW="494870" imgH="203024" progId="Equation.3">
                  <p:embed/>
                </p:oleObj>
              </mc:Choice>
              <mc:Fallback>
                <p:oleObj name="方程式" r:id="rId5" imgW="494870" imgH="203024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860800"/>
                        <a:ext cx="1295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500" b="0" smtClean="0"/>
              <a:t>2.3.5 A Space-Efficient Two-Pass Algorithm That Uses a Local Equivalence Table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9344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smtClean="0"/>
              <a:t>2.3.6 An Efficient Run-Length Implementation of the Local Table Method</a:t>
            </a:r>
          </a:p>
        </p:txBody>
      </p:sp>
      <p:sp>
        <p:nvSpPr>
          <p:cNvPr id="58372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kumimoji="0" lang="en-US" altLang="zh-TW" sz="3200" smtClean="0"/>
              <a:t>A run-length encoding of a binary image is a list of contiguous typically horizontal runs of 1-pixels.</a:t>
            </a:r>
            <a:endParaRPr lang="en-US" altLang="zh-TW" sz="32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0419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10"/>
          <p:cNvSpPr>
            <a:spLocks noChangeArrowheads="1"/>
          </p:cNvSpPr>
          <p:nvPr/>
        </p:nvSpPr>
        <p:spPr bwMode="auto">
          <a:xfrm>
            <a:off x="684213" y="549275"/>
            <a:ext cx="719137" cy="14287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60421" name="Text Box 11"/>
          <p:cNvSpPr txBox="1">
            <a:spLocks noChangeArrowheads="1"/>
          </p:cNvSpPr>
          <p:nvPr/>
        </p:nvSpPr>
        <p:spPr bwMode="auto">
          <a:xfrm>
            <a:off x="0" y="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FF"/>
                </a:solidFill>
              </a:rPr>
              <a:t>run 1</a:t>
            </a:r>
          </a:p>
        </p:txBody>
      </p:sp>
      <p:cxnSp>
        <p:nvCxnSpPr>
          <p:cNvPr id="60422" name="AutoShape 12"/>
          <p:cNvCxnSpPr>
            <a:cxnSpLocks noChangeShapeType="1"/>
            <a:stCxn id="60421" idx="2"/>
            <a:endCxn id="60420" idx="1"/>
          </p:cNvCxnSpPr>
          <p:nvPr/>
        </p:nvCxnSpPr>
        <p:spPr bwMode="auto">
          <a:xfrm>
            <a:off x="396875" y="366713"/>
            <a:ext cx="287338" cy="2540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3" name="AutoShape 13"/>
          <p:cNvSpPr>
            <a:spLocks noChangeArrowheads="1"/>
          </p:cNvSpPr>
          <p:nvPr/>
        </p:nvSpPr>
        <p:spPr bwMode="auto">
          <a:xfrm>
            <a:off x="1979613" y="549275"/>
            <a:ext cx="647700" cy="14287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60424" name="Text Box 14"/>
          <p:cNvSpPr txBox="1">
            <a:spLocks noChangeArrowheads="1"/>
          </p:cNvSpPr>
          <p:nvPr/>
        </p:nvSpPr>
        <p:spPr bwMode="auto">
          <a:xfrm>
            <a:off x="2627313" y="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run 2</a:t>
            </a:r>
          </a:p>
        </p:txBody>
      </p:sp>
      <p:cxnSp>
        <p:nvCxnSpPr>
          <p:cNvPr id="60425" name="AutoShape 15"/>
          <p:cNvCxnSpPr>
            <a:cxnSpLocks noChangeShapeType="1"/>
            <a:stCxn id="60423" idx="3"/>
            <a:endCxn id="60424" idx="2"/>
          </p:cNvCxnSpPr>
          <p:nvPr/>
        </p:nvCxnSpPr>
        <p:spPr bwMode="auto">
          <a:xfrm flipV="1">
            <a:off x="2627313" y="366713"/>
            <a:ext cx="396875" cy="254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6" name="AutoShape 16"/>
          <p:cNvSpPr>
            <a:spLocks noChangeArrowheads="1"/>
          </p:cNvSpPr>
          <p:nvPr/>
        </p:nvSpPr>
        <p:spPr bwMode="auto">
          <a:xfrm>
            <a:off x="1116013" y="1628775"/>
            <a:ext cx="1511300" cy="144463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60427" name="Text Box 17"/>
          <p:cNvSpPr txBox="1">
            <a:spLocks noChangeArrowheads="1"/>
          </p:cNvSpPr>
          <p:nvPr/>
        </p:nvSpPr>
        <p:spPr bwMode="auto">
          <a:xfrm>
            <a:off x="2627313" y="191611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FF00"/>
                </a:solidFill>
              </a:rPr>
              <a:t>  run 7</a:t>
            </a:r>
          </a:p>
        </p:txBody>
      </p:sp>
      <p:cxnSp>
        <p:nvCxnSpPr>
          <p:cNvPr id="60428" name="AutoShape 19"/>
          <p:cNvCxnSpPr>
            <a:cxnSpLocks noChangeShapeType="1"/>
            <a:stCxn id="60426" idx="3"/>
            <a:endCxn id="60427" idx="0"/>
          </p:cNvCxnSpPr>
          <p:nvPr/>
        </p:nvCxnSpPr>
        <p:spPr bwMode="auto">
          <a:xfrm>
            <a:off x="2627313" y="1701800"/>
            <a:ext cx="433387" cy="214313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9" name="AutoShape 21"/>
          <p:cNvSpPr>
            <a:spLocks noChangeArrowheads="1"/>
          </p:cNvSpPr>
          <p:nvPr/>
        </p:nvSpPr>
        <p:spPr bwMode="auto">
          <a:xfrm>
            <a:off x="6659563" y="1916113"/>
            <a:ext cx="2066925" cy="433387"/>
          </a:xfrm>
          <a:prstGeom prst="wedgeEllipseCallout">
            <a:avLst>
              <a:gd name="adj1" fmla="val -3995"/>
              <a:gd name="adj2" fmla="val -99815"/>
            </a:avLst>
          </a:prstGeom>
          <a:solidFill>
            <a:srgbClr val="CC99FF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run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dirty="0" smtClean="0"/>
              <a:t>2.3.6 An Efficient Run-Length Implementation of the Local Table Method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77016"/>
            <a:ext cx="5745832" cy="133005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08545"/>
            <a:ext cx="39719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endParaRPr lang="en-US" altLang="zh-TW" sz="3500" b="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3" y="259576"/>
            <a:ext cx="6273800" cy="62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dirty="0" smtClean="0"/>
              <a:t>2.3.6 An Efficient Run-Length Implementation of the Local Table Method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0012"/>
            <a:ext cx="81438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2467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4515" name="Picture 6" descr="run_length_algorithm_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9930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dirty="0" smtClean="0"/>
              <a:t>2.3.6 An Efficient Run-Length Implementation of the Local Table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5539" name="Picture 5" descr="run_length_algorithm_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6563" name="Picture 4" descr="run_length_algorithm_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249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024313" y="3860800"/>
          <a:ext cx="1238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方程式" r:id="rId4" imgW="507780" imgH="203112" progId="Equation.3">
                  <p:embed/>
                </p:oleObj>
              </mc:Choice>
              <mc:Fallback>
                <p:oleObj name="方程式" r:id="rId4" imgW="507780" imgH="203112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3860800"/>
                        <a:ext cx="12382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946275"/>
            <a:ext cx="37433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7587" name="Picture 5" descr="run_length_algorithm_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35183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smtClean="0"/>
              <a:t>2.3.6 An Efficient Run-Length Implementation of the Local Table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8611" name="Picture 4" descr="run_length_algorithm_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69635" name="Picture 4" descr="run_length_algorithm_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820896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8101012" cy="1295400"/>
          </a:xfrm>
        </p:spPr>
        <p:txBody>
          <a:bodyPr/>
          <a:lstStyle/>
          <a:p>
            <a:pPr algn="ctr" eaLnBrk="1" hangingPunct="1"/>
            <a:r>
              <a:rPr lang="en-US" altLang="zh-TW" sz="3500" b="0" smtClean="0"/>
              <a:t>2.3.6 An Efficient Run-Length Implementation of the Local Table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70659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41525"/>
            <a:ext cx="8229600" cy="3692525"/>
          </a:xfrm>
        </p:spPr>
        <p:txBody>
          <a:bodyPr/>
          <a:lstStyle/>
          <a:p>
            <a:pPr eaLnBrk="1" hangingPunct="1"/>
            <a:r>
              <a:rPr lang="en-US" altLang="zh-TW" smtClean="0"/>
              <a:t>signature: histogram of the nonzero pixels of the resulting masked image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signature: a projection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projections can be vertical, horizontal, diagonal, circular…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270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9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60575"/>
            <a:ext cx="8281987" cy="4411663"/>
          </a:xfrm>
        </p:spPr>
        <p:txBody>
          <a:bodyPr/>
          <a:lstStyle/>
          <a:p>
            <a:pPr eaLnBrk="1" hangingPunct="1"/>
            <a:r>
              <a:rPr lang="en-US" altLang="zh-TW" sz="2600" smtClean="0"/>
              <a:t>vertical projection of a segment: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                                     column       between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smtClean="0"/>
          </a:p>
          <a:p>
            <a:pPr eaLnBrk="1" hangingPunct="1"/>
            <a:r>
              <a:rPr lang="en-US" altLang="zh-TW" sz="2600" smtClean="0"/>
              <a:t>horizontal projection: row      between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vertical and horizontal projection define a rectangle</a:t>
            </a:r>
          </a:p>
          <a:p>
            <a:pPr eaLnBrk="1" hangingPunct="1"/>
            <a:endParaRPr lang="en-US" altLang="zh-TW" sz="2600" smtClean="0"/>
          </a:p>
        </p:txBody>
      </p:sp>
      <p:graphicFrame>
        <p:nvGraphicFramePr>
          <p:cNvPr id="7373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64388" y="2492375"/>
          <a:ext cx="793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" name="方程式" r:id="rId3" imgW="215619" imgH="177569" progId="Equation.3">
                  <p:embed/>
                </p:oleObj>
              </mc:Choice>
              <mc:Fallback>
                <p:oleObj name="方程式" r:id="rId3" imgW="215619" imgH="177569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492375"/>
                        <a:ext cx="793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8"/>
          <p:cNvGraphicFramePr>
            <a:graphicFrameLocks noChangeAspect="1"/>
          </p:cNvGraphicFramePr>
          <p:nvPr/>
        </p:nvGraphicFramePr>
        <p:xfrm>
          <a:off x="5292725" y="2565400"/>
          <a:ext cx="4127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" name="方程式" r:id="rId5" imgW="114201" imgH="139579" progId="Equation.3">
                  <p:embed/>
                </p:oleObj>
              </mc:Choice>
              <mc:Fallback>
                <p:oleObj name="方程式" r:id="rId5" imgW="114201" imgH="13957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565400"/>
                        <a:ext cx="4127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9"/>
          <p:cNvGraphicFramePr>
            <a:graphicFrameLocks noChangeAspect="1"/>
          </p:cNvGraphicFramePr>
          <p:nvPr/>
        </p:nvGraphicFramePr>
        <p:xfrm>
          <a:off x="4787900" y="3500438"/>
          <a:ext cx="4460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0" name="方程式" r:id="rId7" imgW="114102" imgH="126780" progId="Equation.3">
                  <p:embed/>
                </p:oleObj>
              </mc:Choice>
              <mc:Fallback>
                <p:oleObj name="方程式" r:id="rId7" imgW="114102" imgH="1267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4460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"/>
          <p:cNvGraphicFramePr>
            <a:graphicFrameLocks noChangeAspect="1"/>
          </p:cNvGraphicFramePr>
          <p:nvPr/>
        </p:nvGraphicFramePr>
        <p:xfrm>
          <a:off x="6588125" y="3500438"/>
          <a:ext cx="9191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1" name="方程式" r:id="rId9" imgW="253780" imgH="164957" progId="Equation.3">
                  <p:embed/>
                </p:oleObj>
              </mc:Choice>
              <mc:Fallback>
                <p:oleObj name="方程式" r:id="rId9" imgW="253780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00438"/>
                        <a:ext cx="9191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11"/>
          <p:cNvGraphicFramePr>
            <a:graphicFrameLocks noChangeAspect="1"/>
          </p:cNvGraphicFramePr>
          <p:nvPr/>
        </p:nvGraphicFramePr>
        <p:xfrm>
          <a:off x="1042988" y="5157788"/>
          <a:ext cx="38163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方程式" r:id="rId11" imgW="1256755" imgH="203112" progId="Equation.3">
                  <p:embed/>
                </p:oleObj>
              </mc:Choice>
              <mc:Fallback>
                <p:oleObj name="方程式" r:id="rId11" imgW="1256755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157788"/>
                        <a:ext cx="38163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2"/>
          <p:cNvGraphicFramePr>
            <a:graphicFrameLocks noChangeAspect="1"/>
          </p:cNvGraphicFramePr>
          <p:nvPr/>
        </p:nvGraphicFramePr>
        <p:xfrm>
          <a:off x="5795963" y="5157788"/>
          <a:ext cx="19446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方程式" r:id="rId13" imgW="583947" imgH="203112" progId="Equation.3">
                  <p:embed/>
                </p:oleObj>
              </mc:Choice>
              <mc:Fallback>
                <p:oleObj name="方程式" r:id="rId13" imgW="583947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157788"/>
                        <a:ext cx="194468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Text Box 14"/>
          <p:cNvSpPr txBox="1">
            <a:spLocks noChangeArrowheads="1"/>
          </p:cNvSpPr>
          <p:nvPr/>
        </p:nvSpPr>
        <p:spPr bwMode="auto">
          <a:xfrm>
            <a:off x="5003800" y="5229225"/>
            <a:ext cx="736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/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pic>
        <p:nvPicPr>
          <p:cNvPr id="7475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75779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76803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pic>
        <p:nvPicPr>
          <p:cNvPr id="10244" name="Picture 4" descr="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lena(t=12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067175" y="3968750"/>
          <a:ext cx="10001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方程式" r:id="rId5" imgW="596641" imgH="203112" progId="Equation.3">
                  <p:embed/>
                </p:oleObj>
              </mc:Choice>
              <mc:Fallback>
                <p:oleObj name="方程式" r:id="rId5" imgW="596641" imgH="203112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68750"/>
                        <a:ext cx="10001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r>
              <a:rPr lang="en-US" altLang="zh-TW" smtClean="0"/>
              <a:t>segment the vertical and horizontal projections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endParaRPr lang="en-US" altLang="zh-TW" smtClean="0"/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r>
              <a:rPr lang="en-US" altLang="zh-TW" smtClean="0"/>
              <a:t>treat each rectangular subimage as the image</a:t>
            </a:r>
          </a:p>
          <a:p>
            <a:pPr marL="571500" indent="-571500"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78851" name="Picture 7" descr="check_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90875"/>
            <a:ext cx="3708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8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4486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sp>
        <p:nvSpPr>
          <p:cNvPr id="78854" name="Text Box 11"/>
          <p:cNvSpPr txBox="1">
            <a:spLocks noChangeArrowheads="1"/>
          </p:cNvSpPr>
          <p:nvPr/>
        </p:nvSpPr>
        <p:spPr bwMode="auto">
          <a:xfrm>
            <a:off x="0" y="6078538"/>
            <a:ext cx="40671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500"/>
              <a:t>OCR: Optical Character Recognition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500"/>
              <a:t>MICR: Magnetic Ink Character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smtClean="0"/>
              <a:t>2.4 Signature Segmentation and Analysis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smtClean="0"/>
              <a:t>Diagonal projections: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    : from upper left to lower right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    : from upper right to lower left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smtClean="0"/>
          </a:p>
          <a:p>
            <a:pPr eaLnBrk="1" hangingPunct="1"/>
            <a:r>
              <a:rPr lang="en-US" altLang="zh-TW" sz="2600" smtClean="0"/>
              <a:t>object area: sum of all the projections values in the segment</a:t>
            </a:r>
          </a:p>
        </p:txBody>
      </p:sp>
      <p:graphicFrame>
        <p:nvGraphicFramePr>
          <p:cNvPr id="8090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997200"/>
          <a:ext cx="4429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方程式" r:id="rId3" imgW="190335" imgH="215713" progId="Equation.3">
                  <p:embed/>
                </p:oleObj>
              </mc:Choice>
              <mc:Fallback>
                <p:oleObj name="方程式" r:id="rId3" imgW="190335" imgH="215713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4429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3933825"/>
          <a:ext cx="446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方程式" r:id="rId5" imgW="190335" imgH="215713" progId="Equation.3">
                  <p:embed/>
                </p:oleObj>
              </mc:Choice>
              <mc:Fallback>
                <p:oleObj name="方程式" r:id="rId5" imgW="190335" imgH="215713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33825"/>
                        <a:ext cx="446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2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2.5 Summary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Create binary image by thresholding.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Find out connected component on binary image.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Generate signature segmentation by projection.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dirty="0" smtClean="0"/>
              <a:t>Project due </a:t>
            </a:r>
            <a:r>
              <a:rPr lang="en-US" altLang="zh-TW" b="0" dirty="0" smtClean="0">
                <a:solidFill>
                  <a:srgbClr val="FF0000"/>
                </a:solidFill>
              </a:rPr>
              <a:t>Oct. </a:t>
            </a:r>
            <a:r>
              <a:rPr lang="en-US" altLang="zh-TW" b="0" dirty="0">
                <a:solidFill>
                  <a:srgbClr val="FF0000"/>
                </a:solidFill>
              </a:rPr>
              <a:t>7</a:t>
            </a:r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dirty="0" smtClean="0"/>
              <a:t>Write a program to generate: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a binary image (threshold at 128)</a:t>
            </a:r>
          </a:p>
          <a:p>
            <a:pPr eaLnBrk="1" hangingPunct="1"/>
            <a:r>
              <a:rPr lang="en-US" altLang="zh-TW" dirty="0" smtClean="0"/>
              <a:t>a histogram</a:t>
            </a:r>
          </a:p>
          <a:p>
            <a:pPr eaLnBrk="1" hangingPunct="1"/>
            <a:r>
              <a:rPr lang="en-US" altLang="zh-TW" sz="2800" dirty="0" smtClean="0"/>
              <a:t>connected components (regions with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                                  at centroid, bounding box)</a:t>
            </a:r>
          </a:p>
          <a:p>
            <a:pPr eaLnBrk="1" hangingPunct="1"/>
            <a:endParaRPr lang="en-US" altLang="zh-TW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endParaRPr lang="en-US" altLang="zh-TW" sz="2600" smtClean="0"/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histogram 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i="1" smtClean="0"/>
              <a:t>m</a:t>
            </a:r>
            <a:r>
              <a:rPr lang="en-US" altLang="zh-TW" sz="2600" smtClean="0"/>
              <a:t> spans each gray level value e.g. 0 - 255  </a:t>
            </a:r>
          </a:p>
          <a:p>
            <a:pPr eaLnBrk="1" hangingPunct="1"/>
            <a:r>
              <a:rPr lang="en-US" altLang="zh-TW" sz="2600" i="1" smtClean="0"/>
              <a:t>#</a:t>
            </a:r>
            <a:r>
              <a:rPr lang="en-US" altLang="zh-TW" sz="2600" smtClean="0"/>
              <a:t>: operator counts the number of elements in a set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endParaRPr lang="en-US" altLang="zh-TW" sz="2600" smtClean="0"/>
          </a:p>
        </p:txBody>
      </p:sp>
      <p:graphicFrame>
        <p:nvGraphicFramePr>
          <p:cNvPr id="1126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00338" y="2997200"/>
          <a:ext cx="45354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方程式" r:id="rId3" imgW="1701800" imgH="203200" progId="Equation.3">
                  <p:embed/>
                </p:oleObj>
              </mc:Choice>
              <mc:Fallback>
                <p:oleObj name="方程式" r:id="rId3" imgW="1701800" imgH="2032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97200"/>
                        <a:ext cx="453548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  <a:endParaRPr lang="zh-TW" altLang="en-US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42988" y="2492375"/>
          <a:ext cx="2305050" cy="2089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010"/>
                <a:gridCol w="461010"/>
                <a:gridCol w="461010"/>
                <a:gridCol w="461010"/>
                <a:gridCol w="461010"/>
              </a:tblGrid>
              <a:tr h="41783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</a:tr>
              <a:tr h="41783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</a:tr>
              <a:tr h="41783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</a:p>
                  </a:txBody>
                  <a:tcPr marL="91472" marR="91472" marT="45740" marB="45740"/>
                </a:tc>
              </a:tr>
              <a:tr h="41783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</a:tr>
              <a:tr h="41783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72" marR="91472" marT="45740" marB="45740"/>
                </a:tc>
              </a:tr>
            </a:tbl>
          </a:graphicData>
        </a:graphic>
      </p:graphicFrame>
      <p:pic>
        <p:nvPicPr>
          <p:cNvPr id="123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1" name="文字方塊 9"/>
          <p:cNvSpPr txBox="1">
            <a:spLocks noChangeArrowheads="1"/>
          </p:cNvSpPr>
          <p:nvPr/>
        </p:nvSpPr>
        <p:spPr bwMode="auto">
          <a:xfrm>
            <a:off x="1042988" y="4662488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2-bits source image</a:t>
            </a:r>
          </a:p>
        </p:txBody>
      </p:sp>
      <p:sp>
        <p:nvSpPr>
          <p:cNvPr id="12332" name="文字方塊 10"/>
          <p:cNvSpPr txBox="1">
            <a:spLocks noChangeArrowheads="1"/>
          </p:cNvSpPr>
          <p:nvPr/>
        </p:nvSpPr>
        <p:spPr bwMode="auto">
          <a:xfrm>
            <a:off x="4932363" y="5189538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histogram of left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1331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2846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2.2 Thresholding</a:t>
            </a:r>
          </a:p>
        </p:txBody>
      </p:sp>
      <p:graphicFrame>
        <p:nvGraphicFramePr>
          <p:cNvPr id="1331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995738" y="1844675"/>
          <a:ext cx="12239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方程式" r:id="rId4" imgW="342751" imgH="203112" progId="Equation.3">
                  <p:embed/>
                </p:oleObj>
              </mc:Choice>
              <mc:Fallback>
                <p:oleObj name="方程式" r:id="rId4" imgW="342751" imgH="203112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844675"/>
                        <a:ext cx="12239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1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997200"/>
            <a:ext cx="45847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14"/>
          <p:cNvSpPr>
            <a:spLocks noChangeArrowheads="1"/>
          </p:cNvSpPr>
          <p:nvPr/>
        </p:nvSpPr>
        <p:spPr bwMode="auto">
          <a:xfrm>
            <a:off x="3563938" y="2492375"/>
            <a:ext cx="2160587" cy="504825"/>
          </a:xfrm>
          <a:prstGeom prst="curvedDownArrow">
            <a:avLst>
              <a:gd name="adj1" fmla="val 87896"/>
              <a:gd name="adj2" fmla="val 206385"/>
              <a:gd name="adj3" fmla="val 3343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19694</TotalTime>
  <Words>1573</Words>
  <Application>Microsoft Office PowerPoint</Application>
  <PresentationFormat>如螢幕大小 (4:3)</PresentationFormat>
  <Paragraphs>462</Paragraphs>
  <Slides>65</Slides>
  <Notes>18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2" baseType="lpstr">
      <vt:lpstr>新細明體</vt:lpstr>
      <vt:lpstr>Arial</vt:lpstr>
      <vt:lpstr>Comic Sans MS</vt:lpstr>
      <vt:lpstr>Times New Roman</vt:lpstr>
      <vt:lpstr>Wingdings</vt:lpstr>
      <vt:lpstr>Network</vt:lpstr>
      <vt:lpstr>方程式</vt:lpstr>
      <vt:lpstr>Computer and Robot Vision I</vt:lpstr>
      <vt:lpstr>2.1 Introduction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 Thresholding</vt:lpstr>
      <vt:lpstr>2.2.1 Minimizing Within-Group Variance</vt:lpstr>
      <vt:lpstr>2.2.1 Minimizing Within-Group Variance</vt:lpstr>
      <vt:lpstr>2.2.1 Minimizing Within-Group Variance</vt:lpstr>
      <vt:lpstr>2.2.1 Minimizing Within-Group Variance</vt:lpstr>
      <vt:lpstr>2.2.1 Minimizing Within-Group Variance</vt:lpstr>
      <vt:lpstr>2.2.1 Minimizing Within-Group Variance</vt:lpstr>
      <vt:lpstr>2.2.1 Minimizing Within-Group Variance</vt:lpstr>
      <vt:lpstr>2.2.2  Minimizing Kullback Information Distance</vt:lpstr>
      <vt:lpstr>  2.2.2  Minimizing Kullback Information Distance</vt:lpstr>
      <vt:lpstr> 2.2.2  Minimizing Kullback Information Distance</vt:lpstr>
      <vt:lpstr>2.2.2  Minimizing Kullback Information Distance</vt:lpstr>
      <vt:lpstr>2.2.2  Minimizing Kullback Information Distance</vt:lpstr>
      <vt:lpstr>2.2.2  Minimizing Kullback Information Distance</vt:lpstr>
      <vt:lpstr> 2.3 Connected Components Labeling</vt:lpstr>
      <vt:lpstr>  2.3.1 Connected Components Operators</vt:lpstr>
      <vt:lpstr> 2.3.1 Connected Components Operators</vt:lpstr>
      <vt:lpstr>􀀀  2.3.1 Connected Components Operators</vt:lpstr>
      <vt:lpstr>2.3.2 Connected Components Algorithms</vt:lpstr>
      <vt:lpstr>2.3.2 Connected Components Algorithms</vt:lpstr>
      <vt:lpstr>2.3.3 An Iterative Algorithm</vt:lpstr>
      <vt:lpstr>2.3.3 An Iterative Algorithm</vt:lpstr>
      <vt:lpstr>2.3.4 The Classical Algorithm</vt:lpstr>
      <vt:lpstr>2.3.4 The Classical Algorithm</vt:lpstr>
      <vt:lpstr>PowerPoint 簡報</vt:lpstr>
      <vt:lpstr>2.3.4 The Classical Algorithm</vt:lpstr>
      <vt:lpstr>2.3.5 A Space-Efficient Two-Pass Algorithm That Uses a Local Equivalence Table</vt:lpstr>
      <vt:lpstr>2.3.5 A Space-Efficient Two-Pass Algorithm That Uses a Local Equivalence Table</vt:lpstr>
      <vt:lpstr>2.3.6 An Efficient Run-Length Implementation of the Local Table Method</vt:lpstr>
      <vt:lpstr>PowerPoint 簡報</vt:lpstr>
      <vt:lpstr>2.3.6 An Efficient Run-Length Implementation of the Local Table Method</vt:lpstr>
      <vt:lpstr>PowerPoint 簡報</vt:lpstr>
      <vt:lpstr>2.3.6 An Efficient Run-Length Implementation of the Local Table Method</vt:lpstr>
      <vt:lpstr>PowerPoint 簡報</vt:lpstr>
      <vt:lpstr>2.3.6 An Efficient Run-Length Implementation of the Local Table Method</vt:lpstr>
      <vt:lpstr>PowerPoint 簡報</vt:lpstr>
      <vt:lpstr>PowerPoint 簡報</vt:lpstr>
      <vt:lpstr>2.3.6 An Efficient Run-Length Implementation of the Local Table Method</vt:lpstr>
      <vt:lpstr>PowerPoint 簡報</vt:lpstr>
      <vt:lpstr>2.3.6 An Efficient Run-Length Implementation of the Local Table Method</vt:lpstr>
      <vt:lpstr>PowerPoint 簡報</vt:lpstr>
      <vt:lpstr>2.4 Signature Segmentation and Analysis</vt:lpstr>
      <vt:lpstr>PowerPoint 簡報</vt:lpstr>
      <vt:lpstr>2.4 Signature Segmentation and Analysis</vt:lpstr>
      <vt:lpstr>2.4 Signature Segmentation and Analysis</vt:lpstr>
      <vt:lpstr>PowerPoint 簡報</vt:lpstr>
      <vt:lpstr>PowerPoint 簡報</vt:lpstr>
      <vt:lpstr>2.4 Signature Segmentation and Analysis</vt:lpstr>
      <vt:lpstr>2.4 Signature Segmentation and Analysis</vt:lpstr>
      <vt:lpstr>2.4 Signature Segmentation and Analysis</vt:lpstr>
      <vt:lpstr>PowerPoint 簡報</vt:lpstr>
      <vt:lpstr>2.5 Summary</vt:lpstr>
      <vt:lpstr>Project due Oct. 7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MuFan</dc:creator>
  <cp:lastModifiedBy>wcsu</cp:lastModifiedBy>
  <cp:revision>132</cp:revision>
  <dcterms:created xsi:type="dcterms:W3CDTF">2004-02-27T09:53:19Z</dcterms:created>
  <dcterms:modified xsi:type="dcterms:W3CDTF">2014-09-29T15:55:40Z</dcterms:modified>
</cp:coreProperties>
</file>