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webextensions/webextension1.xml" ContentType="application/vnd.ms-office.webextension+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9" r:id="rId1"/>
  </p:sldMasterIdLst>
  <p:notesMasterIdLst>
    <p:notesMasterId r:id="rId72"/>
  </p:notesMasterIdLst>
  <p:sldIdLst>
    <p:sldId id="256" r:id="rId2"/>
    <p:sldId id="257" r:id="rId3"/>
    <p:sldId id="262" r:id="rId4"/>
    <p:sldId id="259" r:id="rId5"/>
    <p:sldId id="265" r:id="rId6"/>
    <p:sldId id="260" r:id="rId7"/>
    <p:sldId id="261" r:id="rId8"/>
    <p:sldId id="264" r:id="rId9"/>
    <p:sldId id="266" r:id="rId10"/>
    <p:sldId id="267" r:id="rId11"/>
    <p:sldId id="268" r:id="rId12"/>
    <p:sldId id="269" r:id="rId13"/>
    <p:sldId id="328"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321" r:id="rId36"/>
    <p:sldId id="292" r:id="rId37"/>
    <p:sldId id="293" r:id="rId38"/>
    <p:sldId id="294" r:id="rId39"/>
    <p:sldId id="295" r:id="rId40"/>
    <p:sldId id="296" r:id="rId41"/>
    <p:sldId id="297" r:id="rId42"/>
    <p:sldId id="298" r:id="rId43"/>
    <p:sldId id="299" r:id="rId44"/>
    <p:sldId id="300" r:id="rId45"/>
    <p:sldId id="302" r:id="rId46"/>
    <p:sldId id="301" r:id="rId47"/>
    <p:sldId id="303" r:id="rId48"/>
    <p:sldId id="304" r:id="rId49"/>
    <p:sldId id="305" r:id="rId50"/>
    <p:sldId id="306" r:id="rId51"/>
    <p:sldId id="307" r:id="rId52"/>
    <p:sldId id="308" r:id="rId53"/>
    <p:sldId id="309" r:id="rId54"/>
    <p:sldId id="310" r:id="rId55"/>
    <p:sldId id="314" r:id="rId56"/>
    <p:sldId id="315" r:id="rId57"/>
    <p:sldId id="316" r:id="rId58"/>
    <p:sldId id="317" r:id="rId59"/>
    <p:sldId id="319" r:id="rId60"/>
    <p:sldId id="318" r:id="rId61"/>
    <p:sldId id="323" r:id="rId62"/>
    <p:sldId id="324" r:id="rId63"/>
    <p:sldId id="326" r:id="rId64"/>
    <p:sldId id="322" r:id="rId65"/>
    <p:sldId id="325" r:id="rId66"/>
    <p:sldId id="327" r:id="rId67"/>
    <p:sldId id="320" r:id="rId68"/>
    <p:sldId id="311" r:id="rId69"/>
    <p:sldId id="312" r:id="rId70"/>
    <p:sldId id="313"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E572404B-C4AD-4618-98DA-FC6B77CF8644}">
          <p14:sldIdLst>
            <p14:sldId id="256"/>
            <p14:sldId id="257"/>
            <p14:sldId id="262"/>
            <p14:sldId id="259"/>
            <p14:sldId id="265"/>
            <p14:sldId id="260"/>
            <p14:sldId id="261"/>
            <p14:sldId id="264"/>
            <p14:sldId id="266"/>
            <p14:sldId id="267"/>
            <p14:sldId id="268"/>
            <p14:sldId id="269"/>
            <p14:sldId id="328"/>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321"/>
            <p14:sldId id="292"/>
            <p14:sldId id="293"/>
            <p14:sldId id="294"/>
            <p14:sldId id="295"/>
            <p14:sldId id="296"/>
            <p14:sldId id="297"/>
            <p14:sldId id="298"/>
            <p14:sldId id="299"/>
            <p14:sldId id="300"/>
            <p14:sldId id="302"/>
            <p14:sldId id="301"/>
            <p14:sldId id="303"/>
            <p14:sldId id="304"/>
            <p14:sldId id="305"/>
            <p14:sldId id="306"/>
            <p14:sldId id="307"/>
            <p14:sldId id="308"/>
            <p14:sldId id="309"/>
            <p14:sldId id="310"/>
            <p14:sldId id="314"/>
            <p14:sldId id="315"/>
            <p14:sldId id="316"/>
            <p14:sldId id="317"/>
            <p14:sldId id="319"/>
            <p14:sldId id="318"/>
            <p14:sldId id="323"/>
            <p14:sldId id="324"/>
            <p14:sldId id="326"/>
            <p14:sldId id="322"/>
            <p14:sldId id="325"/>
            <p14:sldId id="327"/>
            <p14:sldId id="320"/>
            <p14:sldId id="311"/>
            <p14:sldId id="312"/>
            <p14:sldId id="31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80851" autoAdjust="0"/>
  </p:normalViewPr>
  <p:slideViewPr>
    <p:cSldViewPr snapToGrid="0">
      <p:cViewPr varScale="1">
        <p:scale>
          <a:sx n="90" d="100"/>
          <a:sy n="90" d="100"/>
        </p:scale>
        <p:origin x="9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90782F-408A-43CA-98AE-67BA9843F263}" type="datetimeFigureOut">
              <a:rPr lang="zh-TW" altLang="en-US" smtClean="0"/>
              <a:t>2021/12/14</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D93FD8-9F85-4B55-BB60-0BC3C07EB8C9}" type="slidenum">
              <a:rPr lang="zh-TW" altLang="en-US" smtClean="0"/>
              <a:t>‹#›</a:t>
            </a:fld>
            <a:endParaRPr lang="zh-TW" altLang="en-US"/>
          </a:p>
        </p:txBody>
      </p:sp>
    </p:spTree>
    <p:extLst>
      <p:ext uri="{BB962C8B-B14F-4D97-AF65-F5344CB8AC3E}">
        <p14:creationId xmlns:p14="http://schemas.microsoft.com/office/powerpoint/2010/main" val="166172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統計出圖</a:t>
            </a:r>
            <a:r>
              <a:rPr kumimoji="1" lang="en-US" altLang="zh-TW" dirty="0"/>
              <a:t> (a) </a:t>
            </a:r>
            <a:r>
              <a:rPr kumimoji="1" lang="zh-TW" altLang="en-US" dirty="0"/>
              <a:t>的</a:t>
            </a:r>
            <a:r>
              <a:rPr kumimoji="1" lang="en-US" altLang="zh-TW" dirty="0"/>
              <a:t> Histogram</a:t>
            </a:r>
            <a:r>
              <a:rPr kumimoji="1" lang="zh-TW" altLang="en-US" dirty="0"/>
              <a:t>後，如</a:t>
            </a:r>
            <a:r>
              <a:rPr kumimoji="1" lang="en-US" altLang="zh-TW" dirty="0"/>
              <a:t> (b) </a:t>
            </a:r>
            <a:r>
              <a:rPr kumimoji="1" lang="zh-TW" altLang="en-US" dirty="0"/>
              <a:t>所示</a:t>
            </a:r>
          </a:p>
          <a:p>
            <a:r>
              <a:rPr kumimoji="1" lang="zh-TW" altLang="en-US" dirty="0"/>
              <a:t>我們可以在山谷處下手，切割出四大區塊，結果圖如</a:t>
            </a:r>
            <a:r>
              <a:rPr kumimoji="1" lang="en-US" altLang="zh-TW" dirty="0"/>
              <a:t> (c) </a:t>
            </a:r>
            <a:r>
              <a:rPr kumimoji="1" lang="zh-TW" altLang="en-US" dirty="0"/>
              <a:t>所示</a:t>
            </a:r>
          </a:p>
          <a:p>
            <a:r>
              <a:rPr kumimoji="1" lang="zh-TW" altLang="en-US" dirty="0"/>
              <a:t>可以看出圖</a:t>
            </a:r>
            <a:r>
              <a:rPr kumimoji="1" lang="en-US" altLang="zh-TW" dirty="0"/>
              <a:t>(c)</a:t>
            </a:r>
            <a:r>
              <a:rPr kumimoji="1" lang="zh-TW" altLang="en-US" dirty="0"/>
              <a:t>當中的顏色變為 白，淺灰，深灰，黑 </a:t>
            </a:r>
          </a:p>
          <a:p>
            <a:endParaRPr lang="zh-TW" altLang="en-US"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5</a:t>
            </a:fld>
            <a:endParaRPr lang="zh-TW" altLang="en-US"/>
          </a:p>
        </p:txBody>
      </p:sp>
    </p:spTree>
    <p:extLst>
      <p:ext uri="{BB962C8B-B14F-4D97-AF65-F5344CB8AC3E}">
        <p14:creationId xmlns:p14="http://schemas.microsoft.com/office/powerpoint/2010/main" val="1488430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endParaRPr lang="en-US" altLang="zh-TW"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15</a:t>
            </a:fld>
            <a:endParaRPr lang="zh-TW" altLang="en-US"/>
          </a:p>
        </p:txBody>
      </p:sp>
    </p:spTree>
    <p:extLst>
      <p:ext uri="{BB962C8B-B14F-4D97-AF65-F5344CB8AC3E}">
        <p14:creationId xmlns:p14="http://schemas.microsoft.com/office/powerpoint/2010/main" val="346979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zh-TW" altLang="en-US" dirty="0"/>
              <a:t>五類：空間延續性差，邊界雜訊多且繁忙</a:t>
            </a:r>
            <a:endParaRPr lang="en-US" altLang="zh-TW"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16</a:t>
            </a:fld>
            <a:endParaRPr lang="zh-TW" altLang="en-US"/>
          </a:p>
        </p:txBody>
      </p:sp>
    </p:spTree>
    <p:extLst>
      <p:ext uri="{BB962C8B-B14F-4D97-AF65-F5344CB8AC3E}">
        <p14:creationId xmlns:p14="http://schemas.microsoft.com/office/powerpoint/2010/main" val="1511750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zh-TW" altLang="en-US" dirty="0"/>
              <a:t>三組：邊界雜訊少，但細節少得多</a:t>
            </a:r>
            <a:endParaRPr lang="en-US" altLang="zh-TW"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17</a:t>
            </a:fld>
            <a:endParaRPr lang="zh-TW" altLang="en-US"/>
          </a:p>
        </p:txBody>
      </p:sp>
    </p:spTree>
    <p:extLst>
      <p:ext uri="{BB962C8B-B14F-4D97-AF65-F5344CB8AC3E}">
        <p14:creationId xmlns:p14="http://schemas.microsoft.com/office/powerpoint/2010/main" val="1765720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本方法的起始，如左下角，將整張圖當成一個</a:t>
            </a:r>
            <a:r>
              <a:rPr lang="en-US" altLang="zh-TW" dirty="0"/>
              <a:t>mask</a:t>
            </a:r>
            <a:r>
              <a:rPr lang="zh-TW" altLang="en-US" dirty="0"/>
              <a:t>，</a:t>
            </a:r>
            <a:r>
              <a:rPr lang="en-US" altLang="zh-TW" dirty="0"/>
              <a:t>Push</a:t>
            </a:r>
            <a:r>
              <a:rPr lang="zh-TW" altLang="en-US" dirty="0"/>
              <a:t>進</a:t>
            </a:r>
            <a:r>
              <a:rPr lang="en-US" altLang="zh-TW" dirty="0"/>
              <a:t>Stack</a:t>
            </a:r>
            <a:r>
              <a:rPr lang="zh-TW" altLang="en-US" dirty="0"/>
              <a:t>當中，程式會從</a:t>
            </a:r>
            <a:r>
              <a:rPr lang="en-US" altLang="zh-TW" dirty="0"/>
              <a:t>Stack</a:t>
            </a:r>
            <a:r>
              <a:rPr lang="zh-TW" altLang="en-US" dirty="0"/>
              <a:t>中</a:t>
            </a:r>
            <a:r>
              <a:rPr lang="en-US" altLang="zh-TW" dirty="0"/>
              <a:t>pop</a:t>
            </a:r>
            <a:r>
              <a:rPr lang="zh-TW" altLang="en-US" dirty="0"/>
              <a:t>出</a:t>
            </a:r>
            <a:r>
              <a:rPr lang="en-US" altLang="zh-TW" dirty="0"/>
              <a:t>mask</a:t>
            </a:r>
            <a:r>
              <a:rPr lang="zh-TW" altLang="en-US" dirty="0"/>
              <a:t>來加以運算</a:t>
            </a:r>
          </a:p>
          <a:p>
            <a:r>
              <a:rPr lang="zh-TW" altLang="en-US" dirty="0"/>
              <a:t>很明顯地，一開始，我們先</a:t>
            </a:r>
            <a:r>
              <a:rPr lang="en-US" altLang="zh-TW" dirty="0"/>
              <a:t>Pop</a:t>
            </a:r>
            <a:r>
              <a:rPr lang="zh-TW" altLang="en-US" dirty="0"/>
              <a:t>出整張原圖當成一個</a:t>
            </a:r>
            <a:r>
              <a:rPr lang="en-US" altLang="zh-TW" dirty="0"/>
              <a:t>mask</a:t>
            </a:r>
            <a:r>
              <a:rPr lang="zh-TW" altLang="en-US" dirty="0"/>
              <a:t>去計算</a:t>
            </a:r>
            <a:r>
              <a:rPr lang="en-US" altLang="zh-TW" dirty="0"/>
              <a:t>Histogram</a:t>
            </a:r>
            <a:r>
              <a:rPr lang="zh-TW" altLang="en-US" dirty="0"/>
              <a:t>，</a:t>
            </a:r>
          </a:p>
          <a:p>
            <a:r>
              <a:rPr lang="zh-TW" altLang="en-US" dirty="0"/>
              <a:t>假設計算的結果如右上角，我們獲得了兩個山峰</a:t>
            </a:r>
          </a:p>
          <a:p>
            <a:r>
              <a:rPr lang="zh-TW" altLang="en-US" dirty="0"/>
              <a:t>我們以山峰作為</a:t>
            </a:r>
            <a:r>
              <a:rPr lang="en-US" altLang="zh-TW" dirty="0"/>
              <a:t> Cluster</a:t>
            </a:r>
            <a:r>
              <a:rPr lang="zh-TW" altLang="en-US" dirty="0"/>
              <a:t> 的依據，將兩個山峰分成兩群</a:t>
            </a:r>
          </a:p>
          <a:p>
            <a:r>
              <a:rPr lang="zh-TW" altLang="en-US" dirty="0"/>
              <a:t>如果分出來的結果，</a:t>
            </a:r>
            <a:r>
              <a:rPr lang="en-US" altLang="zh-TW" dirty="0"/>
              <a:t>Cluster </a:t>
            </a:r>
            <a:r>
              <a:rPr lang="zh-TW" altLang="en-US" dirty="0"/>
              <a:t>數量大於一群的話</a:t>
            </a:r>
            <a:r>
              <a:rPr lang="en-US" altLang="zh-TW" dirty="0"/>
              <a:t> (</a:t>
            </a:r>
            <a:r>
              <a:rPr lang="zh-TW" altLang="en-US" dirty="0"/>
              <a:t>本例</a:t>
            </a:r>
            <a:r>
              <a:rPr lang="en-US" altLang="zh-TW" dirty="0"/>
              <a:t>)</a:t>
            </a:r>
            <a:endParaRPr lang="zh-TW" altLang="en-US" dirty="0"/>
          </a:p>
          <a:p>
            <a:r>
              <a:rPr lang="zh-TW" altLang="en-US" dirty="0"/>
              <a:t>將</a:t>
            </a:r>
            <a:r>
              <a:rPr lang="en-US" altLang="zh-TW" dirty="0"/>
              <a:t>Cluster</a:t>
            </a:r>
            <a:r>
              <a:rPr lang="zh-TW" altLang="en-US" dirty="0"/>
              <a:t>同群內的</a:t>
            </a:r>
            <a:r>
              <a:rPr lang="en-US" altLang="zh-TW" dirty="0"/>
              <a:t>Pixels</a:t>
            </a:r>
            <a:r>
              <a:rPr lang="zh-TW" altLang="en-US" dirty="0"/>
              <a:t>再做</a:t>
            </a:r>
            <a:r>
              <a:rPr lang="en-US" altLang="zh-TW" dirty="0"/>
              <a:t>Connected Component</a:t>
            </a:r>
            <a:r>
              <a:rPr lang="zh-TW" altLang="en-US" dirty="0"/>
              <a:t>，得出來的結果就是本</a:t>
            </a:r>
            <a:r>
              <a:rPr lang="en-US" altLang="zh-TW" dirty="0"/>
              <a:t>Cluster</a:t>
            </a:r>
            <a:r>
              <a:rPr lang="zh-TW" altLang="en-US" dirty="0"/>
              <a:t>求得的</a:t>
            </a:r>
            <a:r>
              <a:rPr lang="en-US" altLang="zh-TW" dirty="0"/>
              <a:t>mask</a:t>
            </a:r>
            <a:endParaRPr lang="zh-TW" altLang="en-US" dirty="0"/>
          </a:p>
          <a:p>
            <a:r>
              <a:rPr lang="zh-TW" altLang="en-US" dirty="0"/>
              <a:t>將不同</a:t>
            </a:r>
            <a:r>
              <a:rPr lang="en-US" altLang="zh-TW" dirty="0"/>
              <a:t>Cluster</a:t>
            </a:r>
            <a:r>
              <a:rPr lang="zh-TW" altLang="en-US" dirty="0"/>
              <a:t>做出來的結果</a:t>
            </a:r>
            <a:r>
              <a:rPr lang="en-US" altLang="zh-TW" dirty="0"/>
              <a:t> mask </a:t>
            </a:r>
            <a:r>
              <a:rPr lang="zh-TW" altLang="en-US" dirty="0"/>
              <a:t>分別</a:t>
            </a:r>
            <a:r>
              <a:rPr lang="en-US" altLang="zh-TW" dirty="0"/>
              <a:t> push </a:t>
            </a:r>
            <a:r>
              <a:rPr lang="zh-TW" altLang="en-US" dirty="0"/>
              <a:t>到一個</a:t>
            </a:r>
            <a:r>
              <a:rPr lang="en-US" altLang="zh-TW" dirty="0"/>
              <a:t>stack</a:t>
            </a:r>
            <a:r>
              <a:rPr lang="zh-TW" altLang="en-US" dirty="0"/>
              <a:t>中</a:t>
            </a:r>
          </a:p>
          <a:p>
            <a:endParaRPr lang="zh-TW" altLang="en-US" dirty="0"/>
          </a:p>
          <a:p>
            <a:r>
              <a:rPr lang="zh-TW" altLang="en-US" dirty="0"/>
              <a:t>下一次的遞迴時，可以再利用</a:t>
            </a:r>
            <a:r>
              <a:rPr lang="en-US" altLang="zh-TW" dirty="0"/>
              <a:t>stack</a:t>
            </a:r>
            <a:r>
              <a:rPr lang="zh-TW" altLang="en-US" dirty="0"/>
              <a:t>中的</a:t>
            </a:r>
            <a:r>
              <a:rPr lang="en-US" altLang="zh-TW" dirty="0"/>
              <a:t>mask</a:t>
            </a:r>
            <a:r>
              <a:rPr lang="zh-TW" altLang="en-US" dirty="0"/>
              <a:t>，計算出該</a:t>
            </a:r>
            <a:r>
              <a:rPr lang="en-US" altLang="zh-TW" dirty="0"/>
              <a:t>mask</a:t>
            </a:r>
            <a:r>
              <a:rPr lang="zh-TW" altLang="en-US" dirty="0"/>
              <a:t>的</a:t>
            </a:r>
            <a:r>
              <a:rPr lang="en-US" altLang="zh-TW" dirty="0"/>
              <a:t>Histogram</a:t>
            </a:r>
            <a:r>
              <a:rPr lang="zh-TW" altLang="en-US" dirty="0"/>
              <a:t>，</a:t>
            </a:r>
          </a:p>
          <a:p>
            <a:r>
              <a:rPr lang="zh-TW" altLang="en-US" dirty="0"/>
              <a:t>如果這次只得到一個山峰，只分出一個</a:t>
            </a:r>
            <a:r>
              <a:rPr lang="en-US" altLang="zh-TW" dirty="0"/>
              <a:t>Cluster</a:t>
            </a:r>
            <a:r>
              <a:rPr lang="zh-TW" altLang="en-US" dirty="0"/>
              <a:t>，則找到我們要的區域，停止本次</a:t>
            </a:r>
            <a:r>
              <a:rPr lang="en-US" altLang="zh-TW" dirty="0"/>
              <a:t>mask</a:t>
            </a:r>
            <a:r>
              <a:rPr lang="zh-TW" altLang="en-US" dirty="0"/>
              <a:t>之計算。</a:t>
            </a:r>
          </a:p>
          <a:p>
            <a:r>
              <a:rPr lang="zh-TW" altLang="en-US" dirty="0"/>
              <a:t>再</a:t>
            </a:r>
            <a:r>
              <a:rPr lang="en-US" altLang="zh-TW" dirty="0"/>
              <a:t>pop</a:t>
            </a:r>
            <a:r>
              <a:rPr lang="zh-TW" altLang="en-US" dirty="0"/>
              <a:t>出另一個</a:t>
            </a:r>
            <a:r>
              <a:rPr lang="en-US" altLang="zh-TW" dirty="0"/>
              <a:t>mask</a:t>
            </a:r>
            <a:r>
              <a:rPr lang="zh-TW" altLang="en-US" dirty="0"/>
              <a:t>計算。</a:t>
            </a:r>
          </a:p>
          <a:p>
            <a:pPr lvl="1"/>
            <a:endParaRPr lang="en-US" altLang="zh-TW"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18</a:t>
            </a:fld>
            <a:endParaRPr lang="zh-TW" altLang="en-US"/>
          </a:p>
        </p:txBody>
      </p:sp>
    </p:spTree>
    <p:extLst>
      <p:ext uri="{BB962C8B-B14F-4D97-AF65-F5344CB8AC3E}">
        <p14:creationId xmlns:p14="http://schemas.microsoft.com/office/powerpoint/2010/main" val="298379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endParaRPr lang="en-US" altLang="zh-TW"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19</a:t>
            </a:fld>
            <a:endParaRPr lang="zh-TW" altLang="en-US"/>
          </a:p>
        </p:txBody>
      </p:sp>
    </p:spTree>
    <p:extLst>
      <p:ext uri="{BB962C8B-B14F-4D97-AF65-F5344CB8AC3E}">
        <p14:creationId xmlns:p14="http://schemas.microsoft.com/office/powerpoint/2010/main" val="397726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endParaRPr lang="en-US" altLang="zh-TW"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20</a:t>
            </a:fld>
            <a:endParaRPr lang="zh-TW" altLang="en-US"/>
          </a:p>
        </p:txBody>
      </p:sp>
    </p:spTree>
    <p:extLst>
      <p:ext uri="{BB962C8B-B14F-4D97-AF65-F5344CB8AC3E}">
        <p14:creationId xmlns:p14="http://schemas.microsoft.com/office/powerpoint/2010/main" val="3975366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endParaRPr lang="en-US" altLang="zh-TW"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21</a:t>
            </a:fld>
            <a:endParaRPr lang="zh-TW" altLang="en-US"/>
          </a:p>
        </p:txBody>
      </p:sp>
    </p:spTree>
    <p:extLst>
      <p:ext uri="{BB962C8B-B14F-4D97-AF65-F5344CB8AC3E}">
        <p14:creationId xmlns:p14="http://schemas.microsoft.com/office/powerpoint/2010/main" val="3203257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zh-TW" altLang="en-US" dirty="0"/>
              <a:t>評論：測量空間聚類不需要良好的空間連續性。</a:t>
            </a:r>
            <a:r>
              <a:rPr lang="en-US" altLang="zh-TW" dirty="0"/>
              <a:t>(1) </a:t>
            </a:r>
            <a:r>
              <a:rPr lang="zh-TW" altLang="en-US" dirty="0"/>
              <a:t>將圖像劃分為互斥的塊。</a:t>
            </a:r>
            <a:r>
              <a:rPr lang="en-US" altLang="zh-TW" dirty="0"/>
              <a:t>(2) </a:t>
            </a:r>
            <a:r>
              <a:rPr lang="zh-TW" altLang="en-US" dirty="0"/>
              <a:t>計算直方圖並確定閾值。</a:t>
            </a:r>
            <a:r>
              <a:rPr lang="en-US" altLang="zh-TW" dirty="0"/>
              <a:t>(3) </a:t>
            </a:r>
            <a:r>
              <a:rPr lang="zh-TW" altLang="en-US" dirty="0"/>
              <a:t>內插閾值。</a:t>
            </a:r>
            <a:endParaRPr lang="en-US" altLang="zh-TW"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22</a:t>
            </a:fld>
            <a:endParaRPr lang="zh-TW" altLang="en-US"/>
          </a:p>
        </p:txBody>
      </p:sp>
    </p:spTree>
    <p:extLst>
      <p:ext uri="{BB962C8B-B14F-4D97-AF65-F5344CB8AC3E}">
        <p14:creationId xmlns:p14="http://schemas.microsoft.com/office/powerpoint/2010/main" val="2671378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endParaRPr lang="en-US" altLang="zh-TW"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23</a:t>
            </a:fld>
            <a:endParaRPr lang="zh-TW" altLang="en-US"/>
          </a:p>
        </p:txBody>
      </p:sp>
    </p:spTree>
    <p:extLst>
      <p:ext uri="{BB962C8B-B14F-4D97-AF65-F5344CB8AC3E}">
        <p14:creationId xmlns:p14="http://schemas.microsoft.com/office/powerpoint/2010/main" val="41654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zh-TW" altLang="en-US" dirty="0"/>
              <a:t>相鄰像素的百分比具有與其自身閾值不同的閾值。</a:t>
            </a:r>
            <a:endParaRPr lang="en-US" altLang="zh-TW"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24</a:t>
            </a:fld>
            <a:endParaRPr lang="zh-TW" altLang="en-US"/>
          </a:p>
        </p:txBody>
      </p:sp>
    </p:spTree>
    <p:extLst>
      <p:ext uri="{BB962C8B-B14F-4D97-AF65-F5344CB8AC3E}">
        <p14:creationId xmlns:p14="http://schemas.microsoft.com/office/powerpoint/2010/main" val="3367936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將一組模式向量劃分為子集</a:t>
            </a:r>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6</a:t>
            </a:fld>
            <a:endParaRPr lang="zh-TW" altLang="en-US"/>
          </a:p>
        </p:txBody>
      </p:sp>
    </p:spTree>
    <p:extLst>
      <p:ext uri="{BB962C8B-B14F-4D97-AF65-F5344CB8AC3E}">
        <p14:creationId xmlns:p14="http://schemas.microsoft.com/office/powerpoint/2010/main" val="731884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endParaRPr lang="en-US" altLang="zh-TW"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25</a:t>
            </a:fld>
            <a:endParaRPr lang="zh-TW" altLang="en-US"/>
          </a:p>
        </p:txBody>
      </p:sp>
    </p:spTree>
    <p:extLst>
      <p:ext uri="{BB962C8B-B14F-4D97-AF65-F5344CB8AC3E}">
        <p14:creationId xmlns:p14="http://schemas.microsoft.com/office/powerpoint/2010/main" val="17680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endParaRPr lang="en-US" altLang="zh-TW"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26</a:t>
            </a:fld>
            <a:endParaRPr lang="zh-TW" altLang="en-US"/>
          </a:p>
        </p:txBody>
      </p:sp>
    </p:spTree>
    <p:extLst>
      <p:ext uri="{BB962C8B-B14F-4D97-AF65-F5344CB8AC3E}">
        <p14:creationId xmlns:p14="http://schemas.microsoft.com/office/powerpoint/2010/main" val="1601524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endParaRPr lang="en-US" altLang="zh-TW"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27</a:t>
            </a:fld>
            <a:endParaRPr lang="zh-TW" altLang="en-US"/>
          </a:p>
        </p:txBody>
      </p:sp>
    </p:spTree>
    <p:extLst>
      <p:ext uri="{BB962C8B-B14F-4D97-AF65-F5344CB8AC3E}">
        <p14:creationId xmlns:p14="http://schemas.microsoft.com/office/powerpoint/2010/main" val="2851138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endParaRPr lang="en-US" altLang="zh-TW"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28</a:t>
            </a:fld>
            <a:endParaRPr lang="zh-TW" altLang="en-US"/>
          </a:p>
        </p:txBody>
      </p:sp>
    </p:spTree>
    <p:extLst>
      <p:ext uri="{BB962C8B-B14F-4D97-AF65-F5344CB8AC3E}">
        <p14:creationId xmlns:p14="http://schemas.microsoft.com/office/powerpoint/2010/main" val="308151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zh-TW" altLang="en-US" dirty="0"/>
              <a:t>篩狀乳腺導管</a:t>
            </a:r>
            <a:endParaRPr lang="en-US" altLang="zh-TW"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29</a:t>
            </a:fld>
            <a:endParaRPr lang="zh-TW" altLang="en-US"/>
          </a:p>
        </p:txBody>
      </p:sp>
    </p:spTree>
    <p:extLst>
      <p:ext uri="{BB962C8B-B14F-4D97-AF65-F5344CB8AC3E}">
        <p14:creationId xmlns:p14="http://schemas.microsoft.com/office/powerpoint/2010/main" val="957346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endParaRPr lang="en-US" altLang="zh-TW"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30</a:t>
            </a:fld>
            <a:endParaRPr lang="zh-TW" altLang="en-US"/>
          </a:p>
        </p:txBody>
      </p:sp>
    </p:spTree>
    <p:extLst>
      <p:ext uri="{BB962C8B-B14F-4D97-AF65-F5344CB8AC3E}">
        <p14:creationId xmlns:p14="http://schemas.microsoft.com/office/powerpoint/2010/main" val="1030612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endParaRPr lang="en-US" altLang="zh-TW"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31</a:t>
            </a:fld>
            <a:endParaRPr lang="zh-TW" altLang="en-US"/>
          </a:p>
        </p:txBody>
      </p:sp>
    </p:spTree>
    <p:extLst>
      <p:ext uri="{BB962C8B-B14F-4D97-AF65-F5344CB8AC3E}">
        <p14:creationId xmlns:p14="http://schemas.microsoft.com/office/powerpoint/2010/main" val="2135260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endParaRPr lang="en-US" altLang="zh-TW"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32</a:t>
            </a:fld>
            <a:endParaRPr lang="zh-TW" altLang="en-US"/>
          </a:p>
        </p:txBody>
      </p:sp>
    </p:spTree>
    <p:extLst>
      <p:ext uri="{BB962C8B-B14F-4D97-AF65-F5344CB8AC3E}">
        <p14:creationId xmlns:p14="http://schemas.microsoft.com/office/powerpoint/2010/main" val="2250253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en-US" altLang="zh-TW" b="1" dirty="0"/>
              <a:t>http://www.chromoscope.net/</a:t>
            </a:r>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33</a:t>
            </a:fld>
            <a:endParaRPr lang="zh-TW" altLang="en-US"/>
          </a:p>
        </p:txBody>
      </p:sp>
    </p:spTree>
    <p:extLst>
      <p:ext uri="{BB962C8B-B14F-4D97-AF65-F5344CB8AC3E}">
        <p14:creationId xmlns:p14="http://schemas.microsoft.com/office/powerpoint/2010/main" val="2322260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en-US" altLang="zh-TW" b="1" dirty="0"/>
              <a:t>http://www.chromoscope.net/</a:t>
            </a:r>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34</a:t>
            </a:fld>
            <a:endParaRPr lang="zh-TW" altLang="en-US"/>
          </a:p>
        </p:txBody>
      </p:sp>
    </p:spTree>
    <p:extLst>
      <p:ext uri="{BB962C8B-B14F-4D97-AF65-F5344CB8AC3E}">
        <p14:creationId xmlns:p14="http://schemas.microsoft.com/office/powerpoint/2010/main" val="361894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對於如何做</a:t>
            </a:r>
            <a:r>
              <a:rPr kumimoji="1" lang="en-US" altLang="zh-TW" dirty="0"/>
              <a:t>Clustering</a:t>
            </a:r>
            <a:r>
              <a:rPr kumimoji="1" lang="zh-TW" altLang="en-US" dirty="0"/>
              <a:t>與影像切割的做法</a:t>
            </a:r>
          </a:p>
          <a:p>
            <a:r>
              <a:rPr kumimoji="1" lang="zh-TW" altLang="en-US" dirty="0"/>
              <a:t>沒有一套經典且完備的理論</a:t>
            </a:r>
          </a:p>
          <a:p>
            <a:endParaRPr lang="zh-TW" altLang="en-US"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7</a:t>
            </a:fld>
            <a:endParaRPr lang="zh-TW" altLang="en-US"/>
          </a:p>
        </p:txBody>
      </p:sp>
    </p:spTree>
    <p:extLst>
      <p:ext uri="{BB962C8B-B14F-4D97-AF65-F5344CB8AC3E}">
        <p14:creationId xmlns:p14="http://schemas.microsoft.com/office/powerpoint/2010/main" val="2979022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en-US" altLang="zh-TW" b="1" dirty="0"/>
              <a:t>http://www.chromoscope.net/</a:t>
            </a:r>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35</a:t>
            </a:fld>
            <a:endParaRPr lang="zh-TW" altLang="en-US"/>
          </a:p>
        </p:txBody>
      </p:sp>
    </p:spTree>
    <p:extLst>
      <p:ext uri="{BB962C8B-B14F-4D97-AF65-F5344CB8AC3E}">
        <p14:creationId xmlns:p14="http://schemas.microsoft.com/office/powerpoint/2010/main" val="1674877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zh-TW" altLang="en-US" b="1" dirty="0"/>
              <a:t>基於相鄰像素相似度的分割技術。</a:t>
            </a:r>
            <a:endParaRPr lang="en-US" altLang="zh-TW" b="1" dirty="0"/>
          </a:p>
          <a:p>
            <a:pPr lvl="1"/>
            <a:r>
              <a:rPr lang="zh-TW" altLang="en-US" b="1" dirty="0"/>
              <a:t>預定義的種子像素</a:t>
            </a:r>
            <a:endParaRPr lang="en-US" altLang="zh-TW" b="1" dirty="0"/>
          </a:p>
          <a:p>
            <a:pPr lvl="1"/>
            <a:r>
              <a:rPr lang="zh-TW" altLang="en-US" b="1" dirty="0"/>
              <a:t>成長標準</a:t>
            </a:r>
            <a:endParaRPr lang="en-US" altLang="zh-TW" b="1" dirty="0"/>
          </a:p>
          <a:p>
            <a:pPr lvl="1"/>
            <a:r>
              <a:rPr lang="zh-TW" altLang="en-US" b="1" dirty="0"/>
              <a:t>停止條件</a:t>
            </a:r>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36</a:t>
            </a:fld>
            <a:endParaRPr lang="zh-TW" altLang="en-US"/>
          </a:p>
        </p:txBody>
      </p:sp>
    </p:spTree>
    <p:extLst>
      <p:ext uri="{BB962C8B-B14F-4D97-AF65-F5344CB8AC3E}">
        <p14:creationId xmlns:p14="http://schemas.microsoft.com/office/powerpoint/2010/main" val="3338311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en-US" altLang="zh-TW" b="1" dirty="0"/>
              <a:t>SLRG </a:t>
            </a:r>
            <a:r>
              <a:rPr lang="zh-TW" altLang="en-US" b="1" dirty="0"/>
              <a:t>就像生物低級視覺系統檢測</a:t>
            </a:r>
            <a:endParaRPr lang="en-US" altLang="zh-TW" b="1" dirty="0"/>
          </a:p>
          <a:p>
            <a:pPr lvl="1"/>
            <a:r>
              <a:rPr lang="zh-TW" altLang="en-US" b="1" dirty="0"/>
              <a:t>以溫和強度梯度為特徵的圖像區域</a:t>
            </a:r>
            <a:endParaRPr lang="en-US" altLang="zh-TW" b="1" dirty="0"/>
          </a:p>
          <a:p>
            <a:pPr lvl="1"/>
            <a:r>
              <a:rPr lang="zh-TW" altLang="en-US" b="1" dirty="0"/>
              <a:t>屬於同一連通分量的最大像素集</a:t>
            </a:r>
            <a:endParaRPr lang="en-US" altLang="zh-TW" b="1" dirty="0"/>
          </a:p>
          <a:p>
            <a:pPr lvl="1"/>
            <a:r>
              <a:rPr lang="zh-TW" altLang="en-US" b="1" dirty="0"/>
              <a:t>簡單的圖像和對應的圖形</a:t>
            </a:r>
            <a:endParaRPr lang="en-US" altLang="zh-TW" b="1" dirty="0"/>
          </a:p>
          <a:p>
            <a:pPr lvl="1"/>
            <a:endParaRPr lang="en-US" altLang="zh-TW" b="1" dirty="0"/>
          </a:p>
          <a:p>
            <a:pPr lvl="1"/>
            <a:r>
              <a:rPr lang="zh-TW" altLang="en-US" b="1" dirty="0"/>
              <a:t>由邊連接的兩個像素：如果 </a:t>
            </a:r>
            <a:r>
              <a:rPr lang="en-US" altLang="zh-TW" b="1" dirty="0"/>
              <a:t>4-neighbor </a:t>
            </a:r>
            <a:r>
              <a:rPr lang="zh-TW" altLang="en-US" b="1" dirty="0"/>
              <a:t>和值不同 </a:t>
            </a:r>
            <a:r>
              <a:rPr lang="en-US" altLang="zh-TW" b="1" dirty="0"/>
              <a:t>5</a:t>
            </a:r>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37</a:t>
            </a:fld>
            <a:endParaRPr lang="zh-TW" altLang="en-US"/>
          </a:p>
        </p:txBody>
      </p:sp>
    </p:spTree>
    <p:extLst>
      <p:ext uri="{BB962C8B-B14F-4D97-AF65-F5344CB8AC3E}">
        <p14:creationId xmlns:p14="http://schemas.microsoft.com/office/powerpoint/2010/main" val="3295018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zh-TW" altLang="en-US" b="1" dirty="0"/>
              <a:t>混合連接區域增長</a:t>
            </a:r>
            <a:endParaRPr lang="en-US" altLang="zh-TW" b="1" dirty="0"/>
          </a:p>
          <a:p>
            <a:pPr lvl="1"/>
            <a:r>
              <a:rPr lang="zh-TW" altLang="en-US" b="1" dirty="0"/>
              <a:t>混合連接技術：</a:t>
            </a:r>
            <a:endParaRPr lang="en-US" altLang="zh-TW" b="1" dirty="0"/>
          </a:p>
          <a:p>
            <a:pPr lvl="1"/>
            <a:r>
              <a:rPr lang="zh-TW" altLang="en-US" b="1" dirty="0"/>
              <a:t>每個像素被分配一個屬性向量</a:t>
            </a:r>
            <a:endParaRPr lang="en-US" altLang="zh-TW" b="1" dirty="0"/>
          </a:p>
          <a:p>
            <a:pPr lvl="1"/>
            <a:r>
              <a:rPr lang="zh-TW" altLang="en-US" b="1" dirty="0"/>
              <a:t>取決於像素的 </a:t>
            </a:r>
            <a:r>
              <a:rPr lang="en-US" altLang="zh-TW" b="1" dirty="0"/>
              <a:t>K x K </a:t>
            </a:r>
            <a:r>
              <a:rPr lang="zh-TW" altLang="en-US" b="1" dirty="0"/>
              <a:t>鄰域</a:t>
            </a:r>
            <a:endParaRPr lang="en-US" altLang="zh-TW" b="1" dirty="0"/>
          </a:p>
          <a:p>
            <a:pPr lvl="1"/>
            <a:endParaRPr lang="en-US" altLang="zh-TW" b="1" dirty="0"/>
          </a:p>
          <a:p>
            <a:pPr lvl="1"/>
            <a:r>
              <a:rPr lang="zh-TW" altLang="en-US" b="1" dirty="0"/>
              <a:t>這些像素與鄰域相似</a:t>
            </a:r>
            <a:endParaRPr lang="en-US" altLang="zh-TW" b="1" dirty="0"/>
          </a:p>
          <a:p>
            <a:pPr lvl="1"/>
            <a:r>
              <a:rPr lang="zh-TW" altLang="en-US" b="1" dirty="0"/>
              <a:t>邊緣檢測算子</a:t>
            </a:r>
            <a:endParaRPr lang="en-US" altLang="zh-TW" b="1" dirty="0"/>
          </a:p>
          <a:p>
            <a:pPr lvl="1"/>
            <a:r>
              <a:rPr lang="zh-TW" altLang="en-US" b="1" dirty="0"/>
              <a:t>比較紋理</a:t>
            </a:r>
            <a:endParaRPr lang="en-US" altLang="zh-TW" b="1" dirty="0"/>
          </a:p>
          <a:p>
            <a:pPr lvl="1"/>
            <a:endParaRPr lang="en-US" altLang="zh-TW" b="1" dirty="0"/>
          </a:p>
          <a:p>
            <a:pPr lvl="1"/>
            <a:r>
              <a:rPr lang="zh-TW" altLang="en-US" b="1" dirty="0"/>
              <a:t>可以分割更複雜的圖像</a:t>
            </a:r>
            <a:endParaRPr lang="en-US" altLang="zh-TW" b="1" dirty="0"/>
          </a:p>
          <a:p>
            <a:pPr lvl="1"/>
            <a:r>
              <a:rPr lang="zh-TW" altLang="en-US" b="1" dirty="0"/>
              <a:t>但它在計算上更昂貴</a:t>
            </a:r>
            <a:endParaRPr lang="en-US" altLang="zh-TW" b="1" dirty="0"/>
          </a:p>
          <a:p>
            <a:pPr lvl="1"/>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38</a:t>
            </a:fld>
            <a:endParaRPr lang="zh-TW" altLang="en-US"/>
          </a:p>
        </p:txBody>
      </p:sp>
    </p:spTree>
    <p:extLst>
      <p:ext uri="{BB962C8B-B14F-4D97-AF65-F5344CB8AC3E}">
        <p14:creationId xmlns:p14="http://schemas.microsoft.com/office/powerpoint/2010/main" val="3572638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zh-TW" altLang="en-US" b="1" dirty="0"/>
              <a:t>混合連接區域增長</a:t>
            </a:r>
            <a:endParaRPr lang="en-US" altLang="zh-TW" b="1" dirty="0"/>
          </a:p>
          <a:p>
            <a:pPr lvl="1"/>
            <a:endParaRPr lang="en-US" altLang="zh-TW" b="1" dirty="0"/>
          </a:p>
          <a:p>
            <a:pPr lvl="1"/>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39</a:t>
            </a:fld>
            <a:endParaRPr lang="zh-TW" altLang="en-US"/>
          </a:p>
        </p:txBody>
      </p:sp>
    </p:spTree>
    <p:extLst>
      <p:ext uri="{BB962C8B-B14F-4D97-AF65-F5344CB8AC3E}">
        <p14:creationId xmlns:p14="http://schemas.microsoft.com/office/powerpoint/2010/main" val="3372784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zh-TW" altLang="en-US" b="1" dirty="0"/>
              <a:t>混合連接區域增長</a:t>
            </a:r>
            <a:endParaRPr lang="en-US" altLang="zh-TW" b="1" dirty="0"/>
          </a:p>
          <a:p>
            <a:pPr lvl="1"/>
            <a:endParaRPr lang="en-US" altLang="zh-TW" b="1" dirty="0"/>
          </a:p>
          <a:p>
            <a:pPr lvl="1"/>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40</a:t>
            </a:fld>
            <a:endParaRPr lang="zh-TW" altLang="en-US"/>
          </a:p>
        </p:txBody>
      </p:sp>
    </p:spTree>
    <p:extLst>
      <p:ext uri="{BB962C8B-B14F-4D97-AF65-F5344CB8AC3E}">
        <p14:creationId xmlns:p14="http://schemas.microsoft.com/office/powerpoint/2010/main" val="27417251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zh-TW" altLang="en-US" b="1" dirty="0"/>
              <a:t>混合連接區域增長</a:t>
            </a:r>
            <a:endParaRPr lang="en-US" altLang="zh-TW" b="1" dirty="0"/>
          </a:p>
          <a:p>
            <a:pPr lvl="1"/>
            <a:endParaRPr lang="en-US" altLang="zh-TW" b="1" dirty="0"/>
          </a:p>
          <a:p>
            <a:pPr lvl="1"/>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41</a:t>
            </a:fld>
            <a:endParaRPr lang="zh-TW" altLang="en-US"/>
          </a:p>
        </p:txBody>
      </p:sp>
    </p:spTree>
    <p:extLst>
      <p:ext uri="{BB962C8B-B14F-4D97-AF65-F5344CB8AC3E}">
        <p14:creationId xmlns:p14="http://schemas.microsoft.com/office/powerpoint/2010/main" val="34319595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zh-TW" altLang="en-US" b="1" dirty="0"/>
              <a:t>混合連接區域增長</a:t>
            </a:r>
            <a:endParaRPr lang="en-US" altLang="zh-TW" b="1" dirty="0"/>
          </a:p>
          <a:p>
            <a:pPr lvl="1"/>
            <a:endParaRPr lang="en-US" altLang="zh-TW" b="1" dirty="0"/>
          </a:p>
          <a:p>
            <a:pPr lvl="1"/>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42</a:t>
            </a:fld>
            <a:endParaRPr lang="zh-TW" altLang="en-US"/>
          </a:p>
        </p:txBody>
      </p:sp>
    </p:spTree>
    <p:extLst>
      <p:ext uri="{BB962C8B-B14F-4D97-AF65-F5344CB8AC3E}">
        <p14:creationId xmlns:p14="http://schemas.microsoft.com/office/powerpoint/2010/main" val="2193075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zh-TW" altLang="en-US" b="1" dirty="0"/>
              <a:t>混合連接區域增長</a:t>
            </a:r>
            <a:endParaRPr lang="en-US" altLang="zh-TW" b="1" dirty="0"/>
          </a:p>
          <a:p>
            <a:pPr lvl="1"/>
            <a:endParaRPr lang="en-US" altLang="zh-TW" b="1" dirty="0"/>
          </a:p>
          <a:p>
            <a:pPr lvl="1"/>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43</a:t>
            </a:fld>
            <a:endParaRPr lang="zh-TW" altLang="en-US"/>
          </a:p>
        </p:txBody>
      </p:sp>
    </p:spTree>
    <p:extLst>
      <p:ext uri="{BB962C8B-B14F-4D97-AF65-F5344CB8AC3E}">
        <p14:creationId xmlns:p14="http://schemas.microsoft.com/office/powerpoint/2010/main" val="3550945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zh-TW" altLang="en-US" b="1" dirty="0"/>
              <a:t>質心連接區域增長</a:t>
            </a:r>
            <a:endParaRPr lang="en-US" altLang="zh-TW" b="1" dirty="0"/>
          </a:p>
          <a:p>
            <a:pPr lvl="1"/>
            <a:endParaRPr lang="en-US" altLang="zh-TW" b="1" dirty="0"/>
          </a:p>
          <a:p>
            <a:pPr lvl="1"/>
            <a:r>
              <a:rPr lang="zh-TW" altLang="en-US" b="1" dirty="0"/>
              <a:t>區別：不比較相鄰像素對的相似性</a:t>
            </a:r>
            <a:endParaRPr lang="en-US" altLang="zh-TW" b="1" dirty="0"/>
          </a:p>
          <a:p>
            <a:pPr lvl="1"/>
            <a:r>
              <a:rPr lang="zh-TW" altLang="en-US" b="1" dirty="0"/>
              <a:t>步驟：</a:t>
            </a:r>
            <a:endParaRPr lang="en-US" altLang="zh-TW" b="1" dirty="0"/>
          </a:p>
          <a:p>
            <a:pPr lvl="1"/>
            <a:r>
              <a:rPr lang="en-US" altLang="zh-TW" b="1" dirty="0"/>
              <a:t>1.</a:t>
            </a:r>
            <a:r>
              <a:rPr lang="zh-TW" altLang="en-US" b="1" dirty="0"/>
              <a:t>圖像以某種預定的方式掃描，例如左右、上下。</a:t>
            </a:r>
            <a:endParaRPr lang="en-US" altLang="zh-TW" b="1" dirty="0"/>
          </a:p>
          <a:p>
            <a:pPr lvl="1"/>
            <a:r>
              <a:rPr lang="en-US" altLang="zh-TW" b="1" dirty="0"/>
              <a:t>2.</a:t>
            </a:r>
            <a:r>
              <a:rPr lang="zh-TW" altLang="en-US" b="1" dirty="0"/>
              <a:t>一個像素的值與一個已經存在</a:t>
            </a:r>
            <a:endParaRPr lang="en-US" altLang="zh-TW" b="1" dirty="0"/>
          </a:p>
          <a:p>
            <a:pPr lvl="1"/>
            <a:r>
              <a:rPr lang="zh-TW" altLang="en-US" b="1" dirty="0"/>
              <a:t>但不一定完成的相鄰段的平均值進行比較。</a:t>
            </a:r>
            <a:endParaRPr lang="en-US" altLang="zh-TW" b="1" dirty="0"/>
          </a:p>
          <a:p>
            <a:pPr lvl="1"/>
            <a:r>
              <a:rPr lang="en-US" altLang="zh-TW" b="1" dirty="0"/>
              <a:t>3.</a:t>
            </a:r>
            <a:r>
              <a:rPr lang="zh-TW" altLang="en-US" b="1" dirty="0"/>
              <a:t>如果它的值和段的平均值足夠接近，則將像素添加到段並更新段的平均值。</a:t>
            </a:r>
            <a:endParaRPr lang="en-US" altLang="zh-TW" b="1" dirty="0"/>
          </a:p>
          <a:p>
            <a:pPr lvl="1"/>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44</a:t>
            </a:fld>
            <a:endParaRPr lang="zh-TW" altLang="en-US"/>
          </a:p>
        </p:txBody>
      </p:sp>
    </p:spTree>
    <p:extLst>
      <p:ext uri="{BB962C8B-B14F-4D97-AF65-F5344CB8AC3E}">
        <p14:creationId xmlns:p14="http://schemas.microsoft.com/office/powerpoint/2010/main" val="1318961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測量空間引導的過程：使用測量空間聚類過程在測量空間中定義一個分區。</a:t>
            </a:r>
            <a:endParaRPr lang="en-US" altLang="zh-TW" dirty="0"/>
          </a:p>
          <a:p>
            <a:r>
              <a:rPr lang="zh-TW" altLang="en-US" dirty="0"/>
              <a:t>每個像素都被分配了它所屬的測量空間分區中單元格的標籤。</a:t>
            </a:r>
            <a:endParaRPr lang="en-US" altLang="zh-TW" dirty="0"/>
          </a:p>
          <a:p>
            <a:r>
              <a:rPr lang="zh-TW" altLang="en-US" dirty="0"/>
              <a:t>圖像片段被定義為具有相同標籤的像素的連通分量。</a:t>
            </a:r>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9</a:t>
            </a:fld>
            <a:endParaRPr lang="zh-TW" altLang="en-US"/>
          </a:p>
        </p:txBody>
      </p:sp>
    </p:spTree>
    <p:extLst>
      <p:ext uri="{BB962C8B-B14F-4D97-AF65-F5344CB8AC3E}">
        <p14:creationId xmlns:p14="http://schemas.microsoft.com/office/powerpoint/2010/main" val="2757787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zh-TW" altLang="en-US" b="1" dirty="0"/>
              <a:t>質心連接區域增長</a:t>
            </a:r>
            <a:endParaRPr lang="en-US" altLang="zh-TW" b="1" dirty="0"/>
          </a:p>
          <a:p>
            <a:pPr lvl="1"/>
            <a:endParaRPr lang="en-US" altLang="zh-TW" b="1" dirty="0"/>
          </a:p>
          <a:p>
            <a:pPr lvl="1"/>
            <a:r>
              <a:rPr lang="zh-TW" altLang="en-US" b="1" dirty="0"/>
              <a:t>區別：不比較相鄰像素對的相似性</a:t>
            </a:r>
            <a:endParaRPr lang="en-US" altLang="zh-TW" b="1" dirty="0"/>
          </a:p>
          <a:p>
            <a:pPr lvl="1"/>
            <a:r>
              <a:rPr lang="en-US" altLang="zh-TW" b="1" dirty="0"/>
              <a:t>4.</a:t>
            </a:r>
            <a:r>
              <a:rPr lang="zh-TW" altLang="en-US" b="1" dirty="0"/>
              <a:t>如果兩個競爭區域的均值足夠接近，則將兩個區域合併，並將像素添加到合併區域中。</a:t>
            </a:r>
            <a:endParaRPr lang="en-US" altLang="zh-TW" b="1" dirty="0"/>
          </a:p>
          <a:p>
            <a:pPr lvl="1"/>
            <a:r>
              <a:rPr lang="en-US" altLang="zh-TW" b="1" dirty="0"/>
              <a:t>5.</a:t>
            </a:r>
            <a:r>
              <a:rPr lang="zh-TW" altLang="en-US" b="1" dirty="0"/>
              <a:t>如果沒有相鄰區域具有足夠接近的均值，則建立一個新段。</a:t>
            </a:r>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45</a:t>
            </a:fld>
            <a:endParaRPr lang="zh-TW" altLang="en-US"/>
          </a:p>
        </p:txBody>
      </p:sp>
    </p:spTree>
    <p:extLst>
      <p:ext uri="{BB962C8B-B14F-4D97-AF65-F5344CB8AC3E}">
        <p14:creationId xmlns:p14="http://schemas.microsoft.com/office/powerpoint/2010/main" val="20989253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zh-TW" altLang="en-US" b="1" dirty="0"/>
              <a:t>質心連接區域增長</a:t>
            </a:r>
            <a:endParaRPr lang="en-US" altLang="zh-TW" b="1" dirty="0"/>
          </a:p>
          <a:p>
            <a:pPr lvl="1"/>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46</a:t>
            </a:fld>
            <a:endParaRPr lang="zh-TW" altLang="en-US"/>
          </a:p>
        </p:txBody>
      </p:sp>
    </p:spTree>
    <p:extLst>
      <p:ext uri="{BB962C8B-B14F-4D97-AF65-F5344CB8AC3E}">
        <p14:creationId xmlns:p14="http://schemas.microsoft.com/office/powerpoint/2010/main" val="32113411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zh-TW" altLang="en-US" b="1" dirty="0"/>
              <a:t>質心連接區域增長</a:t>
            </a:r>
            <a:endParaRPr lang="en-US" altLang="zh-TW" b="1" dirty="0"/>
          </a:p>
          <a:p>
            <a:pPr lvl="1"/>
            <a:r>
              <a:rPr lang="zh-TW" altLang="en-US" b="1" dirty="0"/>
              <a:t>回顧（強弱）：</a:t>
            </a:r>
            <a:endParaRPr lang="en-US" altLang="zh-TW" b="1" dirty="0"/>
          </a:p>
          <a:p>
            <a:pPr lvl="1"/>
            <a:r>
              <a:rPr lang="zh-TW" altLang="en-US" b="1" dirty="0"/>
              <a:t>單連接</a:t>
            </a:r>
            <a:endParaRPr lang="en-US" altLang="zh-TW" b="1" dirty="0"/>
          </a:p>
          <a:p>
            <a:pPr lvl="1"/>
            <a:r>
              <a:rPr lang="zh-TW" altLang="en-US" b="1" dirty="0"/>
              <a:t>強度：空間準確</a:t>
            </a:r>
            <a:endParaRPr lang="en-US" altLang="zh-TW" b="1" dirty="0"/>
          </a:p>
          <a:p>
            <a:pPr lvl="1"/>
            <a:r>
              <a:rPr lang="zh-TW" altLang="en-US" b="1" dirty="0"/>
              <a:t>弱點：過度合併</a:t>
            </a:r>
            <a:endParaRPr lang="en-US" altLang="zh-TW" b="1" dirty="0"/>
          </a:p>
          <a:p>
            <a:pPr lvl="1"/>
            <a:r>
              <a:rPr lang="zh-TW" altLang="en-US" b="1" dirty="0"/>
              <a:t>質心連接</a:t>
            </a:r>
            <a:endParaRPr lang="en-US" altLang="zh-TW" b="1" dirty="0"/>
          </a:p>
          <a:p>
            <a:pPr lvl="1"/>
            <a:r>
              <a:rPr lang="zh-TW" altLang="en-US" b="1" dirty="0"/>
              <a:t>強度：能夠在弱梯度區域放置邊界</a:t>
            </a:r>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47</a:t>
            </a:fld>
            <a:endParaRPr lang="zh-TW" altLang="en-US"/>
          </a:p>
        </p:txBody>
      </p:sp>
    </p:spTree>
    <p:extLst>
      <p:ext uri="{BB962C8B-B14F-4D97-AF65-F5344CB8AC3E}">
        <p14:creationId xmlns:p14="http://schemas.microsoft.com/office/powerpoint/2010/main" val="26746001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zh-TW" altLang="en-US" b="1" dirty="0"/>
              <a:t>組合質心</a:t>
            </a:r>
            <a:r>
              <a:rPr lang="en-US" altLang="zh-TW" b="1" dirty="0"/>
              <a:t>-</a:t>
            </a:r>
            <a:r>
              <a:rPr lang="zh-TW" altLang="en-US" b="1" dirty="0"/>
              <a:t>混合連接</a:t>
            </a:r>
            <a:endParaRPr lang="en-US" altLang="zh-TW" b="1" dirty="0"/>
          </a:p>
          <a:p>
            <a:pPr lvl="1"/>
            <a:r>
              <a:rPr lang="zh-TW" altLang="en-US" b="1" dirty="0"/>
              <a:t>僅用於非邊緣像素的質心鏈接</a:t>
            </a:r>
            <a:endParaRPr lang="en-US" altLang="zh-TW" b="1" dirty="0"/>
          </a:p>
          <a:p>
            <a:pPr lvl="1"/>
            <a:r>
              <a:rPr lang="zh-TW" altLang="en-US" b="1" dirty="0"/>
              <a:t>不允許跨邊緣像素進行區域增長</a:t>
            </a:r>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48</a:t>
            </a:fld>
            <a:endParaRPr lang="zh-TW" altLang="en-US"/>
          </a:p>
        </p:txBody>
      </p:sp>
    </p:spTree>
    <p:extLst>
      <p:ext uri="{BB962C8B-B14F-4D97-AF65-F5344CB8AC3E}">
        <p14:creationId xmlns:p14="http://schemas.microsoft.com/office/powerpoint/2010/main" val="14859219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zh-TW" altLang="en-US" dirty="0">
                <a:solidFill>
                  <a:srgbClr val="000000"/>
                </a:solidFill>
                <a:effectLst/>
              </a:rPr>
              <a:t>空間聚類： </a:t>
            </a:r>
            <a:endParaRPr lang="en-US" altLang="zh-TW" dirty="0">
              <a:solidFill>
                <a:srgbClr val="000000"/>
              </a:solidFill>
              <a:effectLst/>
            </a:endParaRPr>
          </a:p>
          <a:p>
            <a:pPr rtl="0"/>
            <a:r>
              <a:rPr lang="zh-TW" altLang="en-US" dirty="0">
                <a:solidFill>
                  <a:srgbClr val="000000"/>
                </a:solidFill>
                <a:effectLst/>
              </a:rPr>
              <a:t>聚類 </a:t>
            </a:r>
            <a:endParaRPr lang="en-US" altLang="zh-TW" dirty="0">
              <a:solidFill>
                <a:srgbClr val="000000"/>
              </a:solidFill>
              <a:effectLst/>
            </a:endParaRPr>
          </a:p>
          <a:p>
            <a:pPr rtl="0"/>
            <a:r>
              <a:rPr lang="zh-TW" altLang="en-US" dirty="0">
                <a:solidFill>
                  <a:srgbClr val="000000"/>
                </a:solidFill>
                <a:effectLst/>
              </a:rPr>
              <a:t>空間區域生長 </a:t>
            </a:r>
            <a:endParaRPr lang="en-US" altLang="zh-TW" dirty="0">
              <a:solidFill>
                <a:srgbClr val="000000"/>
              </a:solidFill>
              <a:effectLst/>
            </a:endParaRPr>
          </a:p>
          <a:p>
            <a:pPr rtl="0"/>
            <a:r>
              <a:rPr lang="zh-TW" altLang="en-US" dirty="0">
                <a:solidFill>
                  <a:srgbClr val="000000"/>
                </a:solidFill>
                <a:effectLst/>
              </a:rPr>
              <a:t>直方圖模式搜索</a:t>
            </a:r>
            <a:endParaRPr lang="en-US" altLang="zh-TW" dirty="0">
              <a:solidFill>
                <a:srgbClr val="000000"/>
              </a:solidFill>
              <a:effectLst/>
            </a:endParaRPr>
          </a:p>
          <a:p>
            <a:pPr rtl="0"/>
            <a:r>
              <a:rPr lang="zh-TW" altLang="en-US" dirty="0">
                <a:solidFill>
                  <a:srgbClr val="000000"/>
                </a:solidFill>
                <a:effectLst/>
              </a:rPr>
              <a:t> 區域增長 </a:t>
            </a:r>
            <a:endParaRPr lang="en-US" altLang="zh-TW" dirty="0">
              <a:solidFill>
                <a:srgbClr val="000000"/>
              </a:solidFill>
              <a:effectLst/>
            </a:endParaRPr>
          </a:p>
          <a:p>
            <a:pPr rtl="0"/>
            <a:r>
              <a:rPr lang="zh-TW" altLang="en-US" dirty="0">
                <a:solidFill>
                  <a:srgbClr val="000000"/>
                </a:solidFill>
                <a:effectLst/>
              </a:rPr>
              <a:t>空間聯繫技術 </a:t>
            </a:r>
            <a:endParaRPr lang="en-US" altLang="zh-TW" dirty="0">
              <a:solidFill>
                <a:srgbClr val="000000"/>
              </a:solidFill>
              <a:effectLst/>
            </a:endParaRPr>
          </a:p>
          <a:p>
            <a:pPr rtl="0"/>
            <a:endParaRPr lang="en-US" altLang="zh-TW" dirty="0">
              <a:solidFill>
                <a:srgbClr val="000000"/>
              </a:solidFill>
              <a:effectLst/>
            </a:endParaRPr>
          </a:p>
          <a:p>
            <a:pPr rtl="0"/>
            <a:r>
              <a:rPr lang="zh-TW" altLang="en-US" dirty="0">
                <a:solidFill>
                  <a:srgbClr val="000000"/>
                </a:solidFill>
                <a:effectLst/>
              </a:rPr>
              <a:t>示例：</a:t>
            </a:r>
            <a:r>
              <a:rPr lang="en-US" altLang="zh-TW" dirty="0" err="1">
                <a:solidFill>
                  <a:srgbClr val="000000"/>
                </a:solidFill>
                <a:effectLst/>
              </a:rPr>
              <a:t>Haralick</a:t>
            </a:r>
            <a:r>
              <a:rPr lang="en-US" altLang="zh-TW" dirty="0">
                <a:solidFill>
                  <a:srgbClr val="000000"/>
                </a:solidFill>
                <a:effectLst/>
              </a:rPr>
              <a:t> </a:t>
            </a:r>
            <a:r>
              <a:rPr lang="zh-TW" altLang="en-US" dirty="0">
                <a:solidFill>
                  <a:srgbClr val="000000"/>
                </a:solidFill>
                <a:effectLst/>
              </a:rPr>
              <a:t>和 </a:t>
            </a:r>
            <a:r>
              <a:rPr lang="en-US" altLang="zh-TW" dirty="0">
                <a:solidFill>
                  <a:srgbClr val="000000"/>
                </a:solidFill>
                <a:effectLst/>
              </a:rPr>
              <a:t>Kelly (1969) </a:t>
            </a:r>
            <a:r>
              <a:rPr lang="zh-TW" altLang="en-US" dirty="0">
                <a:solidFill>
                  <a:srgbClr val="000000"/>
                </a:solidFill>
                <a:effectLst/>
              </a:rPr>
              <a:t>找到</a:t>
            </a:r>
            <a:endParaRPr lang="en-US" altLang="zh-TW" dirty="0">
              <a:solidFill>
                <a:srgbClr val="000000"/>
              </a:solidFill>
              <a:effectLst/>
            </a:endParaRPr>
          </a:p>
          <a:p>
            <a:pPr rtl="0"/>
            <a:r>
              <a:rPr lang="zh-TW" altLang="en-US" dirty="0">
                <a:solidFill>
                  <a:srgbClr val="000000"/>
                </a:solidFill>
                <a:effectLst/>
              </a:rPr>
              <a:t>直方圖的峰值 </a:t>
            </a:r>
            <a:endParaRPr lang="en-US" altLang="zh-TW" dirty="0">
              <a:solidFill>
                <a:srgbClr val="000000"/>
              </a:solidFill>
              <a:effectLst/>
            </a:endParaRPr>
          </a:p>
          <a:p>
            <a:pPr rtl="0"/>
            <a:r>
              <a:rPr lang="zh-TW" altLang="en-US" dirty="0">
                <a:solidFill>
                  <a:srgbClr val="000000"/>
                </a:solidFill>
                <a:effectLst/>
              </a:rPr>
              <a:t>找到峰值中的像素，它們是初始段 </a:t>
            </a:r>
            <a:endParaRPr lang="en-US" altLang="zh-TW" dirty="0">
              <a:solidFill>
                <a:srgbClr val="000000"/>
              </a:solidFill>
              <a:effectLst/>
            </a:endParaRPr>
          </a:p>
          <a:p>
            <a:pPr rtl="0"/>
            <a:r>
              <a:rPr lang="zh-TW" altLang="en-US" dirty="0">
                <a:solidFill>
                  <a:srgbClr val="000000"/>
                </a:solidFill>
                <a:effectLst/>
              </a:rPr>
              <a:t>執行區域生長 </a:t>
            </a:r>
          </a:p>
          <a:p>
            <a:pPr lvl="1"/>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49</a:t>
            </a:fld>
            <a:endParaRPr lang="zh-TW" altLang="en-US"/>
          </a:p>
        </p:txBody>
      </p:sp>
    </p:spTree>
    <p:extLst>
      <p:ext uri="{BB962C8B-B14F-4D97-AF65-F5344CB8AC3E}">
        <p14:creationId xmlns:p14="http://schemas.microsoft.com/office/powerpoint/2010/main" val="29406474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zh-TW" altLang="en-US" dirty="0">
                <a:solidFill>
                  <a:srgbClr val="5F6368"/>
                </a:solidFill>
                <a:effectLst/>
              </a:rPr>
              <a:t>步驟：</a:t>
            </a:r>
            <a:endParaRPr lang="en-US" altLang="zh-TW" dirty="0">
              <a:solidFill>
                <a:srgbClr val="5F6368"/>
              </a:solidFill>
              <a:effectLst/>
            </a:endParaRPr>
          </a:p>
          <a:p>
            <a:pPr rtl="0"/>
            <a:r>
              <a:rPr lang="zh-TW" altLang="en-US" dirty="0">
                <a:solidFill>
                  <a:srgbClr val="5F6368"/>
                </a:solidFill>
                <a:effectLst/>
              </a:rPr>
              <a:t>如果該段不夠均勻</a:t>
            </a:r>
            <a:endParaRPr lang="en-US" altLang="zh-TW" dirty="0">
              <a:solidFill>
                <a:srgbClr val="5F6368"/>
              </a:solidFill>
              <a:effectLst/>
            </a:endParaRPr>
          </a:p>
          <a:p>
            <a:pPr rtl="0"/>
            <a:r>
              <a:rPr lang="zh-TW" altLang="en-US" dirty="0">
                <a:solidFill>
                  <a:srgbClr val="5F6368"/>
                </a:solidFill>
                <a:effectLst/>
              </a:rPr>
              <a:t>分成四等份</a:t>
            </a:r>
            <a:endParaRPr lang="en-US" altLang="zh-TW" dirty="0">
              <a:solidFill>
                <a:srgbClr val="5F6368"/>
              </a:solidFill>
              <a:effectLst/>
            </a:endParaRPr>
          </a:p>
          <a:p>
            <a:pPr rtl="0"/>
            <a:r>
              <a:rPr lang="zh-TW" altLang="en-US" dirty="0">
                <a:solidFill>
                  <a:srgbClr val="5F6368"/>
                </a:solidFill>
                <a:effectLst/>
              </a:rPr>
              <a:t>如果該段足夠相似</a:t>
            </a:r>
            <a:endParaRPr lang="en-US" altLang="zh-TW" dirty="0">
              <a:solidFill>
                <a:srgbClr val="5F6368"/>
              </a:solidFill>
              <a:effectLst/>
            </a:endParaRPr>
          </a:p>
          <a:p>
            <a:pPr rtl="0"/>
            <a:r>
              <a:rPr lang="zh-TW" altLang="en-US" dirty="0">
                <a:solidFill>
                  <a:srgbClr val="5F6368"/>
                </a:solidFill>
                <a:effectLst/>
              </a:rPr>
              <a:t>合併區域</a:t>
            </a:r>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50</a:t>
            </a:fld>
            <a:endParaRPr lang="zh-TW" altLang="en-US"/>
          </a:p>
        </p:txBody>
      </p:sp>
    </p:spTree>
    <p:extLst>
      <p:ext uri="{BB962C8B-B14F-4D97-AF65-F5344CB8AC3E}">
        <p14:creationId xmlns:p14="http://schemas.microsoft.com/office/powerpoint/2010/main" val="13008146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zh-TW" altLang="en-US" dirty="0">
                <a:solidFill>
                  <a:srgbClr val="5F6368"/>
                </a:solidFill>
                <a:effectLst/>
              </a:rPr>
              <a:t>步驟：</a:t>
            </a:r>
            <a:endParaRPr lang="en-US" altLang="zh-TW" dirty="0">
              <a:solidFill>
                <a:srgbClr val="5F6368"/>
              </a:solidFill>
              <a:effectLst/>
            </a:endParaRPr>
          </a:p>
          <a:p>
            <a:pPr rtl="0"/>
            <a:r>
              <a:rPr lang="zh-TW" altLang="en-US" dirty="0">
                <a:solidFill>
                  <a:srgbClr val="5F6368"/>
                </a:solidFill>
                <a:effectLst/>
              </a:rPr>
              <a:t>如果該段不夠均勻</a:t>
            </a:r>
            <a:endParaRPr lang="en-US" altLang="zh-TW" dirty="0">
              <a:solidFill>
                <a:srgbClr val="5F6368"/>
              </a:solidFill>
              <a:effectLst/>
            </a:endParaRPr>
          </a:p>
          <a:p>
            <a:pPr rtl="0"/>
            <a:r>
              <a:rPr lang="zh-TW" altLang="en-US" dirty="0">
                <a:solidFill>
                  <a:srgbClr val="5F6368"/>
                </a:solidFill>
                <a:effectLst/>
              </a:rPr>
              <a:t>分成四等份</a:t>
            </a:r>
            <a:endParaRPr lang="en-US" altLang="zh-TW" dirty="0">
              <a:solidFill>
                <a:srgbClr val="5F6368"/>
              </a:solidFill>
              <a:effectLst/>
            </a:endParaRPr>
          </a:p>
          <a:p>
            <a:pPr rtl="0"/>
            <a:r>
              <a:rPr lang="zh-TW" altLang="en-US" dirty="0">
                <a:solidFill>
                  <a:srgbClr val="5F6368"/>
                </a:solidFill>
                <a:effectLst/>
              </a:rPr>
              <a:t>如果該段足夠相似</a:t>
            </a:r>
            <a:endParaRPr lang="en-US" altLang="zh-TW" dirty="0">
              <a:solidFill>
                <a:srgbClr val="5F6368"/>
              </a:solidFill>
              <a:effectLst/>
            </a:endParaRPr>
          </a:p>
          <a:p>
            <a:pPr rtl="0"/>
            <a:r>
              <a:rPr lang="zh-TW" altLang="en-US" dirty="0">
                <a:solidFill>
                  <a:srgbClr val="5F6368"/>
                </a:solidFill>
                <a:effectLst/>
              </a:rPr>
              <a:t>合併區域</a:t>
            </a:r>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51</a:t>
            </a:fld>
            <a:endParaRPr lang="zh-TW" altLang="en-US"/>
          </a:p>
        </p:txBody>
      </p:sp>
    </p:spTree>
    <p:extLst>
      <p:ext uri="{BB962C8B-B14F-4D97-AF65-F5344CB8AC3E}">
        <p14:creationId xmlns:p14="http://schemas.microsoft.com/office/powerpoint/2010/main" val="883206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zh-TW" altLang="en-US" dirty="0">
                <a:solidFill>
                  <a:srgbClr val="5F6368"/>
                </a:solidFill>
                <a:effectLst/>
              </a:rPr>
              <a:t>缺點：</a:t>
            </a:r>
            <a:endParaRPr lang="en-US" altLang="zh-TW" dirty="0">
              <a:solidFill>
                <a:srgbClr val="5F6368"/>
              </a:solidFill>
              <a:effectLst/>
            </a:endParaRPr>
          </a:p>
          <a:p>
            <a:pPr rtl="0"/>
            <a:r>
              <a:rPr lang="zh-TW" altLang="en-US" dirty="0">
                <a:solidFill>
                  <a:srgbClr val="5F6368"/>
                </a:solidFill>
                <a:effectLst/>
              </a:rPr>
              <a:t>邊界往往是方形的和人為的。</a:t>
            </a:r>
            <a:endParaRPr lang="en-US" altLang="zh-TW" dirty="0">
              <a:solidFill>
                <a:srgbClr val="5F6368"/>
              </a:solidFill>
              <a:effectLst/>
            </a:endParaRPr>
          </a:p>
          <a:p>
            <a:pPr rtl="0"/>
            <a:r>
              <a:rPr lang="zh-TW" altLang="en-US" dirty="0">
                <a:solidFill>
                  <a:srgbClr val="5F6368"/>
                </a:solidFill>
                <a:effectLst/>
              </a:rPr>
              <a:t>內存佔用大</a:t>
            </a:r>
            <a:endParaRPr lang="en-US" altLang="zh-TW" dirty="0">
              <a:solidFill>
                <a:srgbClr val="5F6368"/>
              </a:solidFill>
              <a:effectLst/>
            </a:endParaRPr>
          </a:p>
          <a:p>
            <a:pPr rtl="0"/>
            <a:r>
              <a:rPr lang="zh-TW" altLang="en-US" dirty="0">
                <a:solidFill>
                  <a:srgbClr val="5F6368"/>
                </a:solidFill>
                <a:effectLst/>
              </a:rPr>
              <a:t>誤合併</a:t>
            </a:r>
            <a:endParaRPr lang="en-US" altLang="zh-TW" dirty="0">
              <a:solidFill>
                <a:srgbClr val="5F6368"/>
              </a:solidFill>
              <a:effectLst/>
            </a:endParaRPr>
          </a:p>
          <a:p>
            <a:pPr rtl="0"/>
            <a:r>
              <a:rPr lang="zh-TW" altLang="en-US" dirty="0">
                <a:solidFill>
                  <a:srgbClr val="5F6368"/>
                </a:solidFill>
                <a:effectLst/>
              </a:rPr>
              <a:t>解決方案：霍洛維茨和帕夫利迪斯 </a:t>
            </a:r>
            <a:r>
              <a:rPr lang="en-US" altLang="zh-TW" dirty="0">
                <a:solidFill>
                  <a:srgbClr val="5F6368"/>
                </a:solidFill>
                <a:effectLst/>
              </a:rPr>
              <a:t>(1976)</a:t>
            </a:r>
          </a:p>
          <a:p>
            <a:pPr rtl="0"/>
            <a:r>
              <a:rPr lang="zh-TW" altLang="en-US" dirty="0">
                <a:solidFill>
                  <a:srgbClr val="5F6368"/>
                </a:solidFill>
                <a:effectLst/>
              </a:rPr>
              <a:t>數據結構：四叉樹</a:t>
            </a:r>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52</a:t>
            </a:fld>
            <a:endParaRPr lang="zh-TW" altLang="en-US"/>
          </a:p>
        </p:txBody>
      </p:sp>
    </p:spTree>
    <p:extLst>
      <p:ext uri="{BB962C8B-B14F-4D97-AF65-F5344CB8AC3E}">
        <p14:creationId xmlns:p14="http://schemas.microsoft.com/office/powerpoint/2010/main" val="18761491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53</a:t>
            </a:fld>
            <a:endParaRPr lang="zh-TW" altLang="en-US"/>
          </a:p>
        </p:txBody>
      </p:sp>
    </p:spTree>
    <p:extLst>
      <p:ext uri="{BB962C8B-B14F-4D97-AF65-F5344CB8AC3E}">
        <p14:creationId xmlns:p14="http://schemas.microsoft.com/office/powerpoint/2010/main" val="28666882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zh-TW" altLang="en-US" b="1" dirty="0"/>
              <a:t>介紹：</a:t>
            </a:r>
            <a:endParaRPr lang="en-US" altLang="zh-TW" b="1" dirty="0"/>
          </a:p>
          <a:p>
            <a:pPr rtl="0"/>
            <a:r>
              <a:rPr lang="zh-TW" altLang="en-US" b="1" dirty="0"/>
              <a:t>不完全重新編程就不容易嘗試不同的概念</a:t>
            </a:r>
            <a:endParaRPr lang="en-US" altLang="zh-TW" b="1" dirty="0"/>
          </a:p>
          <a:p>
            <a:pPr rtl="0"/>
            <a:endParaRPr lang="en-US" altLang="zh-TW" b="1" dirty="0"/>
          </a:p>
          <a:p>
            <a:pPr rtl="0"/>
            <a:r>
              <a:rPr lang="zh-TW" altLang="en-US" b="1" dirty="0"/>
              <a:t>納齊夫和萊文系統 </a:t>
            </a:r>
            <a:r>
              <a:rPr lang="en-US" altLang="zh-TW" b="1" dirty="0"/>
              <a:t>(1984)</a:t>
            </a:r>
          </a:p>
          <a:p>
            <a:pPr rtl="0"/>
            <a:r>
              <a:rPr lang="zh-TW" altLang="en-US" b="1" dirty="0"/>
              <a:t>基於規則的分割專家系統</a:t>
            </a:r>
            <a:endParaRPr lang="en-US" altLang="zh-TW" b="1" dirty="0"/>
          </a:p>
          <a:p>
            <a:pPr rtl="0"/>
            <a:r>
              <a:rPr lang="zh-TW" altLang="en-US" b="1" dirty="0"/>
              <a:t>不是特定於應用程序域的</a:t>
            </a:r>
            <a:endParaRPr lang="en-US" altLang="zh-TW" b="1" dirty="0"/>
          </a:p>
          <a:p>
            <a:pPr rtl="0"/>
            <a:r>
              <a:rPr lang="zh-TW" altLang="en-US" b="1" dirty="0"/>
              <a:t>一般用途</a:t>
            </a:r>
            <a:endParaRPr lang="en-US" altLang="zh-TW" b="1" dirty="0"/>
          </a:p>
          <a:p>
            <a:pPr rtl="0"/>
            <a:r>
              <a:rPr lang="zh-TW" altLang="en-US" b="1" dirty="0"/>
              <a:t>獨立於場景的知識和分組標準</a:t>
            </a:r>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54</a:t>
            </a:fld>
            <a:endParaRPr lang="zh-TW" altLang="en-US"/>
          </a:p>
        </p:txBody>
      </p:sp>
    </p:spTree>
    <p:extLst>
      <p:ext uri="{BB962C8B-B14F-4D97-AF65-F5344CB8AC3E}">
        <p14:creationId xmlns:p14="http://schemas.microsoft.com/office/powerpoint/2010/main" val="2774579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zh-TW" altLang="en-US" dirty="0"/>
              <a:t>它在哪里工作得很好？</a:t>
            </a:r>
            <a:endParaRPr lang="en-US" altLang="zh-TW" dirty="0"/>
          </a:p>
          <a:p>
            <a:pPr lvl="1"/>
            <a:r>
              <a:rPr lang="zh-TW" altLang="en-US" dirty="0"/>
              <a:t>幾種明顯的對象具有廣泛不同的灰度強度。</a:t>
            </a:r>
            <a:endParaRPr lang="en-US" altLang="zh-TW" dirty="0"/>
          </a:p>
          <a:p>
            <a:pPr lvl="1"/>
            <a:r>
              <a:rPr lang="zh-TW" altLang="en-US" dirty="0"/>
              <a:t>出現在幾乎統一的背景上。</a:t>
            </a:r>
            <a:endParaRPr lang="en-US" altLang="zh-TW" dirty="0"/>
          </a:p>
          <a:p>
            <a:pPr lvl="1"/>
            <a:r>
              <a:rPr lang="zh-TW" altLang="en-US" dirty="0"/>
              <a:t>優點：聚類只需要一次通過數據。</a:t>
            </a:r>
            <a:endParaRPr lang="en-US" altLang="zh-TW"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10</a:t>
            </a:fld>
            <a:endParaRPr lang="zh-TW" altLang="en-US"/>
          </a:p>
        </p:txBody>
      </p:sp>
    </p:spTree>
    <p:extLst>
      <p:ext uri="{BB962C8B-B14F-4D97-AF65-F5344CB8AC3E}">
        <p14:creationId xmlns:p14="http://schemas.microsoft.com/office/powerpoint/2010/main" val="5011230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zh-TW" altLang="en-US" b="1" dirty="0"/>
              <a:t>介紹：</a:t>
            </a:r>
            <a:endParaRPr lang="en-US" altLang="zh-TW" b="1" dirty="0"/>
          </a:p>
          <a:p>
            <a:pPr rtl="0"/>
            <a:r>
              <a:rPr lang="zh-TW" altLang="en-US" b="1" dirty="0"/>
              <a:t>不完全重新編程就不容易嘗試不同的概念</a:t>
            </a:r>
            <a:endParaRPr lang="en-US" altLang="zh-TW" b="1" dirty="0"/>
          </a:p>
          <a:p>
            <a:pPr rtl="0"/>
            <a:endParaRPr lang="en-US" altLang="zh-TW" b="1" dirty="0"/>
          </a:p>
          <a:p>
            <a:pPr rtl="0"/>
            <a:r>
              <a:rPr lang="zh-TW" altLang="en-US" b="1" dirty="0"/>
              <a:t>納齊夫和萊文系統 </a:t>
            </a:r>
            <a:r>
              <a:rPr lang="en-US" altLang="zh-TW" b="1" dirty="0"/>
              <a:t>(1984)</a:t>
            </a:r>
          </a:p>
          <a:p>
            <a:pPr rtl="0"/>
            <a:r>
              <a:rPr lang="zh-TW" altLang="en-US" b="1" dirty="0"/>
              <a:t>基於規則的分割專家系統</a:t>
            </a:r>
            <a:endParaRPr lang="en-US" altLang="zh-TW" b="1" dirty="0"/>
          </a:p>
          <a:p>
            <a:pPr rtl="0"/>
            <a:r>
              <a:rPr lang="zh-TW" altLang="en-US" b="1" dirty="0"/>
              <a:t>不是特定於應用程序域的</a:t>
            </a:r>
            <a:endParaRPr lang="en-US" altLang="zh-TW" b="1" dirty="0"/>
          </a:p>
          <a:p>
            <a:pPr rtl="0"/>
            <a:r>
              <a:rPr lang="zh-TW" altLang="en-US" b="1" dirty="0"/>
              <a:t>一般用途</a:t>
            </a:r>
            <a:endParaRPr lang="en-US" altLang="zh-TW" b="1" dirty="0"/>
          </a:p>
          <a:p>
            <a:pPr rtl="0"/>
            <a:r>
              <a:rPr lang="zh-TW" altLang="en-US" b="1" dirty="0"/>
              <a:t>獨立於場景的知識和分組標準</a:t>
            </a:r>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55</a:t>
            </a:fld>
            <a:endParaRPr lang="zh-TW" altLang="en-US"/>
          </a:p>
        </p:txBody>
      </p:sp>
    </p:spTree>
    <p:extLst>
      <p:ext uri="{BB962C8B-B14F-4D97-AF65-F5344CB8AC3E}">
        <p14:creationId xmlns:p14="http://schemas.microsoft.com/office/powerpoint/2010/main" val="16388646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zh-TW" altLang="en-US" b="1" dirty="0"/>
              <a:t>短期記憶：保存輸入圖像、分割數據和輸出。</a:t>
            </a:r>
            <a:endParaRPr lang="en-US" altLang="zh-TW" b="1" dirty="0"/>
          </a:p>
          <a:p>
            <a:pPr rtl="0"/>
            <a:r>
              <a:rPr lang="zh-TW" altLang="en-US" b="1" dirty="0"/>
              <a:t>長期記憶：包含代表有關低級分割和控制策略的系統知識的模型。</a:t>
            </a:r>
            <a:endParaRPr lang="en-US" altLang="zh-TW" b="1" dirty="0"/>
          </a:p>
          <a:p>
            <a:pPr rtl="0"/>
            <a:endParaRPr lang="en-US" altLang="zh-TW" b="1" dirty="0"/>
          </a:p>
          <a:p>
            <a:pPr rtl="0"/>
            <a:r>
              <a:rPr lang="zh-TW" altLang="en-US" b="1" dirty="0"/>
              <a:t>將 </a:t>
            </a:r>
            <a:r>
              <a:rPr lang="en-US" altLang="zh-TW" b="1" dirty="0"/>
              <a:t>LTM </a:t>
            </a:r>
            <a:r>
              <a:rPr lang="zh-TW" altLang="en-US" b="1" dirty="0"/>
              <a:t>中的規則與存儲在 </a:t>
            </a:r>
            <a:r>
              <a:rPr lang="en-US" altLang="zh-TW" b="1" dirty="0"/>
              <a:t>STM </a:t>
            </a:r>
            <a:r>
              <a:rPr lang="zh-TW" altLang="en-US" b="1" dirty="0"/>
              <a:t>中的數據進行匹配</a:t>
            </a:r>
            <a:endParaRPr lang="en-US" altLang="zh-TW" b="1" dirty="0"/>
          </a:p>
          <a:p>
            <a:pPr rtl="0"/>
            <a:r>
              <a:rPr lang="zh-TW" altLang="en-US" b="1" dirty="0"/>
              <a:t>規則觸發</a:t>
            </a:r>
            <a:endParaRPr lang="en-US" altLang="zh-TW" b="1" dirty="0"/>
          </a:p>
          <a:p>
            <a:pPr rtl="0"/>
            <a:r>
              <a:rPr lang="zh-TW" altLang="en-US" b="1" dirty="0"/>
              <a:t>行動</a:t>
            </a:r>
            <a:endParaRPr lang="en-US" altLang="zh-TW" b="1" dirty="0"/>
          </a:p>
          <a:p>
            <a:pPr rtl="0"/>
            <a:r>
              <a:rPr lang="zh-TW" altLang="en-US" b="1" dirty="0"/>
              <a:t>數據修改</a:t>
            </a:r>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56</a:t>
            </a:fld>
            <a:endParaRPr lang="zh-TW" altLang="en-US"/>
          </a:p>
        </p:txBody>
      </p:sp>
    </p:spTree>
    <p:extLst>
      <p:ext uri="{BB962C8B-B14F-4D97-AF65-F5344CB8AC3E}">
        <p14:creationId xmlns:p14="http://schemas.microsoft.com/office/powerpoint/2010/main" val="15084964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zh-TW" altLang="en-US" b="1" dirty="0"/>
              <a:t>級別 </a:t>
            </a:r>
            <a:r>
              <a:rPr lang="en-US" altLang="zh-TW" b="1" dirty="0"/>
              <a:t>1 </a:t>
            </a:r>
            <a:r>
              <a:rPr lang="zh-TW" altLang="en-US" b="1" dirty="0"/>
              <a:t>是對信息進行編碼的知識規則</a:t>
            </a:r>
            <a:endParaRPr lang="en-US" altLang="zh-TW" b="1" dirty="0"/>
          </a:p>
          <a:p>
            <a:pPr rtl="0"/>
            <a:r>
              <a:rPr lang="zh-TW" altLang="en-US" b="1" dirty="0"/>
              <a:t>以情境</a:t>
            </a:r>
            <a:r>
              <a:rPr lang="en-US" altLang="zh-TW" b="1" dirty="0"/>
              <a:t>-</a:t>
            </a:r>
            <a:r>
              <a:rPr lang="zh-TW" altLang="en-US" b="1" dirty="0"/>
              <a:t>動作對形式表示的區域、線和區域的屬性。</a:t>
            </a:r>
            <a:endParaRPr lang="en-US" altLang="zh-TW" b="1" dirty="0"/>
          </a:p>
          <a:p>
            <a:pPr rtl="0"/>
            <a:r>
              <a:rPr lang="zh-TW" altLang="en-US" b="1" dirty="0"/>
              <a:t>分割區域</a:t>
            </a:r>
            <a:endParaRPr lang="en-US" altLang="zh-TW" b="1" dirty="0"/>
          </a:p>
          <a:p>
            <a:pPr rtl="0"/>
            <a:r>
              <a:rPr lang="zh-TW" altLang="en-US" b="1" dirty="0"/>
              <a:t>合併兩個區域；</a:t>
            </a:r>
            <a:endParaRPr lang="en-US" altLang="zh-TW" b="1" dirty="0"/>
          </a:p>
          <a:p>
            <a:pPr rtl="0"/>
            <a:r>
              <a:rPr lang="zh-TW" altLang="en-US" b="1" dirty="0"/>
              <a:t>添加、刪除或延長一行</a:t>
            </a:r>
            <a:endParaRPr lang="en-US" altLang="zh-TW" b="1" dirty="0"/>
          </a:p>
          <a:p>
            <a:pPr rtl="0"/>
            <a:r>
              <a:rPr lang="zh-TW" altLang="en-US" b="1" dirty="0"/>
              <a:t>合併兩條線</a:t>
            </a:r>
            <a:endParaRPr lang="en-US" altLang="zh-TW" b="1" dirty="0"/>
          </a:p>
          <a:p>
            <a:pPr rtl="0"/>
            <a:r>
              <a:rPr lang="zh-TW" altLang="en-US" b="1" dirty="0"/>
              <a:t>創建或修改關注焦點區域</a:t>
            </a:r>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57</a:t>
            </a:fld>
            <a:endParaRPr lang="zh-TW" altLang="en-US"/>
          </a:p>
        </p:txBody>
      </p:sp>
    </p:spTree>
    <p:extLst>
      <p:ext uri="{BB962C8B-B14F-4D97-AF65-F5344CB8AC3E}">
        <p14:creationId xmlns:p14="http://schemas.microsoft.com/office/powerpoint/2010/main" val="10388452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zh-TW" altLang="en-US" b="1" dirty="0"/>
              <a:t>級別 </a:t>
            </a:r>
            <a:r>
              <a:rPr lang="en-US" altLang="zh-TW" b="1" dirty="0"/>
              <a:t>1 </a:t>
            </a:r>
            <a:r>
              <a:rPr lang="zh-TW" altLang="en-US" b="1" dirty="0"/>
              <a:t>是對信息進行編碼的知識規則</a:t>
            </a:r>
            <a:endParaRPr lang="en-US" altLang="zh-TW" b="1" dirty="0"/>
          </a:p>
          <a:p>
            <a:pPr rtl="0"/>
            <a:r>
              <a:rPr lang="zh-TW" altLang="en-US" b="1" dirty="0"/>
              <a:t>以情境</a:t>
            </a:r>
            <a:r>
              <a:rPr lang="en-US" altLang="zh-TW" b="1" dirty="0"/>
              <a:t>-</a:t>
            </a:r>
            <a:r>
              <a:rPr lang="zh-TW" altLang="en-US" b="1" dirty="0"/>
              <a:t>動作對形式表示的區域、線和區域的屬性。</a:t>
            </a:r>
            <a:endParaRPr lang="en-US" altLang="zh-TW" b="1" dirty="0"/>
          </a:p>
          <a:p>
            <a:pPr rtl="0"/>
            <a:r>
              <a:rPr lang="zh-TW" altLang="en-US" b="1" dirty="0"/>
              <a:t>分割區域</a:t>
            </a:r>
            <a:endParaRPr lang="en-US" altLang="zh-TW" b="1" dirty="0"/>
          </a:p>
          <a:p>
            <a:pPr rtl="0"/>
            <a:r>
              <a:rPr lang="zh-TW" altLang="en-US" b="1" dirty="0"/>
              <a:t>合併兩個區域；</a:t>
            </a:r>
            <a:endParaRPr lang="en-US" altLang="zh-TW" b="1" dirty="0"/>
          </a:p>
          <a:p>
            <a:pPr rtl="0"/>
            <a:r>
              <a:rPr lang="zh-TW" altLang="en-US" b="1" dirty="0"/>
              <a:t>添加、刪除或延長一行</a:t>
            </a:r>
            <a:endParaRPr lang="en-US" altLang="zh-TW" b="1" dirty="0"/>
          </a:p>
          <a:p>
            <a:pPr rtl="0"/>
            <a:r>
              <a:rPr lang="zh-TW" altLang="en-US" b="1" dirty="0"/>
              <a:t>合併兩條線</a:t>
            </a:r>
            <a:endParaRPr lang="en-US" altLang="zh-TW" b="1" dirty="0"/>
          </a:p>
          <a:p>
            <a:pPr rtl="0"/>
            <a:r>
              <a:rPr lang="zh-TW" altLang="en-US" b="1" dirty="0"/>
              <a:t>創建或修改關注焦點區域</a:t>
            </a:r>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58</a:t>
            </a:fld>
            <a:endParaRPr lang="zh-TW" altLang="en-US"/>
          </a:p>
        </p:txBody>
      </p:sp>
    </p:spTree>
    <p:extLst>
      <p:ext uri="{BB962C8B-B14F-4D97-AF65-F5344CB8AC3E}">
        <p14:creationId xmlns:p14="http://schemas.microsoft.com/office/powerpoint/2010/main" val="15508550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en-US" altLang="zh-TW" dirty="0">
                <a:solidFill>
                  <a:srgbClr val="000000"/>
                </a:solidFill>
                <a:effectLst/>
              </a:rPr>
              <a:t>2 </a:t>
            </a:r>
            <a:r>
              <a:rPr lang="zh-TW" altLang="en-US" dirty="0">
                <a:solidFill>
                  <a:srgbClr val="000000"/>
                </a:solidFill>
                <a:effectLst/>
              </a:rPr>
              <a:t>級是控制規則 </a:t>
            </a:r>
            <a:endParaRPr lang="en-US" altLang="zh-TW" dirty="0">
              <a:solidFill>
                <a:srgbClr val="000000"/>
              </a:solidFill>
              <a:effectLst/>
            </a:endParaRPr>
          </a:p>
          <a:p>
            <a:pPr rtl="0"/>
            <a:endParaRPr lang="en-US" altLang="zh-TW" dirty="0">
              <a:solidFill>
                <a:srgbClr val="000000"/>
              </a:solidFill>
              <a:effectLst/>
            </a:endParaRPr>
          </a:p>
          <a:p>
            <a:pPr rtl="0"/>
            <a:r>
              <a:rPr lang="zh-TW" altLang="en-US" dirty="0">
                <a:solidFill>
                  <a:srgbClr val="000000"/>
                </a:solidFill>
                <a:effectLst/>
              </a:rPr>
              <a:t>注意力集中規則 </a:t>
            </a:r>
            <a:endParaRPr lang="en-US" altLang="zh-TW" dirty="0">
              <a:solidFill>
                <a:srgbClr val="000000"/>
              </a:solidFill>
              <a:effectLst/>
            </a:endParaRPr>
          </a:p>
          <a:p>
            <a:pPr rtl="0"/>
            <a:r>
              <a:rPr lang="zh-TW" altLang="en-US" dirty="0">
                <a:solidFill>
                  <a:srgbClr val="000000"/>
                </a:solidFill>
                <a:effectLst/>
              </a:rPr>
              <a:t>找到下一個要考慮的數據條目：</a:t>
            </a:r>
            <a:endParaRPr lang="en-US" altLang="zh-TW" dirty="0">
              <a:solidFill>
                <a:srgbClr val="000000"/>
              </a:solidFill>
              <a:effectLst/>
            </a:endParaRPr>
          </a:p>
          <a:p>
            <a:pPr rtl="0"/>
            <a:r>
              <a:rPr lang="zh-TW" altLang="en-US" dirty="0">
                <a:solidFill>
                  <a:srgbClr val="000000"/>
                </a:solidFill>
                <a:effectLst/>
              </a:rPr>
              <a:t> 一個區域、一條線或整個區域 </a:t>
            </a:r>
            <a:endParaRPr lang="en-US" altLang="zh-TW" dirty="0">
              <a:solidFill>
                <a:srgbClr val="000000"/>
              </a:solidFill>
              <a:effectLst/>
            </a:endParaRPr>
          </a:p>
          <a:p>
            <a:pPr rtl="0"/>
            <a:endParaRPr lang="en-US" altLang="zh-TW" dirty="0">
              <a:solidFill>
                <a:srgbClr val="000000"/>
              </a:solidFill>
              <a:effectLst/>
            </a:endParaRPr>
          </a:p>
          <a:p>
            <a:pPr rtl="0"/>
            <a:r>
              <a:rPr lang="zh-TW" altLang="en-US" dirty="0">
                <a:solidFill>
                  <a:srgbClr val="000000"/>
                </a:solidFill>
                <a:effectLst/>
              </a:rPr>
              <a:t>推理規則 </a:t>
            </a:r>
            <a:endParaRPr lang="en-US" altLang="zh-TW" dirty="0">
              <a:solidFill>
                <a:srgbClr val="000000"/>
              </a:solidFill>
              <a:effectLst/>
            </a:endParaRPr>
          </a:p>
          <a:p>
            <a:pPr rtl="0"/>
            <a:r>
              <a:rPr lang="zh-TW" altLang="en-US" dirty="0">
                <a:solidFill>
                  <a:srgbClr val="000000"/>
                </a:solidFill>
                <a:effectLst/>
              </a:rPr>
              <a:t>他們的動作不會修改</a:t>
            </a:r>
            <a:r>
              <a:rPr lang="en-US" altLang="zh-TW" dirty="0">
                <a:solidFill>
                  <a:srgbClr val="000000"/>
                </a:solidFill>
                <a:effectLst/>
              </a:rPr>
              <a:t>STM</a:t>
            </a:r>
            <a:r>
              <a:rPr lang="zh-TW" altLang="en-US" dirty="0">
                <a:solidFill>
                  <a:srgbClr val="000000"/>
                </a:solidFill>
                <a:effectLst/>
              </a:rPr>
              <a:t>中的數據 </a:t>
            </a:r>
            <a:endParaRPr lang="en-US" altLang="zh-TW" dirty="0">
              <a:solidFill>
                <a:srgbClr val="000000"/>
              </a:solidFill>
              <a:effectLst/>
            </a:endParaRPr>
          </a:p>
          <a:p>
            <a:pPr rtl="0"/>
            <a:r>
              <a:rPr lang="zh-TW" altLang="en-US" dirty="0">
                <a:solidFill>
                  <a:srgbClr val="000000"/>
                </a:solidFill>
                <a:effectLst/>
              </a:rPr>
              <a:t>修改不同知識規則集的匹配順序 </a:t>
            </a:r>
            <a:endParaRPr lang="en-US" altLang="zh-TW" dirty="0">
              <a:solidFill>
                <a:srgbClr val="000000"/>
              </a:solidFill>
              <a:effectLst/>
            </a:endParaRPr>
          </a:p>
          <a:p>
            <a:pPr rtl="0"/>
            <a:r>
              <a:rPr lang="zh-TW" altLang="en-US" dirty="0">
                <a:solidFill>
                  <a:srgbClr val="000000"/>
                </a:solidFill>
                <a:effectLst/>
              </a:rPr>
              <a:t>控制接下來將激活哪個進程。 </a:t>
            </a:r>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59</a:t>
            </a:fld>
            <a:endParaRPr lang="zh-TW" altLang="en-US"/>
          </a:p>
        </p:txBody>
      </p:sp>
    </p:spTree>
    <p:extLst>
      <p:ext uri="{BB962C8B-B14F-4D97-AF65-F5344CB8AC3E}">
        <p14:creationId xmlns:p14="http://schemas.microsoft.com/office/powerpoint/2010/main" val="8315261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zh-TW" altLang="en-US" dirty="0">
                <a:solidFill>
                  <a:srgbClr val="000000"/>
                </a:solidFill>
                <a:effectLst/>
              </a:rPr>
              <a:t>級別 </a:t>
            </a:r>
            <a:r>
              <a:rPr lang="en-US" altLang="zh-TW" dirty="0">
                <a:solidFill>
                  <a:srgbClr val="000000"/>
                </a:solidFill>
                <a:effectLst/>
              </a:rPr>
              <a:t>3 </a:t>
            </a:r>
            <a:r>
              <a:rPr lang="zh-TW" altLang="en-US" dirty="0">
                <a:solidFill>
                  <a:srgbClr val="000000"/>
                </a:solidFill>
                <a:effectLst/>
              </a:rPr>
              <a:t>是最高規則級別</a:t>
            </a:r>
            <a:endParaRPr lang="en-US" altLang="zh-TW" dirty="0">
              <a:solidFill>
                <a:srgbClr val="000000"/>
              </a:solidFill>
              <a:effectLst/>
            </a:endParaRPr>
          </a:p>
          <a:p>
            <a:pPr rtl="0"/>
            <a:r>
              <a:rPr lang="zh-TW" altLang="en-US" dirty="0">
                <a:solidFill>
                  <a:srgbClr val="000000"/>
                </a:solidFill>
                <a:effectLst/>
              </a:rPr>
              <a:t>策略規則</a:t>
            </a:r>
            <a:endParaRPr lang="en-US" altLang="zh-TW" dirty="0">
              <a:solidFill>
                <a:srgbClr val="000000"/>
              </a:solidFill>
              <a:effectLst/>
            </a:endParaRPr>
          </a:p>
          <a:p>
            <a:pPr rtl="0"/>
            <a:r>
              <a:rPr lang="zh-TW" altLang="en-US" dirty="0">
                <a:solidFill>
                  <a:srgbClr val="000000"/>
                </a:solidFill>
                <a:effectLst/>
              </a:rPr>
              <a:t>選擇控制規則集</a:t>
            </a:r>
            <a:endParaRPr lang="en-US" altLang="zh-TW" dirty="0">
              <a:solidFill>
                <a:srgbClr val="000000"/>
              </a:solidFill>
              <a:effectLst/>
            </a:endParaRPr>
          </a:p>
          <a:p>
            <a:pPr rtl="0"/>
            <a:r>
              <a:rPr lang="zh-TW" altLang="en-US" dirty="0">
                <a:solidFill>
                  <a:srgbClr val="000000"/>
                </a:solidFill>
                <a:effectLst/>
              </a:rPr>
              <a:t>對給定的數據集執行最合適的控制策略。</a:t>
            </a:r>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60</a:t>
            </a:fld>
            <a:endParaRPr lang="zh-TW" altLang="en-US"/>
          </a:p>
        </p:txBody>
      </p:sp>
    </p:spTree>
    <p:extLst>
      <p:ext uri="{BB962C8B-B14F-4D97-AF65-F5344CB8AC3E}">
        <p14:creationId xmlns:p14="http://schemas.microsoft.com/office/powerpoint/2010/main" val="27672881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zh-TW" altLang="en-US" dirty="0">
                <a:solidFill>
                  <a:srgbClr val="000000"/>
                </a:solidFill>
                <a:effectLst/>
              </a:rPr>
              <a:t>輸入資料類型</a:t>
            </a:r>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61</a:t>
            </a:fld>
            <a:endParaRPr lang="zh-TW" altLang="en-US"/>
          </a:p>
        </p:txBody>
      </p:sp>
    </p:spTree>
    <p:extLst>
      <p:ext uri="{BB962C8B-B14F-4D97-AF65-F5344CB8AC3E}">
        <p14:creationId xmlns:p14="http://schemas.microsoft.com/office/powerpoint/2010/main" val="18721044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zh-TW" altLang="en-US" dirty="0">
                <a:solidFill>
                  <a:srgbClr val="000000"/>
                </a:solidFill>
                <a:effectLst/>
              </a:rPr>
              <a:t>數值化描述特徵</a:t>
            </a:r>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62</a:t>
            </a:fld>
            <a:endParaRPr lang="zh-TW" altLang="en-US"/>
          </a:p>
        </p:txBody>
      </p:sp>
    </p:spTree>
    <p:extLst>
      <p:ext uri="{BB962C8B-B14F-4D97-AF65-F5344CB8AC3E}">
        <p14:creationId xmlns:p14="http://schemas.microsoft.com/office/powerpoint/2010/main" val="42170538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zh-TW" altLang="en-US" dirty="0">
                <a:solidFill>
                  <a:srgbClr val="000000"/>
                </a:solidFill>
                <a:effectLst/>
              </a:rPr>
              <a:t>數值化空間特徵</a:t>
            </a:r>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63</a:t>
            </a:fld>
            <a:endParaRPr lang="zh-TW" altLang="en-US"/>
          </a:p>
        </p:txBody>
      </p:sp>
    </p:spTree>
    <p:extLst>
      <p:ext uri="{BB962C8B-B14F-4D97-AF65-F5344CB8AC3E}">
        <p14:creationId xmlns:p14="http://schemas.microsoft.com/office/powerpoint/2010/main" val="17367027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zh-TW" altLang="en-US" dirty="0">
                <a:solidFill>
                  <a:srgbClr val="000000"/>
                </a:solidFill>
                <a:effectLst/>
              </a:rPr>
              <a:t>邏輯特徵</a:t>
            </a:r>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64</a:t>
            </a:fld>
            <a:endParaRPr lang="zh-TW" altLang="en-US"/>
          </a:p>
        </p:txBody>
      </p:sp>
    </p:spTree>
    <p:extLst>
      <p:ext uri="{BB962C8B-B14F-4D97-AF65-F5344CB8AC3E}">
        <p14:creationId xmlns:p14="http://schemas.microsoft.com/office/powerpoint/2010/main" val="3286891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endParaRPr lang="en-US" altLang="zh-TW"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11</a:t>
            </a:fld>
            <a:endParaRPr lang="zh-TW" altLang="en-US"/>
          </a:p>
        </p:txBody>
      </p:sp>
    </p:spTree>
    <p:extLst>
      <p:ext uri="{BB962C8B-B14F-4D97-AF65-F5344CB8AC3E}">
        <p14:creationId xmlns:p14="http://schemas.microsoft.com/office/powerpoint/2010/main" val="21857572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zh-TW" altLang="en-US" dirty="0">
                <a:solidFill>
                  <a:srgbClr val="000000"/>
                </a:solidFill>
                <a:effectLst/>
              </a:rPr>
              <a:t>活動</a:t>
            </a:r>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65</a:t>
            </a:fld>
            <a:endParaRPr lang="zh-TW" altLang="en-US"/>
          </a:p>
        </p:txBody>
      </p:sp>
    </p:spTree>
    <p:extLst>
      <p:ext uri="{BB962C8B-B14F-4D97-AF65-F5344CB8AC3E}">
        <p14:creationId xmlns:p14="http://schemas.microsoft.com/office/powerpoint/2010/main" val="35920567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zh-TW" altLang="en-US" dirty="0">
                <a:solidFill>
                  <a:srgbClr val="000000"/>
                </a:solidFill>
                <a:effectLst/>
              </a:rPr>
              <a:t>注意力集中動作</a:t>
            </a:r>
            <a:endParaRPr lang="en-US" altLang="zh-TW" dirty="0">
              <a:solidFill>
                <a:srgbClr val="000000"/>
              </a:solidFill>
              <a:effectLst/>
            </a:endParaRPr>
          </a:p>
          <a:p>
            <a:pPr rtl="0"/>
            <a:endParaRPr lang="en-US" altLang="zh-TW" dirty="0">
              <a:solidFill>
                <a:srgbClr val="000000"/>
              </a:solidFill>
              <a:effectLst/>
            </a:endParaRPr>
          </a:p>
          <a:p>
            <a:pPr rtl="0"/>
            <a:r>
              <a:rPr lang="zh-TW" altLang="en-US" dirty="0">
                <a:solidFill>
                  <a:srgbClr val="000000"/>
                </a:solidFill>
                <a:effectLst/>
              </a:rPr>
              <a:t>監督動作</a:t>
            </a:r>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66</a:t>
            </a:fld>
            <a:endParaRPr lang="zh-TW" altLang="en-US"/>
          </a:p>
        </p:txBody>
      </p:sp>
    </p:spTree>
    <p:extLst>
      <p:ext uri="{BB962C8B-B14F-4D97-AF65-F5344CB8AC3E}">
        <p14:creationId xmlns:p14="http://schemas.microsoft.com/office/powerpoint/2010/main" val="28114509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endParaRPr lang="zh-TW" altLang="en-US" dirty="0">
              <a:solidFill>
                <a:srgbClr val="000000"/>
              </a:solidFill>
              <a:effectLst/>
            </a:endParaRPr>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67</a:t>
            </a:fld>
            <a:endParaRPr lang="zh-TW" altLang="en-US"/>
          </a:p>
        </p:txBody>
      </p:sp>
    </p:spTree>
    <p:extLst>
      <p:ext uri="{BB962C8B-B14F-4D97-AF65-F5344CB8AC3E}">
        <p14:creationId xmlns:p14="http://schemas.microsoft.com/office/powerpoint/2010/main" val="19094828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zh-TW" altLang="en-US" b="1" dirty="0"/>
              <a:t>物體的運動會在圖像中產生變化，可用於幫助定位運動物體。</a:t>
            </a:r>
            <a:endParaRPr lang="en-US" altLang="zh-TW" b="1" dirty="0"/>
          </a:p>
          <a:p>
            <a:pPr rtl="0"/>
            <a:endParaRPr lang="en-US" altLang="zh-TW" b="1" dirty="0"/>
          </a:p>
          <a:p>
            <a:pPr rtl="0"/>
            <a:r>
              <a:rPr lang="zh-TW" altLang="en-US" b="1" dirty="0"/>
              <a:t>在時變圖像分析中</a:t>
            </a:r>
            <a:endParaRPr lang="en-US" altLang="zh-TW" b="1" dirty="0"/>
          </a:p>
          <a:p>
            <a:pPr rtl="0"/>
            <a:r>
              <a:rPr lang="zh-TW" altLang="en-US" b="1" dirty="0"/>
              <a:t>圖像序列</a:t>
            </a:r>
            <a:endParaRPr lang="en-US" altLang="zh-TW" b="1" dirty="0"/>
          </a:p>
          <a:p>
            <a:pPr rtl="0"/>
            <a:r>
              <a:rPr lang="zh-TW" altLang="en-US" b="1" dirty="0"/>
              <a:t>運動物體出現在圖像的不同位置</a:t>
            </a:r>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68</a:t>
            </a:fld>
            <a:endParaRPr lang="zh-TW" altLang="en-US"/>
          </a:p>
        </p:txBody>
      </p:sp>
    </p:spTree>
    <p:extLst>
      <p:ext uri="{BB962C8B-B14F-4D97-AF65-F5344CB8AC3E}">
        <p14:creationId xmlns:p14="http://schemas.microsoft.com/office/powerpoint/2010/main" val="32802945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69</a:t>
            </a:fld>
            <a:endParaRPr lang="zh-TW" altLang="en-US"/>
          </a:p>
        </p:txBody>
      </p:sp>
    </p:spTree>
    <p:extLst>
      <p:ext uri="{BB962C8B-B14F-4D97-AF65-F5344CB8AC3E}">
        <p14:creationId xmlns:p14="http://schemas.microsoft.com/office/powerpoint/2010/main" val="37900628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單聯動</a:t>
            </a:r>
            <a:endParaRPr lang="en-US" altLang="zh-TW" dirty="0"/>
          </a:p>
          <a:p>
            <a:r>
              <a:rPr lang="zh-TW" altLang="en-US" dirty="0"/>
              <a:t>最簡單也最容易發生不需要的合併。</a:t>
            </a:r>
            <a:endParaRPr lang="en-US" altLang="zh-TW" dirty="0"/>
          </a:p>
          <a:p>
            <a:endParaRPr lang="en-US" altLang="zh-TW" dirty="0"/>
          </a:p>
          <a:p>
            <a:r>
              <a:rPr lang="zh-TW" altLang="en-US" dirty="0"/>
              <a:t>混合和質心區域增長</a:t>
            </a:r>
            <a:endParaRPr lang="en-US" altLang="zh-TW" dirty="0"/>
          </a:p>
          <a:p>
            <a:endParaRPr lang="en-US" altLang="zh-TW" dirty="0"/>
          </a:p>
          <a:p>
            <a:r>
              <a:rPr lang="zh-TW" altLang="en-US" dirty="0"/>
              <a:t>拆分</a:t>
            </a:r>
            <a:r>
              <a:rPr lang="en-US" altLang="zh-TW" dirty="0"/>
              <a:t>-</a:t>
            </a:r>
            <a:r>
              <a:rPr lang="zh-TW" altLang="en-US" dirty="0"/>
              <a:t>合併</a:t>
            </a:r>
            <a:endParaRPr lang="en-US" altLang="zh-TW" dirty="0"/>
          </a:p>
          <a:p>
            <a:r>
              <a:rPr lang="zh-TW" altLang="en-US" dirty="0"/>
              <a:t>不受不需要的合併大量內存使用和塊狀邊界</a:t>
            </a:r>
            <a:endParaRPr lang="en-US" altLang="zh-TW" dirty="0"/>
          </a:p>
          <a:p>
            <a:r>
              <a:rPr lang="zh-TW" altLang="en-US" dirty="0"/>
              <a:t>測量空間引導的空間聚類區</a:t>
            </a:r>
            <a:endParaRPr lang="en-US" altLang="zh-TW" dirty="0"/>
          </a:p>
          <a:p>
            <a:r>
              <a:rPr lang="zh-TW" altLang="en-US" dirty="0"/>
              <a:t>域邊界不平滑，有很多洞</a:t>
            </a:r>
            <a:endParaRPr lang="en-US" altLang="zh-TW" dirty="0"/>
          </a:p>
          <a:p>
            <a:endParaRPr lang="en-US" altLang="zh-TW" dirty="0"/>
          </a:p>
          <a:p>
            <a:r>
              <a:rPr lang="zh-TW" altLang="en-US" dirty="0"/>
              <a:t>空間聚類</a:t>
            </a:r>
            <a:endParaRPr lang="en-US" altLang="zh-TW" dirty="0"/>
          </a:p>
          <a:p>
            <a:r>
              <a:rPr lang="zh-TW" altLang="en-US" dirty="0"/>
              <a:t>沒有經過充分的測試</a:t>
            </a:r>
            <a:endParaRPr lang="en-US" altLang="zh-TW" dirty="0"/>
          </a:p>
          <a:p>
            <a:endParaRPr lang="en-US" altLang="zh-TW" dirty="0"/>
          </a:p>
          <a:p>
            <a:r>
              <a:rPr lang="zh-TW" altLang="en-US" dirty="0"/>
              <a:t>混合聯動</a:t>
            </a:r>
            <a:endParaRPr lang="en-US" altLang="zh-TW" dirty="0"/>
          </a:p>
          <a:p>
            <a:r>
              <a:rPr lang="zh-TW" altLang="en-US" dirty="0"/>
              <a:t>平滑邊界和少數不需要的區域之間的最佳折衷</a:t>
            </a:r>
          </a:p>
          <a:p>
            <a:pPr rtl="0"/>
            <a:endParaRPr lang="en-US" altLang="zh-TW" b="1"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70</a:t>
            </a:fld>
            <a:endParaRPr lang="zh-TW" altLang="en-US"/>
          </a:p>
        </p:txBody>
      </p:sp>
    </p:spTree>
    <p:extLst>
      <p:ext uri="{BB962C8B-B14F-4D97-AF65-F5344CB8AC3E}">
        <p14:creationId xmlns:p14="http://schemas.microsoft.com/office/powerpoint/2010/main" val="2447206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endParaRPr lang="en-US" altLang="zh-TW"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12</a:t>
            </a:fld>
            <a:endParaRPr lang="zh-TW" altLang="en-US"/>
          </a:p>
        </p:txBody>
      </p:sp>
    </p:spTree>
    <p:extLst>
      <p:ext uri="{BB962C8B-B14F-4D97-AF65-F5344CB8AC3E}">
        <p14:creationId xmlns:p14="http://schemas.microsoft.com/office/powerpoint/2010/main" val="989236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endParaRPr lang="en-US" altLang="zh-TW"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13</a:t>
            </a:fld>
            <a:endParaRPr lang="zh-TW" altLang="en-US"/>
          </a:p>
        </p:txBody>
      </p:sp>
    </p:spTree>
    <p:extLst>
      <p:ext uri="{BB962C8B-B14F-4D97-AF65-F5344CB8AC3E}">
        <p14:creationId xmlns:p14="http://schemas.microsoft.com/office/powerpoint/2010/main" val="3954220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zh-TW" altLang="en-US" dirty="0"/>
              <a:t>分割成同質區域：不一定是好的解決方案在測量空間上做聚類可以把某樣性質看很明顯的群聚但轉換回原圖時卻常常有洞和邊界參差不齊的狀況</a:t>
            </a:r>
            <a:endParaRPr lang="en-US" altLang="zh-TW" dirty="0"/>
          </a:p>
        </p:txBody>
      </p:sp>
      <p:sp>
        <p:nvSpPr>
          <p:cNvPr id="4" name="投影片編號版面配置區 3"/>
          <p:cNvSpPr>
            <a:spLocks noGrp="1"/>
          </p:cNvSpPr>
          <p:nvPr>
            <p:ph type="sldNum" sz="quarter" idx="5"/>
          </p:nvPr>
        </p:nvSpPr>
        <p:spPr/>
        <p:txBody>
          <a:bodyPr/>
          <a:lstStyle/>
          <a:p>
            <a:fld id="{2AD93FD8-9F85-4B55-BB60-0BC3C07EB8C9}" type="slidenum">
              <a:rPr lang="zh-TW" altLang="en-US" smtClean="0"/>
              <a:t>14</a:t>
            </a:fld>
            <a:endParaRPr lang="zh-TW" altLang="en-US"/>
          </a:p>
        </p:txBody>
      </p:sp>
    </p:spTree>
    <p:extLst>
      <p:ext uri="{BB962C8B-B14F-4D97-AF65-F5344CB8AC3E}">
        <p14:creationId xmlns:p14="http://schemas.microsoft.com/office/powerpoint/2010/main" val="102520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642051C6-C988-4EC5-9F3D-ABD2DB8A16A2}" type="datetime1">
              <a:rPr lang="en-US" altLang="zh-TW" smtClean="0"/>
              <a:t>12/14/2021</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73244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A028C114-3E75-4968-B0C7-56354510D852}" type="datetime1">
              <a:rPr lang="en-US" altLang="zh-TW" smtClean="0"/>
              <a:t>12/14/2021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73443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CAAF210D-328B-4A1F-8C83-A7B65819ECFC}" type="datetime1">
              <a:rPr lang="en-US" altLang="zh-TW" smtClean="0"/>
              <a:t>12/14/2021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17719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84BCC39A-7880-4096-B153-F84817B3EFCA}" type="datetime1">
              <a:rPr lang="en-US" altLang="zh-TW" smtClean="0"/>
              <a:t>12/14/2021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44101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23B3A1A8-D08C-4E27-A045-B4321FD72E8E}" type="datetime1">
              <a:rPr lang="en-US" altLang="zh-TW" smtClean="0"/>
              <a:t>12/14/2021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09629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692C7F3-98E5-4BF3-A11B-3395E0DFA270}" type="datetime1">
              <a:rPr lang="en-US" altLang="zh-TW" smtClean="0"/>
              <a:t>12/14/2021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42030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E51F1FEE-A2DF-4157-8CF1-9F8198EDEBD8}" type="datetime1">
              <a:rPr lang="en-US" altLang="zh-TW" smtClean="0"/>
              <a:t>12/14/2021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21199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6F13A7BD-5D77-4A29-9E95-CB265C78A385}" type="datetime1">
              <a:rPr lang="en-US" altLang="zh-TW" smtClean="0"/>
              <a:t>12/14/2021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59246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6164CA4A-AAF0-45C5-AA8B-AC5CB372AF0B}" type="datetime1">
              <a:rPr lang="en-US" altLang="zh-TW" smtClean="0"/>
              <a:t>12/14/2021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66602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1B957502-9060-4EA4-8752-C4D0953A1073}" type="datetime1">
              <a:rPr lang="en-US" altLang="zh-TW" smtClean="0"/>
              <a:t>12/14/2021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57558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D204FD48-AE6C-49AF-B49F-09F9F2707DB0}" type="datetime1">
              <a:rPr lang="en-US" altLang="zh-TW" smtClean="0"/>
              <a:t>12/14/2021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7848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1F75BA23-CA03-4E38-B5D2-9AE94FCE5A08}" type="datetime1">
              <a:rPr lang="en-US" altLang="zh-TW" smtClean="0"/>
              <a:t>12/14/2021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92991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0828262-7691-4630-9446-DDFAC24DBA51}" type="datetime1">
              <a:rPr lang="en-US" altLang="zh-TW" smtClean="0"/>
              <a:t>12/14/2021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90571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63AECE7C-26A4-4B64-8FE2-D8E3E4F2F9A9}" type="datetime1">
              <a:rPr lang="en-US" altLang="zh-TW" smtClean="0"/>
              <a:t>12/14/2021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84603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41F5B8-31F5-4FD0-9DB0-A0412EAB7F80}" type="datetime1">
              <a:rPr lang="en-US" altLang="zh-TW" smtClean="0"/>
              <a:t>12/14/2021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1017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890100E2-9CBA-45B6-A978-E49B8B1FC1A4}" type="datetime1">
              <a:rPr lang="en-US" altLang="zh-TW" smtClean="0"/>
              <a:t>12/14/2021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24352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6704E245-3FFD-4953-A532-F263CB8B8BC9}" type="datetime1">
              <a:rPr lang="en-US" altLang="zh-TW" smtClean="0"/>
              <a:t>12/14/2021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61293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4D83C39-503B-445F-8BB2-9117143DC71B}" type="datetime1">
              <a:rPr lang="en-US" altLang="zh-TW" smtClean="0"/>
              <a:t>12/14/2021</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0392701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8.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7.w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22.xml"/><Relationship Id="rId7" Type="http://schemas.openxmlformats.org/officeDocument/2006/relationships/image" Target="../media/image48.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47.wmf"/><Relationship Id="rId4" Type="http://schemas.openxmlformats.org/officeDocument/2006/relationships/oleObject" Target="../embeddings/oleObject2.bin"/><Relationship Id="rId9" Type="http://schemas.openxmlformats.org/officeDocument/2006/relationships/image" Target="../media/image49.wmf"/></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9.gif"/><Relationship Id="rId7" Type="http://schemas.openxmlformats.org/officeDocument/2006/relationships/image" Target="../media/image73.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5.jpg"/><Relationship Id="rId7" Type="http://schemas.openxmlformats.org/officeDocument/2006/relationships/image" Target="../media/image109.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jpg"/></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jpeg"/></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A639E52-55DE-4C83-BED4-6465F19BA568}"/>
              </a:ext>
            </a:extLst>
          </p:cNvPr>
          <p:cNvSpPr>
            <a:spLocks noGrp="1"/>
          </p:cNvSpPr>
          <p:nvPr>
            <p:ph type="ctrTitle"/>
          </p:nvPr>
        </p:nvSpPr>
        <p:spPr/>
        <p:txBody>
          <a:bodyPr>
            <a:normAutofit fontScale="90000"/>
          </a:bodyPr>
          <a:lstStyle/>
          <a:p>
            <a:pPr algn="ctr"/>
            <a:r>
              <a:rPr lang="en-US" altLang="zh-TW" sz="8000" b="1" dirty="0">
                <a:solidFill>
                  <a:schemeClr val="accent2">
                    <a:lumMod val="60000"/>
                    <a:lumOff val="40000"/>
                  </a:schemeClr>
                </a:solidFill>
              </a:rPr>
              <a:t>Computer Vision</a:t>
            </a:r>
            <a:br>
              <a:rPr lang="en-US" altLang="zh-TW" dirty="0"/>
            </a:br>
            <a:br>
              <a:rPr lang="en-US" altLang="zh-TW" dirty="0"/>
            </a:br>
            <a:r>
              <a:rPr lang="en-US" altLang="zh-TW" dirty="0"/>
              <a:t>Chapter 10 </a:t>
            </a:r>
            <a:br>
              <a:rPr lang="en-US" altLang="zh-TW" dirty="0"/>
            </a:br>
            <a:r>
              <a:rPr lang="en-US" altLang="zh-TW" cap="none" dirty="0"/>
              <a:t>Image Segmentation </a:t>
            </a:r>
            <a:endParaRPr lang="zh-TW" altLang="en-US" dirty="0"/>
          </a:p>
        </p:txBody>
      </p:sp>
      <p:sp>
        <p:nvSpPr>
          <p:cNvPr id="3" name="副標題 2">
            <a:extLst>
              <a:ext uri="{FF2B5EF4-FFF2-40B4-BE49-F238E27FC236}">
                <a16:creationId xmlns:a16="http://schemas.microsoft.com/office/drawing/2014/main" id="{CB867BBA-42BE-454A-BE2F-3410DBEE553E}"/>
              </a:ext>
            </a:extLst>
          </p:cNvPr>
          <p:cNvSpPr>
            <a:spLocks noGrp="1"/>
          </p:cNvSpPr>
          <p:nvPr>
            <p:ph type="subTitle" idx="1"/>
          </p:nvPr>
        </p:nvSpPr>
        <p:spPr>
          <a:xfrm>
            <a:off x="4583110" y="4783665"/>
            <a:ext cx="6987645" cy="1388534"/>
          </a:xfrm>
        </p:spPr>
        <p:txBody>
          <a:bodyPr>
            <a:normAutofit fontScale="92500" lnSpcReduction="20000"/>
          </a:bodyPr>
          <a:lstStyle/>
          <a:p>
            <a:pPr eaLnBrk="1" hangingPunct="1">
              <a:lnSpc>
                <a:spcPct val="90000"/>
              </a:lnSpc>
            </a:pPr>
            <a:r>
              <a:rPr lang="en-US" altLang="zh-TW" sz="2000" dirty="0">
                <a:solidFill>
                  <a:schemeClr val="tx1"/>
                </a:solidFill>
              </a:rPr>
              <a:t>Presented by: </a:t>
            </a:r>
            <a:r>
              <a:rPr kumimoji="0" lang="zh-TW" altLang="en-US" sz="2000" dirty="0">
                <a:solidFill>
                  <a:schemeClr val="tx1"/>
                </a:solidFill>
              </a:rPr>
              <a:t>傅楸善 </a:t>
            </a:r>
            <a:r>
              <a:rPr kumimoji="0" lang="en-US" altLang="zh-TW" sz="2000" dirty="0">
                <a:solidFill>
                  <a:schemeClr val="tx1"/>
                </a:solidFill>
              </a:rPr>
              <a:t>&amp; </a:t>
            </a:r>
            <a:r>
              <a:rPr kumimoji="0" lang="zh-TW" altLang="en-US" sz="2000" dirty="0">
                <a:solidFill>
                  <a:schemeClr val="tx1"/>
                </a:solidFill>
              </a:rPr>
              <a:t>吳立夫</a:t>
            </a:r>
            <a:r>
              <a:rPr lang="zh-TW" altLang="en-US" sz="2000" dirty="0">
                <a:solidFill>
                  <a:schemeClr val="tx1"/>
                </a:solidFill>
              </a:rPr>
              <a:t> </a:t>
            </a:r>
          </a:p>
          <a:p>
            <a:pPr eaLnBrk="1" hangingPunct="1">
              <a:lnSpc>
                <a:spcPct val="90000"/>
              </a:lnSpc>
            </a:pPr>
            <a:r>
              <a:rPr lang="en-US" altLang="zh-TW" sz="2000" dirty="0">
                <a:solidFill>
                  <a:schemeClr val="tx1"/>
                </a:solidFill>
              </a:rPr>
              <a:t>0934400450</a:t>
            </a:r>
          </a:p>
          <a:p>
            <a:pPr eaLnBrk="1" hangingPunct="1">
              <a:lnSpc>
                <a:spcPct val="90000"/>
              </a:lnSpc>
            </a:pPr>
            <a:r>
              <a:rPr lang="en-US" altLang="zh-TW" dirty="0">
                <a:solidFill>
                  <a:schemeClr val="tx1"/>
                </a:solidFill>
              </a:rPr>
              <a:t>Tstuo25103</a:t>
            </a:r>
            <a:r>
              <a:rPr kumimoji="0" lang="en-US" altLang="zh-TW" sz="2000" dirty="0">
                <a:solidFill>
                  <a:schemeClr val="tx1"/>
                </a:solidFill>
              </a:rPr>
              <a:t>@gmail.com</a:t>
            </a:r>
          </a:p>
          <a:p>
            <a:pPr eaLnBrk="1" hangingPunct="1">
              <a:lnSpc>
                <a:spcPct val="90000"/>
              </a:lnSpc>
            </a:pPr>
            <a:r>
              <a:rPr kumimoji="0" lang="zh-TW" altLang="en-US" sz="2000" dirty="0">
                <a:solidFill>
                  <a:schemeClr val="tx1"/>
                </a:solidFill>
              </a:rPr>
              <a:t>指導教授</a:t>
            </a:r>
            <a:r>
              <a:rPr kumimoji="0" lang="en-US" altLang="zh-TW" sz="2000" dirty="0">
                <a:solidFill>
                  <a:schemeClr val="tx1"/>
                </a:solidFill>
              </a:rPr>
              <a:t>: </a:t>
            </a:r>
            <a:r>
              <a:rPr kumimoji="0" lang="zh-TW" altLang="en-US" sz="2000" dirty="0">
                <a:solidFill>
                  <a:schemeClr val="tx1"/>
                </a:solidFill>
              </a:rPr>
              <a:t>傅楸善 博士</a:t>
            </a:r>
          </a:p>
          <a:p>
            <a:endParaRPr lang="zh-TW" altLang="en-US" dirty="0"/>
          </a:p>
        </p:txBody>
      </p:sp>
    </p:spTree>
    <p:extLst>
      <p:ext uri="{BB962C8B-B14F-4D97-AF65-F5344CB8AC3E}">
        <p14:creationId xmlns:p14="http://schemas.microsoft.com/office/powerpoint/2010/main" val="248286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fontScale="90000"/>
          </a:bodyPr>
          <a:lstStyle/>
          <a:p>
            <a:pPr algn="l"/>
            <a:r>
              <a:rPr lang="en-US" altLang="zh-TW" dirty="0"/>
              <a:t>10.2 Measurement-Space-Guided Spatial Clustering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018713" cy="4614333"/>
          </a:xfrm>
        </p:spPr>
        <p:txBody>
          <a:bodyPr anchor="t">
            <a:normAutofit/>
          </a:bodyPr>
          <a:lstStyle/>
          <a:p>
            <a:r>
              <a:rPr lang="en-US" altLang="zh-TW" dirty="0"/>
              <a:t>Where does it work well?</a:t>
            </a:r>
          </a:p>
          <a:p>
            <a:pPr lvl="1"/>
            <a:r>
              <a:rPr lang="en-US" altLang="zh-TW" dirty="0"/>
              <a:t>A</a:t>
            </a:r>
            <a:r>
              <a:rPr lang="zh-TW" altLang="en-US" dirty="0"/>
              <a:t> </a:t>
            </a:r>
            <a:r>
              <a:rPr lang="en-US" altLang="zh-TW" dirty="0"/>
              <a:t>few kinds of distinct objects having widely different gray-level intensities.</a:t>
            </a:r>
          </a:p>
          <a:p>
            <a:pPr lvl="1"/>
            <a:r>
              <a:rPr lang="en-US" altLang="zh-TW" dirty="0"/>
              <a:t>Appear on a nearly uniform background.</a:t>
            </a:r>
            <a:r>
              <a:rPr lang="zh-TW" altLang="en-US" dirty="0"/>
              <a:t> </a:t>
            </a:r>
            <a:endParaRPr lang="en-US" altLang="zh-TW" dirty="0"/>
          </a:p>
          <a:p>
            <a:endParaRPr lang="en-US" altLang="zh-TW" dirty="0"/>
          </a:p>
          <a:p>
            <a:r>
              <a:rPr lang="en-US" altLang="zh-TW" dirty="0"/>
              <a:t>Pros:</a:t>
            </a:r>
          </a:p>
          <a:p>
            <a:pPr lvl="1"/>
            <a:r>
              <a:rPr lang="en-US" altLang="zh-TW" dirty="0"/>
              <a:t>Clustering requires only one pass through the data.</a:t>
            </a:r>
          </a:p>
          <a:p>
            <a:endParaRPr kumimoji="0" lang="en-US" altLang="zh-TW" dirty="0"/>
          </a:p>
        </p:txBody>
      </p:sp>
      <p:graphicFrame>
        <p:nvGraphicFramePr>
          <p:cNvPr id="2" name="物件 1">
            <a:extLst>
              <a:ext uri="{FF2B5EF4-FFF2-40B4-BE49-F238E27FC236}">
                <a16:creationId xmlns:a16="http://schemas.microsoft.com/office/drawing/2014/main" id="{886A3736-29F1-4693-AC1F-CCDC9B9FDEAB}"/>
              </a:ext>
            </a:extLst>
          </p:cNvPr>
          <p:cNvGraphicFramePr>
            <a:graphicFrameLocks noChangeAspect="1"/>
          </p:cNvGraphicFramePr>
          <p:nvPr>
            <p:extLst>
              <p:ext uri="{D42A27DB-BD31-4B8C-83A1-F6EECF244321}">
                <p14:modId xmlns:p14="http://schemas.microsoft.com/office/powerpoint/2010/main" val="1570093038"/>
              </p:ext>
            </p:extLst>
          </p:nvPr>
        </p:nvGraphicFramePr>
        <p:xfrm>
          <a:off x="2802681" y="3899958"/>
          <a:ext cx="6353175" cy="2085975"/>
        </p:xfrm>
        <a:graphic>
          <a:graphicData uri="http://schemas.openxmlformats.org/presentationml/2006/ole">
            <mc:AlternateContent xmlns:mc="http://schemas.openxmlformats.org/markup-compatibility/2006">
              <mc:Choice xmlns:v="urn:schemas-microsoft-com:vml" Requires="v">
                <p:oleObj spid="_x0000_s1053" name="點陣圖影像" r:id="rId4" imgW="6353280" imgH="2085840" progId="Paint.Picture">
                  <p:embed/>
                </p:oleObj>
              </mc:Choice>
              <mc:Fallback>
                <p:oleObj name="點陣圖影像" r:id="rId4" imgW="6353280" imgH="2085840" progId="Paint.Picture">
                  <p:embed/>
                  <p:pic>
                    <p:nvPicPr>
                      <p:cNvPr id="2" name="物件 1">
                        <a:extLst>
                          <a:ext uri="{FF2B5EF4-FFF2-40B4-BE49-F238E27FC236}">
                            <a16:creationId xmlns:a16="http://schemas.microsoft.com/office/drawing/2014/main" id="{886A3736-29F1-4693-AC1F-CCDC9B9FDEAB}"/>
                          </a:ext>
                        </a:extLst>
                      </p:cNvPr>
                      <p:cNvPicPr/>
                      <p:nvPr/>
                    </p:nvPicPr>
                    <p:blipFill>
                      <a:blip r:embed="rId5"/>
                      <a:stretch>
                        <a:fillRect/>
                      </a:stretch>
                    </p:blipFill>
                    <p:spPr>
                      <a:xfrm>
                        <a:off x="2802681" y="3899958"/>
                        <a:ext cx="6353175" cy="2085975"/>
                      </a:xfrm>
                      <a:prstGeom prst="rect">
                        <a:avLst/>
                      </a:prstGeom>
                    </p:spPr>
                  </p:pic>
                </p:oleObj>
              </mc:Fallback>
            </mc:AlternateContent>
          </a:graphicData>
        </a:graphic>
      </p:graphicFrame>
      <p:sp>
        <p:nvSpPr>
          <p:cNvPr id="3" name="投影片編號版面配置區 2">
            <a:extLst>
              <a:ext uri="{FF2B5EF4-FFF2-40B4-BE49-F238E27FC236}">
                <a16:creationId xmlns:a16="http://schemas.microsoft.com/office/drawing/2014/main" id="{BB7B7B49-6B78-4A68-ABF2-E489555F2F22}"/>
              </a:ext>
            </a:extLst>
          </p:cNvPr>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4127467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fontScale="90000"/>
          </a:bodyPr>
          <a:lstStyle/>
          <a:p>
            <a:pPr algn="l"/>
            <a:r>
              <a:rPr lang="en-US" altLang="zh-TW" dirty="0"/>
              <a:t>10.2 Measurement-Space-Guided Spatial Clustering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018713" cy="4614333"/>
          </a:xfrm>
        </p:spPr>
        <p:txBody>
          <a:bodyPr anchor="t">
            <a:normAutofit/>
          </a:bodyPr>
          <a:lstStyle/>
          <a:p>
            <a:r>
              <a:rPr lang="en-US" altLang="zh-TW" dirty="0"/>
              <a:t>Good segmentation</a:t>
            </a:r>
          </a:p>
          <a:p>
            <a:pPr marL="0" indent="0">
              <a:buNone/>
            </a:pPr>
            <a:endParaRPr kumimoji="0" lang="en-US" altLang="zh-TW" dirty="0"/>
          </a:p>
        </p:txBody>
      </p:sp>
      <p:pic>
        <p:nvPicPr>
          <p:cNvPr id="3" name="圖片 2">
            <a:extLst>
              <a:ext uri="{FF2B5EF4-FFF2-40B4-BE49-F238E27FC236}">
                <a16:creationId xmlns:a16="http://schemas.microsoft.com/office/drawing/2014/main" id="{2110A8FD-4E48-4440-A31C-DD4D08072DB4}"/>
              </a:ext>
            </a:extLst>
          </p:cNvPr>
          <p:cNvPicPr>
            <a:picLocks noChangeAspect="1"/>
          </p:cNvPicPr>
          <p:nvPr/>
        </p:nvPicPr>
        <p:blipFill>
          <a:blip r:embed="rId3"/>
          <a:stretch>
            <a:fillRect/>
          </a:stretch>
        </p:blipFill>
        <p:spPr>
          <a:xfrm>
            <a:off x="1484309" y="1458845"/>
            <a:ext cx="3171261" cy="2237666"/>
          </a:xfrm>
          <a:prstGeom prst="rect">
            <a:avLst/>
          </a:prstGeom>
        </p:spPr>
      </p:pic>
      <p:pic>
        <p:nvPicPr>
          <p:cNvPr id="7" name="圖片 6">
            <a:extLst>
              <a:ext uri="{FF2B5EF4-FFF2-40B4-BE49-F238E27FC236}">
                <a16:creationId xmlns:a16="http://schemas.microsoft.com/office/drawing/2014/main" id="{E32F4FF4-B26A-435A-A0D9-4246476D1364}"/>
              </a:ext>
            </a:extLst>
          </p:cNvPr>
          <p:cNvPicPr>
            <a:picLocks noChangeAspect="1"/>
          </p:cNvPicPr>
          <p:nvPr/>
        </p:nvPicPr>
        <p:blipFill>
          <a:blip r:embed="rId4"/>
          <a:stretch>
            <a:fillRect/>
          </a:stretch>
        </p:blipFill>
        <p:spPr>
          <a:xfrm>
            <a:off x="4730148" y="3736632"/>
            <a:ext cx="3801009" cy="3092185"/>
          </a:xfrm>
          <a:prstGeom prst="rect">
            <a:avLst/>
          </a:prstGeom>
        </p:spPr>
      </p:pic>
      <p:pic>
        <p:nvPicPr>
          <p:cNvPr id="9" name="圖片 8">
            <a:extLst>
              <a:ext uri="{FF2B5EF4-FFF2-40B4-BE49-F238E27FC236}">
                <a16:creationId xmlns:a16="http://schemas.microsoft.com/office/drawing/2014/main" id="{5E92A8C4-5881-4EA6-849D-7097599762B5}"/>
              </a:ext>
            </a:extLst>
          </p:cNvPr>
          <p:cNvPicPr>
            <a:picLocks noChangeAspect="1"/>
          </p:cNvPicPr>
          <p:nvPr/>
        </p:nvPicPr>
        <p:blipFill>
          <a:blip r:embed="rId5"/>
          <a:stretch>
            <a:fillRect/>
          </a:stretch>
        </p:blipFill>
        <p:spPr>
          <a:xfrm>
            <a:off x="8531157" y="1458845"/>
            <a:ext cx="3086945" cy="2237665"/>
          </a:xfrm>
          <a:prstGeom prst="rect">
            <a:avLst/>
          </a:prstGeom>
        </p:spPr>
      </p:pic>
      <p:sp>
        <p:nvSpPr>
          <p:cNvPr id="12" name="文字方塊 11">
            <a:extLst>
              <a:ext uri="{FF2B5EF4-FFF2-40B4-BE49-F238E27FC236}">
                <a16:creationId xmlns:a16="http://schemas.microsoft.com/office/drawing/2014/main" id="{DCAD244F-8767-461D-BD1D-2D5DC1556F6A}"/>
              </a:ext>
            </a:extLst>
          </p:cNvPr>
          <p:cNvSpPr txBox="1"/>
          <p:nvPr/>
        </p:nvSpPr>
        <p:spPr>
          <a:xfrm>
            <a:off x="5032107" y="1658496"/>
            <a:ext cx="6094378" cy="1200329"/>
          </a:xfrm>
          <a:prstGeom prst="rect">
            <a:avLst/>
          </a:prstGeom>
          <a:noFill/>
        </p:spPr>
        <p:txBody>
          <a:bodyPr wrap="square">
            <a:spAutoFit/>
          </a:bodyPr>
          <a:lstStyle/>
          <a:p>
            <a:pPr eaLnBrk="1" hangingPunct="1"/>
            <a:r>
              <a:rPr lang="en-US" altLang="zh-TW" dirty="0"/>
              <a:t>3 nonoverlapping modes: </a:t>
            </a:r>
          </a:p>
          <a:p>
            <a:pPr lvl="1" eaLnBrk="1" hangingPunct="1"/>
            <a:r>
              <a:rPr lang="en-US" altLang="zh-TW" dirty="0"/>
              <a:t>black holes</a:t>
            </a:r>
          </a:p>
          <a:p>
            <a:pPr lvl="1" eaLnBrk="1" hangingPunct="1"/>
            <a:r>
              <a:rPr lang="en-US" altLang="zh-TW" dirty="0" err="1"/>
              <a:t>Pyrorhotite</a:t>
            </a:r>
            <a:r>
              <a:rPr lang="en-US" altLang="zh-TW" dirty="0"/>
              <a:t> (</a:t>
            </a:r>
            <a:r>
              <a:rPr lang="zh-TW" altLang="en-US" dirty="0"/>
              <a:t>磁黃鐵礦</a:t>
            </a:r>
            <a:r>
              <a:rPr lang="en-US" altLang="zh-TW" dirty="0"/>
              <a:t>)</a:t>
            </a:r>
          </a:p>
          <a:p>
            <a:pPr lvl="1" eaLnBrk="1" hangingPunct="1"/>
            <a:r>
              <a:rPr lang="en-US" altLang="zh-TW" dirty="0"/>
              <a:t>Pyrite (</a:t>
            </a:r>
            <a:r>
              <a:rPr lang="zh-TW" altLang="en-US" dirty="0">
                <a:latin typeface="Calibri" panose="020F0502020204030204" pitchFamily="34" charset="0"/>
              </a:rPr>
              <a:t>黃鐵礦 </a:t>
            </a:r>
            <a:r>
              <a:rPr lang="en-US" altLang="zh-TW" dirty="0"/>
              <a:t>)</a:t>
            </a:r>
          </a:p>
        </p:txBody>
      </p:sp>
      <p:sp>
        <p:nvSpPr>
          <p:cNvPr id="13" name="文字方塊 1">
            <a:extLst>
              <a:ext uri="{FF2B5EF4-FFF2-40B4-BE49-F238E27FC236}">
                <a16:creationId xmlns:a16="http://schemas.microsoft.com/office/drawing/2014/main" id="{56744AB2-7DB3-45E2-B510-ACFC2252E13B}"/>
              </a:ext>
            </a:extLst>
          </p:cNvPr>
          <p:cNvSpPr txBox="1">
            <a:spLocks noChangeArrowheads="1"/>
          </p:cNvSpPr>
          <p:nvPr/>
        </p:nvSpPr>
        <p:spPr bwMode="auto">
          <a:xfrm>
            <a:off x="5126396" y="4690719"/>
            <a:ext cx="5445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r>
              <a:rPr lang="zh-TW" altLang="en-US" sz="2800" dirty="0"/>
              <a:t>黑</a:t>
            </a:r>
          </a:p>
        </p:txBody>
      </p:sp>
      <p:sp>
        <p:nvSpPr>
          <p:cNvPr id="16" name="矩形 15">
            <a:extLst>
              <a:ext uri="{FF2B5EF4-FFF2-40B4-BE49-F238E27FC236}">
                <a16:creationId xmlns:a16="http://schemas.microsoft.com/office/drawing/2014/main" id="{1CBC0763-AED2-4EEA-8D31-A85FEA11D7CD}"/>
              </a:ext>
            </a:extLst>
          </p:cNvPr>
          <p:cNvSpPr/>
          <p:nvPr/>
        </p:nvSpPr>
        <p:spPr>
          <a:xfrm>
            <a:off x="5156949" y="3842426"/>
            <a:ext cx="544512" cy="2709373"/>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4" name="文字方塊 6">
            <a:extLst>
              <a:ext uri="{FF2B5EF4-FFF2-40B4-BE49-F238E27FC236}">
                <a16:creationId xmlns:a16="http://schemas.microsoft.com/office/drawing/2014/main" id="{24423186-CF10-401D-80DA-550E1E7D94A7}"/>
              </a:ext>
            </a:extLst>
          </p:cNvPr>
          <p:cNvSpPr txBox="1">
            <a:spLocks noChangeArrowheads="1"/>
          </p:cNvSpPr>
          <p:nvPr/>
        </p:nvSpPr>
        <p:spPr bwMode="auto">
          <a:xfrm>
            <a:off x="5662295" y="3342125"/>
            <a:ext cx="18621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r>
              <a:rPr lang="zh-TW" altLang="en-US" sz="2800" dirty="0"/>
              <a:t>深灰</a:t>
            </a:r>
            <a:endParaRPr lang="en-US" altLang="zh-TW" sz="2800" dirty="0"/>
          </a:p>
          <a:p>
            <a:r>
              <a:rPr lang="en-US" altLang="zh-TW" sz="2800" dirty="0"/>
              <a:t>(</a:t>
            </a:r>
            <a:r>
              <a:rPr lang="zh-TW" altLang="en-US" sz="2800" dirty="0"/>
              <a:t>磁黃鐵礦</a:t>
            </a:r>
            <a:r>
              <a:rPr lang="en-US" altLang="zh-TW" sz="2800" dirty="0"/>
              <a:t>)</a:t>
            </a:r>
            <a:endParaRPr lang="zh-TW" altLang="en-US" sz="2800" dirty="0"/>
          </a:p>
        </p:txBody>
      </p:sp>
      <p:sp>
        <p:nvSpPr>
          <p:cNvPr id="15" name="文字方塊 7">
            <a:extLst>
              <a:ext uri="{FF2B5EF4-FFF2-40B4-BE49-F238E27FC236}">
                <a16:creationId xmlns:a16="http://schemas.microsoft.com/office/drawing/2014/main" id="{CB0FF960-79C6-40B8-BBA5-48B4F0F56C48}"/>
              </a:ext>
            </a:extLst>
          </p:cNvPr>
          <p:cNvSpPr txBox="1">
            <a:spLocks noChangeArrowheads="1"/>
          </p:cNvSpPr>
          <p:nvPr/>
        </p:nvSpPr>
        <p:spPr bwMode="auto">
          <a:xfrm>
            <a:off x="6786531" y="5382955"/>
            <a:ext cx="22209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r>
              <a:rPr lang="zh-TW" altLang="en-US" sz="2800" dirty="0"/>
              <a:t>淺灰</a:t>
            </a:r>
            <a:r>
              <a:rPr lang="en-US" altLang="zh-TW" sz="2800" dirty="0"/>
              <a:t>(</a:t>
            </a:r>
            <a:r>
              <a:rPr lang="zh-TW" altLang="en-US" sz="2800" dirty="0"/>
              <a:t>黃鐵礦</a:t>
            </a:r>
            <a:r>
              <a:rPr lang="en-US" altLang="zh-TW" sz="2800" dirty="0"/>
              <a:t>)</a:t>
            </a:r>
            <a:endParaRPr lang="zh-TW" altLang="en-US" sz="2800" dirty="0"/>
          </a:p>
        </p:txBody>
      </p:sp>
      <p:sp>
        <p:nvSpPr>
          <p:cNvPr id="17" name="矩形 16">
            <a:extLst>
              <a:ext uri="{FF2B5EF4-FFF2-40B4-BE49-F238E27FC236}">
                <a16:creationId xmlns:a16="http://schemas.microsoft.com/office/drawing/2014/main" id="{4CAEA11D-D110-4208-809F-2ED64A70B6E7}"/>
              </a:ext>
            </a:extLst>
          </p:cNvPr>
          <p:cNvSpPr/>
          <p:nvPr/>
        </p:nvSpPr>
        <p:spPr>
          <a:xfrm>
            <a:off x="5699483" y="3838788"/>
            <a:ext cx="821609" cy="270937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1DB15318-980A-40BB-A470-07B9FE892E4C}"/>
              </a:ext>
            </a:extLst>
          </p:cNvPr>
          <p:cNvSpPr/>
          <p:nvPr/>
        </p:nvSpPr>
        <p:spPr>
          <a:xfrm>
            <a:off x="6521092" y="3838788"/>
            <a:ext cx="544512" cy="270937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2" name="投影片編號版面配置區 1">
            <a:extLst>
              <a:ext uri="{FF2B5EF4-FFF2-40B4-BE49-F238E27FC236}">
                <a16:creationId xmlns:a16="http://schemas.microsoft.com/office/drawing/2014/main" id="{91D4C490-6D9C-40BE-A956-5C8EC90F0938}"/>
              </a:ext>
            </a:extLst>
          </p:cNvPr>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196123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55966618-56D4-4727-871F-023B147A0EBE}"/>
              </a:ext>
            </a:extLst>
          </p:cNvPr>
          <p:cNvPicPr>
            <a:picLocks noChangeAspect="1"/>
          </p:cNvPicPr>
          <p:nvPr/>
        </p:nvPicPr>
        <p:blipFill>
          <a:blip r:embed="rId3"/>
          <a:stretch>
            <a:fillRect/>
          </a:stretch>
        </p:blipFill>
        <p:spPr>
          <a:xfrm>
            <a:off x="4724789" y="3999240"/>
            <a:ext cx="3418547" cy="2858760"/>
          </a:xfrm>
          <a:prstGeom prst="rect">
            <a:avLst/>
          </a:prstGeom>
        </p:spPr>
      </p:pic>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fontScale="90000"/>
          </a:bodyPr>
          <a:lstStyle/>
          <a:p>
            <a:pPr algn="l"/>
            <a:r>
              <a:rPr lang="en-US" altLang="zh-TW" dirty="0"/>
              <a:t>10.2 Measurement-Space-Guided Spatial Clustering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018713" cy="4614333"/>
          </a:xfrm>
        </p:spPr>
        <p:txBody>
          <a:bodyPr anchor="t">
            <a:normAutofit/>
          </a:bodyPr>
          <a:lstStyle/>
          <a:p>
            <a:r>
              <a:rPr lang="en-US" altLang="zh-TW" dirty="0"/>
              <a:t>Bad segmentation</a:t>
            </a:r>
          </a:p>
          <a:p>
            <a:pPr marL="0" indent="0">
              <a:buNone/>
            </a:pPr>
            <a:endParaRPr kumimoji="0" lang="en-US" altLang="zh-TW" dirty="0"/>
          </a:p>
        </p:txBody>
      </p:sp>
      <p:sp>
        <p:nvSpPr>
          <p:cNvPr id="16" name="矩形 15">
            <a:extLst>
              <a:ext uri="{FF2B5EF4-FFF2-40B4-BE49-F238E27FC236}">
                <a16:creationId xmlns:a16="http://schemas.microsoft.com/office/drawing/2014/main" id="{1CBC0763-AED2-4EEA-8D31-A85FEA11D7CD}"/>
              </a:ext>
            </a:extLst>
          </p:cNvPr>
          <p:cNvSpPr/>
          <p:nvPr/>
        </p:nvSpPr>
        <p:spPr>
          <a:xfrm>
            <a:off x="5486092" y="4107224"/>
            <a:ext cx="544512" cy="244457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4CAEA11D-D110-4208-809F-2ED64A70B6E7}"/>
              </a:ext>
            </a:extLst>
          </p:cNvPr>
          <p:cNvSpPr/>
          <p:nvPr/>
        </p:nvSpPr>
        <p:spPr>
          <a:xfrm>
            <a:off x="6161397" y="4107224"/>
            <a:ext cx="442581" cy="24445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1DB15318-980A-40BB-A470-07B9FE892E4C}"/>
              </a:ext>
            </a:extLst>
          </p:cNvPr>
          <p:cNvSpPr/>
          <p:nvPr/>
        </p:nvSpPr>
        <p:spPr>
          <a:xfrm>
            <a:off x="6603978" y="4107224"/>
            <a:ext cx="643128" cy="24445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EB6BD805-B4AE-4717-9EC2-CB28C0C03E8A}"/>
              </a:ext>
            </a:extLst>
          </p:cNvPr>
          <p:cNvPicPr>
            <a:picLocks noChangeAspect="1"/>
          </p:cNvPicPr>
          <p:nvPr/>
        </p:nvPicPr>
        <p:blipFill>
          <a:blip r:embed="rId4"/>
          <a:stretch>
            <a:fillRect/>
          </a:stretch>
        </p:blipFill>
        <p:spPr>
          <a:xfrm>
            <a:off x="1597013" y="1371600"/>
            <a:ext cx="3149132" cy="2759915"/>
          </a:xfrm>
          <a:prstGeom prst="rect">
            <a:avLst/>
          </a:prstGeom>
        </p:spPr>
      </p:pic>
      <p:pic>
        <p:nvPicPr>
          <p:cNvPr id="19" name="圖片 18">
            <a:extLst>
              <a:ext uri="{FF2B5EF4-FFF2-40B4-BE49-F238E27FC236}">
                <a16:creationId xmlns:a16="http://schemas.microsoft.com/office/drawing/2014/main" id="{B04D9CCA-52F8-4C7F-A0B9-393F35F48EBB}"/>
              </a:ext>
            </a:extLst>
          </p:cNvPr>
          <p:cNvPicPr>
            <a:picLocks noChangeAspect="1"/>
          </p:cNvPicPr>
          <p:nvPr/>
        </p:nvPicPr>
        <p:blipFill>
          <a:blip r:embed="rId5"/>
          <a:stretch>
            <a:fillRect/>
          </a:stretch>
        </p:blipFill>
        <p:spPr>
          <a:xfrm>
            <a:off x="8545499" y="1371600"/>
            <a:ext cx="3259772" cy="2735624"/>
          </a:xfrm>
          <a:prstGeom prst="rect">
            <a:avLst/>
          </a:prstGeom>
        </p:spPr>
      </p:pic>
      <p:grpSp>
        <p:nvGrpSpPr>
          <p:cNvPr id="20" name="群組 19">
            <a:extLst>
              <a:ext uri="{FF2B5EF4-FFF2-40B4-BE49-F238E27FC236}">
                <a16:creationId xmlns:a16="http://schemas.microsoft.com/office/drawing/2014/main" id="{69096F9F-3D59-4E9B-9522-4CF672D574F7}"/>
              </a:ext>
            </a:extLst>
          </p:cNvPr>
          <p:cNvGrpSpPr>
            <a:grpSpLocks/>
          </p:cNvGrpSpPr>
          <p:nvPr/>
        </p:nvGrpSpPr>
        <p:grpSpPr bwMode="auto">
          <a:xfrm>
            <a:off x="3171579" y="1345779"/>
            <a:ext cx="4446587" cy="1298576"/>
            <a:chOff x="4697413" y="2996952"/>
            <a:chExt cx="4446587" cy="1298030"/>
          </a:xfrm>
        </p:grpSpPr>
        <p:sp>
          <p:nvSpPr>
            <p:cNvPr id="21" name="文字方塊 1">
              <a:extLst>
                <a:ext uri="{FF2B5EF4-FFF2-40B4-BE49-F238E27FC236}">
                  <a16:creationId xmlns:a16="http://schemas.microsoft.com/office/drawing/2014/main" id="{20885136-55BF-4E0C-9005-DC9F207E1791}"/>
                </a:ext>
              </a:extLst>
            </p:cNvPr>
            <p:cNvSpPr txBox="1">
              <a:spLocks noChangeArrowheads="1"/>
            </p:cNvSpPr>
            <p:nvPr/>
          </p:nvSpPr>
          <p:spPr bwMode="auto">
            <a:xfrm>
              <a:off x="6445825" y="2996952"/>
              <a:ext cx="26981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r>
                <a:rPr lang="zh-TW" altLang="en-US" sz="2800">
                  <a:solidFill>
                    <a:srgbClr val="FF0000"/>
                  </a:solidFill>
                </a:rPr>
                <a:t>灰色們太相近了</a:t>
              </a:r>
            </a:p>
          </p:txBody>
        </p:sp>
        <p:cxnSp>
          <p:nvCxnSpPr>
            <p:cNvPr id="22" name="直線單箭頭接點 21">
              <a:extLst>
                <a:ext uri="{FF2B5EF4-FFF2-40B4-BE49-F238E27FC236}">
                  <a16:creationId xmlns:a16="http://schemas.microsoft.com/office/drawing/2014/main" id="{B46BE974-5309-486C-B334-C1212B8D84D0}"/>
                </a:ext>
              </a:extLst>
            </p:cNvPr>
            <p:cNvCxnSpPr/>
            <p:nvPr/>
          </p:nvCxnSpPr>
          <p:spPr>
            <a:xfrm flipV="1">
              <a:off x="4697413" y="3357164"/>
              <a:ext cx="1458912" cy="5712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6DDEA42E-71FE-43F1-AE32-2F3B87A9FDEF}"/>
                </a:ext>
              </a:extLst>
            </p:cNvPr>
            <p:cNvCxnSpPr/>
            <p:nvPr/>
          </p:nvCxnSpPr>
          <p:spPr>
            <a:xfrm flipV="1">
              <a:off x="5292725" y="3495218"/>
              <a:ext cx="1052513" cy="7997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投影片編號版面配置區 1">
            <a:extLst>
              <a:ext uri="{FF2B5EF4-FFF2-40B4-BE49-F238E27FC236}">
                <a16:creationId xmlns:a16="http://schemas.microsoft.com/office/drawing/2014/main" id="{4EF20073-891A-4712-A1E8-852895807F9B}"/>
              </a:ext>
            </a:extLst>
          </p:cNvPr>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2725401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fontScale="90000"/>
          </a:bodyPr>
          <a:lstStyle/>
          <a:p>
            <a:pPr algn="l"/>
            <a:r>
              <a:rPr lang="en-US" altLang="zh-TW" dirty="0"/>
              <a:t>10.2 Measurement-Space-Guided Spatial Clustering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018713" cy="4614333"/>
          </a:xfrm>
        </p:spPr>
        <p:txBody>
          <a:bodyPr anchor="t">
            <a:normAutofit/>
          </a:bodyPr>
          <a:lstStyle/>
          <a:p>
            <a:r>
              <a:rPr lang="en-US" altLang="zh-TW" dirty="0"/>
              <a:t>Bad segmentation</a:t>
            </a:r>
          </a:p>
          <a:p>
            <a:pPr marL="0" indent="0">
              <a:buNone/>
            </a:pPr>
            <a:endParaRPr kumimoji="0" lang="en-US" altLang="zh-TW" dirty="0"/>
          </a:p>
        </p:txBody>
      </p:sp>
      <p:pic>
        <p:nvPicPr>
          <p:cNvPr id="3" name="圖片 2">
            <a:extLst>
              <a:ext uri="{FF2B5EF4-FFF2-40B4-BE49-F238E27FC236}">
                <a16:creationId xmlns:a16="http://schemas.microsoft.com/office/drawing/2014/main" id="{CA82CCDC-C439-4972-B739-A4266CD16B24}"/>
              </a:ext>
            </a:extLst>
          </p:cNvPr>
          <p:cNvPicPr>
            <a:picLocks noChangeAspect="1"/>
          </p:cNvPicPr>
          <p:nvPr/>
        </p:nvPicPr>
        <p:blipFill>
          <a:blip r:embed="rId3"/>
          <a:stretch>
            <a:fillRect/>
          </a:stretch>
        </p:blipFill>
        <p:spPr>
          <a:xfrm>
            <a:off x="1380032" y="1298944"/>
            <a:ext cx="4898189" cy="5559056"/>
          </a:xfrm>
          <a:prstGeom prst="rect">
            <a:avLst/>
          </a:prstGeom>
        </p:spPr>
      </p:pic>
      <p:pic>
        <p:nvPicPr>
          <p:cNvPr id="8" name="圖片 7">
            <a:extLst>
              <a:ext uri="{FF2B5EF4-FFF2-40B4-BE49-F238E27FC236}">
                <a16:creationId xmlns:a16="http://schemas.microsoft.com/office/drawing/2014/main" id="{F66FE81F-DA06-443F-A5EB-FCB0098B4F01}"/>
              </a:ext>
            </a:extLst>
          </p:cNvPr>
          <p:cNvPicPr>
            <a:picLocks noChangeAspect="1"/>
          </p:cNvPicPr>
          <p:nvPr/>
        </p:nvPicPr>
        <p:blipFill>
          <a:blip r:embed="rId4"/>
          <a:stretch>
            <a:fillRect/>
          </a:stretch>
        </p:blipFill>
        <p:spPr>
          <a:xfrm>
            <a:off x="6575931" y="1283881"/>
            <a:ext cx="4927091" cy="5559056"/>
          </a:xfrm>
          <a:prstGeom prst="rect">
            <a:avLst/>
          </a:prstGeom>
        </p:spPr>
      </p:pic>
      <p:sp>
        <p:nvSpPr>
          <p:cNvPr id="9" name="投影片編號版面配置區 8">
            <a:extLst>
              <a:ext uri="{FF2B5EF4-FFF2-40B4-BE49-F238E27FC236}">
                <a16:creationId xmlns:a16="http://schemas.microsoft.com/office/drawing/2014/main" id="{4AF51EF7-2685-410B-A784-7C2E473741C7}"/>
              </a:ext>
            </a:extLst>
          </p:cNvPr>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2255550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fontScale="90000"/>
          </a:bodyPr>
          <a:lstStyle/>
          <a:p>
            <a:pPr algn="l"/>
            <a:r>
              <a:rPr lang="en-US" altLang="zh-TW" dirty="0"/>
              <a:t>10.2 Measurement-Space-Guided Spatial Clustering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018713" cy="4614333"/>
          </a:xfrm>
        </p:spPr>
        <p:txBody>
          <a:bodyPr anchor="t">
            <a:normAutofit/>
          </a:bodyPr>
          <a:lstStyle/>
          <a:p>
            <a:pPr eaLnBrk="1" hangingPunct="1"/>
            <a:r>
              <a:rPr lang="zh-TW" altLang="en-US" dirty="0"/>
              <a:t>結論：</a:t>
            </a:r>
            <a:endParaRPr lang="en-US" altLang="zh-TW" dirty="0"/>
          </a:p>
          <a:p>
            <a:pPr lvl="1"/>
            <a:r>
              <a:rPr lang="en-US" altLang="zh-TW" dirty="0"/>
              <a:t>segmentation into homogeneous regions: </a:t>
            </a:r>
          </a:p>
          <a:p>
            <a:pPr lvl="2"/>
            <a:r>
              <a:rPr lang="en-US" altLang="zh-TW" dirty="0"/>
              <a:t>not necessarily good solution </a:t>
            </a:r>
          </a:p>
          <a:p>
            <a:pPr lvl="1"/>
            <a:r>
              <a:rPr lang="zh-TW" altLang="en-US" dirty="0"/>
              <a:t>在</a:t>
            </a:r>
            <a:r>
              <a:rPr lang="en-US" altLang="zh-TW" dirty="0"/>
              <a:t>measurement</a:t>
            </a:r>
            <a:r>
              <a:rPr lang="zh-TW" altLang="en-US" dirty="0"/>
              <a:t> </a:t>
            </a:r>
            <a:r>
              <a:rPr lang="en-US" altLang="zh-TW" dirty="0"/>
              <a:t>space</a:t>
            </a:r>
            <a:r>
              <a:rPr lang="zh-TW" altLang="en-US" dirty="0"/>
              <a:t>上做</a:t>
            </a:r>
            <a:r>
              <a:rPr lang="en-US" altLang="zh-TW" dirty="0"/>
              <a:t>clustering</a:t>
            </a:r>
            <a:r>
              <a:rPr lang="zh-TW" altLang="en-US" dirty="0"/>
              <a:t>就算可以把某樣性質分成很明確的群聚</a:t>
            </a:r>
            <a:endParaRPr lang="en-US" altLang="zh-TW" dirty="0"/>
          </a:p>
          <a:p>
            <a:pPr lvl="2"/>
            <a:r>
              <a:rPr lang="zh-TW" altLang="en-US" dirty="0"/>
              <a:t>但轉換回原圖時卻常常會有</a:t>
            </a:r>
            <a:r>
              <a:rPr lang="en-US" altLang="zh-TW" dirty="0"/>
              <a:t>holes</a:t>
            </a:r>
            <a:r>
              <a:rPr lang="zh-TW" altLang="en-US" dirty="0"/>
              <a:t>跟</a:t>
            </a:r>
            <a:r>
              <a:rPr lang="en-US" altLang="zh-TW" dirty="0"/>
              <a:t>boundary</a:t>
            </a:r>
            <a:r>
              <a:rPr lang="zh-TW" altLang="en-US" dirty="0"/>
              <a:t> </a:t>
            </a:r>
            <a:r>
              <a:rPr lang="en-US" altLang="zh-TW" dirty="0"/>
              <a:t>ragged</a:t>
            </a:r>
            <a:r>
              <a:rPr lang="zh-TW" altLang="en-US" dirty="0"/>
              <a:t>的狀況</a:t>
            </a:r>
            <a:endParaRPr lang="en-US" altLang="zh-TW" dirty="0"/>
          </a:p>
          <a:p>
            <a:pPr marL="0" indent="0">
              <a:buNone/>
            </a:pPr>
            <a:endParaRPr kumimoji="0" lang="en-US" altLang="zh-TW" dirty="0"/>
          </a:p>
        </p:txBody>
      </p:sp>
      <p:sp>
        <p:nvSpPr>
          <p:cNvPr id="2" name="投影片編號版面配置區 1">
            <a:extLst>
              <a:ext uri="{FF2B5EF4-FFF2-40B4-BE49-F238E27FC236}">
                <a16:creationId xmlns:a16="http://schemas.microsoft.com/office/drawing/2014/main" id="{417CCF36-6EE9-46B3-BF40-447AC2BA08B3}"/>
              </a:ext>
            </a:extLst>
          </p:cNvPr>
          <p:cNvSpPr>
            <a:spLocks noGrp="1"/>
          </p:cNvSpPr>
          <p:nvPr>
            <p:ph type="sldNum" sz="quarter" idx="12"/>
          </p:nvPr>
        </p:nvSpPr>
        <p:spPr/>
        <p:txBody>
          <a:bodyPr/>
          <a:lstStyle/>
          <a:p>
            <a:fld id="{6D22F896-40B5-4ADD-8801-0D06FADFA095}" type="slidenum">
              <a:rPr lang="en-US" smtClean="0"/>
              <a:t>14</a:t>
            </a:fld>
            <a:endParaRPr lang="en-US" dirty="0"/>
          </a:p>
        </p:txBody>
      </p:sp>
    </p:spTree>
    <p:extLst>
      <p:ext uri="{BB962C8B-B14F-4D97-AF65-F5344CB8AC3E}">
        <p14:creationId xmlns:p14="http://schemas.microsoft.com/office/powerpoint/2010/main" val="2353909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fontScale="90000"/>
          </a:bodyPr>
          <a:lstStyle/>
          <a:p>
            <a:pPr algn="l"/>
            <a:r>
              <a:rPr lang="en-US" altLang="zh-TW" dirty="0"/>
              <a:t>10.2 Measurement-Space-Guided Spatial Clustering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018713" cy="4614333"/>
          </a:xfrm>
        </p:spPr>
        <p:txBody>
          <a:bodyPr anchor="t">
            <a:normAutofit/>
          </a:bodyPr>
          <a:lstStyle/>
          <a:p>
            <a:pPr eaLnBrk="1" hangingPunct="1"/>
            <a:r>
              <a:rPr lang="zh-TW" altLang="en-US" dirty="0"/>
              <a:t>那如果真的遇到那種</a:t>
            </a:r>
            <a:r>
              <a:rPr lang="en-US" altLang="zh-TW" dirty="0"/>
              <a:t>histogram</a:t>
            </a:r>
            <a:r>
              <a:rPr lang="zh-TW" altLang="en-US" dirty="0"/>
              <a:t>分群很不明顯的圖要怎麼辦</a:t>
            </a:r>
            <a:r>
              <a:rPr lang="en-US" altLang="zh-TW" dirty="0"/>
              <a:t>?</a:t>
            </a:r>
          </a:p>
          <a:p>
            <a:pPr marL="0" indent="0">
              <a:buNone/>
            </a:pPr>
            <a:endParaRPr kumimoji="0" lang="en-US" altLang="zh-TW" dirty="0"/>
          </a:p>
        </p:txBody>
      </p:sp>
      <p:pic>
        <p:nvPicPr>
          <p:cNvPr id="4" name="Picture 4">
            <a:extLst>
              <a:ext uri="{FF2B5EF4-FFF2-40B4-BE49-F238E27FC236}">
                <a16:creationId xmlns:a16="http://schemas.microsoft.com/office/drawing/2014/main" id="{BBA43431-D467-476A-9124-B931FAE77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591313" y="1371600"/>
            <a:ext cx="3496253" cy="2380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 name="Picture 2">
            <a:extLst>
              <a:ext uri="{FF2B5EF4-FFF2-40B4-BE49-F238E27FC236}">
                <a16:creationId xmlns:a16="http://schemas.microsoft.com/office/drawing/2014/main" id="{163788A7-0EFF-493B-89D7-40D6763C4D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064" t="4629" b="2851"/>
          <a:stretch/>
        </p:blipFill>
        <p:spPr bwMode="auto">
          <a:xfrm>
            <a:off x="1591313" y="3829275"/>
            <a:ext cx="3728936" cy="2529192"/>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a:extLst>
              <a:ext uri="{FF2B5EF4-FFF2-40B4-BE49-F238E27FC236}">
                <a16:creationId xmlns:a16="http://schemas.microsoft.com/office/drawing/2014/main" id="{460D1120-DC35-451E-ABB5-44AACD5E38BC}"/>
              </a:ext>
            </a:extLst>
          </p:cNvPr>
          <p:cNvPicPr>
            <a:picLocks noChangeAspect="1"/>
          </p:cNvPicPr>
          <p:nvPr/>
        </p:nvPicPr>
        <p:blipFill>
          <a:blip r:embed="rId5"/>
          <a:stretch>
            <a:fillRect/>
          </a:stretch>
        </p:blipFill>
        <p:spPr>
          <a:xfrm>
            <a:off x="6832150" y="1263415"/>
            <a:ext cx="3362197" cy="2659870"/>
          </a:xfrm>
          <a:prstGeom prst="rect">
            <a:avLst/>
          </a:prstGeom>
        </p:spPr>
      </p:pic>
      <p:pic>
        <p:nvPicPr>
          <p:cNvPr id="8" name="圖片 7">
            <a:extLst>
              <a:ext uri="{FF2B5EF4-FFF2-40B4-BE49-F238E27FC236}">
                <a16:creationId xmlns:a16="http://schemas.microsoft.com/office/drawing/2014/main" id="{99A0B5C8-898F-4CCC-8C17-B57CED13D8DC}"/>
              </a:ext>
            </a:extLst>
          </p:cNvPr>
          <p:cNvPicPr>
            <a:picLocks noChangeAspect="1"/>
          </p:cNvPicPr>
          <p:nvPr/>
        </p:nvPicPr>
        <p:blipFill rotWithShape="1">
          <a:blip r:embed="rId6"/>
          <a:srcRect l="16845" t="28413" r="41726" b="9365"/>
          <a:stretch/>
        </p:blipFill>
        <p:spPr>
          <a:xfrm>
            <a:off x="6832150" y="3860625"/>
            <a:ext cx="3362197" cy="2840476"/>
          </a:xfrm>
          <a:prstGeom prst="rect">
            <a:avLst/>
          </a:prstGeom>
        </p:spPr>
      </p:pic>
      <p:sp>
        <p:nvSpPr>
          <p:cNvPr id="2" name="投影片編號版面配置區 1">
            <a:extLst>
              <a:ext uri="{FF2B5EF4-FFF2-40B4-BE49-F238E27FC236}">
                <a16:creationId xmlns:a16="http://schemas.microsoft.com/office/drawing/2014/main" id="{0C073815-2A84-464B-84E1-AE2E632A1A53}"/>
              </a:ext>
            </a:extLst>
          </p:cNvPr>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2469065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fontScale="90000"/>
          </a:bodyPr>
          <a:lstStyle/>
          <a:p>
            <a:pPr algn="l"/>
            <a:r>
              <a:rPr lang="en-US" altLang="zh-TW" dirty="0"/>
              <a:t>10.2 Measurement-Space-Guided Spatial Clustering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4614333"/>
          </a:xfrm>
        </p:spPr>
        <p:txBody>
          <a:bodyPr anchor="t">
            <a:normAutofit/>
          </a:bodyPr>
          <a:lstStyle/>
          <a:p>
            <a:pPr eaLnBrk="1" hangingPunct="1">
              <a:buFont typeface="Wingdings" charset="2"/>
              <a:buChar char="l"/>
              <a:defRPr/>
            </a:pPr>
            <a:r>
              <a:rPr lang="en-US" altLang="zh-TW" dirty="0">
                <a:cs typeface="+mn-cs"/>
              </a:rPr>
              <a:t>Five clusters: bad spatial continuation, boundaries noisy and busy</a:t>
            </a:r>
          </a:p>
          <a:p>
            <a:pPr marL="0" indent="0">
              <a:buNone/>
            </a:pPr>
            <a:endParaRPr kumimoji="0" lang="en-US" altLang="zh-TW" dirty="0"/>
          </a:p>
        </p:txBody>
      </p:sp>
      <p:pic>
        <p:nvPicPr>
          <p:cNvPr id="3" name="圖片 2">
            <a:extLst>
              <a:ext uri="{FF2B5EF4-FFF2-40B4-BE49-F238E27FC236}">
                <a16:creationId xmlns:a16="http://schemas.microsoft.com/office/drawing/2014/main" id="{460D1120-DC35-451E-ABB5-44AACD5E38BC}"/>
              </a:ext>
            </a:extLst>
          </p:cNvPr>
          <p:cNvPicPr>
            <a:picLocks noChangeAspect="1"/>
          </p:cNvPicPr>
          <p:nvPr/>
        </p:nvPicPr>
        <p:blipFill>
          <a:blip r:embed="rId3"/>
          <a:stretch>
            <a:fillRect/>
          </a:stretch>
        </p:blipFill>
        <p:spPr>
          <a:xfrm>
            <a:off x="1647308" y="1282870"/>
            <a:ext cx="3362197" cy="2659870"/>
          </a:xfrm>
          <a:prstGeom prst="rect">
            <a:avLst/>
          </a:prstGeom>
        </p:spPr>
      </p:pic>
      <p:pic>
        <p:nvPicPr>
          <p:cNvPr id="8" name="圖片 7">
            <a:extLst>
              <a:ext uri="{FF2B5EF4-FFF2-40B4-BE49-F238E27FC236}">
                <a16:creationId xmlns:a16="http://schemas.microsoft.com/office/drawing/2014/main" id="{99A0B5C8-898F-4CCC-8C17-B57CED13D8DC}"/>
              </a:ext>
            </a:extLst>
          </p:cNvPr>
          <p:cNvPicPr>
            <a:picLocks noChangeAspect="1"/>
          </p:cNvPicPr>
          <p:nvPr/>
        </p:nvPicPr>
        <p:blipFill rotWithShape="1">
          <a:blip r:embed="rId4"/>
          <a:srcRect l="16845" t="28413" r="41726" b="9365"/>
          <a:stretch/>
        </p:blipFill>
        <p:spPr>
          <a:xfrm>
            <a:off x="5009505" y="3942740"/>
            <a:ext cx="3362197" cy="2840476"/>
          </a:xfrm>
          <a:prstGeom prst="rect">
            <a:avLst/>
          </a:prstGeom>
        </p:spPr>
      </p:pic>
      <p:sp>
        <p:nvSpPr>
          <p:cNvPr id="9" name="矩形 8">
            <a:extLst>
              <a:ext uri="{FF2B5EF4-FFF2-40B4-BE49-F238E27FC236}">
                <a16:creationId xmlns:a16="http://schemas.microsoft.com/office/drawing/2014/main" id="{64F593CF-531F-4F41-BEB5-D963CDEBF22E}"/>
              </a:ext>
            </a:extLst>
          </p:cNvPr>
          <p:cNvSpPr/>
          <p:nvPr/>
        </p:nvSpPr>
        <p:spPr>
          <a:xfrm>
            <a:off x="5593404" y="4107225"/>
            <a:ext cx="223736" cy="234221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9A1DE71B-5D6F-4C09-883E-77A4E7740D15}"/>
              </a:ext>
            </a:extLst>
          </p:cNvPr>
          <p:cNvSpPr/>
          <p:nvPr/>
        </p:nvSpPr>
        <p:spPr>
          <a:xfrm>
            <a:off x="5817140" y="4107225"/>
            <a:ext cx="223736" cy="234221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2480A345-EB0D-45FD-9917-6ACEE99ED060}"/>
              </a:ext>
            </a:extLst>
          </p:cNvPr>
          <p:cNvSpPr/>
          <p:nvPr/>
        </p:nvSpPr>
        <p:spPr>
          <a:xfrm>
            <a:off x="6040876" y="4100920"/>
            <a:ext cx="466928" cy="234221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7B724F6E-1B08-4146-929B-560262E237F7}"/>
              </a:ext>
            </a:extLst>
          </p:cNvPr>
          <p:cNvSpPr/>
          <p:nvPr/>
        </p:nvSpPr>
        <p:spPr>
          <a:xfrm>
            <a:off x="6507804" y="4100920"/>
            <a:ext cx="126460" cy="234221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AA0A5B05-2EF0-4840-A021-92D60BEBB55F}"/>
              </a:ext>
            </a:extLst>
          </p:cNvPr>
          <p:cNvSpPr/>
          <p:nvPr/>
        </p:nvSpPr>
        <p:spPr>
          <a:xfrm>
            <a:off x="6631260" y="4100920"/>
            <a:ext cx="732578" cy="234221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pic>
        <p:nvPicPr>
          <p:cNvPr id="7" name="圖片 6">
            <a:extLst>
              <a:ext uri="{FF2B5EF4-FFF2-40B4-BE49-F238E27FC236}">
                <a16:creationId xmlns:a16="http://schemas.microsoft.com/office/drawing/2014/main" id="{33DB14DD-C39B-4D0B-B59F-FBF9EEC0DCBB}"/>
              </a:ext>
            </a:extLst>
          </p:cNvPr>
          <p:cNvPicPr>
            <a:picLocks noChangeAspect="1"/>
          </p:cNvPicPr>
          <p:nvPr/>
        </p:nvPicPr>
        <p:blipFill>
          <a:blip r:embed="rId5"/>
          <a:stretch>
            <a:fillRect/>
          </a:stretch>
        </p:blipFill>
        <p:spPr>
          <a:xfrm>
            <a:off x="8387264" y="1282870"/>
            <a:ext cx="3442632" cy="2659870"/>
          </a:xfrm>
          <a:prstGeom prst="rect">
            <a:avLst/>
          </a:prstGeom>
        </p:spPr>
      </p:pic>
      <p:sp>
        <p:nvSpPr>
          <p:cNvPr id="2" name="投影片編號版面配置區 1">
            <a:extLst>
              <a:ext uri="{FF2B5EF4-FFF2-40B4-BE49-F238E27FC236}">
                <a16:creationId xmlns:a16="http://schemas.microsoft.com/office/drawing/2014/main" id="{4FE6B466-1112-4F95-8916-5615DFB03F83}"/>
              </a:ext>
            </a:extLst>
          </p:cNvPr>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3117104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fontScale="90000"/>
          </a:bodyPr>
          <a:lstStyle/>
          <a:p>
            <a:pPr algn="l"/>
            <a:r>
              <a:rPr lang="en-US" altLang="zh-TW" dirty="0"/>
              <a:t>10.2 Measurement-Space-Guided Spatial Clustering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4614333"/>
          </a:xfrm>
        </p:spPr>
        <p:txBody>
          <a:bodyPr anchor="t">
            <a:normAutofit/>
          </a:bodyPr>
          <a:lstStyle/>
          <a:p>
            <a:pPr eaLnBrk="1" hangingPunct="1"/>
            <a:r>
              <a:rPr lang="en-US" altLang="zh-TW" dirty="0"/>
              <a:t>Three clusters: less boundary noise, but much less detail</a:t>
            </a:r>
          </a:p>
        </p:txBody>
      </p:sp>
      <p:pic>
        <p:nvPicPr>
          <p:cNvPr id="3" name="圖片 2">
            <a:extLst>
              <a:ext uri="{FF2B5EF4-FFF2-40B4-BE49-F238E27FC236}">
                <a16:creationId xmlns:a16="http://schemas.microsoft.com/office/drawing/2014/main" id="{460D1120-DC35-451E-ABB5-44AACD5E38BC}"/>
              </a:ext>
            </a:extLst>
          </p:cNvPr>
          <p:cNvPicPr>
            <a:picLocks noChangeAspect="1"/>
          </p:cNvPicPr>
          <p:nvPr/>
        </p:nvPicPr>
        <p:blipFill>
          <a:blip r:embed="rId3"/>
          <a:stretch>
            <a:fillRect/>
          </a:stretch>
        </p:blipFill>
        <p:spPr>
          <a:xfrm>
            <a:off x="1647308" y="1282870"/>
            <a:ext cx="3362197" cy="2659870"/>
          </a:xfrm>
          <a:prstGeom prst="rect">
            <a:avLst/>
          </a:prstGeom>
        </p:spPr>
      </p:pic>
      <p:pic>
        <p:nvPicPr>
          <p:cNvPr id="8" name="圖片 7">
            <a:extLst>
              <a:ext uri="{FF2B5EF4-FFF2-40B4-BE49-F238E27FC236}">
                <a16:creationId xmlns:a16="http://schemas.microsoft.com/office/drawing/2014/main" id="{99A0B5C8-898F-4CCC-8C17-B57CED13D8DC}"/>
              </a:ext>
            </a:extLst>
          </p:cNvPr>
          <p:cNvPicPr>
            <a:picLocks noChangeAspect="1"/>
          </p:cNvPicPr>
          <p:nvPr/>
        </p:nvPicPr>
        <p:blipFill rotWithShape="1">
          <a:blip r:embed="rId4"/>
          <a:srcRect l="16845" t="28413" r="41726" b="9365"/>
          <a:stretch/>
        </p:blipFill>
        <p:spPr>
          <a:xfrm>
            <a:off x="5009505" y="3942740"/>
            <a:ext cx="3362197" cy="2840476"/>
          </a:xfrm>
          <a:prstGeom prst="rect">
            <a:avLst/>
          </a:prstGeom>
        </p:spPr>
      </p:pic>
      <p:sp>
        <p:nvSpPr>
          <p:cNvPr id="9" name="矩形 8">
            <a:extLst>
              <a:ext uri="{FF2B5EF4-FFF2-40B4-BE49-F238E27FC236}">
                <a16:creationId xmlns:a16="http://schemas.microsoft.com/office/drawing/2014/main" id="{64F593CF-531F-4F41-BEB5-D963CDEBF22E}"/>
              </a:ext>
            </a:extLst>
          </p:cNvPr>
          <p:cNvSpPr/>
          <p:nvPr/>
        </p:nvSpPr>
        <p:spPr>
          <a:xfrm>
            <a:off x="5593404" y="4107225"/>
            <a:ext cx="447472" cy="234221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2480A345-EB0D-45FD-9917-6ACEE99ED060}"/>
              </a:ext>
            </a:extLst>
          </p:cNvPr>
          <p:cNvSpPr/>
          <p:nvPr/>
        </p:nvSpPr>
        <p:spPr>
          <a:xfrm>
            <a:off x="6040876" y="4100920"/>
            <a:ext cx="466928" cy="234221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AA0A5B05-2EF0-4840-A021-92D60BEBB55F}"/>
              </a:ext>
            </a:extLst>
          </p:cNvPr>
          <p:cNvSpPr/>
          <p:nvPr/>
        </p:nvSpPr>
        <p:spPr>
          <a:xfrm>
            <a:off x="6507804" y="4100920"/>
            <a:ext cx="856034" cy="234221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553DE0DF-CC90-4DD1-B70B-70F330147CE8}"/>
              </a:ext>
            </a:extLst>
          </p:cNvPr>
          <p:cNvPicPr>
            <a:picLocks noChangeAspect="1"/>
          </p:cNvPicPr>
          <p:nvPr/>
        </p:nvPicPr>
        <p:blipFill>
          <a:blip r:embed="rId5"/>
          <a:stretch>
            <a:fillRect/>
          </a:stretch>
        </p:blipFill>
        <p:spPr>
          <a:xfrm>
            <a:off x="8371701" y="1282870"/>
            <a:ext cx="3404635" cy="2659870"/>
          </a:xfrm>
          <a:prstGeom prst="rect">
            <a:avLst/>
          </a:prstGeom>
        </p:spPr>
      </p:pic>
      <p:sp>
        <p:nvSpPr>
          <p:cNvPr id="2" name="投影片編號版面配置區 1">
            <a:extLst>
              <a:ext uri="{FF2B5EF4-FFF2-40B4-BE49-F238E27FC236}">
                <a16:creationId xmlns:a16="http://schemas.microsoft.com/office/drawing/2014/main" id="{6F4039EB-2E94-4953-ABE3-EB0A91650D12}"/>
              </a:ext>
            </a:extLst>
          </p:cNvPr>
          <p:cNvSpPr>
            <a:spLocks noGrp="1"/>
          </p:cNvSpPr>
          <p:nvPr>
            <p:ph type="sldNum" sz="quarter" idx="12"/>
          </p:nvPr>
        </p:nvSpPr>
        <p:spPr/>
        <p:txBody>
          <a:bodyPr/>
          <a:lstStyle/>
          <a:p>
            <a:fld id="{6D22F896-40B5-4ADD-8801-0D06FADFA095}" type="slidenum">
              <a:rPr lang="en-US" smtClean="0"/>
              <a:t>17</a:t>
            </a:fld>
            <a:endParaRPr lang="en-US" dirty="0"/>
          </a:p>
        </p:txBody>
      </p:sp>
    </p:spTree>
    <p:extLst>
      <p:ext uri="{BB962C8B-B14F-4D97-AF65-F5344CB8AC3E}">
        <p14:creationId xmlns:p14="http://schemas.microsoft.com/office/powerpoint/2010/main" val="2271720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fontScale="90000"/>
          </a:bodyPr>
          <a:lstStyle/>
          <a:p>
            <a:pPr algn="l"/>
            <a:r>
              <a:rPr lang="en-US" altLang="zh-TW" dirty="0"/>
              <a:t>10.2 Measurement-Space-Guided Spatial Clustering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4614333"/>
          </a:xfrm>
        </p:spPr>
        <p:txBody>
          <a:bodyPr anchor="t">
            <a:normAutofit/>
          </a:bodyPr>
          <a:lstStyle/>
          <a:p>
            <a:pPr eaLnBrk="1" hangingPunct="1">
              <a:buFont typeface="Wingdings" charset="2"/>
              <a:buChar char="l"/>
              <a:defRPr/>
            </a:pPr>
            <a:r>
              <a:rPr lang="en-US" altLang="zh-TW" dirty="0"/>
              <a:t>Recursive Histogram-Directed Spatial Clustering</a:t>
            </a:r>
          </a:p>
          <a:p>
            <a:pPr lvl="1">
              <a:buFont typeface="Wingdings" charset="2"/>
              <a:buChar char="l"/>
              <a:defRPr/>
            </a:pPr>
            <a:r>
              <a:rPr lang="zh-TW" altLang="en-US" dirty="0"/>
              <a:t>遞歸直方圖定向空間群聚</a:t>
            </a:r>
            <a:endParaRPr lang="en-US" altLang="zh-TW" dirty="0"/>
          </a:p>
        </p:txBody>
      </p:sp>
      <p:pic>
        <p:nvPicPr>
          <p:cNvPr id="10" name="Picture 4">
            <a:extLst>
              <a:ext uri="{FF2B5EF4-FFF2-40B4-BE49-F238E27FC236}">
                <a16:creationId xmlns:a16="http://schemas.microsoft.com/office/drawing/2014/main" id="{E02A3F8B-8063-40E3-9B1C-85E060E173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5" b="2966"/>
          <a:stretch/>
        </p:blipFill>
        <p:spPr bwMode="auto">
          <a:xfrm>
            <a:off x="5102546" y="1715912"/>
            <a:ext cx="7089454" cy="514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1">
            <a:extLst>
              <a:ext uri="{FF2B5EF4-FFF2-40B4-BE49-F238E27FC236}">
                <a16:creationId xmlns:a16="http://schemas.microsoft.com/office/drawing/2014/main" id="{D9806FCD-792C-473C-B212-659081F46789}"/>
              </a:ext>
            </a:extLst>
          </p:cNvPr>
          <p:cNvPicPr>
            <a:picLocks noChangeAspect="1"/>
          </p:cNvPicPr>
          <p:nvPr/>
        </p:nvPicPr>
        <p:blipFill>
          <a:blip r:embed="rId4">
            <a:extLst>
              <a:ext uri="{28A0092B-C50C-407E-A947-70E740481C1C}">
                <a14:useLocalDpi xmlns:a14="http://schemas.microsoft.com/office/drawing/2010/main" val="0"/>
              </a:ext>
            </a:extLst>
          </a:blip>
          <a:srcRect r="36613"/>
          <a:stretch>
            <a:fillRect/>
          </a:stretch>
        </p:blipFill>
        <p:spPr bwMode="auto">
          <a:xfrm>
            <a:off x="689752" y="2183907"/>
            <a:ext cx="4689643" cy="41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a:extLst>
              <a:ext uri="{FF2B5EF4-FFF2-40B4-BE49-F238E27FC236}">
                <a16:creationId xmlns:a16="http://schemas.microsoft.com/office/drawing/2014/main" id="{C1B6EA89-075E-49CF-B982-13B6C41512BA}"/>
              </a:ext>
            </a:extLst>
          </p:cNvPr>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1229367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fontScale="90000"/>
          </a:bodyPr>
          <a:lstStyle/>
          <a:p>
            <a:pPr algn="l"/>
            <a:r>
              <a:rPr lang="en-US" altLang="zh-TW" dirty="0"/>
              <a:t>10.2 Measurement-Space-Guided Spatial Clustering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4614333"/>
          </a:xfrm>
        </p:spPr>
        <p:txBody>
          <a:bodyPr anchor="t">
            <a:normAutofit/>
          </a:bodyPr>
          <a:lstStyle/>
          <a:p>
            <a:pPr eaLnBrk="1" hangingPunct="1">
              <a:buFont typeface="Wingdings" charset="2"/>
              <a:buChar char="l"/>
              <a:defRPr/>
            </a:pPr>
            <a:r>
              <a:rPr lang="en-US" altLang="zh-TW" dirty="0"/>
              <a:t>Recursive Histogram-Directed Spatial Clustering</a:t>
            </a:r>
          </a:p>
          <a:p>
            <a:pPr lvl="1">
              <a:buFont typeface="Wingdings" charset="2"/>
              <a:buChar char="l"/>
              <a:defRPr/>
            </a:pPr>
            <a:r>
              <a:rPr lang="zh-TW" altLang="en-US" dirty="0"/>
              <a:t>遞歸直方圖定向空間群聚</a:t>
            </a:r>
            <a:endParaRPr lang="en-US" altLang="zh-TW" dirty="0"/>
          </a:p>
        </p:txBody>
      </p:sp>
      <p:pic>
        <p:nvPicPr>
          <p:cNvPr id="7" name="圖片 6">
            <a:extLst>
              <a:ext uri="{FF2B5EF4-FFF2-40B4-BE49-F238E27FC236}">
                <a16:creationId xmlns:a16="http://schemas.microsoft.com/office/drawing/2014/main" id="{893AEEC3-1424-4A03-890F-9A151117D658}"/>
              </a:ext>
            </a:extLst>
          </p:cNvPr>
          <p:cNvPicPr>
            <a:picLocks noChangeAspect="1"/>
          </p:cNvPicPr>
          <p:nvPr/>
        </p:nvPicPr>
        <p:blipFill rotWithShape="1">
          <a:blip r:embed="rId3"/>
          <a:srcRect l="57536" t="29222" r="24443" b="24601"/>
          <a:stretch/>
        </p:blipFill>
        <p:spPr>
          <a:xfrm>
            <a:off x="5785149" y="4264707"/>
            <a:ext cx="3137198" cy="2583973"/>
          </a:xfrm>
          <a:prstGeom prst="rect">
            <a:avLst/>
          </a:prstGeom>
        </p:spPr>
      </p:pic>
      <p:pic>
        <p:nvPicPr>
          <p:cNvPr id="9" name="圖片 8">
            <a:extLst>
              <a:ext uri="{FF2B5EF4-FFF2-40B4-BE49-F238E27FC236}">
                <a16:creationId xmlns:a16="http://schemas.microsoft.com/office/drawing/2014/main" id="{1C30AF86-5A8A-49B4-97CB-F59BDF0A74E0}"/>
              </a:ext>
            </a:extLst>
          </p:cNvPr>
          <p:cNvPicPr>
            <a:picLocks noChangeAspect="1"/>
          </p:cNvPicPr>
          <p:nvPr/>
        </p:nvPicPr>
        <p:blipFill rotWithShape="1">
          <a:blip r:embed="rId4"/>
          <a:srcRect l="59665" t="22999" r="22407" b="32983"/>
          <a:stretch/>
        </p:blipFill>
        <p:spPr>
          <a:xfrm>
            <a:off x="5785015" y="1281522"/>
            <a:ext cx="3185621" cy="2514061"/>
          </a:xfrm>
          <a:prstGeom prst="rect">
            <a:avLst/>
          </a:prstGeom>
        </p:spPr>
      </p:pic>
      <p:pic>
        <p:nvPicPr>
          <p:cNvPr id="11" name="圖片 10">
            <a:extLst>
              <a:ext uri="{FF2B5EF4-FFF2-40B4-BE49-F238E27FC236}">
                <a16:creationId xmlns:a16="http://schemas.microsoft.com/office/drawing/2014/main" id="{E38FABA3-05E4-4479-8FBB-291BFB7194D6}"/>
              </a:ext>
            </a:extLst>
          </p:cNvPr>
          <p:cNvPicPr>
            <a:picLocks noChangeAspect="1"/>
          </p:cNvPicPr>
          <p:nvPr/>
        </p:nvPicPr>
        <p:blipFill rotWithShape="1">
          <a:blip r:embed="rId5"/>
          <a:srcRect l="21667" t="37937" r="46190" b="14870"/>
          <a:stretch/>
        </p:blipFill>
        <p:spPr>
          <a:xfrm>
            <a:off x="1233378" y="2414994"/>
            <a:ext cx="3128653" cy="2583973"/>
          </a:xfrm>
          <a:prstGeom prst="rect">
            <a:avLst/>
          </a:prstGeom>
        </p:spPr>
      </p:pic>
      <p:sp>
        <p:nvSpPr>
          <p:cNvPr id="13" name="文字方塊 12">
            <a:extLst>
              <a:ext uri="{FF2B5EF4-FFF2-40B4-BE49-F238E27FC236}">
                <a16:creationId xmlns:a16="http://schemas.microsoft.com/office/drawing/2014/main" id="{6AE66F22-6BA5-4087-86B5-9AB905314AF6}"/>
              </a:ext>
            </a:extLst>
          </p:cNvPr>
          <p:cNvSpPr txBox="1"/>
          <p:nvPr/>
        </p:nvSpPr>
        <p:spPr>
          <a:xfrm>
            <a:off x="5181299" y="3768915"/>
            <a:ext cx="4789552" cy="369332"/>
          </a:xfrm>
          <a:prstGeom prst="rect">
            <a:avLst/>
          </a:prstGeom>
          <a:noFill/>
        </p:spPr>
        <p:txBody>
          <a:bodyPr wrap="square" rtlCol="0">
            <a:spAutoFit/>
          </a:bodyPr>
          <a:lstStyle/>
          <a:p>
            <a:r>
              <a:rPr lang="en-US" dirty="0"/>
              <a:t>shrink and ﬁll operations on the segmentation</a:t>
            </a:r>
          </a:p>
        </p:txBody>
      </p:sp>
      <p:sp>
        <p:nvSpPr>
          <p:cNvPr id="16" name="文字方塊 1">
            <a:extLst>
              <a:ext uri="{FF2B5EF4-FFF2-40B4-BE49-F238E27FC236}">
                <a16:creationId xmlns:a16="http://schemas.microsoft.com/office/drawing/2014/main" id="{2C555B9A-9AB3-44FC-A9DB-2522485F5B58}"/>
              </a:ext>
            </a:extLst>
          </p:cNvPr>
          <p:cNvSpPr txBox="1">
            <a:spLocks noChangeArrowheads="1"/>
          </p:cNvSpPr>
          <p:nvPr/>
        </p:nvSpPr>
        <p:spPr bwMode="auto">
          <a:xfrm>
            <a:off x="9197356" y="1281522"/>
            <a:ext cx="2647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r>
              <a:rPr lang="zh-TW" altLang="en-US" dirty="0">
                <a:solidFill>
                  <a:srgbClr val="FF0000"/>
                </a:solidFill>
              </a:rPr>
              <a:t>取得算是漂亮，</a:t>
            </a:r>
            <a:endParaRPr lang="en-US" altLang="zh-TW" dirty="0">
              <a:solidFill>
                <a:srgbClr val="FF0000"/>
              </a:solidFill>
            </a:endParaRPr>
          </a:p>
          <a:p>
            <a:r>
              <a:rPr lang="zh-TW" altLang="en-US" dirty="0">
                <a:solidFill>
                  <a:srgbClr val="FF0000"/>
                </a:solidFill>
              </a:rPr>
              <a:t>雖然有點分太細，</a:t>
            </a:r>
            <a:endParaRPr lang="en-US" altLang="zh-TW" dirty="0">
              <a:solidFill>
                <a:srgbClr val="FF0000"/>
              </a:solidFill>
            </a:endParaRPr>
          </a:p>
          <a:p>
            <a:r>
              <a:rPr lang="zh-TW" altLang="en-US" dirty="0">
                <a:solidFill>
                  <a:srgbClr val="FF0000"/>
                </a:solidFill>
              </a:rPr>
              <a:t>導致</a:t>
            </a:r>
            <a:r>
              <a:rPr lang="en-US" altLang="zh-TW" dirty="0">
                <a:solidFill>
                  <a:srgbClr val="FF0000"/>
                </a:solidFill>
              </a:rPr>
              <a:t>region</a:t>
            </a:r>
            <a:r>
              <a:rPr lang="zh-TW" altLang="en-US" dirty="0">
                <a:solidFill>
                  <a:srgbClr val="FF0000"/>
                </a:solidFill>
              </a:rPr>
              <a:t>一堆</a:t>
            </a:r>
          </a:p>
        </p:txBody>
      </p:sp>
      <p:sp>
        <p:nvSpPr>
          <p:cNvPr id="17" name="文字方塊 2">
            <a:extLst>
              <a:ext uri="{FF2B5EF4-FFF2-40B4-BE49-F238E27FC236}">
                <a16:creationId xmlns:a16="http://schemas.microsoft.com/office/drawing/2014/main" id="{87F31C2D-2F49-426A-B3A9-4A0529517429}"/>
              </a:ext>
            </a:extLst>
          </p:cNvPr>
          <p:cNvSpPr txBox="1">
            <a:spLocks noChangeArrowheads="1"/>
          </p:cNvSpPr>
          <p:nvPr/>
        </p:nvSpPr>
        <p:spPr bwMode="auto">
          <a:xfrm>
            <a:off x="9197356" y="4695705"/>
            <a:ext cx="2031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r>
              <a:rPr lang="zh-TW" altLang="en-US" dirty="0">
                <a:solidFill>
                  <a:srgbClr val="FF0000"/>
                </a:solidFill>
              </a:rPr>
              <a:t>去除微小區域</a:t>
            </a:r>
            <a:endParaRPr lang="en-US" altLang="zh-TW" dirty="0">
              <a:solidFill>
                <a:srgbClr val="FF0000"/>
              </a:solidFill>
            </a:endParaRPr>
          </a:p>
          <a:p>
            <a:r>
              <a:rPr lang="zh-TW" altLang="en-US" dirty="0">
                <a:solidFill>
                  <a:srgbClr val="FF0000"/>
                </a:solidFill>
              </a:rPr>
              <a:t>但幾長薄區域丟失</a:t>
            </a:r>
          </a:p>
        </p:txBody>
      </p:sp>
      <p:sp>
        <p:nvSpPr>
          <p:cNvPr id="2" name="投影片編號版面配置區 1">
            <a:extLst>
              <a:ext uri="{FF2B5EF4-FFF2-40B4-BE49-F238E27FC236}">
                <a16:creationId xmlns:a16="http://schemas.microsoft.com/office/drawing/2014/main" id="{E2F3971B-0494-40E5-9A8D-211B2B372076}"/>
              </a:ext>
            </a:extLst>
          </p:cNvPr>
          <p:cNvSpPr>
            <a:spLocks noGrp="1"/>
          </p:cNvSpPr>
          <p:nvPr>
            <p:ph type="sldNum" sz="quarter" idx="12"/>
          </p:nvPr>
        </p:nvSpPr>
        <p:spPr/>
        <p:txBody>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2813504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7232EAA9-1E66-4EFF-8899-4A9F26C36066}"/>
              </a:ext>
            </a:extLst>
          </p:cNvPr>
          <p:cNvSpPr>
            <a:spLocks noGrp="1"/>
          </p:cNvSpPr>
          <p:nvPr>
            <p:ph type="title"/>
          </p:nvPr>
        </p:nvSpPr>
        <p:spPr>
          <a:xfrm>
            <a:off x="1143001" y="11112"/>
            <a:ext cx="9905998" cy="1055688"/>
          </a:xfrm>
        </p:spPr>
        <p:txBody>
          <a:bodyPr/>
          <a:lstStyle/>
          <a:p>
            <a:r>
              <a:rPr lang="en-US" altLang="zh-TW" cap="none" dirty="0">
                <a:latin typeface="Times New Roman" panose="02020603050405020304" pitchFamily="18" charset="0"/>
                <a:cs typeface="Times New Roman" panose="02020603050405020304" pitchFamily="18" charset="0"/>
              </a:rPr>
              <a:t>Outline</a:t>
            </a:r>
            <a:endParaRPr lang="zh-TW" altLang="en-US" cap="none" dirty="0">
              <a:latin typeface="Times New Roman" panose="02020603050405020304" pitchFamily="18" charset="0"/>
              <a:cs typeface="Times New Roman" panose="02020603050405020304" pitchFamily="18" charset="0"/>
            </a:endParaRPr>
          </a:p>
        </p:txBody>
      </p:sp>
      <p:sp>
        <p:nvSpPr>
          <p:cNvPr id="5" name="內容版面配置區 4">
            <a:extLst>
              <a:ext uri="{FF2B5EF4-FFF2-40B4-BE49-F238E27FC236}">
                <a16:creationId xmlns:a16="http://schemas.microsoft.com/office/drawing/2014/main" id="{84C17426-E745-4B54-B47E-2C9947FC1518}"/>
              </a:ext>
            </a:extLst>
          </p:cNvPr>
          <p:cNvSpPr>
            <a:spLocks noGrp="1"/>
          </p:cNvSpPr>
          <p:nvPr>
            <p:ph sz="half" idx="1"/>
          </p:nvPr>
        </p:nvSpPr>
        <p:spPr>
          <a:xfrm>
            <a:off x="1344611" y="1066800"/>
            <a:ext cx="5936724" cy="4724400"/>
          </a:xfrm>
        </p:spPr>
        <p:txBody>
          <a:bodyPr anchor="t"/>
          <a:lstStyle/>
          <a:p>
            <a:r>
              <a:rPr lang="en-US" altLang="zh-TW" dirty="0"/>
              <a:t>10.1 Introduction</a:t>
            </a:r>
          </a:p>
          <a:p>
            <a:r>
              <a:rPr lang="en-US" altLang="zh-TW" dirty="0"/>
              <a:t>10.2 Measurement-Space-Guided Spatial Clustering</a:t>
            </a:r>
          </a:p>
          <a:p>
            <a:pPr lvl="1"/>
            <a:r>
              <a:rPr lang="en-US" altLang="zh-TW" dirty="0"/>
              <a:t>10.2.1 Thresholding</a:t>
            </a:r>
          </a:p>
          <a:p>
            <a:pPr lvl="1"/>
            <a:r>
              <a:rPr lang="en-US" altLang="zh-TW" dirty="0"/>
              <a:t>10.2.2 Multidimensional Measurement-Space Clustering</a:t>
            </a:r>
          </a:p>
          <a:p>
            <a:r>
              <a:rPr lang="de-DE" altLang="zh-TW" dirty="0"/>
              <a:t>10.3 Region Growing</a:t>
            </a:r>
          </a:p>
          <a:p>
            <a:pPr lvl="1"/>
            <a:r>
              <a:rPr lang="en-US" altLang="zh-TW" dirty="0"/>
              <a:t>10.3.1 Single-Linkage Region Growing</a:t>
            </a:r>
          </a:p>
          <a:p>
            <a:pPr lvl="1"/>
            <a:r>
              <a:rPr lang="en-US" altLang="zh-TW" dirty="0"/>
              <a:t>10.3.2 Hybrid-Linkage Region Growing</a:t>
            </a:r>
          </a:p>
          <a:p>
            <a:pPr lvl="1"/>
            <a:r>
              <a:rPr lang="en-US" altLang="zh-TW" dirty="0"/>
              <a:t>10.3.3 Centroid-Linkage Region Growing</a:t>
            </a:r>
            <a:endParaRPr lang="zh-TW" altLang="en-US" dirty="0"/>
          </a:p>
        </p:txBody>
      </p:sp>
      <p:sp>
        <p:nvSpPr>
          <p:cNvPr id="6" name="內容版面配置區 5">
            <a:extLst>
              <a:ext uri="{FF2B5EF4-FFF2-40B4-BE49-F238E27FC236}">
                <a16:creationId xmlns:a16="http://schemas.microsoft.com/office/drawing/2014/main" id="{B602CCF7-97D1-4AF5-B460-06D713A962C0}"/>
              </a:ext>
            </a:extLst>
          </p:cNvPr>
          <p:cNvSpPr>
            <a:spLocks noGrp="1"/>
          </p:cNvSpPr>
          <p:nvPr>
            <p:ph sz="half" idx="2"/>
          </p:nvPr>
        </p:nvSpPr>
        <p:spPr>
          <a:xfrm>
            <a:off x="7281335" y="1066800"/>
            <a:ext cx="4875211" cy="4724400"/>
          </a:xfrm>
        </p:spPr>
        <p:txBody>
          <a:bodyPr anchor="t"/>
          <a:lstStyle/>
          <a:p>
            <a:r>
              <a:rPr lang="en-US" altLang="zh-TW" dirty="0"/>
              <a:t>10.4 Hybrid-Linkage Combinations</a:t>
            </a:r>
          </a:p>
          <a:p>
            <a:r>
              <a:rPr lang="en-US" altLang="zh-TW" dirty="0"/>
              <a:t>10.5 Spatial Clustering</a:t>
            </a:r>
          </a:p>
          <a:p>
            <a:r>
              <a:rPr lang="en-US" altLang="zh-TW" dirty="0"/>
              <a:t>10.6 Split and Merge</a:t>
            </a:r>
          </a:p>
          <a:p>
            <a:r>
              <a:rPr lang="en-US" altLang="zh-TW" dirty="0"/>
              <a:t>10.7 Rule-Based Segmentation</a:t>
            </a:r>
          </a:p>
          <a:p>
            <a:r>
              <a:rPr lang="en-US" altLang="zh-TW" dirty="0"/>
              <a:t>10.8 Motion-Based Segmentation</a:t>
            </a:r>
          </a:p>
          <a:p>
            <a:r>
              <a:rPr lang="en-US" altLang="zh-TW" dirty="0"/>
              <a:t>10.9 Summary</a:t>
            </a:r>
            <a:endParaRPr lang="zh-TW" altLang="en-US" dirty="0"/>
          </a:p>
        </p:txBody>
      </p:sp>
      <p:grpSp>
        <p:nvGrpSpPr>
          <p:cNvPr id="3" name="群組 2">
            <a:extLst>
              <a:ext uri="{FF2B5EF4-FFF2-40B4-BE49-F238E27FC236}">
                <a16:creationId xmlns:a16="http://schemas.microsoft.com/office/drawing/2014/main" id="{26BB8A5D-D01E-4AB5-AEE0-E3F748AE81FF}"/>
              </a:ext>
            </a:extLst>
          </p:cNvPr>
          <p:cNvGrpSpPr/>
          <p:nvPr/>
        </p:nvGrpSpPr>
        <p:grpSpPr>
          <a:xfrm>
            <a:off x="1344611" y="1066800"/>
            <a:ext cx="5830890" cy="1515533"/>
            <a:chOff x="1344611" y="1066800"/>
            <a:chExt cx="5830890" cy="1515533"/>
          </a:xfrm>
        </p:grpSpPr>
        <p:sp>
          <p:nvSpPr>
            <p:cNvPr id="7" name="矩形 6">
              <a:extLst>
                <a:ext uri="{FF2B5EF4-FFF2-40B4-BE49-F238E27FC236}">
                  <a16:creationId xmlns:a16="http://schemas.microsoft.com/office/drawing/2014/main" id="{E01EC48C-1C77-482B-9638-103A7E8FAE30}"/>
                </a:ext>
              </a:extLst>
            </p:cNvPr>
            <p:cNvSpPr/>
            <p:nvPr/>
          </p:nvSpPr>
          <p:spPr>
            <a:xfrm>
              <a:off x="1344611" y="1473200"/>
              <a:ext cx="5725056" cy="1109133"/>
            </a:xfrm>
            <a:prstGeom prst="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文字方塊 2">
              <a:extLst>
                <a:ext uri="{FF2B5EF4-FFF2-40B4-BE49-F238E27FC236}">
                  <a16:creationId xmlns:a16="http://schemas.microsoft.com/office/drawing/2014/main" id="{9EE1A609-FA23-41AB-B6A9-67C5FCF23FEB}"/>
                </a:ext>
              </a:extLst>
            </p:cNvPr>
            <p:cNvSpPr txBox="1">
              <a:spLocks noChangeArrowheads="1"/>
            </p:cNvSpPr>
            <p:nvPr/>
          </p:nvSpPr>
          <p:spPr bwMode="auto">
            <a:xfrm>
              <a:off x="3529013" y="1066800"/>
              <a:ext cx="364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dirty="0">
                  <a:solidFill>
                    <a:schemeClr val="accent5">
                      <a:lumMod val="75000"/>
                    </a:schemeClr>
                  </a:solidFill>
                </a:rPr>
                <a:t>在其他的地方分群之後，轉回原圖</a:t>
              </a:r>
            </a:p>
          </p:txBody>
        </p:sp>
      </p:grpSp>
      <p:grpSp>
        <p:nvGrpSpPr>
          <p:cNvPr id="13" name="群組 12">
            <a:extLst>
              <a:ext uri="{FF2B5EF4-FFF2-40B4-BE49-F238E27FC236}">
                <a16:creationId xmlns:a16="http://schemas.microsoft.com/office/drawing/2014/main" id="{A2A2440B-767B-41E0-B5AB-9E157FE99DE7}"/>
              </a:ext>
            </a:extLst>
          </p:cNvPr>
          <p:cNvGrpSpPr/>
          <p:nvPr/>
        </p:nvGrpSpPr>
        <p:grpSpPr>
          <a:xfrm>
            <a:off x="1356257" y="655639"/>
            <a:ext cx="9692742" cy="3484561"/>
            <a:chOff x="1356257" y="655639"/>
            <a:chExt cx="9692742" cy="3484561"/>
          </a:xfrm>
        </p:grpSpPr>
        <p:sp>
          <p:nvSpPr>
            <p:cNvPr id="9" name="矩形 8">
              <a:extLst>
                <a:ext uri="{FF2B5EF4-FFF2-40B4-BE49-F238E27FC236}">
                  <a16:creationId xmlns:a16="http://schemas.microsoft.com/office/drawing/2014/main" id="{77B6B854-9E8C-4967-B837-C7CA6A094B35}"/>
                </a:ext>
              </a:extLst>
            </p:cNvPr>
            <p:cNvSpPr/>
            <p:nvPr/>
          </p:nvSpPr>
          <p:spPr>
            <a:xfrm>
              <a:off x="1356257" y="2619906"/>
              <a:ext cx="4464050" cy="1520294"/>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矩形 9">
              <a:extLst>
                <a:ext uri="{FF2B5EF4-FFF2-40B4-BE49-F238E27FC236}">
                  <a16:creationId xmlns:a16="http://schemas.microsoft.com/office/drawing/2014/main" id="{EE533D4B-01B3-4992-9C62-01E36B8D51EF}"/>
                </a:ext>
              </a:extLst>
            </p:cNvPr>
            <p:cNvSpPr/>
            <p:nvPr/>
          </p:nvSpPr>
          <p:spPr>
            <a:xfrm>
              <a:off x="7281335" y="1062039"/>
              <a:ext cx="3767664" cy="411161"/>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矩形 10">
              <a:extLst>
                <a:ext uri="{FF2B5EF4-FFF2-40B4-BE49-F238E27FC236}">
                  <a16:creationId xmlns:a16="http://schemas.microsoft.com/office/drawing/2014/main" id="{F5ED3CE3-1BDE-4A8C-936E-F1AB1A6DA8FE}"/>
                </a:ext>
              </a:extLst>
            </p:cNvPr>
            <p:cNvSpPr/>
            <p:nvPr/>
          </p:nvSpPr>
          <p:spPr>
            <a:xfrm>
              <a:off x="7281335" y="1900239"/>
              <a:ext cx="2396065" cy="334961"/>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文字方塊 11">
              <a:extLst>
                <a:ext uri="{FF2B5EF4-FFF2-40B4-BE49-F238E27FC236}">
                  <a16:creationId xmlns:a16="http://schemas.microsoft.com/office/drawing/2014/main" id="{09896FB6-AD12-47B5-9D45-41EDE624EC43}"/>
                </a:ext>
              </a:extLst>
            </p:cNvPr>
            <p:cNvSpPr txBox="1"/>
            <p:nvPr/>
          </p:nvSpPr>
          <p:spPr>
            <a:xfrm>
              <a:off x="8026400" y="655639"/>
              <a:ext cx="2277533" cy="369332"/>
            </a:xfrm>
            <a:prstGeom prst="rect">
              <a:avLst/>
            </a:prstGeom>
            <a:noFill/>
          </p:spPr>
          <p:txBody>
            <a:bodyPr wrap="square">
              <a:spAutoFit/>
            </a:bodyPr>
            <a:lstStyle/>
            <a:p>
              <a:r>
                <a:rPr lang="zh-TW" altLang="en-US" dirty="0">
                  <a:solidFill>
                    <a:schemeClr val="accent3">
                      <a:lumMod val="75000"/>
                    </a:schemeClr>
                  </a:solidFill>
                </a:rPr>
                <a:t>直接在原圖上面分群</a:t>
              </a:r>
            </a:p>
          </p:txBody>
        </p:sp>
      </p:grpSp>
      <p:sp>
        <p:nvSpPr>
          <p:cNvPr id="15" name="矩形 14">
            <a:extLst>
              <a:ext uri="{FF2B5EF4-FFF2-40B4-BE49-F238E27FC236}">
                <a16:creationId xmlns:a16="http://schemas.microsoft.com/office/drawing/2014/main" id="{DEEF9327-BC01-457D-8644-6567B9ABF557}"/>
              </a:ext>
            </a:extLst>
          </p:cNvPr>
          <p:cNvSpPr/>
          <p:nvPr/>
        </p:nvSpPr>
        <p:spPr>
          <a:xfrm>
            <a:off x="7281334" y="1473200"/>
            <a:ext cx="2535019" cy="41116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投影片編號版面配置區 1">
            <a:extLst>
              <a:ext uri="{FF2B5EF4-FFF2-40B4-BE49-F238E27FC236}">
                <a16:creationId xmlns:a16="http://schemas.microsoft.com/office/drawing/2014/main" id="{A32E9BC1-7A81-4852-9293-45029E49606D}"/>
              </a:ext>
            </a:extLst>
          </p:cNvPr>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302928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2)">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fontScale="90000"/>
          </a:bodyPr>
          <a:lstStyle/>
          <a:p>
            <a:pPr algn="l"/>
            <a:r>
              <a:rPr lang="en-US" altLang="zh-TW" dirty="0"/>
              <a:t>10.2 Measurement-Space-Guided Spatial Clustering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4614333"/>
          </a:xfrm>
        </p:spPr>
        <p:txBody>
          <a:bodyPr anchor="t">
            <a:normAutofit/>
          </a:bodyPr>
          <a:lstStyle/>
          <a:p>
            <a:pPr eaLnBrk="1" hangingPunct="1">
              <a:buFont typeface="Wingdings" charset="2"/>
              <a:buChar char="l"/>
              <a:defRPr/>
            </a:pPr>
            <a:r>
              <a:rPr lang="en-US" altLang="zh-TW" dirty="0"/>
              <a:t>Recursive Histogram-Directed Spatial Clustering</a:t>
            </a:r>
          </a:p>
          <a:p>
            <a:pPr lvl="1">
              <a:buFont typeface="Wingdings" charset="2"/>
              <a:buChar char="l"/>
              <a:defRPr/>
            </a:pPr>
            <a:r>
              <a:rPr lang="zh-TW" altLang="en-US" dirty="0"/>
              <a:t>遞歸直方圖定向空間群聚</a:t>
            </a:r>
            <a:endParaRPr lang="en-US" altLang="zh-TW" dirty="0"/>
          </a:p>
        </p:txBody>
      </p:sp>
      <p:pic>
        <p:nvPicPr>
          <p:cNvPr id="6146" name="Picture 2" descr="3. The 256x256 8 bit gray scale image used as input by the two line finders and the curve-fitting filter.">
            <a:extLst>
              <a:ext uri="{FF2B5EF4-FFF2-40B4-BE49-F238E27FC236}">
                <a16:creationId xmlns:a16="http://schemas.microsoft.com/office/drawing/2014/main" id="{B1452E5F-396D-45B4-8AAB-262EE32538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42" b="7450"/>
          <a:stretch/>
        </p:blipFill>
        <p:spPr bwMode="auto">
          <a:xfrm>
            <a:off x="3664120" y="2167575"/>
            <a:ext cx="4863760" cy="4288129"/>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a:extLst>
              <a:ext uri="{FF2B5EF4-FFF2-40B4-BE49-F238E27FC236}">
                <a16:creationId xmlns:a16="http://schemas.microsoft.com/office/drawing/2014/main" id="{B717DC6B-4BE7-406E-8212-B68E7CB30231}"/>
              </a:ext>
            </a:extLst>
          </p:cNvPr>
          <p:cNvSpPr>
            <a:spLocks noGrp="1"/>
          </p:cNvSpPr>
          <p:nvPr>
            <p:ph type="sldNum" sz="quarter" idx="12"/>
          </p:nvPr>
        </p:nvSpPr>
        <p:spPr/>
        <p:txBody>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1569252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fontScale="90000"/>
          </a:bodyPr>
          <a:lstStyle/>
          <a:p>
            <a:pPr algn="l"/>
            <a:r>
              <a:rPr lang="en-US" altLang="zh-TW" dirty="0"/>
              <a:t>10.2 Measurement-Space-Guided Spatial Clustering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4614333"/>
          </a:xfrm>
        </p:spPr>
        <p:txBody>
          <a:bodyPr anchor="t">
            <a:normAutofit/>
          </a:bodyPr>
          <a:lstStyle/>
          <a:p>
            <a:pPr eaLnBrk="1" hangingPunct="1">
              <a:buFont typeface="Wingdings" charset="2"/>
              <a:buChar char="l"/>
              <a:defRPr/>
            </a:pPr>
            <a:r>
              <a:rPr lang="en-US" altLang="zh-TW" dirty="0"/>
              <a:t>Recursive Histogram-Directed Spatial Clustering</a:t>
            </a:r>
          </a:p>
          <a:p>
            <a:pPr lvl="1">
              <a:buFont typeface="Wingdings" charset="2"/>
              <a:buChar char="l"/>
              <a:defRPr/>
            </a:pPr>
            <a:r>
              <a:rPr lang="zh-TW" altLang="en-US" dirty="0"/>
              <a:t>遞歸直方圖定向空間群聚</a:t>
            </a:r>
            <a:endParaRPr lang="en-US" altLang="zh-TW" dirty="0"/>
          </a:p>
        </p:txBody>
      </p:sp>
      <p:pic>
        <p:nvPicPr>
          <p:cNvPr id="12" name="圖片 11">
            <a:extLst>
              <a:ext uri="{FF2B5EF4-FFF2-40B4-BE49-F238E27FC236}">
                <a16:creationId xmlns:a16="http://schemas.microsoft.com/office/drawing/2014/main" id="{C0CEE6BD-C08D-4600-AA5C-B3869E70B336}"/>
              </a:ext>
            </a:extLst>
          </p:cNvPr>
          <p:cNvPicPr>
            <a:picLocks noChangeAspect="1"/>
          </p:cNvPicPr>
          <p:nvPr/>
        </p:nvPicPr>
        <p:blipFill rotWithShape="1">
          <a:blip r:embed="rId3"/>
          <a:srcRect l="54000" t="33000" r="32878" b="37222"/>
          <a:stretch/>
        </p:blipFill>
        <p:spPr>
          <a:xfrm>
            <a:off x="1484309" y="2109441"/>
            <a:ext cx="4546603" cy="3316259"/>
          </a:xfrm>
          <a:prstGeom prst="rect">
            <a:avLst/>
          </a:prstGeom>
        </p:spPr>
      </p:pic>
      <p:sp>
        <p:nvSpPr>
          <p:cNvPr id="14" name="矩形 13">
            <a:extLst>
              <a:ext uri="{FF2B5EF4-FFF2-40B4-BE49-F238E27FC236}">
                <a16:creationId xmlns:a16="http://schemas.microsoft.com/office/drawing/2014/main" id="{E1A26937-51F7-4293-A5C7-C22BB8D4ACFE}"/>
              </a:ext>
            </a:extLst>
          </p:cNvPr>
          <p:cNvSpPr/>
          <p:nvPr/>
        </p:nvSpPr>
        <p:spPr>
          <a:xfrm>
            <a:off x="3148524" y="5616601"/>
            <a:ext cx="2161442" cy="369332"/>
          </a:xfrm>
          <a:prstGeom prst="rect">
            <a:avLst/>
          </a:prstGeom>
        </p:spPr>
        <p:txBody>
          <a:bodyPr wrap="square">
            <a:spAutoFit/>
          </a:bodyPr>
          <a:lstStyle/>
          <a:p>
            <a:r>
              <a:rPr lang="en-US" altLang="zh-TW" dirty="0"/>
              <a:t>R, G, B bands</a:t>
            </a:r>
          </a:p>
        </p:txBody>
      </p:sp>
      <p:sp>
        <p:nvSpPr>
          <p:cNvPr id="15" name="矩形 14">
            <a:extLst>
              <a:ext uri="{FF2B5EF4-FFF2-40B4-BE49-F238E27FC236}">
                <a16:creationId xmlns:a16="http://schemas.microsoft.com/office/drawing/2014/main" id="{75409F03-C689-4D4C-B400-322DC498384F}"/>
              </a:ext>
            </a:extLst>
          </p:cNvPr>
          <p:cNvSpPr/>
          <p:nvPr/>
        </p:nvSpPr>
        <p:spPr>
          <a:xfrm>
            <a:off x="6649278" y="5486400"/>
            <a:ext cx="4572000" cy="646331"/>
          </a:xfrm>
          <a:prstGeom prst="rect">
            <a:avLst/>
          </a:prstGeom>
        </p:spPr>
        <p:txBody>
          <a:bodyPr>
            <a:spAutoFit/>
          </a:bodyPr>
          <a:lstStyle/>
          <a:p>
            <a:pPr algn="ctr"/>
            <a:r>
              <a:rPr lang="en-US" altLang="zh-TW" dirty="0" err="1"/>
              <a:t>Karhunen-Loeve</a:t>
            </a:r>
            <a:r>
              <a:rPr lang="en-US" altLang="zh-TW" dirty="0"/>
              <a:t> transform </a:t>
            </a:r>
          </a:p>
          <a:p>
            <a:pPr algn="ctr"/>
            <a:r>
              <a:rPr lang="en-US" altLang="zh-TW" i="1" dirty="0"/>
              <a:t>(R+G+B)/3, (R-B)/2, (2G-R-B)/4</a:t>
            </a:r>
          </a:p>
        </p:txBody>
      </p:sp>
      <p:pic>
        <p:nvPicPr>
          <p:cNvPr id="18" name="圖片 17">
            <a:extLst>
              <a:ext uri="{FF2B5EF4-FFF2-40B4-BE49-F238E27FC236}">
                <a16:creationId xmlns:a16="http://schemas.microsoft.com/office/drawing/2014/main" id="{2C506449-0B33-441F-9B02-86A5C16AFE2F}"/>
              </a:ext>
            </a:extLst>
          </p:cNvPr>
          <p:cNvPicPr>
            <a:picLocks noChangeAspect="1"/>
          </p:cNvPicPr>
          <p:nvPr/>
        </p:nvPicPr>
        <p:blipFill rotWithShape="1">
          <a:blip r:embed="rId3"/>
          <a:srcRect l="68760" t="33000" r="18416" b="37222"/>
          <a:stretch/>
        </p:blipFill>
        <p:spPr>
          <a:xfrm>
            <a:off x="6778168" y="2109441"/>
            <a:ext cx="4443110" cy="3316259"/>
          </a:xfrm>
          <a:prstGeom prst="rect">
            <a:avLst/>
          </a:prstGeom>
        </p:spPr>
      </p:pic>
      <p:sp>
        <p:nvSpPr>
          <p:cNvPr id="2" name="投影片編號版面配置區 1">
            <a:extLst>
              <a:ext uri="{FF2B5EF4-FFF2-40B4-BE49-F238E27FC236}">
                <a16:creationId xmlns:a16="http://schemas.microsoft.com/office/drawing/2014/main" id="{9BC0B33C-2A58-4A4B-A8F9-B5AF47719235}"/>
              </a:ext>
            </a:extLst>
          </p:cNvPr>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36845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dirty="0"/>
              <a:t>10.2.1 </a:t>
            </a:r>
            <a:r>
              <a:rPr lang="en-US" altLang="zh-TW" i="1" dirty="0"/>
              <a:t>Thresholding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4614333"/>
          </a:xfrm>
        </p:spPr>
        <p:txBody>
          <a:bodyPr anchor="t">
            <a:normAutofit/>
          </a:bodyPr>
          <a:lstStyle/>
          <a:p>
            <a:r>
              <a:rPr lang="en-US" altLang="zh-TW" dirty="0"/>
              <a:t>Q: What if the histogram is </a:t>
            </a:r>
            <a:r>
              <a:rPr lang="en-US" altLang="zh-TW" dirty="0">
                <a:solidFill>
                  <a:schemeClr val="accent1"/>
                </a:solidFill>
              </a:rPr>
              <a:t>not nicely bimodal</a:t>
            </a:r>
            <a:r>
              <a:rPr lang="en-US" altLang="zh-TW" dirty="0"/>
              <a:t>?</a:t>
            </a:r>
          </a:p>
          <a:p>
            <a:pPr lvl="1"/>
            <a:r>
              <a:rPr lang="en-US" altLang="zh-TW" dirty="0"/>
              <a:t>Some thoughts from researchers in the field…</a:t>
            </a:r>
          </a:p>
          <a:p>
            <a:pPr marL="514350" indent="-514350">
              <a:buFont typeface="+mj-lt"/>
              <a:buAutoNum type="arabicPeriod"/>
            </a:pPr>
            <a:r>
              <a:rPr lang="en-US" altLang="zh-TW" dirty="0">
                <a:solidFill>
                  <a:schemeClr val="accent1"/>
                </a:solidFill>
              </a:rPr>
              <a:t>Local Histogram</a:t>
            </a:r>
          </a:p>
          <a:p>
            <a:pPr lvl="1"/>
            <a:r>
              <a:rPr lang="en-US" altLang="zh-TW" dirty="0"/>
              <a:t>Chow and Kaneko 1972</a:t>
            </a:r>
          </a:p>
          <a:p>
            <a:pPr lvl="1"/>
            <a:r>
              <a:rPr lang="en-US" altLang="zh-TW" dirty="0"/>
              <a:t>Review: Measurement-space-clustering doesn’t require good spatial continuation.</a:t>
            </a:r>
          </a:p>
          <a:p>
            <a:pPr lvl="1"/>
            <a:r>
              <a:rPr lang="en-US" altLang="zh-TW" dirty="0"/>
              <a:t>(1) Divide image into mutually exclusive blocks. </a:t>
            </a:r>
          </a:p>
          <a:p>
            <a:pPr lvl="1"/>
            <a:r>
              <a:rPr lang="en-US" altLang="zh-TW" dirty="0"/>
              <a:t>(2) Compute histogram and determine threshold. </a:t>
            </a:r>
          </a:p>
          <a:p>
            <a:pPr lvl="1"/>
            <a:r>
              <a:rPr lang="en-US" altLang="zh-TW" dirty="0"/>
              <a:t>(3) Interpolate threshold value.</a:t>
            </a:r>
          </a:p>
          <a:p>
            <a:pPr marL="0" indent="0" eaLnBrk="1" hangingPunct="1">
              <a:buNone/>
              <a:defRPr/>
            </a:pPr>
            <a:endParaRPr lang="en-US" altLang="zh-TW" dirty="0"/>
          </a:p>
        </p:txBody>
      </p:sp>
      <p:pic>
        <p:nvPicPr>
          <p:cNvPr id="5122" name="Picture 2" descr="Histogram. Diagrammm">
            <a:extLst>
              <a:ext uri="{FF2B5EF4-FFF2-40B4-BE49-F238E27FC236}">
                <a16:creationId xmlns:a16="http://schemas.microsoft.com/office/drawing/2014/main" id="{0955B65F-F74F-4F7D-AEEE-B4F52226A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4794" y="247093"/>
            <a:ext cx="3783024" cy="2249014"/>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a:extLst>
              <a:ext uri="{FF2B5EF4-FFF2-40B4-BE49-F238E27FC236}">
                <a16:creationId xmlns:a16="http://schemas.microsoft.com/office/drawing/2014/main" id="{6449C23C-ED04-4F1F-95D4-A23C5BCBB571}"/>
              </a:ext>
            </a:extLst>
          </p:cNvPr>
          <p:cNvPicPr>
            <a:picLocks noChangeAspect="1"/>
          </p:cNvPicPr>
          <p:nvPr/>
        </p:nvPicPr>
        <p:blipFill>
          <a:blip r:embed="rId4"/>
          <a:stretch>
            <a:fillRect/>
          </a:stretch>
        </p:blipFill>
        <p:spPr>
          <a:xfrm>
            <a:off x="313561" y="4598084"/>
            <a:ext cx="2073841" cy="2039277"/>
          </a:xfrm>
          <a:prstGeom prst="rect">
            <a:avLst/>
          </a:prstGeom>
        </p:spPr>
      </p:pic>
      <p:pic>
        <p:nvPicPr>
          <p:cNvPr id="9" name="圖片 8">
            <a:extLst>
              <a:ext uri="{FF2B5EF4-FFF2-40B4-BE49-F238E27FC236}">
                <a16:creationId xmlns:a16="http://schemas.microsoft.com/office/drawing/2014/main" id="{A8F5B6DF-43AD-4E28-870D-A96D96E8A412}"/>
              </a:ext>
            </a:extLst>
          </p:cNvPr>
          <p:cNvPicPr>
            <a:picLocks noChangeAspect="1"/>
          </p:cNvPicPr>
          <p:nvPr/>
        </p:nvPicPr>
        <p:blipFill>
          <a:blip r:embed="rId5"/>
          <a:stretch>
            <a:fillRect/>
          </a:stretch>
        </p:blipFill>
        <p:spPr>
          <a:xfrm>
            <a:off x="4934581" y="4511998"/>
            <a:ext cx="2177533" cy="2080126"/>
          </a:xfrm>
          <a:prstGeom prst="rect">
            <a:avLst/>
          </a:prstGeom>
        </p:spPr>
      </p:pic>
      <p:pic>
        <p:nvPicPr>
          <p:cNvPr id="11" name="圖片 10">
            <a:extLst>
              <a:ext uri="{FF2B5EF4-FFF2-40B4-BE49-F238E27FC236}">
                <a16:creationId xmlns:a16="http://schemas.microsoft.com/office/drawing/2014/main" id="{8CBED616-504B-4FF9-BD03-8C49C5DF6E7D}"/>
              </a:ext>
            </a:extLst>
          </p:cNvPr>
          <p:cNvPicPr>
            <a:picLocks noChangeAspect="1"/>
          </p:cNvPicPr>
          <p:nvPr/>
        </p:nvPicPr>
        <p:blipFill>
          <a:blip r:embed="rId6"/>
          <a:stretch>
            <a:fillRect/>
          </a:stretch>
        </p:blipFill>
        <p:spPr>
          <a:xfrm>
            <a:off x="10006306" y="4578579"/>
            <a:ext cx="2036135" cy="1982718"/>
          </a:xfrm>
          <a:prstGeom prst="rect">
            <a:avLst/>
          </a:prstGeom>
        </p:spPr>
      </p:pic>
      <p:pic>
        <p:nvPicPr>
          <p:cNvPr id="16" name="圖片 15">
            <a:extLst>
              <a:ext uri="{FF2B5EF4-FFF2-40B4-BE49-F238E27FC236}">
                <a16:creationId xmlns:a16="http://schemas.microsoft.com/office/drawing/2014/main" id="{9CB2B2C0-C4A8-4FF9-825D-B807C47FDCF5}"/>
              </a:ext>
            </a:extLst>
          </p:cNvPr>
          <p:cNvPicPr>
            <a:picLocks noChangeAspect="1"/>
          </p:cNvPicPr>
          <p:nvPr/>
        </p:nvPicPr>
        <p:blipFill>
          <a:blip r:embed="rId7"/>
          <a:stretch>
            <a:fillRect/>
          </a:stretch>
        </p:blipFill>
        <p:spPr>
          <a:xfrm>
            <a:off x="340365" y="4598084"/>
            <a:ext cx="2064415" cy="1976434"/>
          </a:xfrm>
          <a:prstGeom prst="rect">
            <a:avLst/>
          </a:prstGeom>
        </p:spPr>
      </p:pic>
      <p:pic>
        <p:nvPicPr>
          <p:cNvPr id="19" name="圖片 18">
            <a:extLst>
              <a:ext uri="{FF2B5EF4-FFF2-40B4-BE49-F238E27FC236}">
                <a16:creationId xmlns:a16="http://schemas.microsoft.com/office/drawing/2014/main" id="{2F8F9042-B2BF-47E6-B1F6-9E85E2612A5C}"/>
              </a:ext>
            </a:extLst>
          </p:cNvPr>
          <p:cNvPicPr>
            <a:picLocks noChangeAspect="1"/>
          </p:cNvPicPr>
          <p:nvPr/>
        </p:nvPicPr>
        <p:blipFill>
          <a:blip r:embed="rId8"/>
          <a:stretch>
            <a:fillRect/>
          </a:stretch>
        </p:blipFill>
        <p:spPr>
          <a:xfrm>
            <a:off x="2634674" y="4395089"/>
            <a:ext cx="1889586" cy="1222633"/>
          </a:xfrm>
          <a:prstGeom prst="rect">
            <a:avLst/>
          </a:prstGeom>
        </p:spPr>
      </p:pic>
      <p:pic>
        <p:nvPicPr>
          <p:cNvPr id="21" name="圖片 20">
            <a:extLst>
              <a:ext uri="{FF2B5EF4-FFF2-40B4-BE49-F238E27FC236}">
                <a16:creationId xmlns:a16="http://schemas.microsoft.com/office/drawing/2014/main" id="{98D4FF05-DC49-4DE8-965B-3F8A564F49DE}"/>
              </a:ext>
            </a:extLst>
          </p:cNvPr>
          <p:cNvPicPr>
            <a:picLocks noChangeAspect="1"/>
          </p:cNvPicPr>
          <p:nvPr/>
        </p:nvPicPr>
        <p:blipFill>
          <a:blip r:embed="rId9"/>
          <a:stretch>
            <a:fillRect/>
          </a:stretch>
        </p:blipFill>
        <p:spPr>
          <a:xfrm>
            <a:off x="2634674" y="5617722"/>
            <a:ext cx="1889587" cy="1165285"/>
          </a:xfrm>
          <a:prstGeom prst="rect">
            <a:avLst/>
          </a:prstGeom>
        </p:spPr>
      </p:pic>
      <p:pic>
        <p:nvPicPr>
          <p:cNvPr id="23" name="圖片 22">
            <a:extLst>
              <a:ext uri="{FF2B5EF4-FFF2-40B4-BE49-F238E27FC236}">
                <a16:creationId xmlns:a16="http://schemas.microsoft.com/office/drawing/2014/main" id="{47A84149-4D28-4FDC-B9A8-BA78CCC9045F}"/>
              </a:ext>
            </a:extLst>
          </p:cNvPr>
          <p:cNvPicPr>
            <a:picLocks noChangeAspect="1"/>
          </p:cNvPicPr>
          <p:nvPr/>
        </p:nvPicPr>
        <p:blipFill>
          <a:blip r:embed="rId10"/>
          <a:stretch>
            <a:fillRect/>
          </a:stretch>
        </p:blipFill>
        <p:spPr>
          <a:xfrm>
            <a:off x="7418452" y="4542359"/>
            <a:ext cx="2413288" cy="2019404"/>
          </a:xfrm>
          <a:prstGeom prst="rect">
            <a:avLst/>
          </a:prstGeom>
        </p:spPr>
      </p:pic>
      <p:sp>
        <p:nvSpPr>
          <p:cNvPr id="2" name="投影片編號版面配置區 1">
            <a:extLst>
              <a:ext uri="{FF2B5EF4-FFF2-40B4-BE49-F238E27FC236}">
                <a16:creationId xmlns:a16="http://schemas.microsoft.com/office/drawing/2014/main" id="{E7F09592-356C-4D8B-8428-AC8FC5E118BA}"/>
              </a:ext>
            </a:extLst>
          </p:cNvPr>
          <p:cNvSpPr>
            <a:spLocks noGrp="1"/>
          </p:cNvSpPr>
          <p:nvPr>
            <p:ph type="sldNum" sz="quarter" idx="12"/>
          </p:nvPr>
        </p:nvSpPr>
        <p:spPr/>
        <p:txBody>
          <a:bodyPr/>
          <a:lstStyle/>
          <a:p>
            <a:fld id="{6D22F896-40B5-4ADD-8801-0D06FADFA095}" type="slidenum">
              <a:rPr lang="en-US" smtClean="0"/>
              <a:t>22</a:t>
            </a:fld>
            <a:endParaRPr lang="en-US" dirty="0"/>
          </a:p>
        </p:txBody>
      </p:sp>
    </p:spTree>
    <p:extLst>
      <p:ext uri="{BB962C8B-B14F-4D97-AF65-F5344CB8AC3E}">
        <p14:creationId xmlns:p14="http://schemas.microsoft.com/office/powerpoint/2010/main" val="752635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dirty="0"/>
              <a:t>10.2.1 </a:t>
            </a:r>
            <a:r>
              <a:rPr lang="en-US" altLang="zh-TW" i="1" dirty="0"/>
              <a:t>Thresholding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8"/>
            <a:ext cx="10587716" cy="2556932"/>
          </a:xfrm>
        </p:spPr>
        <p:txBody>
          <a:bodyPr anchor="t">
            <a:normAutofit fontScale="92500" lnSpcReduction="10000"/>
          </a:bodyPr>
          <a:lstStyle/>
          <a:p>
            <a:r>
              <a:rPr lang="en-US" altLang="zh-TW" dirty="0"/>
              <a:t>Some thoughts from researchers in the field…</a:t>
            </a:r>
          </a:p>
          <a:p>
            <a:pPr marL="0" indent="0">
              <a:buNone/>
            </a:pPr>
            <a:r>
              <a:rPr lang="en-US" altLang="zh-TW" dirty="0">
                <a:solidFill>
                  <a:schemeClr val="accent1"/>
                </a:solidFill>
              </a:rPr>
              <a:t>2.   High Laplacian Magnitude</a:t>
            </a:r>
          </a:p>
          <a:p>
            <a:pPr lvl="1"/>
            <a:r>
              <a:rPr lang="en-US" altLang="zh-TW" dirty="0" err="1"/>
              <a:t>Weszka</a:t>
            </a:r>
            <a:r>
              <a:rPr lang="en-US" altLang="zh-TW" dirty="0"/>
              <a:t>, Nagel, and Rosenfeld 1974</a:t>
            </a:r>
          </a:p>
          <a:p>
            <a:pPr lvl="1"/>
            <a:r>
              <a:rPr lang="en-US" altLang="zh-TW" dirty="0"/>
              <a:t>Only determine histogram for high Laplacian magnitude pixels.</a:t>
            </a:r>
          </a:p>
          <a:p>
            <a:pPr lvl="1"/>
            <a:r>
              <a:rPr lang="en-US" altLang="zh-TW" dirty="0"/>
              <a:t>Those pixels are the shoulders</a:t>
            </a:r>
          </a:p>
          <a:p>
            <a:pPr lvl="2"/>
            <a:r>
              <a:rPr lang="en-US" altLang="zh-TW" dirty="0"/>
              <a:t>Don’t involve pixels between regions that help make the histogram valley shallow.</a:t>
            </a:r>
          </a:p>
          <a:p>
            <a:pPr marL="0" indent="0" eaLnBrk="1" hangingPunct="1">
              <a:buNone/>
              <a:defRPr/>
            </a:pPr>
            <a:endParaRPr lang="en-US" altLang="zh-TW" dirty="0"/>
          </a:p>
        </p:txBody>
      </p:sp>
      <p:pic>
        <p:nvPicPr>
          <p:cNvPr id="3" name="圖片 2">
            <a:extLst>
              <a:ext uri="{FF2B5EF4-FFF2-40B4-BE49-F238E27FC236}">
                <a16:creationId xmlns:a16="http://schemas.microsoft.com/office/drawing/2014/main" id="{0A38D3BB-BFDA-4AC2-80D6-D1DF8C68633A}"/>
              </a:ext>
            </a:extLst>
          </p:cNvPr>
          <p:cNvPicPr>
            <a:picLocks noChangeAspect="1"/>
          </p:cNvPicPr>
          <p:nvPr/>
        </p:nvPicPr>
        <p:blipFill>
          <a:blip r:embed="rId3"/>
          <a:stretch>
            <a:fillRect/>
          </a:stretch>
        </p:blipFill>
        <p:spPr>
          <a:xfrm>
            <a:off x="1192144" y="3733127"/>
            <a:ext cx="3095949" cy="2151176"/>
          </a:xfrm>
          <a:prstGeom prst="rect">
            <a:avLst/>
          </a:prstGeom>
        </p:spPr>
      </p:pic>
      <p:grpSp>
        <p:nvGrpSpPr>
          <p:cNvPr id="16" name="群組 15">
            <a:extLst>
              <a:ext uri="{FF2B5EF4-FFF2-40B4-BE49-F238E27FC236}">
                <a16:creationId xmlns:a16="http://schemas.microsoft.com/office/drawing/2014/main" id="{18D5659B-E25C-46B3-9181-A8E7A0E46212}"/>
              </a:ext>
            </a:extLst>
          </p:cNvPr>
          <p:cNvGrpSpPr/>
          <p:nvPr/>
        </p:nvGrpSpPr>
        <p:grpSpPr>
          <a:xfrm>
            <a:off x="4613754" y="3409814"/>
            <a:ext cx="2964492" cy="3448186"/>
            <a:chOff x="3747593" y="3429000"/>
            <a:chExt cx="2964492" cy="3448186"/>
          </a:xfrm>
        </p:grpSpPr>
        <p:pic>
          <p:nvPicPr>
            <p:cNvPr id="7" name="圖片 6">
              <a:extLst>
                <a:ext uri="{FF2B5EF4-FFF2-40B4-BE49-F238E27FC236}">
                  <a16:creationId xmlns:a16="http://schemas.microsoft.com/office/drawing/2014/main" id="{307774A5-5D42-4038-884F-6A8503F6720A}"/>
                </a:ext>
              </a:extLst>
            </p:cNvPr>
            <p:cNvPicPr>
              <a:picLocks noChangeAspect="1"/>
            </p:cNvPicPr>
            <p:nvPr/>
          </p:nvPicPr>
          <p:blipFill>
            <a:blip r:embed="rId4"/>
            <a:stretch>
              <a:fillRect/>
            </a:stretch>
          </p:blipFill>
          <p:spPr>
            <a:xfrm>
              <a:off x="3747593" y="3429000"/>
              <a:ext cx="2964492" cy="1734493"/>
            </a:xfrm>
            <a:prstGeom prst="rect">
              <a:avLst/>
            </a:prstGeom>
          </p:spPr>
        </p:pic>
        <p:pic>
          <p:nvPicPr>
            <p:cNvPr id="9" name="圖片 8">
              <a:extLst>
                <a:ext uri="{FF2B5EF4-FFF2-40B4-BE49-F238E27FC236}">
                  <a16:creationId xmlns:a16="http://schemas.microsoft.com/office/drawing/2014/main" id="{DFEDC1D1-00CB-4451-B4AB-C8440AA9F51A}"/>
                </a:ext>
              </a:extLst>
            </p:cNvPr>
            <p:cNvPicPr>
              <a:picLocks noChangeAspect="1"/>
            </p:cNvPicPr>
            <p:nvPr/>
          </p:nvPicPr>
          <p:blipFill>
            <a:blip r:embed="rId5"/>
            <a:stretch>
              <a:fillRect/>
            </a:stretch>
          </p:blipFill>
          <p:spPr>
            <a:xfrm>
              <a:off x="3747593" y="5163493"/>
              <a:ext cx="2964492" cy="1713693"/>
            </a:xfrm>
            <a:prstGeom prst="rect">
              <a:avLst/>
            </a:prstGeom>
          </p:spPr>
        </p:pic>
        <p:pic>
          <p:nvPicPr>
            <p:cNvPr id="11" name="圖片 10">
              <a:extLst>
                <a:ext uri="{FF2B5EF4-FFF2-40B4-BE49-F238E27FC236}">
                  <a16:creationId xmlns:a16="http://schemas.microsoft.com/office/drawing/2014/main" id="{22A92427-0D58-4BA9-8A65-5B542DDD8C9F}"/>
                </a:ext>
              </a:extLst>
            </p:cNvPr>
            <p:cNvPicPr>
              <a:picLocks noChangeAspect="1"/>
            </p:cNvPicPr>
            <p:nvPr/>
          </p:nvPicPr>
          <p:blipFill>
            <a:blip r:embed="rId6"/>
            <a:stretch>
              <a:fillRect/>
            </a:stretch>
          </p:blipFill>
          <p:spPr>
            <a:xfrm>
              <a:off x="5149359" y="3654174"/>
              <a:ext cx="1188894" cy="196279"/>
            </a:xfrm>
            <a:prstGeom prst="rect">
              <a:avLst/>
            </a:prstGeom>
          </p:spPr>
        </p:pic>
        <p:pic>
          <p:nvPicPr>
            <p:cNvPr id="13" name="圖片 12">
              <a:extLst>
                <a:ext uri="{FF2B5EF4-FFF2-40B4-BE49-F238E27FC236}">
                  <a16:creationId xmlns:a16="http://schemas.microsoft.com/office/drawing/2014/main" id="{CD4FBF90-D74E-4A03-A2CC-C9B1DEDCA459}"/>
                </a:ext>
              </a:extLst>
            </p:cNvPr>
            <p:cNvPicPr>
              <a:picLocks noChangeAspect="1"/>
            </p:cNvPicPr>
            <p:nvPr/>
          </p:nvPicPr>
          <p:blipFill>
            <a:blip r:embed="rId7"/>
            <a:stretch>
              <a:fillRect/>
            </a:stretch>
          </p:blipFill>
          <p:spPr>
            <a:xfrm>
              <a:off x="4472311" y="5241240"/>
              <a:ext cx="1865942" cy="245160"/>
            </a:xfrm>
            <a:prstGeom prst="rect">
              <a:avLst/>
            </a:prstGeom>
          </p:spPr>
        </p:pic>
      </p:grpSp>
      <p:pic>
        <p:nvPicPr>
          <p:cNvPr id="15" name="圖片 14">
            <a:extLst>
              <a:ext uri="{FF2B5EF4-FFF2-40B4-BE49-F238E27FC236}">
                <a16:creationId xmlns:a16="http://schemas.microsoft.com/office/drawing/2014/main" id="{5B77CD90-AC97-4E3F-9AA2-FD1562235DEA}"/>
              </a:ext>
            </a:extLst>
          </p:cNvPr>
          <p:cNvPicPr>
            <a:picLocks noChangeAspect="1"/>
          </p:cNvPicPr>
          <p:nvPr/>
        </p:nvPicPr>
        <p:blipFill>
          <a:blip r:embed="rId8"/>
          <a:stretch>
            <a:fillRect/>
          </a:stretch>
        </p:blipFill>
        <p:spPr>
          <a:xfrm>
            <a:off x="7897178" y="3429000"/>
            <a:ext cx="3770182" cy="3294211"/>
          </a:xfrm>
          <a:prstGeom prst="rect">
            <a:avLst/>
          </a:prstGeom>
        </p:spPr>
      </p:pic>
      <p:sp>
        <p:nvSpPr>
          <p:cNvPr id="2" name="投影片編號版面配置區 1">
            <a:extLst>
              <a:ext uri="{FF2B5EF4-FFF2-40B4-BE49-F238E27FC236}">
                <a16:creationId xmlns:a16="http://schemas.microsoft.com/office/drawing/2014/main" id="{00CDE7F4-C8C9-47A7-8BA7-4B30D69790EC}"/>
              </a:ext>
            </a:extLst>
          </p:cNvPr>
          <p:cNvSpPr>
            <a:spLocks noGrp="1"/>
          </p:cNvSpPr>
          <p:nvPr>
            <p:ph type="sldNum" sz="quarter" idx="12"/>
          </p:nvPr>
        </p:nvSpPr>
        <p:spPr/>
        <p:txBody>
          <a:bodyPr/>
          <a:lstStyle/>
          <a:p>
            <a:fld id="{6D22F896-40B5-4ADD-8801-0D06FADFA095}" type="slidenum">
              <a:rPr lang="en-US" smtClean="0"/>
              <a:t>23</a:t>
            </a:fld>
            <a:endParaRPr lang="en-US" dirty="0"/>
          </a:p>
        </p:txBody>
      </p:sp>
    </p:spTree>
    <p:extLst>
      <p:ext uri="{BB962C8B-B14F-4D97-AF65-F5344CB8AC3E}">
        <p14:creationId xmlns:p14="http://schemas.microsoft.com/office/powerpoint/2010/main" val="2776466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dirty="0"/>
              <a:t>10.2.1 </a:t>
            </a:r>
            <a:r>
              <a:rPr lang="en-US" altLang="zh-TW" i="1" dirty="0"/>
              <a:t>Thresholding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4614333"/>
          </a:xfrm>
        </p:spPr>
        <p:txBody>
          <a:bodyPr anchor="t">
            <a:normAutofit/>
          </a:bodyPr>
          <a:lstStyle/>
          <a:p>
            <a:r>
              <a:rPr lang="en-US" altLang="zh-TW" dirty="0"/>
              <a:t>Some thoughts from researchers in the field…</a:t>
            </a:r>
          </a:p>
          <a:p>
            <a:pPr marL="0" indent="0">
              <a:buNone/>
            </a:pPr>
            <a:r>
              <a:rPr lang="en-US" altLang="zh-TW" dirty="0">
                <a:solidFill>
                  <a:schemeClr val="accent1"/>
                </a:solidFill>
              </a:rPr>
              <a:t>3.   Minimized Busyness</a:t>
            </a:r>
          </a:p>
          <a:p>
            <a:pPr lvl="1"/>
            <a:r>
              <a:rPr lang="en-US" altLang="zh-TW" dirty="0" err="1"/>
              <a:t>Weszka</a:t>
            </a:r>
            <a:r>
              <a:rPr lang="en-US" altLang="zh-TW" dirty="0"/>
              <a:t> and Rosenfeld 1978</a:t>
            </a:r>
          </a:p>
          <a:p>
            <a:pPr lvl="1"/>
            <a:r>
              <a:rPr lang="en-US" altLang="zh-TW" dirty="0"/>
              <a:t>Busyness: the percentage of pixels having a neighbor whose threshold value is different from their own threshold value.</a:t>
            </a:r>
          </a:p>
          <a:p>
            <a:pPr lvl="2"/>
            <a:r>
              <a:rPr lang="zh-TW" altLang="en-US" dirty="0"/>
              <a:t>相鄰像素的百分比具有與其自身閾值不同的閾值。</a:t>
            </a:r>
            <a:endParaRPr lang="en-US" altLang="zh-TW" dirty="0"/>
          </a:p>
          <a:p>
            <a:pPr lvl="2"/>
            <a:endParaRPr lang="en-US" altLang="zh-TW" dirty="0"/>
          </a:p>
          <a:p>
            <a:pPr marL="0" indent="0" eaLnBrk="1" hangingPunct="1">
              <a:buNone/>
              <a:defRPr/>
            </a:pPr>
            <a:endParaRPr lang="en-US" altLang="zh-TW" dirty="0"/>
          </a:p>
        </p:txBody>
      </p:sp>
      <p:sp>
        <p:nvSpPr>
          <p:cNvPr id="2" name="投影片編號版面配置區 1">
            <a:extLst>
              <a:ext uri="{FF2B5EF4-FFF2-40B4-BE49-F238E27FC236}">
                <a16:creationId xmlns:a16="http://schemas.microsoft.com/office/drawing/2014/main" id="{1C592B3B-A4A7-44AD-961D-276F858FD73F}"/>
              </a:ext>
            </a:extLst>
          </p:cNvPr>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193106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dirty="0"/>
              <a:t>10.2.1 </a:t>
            </a:r>
            <a:r>
              <a:rPr lang="en-US" altLang="zh-TW" i="1" dirty="0"/>
              <a:t>Thresholding</a:t>
            </a:r>
            <a:endParaRPr lang="zh-TW" altLang="en-US" dirty="0"/>
          </a:p>
        </p:txBody>
      </p:sp>
      <mc:AlternateContent xmlns:mc="http://schemas.openxmlformats.org/markup-compatibility/2006" xmlns:a14="http://schemas.microsoft.com/office/drawing/2010/main">
        <mc:Choice Requires="a14">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4614333"/>
              </a:xfrm>
            </p:spPr>
            <p:txBody>
              <a:bodyPr anchor="t">
                <a:normAutofit fontScale="92500" lnSpcReduction="20000"/>
              </a:bodyPr>
              <a:lstStyle/>
              <a:p>
                <a:r>
                  <a:rPr lang="en-US" altLang="zh-TW" dirty="0"/>
                  <a:t>Kohler 1981</a:t>
                </a:r>
              </a:p>
              <a:p>
                <a:r>
                  <a:rPr lang="en-US" altLang="zh-TW" dirty="0"/>
                  <a:t>Define:</a:t>
                </a:r>
              </a:p>
              <a:p>
                <a:pPr lvl="1"/>
                <a:r>
                  <a:rPr lang="en-US" altLang="zh-TW" dirty="0">
                    <a:solidFill>
                      <a:schemeClr val="accent1"/>
                    </a:solidFill>
                  </a:rPr>
                  <a:t>set </a:t>
                </a:r>
                <a:r>
                  <a:rPr lang="en-US" altLang="zh-TW" i="1" dirty="0"/>
                  <a:t>E(T)</a:t>
                </a:r>
                <a:r>
                  <a:rPr lang="en-US" altLang="zh-TW" dirty="0">
                    <a:solidFill>
                      <a:schemeClr val="accent1"/>
                    </a:solidFill>
                  </a:rPr>
                  <a:t>: edges detected by a threshold </a:t>
                </a:r>
                <a:r>
                  <a:rPr lang="en-US" altLang="zh-TW" i="1" dirty="0"/>
                  <a:t>T</a:t>
                </a:r>
              </a:p>
              <a:p>
                <a:pPr lvl="1"/>
                <a14:m>
                  <m:oMath xmlns:m="http://schemas.openxmlformats.org/officeDocument/2006/math">
                    <m:r>
                      <a:rPr lang="en-US" altLang="zh-TW" i="1" dirty="0">
                        <a:latin typeface="Cambria Math" panose="02040503050406030204" pitchFamily="18" charset="0"/>
                      </a:rPr>
                      <m:t>𝐸</m:t>
                    </m:r>
                    <m:d>
                      <m:dPr>
                        <m:ctrlPr>
                          <a:rPr lang="en-US" altLang="zh-TW" i="1" dirty="0">
                            <a:latin typeface="Cambria Math" panose="02040503050406030204" pitchFamily="18" charset="0"/>
                          </a:rPr>
                        </m:ctrlPr>
                      </m:dPr>
                      <m:e>
                        <m:r>
                          <a:rPr lang="en-US" altLang="zh-TW" i="1" dirty="0">
                            <a:latin typeface="Cambria Math" panose="02040503050406030204" pitchFamily="18" charset="0"/>
                          </a:rPr>
                          <m:t>𝑇</m:t>
                        </m:r>
                      </m:e>
                    </m:d>
                    <m:r>
                      <a:rPr lang="en-US" altLang="zh-TW" i="1" dirty="0">
                        <a:latin typeface="Cambria Math" panose="02040503050406030204" pitchFamily="18" charset="0"/>
                      </a:rPr>
                      <m:t>=</m:t>
                    </m:r>
                    <m:r>
                      <a:rPr lang="en-US" altLang="zh-TW" b="0" i="1" dirty="0" smtClean="0">
                        <a:latin typeface="Cambria Math" panose="02040503050406030204" pitchFamily="18" charset="0"/>
                      </a:rPr>
                      <m:t>{[</m:t>
                    </m:r>
                    <m:d>
                      <m:dPr>
                        <m:ctrlPr>
                          <a:rPr lang="en-US" altLang="zh-TW" b="0" i="1" dirty="0" smtClean="0">
                            <a:latin typeface="Cambria Math" panose="02040503050406030204" pitchFamily="18" charset="0"/>
                          </a:rPr>
                        </m:ctrlPr>
                      </m:dPr>
                      <m:e>
                        <m:r>
                          <a:rPr lang="en-US" altLang="zh-TW" b="0" i="1" dirty="0" smtClean="0">
                            <a:latin typeface="Cambria Math" panose="02040503050406030204" pitchFamily="18" charset="0"/>
                          </a:rPr>
                          <m:t>𝑖</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𝑗</m:t>
                        </m:r>
                      </m:e>
                    </m:d>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𝑘</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𝑙</m:t>
                    </m:r>
                    <m:r>
                      <a:rPr lang="en-US" altLang="zh-TW" b="0" i="1" dirty="0" smtClean="0">
                        <a:latin typeface="Cambria Math" panose="02040503050406030204" pitchFamily="18" charset="0"/>
                      </a:rPr>
                      <m:t>)|</m:t>
                    </m:r>
                  </m:oMath>
                </a14:m>
                <a:endParaRPr lang="en-US" altLang="zh-TW" b="0" dirty="0"/>
              </a:p>
              <a:p>
                <a:pPr marL="457200" lvl="1" indent="0">
                  <a:buNone/>
                </a:pPr>
                <a:r>
                  <a:rPr lang="en-US" altLang="zh-TW" b="0" dirty="0"/>
                  <a:t>	</a:t>
                </a:r>
                <a14:m>
                  <m:oMath xmlns:m="http://schemas.openxmlformats.org/officeDocument/2006/math">
                    <m:r>
                      <a:rPr lang="en-US" altLang="zh-TW" b="0" i="1" dirty="0" smtClean="0">
                        <a:latin typeface="Cambria Math" panose="02040503050406030204" pitchFamily="18" charset="0"/>
                      </a:rPr>
                      <m:t>1. </m:t>
                    </m:r>
                    <m:r>
                      <a:rPr lang="en-US" altLang="zh-TW" b="0" i="1" dirty="0" smtClean="0">
                        <a:latin typeface="Cambria Math" panose="02040503050406030204" pitchFamily="18" charset="0"/>
                      </a:rPr>
                      <m:t>𝑝𝑖𝑥𝑒𝑙𝑠</m:t>
                    </m:r>
                    <m:r>
                      <a:rPr lang="en-US" altLang="zh-TW" b="0" i="1" dirty="0" smtClean="0">
                        <a:latin typeface="Cambria Math" panose="02040503050406030204" pitchFamily="18" charset="0"/>
                      </a:rPr>
                      <m:t> </m:t>
                    </m:r>
                    <m:d>
                      <m:dPr>
                        <m:ctrlPr>
                          <a:rPr lang="en-US" altLang="zh-TW" b="0" i="1" dirty="0" smtClean="0">
                            <a:latin typeface="Cambria Math" panose="02040503050406030204" pitchFamily="18" charset="0"/>
                          </a:rPr>
                        </m:ctrlPr>
                      </m:dPr>
                      <m:e>
                        <m:r>
                          <a:rPr lang="en-US" altLang="zh-TW" b="0" i="1" dirty="0" smtClean="0">
                            <a:latin typeface="Cambria Math" panose="02040503050406030204" pitchFamily="18" charset="0"/>
                          </a:rPr>
                          <m:t>𝑖</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𝑗</m:t>
                        </m:r>
                      </m:e>
                    </m:d>
                    <m:r>
                      <a:rPr lang="en-US" altLang="zh-TW" b="0" i="1" dirty="0" smtClean="0">
                        <a:latin typeface="Cambria Math" panose="02040503050406030204" pitchFamily="18" charset="0"/>
                      </a:rPr>
                      <m:t> </m:t>
                    </m:r>
                    <m:r>
                      <a:rPr lang="en-US" altLang="zh-TW" b="0" i="1" dirty="0" smtClean="0">
                        <a:latin typeface="Cambria Math" panose="02040503050406030204" pitchFamily="18" charset="0"/>
                      </a:rPr>
                      <m:t>𝑎𝑛𝑑</m:t>
                    </m:r>
                    <m:r>
                      <a:rPr lang="en-US" altLang="zh-TW" b="0" i="1" dirty="0" smtClean="0">
                        <a:latin typeface="Cambria Math" panose="02040503050406030204" pitchFamily="18" charset="0"/>
                      </a:rPr>
                      <m:t> </m:t>
                    </m:r>
                    <m:d>
                      <m:dPr>
                        <m:ctrlPr>
                          <a:rPr lang="en-US" altLang="zh-TW" b="0" i="1" dirty="0" smtClean="0">
                            <a:latin typeface="Cambria Math" panose="02040503050406030204" pitchFamily="18" charset="0"/>
                          </a:rPr>
                        </m:ctrlPr>
                      </m:dPr>
                      <m:e>
                        <m:r>
                          <a:rPr lang="en-US" altLang="zh-TW" b="0" i="1" dirty="0" smtClean="0">
                            <a:latin typeface="Cambria Math" panose="02040503050406030204" pitchFamily="18" charset="0"/>
                          </a:rPr>
                          <m:t>𝑘</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𝑙</m:t>
                        </m:r>
                      </m:e>
                    </m:d>
                    <m:r>
                      <a:rPr lang="en-US" altLang="zh-TW" b="0" i="1" dirty="0" smtClean="0">
                        <a:latin typeface="Cambria Math" panose="02040503050406030204" pitchFamily="18" charset="0"/>
                      </a:rPr>
                      <m:t> </m:t>
                    </m:r>
                    <m:r>
                      <a:rPr lang="en-US" altLang="zh-TW" b="0" i="1" dirty="0" smtClean="0">
                        <a:latin typeface="Cambria Math" panose="02040503050406030204" pitchFamily="18" charset="0"/>
                      </a:rPr>
                      <m:t>𝑎𝑟𝑒</m:t>
                    </m:r>
                    <m:r>
                      <a:rPr lang="en-US" altLang="zh-TW" b="0" i="1" dirty="0" smtClean="0">
                        <a:latin typeface="Cambria Math" panose="02040503050406030204" pitchFamily="18" charset="0"/>
                      </a:rPr>
                      <m:t> </m:t>
                    </m:r>
                    <m:r>
                      <a:rPr lang="en-US" altLang="zh-TW" b="0" i="1" dirty="0" smtClean="0">
                        <a:latin typeface="Cambria Math" panose="02040503050406030204" pitchFamily="18" charset="0"/>
                      </a:rPr>
                      <m:t>𝑛𝑒𝑖𝑔h𝑏𝑜𝑟𝑠</m:t>
                    </m:r>
                  </m:oMath>
                </a14:m>
                <a:endParaRPr lang="en-US" altLang="zh-TW" b="0" dirty="0"/>
              </a:p>
              <a:p>
                <a:pPr marL="457200" lvl="1" indent="0">
                  <a:buNone/>
                </a:pPr>
                <a:r>
                  <a:rPr lang="en-US" altLang="zh-TW" b="0" dirty="0"/>
                  <a:t>	</a:t>
                </a:r>
                <a14:m>
                  <m:oMath xmlns:m="http://schemas.openxmlformats.org/officeDocument/2006/math">
                    <m:r>
                      <a:rPr lang="en-US" altLang="zh-TW" b="0" i="1" dirty="0" smtClean="0">
                        <a:latin typeface="Cambria Math" panose="02040503050406030204" pitchFamily="18" charset="0"/>
                      </a:rPr>
                      <m:t>2.</m:t>
                    </m:r>
                    <m:func>
                      <m:funcPr>
                        <m:ctrlPr>
                          <a:rPr lang="en-US" altLang="zh-TW" b="0" i="1" dirty="0" smtClean="0">
                            <a:latin typeface="Cambria Math" panose="02040503050406030204" pitchFamily="18" charset="0"/>
                          </a:rPr>
                        </m:ctrlPr>
                      </m:funcPr>
                      <m:fName>
                        <m:r>
                          <m:rPr>
                            <m:sty m:val="p"/>
                          </m:rPr>
                          <a:rPr lang="en-US" altLang="zh-TW" b="0" i="0" dirty="0" smtClean="0">
                            <a:latin typeface="Cambria Math" panose="02040503050406030204" pitchFamily="18" charset="0"/>
                          </a:rPr>
                          <m:t>min</m:t>
                        </m:r>
                      </m:fName>
                      <m:e>
                        <m:r>
                          <a:rPr lang="en-US" altLang="zh-TW" b="0" i="1" dirty="0" smtClean="0">
                            <a:latin typeface="Cambria Math" panose="02040503050406030204" pitchFamily="18" charset="0"/>
                          </a:rPr>
                          <m:t>{</m:t>
                        </m:r>
                        <m:r>
                          <a:rPr lang="en-US" altLang="zh-TW" i="1" dirty="0">
                            <a:latin typeface="Cambria Math" panose="02040503050406030204" pitchFamily="18" charset="0"/>
                          </a:rPr>
                          <m:t>𝐼</m:t>
                        </m:r>
                        <m:r>
                          <a:rPr lang="en-US" altLang="zh-TW" i="1" dirty="0">
                            <a:latin typeface="Cambria Math" panose="02040503050406030204" pitchFamily="18" charset="0"/>
                          </a:rPr>
                          <m:t>(</m:t>
                        </m:r>
                        <m:r>
                          <a:rPr lang="en-US" altLang="zh-TW" i="1" dirty="0">
                            <a:latin typeface="Cambria Math" panose="02040503050406030204" pitchFamily="18" charset="0"/>
                          </a:rPr>
                          <m:t>𝑖</m:t>
                        </m:r>
                        <m:r>
                          <a:rPr lang="en-US" altLang="zh-TW" i="1" dirty="0">
                            <a:latin typeface="Cambria Math" panose="02040503050406030204" pitchFamily="18" charset="0"/>
                          </a:rPr>
                          <m:t>,</m:t>
                        </m:r>
                        <m:r>
                          <a:rPr lang="en-US" altLang="zh-TW" i="1" dirty="0">
                            <a:latin typeface="Cambria Math" panose="02040503050406030204" pitchFamily="18" charset="0"/>
                          </a:rPr>
                          <m:t>𝑗</m:t>
                        </m:r>
                        <m:r>
                          <a:rPr lang="en-US" altLang="zh-TW" i="1" dirty="0">
                            <a:latin typeface="Cambria Math" panose="02040503050406030204" pitchFamily="18" charset="0"/>
                          </a:rPr>
                          <m:t>),</m:t>
                        </m:r>
                        <m:r>
                          <a:rPr lang="en-US" altLang="zh-TW" i="1" dirty="0">
                            <a:latin typeface="Cambria Math" panose="02040503050406030204" pitchFamily="18" charset="0"/>
                          </a:rPr>
                          <m:t>𝐼</m:t>
                        </m:r>
                        <m:d>
                          <m:dPr>
                            <m:ctrlPr>
                              <a:rPr lang="en-US" altLang="zh-TW" i="1" dirty="0">
                                <a:latin typeface="Cambria Math" panose="02040503050406030204" pitchFamily="18" charset="0"/>
                              </a:rPr>
                            </m:ctrlPr>
                          </m:dPr>
                          <m:e>
                            <m:r>
                              <a:rPr lang="en-US" altLang="zh-TW" i="1" dirty="0">
                                <a:latin typeface="Cambria Math" panose="02040503050406030204" pitchFamily="18" charset="0"/>
                              </a:rPr>
                              <m:t>𝑘</m:t>
                            </m:r>
                            <m:r>
                              <a:rPr lang="en-US" altLang="zh-TW" i="1" dirty="0">
                                <a:latin typeface="Cambria Math" panose="02040503050406030204" pitchFamily="18" charset="0"/>
                              </a:rPr>
                              <m:t>,</m:t>
                            </m:r>
                            <m:r>
                              <a:rPr lang="en-US" altLang="zh-TW" i="1" dirty="0">
                                <a:latin typeface="Cambria Math" panose="02040503050406030204" pitchFamily="18" charset="0"/>
                              </a:rPr>
                              <m:t>𝑙</m:t>
                            </m:r>
                          </m:e>
                        </m:d>
                        <m:r>
                          <a:rPr lang="en-US" altLang="zh-TW" b="0" i="1" dirty="0" smtClean="0">
                            <a:latin typeface="Cambria Math" panose="02040503050406030204" pitchFamily="18" charset="0"/>
                          </a:rPr>
                          <m:t>}</m:t>
                        </m:r>
                      </m:e>
                    </m:func>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𝑇</m:t>
                    </m:r>
                    <m:r>
                      <a:rPr lang="en-US" altLang="zh-TW" b="0" i="1" dirty="0" smtClean="0">
                        <a:latin typeface="Cambria Math" panose="02040503050406030204" pitchFamily="18" charset="0"/>
                      </a:rPr>
                      <m:t>&lt;</m:t>
                    </m:r>
                    <m:r>
                      <m:rPr>
                        <m:sty m:val="p"/>
                      </m:rPr>
                      <a:rPr lang="en-US" altLang="zh-TW" b="0" i="0" dirty="0" smtClean="0">
                        <a:latin typeface="Cambria Math" panose="02040503050406030204" pitchFamily="18" charset="0"/>
                      </a:rPr>
                      <m:t>max</m:t>
                    </m:r>
                    <m:d>
                      <m:dPr>
                        <m:begChr m:val="{"/>
                        <m:endChr m:val="}"/>
                        <m:ctrlPr>
                          <a:rPr lang="en-US" altLang="zh-TW" b="0" i="1" dirty="0" smtClean="0">
                            <a:latin typeface="Cambria Math" panose="02040503050406030204" pitchFamily="18" charset="0"/>
                          </a:rPr>
                        </m:ctrlPr>
                      </m:dPr>
                      <m:e>
                        <m:r>
                          <a:rPr lang="en-US" altLang="zh-TW" b="0" i="1" dirty="0" smtClean="0">
                            <a:latin typeface="Cambria Math" panose="02040503050406030204" pitchFamily="18" charset="0"/>
                          </a:rPr>
                          <m:t>𝐼</m:t>
                        </m:r>
                        <m:d>
                          <m:dPr>
                            <m:ctrlPr>
                              <a:rPr lang="en-US" altLang="zh-TW" b="0" i="1" dirty="0" smtClean="0">
                                <a:latin typeface="Cambria Math" panose="02040503050406030204" pitchFamily="18" charset="0"/>
                              </a:rPr>
                            </m:ctrlPr>
                          </m:dPr>
                          <m:e>
                            <m:r>
                              <a:rPr lang="en-US" altLang="zh-TW" b="0" i="1" dirty="0" smtClean="0">
                                <a:latin typeface="Cambria Math" panose="02040503050406030204" pitchFamily="18" charset="0"/>
                              </a:rPr>
                              <m:t>𝑖</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𝑗</m:t>
                            </m:r>
                          </m:e>
                        </m:d>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𝐼</m:t>
                        </m:r>
                        <m:d>
                          <m:dPr>
                            <m:ctrlPr>
                              <a:rPr lang="en-US" altLang="zh-TW" b="0" i="1" dirty="0" smtClean="0">
                                <a:latin typeface="Cambria Math" panose="02040503050406030204" pitchFamily="18" charset="0"/>
                              </a:rPr>
                            </m:ctrlPr>
                          </m:dPr>
                          <m:e>
                            <m:r>
                              <a:rPr lang="en-US" altLang="zh-TW" b="0" i="1" dirty="0" smtClean="0">
                                <a:latin typeface="Cambria Math" panose="02040503050406030204" pitchFamily="18" charset="0"/>
                              </a:rPr>
                              <m:t>𝑘</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𝑙</m:t>
                            </m:r>
                          </m:e>
                        </m:d>
                      </m:e>
                    </m:d>
                    <m:r>
                      <a:rPr lang="en-US" altLang="zh-TW" b="0" i="0" dirty="0" smtClean="0">
                        <a:latin typeface="Cambria Math" panose="02040503050406030204" pitchFamily="18" charset="0"/>
                      </a:rPr>
                      <m:t>}.</m:t>
                    </m:r>
                  </m:oMath>
                </a14:m>
                <a:endParaRPr lang="en-US" altLang="zh-TW" b="0" dirty="0"/>
              </a:p>
              <a:p>
                <a:pPr marL="457200" lvl="1" indent="0">
                  <a:buNone/>
                </a:pPr>
                <a:endParaRPr lang="en-US" altLang="zh-TW" dirty="0"/>
              </a:p>
              <a:p>
                <a:pPr lvl="1"/>
                <a14:m>
                  <m:oMath xmlns:m="http://schemas.openxmlformats.org/officeDocument/2006/math">
                    <m:r>
                      <a:rPr lang="en-US" altLang="zh-TW" b="0" i="1" dirty="0" smtClean="0">
                        <a:solidFill>
                          <a:schemeClr val="accent1"/>
                        </a:solidFill>
                        <a:latin typeface="Cambria Math" panose="02040503050406030204" pitchFamily="18" charset="0"/>
                      </a:rPr>
                      <m:t>𝐶</m:t>
                    </m:r>
                    <m:d>
                      <m:dPr>
                        <m:ctrlPr>
                          <a:rPr lang="en-US" altLang="zh-TW" b="0" i="1" dirty="0" smtClean="0">
                            <a:solidFill>
                              <a:schemeClr val="accent1"/>
                            </a:solidFill>
                            <a:latin typeface="Cambria Math" panose="02040503050406030204" pitchFamily="18" charset="0"/>
                          </a:rPr>
                        </m:ctrlPr>
                      </m:dPr>
                      <m:e>
                        <m:r>
                          <a:rPr lang="en-US" altLang="zh-TW" b="0" i="1" dirty="0" smtClean="0">
                            <a:solidFill>
                              <a:schemeClr val="accent1"/>
                            </a:solidFill>
                            <a:latin typeface="Cambria Math" panose="02040503050406030204" pitchFamily="18" charset="0"/>
                          </a:rPr>
                          <m:t>𝑇</m:t>
                        </m:r>
                      </m:e>
                    </m:d>
                    <m:r>
                      <a:rPr lang="en-US" altLang="zh-TW" b="0" i="1" dirty="0" smtClean="0">
                        <a:latin typeface="Cambria Math" panose="02040503050406030204" pitchFamily="18" charset="0"/>
                      </a:rPr>
                      <m:t>=</m:t>
                    </m:r>
                    <m:nary>
                      <m:naryPr>
                        <m:chr m:val="∑"/>
                        <m:limLoc m:val="undOvr"/>
                        <m:grow m:val="on"/>
                        <m:supHide m:val="on"/>
                        <m:ctrlPr>
                          <a:rPr lang="en-US" altLang="zh-TW" b="0" i="1" dirty="0" smtClean="0">
                            <a:latin typeface="Cambria Math" panose="02040503050406030204" pitchFamily="18" charset="0"/>
                          </a:rPr>
                        </m:ctrlPr>
                      </m:naryPr>
                      <m:sub>
                        <m:d>
                          <m:dPr>
                            <m:begChr m:val="["/>
                            <m:endChr m:val="]"/>
                            <m:ctrlPr>
                              <a:rPr lang="en-US" altLang="zh-TW" b="0" i="1" dirty="0" smtClean="0">
                                <a:latin typeface="Cambria Math" panose="02040503050406030204" pitchFamily="18" charset="0"/>
                              </a:rPr>
                            </m:ctrlPr>
                          </m:dPr>
                          <m:e>
                            <m:r>
                              <a:rPr lang="en-US" altLang="zh-TW" b="0" i="1" dirty="0" smtClean="0">
                                <a:latin typeface="Cambria Math" panose="02040503050406030204" pitchFamily="18" charset="0"/>
                              </a:rPr>
                              <m:t>𝐼</m:t>
                            </m:r>
                            <m:d>
                              <m:dPr>
                                <m:ctrlPr>
                                  <a:rPr lang="en-US" altLang="zh-TW" b="0" i="1" dirty="0" smtClean="0">
                                    <a:latin typeface="Cambria Math" panose="02040503050406030204" pitchFamily="18" charset="0"/>
                                  </a:rPr>
                                </m:ctrlPr>
                              </m:dPr>
                              <m:e>
                                <m:r>
                                  <a:rPr lang="en-US" altLang="zh-TW" b="0" i="1" dirty="0" smtClean="0">
                                    <a:latin typeface="Cambria Math" panose="02040503050406030204" pitchFamily="18" charset="0"/>
                                  </a:rPr>
                                  <m:t>ⅈ,</m:t>
                                </m:r>
                                <m:r>
                                  <a:rPr lang="en-US" altLang="zh-TW" b="0" i="1" dirty="0" smtClean="0">
                                    <a:latin typeface="Cambria Math" panose="02040503050406030204" pitchFamily="18" charset="0"/>
                                  </a:rPr>
                                  <m:t>𝑗</m:t>
                                </m:r>
                              </m:e>
                            </m:d>
                            <m:r>
                              <a:rPr lang="en-US" altLang="zh-TW" b="0" i="1" dirty="0" smtClean="0">
                                <a:latin typeface="Cambria Math" panose="02040503050406030204" pitchFamily="18" charset="0"/>
                              </a:rPr>
                              <m:t>,</m:t>
                            </m:r>
                            <m:d>
                              <m:dPr>
                                <m:ctrlPr>
                                  <a:rPr lang="en-US" altLang="zh-TW" b="0" i="1" dirty="0" smtClean="0">
                                    <a:latin typeface="Cambria Math" panose="02040503050406030204" pitchFamily="18" charset="0"/>
                                  </a:rPr>
                                </m:ctrlPr>
                              </m:dPr>
                              <m:e>
                                <m:r>
                                  <a:rPr lang="en-US" altLang="zh-TW" b="0" i="1" dirty="0" smtClean="0">
                                    <a:latin typeface="Cambria Math" panose="02040503050406030204" pitchFamily="18" charset="0"/>
                                  </a:rPr>
                                  <m:t>𝑘</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𝑙</m:t>
                                </m:r>
                              </m:e>
                            </m:d>
                          </m:e>
                        </m:d>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𝐸</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𝑇</m:t>
                        </m:r>
                        <m:r>
                          <a:rPr lang="en-US" altLang="zh-TW" b="0" i="1" dirty="0" smtClean="0">
                            <a:latin typeface="Cambria Math" panose="02040503050406030204" pitchFamily="18" charset="0"/>
                          </a:rPr>
                          <m:t>)</m:t>
                        </m:r>
                      </m:sub>
                      <m:sup/>
                      <m:e>
                        <m:r>
                          <m:rPr>
                            <m:sty m:val="p"/>
                          </m:rPr>
                          <a:rPr lang="en-US" altLang="zh-TW" dirty="0">
                            <a:latin typeface="Cambria Math" panose="02040503050406030204" pitchFamily="18" charset="0"/>
                          </a:rPr>
                          <m:t>min</m:t>
                        </m:r>
                        <m:r>
                          <a:rPr lang="en-US" altLang="zh-TW" i="1" dirty="0">
                            <a:latin typeface="Cambria Math" panose="02040503050406030204" pitchFamily="18" charset="0"/>
                          </a:rPr>
                          <m:t>⁡{</m:t>
                        </m:r>
                        <m:d>
                          <m:dPr>
                            <m:begChr m:val="|"/>
                            <m:endChr m:val="|"/>
                            <m:ctrlPr>
                              <a:rPr lang="en-US" altLang="zh-TW" i="1" dirty="0">
                                <a:latin typeface="Cambria Math" panose="02040503050406030204" pitchFamily="18" charset="0"/>
                              </a:rPr>
                            </m:ctrlPr>
                          </m:dPr>
                          <m:e>
                            <m:r>
                              <a:rPr lang="en-US" altLang="zh-TW" i="1" dirty="0">
                                <a:latin typeface="Cambria Math" panose="02040503050406030204" pitchFamily="18" charset="0"/>
                              </a:rPr>
                              <m:t>𝐼</m:t>
                            </m:r>
                            <m:d>
                              <m:dPr>
                                <m:ctrlPr>
                                  <a:rPr lang="en-US" altLang="zh-TW" i="1" dirty="0">
                                    <a:latin typeface="Cambria Math" panose="02040503050406030204" pitchFamily="18" charset="0"/>
                                  </a:rPr>
                                </m:ctrlPr>
                              </m:dPr>
                              <m:e>
                                <m:r>
                                  <a:rPr lang="en-US" altLang="zh-TW" i="1" dirty="0">
                                    <a:latin typeface="Cambria Math" panose="02040503050406030204" pitchFamily="18" charset="0"/>
                                  </a:rPr>
                                  <m:t>𝑖</m:t>
                                </m:r>
                                <m:r>
                                  <a:rPr lang="en-US" altLang="zh-TW" i="1" dirty="0">
                                    <a:latin typeface="Cambria Math" panose="02040503050406030204" pitchFamily="18" charset="0"/>
                                  </a:rPr>
                                  <m:t>,</m:t>
                                </m:r>
                                <m:r>
                                  <a:rPr lang="en-US" altLang="zh-TW" i="1" dirty="0">
                                    <a:latin typeface="Cambria Math" panose="02040503050406030204" pitchFamily="18" charset="0"/>
                                  </a:rPr>
                                  <m:t>𝑗</m:t>
                                </m:r>
                              </m:e>
                            </m:d>
                            <m:r>
                              <a:rPr lang="en-US" altLang="zh-TW" i="1" dirty="0">
                                <a:latin typeface="Cambria Math" panose="02040503050406030204" pitchFamily="18" charset="0"/>
                              </a:rPr>
                              <m:t>−</m:t>
                            </m:r>
                            <m:r>
                              <a:rPr lang="en-US" altLang="zh-TW" i="1" dirty="0">
                                <a:latin typeface="Cambria Math" panose="02040503050406030204" pitchFamily="18" charset="0"/>
                              </a:rPr>
                              <m:t>𝑇</m:t>
                            </m:r>
                          </m:e>
                        </m:d>
                        <m:r>
                          <a:rPr lang="en-US" altLang="zh-TW" i="1" dirty="0">
                            <a:latin typeface="Cambria Math" panose="02040503050406030204" pitchFamily="18" charset="0"/>
                          </a:rPr>
                          <m:t>,|</m:t>
                        </m:r>
                        <m:r>
                          <a:rPr lang="en-US" altLang="zh-TW" i="1" dirty="0">
                            <a:latin typeface="Cambria Math" panose="02040503050406030204" pitchFamily="18" charset="0"/>
                          </a:rPr>
                          <m:t>𝐼</m:t>
                        </m:r>
                        <m:d>
                          <m:dPr>
                            <m:ctrlPr>
                              <a:rPr lang="en-US" altLang="zh-TW" i="1" dirty="0">
                                <a:latin typeface="Cambria Math" panose="02040503050406030204" pitchFamily="18" charset="0"/>
                              </a:rPr>
                            </m:ctrlPr>
                          </m:dPr>
                          <m:e>
                            <m:r>
                              <a:rPr lang="en-US" altLang="zh-TW" i="1" dirty="0">
                                <a:latin typeface="Cambria Math" panose="02040503050406030204" pitchFamily="18" charset="0"/>
                              </a:rPr>
                              <m:t>𝑘</m:t>
                            </m:r>
                            <m:r>
                              <a:rPr lang="en-US" altLang="zh-TW" i="1" dirty="0">
                                <a:latin typeface="Cambria Math" panose="02040503050406030204" pitchFamily="18" charset="0"/>
                              </a:rPr>
                              <m:t>,</m:t>
                            </m:r>
                            <m:r>
                              <a:rPr lang="en-US" altLang="zh-TW" i="1" dirty="0">
                                <a:latin typeface="Cambria Math" panose="02040503050406030204" pitchFamily="18" charset="0"/>
                              </a:rPr>
                              <m:t>𝑙</m:t>
                            </m:r>
                          </m:e>
                        </m:d>
                        <m:r>
                          <a:rPr lang="en-US" altLang="zh-TW" i="1" dirty="0">
                            <a:latin typeface="Cambria Math" panose="02040503050406030204" pitchFamily="18" charset="0"/>
                          </a:rPr>
                          <m:t>−</m:t>
                        </m:r>
                        <m:r>
                          <a:rPr lang="en-US" altLang="zh-TW" i="1" dirty="0">
                            <a:latin typeface="Cambria Math" panose="02040503050406030204" pitchFamily="18" charset="0"/>
                          </a:rPr>
                          <m:t>𝑇</m:t>
                        </m:r>
                        <m:r>
                          <a:rPr lang="en-US" altLang="zh-TW" i="1" dirty="0">
                            <a:latin typeface="Cambria Math" panose="02040503050406030204" pitchFamily="18" charset="0"/>
                          </a:rPr>
                          <m:t>|}</m:t>
                        </m:r>
                      </m:e>
                    </m:nary>
                  </m:oMath>
                </a14:m>
                <a:endParaRPr lang="en-US" altLang="zh-TW" b="0" dirty="0"/>
              </a:p>
              <a:p>
                <a:r>
                  <a:rPr lang="en-US" altLang="zh-TW" dirty="0"/>
                  <a:t>The average contrast is </a:t>
                </a:r>
                <a14:m>
                  <m:oMath xmlns:m="http://schemas.openxmlformats.org/officeDocument/2006/math">
                    <m:r>
                      <a:rPr lang="en-US" altLang="zh-TW" b="0" i="1" dirty="0" smtClean="0">
                        <a:latin typeface="Cambria Math" panose="02040503050406030204" pitchFamily="18" charset="0"/>
                      </a:rPr>
                      <m:t>𝐶</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𝑇</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𝐸</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𝑇</m:t>
                    </m:r>
                    <m:r>
                      <a:rPr lang="en-US" altLang="zh-TW" b="0" i="1" dirty="0" smtClean="0">
                        <a:latin typeface="Cambria Math" panose="02040503050406030204" pitchFamily="18" charset="0"/>
                      </a:rPr>
                      <m:t>)</m:t>
                    </m:r>
                  </m:oMath>
                </a14:m>
                <a:endParaRPr lang="en-US" altLang="zh-TW" b="0" dirty="0"/>
              </a:p>
              <a:p>
                <a:r>
                  <a:rPr lang="en-US" altLang="zh-TW" dirty="0"/>
                  <a:t>The best threshold </a:t>
                </a:r>
                <a14:m>
                  <m:oMath xmlns:m="http://schemas.openxmlformats.org/officeDocument/2006/math">
                    <m:sSub>
                      <m:sSubPr>
                        <m:ctrlPr>
                          <a:rPr lang="en-US" altLang="zh-TW" b="0" i="1" dirty="0" smtClean="0">
                            <a:latin typeface="Cambria Math" panose="02040503050406030204" pitchFamily="18" charset="0"/>
                          </a:rPr>
                        </m:ctrlPr>
                      </m:sSubPr>
                      <m:e>
                        <m:r>
                          <a:rPr lang="en-US" altLang="zh-TW" b="0" i="1" dirty="0" smtClean="0">
                            <a:latin typeface="Cambria Math" panose="02040503050406030204" pitchFamily="18" charset="0"/>
                          </a:rPr>
                          <m:t>𝑇</m:t>
                        </m:r>
                      </m:e>
                      <m:sub>
                        <m:r>
                          <a:rPr lang="en-US" altLang="zh-TW" b="0" i="1" dirty="0" smtClean="0">
                            <a:latin typeface="Cambria Math" panose="02040503050406030204" pitchFamily="18" charset="0"/>
                          </a:rPr>
                          <m:t>𝑏</m:t>
                        </m:r>
                      </m:sub>
                    </m:sSub>
                  </m:oMath>
                </a14:m>
                <a:r>
                  <a:rPr lang="en-US" altLang="zh-TW" b="0" dirty="0"/>
                  <a:t> is the value that </a:t>
                </a:r>
              </a:p>
              <a:p>
                <a:pPr marL="0" indent="0">
                  <a:buNone/>
                </a:pPr>
                <a:r>
                  <a:rPr lang="en-US" altLang="zh-TW" dirty="0">
                    <a:solidFill>
                      <a:schemeClr val="accent1"/>
                    </a:solidFill>
                  </a:rPr>
                  <a:t>   </a:t>
                </a:r>
                <a:r>
                  <a:rPr lang="en-US" altLang="zh-TW" b="0" dirty="0">
                    <a:solidFill>
                      <a:schemeClr val="accent1"/>
                    </a:solidFill>
                  </a:rPr>
                  <a:t>maximizes </a:t>
                </a:r>
                <a14:m>
                  <m:oMath xmlns:m="http://schemas.openxmlformats.org/officeDocument/2006/math">
                    <m:r>
                      <a:rPr lang="en-US" altLang="zh-TW" i="1" dirty="0">
                        <a:solidFill>
                          <a:schemeClr val="accent1"/>
                        </a:solidFill>
                        <a:latin typeface="Cambria Math" panose="02040503050406030204" pitchFamily="18" charset="0"/>
                      </a:rPr>
                      <m:t>𝐶</m:t>
                    </m:r>
                    <m:r>
                      <a:rPr lang="en-US" altLang="zh-TW" i="1" dirty="0">
                        <a:solidFill>
                          <a:schemeClr val="accent1"/>
                        </a:solidFill>
                        <a:latin typeface="Cambria Math" panose="02040503050406030204" pitchFamily="18" charset="0"/>
                      </a:rPr>
                      <m:t>(</m:t>
                    </m:r>
                    <m:r>
                      <a:rPr lang="en-US" altLang="zh-TW" i="1" dirty="0">
                        <a:solidFill>
                          <a:schemeClr val="accent1"/>
                        </a:solidFill>
                        <a:latin typeface="Cambria Math" panose="02040503050406030204" pitchFamily="18" charset="0"/>
                      </a:rPr>
                      <m:t>𝑇</m:t>
                    </m:r>
                    <m:r>
                      <a:rPr lang="en-US" altLang="zh-TW" i="1" dirty="0">
                        <a:solidFill>
                          <a:schemeClr val="accent1"/>
                        </a:solidFill>
                        <a:latin typeface="Cambria Math" panose="02040503050406030204" pitchFamily="18" charset="0"/>
                      </a:rPr>
                      <m:t>)/#</m:t>
                    </m:r>
                    <m:r>
                      <a:rPr lang="en-US" altLang="zh-TW" i="1" dirty="0">
                        <a:solidFill>
                          <a:schemeClr val="accent1"/>
                        </a:solidFill>
                        <a:latin typeface="Cambria Math" panose="02040503050406030204" pitchFamily="18" charset="0"/>
                      </a:rPr>
                      <m:t>𝐸</m:t>
                    </m:r>
                    <m:r>
                      <a:rPr lang="en-US" altLang="zh-TW" i="1" dirty="0">
                        <a:solidFill>
                          <a:schemeClr val="accent1"/>
                        </a:solidFill>
                        <a:latin typeface="Cambria Math" panose="02040503050406030204" pitchFamily="18" charset="0"/>
                      </a:rPr>
                      <m:t>(</m:t>
                    </m:r>
                    <m:r>
                      <a:rPr lang="en-US" altLang="zh-TW" i="1" dirty="0">
                        <a:solidFill>
                          <a:schemeClr val="accent1"/>
                        </a:solidFill>
                        <a:latin typeface="Cambria Math" panose="02040503050406030204" pitchFamily="18" charset="0"/>
                      </a:rPr>
                      <m:t>𝑇</m:t>
                    </m:r>
                    <m:r>
                      <a:rPr lang="en-US" altLang="zh-TW" i="1" dirty="0">
                        <a:solidFill>
                          <a:schemeClr val="accent1"/>
                        </a:solidFill>
                        <a:latin typeface="Cambria Math" panose="02040503050406030204" pitchFamily="18" charset="0"/>
                      </a:rPr>
                      <m:t>)</m:t>
                    </m:r>
                  </m:oMath>
                </a14:m>
                <a:endParaRPr lang="en-US" altLang="zh-TW" dirty="0"/>
              </a:p>
              <a:p>
                <a:pPr marL="0" indent="0" eaLnBrk="1" hangingPunct="1">
                  <a:buNone/>
                  <a:defRPr/>
                </a:pPr>
                <a:endParaRPr lang="en-US" altLang="zh-TW" dirty="0"/>
              </a:p>
            </p:txBody>
          </p:sp>
        </mc:Choice>
        <mc:Fallback xmlns="">
          <p:sp>
            <p:nvSpPr>
              <p:cNvPr id="6" name="內容版面配置區 5">
                <a:extLst>
                  <a:ext uri="{FF2B5EF4-FFF2-40B4-BE49-F238E27FC236}">
                    <a16:creationId xmlns:a16="http://schemas.microsoft.com/office/drawing/2014/main" id="{1A4A2935-93C7-4A5D-AFB9-FA71CE5B5BB4}"/>
                  </a:ext>
                </a:extLst>
              </p:cNvPr>
              <p:cNvSpPr>
                <a:spLocks noGrp="1" noRot="1" noChangeAspect="1" noMove="1" noResize="1" noEditPoints="1" noAdjustHandles="1" noChangeArrowheads="1" noChangeShapeType="1" noTextEdit="1"/>
              </p:cNvSpPr>
              <p:nvPr>
                <p:ph idx="1"/>
              </p:nvPr>
            </p:nvSpPr>
            <p:spPr>
              <a:xfrm>
                <a:off x="1484310" y="872067"/>
                <a:ext cx="10587716" cy="4614333"/>
              </a:xfrm>
              <a:blipFill>
                <a:blip r:embed="rId3"/>
                <a:stretch>
                  <a:fillRect l="-1267" t="-5020"/>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98934A9F-F3F3-4706-92A8-CD2348E1E796}"/>
              </a:ext>
            </a:extLst>
          </p:cNvPr>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4235948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dirty="0"/>
              <a:t>10.2.1 </a:t>
            </a:r>
            <a:r>
              <a:rPr lang="en-US" altLang="zh-TW" i="1" dirty="0"/>
              <a:t>Thresholding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4614333"/>
          </a:xfrm>
        </p:spPr>
        <p:txBody>
          <a:bodyPr anchor="t">
            <a:normAutofit/>
          </a:bodyPr>
          <a:lstStyle/>
          <a:p>
            <a:r>
              <a:rPr lang="en-US" altLang="zh-TW" sz="3200" i="1" dirty="0"/>
              <a:t>T</a:t>
            </a:r>
            <a:r>
              <a:rPr lang="en-US" altLang="zh-TW" sz="3200" i="1" baseline="-25000" dirty="0"/>
              <a:t>1</a:t>
            </a:r>
            <a:r>
              <a:rPr lang="en-US" altLang="zh-TW" sz="3200" dirty="0"/>
              <a:t> = 50</a:t>
            </a:r>
          </a:p>
          <a:p>
            <a:r>
              <a:rPr lang="en-US" altLang="zh-TW" dirty="0"/>
              <a:t>[45, 110]   -&gt; [</a:t>
            </a:r>
            <a:r>
              <a:rPr lang="en-US" altLang="zh-TW" dirty="0">
                <a:solidFill>
                  <a:srgbClr val="FF0000"/>
                </a:solidFill>
              </a:rPr>
              <a:t>5</a:t>
            </a:r>
            <a:r>
              <a:rPr lang="en-US" altLang="zh-TW" dirty="0"/>
              <a:t>, 60]</a:t>
            </a:r>
          </a:p>
          <a:p>
            <a:r>
              <a:rPr lang="en-US" altLang="zh-TW" dirty="0"/>
              <a:t>[33, 88]     -&gt; [</a:t>
            </a:r>
            <a:r>
              <a:rPr lang="en-US" altLang="zh-TW" dirty="0">
                <a:solidFill>
                  <a:srgbClr val="FF0000"/>
                </a:solidFill>
              </a:rPr>
              <a:t>17</a:t>
            </a:r>
            <a:r>
              <a:rPr lang="en-US" altLang="zh-TW" dirty="0"/>
              <a:t>, 38]</a:t>
            </a:r>
          </a:p>
          <a:p>
            <a:r>
              <a:rPr lang="en-US" altLang="zh-TW" dirty="0"/>
              <a:t>[15, 65]     -&gt; [35, </a:t>
            </a:r>
            <a:r>
              <a:rPr lang="en-US" altLang="zh-TW" dirty="0">
                <a:solidFill>
                  <a:srgbClr val="FF0000"/>
                </a:solidFill>
              </a:rPr>
              <a:t>15</a:t>
            </a:r>
            <a:r>
              <a:rPr lang="en-US" altLang="zh-TW" dirty="0"/>
              <a:t>]</a:t>
            </a:r>
          </a:p>
          <a:p>
            <a:r>
              <a:rPr lang="en-US" altLang="zh-TW" dirty="0"/>
              <a:t>[45, 115]   -&gt; [</a:t>
            </a:r>
            <a:r>
              <a:rPr lang="en-US" altLang="zh-TW" dirty="0">
                <a:solidFill>
                  <a:srgbClr val="FF0000"/>
                </a:solidFill>
              </a:rPr>
              <a:t>5</a:t>
            </a:r>
            <a:r>
              <a:rPr lang="en-US" altLang="zh-TW" dirty="0"/>
              <a:t>, 65]</a:t>
            </a:r>
          </a:p>
          <a:p>
            <a:r>
              <a:rPr lang="en-US" altLang="zh-TW" dirty="0"/>
              <a:t>[0, 225]     -&gt; [</a:t>
            </a:r>
            <a:r>
              <a:rPr lang="en-US" altLang="zh-TW" dirty="0">
                <a:solidFill>
                  <a:srgbClr val="FF0000"/>
                </a:solidFill>
              </a:rPr>
              <a:t>50</a:t>
            </a:r>
            <a:r>
              <a:rPr lang="en-US" altLang="zh-TW" dirty="0"/>
              <a:t>, 175]</a:t>
            </a:r>
            <a:endParaRPr lang="zh-TW" altLang="en-US" dirty="0"/>
          </a:p>
          <a:p>
            <a:pPr marL="0" indent="0" eaLnBrk="1" hangingPunct="1">
              <a:buNone/>
              <a:defRPr/>
            </a:pPr>
            <a:endParaRPr lang="en-US" altLang="zh-TW" dirty="0"/>
          </a:p>
        </p:txBody>
      </p:sp>
      <p:graphicFrame>
        <p:nvGraphicFramePr>
          <p:cNvPr id="4" name="Object 5">
            <a:extLst>
              <a:ext uri="{FF2B5EF4-FFF2-40B4-BE49-F238E27FC236}">
                <a16:creationId xmlns:a16="http://schemas.microsoft.com/office/drawing/2014/main" id="{AA3CFA5C-83B7-4BF3-997F-E39F72141FBC}"/>
              </a:ext>
            </a:extLst>
          </p:cNvPr>
          <p:cNvGraphicFramePr>
            <a:graphicFrameLocks noChangeAspect="1"/>
          </p:cNvGraphicFramePr>
          <p:nvPr>
            <p:extLst>
              <p:ext uri="{D42A27DB-BD31-4B8C-83A1-F6EECF244321}">
                <p14:modId xmlns:p14="http://schemas.microsoft.com/office/powerpoint/2010/main" val="3798391169"/>
              </p:ext>
            </p:extLst>
          </p:nvPr>
        </p:nvGraphicFramePr>
        <p:xfrm>
          <a:off x="5149853" y="1047750"/>
          <a:ext cx="5557837" cy="647700"/>
        </p:xfrm>
        <a:graphic>
          <a:graphicData uri="http://schemas.openxmlformats.org/presentationml/2006/ole">
            <mc:AlternateContent xmlns:mc="http://schemas.openxmlformats.org/markup-compatibility/2006">
              <mc:Choice xmlns:v="urn:schemas-microsoft-com:vml" Requires="v">
                <p:oleObj spid="_x0000_s2104" name="Equation" r:id="rId4" imgW="3048000" imgH="355600" progId="Equation.DSMT4">
                  <p:embed/>
                </p:oleObj>
              </mc:Choice>
              <mc:Fallback>
                <p:oleObj name="Equation" r:id="rId4" imgW="3048000" imgH="355600" progId="Equation.DSMT4">
                  <p:embed/>
                  <p:pic>
                    <p:nvPicPr>
                      <p:cNvPr id="4" name="Object 5">
                        <a:extLst>
                          <a:ext uri="{FF2B5EF4-FFF2-40B4-BE49-F238E27FC236}">
                            <a16:creationId xmlns:a16="http://schemas.microsoft.com/office/drawing/2014/main" id="{AA3CFA5C-83B7-4BF3-997F-E39F72141F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9853" y="1047750"/>
                        <a:ext cx="55578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a:extLst>
              <a:ext uri="{FF2B5EF4-FFF2-40B4-BE49-F238E27FC236}">
                <a16:creationId xmlns:a16="http://schemas.microsoft.com/office/drawing/2014/main" id="{F985348F-C6AE-47A1-BAD1-27363E980CC3}"/>
              </a:ext>
            </a:extLst>
          </p:cNvPr>
          <p:cNvGraphicFramePr>
            <a:graphicFrameLocks noChangeAspect="1"/>
          </p:cNvGraphicFramePr>
          <p:nvPr>
            <p:extLst>
              <p:ext uri="{D42A27DB-BD31-4B8C-83A1-F6EECF244321}">
                <p14:modId xmlns:p14="http://schemas.microsoft.com/office/powerpoint/2010/main" val="3144382711"/>
              </p:ext>
            </p:extLst>
          </p:nvPr>
        </p:nvGraphicFramePr>
        <p:xfrm>
          <a:off x="9174906" y="2629164"/>
          <a:ext cx="1262062" cy="1098550"/>
        </p:xfrm>
        <a:graphic>
          <a:graphicData uri="http://schemas.openxmlformats.org/presentationml/2006/ole">
            <mc:AlternateContent xmlns:mc="http://schemas.openxmlformats.org/markup-compatibility/2006">
              <mc:Choice xmlns:v="urn:schemas-microsoft-com:vml" Requires="v">
                <p:oleObj spid="_x0000_s2105" name="方程式" r:id="rId6" imgW="482391" imgH="418918" progId="Equation.3">
                  <p:embed/>
                </p:oleObj>
              </mc:Choice>
              <mc:Fallback>
                <p:oleObj name="方程式" r:id="rId6" imgW="482391" imgH="418918" progId="Equation.3">
                  <p:embed/>
                  <p:pic>
                    <p:nvPicPr>
                      <p:cNvPr id="7" name="Object 6">
                        <a:extLst>
                          <a:ext uri="{FF2B5EF4-FFF2-40B4-BE49-F238E27FC236}">
                            <a16:creationId xmlns:a16="http://schemas.microsoft.com/office/drawing/2014/main" id="{F985348F-C6AE-47A1-BAD1-27363E980C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4906" y="2629164"/>
                        <a:ext cx="1262062"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文字方塊 6">
            <a:extLst>
              <a:ext uri="{FF2B5EF4-FFF2-40B4-BE49-F238E27FC236}">
                <a16:creationId xmlns:a16="http://schemas.microsoft.com/office/drawing/2014/main" id="{099234FC-B6A0-4C21-9113-5BEB7AA6E1BB}"/>
              </a:ext>
            </a:extLst>
          </p:cNvPr>
          <p:cNvSpPr txBox="1">
            <a:spLocks noChangeArrowheads="1"/>
          </p:cNvSpPr>
          <p:nvPr/>
        </p:nvSpPr>
        <p:spPr bwMode="auto">
          <a:xfrm>
            <a:off x="5733206" y="3926151"/>
            <a:ext cx="4464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2800"/>
              <a:t>(5+17+15+5+50) / 5 = 18.4</a:t>
            </a:r>
            <a:endParaRPr lang="zh-TW" altLang="en-US" sz="2800"/>
          </a:p>
        </p:txBody>
      </p:sp>
      <p:sp>
        <p:nvSpPr>
          <p:cNvPr id="9" name="矩形 8">
            <a:extLst>
              <a:ext uri="{FF2B5EF4-FFF2-40B4-BE49-F238E27FC236}">
                <a16:creationId xmlns:a16="http://schemas.microsoft.com/office/drawing/2014/main" id="{96071F8B-D3C5-4DD1-91B5-FEEA01DD4AC0}"/>
              </a:ext>
            </a:extLst>
          </p:cNvPr>
          <p:cNvSpPr>
            <a:spLocks noChangeArrowheads="1"/>
          </p:cNvSpPr>
          <p:nvPr/>
        </p:nvSpPr>
        <p:spPr bwMode="auto">
          <a:xfrm>
            <a:off x="5426818" y="2994289"/>
            <a:ext cx="3671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dirty="0"/>
              <a:t>The </a:t>
            </a:r>
            <a:r>
              <a:rPr lang="en-US" altLang="zh-TW" dirty="0">
                <a:solidFill>
                  <a:srgbClr val="0000FF"/>
                </a:solidFill>
              </a:rPr>
              <a:t>average contrast </a:t>
            </a:r>
            <a:r>
              <a:rPr lang="en-US" altLang="zh-TW" dirty="0"/>
              <a:t>of all edges </a:t>
            </a:r>
            <a:endParaRPr lang="zh-TW" altLang="en-US" dirty="0"/>
          </a:p>
        </p:txBody>
      </p:sp>
      <p:sp>
        <p:nvSpPr>
          <p:cNvPr id="2" name="投影片編號版面配置區 1">
            <a:extLst>
              <a:ext uri="{FF2B5EF4-FFF2-40B4-BE49-F238E27FC236}">
                <a16:creationId xmlns:a16="http://schemas.microsoft.com/office/drawing/2014/main" id="{EDEB0ED9-6FAF-40D5-B65D-99B1B01BEA92}"/>
              </a:ext>
            </a:extLst>
          </p:cNvPr>
          <p:cNvSpPr>
            <a:spLocks noGrp="1"/>
          </p:cNvSpPr>
          <p:nvPr>
            <p:ph type="sldNum" sz="quarter" idx="12"/>
          </p:nvPr>
        </p:nvSpPr>
        <p:spPr/>
        <p:txBody>
          <a:bodyPr/>
          <a:lstStyle/>
          <a:p>
            <a:fld id="{6D22F896-40B5-4ADD-8801-0D06FADFA095}" type="slidenum">
              <a:rPr lang="en-US" smtClean="0"/>
              <a:t>26</a:t>
            </a:fld>
            <a:endParaRPr lang="en-US" dirty="0"/>
          </a:p>
        </p:txBody>
      </p:sp>
    </p:spTree>
    <p:extLst>
      <p:ext uri="{BB962C8B-B14F-4D97-AF65-F5344CB8AC3E}">
        <p14:creationId xmlns:p14="http://schemas.microsoft.com/office/powerpoint/2010/main" val="1231721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dirty="0"/>
              <a:t>10.2.1 </a:t>
            </a:r>
            <a:r>
              <a:rPr lang="en-US" altLang="zh-TW" i="1" dirty="0"/>
              <a:t>Thresholding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4614333"/>
          </a:xfrm>
        </p:spPr>
        <p:txBody>
          <a:bodyPr anchor="t">
            <a:normAutofit/>
          </a:bodyPr>
          <a:lstStyle/>
          <a:p>
            <a:r>
              <a:rPr lang="en-US" altLang="zh-TW" sz="3200" i="1" dirty="0"/>
              <a:t>T</a:t>
            </a:r>
            <a:r>
              <a:rPr lang="en-US" altLang="zh-TW" sz="3200" i="1" baseline="-25000" dirty="0"/>
              <a:t>1</a:t>
            </a:r>
            <a:r>
              <a:rPr lang="en-US" altLang="zh-TW" sz="3200" dirty="0"/>
              <a:t> = 60</a:t>
            </a:r>
          </a:p>
          <a:p>
            <a:r>
              <a:rPr lang="en-US" altLang="zh-TW" dirty="0"/>
              <a:t>[45, 110] -&gt; [</a:t>
            </a:r>
            <a:r>
              <a:rPr lang="en-US" altLang="zh-TW" dirty="0">
                <a:solidFill>
                  <a:srgbClr val="FF0000"/>
                </a:solidFill>
              </a:rPr>
              <a:t>15</a:t>
            </a:r>
            <a:r>
              <a:rPr lang="en-US" altLang="zh-TW" dirty="0"/>
              <a:t>, 50]</a:t>
            </a:r>
          </a:p>
          <a:p>
            <a:r>
              <a:rPr lang="en-US" altLang="zh-TW" dirty="0"/>
              <a:t>[33, 88]   -&gt; [</a:t>
            </a:r>
            <a:r>
              <a:rPr lang="en-US" altLang="zh-TW" dirty="0">
                <a:solidFill>
                  <a:srgbClr val="FF0000"/>
                </a:solidFill>
              </a:rPr>
              <a:t>27</a:t>
            </a:r>
            <a:r>
              <a:rPr lang="en-US" altLang="zh-TW" dirty="0"/>
              <a:t>, 28]</a:t>
            </a:r>
          </a:p>
          <a:p>
            <a:r>
              <a:rPr lang="en-US" altLang="zh-TW" dirty="0"/>
              <a:t>[15, 65]   -&gt; [45, </a:t>
            </a:r>
            <a:r>
              <a:rPr lang="en-US" altLang="zh-TW" dirty="0">
                <a:solidFill>
                  <a:srgbClr val="FF0000"/>
                </a:solidFill>
              </a:rPr>
              <a:t>5</a:t>
            </a:r>
            <a:r>
              <a:rPr lang="en-US" altLang="zh-TW" dirty="0"/>
              <a:t>]</a:t>
            </a:r>
          </a:p>
          <a:p>
            <a:r>
              <a:rPr lang="en-US" altLang="zh-TW" dirty="0"/>
              <a:t>[45, 115] -&gt; [</a:t>
            </a:r>
            <a:r>
              <a:rPr lang="en-US" altLang="zh-TW" dirty="0">
                <a:solidFill>
                  <a:srgbClr val="FF0000"/>
                </a:solidFill>
              </a:rPr>
              <a:t>15</a:t>
            </a:r>
            <a:r>
              <a:rPr lang="en-US" altLang="zh-TW" dirty="0"/>
              <a:t>, 55]</a:t>
            </a:r>
          </a:p>
          <a:p>
            <a:r>
              <a:rPr lang="en-US" altLang="zh-TW" dirty="0"/>
              <a:t>[0, 225]   -&gt; [</a:t>
            </a:r>
            <a:r>
              <a:rPr lang="en-US" altLang="zh-TW" dirty="0">
                <a:solidFill>
                  <a:srgbClr val="FF0000"/>
                </a:solidFill>
              </a:rPr>
              <a:t>60</a:t>
            </a:r>
            <a:r>
              <a:rPr lang="en-US" altLang="zh-TW" dirty="0"/>
              <a:t>, 165]</a:t>
            </a:r>
            <a:endParaRPr lang="zh-TW" altLang="en-US" dirty="0"/>
          </a:p>
          <a:p>
            <a:pPr marL="0" indent="0" eaLnBrk="1" hangingPunct="1">
              <a:buNone/>
              <a:defRPr/>
            </a:pPr>
            <a:endParaRPr lang="en-US" altLang="zh-TW" dirty="0"/>
          </a:p>
        </p:txBody>
      </p:sp>
      <p:graphicFrame>
        <p:nvGraphicFramePr>
          <p:cNvPr id="4" name="Object 5">
            <a:extLst>
              <a:ext uri="{FF2B5EF4-FFF2-40B4-BE49-F238E27FC236}">
                <a16:creationId xmlns:a16="http://schemas.microsoft.com/office/drawing/2014/main" id="{AA3CFA5C-83B7-4BF3-997F-E39F72141FBC}"/>
              </a:ext>
            </a:extLst>
          </p:cNvPr>
          <p:cNvGraphicFramePr>
            <a:graphicFrameLocks noChangeAspect="1"/>
          </p:cNvGraphicFramePr>
          <p:nvPr/>
        </p:nvGraphicFramePr>
        <p:xfrm>
          <a:off x="5149853" y="1047750"/>
          <a:ext cx="5557837" cy="647700"/>
        </p:xfrm>
        <a:graphic>
          <a:graphicData uri="http://schemas.openxmlformats.org/presentationml/2006/ole">
            <mc:AlternateContent xmlns:mc="http://schemas.openxmlformats.org/markup-compatibility/2006">
              <mc:Choice xmlns:v="urn:schemas-microsoft-com:vml" Requires="v">
                <p:oleObj spid="_x0000_s3155" name="Equation" r:id="rId4" imgW="3048000" imgH="355600" progId="Equation.DSMT4">
                  <p:embed/>
                </p:oleObj>
              </mc:Choice>
              <mc:Fallback>
                <p:oleObj name="Equation" r:id="rId4" imgW="3048000" imgH="355600" progId="Equation.DSMT4">
                  <p:embed/>
                  <p:pic>
                    <p:nvPicPr>
                      <p:cNvPr id="4" name="Object 5">
                        <a:extLst>
                          <a:ext uri="{FF2B5EF4-FFF2-40B4-BE49-F238E27FC236}">
                            <a16:creationId xmlns:a16="http://schemas.microsoft.com/office/drawing/2014/main" id="{AA3CFA5C-83B7-4BF3-997F-E39F72141F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9853" y="1047750"/>
                        <a:ext cx="55578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6">
            <a:extLst>
              <a:ext uri="{FF2B5EF4-FFF2-40B4-BE49-F238E27FC236}">
                <a16:creationId xmlns:a16="http://schemas.microsoft.com/office/drawing/2014/main" id="{0C0FA8DF-92A1-4644-B241-668BC51ABB35}"/>
              </a:ext>
            </a:extLst>
          </p:cNvPr>
          <p:cNvGraphicFramePr>
            <a:graphicFrameLocks noChangeAspect="1"/>
          </p:cNvGraphicFramePr>
          <p:nvPr>
            <p:extLst>
              <p:ext uri="{D42A27DB-BD31-4B8C-83A1-F6EECF244321}">
                <p14:modId xmlns:p14="http://schemas.microsoft.com/office/powerpoint/2010/main" val="37609003"/>
              </p:ext>
            </p:extLst>
          </p:nvPr>
        </p:nvGraphicFramePr>
        <p:xfrm>
          <a:off x="9145723" y="2366962"/>
          <a:ext cx="1262062" cy="1098550"/>
        </p:xfrm>
        <a:graphic>
          <a:graphicData uri="http://schemas.openxmlformats.org/presentationml/2006/ole">
            <mc:AlternateContent xmlns:mc="http://schemas.openxmlformats.org/markup-compatibility/2006">
              <mc:Choice xmlns:v="urn:schemas-microsoft-com:vml" Requires="v">
                <p:oleObj spid="_x0000_s3156" name="方程式" r:id="rId6" imgW="482391" imgH="418918" progId="Equation.3">
                  <p:embed/>
                </p:oleObj>
              </mc:Choice>
              <mc:Fallback>
                <p:oleObj name="方程式" r:id="rId6" imgW="482391" imgH="418918" progId="Equation.3">
                  <p:embed/>
                  <p:pic>
                    <p:nvPicPr>
                      <p:cNvPr id="10" name="Object 6">
                        <a:extLst>
                          <a:ext uri="{FF2B5EF4-FFF2-40B4-BE49-F238E27FC236}">
                            <a16:creationId xmlns:a16="http://schemas.microsoft.com/office/drawing/2014/main" id="{0C0FA8DF-92A1-4644-B241-668BC51ABB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5723" y="2366962"/>
                        <a:ext cx="1262062"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文字方塊 6">
            <a:extLst>
              <a:ext uri="{FF2B5EF4-FFF2-40B4-BE49-F238E27FC236}">
                <a16:creationId xmlns:a16="http://schemas.microsoft.com/office/drawing/2014/main" id="{06DFF7CA-5562-49F0-827F-EE8DC6CF87CF}"/>
              </a:ext>
            </a:extLst>
          </p:cNvPr>
          <p:cNvSpPr txBox="1">
            <a:spLocks noChangeArrowheads="1"/>
          </p:cNvSpPr>
          <p:nvPr/>
        </p:nvSpPr>
        <p:spPr bwMode="auto">
          <a:xfrm>
            <a:off x="5704023" y="3663949"/>
            <a:ext cx="5126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2800" dirty="0"/>
              <a:t>(15+27+5+15+60) / 5 = 24.4</a:t>
            </a:r>
            <a:endParaRPr lang="zh-TW" altLang="en-US" sz="2800" dirty="0"/>
          </a:p>
        </p:txBody>
      </p:sp>
      <p:sp>
        <p:nvSpPr>
          <p:cNvPr id="12" name="矩形 8">
            <a:extLst>
              <a:ext uri="{FF2B5EF4-FFF2-40B4-BE49-F238E27FC236}">
                <a16:creationId xmlns:a16="http://schemas.microsoft.com/office/drawing/2014/main" id="{790D21CD-ADE3-488E-A22C-EDC5A27BFCF1}"/>
              </a:ext>
            </a:extLst>
          </p:cNvPr>
          <p:cNvSpPr>
            <a:spLocks noChangeArrowheads="1"/>
          </p:cNvSpPr>
          <p:nvPr/>
        </p:nvSpPr>
        <p:spPr bwMode="auto">
          <a:xfrm>
            <a:off x="5397635" y="2732087"/>
            <a:ext cx="3671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dirty="0"/>
              <a:t>The average contrast of all edges </a:t>
            </a:r>
            <a:endParaRPr lang="zh-TW" altLang="en-US" dirty="0"/>
          </a:p>
        </p:txBody>
      </p:sp>
      <p:sp>
        <p:nvSpPr>
          <p:cNvPr id="13" name="矩形 4">
            <a:extLst>
              <a:ext uri="{FF2B5EF4-FFF2-40B4-BE49-F238E27FC236}">
                <a16:creationId xmlns:a16="http://schemas.microsoft.com/office/drawing/2014/main" id="{04C50D90-BAD8-4A40-A7B1-541C02F8F1C1}"/>
              </a:ext>
            </a:extLst>
          </p:cNvPr>
          <p:cNvSpPr>
            <a:spLocks noChangeArrowheads="1"/>
          </p:cNvSpPr>
          <p:nvPr/>
        </p:nvSpPr>
        <p:spPr bwMode="auto">
          <a:xfrm>
            <a:off x="5078548" y="4373562"/>
            <a:ext cx="5881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a:t>The best threshold </a:t>
            </a:r>
            <a:r>
              <a:rPr lang="en-US" altLang="zh-TW" i="1"/>
              <a:t>T</a:t>
            </a:r>
            <a:r>
              <a:rPr lang="en-US" altLang="zh-TW" i="1" baseline="-25000"/>
              <a:t>b</a:t>
            </a:r>
            <a:r>
              <a:rPr lang="en-US" altLang="zh-TW"/>
              <a:t> is determined by the </a:t>
            </a:r>
            <a:r>
              <a:rPr lang="en-US" altLang="zh-TW">
                <a:solidFill>
                  <a:srgbClr val="0000FF"/>
                </a:solidFill>
              </a:rPr>
              <a:t>maximizes</a:t>
            </a:r>
          </a:p>
        </p:txBody>
      </p:sp>
      <p:graphicFrame>
        <p:nvGraphicFramePr>
          <p:cNvPr id="14" name="Object 7">
            <a:extLst>
              <a:ext uri="{FF2B5EF4-FFF2-40B4-BE49-F238E27FC236}">
                <a16:creationId xmlns:a16="http://schemas.microsoft.com/office/drawing/2014/main" id="{B053BF5F-98A7-439F-AE4E-3144A2FB369C}"/>
              </a:ext>
            </a:extLst>
          </p:cNvPr>
          <p:cNvGraphicFramePr>
            <a:graphicFrameLocks noChangeAspect="1"/>
          </p:cNvGraphicFramePr>
          <p:nvPr>
            <p:extLst>
              <p:ext uri="{D42A27DB-BD31-4B8C-83A1-F6EECF244321}">
                <p14:modId xmlns:p14="http://schemas.microsoft.com/office/powerpoint/2010/main" val="2484477949"/>
              </p:ext>
            </p:extLst>
          </p:nvPr>
        </p:nvGraphicFramePr>
        <p:xfrm>
          <a:off x="8296410" y="4838699"/>
          <a:ext cx="1027113" cy="871538"/>
        </p:xfrm>
        <a:graphic>
          <a:graphicData uri="http://schemas.openxmlformats.org/presentationml/2006/ole">
            <mc:AlternateContent xmlns:mc="http://schemas.openxmlformats.org/markup-compatibility/2006">
              <mc:Choice xmlns:v="urn:schemas-microsoft-com:vml" Requires="v">
                <p:oleObj spid="_x0000_s3157" name="方程式" r:id="rId8" imgW="508000" imgH="431800" progId="Equation.3">
                  <p:embed/>
                </p:oleObj>
              </mc:Choice>
              <mc:Fallback>
                <p:oleObj name="方程式" r:id="rId8" imgW="508000" imgH="431800" progId="Equation.3">
                  <p:embed/>
                  <p:pic>
                    <p:nvPicPr>
                      <p:cNvPr id="14" name="Object 7">
                        <a:extLst>
                          <a:ext uri="{FF2B5EF4-FFF2-40B4-BE49-F238E27FC236}">
                            <a16:creationId xmlns:a16="http://schemas.microsoft.com/office/drawing/2014/main" id="{B053BF5F-98A7-439F-AE4E-3144A2FB36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96410" y="4838699"/>
                        <a:ext cx="1027113"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投影片編號版面配置區 1">
            <a:extLst>
              <a:ext uri="{FF2B5EF4-FFF2-40B4-BE49-F238E27FC236}">
                <a16:creationId xmlns:a16="http://schemas.microsoft.com/office/drawing/2014/main" id="{0F72DE92-007E-4008-B12D-6DA1122935B4}"/>
              </a:ext>
            </a:extLst>
          </p:cNvPr>
          <p:cNvSpPr>
            <a:spLocks noGrp="1"/>
          </p:cNvSpPr>
          <p:nvPr>
            <p:ph type="sldNum" sz="quarter" idx="12"/>
          </p:nvPr>
        </p:nvSpPr>
        <p:spPr/>
        <p:txBody>
          <a:bodyPr/>
          <a:lstStyle/>
          <a:p>
            <a:fld id="{6D22F896-40B5-4ADD-8801-0D06FADFA095}" type="slidenum">
              <a:rPr lang="en-US" smtClean="0"/>
              <a:t>27</a:t>
            </a:fld>
            <a:endParaRPr lang="en-US" dirty="0"/>
          </a:p>
        </p:txBody>
      </p:sp>
    </p:spTree>
    <p:extLst>
      <p:ext uri="{BB962C8B-B14F-4D97-AF65-F5344CB8AC3E}">
        <p14:creationId xmlns:p14="http://schemas.microsoft.com/office/powerpoint/2010/main" val="3867041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dirty="0"/>
              <a:t>10.2.1 </a:t>
            </a:r>
            <a:r>
              <a:rPr lang="en-US" altLang="zh-TW" i="1" dirty="0"/>
              <a:t>Thresholding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4614333"/>
          </a:xfrm>
        </p:spPr>
        <p:txBody>
          <a:bodyPr anchor="t">
            <a:normAutofit/>
          </a:bodyPr>
          <a:lstStyle/>
          <a:p>
            <a:r>
              <a:rPr lang="en-US" altLang="zh-TW" dirty="0"/>
              <a:t>Kohler 1981</a:t>
            </a:r>
          </a:p>
          <a:p>
            <a:r>
              <a:rPr lang="en-US" altLang="zh-TW" dirty="0"/>
              <a:t> White blood cell</a:t>
            </a:r>
          </a:p>
          <a:p>
            <a:pPr marL="0" indent="0" eaLnBrk="1" hangingPunct="1">
              <a:buNone/>
              <a:defRPr/>
            </a:pPr>
            <a:endParaRPr lang="en-US" altLang="zh-TW" dirty="0"/>
          </a:p>
        </p:txBody>
      </p:sp>
      <p:pic>
        <p:nvPicPr>
          <p:cNvPr id="3" name="圖片 2">
            <a:extLst>
              <a:ext uri="{FF2B5EF4-FFF2-40B4-BE49-F238E27FC236}">
                <a16:creationId xmlns:a16="http://schemas.microsoft.com/office/drawing/2014/main" id="{D9C63244-9A9C-4FD8-9A1A-3678ABC030BA}"/>
              </a:ext>
            </a:extLst>
          </p:cNvPr>
          <p:cNvPicPr>
            <a:picLocks noChangeAspect="1"/>
          </p:cNvPicPr>
          <p:nvPr/>
        </p:nvPicPr>
        <p:blipFill>
          <a:blip r:embed="rId3"/>
          <a:stretch>
            <a:fillRect/>
          </a:stretch>
        </p:blipFill>
        <p:spPr>
          <a:xfrm>
            <a:off x="1539432" y="2810973"/>
            <a:ext cx="2819545" cy="1955901"/>
          </a:xfrm>
          <a:prstGeom prst="rect">
            <a:avLst/>
          </a:prstGeom>
        </p:spPr>
      </p:pic>
      <p:pic>
        <p:nvPicPr>
          <p:cNvPr id="9" name="圖片 8">
            <a:extLst>
              <a:ext uri="{FF2B5EF4-FFF2-40B4-BE49-F238E27FC236}">
                <a16:creationId xmlns:a16="http://schemas.microsoft.com/office/drawing/2014/main" id="{B33C57C6-9CEC-4D4C-BE77-A783B732050A}"/>
              </a:ext>
            </a:extLst>
          </p:cNvPr>
          <p:cNvPicPr>
            <a:picLocks noChangeAspect="1"/>
          </p:cNvPicPr>
          <p:nvPr/>
        </p:nvPicPr>
        <p:blipFill>
          <a:blip r:embed="rId4"/>
          <a:stretch>
            <a:fillRect/>
          </a:stretch>
        </p:blipFill>
        <p:spPr>
          <a:xfrm>
            <a:off x="6027904" y="1773828"/>
            <a:ext cx="5134797" cy="1655172"/>
          </a:xfrm>
          <a:prstGeom prst="rect">
            <a:avLst/>
          </a:prstGeom>
        </p:spPr>
      </p:pic>
      <p:pic>
        <p:nvPicPr>
          <p:cNvPr id="11" name="圖片 10">
            <a:extLst>
              <a:ext uri="{FF2B5EF4-FFF2-40B4-BE49-F238E27FC236}">
                <a16:creationId xmlns:a16="http://schemas.microsoft.com/office/drawing/2014/main" id="{8F21AA43-80EA-4B29-B425-A04A78377703}"/>
              </a:ext>
            </a:extLst>
          </p:cNvPr>
          <p:cNvPicPr>
            <a:picLocks noChangeAspect="1"/>
          </p:cNvPicPr>
          <p:nvPr/>
        </p:nvPicPr>
        <p:blipFill>
          <a:blip r:embed="rId5"/>
          <a:stretch>
            <a:fillRect/>
          </a:stretch>
        </p:blipFill>
        <p:spPr>
          <a:xfrm>
            <a:off x="6027905" y="4538847"/>
            <a:ext cx="5134797" cy="1768653"/>
          </a:xfrm>
          <a:prstGeom prst="rect">
            <a:avLst/>
          </a:prstGeom>
        </p:spPr>
      </p:pic>
      <p:sp>
        <p:nvSpPr>
          <p:cNvPr id="2" name="投影片編號版面配置區 1">
            <a:extLst>
              <a:ext uri="{FF2B5EF4-FFF2-40B4-BE49-F238E27FC236}">
                <a16:creationId xmlns:a16="http://schemas.microsoft.com/office/drawing/2014/main" id="{AD038F4F-D351-4003-ACD1-9D6DFA01F2D4}"/>
              </a:ext>
            </a:extLst>
          </p:cNvPr>
          <p:cNvSpPr>
            <a:spLocks noGrp="1"/>
          </p:cNvSpPr>
          <p:nvPr>
            <p:ph type="sldNum" sz="quarter" idx="12"/>
          </p:nvPr>
        </p:nvSpPr>
        <p:spPr/>
        <p:txBody>
          <a:bodyPr/>
          <a:lstStyle/>
          <a:p>
            <a:fld id="{6D22F896-40B5-4ADD-8801-0D06FADFA095}" type="slidenum">
              <a:rPr lang="en-US" smtClean="0"/>
              <a:t>28</a:t>
            </a:fld>
            <a:endParaRPr lang="en-US" dirty="0"/>
          </a:p>
        </p:txBody>
      </p:sp>
    </p:spTree>
    <p:extLst>
      <p:ext uri="{BB962C8B-B14F-4D97-AF65-F5344CB8AC3E}">
        <p14:creationId xmlns:p14="http://schemas.microsoft.com/office/powerpoint/2010/main" val="1615020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dirty="0"/>
              <a:t>10.2.1 </a:t>
            </a:r>
            <a:r>
              <a:rPr lang="en-US" altLang="zh-TW" i="1" dirty="0"/>
              <a:t>Thresholding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4614333"/>
          </a:xfrm>
        </p:spPr>
        <p:txBody>
          <a:bodyPr anchor="t">
            <a:normAutofit/>
          </a:bodyPr>
          <a:lstStyle/>
          <a:p>
            <a:r>
              <a:rPr lang="en-US" altLang="zh-TW" dirty="0"/>
              <a:t>Kohler 1981</a:t>
            </a:r>
          </a:p>
          <a:p>
            <a:r>
              <a:rPr lang="en-US" altLang="zh-TW" dirty="0"/>
              <a:t>cribriform breast duct</a:t>
            </a:r>
          </a:p>
          <a:p>
            <a:pPr marL="0" indent="0" eaLnBrk="1" hangingPunct="1">
              <a:buNone/>
              <a:defRPr/>
            </a:pPr>
            <a:endParaRPr lang="en-US" altLang="zh-TW" dirty="0"/>
          </a:p>
        </p:txBody>
      </p:sp>
      <p:pic>
        <p:nvPicPr>
          <p:cNvPr id="7" name="圖片 6">
            <a:extLst>
              <a:ext uri="{FF2B5EF4-FFF2-40B4-BE49-F238E27FC236}">
                <a16:creationId xmlns:a16="http://schemas.microsoft.com/office/drawing/2014/main" id="{D3403599-59E6-4DD9-AE98-E7D29186D4EE}"/>
              </a:ext>
            </a:extLst>
          </p:cNvPr>
          <p:cNvPicPr>
            <a:picLocks noChangeAspect="1"/>
          </p:cNvPicPr>
          <p:nvPr/>
        </p:nvPicPr>
        <p:blipFill>
          <a:blip r:embed="rId3"/>
          <a:stretch>
            <a:fillRect/>
          </a:stretch>
        </p:blipFill>
        <p:spPr>
          <a:xfrm>
            <a:off x="1394456" y="2370856"/>
            <a:ext cx="2863997" cy="1949550"/>
          </a:xfrm>
          <a:prstGeom prst="rect">
            <a:avLst/>
          </a:prstGeom>
        </p:spPr>
      </p:pic>
      <p:pic>
        <p:nvPicPr>
          <p:cNvPr id="13" name="圖片 12">
            <a:extLst>
              <a:ext uri="{FF2B5EF4-FFF2-40B4-BE49-F238E27FC236}">
                <a16:creationId xmlns:a16="http://schemas.microsoft.com/office/drawing/2014/main" id="{0AE35E61-36FB-4057-AA6F-C9643252CCBF}"/>
              </a:ext>
            </a:extLst>
          </p:cNvPr>
          <p:cNvPicPr>
            <a:picLocks noChangeAspect="1"/>
          </p:cNvPicPr>
          <p:nvPr/>
        </p:nvPicPr>
        <p:blipFill>
          <a:blip r:embed="rId4"/>
          <a:stretch>
            <a:fillRect/>
          </a:stretch>
        </p:blipFill>
        <p:spPr>
          <a:xfrm>
            <a:off x="5757294" y="872067"/>
            <a:ext cx="5372034" cy="1861405"/>
          </a:xfrm>
          <a:prstGeom prst="rect">
            <a:avLst/>
          </a:prstGeom>
        </p:spPr>
      </p:pic>
      <p:pic>
        <p:nvPicPr>
          <p:cNvPr id="4" name="圖片 3">
            <a:extLst>
              <a:ext uri="{FF2B5EF4-FFF2-40B4-BE49-F238E27FC236}">
                <a16:creationId xmlns:a16="http://schemas.microsoft.com/office/drawing/2014/main" id="{626E88A9-383A-4A81-8699-B3620BBB5029}"/>
              </a:ext>
            </a:extLst>
          </p:cNvPr>
          <p:cNvPicPr>
            <a:picLocks noChangeAspect="1"/>
          </p:cNvPicPr>
          <p:nvPr/>
        </p:nvPicPr>
        <p:blipFill>
          <a:blip r:embed="rId5"/>
          <a:stretch>
            <a:fillRect/>
          </a:stretch>
        </p:blipFill>
        <p:spPr>
          <a:xfrm>
            <a:off x="5757294" y="3003153"/>
            <a:ext cx="5428288" cy="1861405"/>
          </a:xfrm>
          <a:prstGeom prst="rect">
            <a:avLst/>
          </a:prstGeom>
        </p:spPr>
      </p:pic>
      <p:pic>
        <p:nvPicPr>
          <p:cNvPr id="10" name="圖片 9">
            <a:extLst>
              <a:ext uri="{FF2B5EF4-FFF2-40B4-BE49-F238E27FC236}">
                <a16:creationId xmlns:a16="http://schemas.microsoft.com/office/drawing/2014/main" id="{83BD4ABF-C7CC-4D32-BEDF-6051608057AB}"/>
              </a:ext>
            </a:extLst>
          </p:cNvPr>
          <p:cNvPicPr>
            <a:picLocks noChangeAspect="1"/>
          </p:cNvPicPr>
          <p:nvPr/>
        </p:nvPicPr>
        <p:blipFill>
          <a:blip r:embed="rId6"/>
          <a:stretch>
            <a:fillRect/>
          </a:stretch>
        </p:blipFill>
        <p:spPr>
          <a:xfrm>
            <a:off x="5757293" y="4996478"/>
            <a:ext cx="5428287" cy="1689664"/>
          </a:xfrm>
          <a:prstGeom prst="rect">
            <a:avLst/>
          </a:prstGeom>
        </p:spPr>
      </p:pic>
      <p:pic>
        <p:nvPicPr>
          <p:cNvPr id="6146" name="Picture 2" descr="Breast cribriform ductal carcinoma in situ (DCIS) (H&amp;E stain, X200... |  Download Scientific Diagram">
            <a:extLst>
              <a:ext uri="{FF2B5EF4-FFF2-40B4-BE49-F238E27FC236}">
                <a16:creationId xmlns:a16="http://schemas.microsoft.com/office/drawing/2014/main" id="{2720E21D-5812-46E4-82D0-BDD490CF6B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4456" y="4634193"/>
            <a:ext cx="2898599" cy="2142079"/>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a:extLst>
              <a:ext uri="{FF2B5EF4-FFF2-40B4-BE49-F238E27FC236}">
                <a16:creationId xmlns:a16="http://schemas.microsoft.com/office/drawing/2014/main" id="{A2D5D64A-DCBF-450C-8FBF-AFF407D9A978}"/>
              </a:ext>
            </a:extLst>
          </p:cNvPr>
          <p:cNvSpPr>
            <a:spLocks noGrp="1"/>
          </p:cNvSpPr>
          <p:nvPr>
            <p:ph type="sldNum" sz="quarter" idx="12"/>
          </p:nvPr>
        </p:nvSpPr>
        <p:spPr/>
        <p:txBody>
          <a:bodyPr/>
          <a:lstStyle/>
          <a:p>
            <a:fld id="{6D22F896-40B5-4ADD-8801-0D06FADFA095}" type="slidenum">
              <a:rPr lang="en-US" smtClean="0"/>
              <a:t>29</a:t>
            </a:fld>
            <a:endParaRPr lang="en-US" dirty="0"/>
          </a:p>
        </p:txBody>
      </p:sp>
    </p:spTree>
    <p:extLst>
      <p:ext uri="{BB962C8B-B14F-4D97-AF65-F5344CB8AC3E}">
        <p14:creationId xmlns:p14="http://schemas.microsoft.com/office/powerpoint/2010/main" val="583949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lstStyle/>
          <a:p>
            <a:pPr algn="l"/>
            <a:r>
              <a:rPr lang="en-US" altLang="zh-TW" dirty="0"/>
              <a:t>10.1 Introduction</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018713" cy="5985933"/>
          </a:xfrm>
        </p:spPr>
        <p:txBody>
          <a:bodyPr anchor="t">
            <a:normAutofit/>
          </a:bodyPr>
          <a:lstStyle/>
          <a:p>
            <a:r>
              <a:rPr lang="en-US" altLang="zh-TW" dirty="0"/>
              <a:t>What’s image segmentation?</a:t>
            </a:r>
          </a:p>
          <a:p>
            <a:pPr lvl="1"/>
            <a:r>
              <a:rPr lang="en-US" altLang="zh-TW" dirty="0"/>
              <a:t>partition of image </a:t>
            </a:r>
          </a:p>
          <a:p>
            <a:pPr lvl="2"/>
            <a:r>
              <a:rPr lang="en-US" altLang="zh-TW" dirty="0"/>
              <a:t> set of non-overlapping regions</a:t>
            </a:r>
          </a:p>
          <a:p>
            <a:pPr lvl="1"/>
            <a:r>
              <a:rPr lang="en-US" altLang="zh-TW" dirty="0"/>
              <a:t>Union of segmented regions is the entire image</a:t>
            </a:r>
          </a:p>
          <a:p>
            <a:pPr marL="0" lvl="1" indent="0">
              <a:buNone/>
            </a:pPr>
            <a:endParaRPr lang="en-US" altLang="zh-TW" sz="2400" dirty="0"/>
          </a:p>
          <a:p>
            <a:pPr marL="0" lvl="1" indent="0">
              <a:buNone/>
            </a:pPr>
            <a:endParaRPr lang="en-US" altLang="zh-TW" sz="2400" dirty="0"/>
          </a:p>
          <a:p>
            <a:pPr marL="0" lvl="1" indent="0">
              <a:buNone/>
            </a:pPr>
            <a:endParaRPr lang="en-US" altLang="zh-TW" sz="2400" dirty="0"/>
          </a:p>
          <a:p>
            <a:pPr marL="0" lvl="1" indent="0">
              <a:buNone/>
            </a:pPr>
            <a:endParaRPr lang="en-US" altLang="zh-TW" sz="2400" dirty="0"/>
          </a:p>
          <a:p>
            <a:pPr marL="0" lvl="1" indent="0">
              <a:buNone/>
            </a:pPr>
            <a:endParaRPr lang="en-US" altLang="zh-TW" sz="2400" dirty="0"/>
          </a:p>
          <a:p>
            <a:pPr marL="285750" lvl="1"/>
            <a:r>
              <a:rPr lang="en-US" altLang="zh-TW" sz="2400" dirty="0"/>
              <a:t>Segmentation purpose</a:t>
            </a:r>
          </a:p>
          <a:p>
            <a:pPr lvl="1"/>
            <a:r>
              <a:rPr lang="en-US" altLang="zh-TW" dirty="0"/>
              <a:t>Decompose image into meaningful parts to application</a:t>
            </a:r>
          </a:p>
        </p:txBody>
      </p:sp>
      <p:pic>
        <p:nvPicPr>
          <p:cNvPr id="1026" name="Picture 2" descr="9 Cut Mac版下载V1.3-9 Cut切图利器下载-pc6下载">
            <a:extLst>
              <a:ext uri="{FF2B5EF4-FFF2-40B4-BE49-F238E27FC236}">
                <a16:creationId xmlns:a16="http://schemas.microsoft.com/office/drawing/2014/main" id="{FE003C57-ABAE-4723-A42F-E022EB5A74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43" t="37288" r="40249" b="21571"/>
          <a:stretch/>
        </p:blipFill>
        <p:spPr bwMode="auto">
          <a:xfrm>
            <a:off x="8996358" y="196850"/>
            <a:ext cx="2367644" cy="24003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图像处理：语义分割（sematic segmentation）_guangyacyb的博客-CSDN博客">
            <a:extLst>
              <a:ext uri="{FF2B5EF4-FFF2-40B4-BE49-F238E27FC236}">
                <a16:creationId xmlns:a16="http://schemas.microsoft.com/office/drawing/2014/main" id="{D662A6DD-00CF-4B9D-8006-24C984EB1F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371"/>
          <a:stretch/>
        </p:blipFill>
        <p:spPr bwMode="auto">
          <a:xfrm>
            <a:off x="5668959" y="2857992"/>
            <a:ext cx="2633664" cy="20365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图像处理：语义分割（sematic segmentation）_guangyacyb的博客-CSDN博客">
            <a:extLst>
              <a:ext uri="{FF2B5EF4-FFF2-40B4-BE49-F238E27FC236}">
                <a16:creationId xmlns:a16="http://schemas.microsoft.com/office/drawing/2014/main" id="{B916361C-BA59-4F5B-B296-2AECBA0489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629"/>
          <a:stretch/>
        </p:blipFill>
        <p:spPr bwMode="auto">
          <a:xfrm>
            <a:off x="2020337" y="2857992"/>
            <a:ext cx="2604610" cy="2014083"/>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a:extLst>
              <a:ext uri="{FF2B5EF4-FFF2-40B4-BE49-F238E27FC236}">
                <a16:creationId xmlns:a16="http://schemas.microsoft.com/office/drawing/2014/main" id="{5C3B73B3-6104-45F3-87AD-AB0DD2A74FAB}"/>
              </a:ext>
            </a:extLst>
          </p:cNvPr>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2390627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dirty="0"/>
              <a:t>10.2.1 </a:t>
            </a:r>
            <a:r>
              <a:rPr lang="en-US" altLang="zh-TW" i="1" dirty="0"/>
              <a:t>Thresholding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5985933"/>
          </a:xfrm>
        </p:spPr>
        <p:txBody>
          <a:bodyPr anchor="t">
            <a:normAutofit lnSpcReduction="10000"/>
          </a:bodyPr>
          <a:lstStyle/>
          <a:p>
            <a:pPr>
              <a:lnSpc>
                <a:spcPct val="80000"/>
              </a:lnSpc>
              <a:defRPr/>
            </a:pPr>
            <a:r>
              <a:rPr lang="en-US" altLang="zh-TW" sz="2200" dirty="0"/>
              <a:t>Panda and Rosenfeld 1978</a:t>
            </a:r>
          </a:p>
          <a:p>
            <a:r>
              <a:rPr lang="en-US" altLang="zh-TW" dirty="0"/>
              <a:t>Approach for segmenting white blob against dark background</a:t>
            </a:r>
          </a:p>
          <a:p>
            <a:r>
              <a:rPr lang="en-US" altLang="zh-TW" dirty="0"/>
              <a:t>Assumption (edge):</a:t>
            </a:r>
          </a:p>
          <a:p>
            <a:pPr lvl="1"/>
            <a:r>
              <a:rPr lang="en-US" altLang="zh-TW" dirty="0">
                <a:solidFill>
                  <a:schemeClr val="accent1"/>
                </a:solidFill>
              </a:rPr>
              <a:t>Low gradient?</a:t>
            </a:r>
            <a:endParaRPr lang="en-US" altLang="zh-TW" dirty="0"/>
          </a:p>
          <a:p>
            <a:pPr lvl="2"/>
            <a:r>
              <a:rPr lang="en-US" altLang="zh-TW" dirty="0"/>
              <a:t>Not likely to be an edge </a:t>
            </a:r>
            <a:r>
              <a:rPr lang="en-US" altLang="zh-TW" dirty="0">
                <a:sym typeface="Wingdings" panose="05000000000000000000" pitchFamily="2" charset="2"/>
              </a:rPr>
              <a:t> Either dark background or bright blob pixel.</a:t>
            </a:r>
          </a:p>
          <a:p>
            <a:pPr lvl="2"/>
            <a:r>
              <a:rPr lang="en-US" altLang="zh-TW" dirty="0"/>
              <a:t>Histogram: </a:t>
            </a:r>
            <a:r>
              <a:rPr lang="en-US" altLang="zh-TW" dirty="0">
                <a:solidFill>
                  <a:schemeClr val="accent1"/>
                </a:solidFill>
              </a:rPr>
              <a:t>bimodal</a:t>
            </a:r>
          </a:p>
          <a:p>
            <a:pPr lvl="2"/>
            <a:r>
              <a:rPr lang="en-US" altLang="zh-TW" dirty="0"/>
              <a:t>Good threshold: valley </a:t>
            </a:r>
          </a:p>
          <a:p>
            <a:pPr lvl="1"/>
            <a:r>
              <a:rPr lang="en-US" altLang="zh-TW" dirty="0">
                <a:solidFill>
                  <a:schemeClr val="accent1"/>
                </a:solidFill>
              </a:rPr>
              <a:t>High gradient?</a:t>
            </a:r>
            <a:r>
              <a:rPr lang="en-US" altLang="zh-TW" dirty="0"/>
              <a:t> </a:t>
            </a:r>
          </a:p>
          <a:p>
            <a:pPr lvl="2"/>
            <a:r>
              <a:rPr lang="en-US" altLang="zh-TW" dirty="0"/>
              <a:t>Likely to be an edge. </a:t>
            </a:r>
            <a:r>
              <a:rPr lang="en-US" altLang="zh-TW" dirty="0">
                <a:sym typeface="Wingdings" panose="05000000000000000000" pitchFamily="2" charset="2"/>
              </a:rPr>
              <a:t> </a:t>
            </a:r>
            <a:r>
              <a:rPr lang="en-US" altLang="zh-TW" dirty="0">
                <a:solidFill>
                  <a:schemeClr val="accent1"/>
                </a:solidFill>
                <a:sym typeface="Wingdings" panose="05000000000000000000" pitchFamily="2" charset="2"/>
              </a:rPr>
              <a:t>Bimodal. </a:t>
            </a:r>
          </a:p>
          <a:p>
            <a:pPr lvl="1"/>
            <a:r>
              <a:rPr lang="en-US" altLang="zh-TW" dirty="0"/>
              <a:t>Histogram: </a:t>
            </a:r>
            <a:r>
              <a:rPr lang="en-US" altLang="zh-TW" dirty="0">
                <a:solidFill>
                  <a:schemeClr val="accent1"/>
                </a:solidFill>
              </a:rPr>
              <a:t>unimodal</a:t>
            </a:r>
          </a:p>
          <a:p>
            <a:pPr lvl="1"/>
            <a:r>
              <a:rPr lang="en-US" altLang="zh-TW" dirty="0"/>
              <a:t>Good threshold: mean</a:t>
            </a:r>
          </a:p>
          <a:p>
            <a:r>
              <a:rPr lang="en-US" altLang="zh-TW" dirty="0">
                <a:solidFill>
                  <a:schemeClr val="accent1"/>
                </a:solidFill>
              </a:rPr>
              <a:t>2 threshold values</a:t>
            </a:r>
          </a:p>
          <a:p>
            <a:pPr lvl="1"/>
            <a:r>
              <a:rPr lang="en-US" altLang="zh-TW" dirty="0"/>
              <a:t>one for low-gradient pixels </a:t>
            </a:r>
          </a:p>
          <a:p>
            <a:pPr lvl="1"/>
            <a:r>
              <a:rPr lang="en-US" altLang="zh-TW" dirty="0"/>
              <a:t>one for high-gradient pixels.</a:t>
            </a:r>
          </a:p>
          <a:p>
            <a:endParaRPr lang="en-US" altLang="zh-TW" dirty="0">
              <a:solidFill>
                <a:schemeClr val="accent1"/>
              </a:solidFill>
            </a:endParaRPr>
          </a:p>
          <a:p>
            <a:pPr>
              <a:lnSpc>
                <a:spcPct val="80000"/>
              </a:lnSpc>
              <a:defRPr/>
            </a:pPr>
            <a:endParaRPr lang="en-US" altLang="zh-TW" sz="2200" dirty="0"/>
          </a:p>
          <a:p>
            <a:pPr marL="0" indent="0" eaLnBrk="1" hangingPunct="1">
              <a:buNone/>
              <a:defRPr/>
            </a:pPr>
            <a:endParaRPr lang="en-US" altLang="zh-TW" dirty="0"/>
          </a:p>
        </p:txBody>
      </p:sp>
      <p:pic>
        <p:nvPicPr>
          <p:cNvPr id="3" name="圖片 2">
            <a:extLst>
              <a:ext uri="{FF2B5EF4-FFF2-40B4-BE49-F238E27FC236}">
                <a16:creationId xmlns:a16="http://schemas.microsoft.com/office/drawing/2014/main" id="{11AE99E9-5876-4CC6-86D5-315392794387}"/>
              </a:ext>
            </a:extLst>
          </p:cNvPr>
          <p:cNvPicPr>
            <a:picLocks noChangeAspect="1"/>
          </p:cNvPicPr>
          <p:nvPr/>
        </p:nvPicPr>
        <p:blipFill>
          <a:blip r:embed="rId3"/>
          <a:stretch>
            <a:fillRect/>
          </a:stretch>
        </p:blipFill>
        <p:spPr>
          <a:xfrm>
            <a:off x="7146511" y="3257694"/>
            <a:ext cx="4653140" cy="3450539"/>
          </a:xfrm>
          <a:prstGeom prst="rect">
            <a:avLst/>
          </a:prstGeom>
        </p:spPr>
      </p:pic>
      <p:sp>
        <p:nvSpPr>
          <p:cNvPr id="2" name="投影片編號版面配置區 1">
            <a:extLst>
              <a:ext uri="{FF2B5EF4-FFF2-40B4-BE49-F238E27FC236}">
                <a16:creationId xmlns:a16="http://schemas.microsoft.com/office/drawing/2014/main" id="{3837B751-E00B-4D67-8CCA-144EF78B6333}"/>
              </a:ext>
            </a:extLst>
          </p:cNvPr>
          <p:cNvSpPr>
            <a:spLocks noGrp="1"/>
          </p:cNvSpPr>
          <p:nvPr>
            <p:ph type="sldNum" sz="quarter" idx="12"/>
          </p:nvPr>
        </p:nvSpPr>
        <p:spPr/>
        <p:txBody>
          <a:bodyPr/>
          <a:lstStyle/>
          <a:p>
            <a:fld id="{6D22F896-40B5-4ADD-8801-0D06FADFA095}" type="slidenum">
              <a:rPr lang="en-US" smtClean="0"/>
              <a:t>30</a:t>
            </a:fld>
            <a:endParaRPr lang="en-US" dirty="0"/>
          </a:p>
        </p:txBody>
      </p:sp>
    </p:spTree>
    <p:extLst>
      <p:ext uri="{BB962C8B-B14F-4D97-AF65-F5344CB8AC3E}">
        <p14:creationId xmlns:p14="http://schemas.microsoft.com/office/powerpoint/2010/main" val="469329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dirty="0"/>
              <a:t>10.2.1 </a:t>
            </a:r>
            <a:r>
              <a:rPr lang="en-US" altLang="zh-TW" i="1" dirty="0"/>
              <a:t>Thresholding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5985933"/>
          </a:xfrm>
        </p:spPr>
        <p:txBody>
          <a:bodyPr anchor="t">
            <a:normAutofit/>
          </a:bodyPr>
          <a:lstStyle/>
          <a:p>
            <a:r>
              <a:rPr lang="en-US" altLang="zh-TW" dirty="0"/>
              <a:t>FLIR (Forward Looking Infra-Red) image </a:t>
            </a:r>
          </a:p>
          <a:p>
            <a:pPr lvl="1"/>
            <a:r>
              <a:rPr lang="en-US" altLang="zh-TW" dirty="0"/>
              <a:t>from NATO (North Atlantic Treaty Organization) database</a:t>
            </a:r>
          </a:p>
          <a:p>
            <a:endParaRPr lang="en-US" altLang="zh-TW" dirty="0">
              <a:solidFill>
                <a:schemeClr val="accent1"/>
              </a:solidFill>
            </a:endParaRPr>
          </a:p>
          <a:p>
            <a:pPr>
              <a:lnSpc>
                <a:spcPct val="80000"/>
              </a:lnSpc>
              <a:defRPr/>
            </a:pPr>
            <a:endParaRPr lang="en-US" altLang="zh-TW" sz="2200" dirty="0"/>
          </a:p>
          <a:p>
            <a:pPr marL="0" indent="0" eaLnBrk="1" hangingPunct="1">
              <a:buNone/>
              <a:defRPr/>
            </a:pPr>
            <a:endParaRPr lang="en-US" altLang="zh-TW" dirty="0"/>
          </a:p>
        </p:txBody>
      </p:sp>
      <p:pic>
        <p:nvPicPr>
          <p:cNvPr id="7" name="Picture 4">
            <a:extLst>
              <a:ext uri="{FF2B5EF4-FFF2-40B4-BE49-F238E27FC236}">
                <a16:creationId xmlns:a16="http://schemas.microsoft.com/office/drawing/2014/main" id="{B8DDEAB6-2E42-4572-B5CB-7311C44BAB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948" t="2937" r="24696" b="23311"/>
          <a:stretch/>
        </p:blipFill>
        <p:spPr bwMode="auto">
          <a:xfrm>
            <a:off x="567766" y="3108965"/>
            <a:ext cx="2996119" cy="299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a:extLst>
              <a:ext uri="{FF2B5EF4-FFF2-40B4-BE49-F238E27FC236}">
                <a16:creationId xmlns:a16="http://schemas.microsoft.com/office/drawing/2014/main" id="{4E41179D-F59D-4A1B-AB19-11EAE0676AFD}"/>
              </a:ext>
            </a:extLst>
          </p:cNvPr>
          <p:cNvGrpSpPr/>
          <p:nvPr/>
        </p:nvGrpSpPr>
        <p:grpSpPr>
          <a:xfrm>
            <a:off x="4330311" y="4446246"/>
            <a:ext cx="2527266" cy="2403136"/>
            <a:chOff x="4515560" y="4147270"/>
            <a:chExt cx="2996119" cy="2924873"/>
          </a:xfrm>
        </p:grpSpPr>
        <p:pic>
          <p:nvPicPr>
            <p:cNvPr id="11" name="Picture 4">
              <a:extLst>
                <a:ext uri="{FF2B5EF4-FFF2-40B4-BE49-F238E27FC236}">
                  <a16:creationId xmlns:a16="http://schemas.microsoft.com/office/drawing/2014/main" id="{08204D49-55EC-4A10-9A61-D12AD51914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684" t="3525" r="3358" b="25530"/>
            <a:stretch/>
          </p:blipFill>
          <p:spPr bwMode="auto">
            <a:xfrm>
              <a:off x="4515560" y="4147270"/>
              <a:ext cx="2996119" cy="292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1">
              <a:extLst>
                <a:ext uri="{FF2B5EF4-FFF2-40B4-BE49-F238E27FC236}">
                  <a16:creationId xmlns:a16="http://schemas.microsoft.com/office/drawing/2014/main" id="{C2DC0CEF-6CDF-4E4F-AC4A-5E7C651F209C}"/>
                </a:ext>
              </a:extLst>
            </p:cNvPr>
            <p:cNvSpPr txBox="1">
              <a:spLocks noChangeArrowheads="1"/>
            </p:cNvSpPr>
            <p:nvPr/>
          </p:nvSpPr>
          <p:spPr bwMode="auto">
            <a:xfrm>
              <a:off x="4674865" y="5755745"/>
              <a:ext cx="23383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2400" b="1" dirty="0">
                  <a:solidFill>
                    <a:srgbClr val="FF0000"/>
                  </a:solidFill>
                </a:rPr>
                <a:t>引擎附近的熱氣</a:t>
              </a:r>
            </a:p>
          </p:txBody>
        </p:sp>
      </p:grpSp>
      <p:grpSp>
        <p:nvGrpSpPr>
          <p:cNvPr id="2" name="群組 1">
            <a:extLst>
              <a:ext uri="{FF2B5EF4-FFF2-40B4-BE49-F238E27FC236}">
                <a16:creationId xmlns:a16="http://schemas.microsoft.com/office/drawing/2014/main" id="{412D7F3A-877F-481A-9E0A-48884039EC3E}"/>
              </a:ext>
            </a:extLst>
          </p:cNvPr>
          <p:cNvGrpSpPr/>
          <p:nvPr/>
        </p:nvGrpSpPr>
        <p:grpSpPr>
          <a:xfrm>
            <a:off x="4330311" y="1855538"/>
            <a:ext cx="2527266" cy="2506853"/>
            <a:chOff x="5407702" y="2366974"/>
            <a:chExt cx="2975296" cy="2924873"/>
          </a:xfrm>
        </p:grpSpPr>
        <p:pic>
          <p:nvPicPr>
            <p:cNvPr id="8" name="Picture 4">
              <a:extLst>
                <a:ext uri="{FF2B5EF4-FFF2-40B4-BE49-F238E27FC236}">
                  <a16:creationId xmlns:a16="http://schemas.microsoft.com/office/drawing/2014/main" id="{BEC6ED28-0CFA-4FCB-8EA9-DAB1529A1A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12" t="3525" r="54042" b="25530"/>
            <a:stretch/>
          </p:blipFill>
          <p:spPr bwMode="auto">
            <a:xfrm>
              <a:off x="5407702" y="2366974"/>
              <a:ext cx="2975296" cy="292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1">
              <a:extLst>
                <a:ext uri="{FF2B5EF4-FFF2-40B4-BE49-F238E27FC236}">
                  <a16:creationId xmlns:a16="http://schemas.microsoft.com/office/drawing/2014/main" id="{EBD3BE11-2C42-4D6D-BF5D-CEBA17784CBD}"/>
                </a:ext>
              </a:extLst>
            </p:cNvPr>
            <p:cNvSpPr txBox="1">
              <a:spLocks noChangeArrowheads="1"/>
            </p:cNvSpPr>
            <p:nvPr/>
          </p:nvSpPr>
          <p:spPr bwMode="auto">
            <a:xfrm>
              <a:off x="5781829" y="3829410"/>
              <a:ext cx="23383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2400" b="1" dirty="0">
                  <a:solidFill>
                    <a:srgbClr val="FF0000"/>
                  </a:solidFill>
                </a:rPr>
                <a:t>真正引擎的位置</a:t>
              </a:r>
              <a:endParaRPr lang="en-US" altLang="zh-TW" sz="2400" b="1" dirty="0">
                <a:solidFill>
                  <a:srgbClr val="FF0000"/>
                </a:solidFill>
              </a:endParaRPr>
            </a:p>
            <a:p>
              <a:endParaRPr lang="zh-TW" altLang="en-US" sz="2400" b="1" dirty="0">
                <a:solidFill>
                  <a:srgbClr val="FF0000"/>
                </a:solidFill>
              </a:endParaRPr>
            </a:p>
          </p:txBody>
        </p:sp>
      </p:grpSp>
      <p:sp>
        <p:nvSpPr>
          <p:cNvPr id="13" name="文字方塊 12">
            <a:extLst>
              <a:ext uri="{FF2B5EF4-FFF2-40B4-BE49-F238E27FC236}">
                <a16:creationId xmlns:a16="http://schemas.microsoft.com/office/drawing/2014/main" id="{68D05DA4-ED7A-4420-96EB-3965D4A8160E}"/>
              </a:ext>
            </a:extLst>
          </p:cNvPr>
          <p:cNvSpPr txBox="1"/>
          <p:nvPr/>
        </p:nvSpPr>
        <p:spPr>
          <a:xfrm>
            <a:off x="4721986" y="3680367"/>
            <a:ext cx="2056182" cy="369332"/>
          </a:xfrm>
          <a:prstGeom prst="rect">
            <a:avLst/>
          </a:prstGeom>
          <a:noFill/>
        </p:spPr>
        <p:txBody>
          <a:bodyPr wrap="square">
            <a:spAutoFit/>
          </a:bodyPr>
          <a:lstStyle/>
          <a:p>
            <a:r>
              <a:rPr lang="en-US" altLang="zh-TW" dirty="0" err="1">
                <a:solidFill>
                  <a:schemeClr val="bg1"/>
                </a:solidFill>
              </a:rPr>
              <a:t>Thresholded</a:t>
            </a:r>
            <a:r>
              <a:rPr lang="en-US" altLang="zh-TW" dirty="0">
                <a:solidFill>
                  <a:schemeClr val="bg1"/>
                </a:solidFill>
              </a:rPr>
              <a:t> at 190 </a:t>
            </a:r>
            <a:endParaRPr lang="zh-TW" altLang="en-US" dirty="0">
              <a:solidFill>
                <a:schemeClr val="bg1"/>
              </a:solidFill>
            </a:endParaRPr>
          </a:p>
        </p:txBody>
      </p:sp>
      <p:sp>
        <p:nvSpPr>
          <p:cNvPr id="14" name="文字方塊 13">
            <a:extLst>
              <a:ext uri="{FF2B5EF4-FFF2-40B4-BE49-F238E27FC236}">
                <a16:creationId xmlns:a16="http://schemas.microsoft.com/office/drawing/2014/main" id="{33E44062-9D49-4ACC-9A73-F127CD5D4E2B}"/>
              </a:ext>
            </a:extLst>
          </p:cNvPr>
          <p:cNvSpPr txBox="1"/>
          <p:nvPr/>
        </p:nvSpPr>
        <p:spPr>
          <a:xfrm>
            <a:off x="4565853" y="6345070"/>
            <a:ext cx="2056182" cy="369332"/>
          </a:xfrm>
          <a:prstGeom prst="rect">
            <a:avLst/>
          </a:prstGeom>
          <a:noFill/>
        </p:spPr>
        <p:txBody>
          <a:bodyPr wrap="square">
            <a:spAutoFit/>
          </a:bodyPr>
          <a:lstStyle/>
          <a:p>
            <a:r>
              <a:rPr lang="en-US" altLang="zh-TW" dirty="0" err="1">
                <a:solidFill>
                  <a:schemeClr val="bg1"/>
                </a:solidFill>
              </a:rPr>
              <a:t>Thresholded</a:t>
            </a:r>
            <a:r>
              <a:rPr lang="en-US" altLang="zh-TW" dirty="0">
                <a:solidFill>
                  <a:schemeClr val="bg1"/>
                </a:solidFill>
              </a:rPr>
              <a:t> at 159 </a:t>
            </a:r>
            <a:endParaRPr lang="zh-TW" altLang="en-US" dirty="0">
              <a:solidFill>
                <a:schemeClr val="bg1"/>
              </a:solidFill>
            </a:endParaRPr>
          </a:p>
        </p:txBody>
      </p:sp>
      <p:pic>
        <p:nvPicPr>
          <p:cNvPr id="16" name="Picture 4">
            <a:extLst>
              <a:ext uri="{FF2B5EF4-FFF2-40B4-BE49-F238E27FC236}">
                <a16:creationId xmlns:a16="http://schemas.microsoft.com/office/drawing/2014/main" id="{BAAE870F-E0A1-4F76-974E-F528410E9E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099" t="7061" r="26967" b="17947"/>
          <a:stretch/>
        </p:blipFill>
        <p:spPr bwMode="auto">
          <a:xfrm>
            <a:off x="8159442" y="2996824"/>
            <a:ext cx="2865146" cy="289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字方塊 1">
            <a:extLst>
              <a:ext uri="{FF2B5EF4-FFF2-40B4-BE49-F238E27FC236}">
                <a16:creationId xmlns:a16="http://schemas.microsoft.com/office/drawing/2014/main" id="{F9BB570F-3EE9-4A56-9938-A274B939AF29}"/>
              </a:ext>
            </a:extLst>
          </p:cNvPr>
          <p:cNvSpPr txBox="1">
            <a:spLocks noChangeArrowheads="1"/>
          </p:cNvSpPr>
          <p:nvPr/>
        </p:nvSpPr>
        <p:spPr bwMode="auto">
          <a:xfrm>
            <a:off x="8565914" y="2100415"/>
            <a:ext cx="21637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r>
              <a:rPr lang="zh-TW" altLang="en-US" sz="2400" b="1" dirty="0">
                <a:solidFill>
                  <a:srgbClr val="FF0000"/>
                </a:solidFill>
              </a:rPr>
              <a:t>戰車引擎位置</a:t>
            </a:r>
          </a:p>
        </p:txBody>
      </p:sp>
      <p:cxnSp>
        <p:nvCxnSpPr>
          <p:cNvPr id="18" name="直線單箭頭接點 17">
            <a:extLst>
              <a:ext uri="{FF2B5EF4-FFF2-40B4-BE49-F238E27FC236}">
                <a16:creationId xmlns:a16="http://schemas.microsoft.com/office/drawing/2014/main" id="{668EDB9F-3E5A-4FCE-AD83-21A4FD649364}"/>
              </a:ext>
            </a:extLst>
          </p:cNvPr>
          <p:cNvCxnSpPr>
            <a:cxnSpLocks/>
          </p:cNvCxnSpPr>
          <p:nvPr/>
        </p:nvCxnSpPr>
        <p:spPr>
          <a:xfrm>
            <a:off x="9592015" y="2655651"/>
            <a:ext cx="111562" cy="10247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投影片編號版面配置區 2">
            <a:extLst>
              <a:ext uri="{FF2B5EF4-FFF2-40B4-BE49-F238E27FC236}">
                <a16:creationId xmlns:a16="http://schemas.microsoft.com/office/drawing/2014/main" id="{618A730D-3553-4B2E-9381-8E9241435EF9}"/>
              </a:ext>
            </a:extLst>
          </p:cNvPr>
          <p:cNvSpPr>
            <a:spLocks noGrp="1"/>
          </p:cNvSpPr>
          <p:nvPr>
            <p:ph type="sldNum" sz="quarter" idx="12"/>
          </p:nvPr>
        </p:nvSpPr>
        <p:spPr/>
        <p:txBody>
          <a:bodyPr/>
          <a:lstStyle/>
          <a:p>
            <a:fld id="{6D22F896-40B5-4ADD-8801-0D06FADFA095}" type="slidenum">
              <a:rPr lang="en-US" smtClean="0"/>
              <a:t>31</a:t>
            </a:fld>
            <a:endParaRPr lang="en-US" dirty="0"/>
          </a:p>
        </p:txBody>
      </p:sp>
    </p:spTree>
    <p:extLst>
      <p:ext uri="{BB962C8B-B14F-4D97-AF65-F5344CB8AC3E}">
        <p14:creationId xmlns:p14="http://schemas.microsoft.com/office/powerpoint/2010/main" val="1600326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fontScale="90000"/>
          </a:bodyPr>
          <a:lstStyle/>
          <a:p>
            <a:pPr algn="l"/>
            <a:r>
              <a:rPr lang="en-US" altLang="zh-TW" dirty="0"/>
              <a:t>10.2.2 </a:t>
            </a:r>
            <a:r>
              <a:rPr lang="en-US" altLang="zh-TW" sz="3600" dirty="0"/>
              <a:t>Multidimensional Measurement-Space Clustering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5985933"/>
          </a:xfrm>
        </p:spPr>
        <p:txBody>
          <a:bodyPr anchor="t">
            <a:normAutofit/>
          </a:bodyPr>
          <a:lstStyle/>
          <a:p>
            <a:r>
              <a:rPr lang="en-US" altLang="zh-TW" dirty="0"/>
              <a:t>LANDSAT image: consists of seven separate images called bands</a:t>
            </a:r>
          </a:p>
          <a:p>
            <a:r>
              <a:rPr lang="en-US" altLang="zh-TW" dirty="0"/>
              <a:t>Constraints of reality</a:t>
            </a:r>
          </a:p>
          <a:p>
            <a:pPr marL="839788" lvl="1" indent="-495300" eaLnBrk="1" hangingPunct="1">
              <a:buSzTx/>
              <a:buFont typeface="Wingdings" panose="05000000000000000000" pitchFamily="2" charset="2"/>
              <a:buAutoNum type="arabicPeriod"/>
            </a:pPr>
            <a:r>
              <a:rPr lang="en-US" altLang="zh-TW" b="1" dirty="0"/>
              <a:t>high correlation between band-to-band pixel values</a:t>
            </a:r>
          </a:p>
          <a:p>
            <a:pPr marL="801688" lvl="2" indent="0">
              <a:buSzTx/>
              <a:buNone/>
            </a:pPr>
            <a:r>
              <a:rPr lang="zh-TW" altLang="en-US" b="1" dirty="0"/>
              <a:t>帶間像素值之間的高相關性</a:t>
            </a:r>
            <a:endParaRPr lang="en-US" altLang="zh-TW" b="1" dirty="0"/>
          </a:p>
          <a:p>
            <a:pPr marL="839788" lvl="1" indent="-495300" eaLnBrk="1" hangingPunct="1">
              <a:buSzTx/>
              <a:buFont typeface="Wingdings" panose="05000000000000000000" pitchFamily="2" charset="2"/>
              <a:buAutoNum type="arabicPeriod"/>
            </a:pPr>
            <a:r>
              <a:rPr lang="en-US" altLang="zh-TW" b="1" dirty="0"/>
              <a:t>large amount of spatial redundancy</a:t>
            </a:r>
            <a:r>
              <a:rPr lang="zh-TW" altLang="en-US" b="1" dirty="0"/>
              <a:t> </a:t>
            </a:r>
            <a:r>
              <a:rPr lang="en-US" altLang="zh-TW" b="1" dirty="0"/>
              <a:t>in image data</a:t>
            </a:r>
          </a:p>
          <a:p>
            <a:pPr marL="801688" lvl="2" indent="0">
              <a:buSzTx/>
              <a:buNone/>
            </a:pPr>
            <a:r>
              <a:rPr lang="zh-TW" altLang="en-US" b="1" dirty="0"/>
              <a:t>影像數據中存在大量冗餘空間</a:t>
            </a:r>
            <a:endParaRPr lang="en-US" altLang="zh-TW" b="1" dirty="0"/>
          </a:p>
          <a:p>
            <a:endParaRPr lang="en-US" altLang="zh-TW" dirty="0"/>
          </a:p>
          <a:p>
            <a:endParaRPr lang="en-US" altLang="zh-TW" dirty="0">
              <a:solidFill>
                <a:schemeClr val="accent1"/>
              </a:solidFill>
            </a:endParaRPr>
          </a:p>
          <a:p>
            <a:pPr>
              <a:lnSpc>
                <a:spcPct val="80000"/>
              </a:lnSpc>
              <a:defRPr/>
            </a:pPr>
            <a:endParaRPr lang="en-US" altLang="zh-TW" sz="2200" dirty="0"/>
          </a:p>
          <a:p>
            <a:pPr marL="0" indent="0" eaLnBrk="1" hangingPunct="1">
              <a:buNone/>
              <a:defRPr/>
            </a:pPr>
            <a:endParaRPr lang="en-US" altLang="zh-TW" dirty="0"/>
          </a:p>
        </p:txBody>
      </p:sp>
      <p:pic>
        <p:nvPicPr>
          <p:cNvPr id="9220" name="Picture 4" descr="Landsat comparison graphic">
            <a:extLst>
              <a:ext uri="{FF2B5EF4-FFF2-40B4-BE49-F238E27FC236}">
                <a16:creationId xmlns:a16="http://schemas.microsoft.com/office/drawing/2014/main" id="{E40415D0-51D8-4655-A790-D9B6FFA10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098" y="2149813"/>
            <a:ext cx="5826928" cy="4503906"/>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a:extLst>
              <a:ext uri="{FF2B5EF4-FFF2-40B4-BE49-F238E27FC236}">
                <a16:creationId xmlns:a16="http://schemas.microsoft.com/office/drawing/2014/main" id="{156D83AF-82DF-4F12-92D3-F97D9DEB3C2E}"/>
              </a:ext>
            </a:extLst>
          </p:cNvPr>
          <p:cNvSpPr>
            <a:spLocks noGrp="1"/>
          </p:cNvSpPr>
          <p:nvPr>
            <p:ph type="sldNum" sz="quarter" idx="12"/>
          </p:nvPr>
        </p:nvSpPr>
        <p:spPr/>
        <p:txBody>
          <a:bodyPr/>
          <a:lstStyle/>
          <a:p>
            <a:fld id="{6D22F896-40B5-4ADD-8801-0D06FADFA095}" type="slidenum">
              <a:rPr lang="en-US" smtClean="0"/>
              <a:t>32</a:t>
            </a:fld>
            <a:endParaRPr lang="en-US" dirty="0"/>
          </a:p>
        </p:txBody>
      </p:sp>
    </p:spTree>
    <p:extLst>
      <p:ext uri="{BB962C8B-B14F-4D97-AF65-F5344CB8AC3E}">
        <p14:creationId xmlns:p14="http://schemas.microsoft.com/office/powerpoint/2010/main" val="4228964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fontScale="90000"/>
          </a:bodyPr>
          <a:lstStyle/>
          <a:p>
            <a:pPr algn="l"/>
            <a:r>
              <a:rPr lang="en-US" altLang="zh-TW" dirty="0"/>
              <a:t>10.2.2 </a:t>
            </a:r>
            <a:r>
              <a:rPr lang="en-US" altLang="zh-TW" sz="3600" dirty="0"/>
              <a:t>Multidimensional Measurement-Space Clustering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5985933"/>
          </a:xfrm>
        </p:spPr>
        <p:txBody>
          <a:bodyPr anchor="t">
            <a:normAutofit/>
          </a:bodyPr>
          <a:lstStyle/>
          <a:p>
            <a:r>
              <a:rPr lang="en-US" altLang="zh-TW" sz="2400" b="1" dirty="0"/>
              <a:t>Spectral sensitivity of LANDSAT 7 Bands</a:t>
            </a:r>
          </a:p>
          <a:p>
            <a:pPr lvl="1"/>
            <a:r>
              <a:rPr lang="en-US" altLang="zh-TW" b="1" dirty="0"/>
              <a:t>0.45-0.52 µm	Blue-Green</a:t>
            </a:r>
          </a:p>
          <a:p>
            <a:pPr lvl="1"/>
            <a:r>
              <a:rPr lang="en-US" altLang="zh-TW" b="1" dirty="0"/>
              <a:t>0.52-0.60 µm	Green</a:t>
            </a:r>
          </a:p>
          <a:p>
            <a:pPr lvl="1"/>
            <a:r>
              <a:rPr lang="en-US" altLang="zh-TW" b="1" dirty="0"/>
              <a:t>0.63-0.69 µm	Red</a:t>
            </a:r>
          </a:p>
          <a:p>
            <a:pPr lvl="1"/>
            <a:r>
              <a:rPr lang="en-US" altLang="zh-TW" b="1" dirty="0"/>
              <a:t>0.76-0.90 µm	Near-IR</a:t>
            </a:r>
          </a:p>
          <a:p>
            <a:pPr lvl="1"/>
            <a:r>
              <a:rPr lang="en-US" altLang="zh-TW" b="1" dirty="0"/>
              <a:t>1.55-1.75 µm	Shortwave-IR</a:t>
            </a:r>
          </a:p>
          <a:p>
            <a:pPr lvl="1"/>
            <a:r>
              <a:rPr lang="en-US" altLang="zh-TW" b="1" dirty="0"/>
              <a:t>10.40-12.50 µm Thermal-IR</a:t>
            </a:r>
          </a:p>
          <a:p>
            <a:pPr lvl="1"/>
            <a:r>
              <a:rPr lang="en-US" altLang="zh-TW" b="1" dirty="0"/>
              <a:t>2.08-2.35 µm	Mid-IR</a:t>
            </a:r>
          </a:p>
          <a:p>
            <a:pPr lvl="1"/>
            <a:endParaRPr lang="en-US" altLang="zh-TW" b="1" dirty="0"/>
          </a:p>
          <a:p>
            <a:pPr lvl="1"/>
            <a:endParaRPr lang="en-US" altLang="zh-TW" dirty="0"/>
          </a:p>
          <a:p>
            <a:endParaRPr lang="en-US" altLang="zh-TW" dirty="0">
              <a:solidFill>
                <a:schemeClr val="accent1"/>
              </a:solidFill>
            </a:endParaRPr>
          </a:p>
          <a:p>
            <a:pPr>
              <a:lnSpc>
                <a:spcPct val="80000"/>
              </a:lnSpc>
              <a:defRPr/>
            </a:pPr>
            <a:endParaRPr lang="en-US" altLang="zh-TW" sz="2200" dirty="0"/>
          </a:p>
          <a:p>
            <a:pPr marL="0" indent="0" eaLnBrk="1" hangingPunct="1">
              <a:buNone/>
              <a:defRPr/>
            </a:pPr>
            <a:endParaRPr lang="en-US" altLang="zh-TW" dirty="0"/>
          </a:p>
        </p:txBody>
      </p:sp>
      <p:pic>
        <p:nvPicPr>
          <p:cNvPr id="8" name="Picture 5">
            <a:extLst>
              <a:ext uri="{FF2B5EF4-FFF2-40B4-BE49-F238E27FC236}">
                <a16:creationId xmlns:a16="http://schemas.microsoft.com/office/drawing/2014/main" id="{04B6B4DB-D883-4E81-BE74-00CEAA2325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8034" y="1222156"/>
            <a:ext cx="6643992" cy="220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a:extLst>
              <a:ext uri="{FF2B5EF4-FFF2-40B4-BE49-F238E27FC236}">
                <a16:creationId xmlns:a16="http://schemas.microsoft.com/office/drawing/2014/main" id="{2CF36F14-23AE-4232-A025-7F4AE863E0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2043" y="3610099"/>
            <a:ext cx="6429983" cy="3066801"/>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a:extLst>
              <a:ext uri="{FF2B5EF4-FFF2-40B4-BE49-F238E27FC236}">
                <a16:creationId xmlns:a16="http://schemas.microsoft.com/office/drawing/2014/main" id="{C0593920-7F5E-4C78-A5D6-85549DEED63E}"/>
              </a:ext>
            </a:extLst>
          </p:cNvPr>
          <p:cNvSpPr>
            <a:spLocks noGrp="1"/>
          </p:cNvSpPr>
          <p:nvPr>
            <p:ph type="sldNum" sz="quarter" idx="12"/>
          </p:nvPr>
        </p:nvSpPr>
        <p:spPr/>
        <p:txBody>
          <a:bodyPr/>
          <a:lstStyle/>
          <a:p>
            <a:fld id="{6D22F896-40B5-4ADD-8801-0D06FADFA095}" type="slidenum">
              <a:rPr lang="en-US" smtClean="0"/>
              <a:t>33</a:t>
            </a:fld>
            <a:endParaRPr lang="en-US" dirty="0"/>
          </a:p>
        </p:txBody>
      </p:sp>
    </p:spTree>
    <p:extLst>
      <p:ext uri="{BB962C8B-B14F-4D97-AF65-F5344CB8AC3E}">
        <p14:creationId xmlns:p14="http://schemas.microsoft.com/office/powerpoint/2010/main" val="279997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fontScale="90000"/>
          </a:bodyPr>
          <a:lstStyle/>
          <a:p>
            <a:pPr algn="l"/>
            <a:r>
              <a:rPr lang="en-US" altLang="zh-TW" dirty="0"/>
              <a:t>10.2.2 </a:t>
            </a:r>
            <a:r>
              <a:rPr lang="en-US" altLang="zh-TW" sz="3600" dirty="0"/>
              <a:t>Multidimensional Measurement-Space Clustering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5985933"/>
          </a:xfrm>
        </p:spPr>
        <p:txBody>
          <a:bodyPr anchor="t">
            <a:normAutofit/>
          </a:bodyPr>
          <a:lstStyle/>
          <a:p>
            <a:r>
              <a:rPr lang="en-US" altLang="zh-TW" sz="2400" b="1" dirty="0"/>
              <a:t>Spectral sensitivity of LANDSAT 7 Bands</a:t>
            </a:r>
          </a:p>
          <a:p>
            <a:pPr lvl="1"/>
            <a:endParaRPr lang="en-US" altLang="zh-TW" b="1" dirty="0"/>
          </a:p>
          <a:p>
            <a:pPr marL="0" indent="0" eaLnBrk="1" hangingPunct="1">
              <a:buNone/>
              <a:defRPr/>
            </a:pPr>
            <a:endParaRPr lang="en-US" altLang="zh-TW"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14" name="增益集 13" title="Web Viewer">
                <a:extLst>
                  <a:ext uri="{FF2B5EF4-FFF2-40B4-BE49-F238E27FC236}">
                    <a16:creationId xmlns:a16="http://schemas.microsoft.com/office/drawing/2014/main" id="{76D7F5CD-D826-4364-9271-87FDBD54470C}"/>
                  </a:ext>
                </a:extLst>
              </p:cNvPr>
              <p:cNvGraphicFramePr>
                <a:graphicFrameLocks noGrp="1"/>
              </p:cNvGraphicFramePr>
              <p:nvPr>
                <p:extLst>
                  <p:ext uri="{D42A27DB-BD31-4B8C-83A1-F6EECF244321}">
                    <p14:modId xmlns:p14="http://schemas.microsoft.com/office/powerpoint/2010/main" val="1716249864"/>
                  </p:ext>
                </p:extLst>
              </p:nvPr>
            </p:nvGraphicFramePr>
            <p:xfrm>
              <a:off x="0" y="1293282"/>
              <a:ext cx="12192000" cy="5895457"/>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14" name="增益集 13" title="Web Viewer">
                <a:extLst>
                  <a:ext uri="{FF2B5EF4-FFF2-40B4-BE49-F238E27FC236}">
                    <a16:creationId xmlns:a16="http://schemas.microsoft.com/office/drawing/2014/main" id="{76D7F5CD-D826-4364-9271-87FDBD54470C}"/>
                  </a:ext>
                </a:extLst>
              </p:cNvPr>
              <p:cNvPicPr>
                <a:picLocks noGrp="1" noRot="1" noChangeAspect="1" noMove="1" noResize="1" noEditPoints="1" noAdjustHandles="1" noChangeArrowheads="1" noChangeShapeType="1"/>
              </p:cNvPicPr>
              <p:nvPr/>
            </p:nvPicPr>
            <p:blipFill>
              <a:blip r:embed="rId4"/>
              <a:stretch>
                <a:fillRect/>
              </a:stretch>
            </p:blipFill>
            <p:spPr>
              <a:xfrm>
                <a:off x="0" y="1293282"/>
                <a:ext cx="12192000" cy="5895457"/>
              </a:xfrm>
              <a:prstGeom prst="rect">
                <a:avLst/>
              </a:prstGeom>
            </p:spPr>
          </p:pic>
        </mc:Fallback>
      </mc:AlternateContent>
      <p:sp>
        <p:nvSpPr>
          <p:cNvPr id="2" name="投影片編號版面配置區 1">
            <a:extLst>
              <a:ext uri="{FF2B5EF4-FFF2-40B4-BE49-F238E27FC236}">
                <a16:creationId xmlns:a16="http://schemas.microsoft.com/office/drawing/2014/main" id="{B78F623F-0CDF-4C0B-A7BC-020B830A722D}"/>
              </a:ext>
            </a:extLst>
          </p:cNvPr>
          <p:cNvSpPr>
            <a:spLocks noGrp="1"/>
          </p:cNvSpPr>
          <p:nvPr>
            <p:ph type="sldNum" sz="quarter" idx="12"/>
          </p:nvPr>
        </p:nvSpPr>
        <p:spPr/>
        <p:txBody>
          <a:bodyPr/>
          <a:lstStyle/>
          <a:p>
            <a:fld id="{6D22F896-40B5-4ADD-8801-0D06FADFA095}" type="slidenum">
              <a:rPr lang="en-US" smtClean="0"/>
              <a:t>34</a:t>
            </a:fld>
            <a:endParaRPr lang="en-US" dirty="0"/>
          </a:p>
        </p:txBody>
      </p:sp>
    </p:spTree>
    <p:extLst>
      <p:ext uri="{BB962C8B-B14F-4D97-AF65-F5344CB8AC3E}">
        <p14:creationId xmlns:p14="http://schemas.microsoft.com/office/powerpoint/2010/main" val="33716552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fontScale="90000"/>
          </a:bodyPr>
          <a:lstStyle/>
          <a:p>
            <a:pPr algn="l"/>
            <a:r>
              <a:rPr lang="en-US" altLang="zh-TW" dirty="0"/>
              <a:t>10.2.2 </a:t>
            </a:r>
            <a:r>
              <a:rPr lang="en-US" altLang="zh-TW" sz="3600" dirty="0"/>
              <a:t>Multidimensional Measurement-Space Clustering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5985933"/>
          </a:xfrm>
        </p:spPr>
        <p:txBody>
          <a:bodyPr anchor="t">
            <a:normAutofit/>
          </a:bodyPr>
          <a:lstStyle/>
          <a:p>
            <a:r>
              <a:rPr lang="en-US" altLang="zh-TW" sz="2400" b="1" dirty="0"/>
              <a:t>Dual-energy  Computed Tomography</a:t>
            </a:r>
            <a:r>
              <a:rPr lang="zh-TW" altLang="en-US" sz="2400" b="1" dirty="0"/>
              <a:t> </a:t>
            </a:r>
            <a:r>
              <a:rPr lang="en-US" altLang="zh-TW" b="1" dirty="0"/>
              <a:t>(</a:t>
            </a:r>
            <a:r>
              <a:rPr lang="en-US" altLang="zh-TW" sz="2400" b="1" dirty="0"/>
              <a:t>CT)</a:t>
            </a:r>
          </a:p>
          <a:p>
            <a:pPr lvl="1"/>
            <a:r>
              <a:rPr lang="en-US" altLang="zh-TW" dirty="0"/>
              <a:t>Two different energy x-ray</a:t>
            </a:r>
          </a:p>
          <a:p>
            <a:pPr marL="0" indent="0" eaLnBrk="1" hangingPunct="1">
              <a:buNone/>
              <a:defRPr/>
            </a:pPr>
            <a:endParaRPr lang="en-US" altLang="zh-TW" dirty="0"/>
          </a:p>
        </p:txBody>
      </p:sp>
      <p:pic>
        <p:nvPicPr>
          <p:cNvPr id="4098" name="Picture 2" descr="圖 1——X 射線光譜——基於蒙特卡羅技術的模擬光譜。 A，在 70、80、100、120 和 140 kV 下使用 0.9-mm 鈦和 3.5-mm 鋁過濾器以及在 140 kV 下使用額外的 0.4 或 1-mm 錫過濾器的 X 射線管光譜。 峰代表鎢陽極的特徵譜線，連續光譜是韌致輻射的結果。 在相同的電流下，管效率在 140 kVp 時最佳，而光子輸出在過濾光譜和 70 kVp 時顯著降低。 B，可以調整管電流以實現相等的總光子輸出。 然而，這種適應可能會受到最大管電流的限制，特別是對於 70-kVp 和 140-kVp 光譜和 1-mm 錫過濾器。 C，140 和 80 kVp 的組合用於連續採集的快速千伏切換系統和雙源 CT 系統。 兩個光譜之間的重疊非常廣泛，限制了光譜對比度。 D，100-kVp 和過濾後的 140-kVp 光譜的組合提供了改進的光譜對比度。 這種組合的優點是兩者的平均值與 120 kVp 頻譜完全匹配，因此可以像在常規檢查中一樣解釋所得密度（以 Hounsfield 為單位）。 為了獲得足夠的光子輸出，需要兩個獨立的旋轉包絡管，它們都以相當高的電流運行。 E，理論上，70-kVp 光譜和 140-kVp 光譜與 1 毫米厚的錫過濾器可以提供出色的光譜對比度。 然而，在實踐中，這種組合在人體內的傳輸太少，並且會磨損電流非常大的管子。 100-kVp 和過濾後的 140-kVp 光譜的組合提供了改進的光譜對比度。 這種組合的優點是兩者的平均值與 120 kVp 頻譜完全匹配，因此可以像在常規檢查中一樣解釋所得密度（以 Hounsfield 為單位）。 為了獲得足夠的光子輸出，需要兩個獨立的旋轉包絡管，它們都以相當高的電流運行。 E，理論上，70-kVp 光譜和 140-kVp 光譜與 1 毫米厚的錫過濾器可以提供出色的光譜對比度。 然而，在實踐中，這種組合在人體內的傳輸太少，並且會磨損電流非常大的管子。 100-kVp 和過濾後的 140-kVp 光譜的組合提供了改進的光譜對比度。 這種組合的優點是兩者的平均值與 120 kVp 頻譜完全匹配，因此可以像在常規檢查中一樣解釋所得密度（以 Hounsfield 為單位）。 為了獲得足夠的光子輸出，需要兩個獨立的旋轉包絡管，它們都以相當高的電流運行。 E，理論上，70-kVp 光譜和 140-kVp 光譜與 1 毫米厚的錫過濾器可以提供出色的光譜對比度。 然而，在實踐中，這種組合在人體內的傳輸太少，並且會磨損電流非常大的管子。 這樣得到的密度（以 Hounsfield 為單位）可以像在常規檢查中一樣解釋。 為了獲得足夠的光子輸出，需要兩個獨立的旋轉包絡管，它們都以相當高的電流運行。 E，理論上，70-kVp 光譜和 140-kVp 光譜與 1 毫米厚的錫過濾器可以提供出色的光譜對比度。 然而，在實踐中，這種組合在人體內的傳輸太少，並且會磨損電流非常大的管子。 這樣得到的密度（以 Hounsfield 為單位）可以像在常規檢查中一樣解釋。 為了獲得足夠的光子輸出，需要兩個獨立的旋轉包絡管，它們都以相當高的電流運行。 E，理論上，70-kVp 光譜和 140-kVp 光譜與 1 毫米厚的錫過濾器可以提供出色的光譜對比度。 然而，在實踐中，這種組合在人體內的傳輸太少，並且會磨損電流非常大的管子。">
            <a:extLst>
              <a:ext uri="{FF2B5EF4-FFF2-40B4-BE49-F238E27FC236}">
                <a16:creationId xmlns:a16="http://schemas.microsoft.com/office/drawing/2014/main" id="{78784086-CC16-4C94-9034-B495D33AAC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918" b="53457"/>
          <a:stretch/>
        </p:blipFill>
        <p:spPr bwMode="auto">
          <a:xfrm>
            <a:off x="7577667" y="872067"/>
            <a:ext cx="4241800" cy="32904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圖 2——技術方法。 A，僅包含一個管和一個探測器的快速千伏切換系統示意圖。 電壓在兩個電平之間快速切換。 B，雙源 CT 系統示意圖，兩個管和探測器正交安裝在一個機架中。 管在不同的管電壓（例如，80 和 140 kV）下運行。 此外，濾波器可用於去除低能量子的高能譜。 C，帶有一個以恆定電壓運行的 X 射線管的層探測器系統示意圖。 雙能信息來自具有不同靈敏度分佈的兩層探測器。">
            <a:extLst>
              <a:ext uri="{FF2B5EF4-FFF2-40B4-BE49-F238E27FC236}">
                <a16:creationId xmlns:a16="http://schemas.microsoft.com/office/drawing/2014/main" id="{4BA4CD1D-28D9-4C9F-A77B-B16DF882AC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851"/>
          <a:stretch/>
        </p:blipFill>
        <p:spPr bwMode="auto">
          <a:xfrm>
            <a:off x="7577667" y="4305132"/>
            <a:ext cx="4329349" cy="14589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hilips IQon Spectral CT delivers multiple layers of retrospective data in a...">
            <a:extLst>
              <a:ext uri="{FF2B5EF4-FFF2-40B4-BE49-F238E27FC236}">
                <a16:creationId xmlns:a16="http://schemas.microsoft.com/office/drawing/2014/main" id="{C2436919-07A9-4A15-8D5B-0ECBC4FC0D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68" y="2013365"/>
            <a:ext cx="7596135" cy="4298301"/>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a:extLst>
              <a:ext uri="{FF2B5EF4-FFF2-40B4-BE49-F238E27FC236}">
                <a16:creationId xmlns:a16="http://schemas.microsoft.com/office/drawing/2014/main" id="{4EDAE699-D3A3-4F4C-826E-96ADAF8A849E}"/>
              </a:ext>
            </a:extLst>
          </p:cNvPr>
          <p:cNvSpPr>
            <a:spLocks noGrp="1"/>
          </p:cNvSpPr>
          <p:nvPr>
            <p:ph type="sldNum" sz="quarter" idx="12"/>
          </p:nvPr>
        </p:nvSpPr>
        <p:spPr/>
        <p:txBody>
          <a:bodyPr/>
          <a:lstStyle/>
          <a:p>
            <a:fld id="{6D22F896-40B5-4ADD-8801-0D06FADFA095}" type="slidenum">
              <a:rPr lang="en-US" smtClean="0"/>
              <a:t>35</a:t>
            </a:fld>
            <a:endParaRPr lang="en-US" dirty="0"/>
          </a:p>
        </p:txBody>
      </p:sp>
    </p:spTree>
    <p:extLst>
      <p:ext uri="{BB962C8B-B14F-4D97-AF65-F5344CB8AC3E}">
        <p14:creationId xmlns:p14="http://schemas.microsoft.com/office/powerpoint/2010/main" val="3445371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sz="4000" b="0" dirty="0"/>
              <a:t>10.3 Region Growing </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5985933"/>
          </a:xfrm>
        </p:spPr>
        <p:txBody>
          <a:bodyPr anchor="t">
            <a:normAutofit/>
          </a:bodyPr>
          <a:lstStyle/>
          <a:p>
            <a:r>
              <a:rPr lang="en-US" altLang="zh-TW" b="0" i="0" dirty="0">
                <a:solidFill>
                  <a:srgbClr val="333333"/>
                </a:solidFill>
                <a:effectLst/>
                <a:latin typeface="Arial" panose="020B0604020202020204" pitchFamily="34" charset="0"/>
              </a:rPr>
              <a:t>A segmentation technique based on the </a:t>
            </a:r>
            <a:r>
              <a:rPr lang="en-US" altLang="zh-TW" b="0" i="0" dirty="0">
                <a:solidFill>
                  <a:srgbClr val="00B0F0"/>
                </a:solidFill>
                <a:effectLst/>
                <a:latin typeface="Arial" panose="020B0604020202020204" pitchFamily="34" charset="0"/>
              </a:rPr>
              <a:t>similarity</a:t>
            </a:r>
            <a:r>
              <a:rPr lang="en-US" altLang="zh-TW" b="0" i="0" dirty="0">
                <a:solidFill>
                  <a:srgbClr val="333333"/>
                </a:solidFill>
                <a:effectLst/>
                <a:latin typeface="Arial" panose="020B0604020202020204" pitchFamily="34" charset="0"/>
              </a:rPr>
              <a:t> of adjacent pixels.</a:t>
            </a:r>
          </a:p>
          <a:p>
            <a:pPr lvl="1"/>
            <a:r>
              <a:rPr lang="en-US" altLang="zh-TW" dirty="0"/>
              <a:t>Predefined seed pixels</a:t>
            </a:r>
          </a:p>
          <a:p>
            <a:pPr lvl="1"/>
            <a:r>
              <a:rPr lang="en-US" altLang="zh-TW" dirty="0"/>
              <a:t>Growing criteria</a:t>
            </a:r>
          </a:p>
          <a:p>
            <a:pPr lvl="1"/>
            <a:r>
              <a:rPr lang="en-US" altLang="zh-TW" dirty="0"/>
              <a:t>Stop conditions</a:t>
            </a:r>
          </a:p>
          <a:p>
            <a:pPr lvl="2"/>
            <a:endParaRPr lang="en-US" altLang="zh-TW" dirty="0"/>
          </a:p>
        </p:txBody>
      </p:sp>
      <p:pic>
        <p:nvPicPr>
          <p:cNvPr id="4098" name="Picture 2">
            <a:extLst>
              <a:ext uri="{FF2B5EF4-FFF2-40B4-BE49-F238E27FC236}">
                <a16:creationId xmlns:a16="http://schemas.microsoft.com/office/drawing/2014/main" id="{735A6776-EDCD-41BD-B513-701EFD5FC9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9202"/>
          <a:stretch/>
        </p:blipFill>
        <p:spPr bwMode="auto">
          <a:xfrm>
            <a:off x="5312797" y="1445691"/>
            <a:ext cx="3429000" cy="1410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6577DA9-68E4-4A49-99B4-CE3EFA7E2F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978" b="7945"/>
          <a:stretch/>
        </p:blipFill>
        <p:spPr bwMode="auto">
          <a:xfrm>
            <a:off x="8665688" y="1387239"/>
            <a:ext cx="3429000" cy="148943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643EE68-C43C-4B15-8E62-F8F7EA376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5142" y="3813169"/>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34C32E56-1497-4414-9016-6523F32053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628" y="3813169"/>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456338A3-2F5C-4473-9238-988D739509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4114" y="3813169"/>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8E4C98B9-0E1C-4FBB-9B93-8FE7BD1C94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3600" y="3813169"/>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a:extLst>
              <a:ext uri="{FF2B5EF4-FFF2-40B4-BE49-F238E27FC236}">
                <a16:creationId xmlns:a16="http://schemas.microsoft.com/office/drawing/2014/main" id="{28E2939A-EE3D-4BB2-9D37-80B8790F1C6C}"/>
              </a:ext>
            </a:extLst>
          </p:cNvPr>
          <p:cNvSpPr>
            <a:spLocks noGrp="1"/>
          </p:cNvSpPr>
          <p:nvPr>
            <p:ph type="sldNum" sz="quarter" idx="12"/>
          </p:nvPr>
        </p:nvSpPr>
        <p:spPr/>
        <p:txBody>
          <a:bodyPr/>
          <a:lstStyle/>
          <a:p>
            <a:fld id="{6D22F896-40B5-4ADD-8801-0D06FADFA095}" type="slidenum">
              <a:rPr lang="en-US" smtClean="0"/>
              <a:t>36</a:t>
            </a:fld>
            <a:endParaRPr lang="en-US" dirty="0"/>
          </a:p>
        </p:txBody>
      </p:sp>
    </p:spTree>
    <p:extLst>
      <p:ext uri="{BB962C8B-B14F-4D97-AF65-F5344CB8AC3E}">
        <p14:creationId xmlns:p14="http://schemas.microsoft.com/office/powerpoint/2010/main" val="1124733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sz="4000" b="0" dirty="0"/>
              <a:t>10.3.1 Single-Linkage Region Growing</a:t>
            </a:r>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5985933"/>
          </a:xfrm>
        </p:spPr>
        <p:txBody>
          <a:bodyPr anchor="t">
            <a:normAutofit/>
          </a:bodyPr>
          <a:lstStyle/>
          <a:p>
            <a:pPr>
              <a:defRPr/>
            </a:pPr>
            <a:r>
              <a:rPr lang="en-US" altLang="zh-TW" dirty="0"/>
              <a:t> </a:t>
            </a:r>
            <a:r>
              <a:rPr lang="en-US" altLang="zh-TW" dirty="0">
                <a:solidFill>
                  <a:srgbClr val="333333"/>
                </a:solidFill>
                <a:latin typeface="Arial" panose="020B0604020202020204" pitchFamily="34" charset="0"/>
              </a:rPr>
              <a:t>The SLRG just like the biological low-level visual system</a:t>
            </a:r>
          </a:p>
          <a:p>
            <a:pPr lvl="1">
              <a:defRPr/>
            </a:pPr>
            <a:r>
              <a:rPr lang="en-US" altLang="zh-TW" dirty="0">
                <a:solidFill>
                  <a:srgbClr val="333333"/>
                </a:solidFill>
                <a:latin typeface="Arial" panose="020B0604020202020204" pitchFamily="34" charset="0"/>
              </a:rPr>
              <a:t>Detect image regions characterized by a </a:t>
            </a:r>
            <a:r>
              <a:rPr lang="en-US" altLang="zh-TW" dirty="0">
                <a:solidFill>
                  <a:srgbClr val="00B0F0"/>
                </a:solidFill>
                <a:latin typeface="Arial" panose="020B0604020202020204" pitchFamily="34" charset="0"/>
              </a:rPr>
              <a:t>gentle</a:t>
            </a:r>
            <a:r>
              <a:rPr lang="en-US" altLang="zh-TW" dirty="0">
                <a:solidFill>
                  <a:srgbClr val="333333"/>
                </a:solidFill>
                <a:latin typeface="Arial" panose="020B0604020202020204" pitchFamily="34" charset="0"/>
              </a:rPr>
              <a:t> intensity gradient</a:t>
            </a:r>
          </a:p>
          <a:p>
            <a:pPr lvl="1">
              <a:defRPr/>
            </a:pPr>
            <a:r>
              <a:rPr lang="en-US" altLang="zh-TW" dirty="0">
                <a:solidFill>
                  <a:srgbClr val="333333"/>
                </a:solidFill>
                <a:latin typeface="Arial" panose="020B0604020202020204" pitchFamily="34" charset="0"/>
              </a:rPr>
              <a:t>Maximal sets of pixels belonging to </a:t>
            </a:r>
            <a:r>
              <a:rPr lang="en-US" altLang="zh-TW" dirty="0">
                <a:solidFill>
                  <a:srgbClr val="00B0F0"/>
                </a:solidFill>
                <a:latin typeface="Arial" panose="020B0604020202020204" pitchFamily="34" charset="0"/>
              </a:rPr>
              <a:t>same</a:t>
            </a:r>
            <a:r>
              <a:rPr lang="en-US" altLang="zh-TW" dirty="0">
                <a:solidFill>
                  <a:srgbClr val="333333"/>
                </a:solidFill>
                <a:latin typeface="Arial" panose="020B0604020202020204" pitchFamily="34" charset="0"/>
              </a:rPr>
              <a:t> connected component</a:t>
            </a:r>
          </a:p>
          <a:p>
            <a:pPr lvl="1">
              <a:defRPr/>
            </a:pPr>
            <a:r>
              <a:rPr lang="en-US" altLang="zh-TW" dirty="0">
                <a:solidFill>
                  <a:srgbClr val="00B0F0"/>
                </a:solidFill>
                <a:latin typeface="Arial" panose="020B0604020202020204" pitchFamily="34" charset="0"/>
              </a:rPr>
              <a:t>Simple image </a:t>
            </a:r>
            <a:r>
              <a:rPr lang="en-US" altLang="zh-TW" dirty="0">
                <a:solidFill>
                  <a:srgbClr val="333333"/>
                </a:solidFill>
                <a:latin typeface="Arial" panose="020B0604020202020204" pitchFamily="34" charset="0"/>
              </a:rPr>
              <a:t>and the corresponding graph</a:t>
            </a:r>
          </a:p>
          <a:p>
            <a:pPr lvl="1">
              <a:defRPr/>
            </a:pPr>
            <a:endParaRPr lang="en-US" altLang="zh-TW" dirty="0">
              <a:solidFill>
                <a:srgbClr val="333333"/>
              </a:solidFill>
              <a:latin typeface="Arial" panose="020B0604020202020204" pitchFamily="34" charset="0"/>
            </a:endParaRPr>
          </a:p>
          <a:p>
            <a:pPr>
              <a:defRPr/>
            </a:pPr>
            <a:r>
              <a:rPr lang="en-US" altLang="zh-TW" dirty="0"/>
              <a:t>Two pixels connected by edge: if </a:t>
            </a:r>
            <a:r>
              <a:rPr lang="en-US" altLang="zh-TW" dirty="0">
                <a:solidFill>
                  <a:srgbClr val="0000FF"/>
                </a:solidFill>
              </a:rPr>
              <a:t>4-neighbor</a:t>
            </a:r>
            <a:r>
              <a:rPr lang="en-US" altLang="zh-TW" dirty="0"/>
              <a:t> and </a:t>
            </a:r>
            <a:r>
              <a:rPr lang="en-US" altLang="zh-TW" dirty="0">
                <a:solidFill>
                  <a:srgbClr val="0000FF"/>
                </a:solidFill>
              </a:rPr>
              <a:t>values</a:t>
            </a:r>
            <a:r>
              <a:rPr lang="en-US" altLang="zh-TW" dirty="0"/>
              <a:t> differ 5 </a:t>
            </a:r>
          </a:p>
          <a:p>
            <a:pPr lvl="1">
              <a:defRPr/>
            </a:pPr>
            <a:endParaRPr lang="en-US" altLang="zh-TW" dirty="0">
              <a:solidFill>
                <a:srgbClr val="333333"/>
              </a:solidFill>
              <a:latin typeface="Arial" panose="020B0604020202020204" pitchFamily="34" charset="0"/>
            </a:endParaRPr>
          </a:p>
        </p:txBody>
      </p:sp>
      <p:pic>
        <p:nvPicPr>
          <p:cNvPr id="4" name="Picture 6">
            <a:extLst>
              <a:ext uri="{FF2B5EF4-FFF2-40B4-BE49-F238E27FC236}">
                <a16:creationId xmlns:a16="http://schemas.microsoft.com/office/drawing/2014/main" id="{BABDBBAE-7BFD-432C-AC0C-EEC39E3113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92" t="2657" r="17622" b="31974"/>
          <a:stretch/>
        </p:blipFill>
        <p:spPr bwMode="auto">
          <a:xfrm>
            <a:off x="0" y="3742440"/>
            <a:ext cx="5307291" cy="246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1">
            <a:extLst>
              <a:ext uri="{FF2B5EF4-FFF2-40B4-BE49-F238E27FC236}">
                <a16:creationId xmlns:a16="http://schemas.microsoft.com/office/drawing/2014/main" id="{344466F5-CAB8-4398-A5C0-C4E2FD4A9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8452" y="3742440"/>
            <a:ext cx="2778184" cy="277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DD094E59-3C85-40F5-9C01-DBCE00C787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565" t="4352" r="19359" b="19138"/>
          <a:stretch/>
        </p:blipFill>
        <p:spPr bwMode="auto">
          <a:xfrm>
            <a:off x="5667448" y="3990868"/>
            <a:ext cx="3110846" cy="199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a:extLst>
              <a:ext uri="{FF2B5EF4-FFF2-40B4-BE49-F238E27FC236}">
                <a16:creationId xmlns:a16="http://schemas.microsoft.com/office/drawing/2014/main" id="{149F8F0F-2075-42F6-93C0-E76FCA4B9F6F}"/>
              </a:ext>
            </a:extLst>
          </p:cNvPr>
          <p:cNvSpPr>
            <a:spLocks noGrp="1"/>
          </p:cNvSpPr>
          <p:nvPr>
            <p:ph type="sldNum" sz="quarter" idx="12"/>
          </p:nvPr>
        </p:nvSpPr>
        <p:spPr/>
        <p:txBody>
          <a:bodyPr/>
          <a:lstStyle/>
          <a:p>
            <a:fld id="{6D22F896-40B5-4ADD-8801-0D06FADFA095}" type="slidenum">
              <a:rPr lang="en-US" smtClean="0"/>
              <a:t>37</a:t>
            </a:fld>
            <a:endParaRPr lang="en-US" dirty="0"/>
          </a:p>
        </p:txBody>
      </p:sp>
    </p:spTree>
    <p:extLst>
      <p:ext uri="{BB962C8B-B14F-4D97-AF65-F5344CB8AC3E}">
        <p14:creationId xmlns:p14="http://schemas.microsoft.com/office/powerpoint/2010/main" val="3591318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10.3.2 Hybrid-Linkage Region Growing</a:t>
            </a:r>
            <a:endParaRPr lang="en-US" altLang="zh-TW" sz="4000" b="0"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5985933"/>
          </a:xfrm>
        </p:spPr>
        <p:txBody>
          <a:bodyPr anchor="t">
            <a:normAutofit/>
          </a:bodyPr>
          <a:lstStyle/>
          <a:p>
            <a:pPr>
              <a:defRPr/>
            </a:pPr>
            <a:r>
              <a:rPr lang="en-US" altLang="zh-TW" dirty="0"/>
              <a:t>hybrid-linkage techniques:</a:t>
            </a:r>
          </a:p>
          <a:p>
            <a:pPr lvl="1">
              <a:defRPr/>
            </a:pPr>
            <a:r>
              <a:rPr lang="en-US" altLang="zh-TW" dirty="0"/>
              <a:t>Each pixel is assigned a </a:t>
            </a:r>
            <a:r>
              <a:rPr lang="en-US" altLang="zh-TW" dirty="0">
                <a:solidFill>
                  <a:srgbClr val="FF0000"/>
                </a:solidFill>
              </a:rPr>
              <a:t>property vector</a:t>
            </a:r>
          </a:p>
          <a:p>
            <a:pPr lvl="2">
              <a:defRPr/>
            </a:pPr>
            <a:r>
              <a:rPr lang="en-US" altLang="zh-TW" dirty="0"/>
              <a:t>depends on </a:t>
            </a:r>
            <a:r>
              <a:rPr lang="en-US" altLang="zh-TW" i="1" dirty="0"/>
              <a:t>K</a:t>
            </a:r>
            <a:r>
              <a:rPr lang="en-US" altLang="zh-TW" dirty="0"/>
              <a:t> x </a:t>
            </a:r>
            <a:r>
              <a:rPr lang="en-US" altLang="zh-TW" i="1" dirty="0"/>
              <a:t>K </a:t>
            </a:r>
            <a:r>
              <a:rPr lang="en-US" altLang="zh-TW" dirty="0"/>
              <a:t>neighborhood of the pixel</a:t>
            </a:r>
          </a:p>
          <a:p>
            <a:pPr lvl="1">
              <a:defRPr/>
            </a:pPr>
            <a:r>
              <a:rPr lang="en-US" altLang="zh-TW" dirty="0"/>
              <a:t>Those pixels are </a:t>
            </a:r>
            <a:r>
              <a:rPr lang="en-US" altLang="zh-TW" dirty="0">
                <a:solidFill>
                  <a:srgbClr val="00B0F0"/>
                </a:solidFill>
              </a:rPr>
              <a:t>similar</a:t>
            </a:r>
            <a:r>
              <a:rPr lang="en-US" altLang="zh-TW" dirty="0"/>
              <a:t> with neighborhoods</a:t>
            </a:r>
          </a:p>
          <a:p>
            <a:pPr lvl="2">
              <a:defRPr/>
            </a:pPr>
            <a:r>
              <a:rPr lang="en-US" altLang="zh-TW" dirty="0">
                <a:solidFill>
                  <a:srgbClr val="333333"/>
                </a:solidFill>
                <a:latin typeface="Arial" panose="020B0604020202020204" pitchFamily="34" charset="0"/>
              </a:rPr>
              <a:t>Edge detection operators </a:t>
            </a:r>
          </a:p>
          <a:p>
            <a:pPr lvl="2">
              <a:defRPr/>
            </a:pPr>
            <a:r>
              <a:rPr lang="en-US" altLang="zh-TW" dirty="0">
                <a:solidFill>
                  <a:srgbClr val="333333"/>
                </a:solidFill>
                <a:latin typeface="Arial" panose="020B0604020202020204" pitchFamily="34" charset="0"/>
              </a:rPr>
              <a:t>Comparing textures</a:t>
            </a:r>
          </a:p>
          <a:p>
            <a:pPr lvl="1">
              <a:defRPr/>
            </a:pPr>
            <a:r>
              <a:rPr lang="en-US" altLang="zh-TW" dirty="0">
                <a:solidFill>
                  <a:srgbClr val="333333"/>
                </a:solidFill>
                <a:latin typeface="Arial" panose="020B0604020202020204" pitchFamily="34" charset="0"/>
              </a:rPr>
              <a:t>Can segment more complex images</a:t>
            </a:r>
          </a:p>
          <a:p>
            <a:pPr lvl="2">
              <a:defRPr/>
            </a:pPr>
            <a:r>
              <a:rPr lang="en-US" altLang="zh-TW" dirty="0">
                <a:solidFill>
                  <a:srgbClr val="333333"/>
                </a:solidFill>
                <a:latin typeface="Arial" panose="020B0604020202020204" pitchFamily="34" charset="0"/>
              </a:rPr>
              <a:t> But it is computationally more expensive</a:t>
            </a:r>
          </a:p>
        </p:txBody>
      </p:sp>
      <p:sp>
        <p:nvSpPr>
          <p:cNvPr id="2" name="投影片編號版面配置區 1">
            <a:extLst>
              <a:ext uri="{FF2B5EF4-FFF2-40B4-BE49-F238E27FC236}">
                <a16:creationId xmlns:a16="http://schemas.microsoft.com/office/drawing/2014/main" id="{29B8B959-1956-481C-83FE-D3021EF54427}"/>
              </a:ext>
            </a:extLst>
          </p:cNvPr>
          <p:cNvSpPr>
            <a:spLocks noGrp="1"/>
          </p:cNvSpPr>
          <p:nvPr>
            <p:ph type="sldNum" sz="quarter" idx="12"/>
          </p:nvPr>
        </p:nvSpPr>
        <p:spPr/>
        <p:txBody>
          <a:bodyPr/>
          <a:lstStyle/>
          <a:p>
            <a:fld id="{6D22F896-40B5-4ADD-8801-0D06FADFA095}" type="slidenum">
              <a:rPr lang="en-US" smtClean="0"/>
              <a:t>38</a:t>
            </a:fld>
            <a:endParaRPr lang="en-US" dirty="0"/>
          </a:p>
        </p:txBody>
      </p:sp>
    </p:spTree>
    <p:extLst>
      <p:ext uri="{BB962C8B-B14F-4D97-AF65-F5344CB8AC3E}">
        <p14:creationId xmlns:p14="http://schemas.microsoft.com/office/powerpoint/2010/main" val="14403403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10.3.2 Hybrid-Linkage Region Growing</a:t>
            </a:r>
            <a:endParaRPr lang="en-US" altLang="zh-TW" sz="4000" b="0"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5985933"/>
          </a:xfrm>
        </p:spPr>
        <p:txBody>
          <a:bodyPr anchor="t">
            <a:normAutofit/>
          </a:bodyPr>
          <a:lstStyle/>
          <a:p>
            <a:r>
              <a:rPr lang="en-US" altLang="zh-TW" dirty="0" err="1"/>
              <a:t>Haralick</a:t>
            </a:r>
            <a:r>
              <a:rPr lang="en-US" altLang="zh-TW" dirty="0"/>
              <a:t> (1984), Zero Crossing (details in Ch. 8)</a:t>
            </a:r>
          </a:p>
          <a:p>
            <a:endParaRPr lang="en-US" altLang="zh-TW" dirty="0"/>
          </a:p>
        </p:txBody>
      </p:sp>
      <p:pic>
        <p:nvPicPr>
          <p:cNvPr id="3" name="圖片 2">
            <a:extLst>
              <a:ext uri="{FF2B5EF4-FFF2-40B4-BE49-F238E27FC236}">
                <a16:creationId xmlns:a16="http://schemas.microsoft.com/office/drawing/2014/main" id="{4F773A2F-34C7-40E9-9966-E99B5FE44B88}"/>
              </a:ext>
            </a:extLst>
          </p:cNvPr>
          <p:cNvPicPr>
            <a:picLocks noChangeAspect="1"/>
          </p:cNvPicPr>
          <p:nvPr/>
        </p:nvPicPr>
        <p:blipFill>
          <a:blip r:embed="rId3"/>
          <a:stretch>
            <a:fillRect/>
          </a:stretch>
        </p:blipFill>
        <p:spPr>
          <a:xfrm>
            <a:off x="6096000" y="1384066"/>
            <a:ext cx="3763514" cy="2358375"/>
          </a:xfrm>
          <a:prstGeom prst="rect">
            <a:avLst/>
          </a:prstGeom>
        </p:spPr>
      </p:pic>
      <p:pic>
        <p:nvPicPr>
          <p:cNvPr id="7" name="圖片 6">
            <a:extLst>
              <a:ext uri="{FF2B5EF4-FFF2-40B4-BE49-F238E27FC236}">
                <a16:creationId xmlns:a16="http://schemas.microsoft.com/office/drawing/2014/main" id="{F28117FA-07FC-4C3D-A7BD-F28A7F588327}"/>
              </a:ext>
            </a:extLst>
          </p:cNvPr>
          <p:cNvPicPr>
            <a:picLocks noChangeAspect="1"/>
          </p:cNvPicPr>
          <p:nvPr/>
        </p:nvPicPr>
        <p:blipFill rotWithShape="1">
          <a:blip r:embed="rId4"/>
          <a:srcRect l="10105" t="15741" r="62916" b="9259"/>
          <a:stretch/>
        </p:blipFill>
        <p:spPr>
          <a:xfrm>
            <a:off x="1558630" y="1384066"/>
            <a:ext cx="3425260" cy="5356100"/>
          </a:xfrm>
          <a:prstGeom prst="rect">
            <a:avLst/>
          </a:prstGeom>
        </p:spPr>
      </p:pic>
      <p:pic>
        <p:nvPicPr>
          <p:cNvPr id="9" name="圖片 8">
            <a:extLst>
              <a:ext uri="{FF2B5EF4-FFF2-40B4-BE49-F238E27FC236}">
                <a16:creationId xmlns:a16="http://schemas.microsoft.com/office/drawing/2014/main" id="{52F86DD5-E0CA-49D6-9EEE-E81877AB8583}"/>
              </a:ext>
            </a:extLst>
          </p:cNvPr>
          <p:cNvPicPr>
            <a:picLocks noChangeAspect="1"/>
          </p:cNvPicPr>
          <p:nvPr/>
        </p:nvPicPr>
        <p:blipFill>
          <a:blip r:embed="rId5"/>
          <a:stretch>
            <a:fillRect/>
          </a:stretch>
        </p:blipFill>
        <p:spPr>
          <a:xfrm>
            <a:off x="6411336" y="3742441"/>
            <a:ext cx="3132841" cy="3104204"/>
          </a:xfrm>
          <a:prstGeom prst="rect">
            <a:avLst/>
          </a:prstGeom>
        </p:spPr>
      </p:pic>
      <p:sp>
        <p:nvSpPr>
          <p:cNvPr id="2" name="投影片編號版面配置區 1">
            <a:extLst>
              <a:ext uri="{FF2B5EF4-FFF2-40B4-BE49-F238E27FC236}">
                <a16:creationId xmlns:a16="http://schemas.microsoft.com/office/drawing/2014/main" id="{A57A9439-6B18-4504-903C-41E63D3D257D}"/>
              </a:ext>
            </a:extLst>
          </p:cNvPr>
          <p:cNvSpPr>
            <a:spLocks noGrp="1"/>
          </p:cNvSpPr>
          <p:nvPr>
            <p:ph type="sldNum" sz="quarter" idx="12"/>
          </p:nvPr>
        </p:nvSpPr>
        <p:spPr/>
        <p:txBody>
          <a:bodyPr/>
          <a:lstStyle/>
          <a:p>
            <a:fld id="{6D22F896-40B5-4ADD-8801-0D06FADFA095}" type="slidenum">
              <a:rPr lang="en-US" smtClean="0"/>
              <a:t>39</a:t>
            </a:fld>
            <a:endParaRPr lang="en-US" dirty="0"/>
          </a:p>
        </p:txBody>
      </p:sp>
    </p:spTree>
    <p:extLst>
      <p:ext uri="{BB962C8B-B14F-4D97-AF65-F5344CB8AC3E}">
        <p14:creationId xmlns:p14="http://schemas.microsoft.com/office/powerpoint/2010/main" val="3420914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lstStyle/>
          <a:p>
            <a:pPr algn="l"/>
            <a:r>
              <a:rPr lang="en-US" altLang="zh-TW" dirty="0"/>
              <a:t>10.1 Introduction</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018713" cy="5985933"/>
          </a:xfrm>
        </p:spPr>
        <p:txBody>
          <a:bodyPr anchor="t">
            <a:normAutofit fontScale="92500"/>
          </a:bodyPr>
          <a:lstStyle/>
          <a:p>
            <a:r>
              <a:rPr lang="en-US" altLang="zh-TW" sz="3200" dirty="0"/>
              <a:t>It’s very difficult to tell a computer program </a:t>
            </a:r>
          </a:p>
          <a:p>
            <a:pPr marL="742950" lvl="2"/>
            <a:r>
              <a:rPr lang="en-US" altLang="zh-TW" sz="2400" dirty="0"/>
              <a:t>What's the constitutes of a “</a:t>
            </a:r>
            <a:r>
              <a:rPr lang="en-US" altLang="zh-TW" sz="2400" b="1" dirty="0">
                <a:solidFill>
                  <a:schemeClr val="accent1">
                    <a:lumMod val="75000"/>
                  </a:schemeClr>
                </a:solidFill>
              </a:rPr>
              <a:t>meaningful</a:t>
            </a:r>
            <a:r>
              <a:rPr lang="en-US" altLang="zh-TW" sz="2400" dirty="0"/>
              <a:t>” segmentation.</a:t>
            </a:r>
          </a:p>
          <a:p>
            <a:r>
              <a:rPr lang="de-DE" altLang="zh-TW" dirty="0"/>
              <a:t>Guidelines:</a:t>
            </a:r>
          </a:p>
          <a:p>
            <a:pPr lvl="1"/>
            <a:r>
              <a:rPr lang="de-DE" altLang="zh-TW" dirty="0"/>
              <a:t>Regions of an image segmentation </a:t>
            </a:r>
          </a:p>
          <a:p>
            <a:pPr lvl="2"/>
            <a:r>
              <a:rPr lang="de-DE" altLang="zh-TW" dirty="0">
                <a:solidFill>
                  <a:srgbClr val="FF0000"/>
                </a:solidFill>
              </a:rPr>
              <a:t>Uniform</a:t>
            </a:r>
            <a:r>
              <a:rPr lang="de-DE" altLang="zh-TW" dirty="0"/>
              <a:t> and </a:t>
            </a:r>
            <a:r>
              <a:rPr lang="de-DE" altLang="zh-TW" dirty="0">
                <a:solidFill>
                  <a:srgbClr val="FF0000"/>
                </a:solidFill>
              </a:rPr>
              <a:t>homogeneous</a:t>
            </a:r>
            <a:r>
              <a:rPr lang="de-DE" altLang="zh-TW" dirty="0"/>
              <a:t> with respect to some characteristic.</a:t>
            </a:r>
          </a:p>
          <a:p>
            <a:pPr lvl="3"/>
            <a:r>
              <a:rPr lang="de-DE" altLang="zh-TW" dirty="0"/>
              <a:t>Gray level or texture. </a:t>
            </a:r>
          </a:p>
          <a:p>
            <a:pPr lvl="2"/>
            <a:r>
              <a:rPr lang="zh-TW" altLang="en-US" dirty="0"/>
              <a:t>被分在同一個區塊的像素要有均勻且相似的某個特性。</a:t>
            </a:r>
          </a:p>
          <a:p>
            <a:pPr lvl="1"/>
            <a:r>
              <a:rPr lang="en-US" altLang="zh-TW" sz="2100" dirty="0"/>
              <a:t>Adjacent regions of a segmentation </a:t>
            </a:r>
          </a:p>
          <a:p>
            <a:pPr lvl="2"/>
            <a:r>
              <a:rPr lang="en-US" altLang="zh-TW" sz="1900" dirty="0">
                <a:solidFill>
                  <a:srgbClr val="FF0000"/>
                </a:solidFill>
              </a:rPr>
              <a:t>Significantly different </a:t>
            </a:r>
            <a:r>
              <a:rPr lang="en-US" altLang="zh-TW" sz="1900" dirty="0"/>
              <a:t>values with respect to the characteristic on which they are uniform. </a:t>
            </a:r>
          </a:p>
          <a:p>
            <a:pPr lvl="2"/>
            <a:r>
              <a:rPr lang="zh-TW" altLang="en-US" dirty="0"/>
              <a:t>相鄰的區塊對於第</a:t>
            </a:r>
            <a:r>
              <a:rPr lang="en-US" altLang="zh-TW" dirty="0"/>
              <a:t>1</a:t>
            </a:r>
            <a:r>
              <a:rPr lang="zh-TW" altLang="en-US" dirty="0"/>
              <a:t>點的特性應該要有顯著差異。</a:t>
            </a:r>
            <a:endParaRPr lang="en-US" altLang="zh-TW" sz="2400" dirty="0"/>
          </a:p>
          <a:p>
            <a:pPr lvl="1"/>
            <a:r>
              <a:rPr lang="de-DE" altLang="zh-TW" dirty="0"/>
              <a:t>Region interiors should be </a:t>
            </a:r>
            <a:r>
              <a:rPr lang="de-DE" altLang="zh-TW" dirty="0">
                <a:solidFill>
                  <a:srgbClr val="FF0000"/>
                </a:solidFill>
              </a:rPr>
              <a:t>simple</a:t>
            </a:r>
            <a:r>
              <a:rPr lang="de-DE" altLang="zh-TW" dirty="0"/>
              <a:t> and without many small holes. </a:t>
            </a:r>
          </a:p>
          <a:p>
            <a:pPr lvl="2"/>
            <a:r>
              <a:rPr lang="zh-TW" altLang="en-US" dirty="0"/>
              <a:t>一個區塊內部應該要簡單，而且沒有很多小洞。</a:t>
            </a:r>
          </a:p>
          <a:p>
            <a:pPr lvl="1"/>
            <a:r>
              <a:rPr lang="en-US" altLang="zh-TW" sz="2100" dirty="0"/>
              <a:t>Boundaries of each segment should be </a:t>
            </a:r>
            <a:r>
              <a:rPr lang="en-US" altLang="zh-TW" sz="2100" dirty="0">
                <a:solidFill>
                  <a:srgbClr val="FF0000"/>
                </a:solidFill>
              </a:rPr>
              <a:t>simple</a:t>
            </a:r>
            <a:r>
              <a:rPr lang="en-US" altLang="zh-TW" sz="2100" dirty="0"/>
              <a:t>, </a:t>
            </a:r>
            <a:r>
              <a:rPr lang="en-US" altLang="zh-TW" sz="2100" dirty="0">
                <a:solidFill>
                  <a:srgbClr val="FF0000"/>
                </a:solidFill>
              </a:rPr>
              <a:t>not ragged</a:t>
            </a:r>
            <a:r>
              <a:rPr lang="en-US" altLang="zh-TW" sz="2100" dirty="0"/>
              <a:t>, and must be </a:t>
            </a:r>
            <a:r>
              <a:rPr lang="en-US" altLang="zh-TW" sz="2100" dirty="0">
                <a:solidFill>
                  <a:srgbClr val="FF0000"/>
                </a:solidFill>
              </a:rPr>
              <a:t>spatially accurate</a:t>
            </a:r>
            <a:r>
              <a:rPr lang="en-US" altLang="zh-TW" sz="2100" dirty="0"/>
              <a:t>. </a:t>
            </a:r>
          </a:p>
          <a:p>
            <a:pPr lvl="2"/>
            <a:r>
              <a:rPr lang="en-US" altLang="zh-TW" dirty="0"/>
              <a:t>	</a:t>
            </a:r>
            <a:r>
              <a:rPr lang="zh-TW" altLang="en-US" dirty="0"/>
              <a:t>分割區塊的邊界應該要簡單，沒有鋸齒，在空間上精準。</a:t>
            </a:r>
            <a:endParaRPr lang="en-US" altLang="zh-TW" dirty="0"/>
          </a:p>
          <a:p>
            <a:endParaRPr lang="zh-TW" altLang="en-US" dirty="0"/>
          </a:p>
        </p:txBody>
      </p:sp>
      <p:sp>
        <p:nvSpPr>
          <p:cNvPr id="2" name="投影片編號版面配置區 1">
            <a:extLst>
              <a:ext uri="{FF2B5EF4-FFF2-40B4-BE49-F238E27FC236}">
                <a16:creationId xmlns:a16="http://schemas.microsoft.com/office/drawing/2014/main" id="{8408BAB2-54B3-4774-A9CC-1C286B175D50}"/>
              </a:ext>
            </a:extLst>
          </p:cNvPr>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2994329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10.3.2 Hybrid-Linkage Region Growing</a:t>
            </a:r>
            <a:endParaRPr lang="en-US" altLang="zh-TW" sz="4000" b="0"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5985933"/>
          </a:xfrm>
        </p:spPr>
        <p:txBody>
          <a:bodyPr anchor="t">
            <a:normAutofit/>
          </a:bodyPr>
          <a:lstStyle/>
          <a:p>
            <a:r>
              <a:rPr lang="en-US" altLang="zh-TW" dirty="0" err="1"/>
              <a:t>Haralick</a:t>
            </a:r>
            <a:r>
              <a:rPr lang="en-US" altLang="zh-TW" dirty="0"/>
              <a:t> (1984), Zero Crossing (details in Ch. 8)</a:t>
            </a:r>
          </a:p>
          <a:p>
            <a:endParaRPr lang="en-US" altLang="zh-TW" dirty="0"/>
          </a:p>
        </p:txBody>
      </p:sp>
      <p:pic>
        <p:nvPicPr>
          <p:cNvPr id="8" name="圖片 7">
            <a:extLst>
              <a:ext uri="{FF2B5EF4-FFF2-40B4-BE49-F238E27FC236}">
                <a16:creationId xmlns:a16="http://schemas.microsoft.com/office/drawing/2014/main" id="{574854B5-7306-441A-952F-DB64D4E0EC61}"/>
              </a:ext>
            </a:extLst>
          </p:cNvPr>
          <p:cNvPicPr>
            <a:picLocks noChangeAspect="1"/>
          </p:cNvPicPr>
          <p:nvPr/>
        </p:nvPicPr>
        <p:blipFill rotWithShape="1">
          <a:blip r:embed="rId3"/>
          <a:srcRect l="74102" t="47779" r="14530" b="24160"/>
          <a:stretch/>
        </p:blipFill>
        <p:spPr>
          <a:xfrm>
            <a:off x="8477840" y="1744134"/>
            <a:ext cx="3714160" cy="3129524"/>
          </a:xfrm>
          <a:prstGeom prst="rect">
            <a:avLst/>
          </a:prstGeom>
        </p:spPr>
      </p:pic>
      <p:pic>
        <p:nvPicPr>
          <p:cNvPr id="10" name="圖片 9">
            <a:extLst>
              <a:ext uri="{FF2B5EF4-FFF2-40B4-BE49-F238E27FC236}">
                <a16:creationId xmlns:a16="http://schemas.microsoft.com/office/drawing/2014/main" id="{AD4FFC95-7CDD-470D-89B6-CDE0948C0CF6}"/>
              </a:ext>
            </a:extLst>
          </p:cNvPr>
          <p:cNvPicPr>
            <a:picLocks noChangeAspect="1"/>
          </p:cNvPicPr>
          <p:nvPr/>
        </p:nvPicPr>
        <p:blipFill rotWithShape="1">
          <a:blip r:embed="rId4"/>
          <a:srcRect l="23108" t="39381" r="47836" b="17097"/>
          <a:stretch/>
        </p:blipFill>
        <p:spPr>
          <a:xfrm>
            <a:off x="791852" y="1744134"/>
            <a:ext cx="3714160" cy="3129524"/>
          </a:xfrm>
          <a:prstGeom prst="rect">
            <a:avLst/>
          </a:prstGeom>
        </p:spPr>
      </p:pic>
      <p:pic>
        <p:nvPicPr>
          <p:cNvPr id="11" name="Picture 4">
            <a:extLst>
              <a:ext uri="{FF2B5EF4-FFF2-40B4-BE49-F238E27FC236}">
                <a16:creationId xmlns:a16="http://schemas.microsoft.com/office/drawing/2014/main" id="{6F48CB92-00DD-44F5-A0D1-E846E3C73B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888" t="2469" r="12558" b="19123"/>
          <a:stretch/>
        </p:blipFill>
        <p:spPr bwMode="auto">
          <a:xfrm>
            <a:off x="4634846" y="1744134"/>
            <a:ext cx="3714160" cy="312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字方塊 11">
            <a:extLst>
              <a:ext uri="{FF2B5EF4-FFF2-40B4-BE49-F238E27FC236}">
                <a16:creationId xmlns:a16="http://schemas.microsoft.com/office/drawing/2014/main" id="{AE2C883C-8205-4268-B0F2-8BEFECA6AF2F}"/>
              </a:ext>
            </a:extLst>
          </p:cNvPr>
          <p:cNvSpPr txBox="1"/>
          <p:nvPr/>
        </p:nvSpPr>
        <p:spPr>
          <a:xfrm>
            <a:off x="5333607" y="4995363"/>
            <a:ext cx="2316637" cy="369332"/>
          </a:xfrm>
          <a:prstGeom prst="rect">
            <a:avLst/>
          </a:prstGeom>
          <a:noFill/>
        </p:spPr>
        <p:txBody>
          <a:bodyPr wrap="square">
            <a:spAutoFit/>
          </a:bodyPr>
          <a:lstStyle/>
          <a:p>
            <a:pPr lvl="1" eaLnBrk="1" hangingPunct="1">
              <a:defRPr/>
            </a:pPr>
            <a:r>
              <a:rPr lang="en-US" altLang="zh-TW" dirty="0"/>
              <a:t>Edge detection</a:t>
            </a:r>
          </a:p>
        </p:txBody>
      </p:sp>
      <p:sp>
        <p:nvSpPr>
          <p:cNvPr id="13" name="文字方塊 12">
            <a:extLst>
              <a:ext uri="{FF2B5EF4-FFF2-40B4-BE49-F238E27FC236}">
                <a16:creationId xmlns:a16="http://schemas.microsoft.com/office/drawing/2014/main" id="{B5101C84-345A-4CC5-9869-5714AF607F57}"/>
              </a:ext>
            </a:extLst>
          </p:cNvPr>
          <p:cNvSpPr txBox="1"/>
          <p:nvPr/>
        </p:nvSpPr>
        <p:spPr>
          <a:xfrm>
            <a:off x="9208435" y="4995363"/>
            <a:ext cx="2252970" cy="369332"/>
          </a:xfrm>
          <a:prstGeom prst="rect">
            <a:avLst/>
          </a:prstGeom>
          <a:noFill/>
        </p:spPr>
        <p:txBody>
          <a:bodyPr wrap="square">
            <a:spAutoFit/>
          </a:bodyPr>
          <a:lstStyle/>
          <a:p>
            <a:pPr eaLnBrk="1" hangingPunct="1">
              <a:defRPr/>
            </a:pPr>
            <a:r>
              <a:rPr lang="en-US" altLang="zh-TW" dirty="0"/>
              <a:t>after </a:t>
            </a:r>
            <a:r>
              <a:rPr lang="en-US" altLang="zh-TW" dirty="0">
                <a:solidFill>
                  <a:srgbClr val="0000FF"/>
                </a:solidFill>
              </a:rPr>
              <a:t>region-filling</a:t>
            </a:r>
          </a:p>
        </p:txBody>
      </p:sp>
      <p:sp>
        <p:nvSpPr>
          <p:cNvPr id="2" name="投影片編號版面配置區 1">
            <a:extLst>
              <a:ext uri="{FF2B5EF4-FFF2-40B4-BE49-F238E27FC236}">
                <a16:creationId xmlns:a16="http://schemas.microsoft.com/office/drawing/2014/main" id="{54DD5993-AE07-4BF4-B534-63BD6F49F022}"/>
              </a:ext>
            </a:extLst>
          </p:cNvPr>
          <p:cNvSpPr>
            <a:spLocks noGrp="1"/>
          </p:cNvSpPr>
          <p:nvPr>
            <p:ph type="sldNum" sz="quarter" idx="12"/>
          </p:nvPr>
        </p:nvSpPr>
        <p:spPr/>
        <p:txBody>
          <a:bodyPr/>
          <a:lstStyle/>
          <a:p>
            <a:fld id="{6D22F896-40B5-4ADD-8801-0D06FADFA095}" type="slidenum">
              <a:rPr lang="en-US" smtClean="0"/>
              <a:t>40</a:t>
            </a:fld>
            <a:endParaRPr lang="en-US" dirty="0"/>
          </a:p>
        </p:txBody>
      </p:sp>
    </p:spTree>
    <p:extLst>
      <p:ext uri="{BB962C8B-B14F-4D97-AF65-F5344CB8AC3E}">
        <p14:creationId xmlns:p14="http://schemas.microsoft.com/office/powerpoint/2010/main" val="733270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10.3.2 Hybrid-Linkage Region Growing</a:t>
            </a:r>
            <a:endParaRPr lang="en-US" altLang="zh-TW" sz="4000" b="0"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5985933"/>
          </a:xfrm>
        </p:spPr>
        <p:txBody>
          <a:bodyPr anchor="t">
            <a:normAutofit/>
          </a:bodyPr>
          <a:lstStyle/>
          <a:p>
            <a:r>
              <a:rPr lang="en-US" altLang="zh-TW" dirty="0"/>
              <a:t>Pong (1984) facet model </a:t>
            </a:r>
            <a:r>
              <a:rPr lang="zh-TW" altLang="en-US" sz="1600" dirty="0"/>
              <a:t>小平面模型</a:t>
            </a:r>
            <a:endParaRPr lang="en-US" altLang="zh-TW" dirty="0"/>
          </a:p>
          <a:p>
            <a:r>
              <a:rPr lang="en-US" altLang="zh-TW" dirty="0"/>
              <a:t>Steps:</a:t>
            </a:r>
          </a:p>
          <a:p>
            <a:pPr marL="914400" lvl="1" indent="-457200">
              <a:buFont typeface="+mj-lt"/>
              <a:buAutoNum type="arabicPeriod"/>
            </a:pPr>
            <a:r>
              <a:rPr lang="en-US" altLang="zh-TW" dirty="0"/>
              <a:t> </a:t>
            </a:r>
            <a:r>
              <a:rPr lang="en-US" altLang="zh-TW" dirty="0">
                <a:solidFill>
                  <a:schemeClr val="accent1"/>
                </a:solidFill>
              </a:rPr>
              <a:t>Segment the image </a:t>
            </a:r>
            <a:r>
              <a:rPr lang="en-US" altLang="zh-TW" dirty="0"/>
              <a:t>into small regions.</a:t>
            </a:r>
          </a:p>
          <a:p>
            <a:pPr marL="914400" lvl="1" indent="-457200">
              <a:buFont typeface="+mj-lt"/>
              <a:buAutoNum type="arabicPeriod"/>
            </a:pPr>
            <a:r>
              <a:rPr lang="en-US" altLang="zh-TW" dirty="0"/>
              <a:t> Calculate the </a:t>
            </a:r>
            <a:r>
              <a:rPr lang="en-US" altLang="zh-TW" dirty="0">
                <a:solidFill>
                  <a:schemeClr val="accent1"/>
                </a:solidFill>
              </a:rPr>
              <a:t>property vector </a:t>
            </a:r>
            <a:r>
              <a:rPr lang="en-US" altLang="zh-TW" dirty="0"/>
              <a:t>of each segment.</a:t>
            </a:r>
          </a:p>
          <a:p>
            <a:pPr marL="914400" lvl="1" indent="-457200">
              <a:buFont typeface="+mj-lt"/>
              <a:buAutoNum type="arabicPeriod"/>
            </a:pPr>
            <a:r>
              <a:rPr lang="en-US" altLang="zh-TW" dirty="0"/>
              <a:t> </a:t>
            </a:r>
            <a:r>
              <a:rPr lang="en-US" altLang="zh-TW" dirty="0">
                <a:solidFill>
                  <a:schemeClr val="accent1"/>
                </a:solidFill>
              </a:rPr>
              <a:t>Merge</a:t>
            </a:r>
            <a:r>
              <a:rPr lang="en-US" altLang="zh-TW" dirty="0"/>
              <a:t> close enough regions</a:t>
            </a:r>
          </a:p>
          <a:p>
            <a:pPr marL="914400" lvl="1" indent="-457200">
              <a:buFont typeface="+mj-lt"/>
              <a:buAutoNum type="arabicPeriod"/>
            </a:pPr>
            <a:r>
              <a:rPr lang="en-US" altLang="zh-TW" dirty="0"/>
              <a:t> Next iteration: </a:t>
            </a:r>
            <a:r>
              <a:rPr lang="en-US" altLang="zh-TW" dirty="0">
                <a:solidFill>
                  <a:schemeClr val="accent1"/>
                </a:solidFill>
              </a:rPr>
              <a:t>repeat</a:t>
            </a:r>
            <a:r>
              <a:rPr lang="en-US" altLang="zh-TW" dirty="0"/>
              <a:t> from Step 2.</a:t>
            </a:r>
          </a:p>
          <a:p>
            <a:endParaRPr lang="en-US" altLang="zh-TW" dirty="0"/>
          </a:p>
        </p:txBody>
      </p:sp>
      <p:pic>
        <p:nvPicPr>
          <p:cNvPr id="19" name="圖片 18">
            <a:extLst>
              <a:ext uri="{FF2B5EF4-FFF2-40B4-BE49-F238E27FC236}">
                <a16:creationId xmlns:a16="http://schemas.microsoft.com/office/drawing/2014/main" id="{B1E277F5-00C2-41FE-9751-5D28BC7F8681}"/>
              </a:ext>
            </a:extLst>
          </p:cNvPr>
          <p:cNvPicPr>
            <a:picLocks noChangeAspect="1"/>
          </p:cNvPicPr>
          <p:nvPr/>
        </p:nvPicPr>
        <p:blipFill>
          <a:blip r:embed="rId3"/>
          <a:stretch>
            <a:fillRect/>
          </a:stretch>
        </p:blipFill>
        <p:spPr>
          <a:xfrm>
            <a:off x="7505626" y="872067"/>
            <a:ext cx="2429438" cy="2402563"/>
          </a:xfrm>
          <a:prstGeom prst="rect">
            <a:avLst/>
          </a:prstGeom>
        </p:spPr>
      </p:pic>
      <p:pic>
        <p:nvPicPr>
          <p:cNvPr id="21" name="圖片 20">
            <a:extLst>
              <a:ext uri="{FF2B5EF4-FFF2-40B4-BE49-F238E27FC236}">
                <a16:creationId xmlns:a16="http://schemas.microsoft.com/office/drawing/2014/main" id="{F5F8F34C-D2EE-4216-AF3B-77E85689F5E2}"/>
              </a:ext>
            </a:extLst>
          </p:cNvPr>
          <p:cNvPicPr>
            <a:picLocks noChangeAspect="1"/>
          </p:cNvPicPr>
          <p:nvPr/>
        </p:nvPicPr>
        <p:blipFill>
          <a:blip r:embed="rId4"/>
          <a:stretch>
            <a:fillRect/>
          </a:stretch>
        </p:blipFill>
        <p:spPr>
          <a:xfrm>
            <a:off x="7499960" y="3693731"/>
            <a:ext cx="2435104" cy="2402564"/>
          </a:xfrm>
          <a:prstGeom prst="rect">
            <a:avLst/>
          </a:prstGeom>
        </p:spPr>
      </p:pic>
      <p:pic>
        <p:nvPicPr>
          <p:cNvPr id="23" name="圖片 22">
            <a:extLst>
              <a:ext uri="{FF2B5EF4-FFF2-40B4-BE49-F238E27FC236}">
                <a16:creationId xmlns:a16="http://schemas.microsoft.com/office/drawing/2014/main" id="{50AD6656-4ACC-4DD6-B119-58ADDAA781D8}"/>
              </a:ext>
            </a:extLst>
          </p:cNvPr>
          <p:cNvPicPr>
            <a:picLocks noChangeAspect="1"/>
          </p:cNvPicPr>
          <p:nvPr/>
        </p:nvPicPr>
        <p:blipFill>
          <a:blip r:embed="rId5"/>
          <a:stretch>
            <a:fillRect/>
          </a:stretch>
        </p:blipFill>
        <p:spPr>
          <a:xfrm>
            <a:off x="1240248" y="4004191"/>
            <a:ext cx="2654480" cy="2029146"/>
          </a:xfrm>
          <a:prstGeom prst="rect">
            <a:avLst/>
          </a:prstGeom>
        </p:spPr>
      </p:pic>
      <p:pic>
        <p:nvPicPr>
          <p:cNvPr id="25" name="圖片 24">
            <a:extLst>
              <a:ext uri="{FF2B5EF4-FFF2-40B4-BE49-F238E27FC236}">
                <a16:creationId xmlns:a16="http://schemas.microsoft.com/office/drawing/2014/main" id="{F21B35D1-D6EA-4812-9408-B61C3DACE66F}"/>
              </a:ext>
            </a:extLst>
          </p:cNvPr>
          <p:cNvPicPr>
            <a:picLocks noChangeAspect="1"/>
          </p:cNvPicPr>
          <p:nvPr/>
        </p:nvPicPr>
        <p:blipFill>
          <a:blip r:embed="rId6"/>
          <a:stretch>
            <a:fillRect/>
          </a:stretch>
        </p:blipFill>
        <p:spPr>
          <a:xfrm>
            <a:off x="4138790" y="3987700"/>
            <a:ext cx="2675372" cy="2029146"/>
          </a:xfrm>
          <a:prstGeom prst="rect">
            <a:avLst/>
          </a:prstGeom>
        </p:spPr>
      </p:pic>
      <p:sp>
        <p:nvSpPr>
          <p:cNvPr id="2" name="投影片編號版面配置區 1">
            <a:extLst>
              <a:ext uri="{FF2B5EF4-FFF2-40B4-BE49-F238E27FC236}">
                <a16:creationId xmlns:a16="http://schemas.microsoft.com/office/drawing/2014/main" id="{C5DBE63F-A6CE-4F79-A6F3-94EA25217D5D}"/>
              </a:ext>
            </a:extLst>
          </p:cNvPr>
          <p:cNvSpPr>
            <a:spLocks noGrp="1"/>
          </p:cNvSpPr>
          <p:nvPr>
            <p:ph type="sldNum" sz="quarter" idx="12"/>
          </p:nvPr>
        </p:nvSpPr>
        <p:spPr/>
        <p:txBody>
          <a:bodyPr/>
          <a:lstStyle/>
          <a:p>
            <a:fld id="{6D22F896-40B5-4ADD-8801-0D06FADFA095}" type="slidenum">
              <a:rPr lang="en-US" smtClean="0"/>
              <a:t>41</a:t>
            </a:fld>
            <a:endParaRPr lang="en-US" dirty="0"/>
          </a:p>
        </p:txBody>
      </p:sp>
    </p:spTree>
    <p:extLst>
      <p:ext uri="{BB962C8B-B14F-4D97-AF65-F5344CB8AC3E}">
        <p14:creationId xmlns:p14="http://schemas.microsoft.com/office/powerpoint/2010/main" val="6464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10.3.2 Hybrid-Linkage Region Growing</a:t>
            </a:r>
            <a:endParaRPr lang="en-US" altLang="zh-TW" sz="4000" b="0"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5985933"/>
          </a:xfrm>
        </p:spPr>
        <p:txBody>
          <a:bodyPr anchor="t">
            <a:normAutofit/>
          </a:bodyPr>
          <a:lstStyle/>
          <a:p>
            <a:r>
              <a:rPr lang="en-US" altLang="zh-TW" dirty="0"/>
              <a:t>Pong (1984) facet model </a:t>
            </a:r>
            <a:r>
              <a:rPr lang="zh-TW" altLang="en-US" sz="1600" dirty="0"/>
              <a:t>小平面模型</a:t>
            </a:r>
            <a:endParaRPr lang="en-US" altLang="zh-TW" dirty="0"/>
          </a:p>
          <a:p>
            <a:endParaRPr lang="en-US" altLang="zh-TW" dirty="0"/>
          </a:p>
        </p:txBody>
      </p:sp>
      <p:pic>
        <p:nvPicPr>
          <p:cNvPr id="3" name="圖片 2">
            <a:extLst>
              <a:ext uri="{FF2B5EF4-FFF2-40B4-BE49-F238E27FC236}">
                <a16:creationId xmlns:a16="http://schemas.microsoft.com/office/drawing/2014/main" id="{BA4AE33C-BC98-4A0A-A1C2-5EE8D9FE3E9B}"/>
              </a:ext>
            </a:extLst>
          </p:cNvPr>
          <p:cNvPicPr>
            <a:picLocks noChangeAspect="1"/>
          </p:cNvPicPr>
          <p:nvPr/>
        </p:nvPicPr>
        <p:blipFill>
          <a:blip r:embed="rId3"/>
          <a:stretch>
            <a:fillRect/>
          </a:stretch>
        </p:blipFill>
        <p:spPr>
          <a:xfrm>
            <a:off x="1516164" y="1424061"/>
            <a:ext cx="2343167" cy="2352692"/>
          </a:xfrm>
          <a:prstGeom prst="rect">
            <a:avLst/>
          </a:prstGeom>
        </p:spPr>
      </p:pic>
      <p:pic>
        <p:nvPicPr>
          <p:cNvPr id="7" name="圖片 6">
            <a:extLst>
              <a:ext uri="{FF2B5EF4-FFF2-40B4-BE49-F238E27FC236}">
                <a16:creationId xmlns:a16="http://schemas.microsoft.com/office/drawing/2014/main" id="{4643CA73-71AD-44D5-A402-9AA2691E63AA}"/>
              </a:ext>
            </a:extLst>
          </p:cNvPr>
          <p:cNvPicPr>
            <a:picLocks noChangeAspect="1"/>
          </p:cNvPicPr>
          <p:nvPr/>
        </p:nvPicPr>
        <p:blipFill>
          <a:blip r:embed="rId4"/>
          <a:stretch>
            <a:fillRect/>
          </a:stretch>
        </p:blipFill>
        <p:spPr>
          <a:xfrm>
            <a:off x="4917272" y="1433504"/>
            <a:ext cx="2357455" cy="2333642"/>
          </a:xfrm>
          <a:prstGeom prst="rect">
            <a:avLst/>
          </a:prstGeom>
        </p:spPr>
      </p:pic>
      <p:pic>
        <p:nvPicPr>
          <p:cNvPr id="13" name="圖片 12">
            <a:extLst>
              <a:ext uri="{FF2B5EF4-FFF2-40B4-BE49-F238E27FC236}">
                <a16:creationId xmlns:a16="http://schemas.microsoft.com/office/drawing/2014/main" id="{05F4E9AE-6180-4828-ABBF-9442257198DC}"/>
              </a:ext>
            </a:extLst>
          </p:cNvPr>
          <p:cNvPicPr>
            <a:picLocks noChangeAspect="1"/>
          </p:cNvPicPr>
          <p:nvPr/>
        </p:nvPicPr>
        <p:blipFill>
          <a:blip r:embed="rId5"/>
          <a:stretch>
            <a:fillRect/>
          </a:stretch>
        </p:blipFill>
        <p:spPr>
          <a:xfrm>
            <a:off x="8332668" y="1412814"/>
            <a:ext cx="2375022" cy="2375022"/>
          </a:xfrm>
          <a:prstGeom prst="rect">
            <a:avLst/>
          </a:prstGeom>
        </p:spPr>
      </p:pic>
      <p:pic>
        <p:nvPicPr>
          <p:cNvPr id="15" name="圖片 14">
            <a:extLst>
              <a:ext uri="{FF2B5EF4-FFF2-40B4-BE49-F238E27FC236}">
                <a16:creationId xmlns:a16="http://schemas.microsoft.com/office/drawing/2014/main" id="{184603F7-2C2C-4618-B7E9-6F9CA38D064F}"/>
              </a:ext>
            </a:extLst>
          </p:cNvPr>
          <p:cNvPicPr>
            <a:picLocks noChangeAspect="1"/>
          </p:cNvPicPr>
          <p:nvPr/>
        </p:nvPicPr>
        <p:blipFill>
          <a:blip r:embed="rId6"/>
          <a:stretch>
            <a:fillRect/>
          </a:stretch>
        </p:blipFill>
        <p:spPr>
          <a:xfrm>
            <a:off x="8332668" y="4140937"/>
            <a:ext cx="2381372" cy="2343270"/>
          </a:xfrm>
          <a:prstGeom prst="rect">
            <a:avLst/>
          </a:prstGeom>
        </p:spPr>
      </p:pic>
      <p:pic>
        <p:nvPicPr>
          <p:cNvPr id="17" name="圖片 16">
            <a:extLst>
              <a:ext uri="{FF2B5EF4-FFF2-40B4-BE49-F238E27FC236}">
                <a16:creationId xmlns:a16="http://schemas.microsoft.com/office/drawing/2014/main" id="{59793F02-D350-484D-A56F-05DE6DF0386E}"/>
              </a:ext>
            </a:extLst>
          </p:cNvPr>
          <p:cNvPicPr>
            <a:picLocks noChangeAspect="1"/>
          </p:cNvPicPr>
          <p:nvPr/>
        </p:nvPicPr>
        <p:blipFill>
          <a:blip r:embed="rId7"/>
          <a:stretch>
            <a:fillRect/>
          </a:stretch>
        </p:blipFill>
        <p:spPr>
          <a:xfrm>
            <a:off x="4917272" y="4118711"/>
            <a:ext cx="2355971" cy="2387723"/>
          </a:xfrm>
          <a:prstGeom prst="rect">
            <a:avLst/>
          </a:prstGeom>
        </p:spPr>
      </p:pic>
      <p:pic>
        <p:nvPicPr>
          <p:cNvPr id="9" name="圖片 8">
            <a:extLst>
              <a:ext uri="{FF2B5EF4-FFF2-40B4-BE49-F238E27FC236}">
                <a16:creationId xmlns:a16="http://schemas.microsoft.com/office/drawing/2014/main" id="{60093B4E-8BA6-4684-B48F-E9753872BA8A}"/>
              </a:ext>
            </a:extLst>
          </p:cNvPr>
          <p:cNvPicPr>
            <a:picLocks noChangeAspect="1"/>
          </p:cNvPicPr>
          <p:nvPr/>
        </p:nvPicPr>
        <p:blipFill>
          <a:blip r:embed="rId8"/>
          <a:stretch>
            <a:fillRect/>
          </a:stretch>
        </p:blipFill>
        <p:spPr>
          <a:xfrm>
            <a:off x="1516164" y="4156813"/>
            <a:ext cx="2394073" cy="2349621"/>
          </a:xfrm>
          <a:prstGeom prst="rect">
            <a:avLst/>
          </a:prstGeom>
        </p:spPr>
      </p:pic>
      <p:sp>
        <p:nvSpPr>
          <p:cNvPr id="16" name="文字方塊 15">
            <a:extLst>
              <a:ext uri="{FF2B5EF4-FFF2-40B4-BE49-F238E27FC236}">
                <a16:creationId xmlns:a16="http://schemas.microsoft.com/office/drawing/2014/main" id="{3F2C2FC2-E204-436B-A047-86821544BAC1}"/>
              </a:ext>
            </a:extLst>
          </p:cNvPr>
          <p:cNvSpPr txBox="1"/>
          <p:nvPr/>
        </p:nvSpPr>
        <p:spPr>
          <a:xfrm>
            <a:off x="2088459" y="6479785"/>
            <a:ext cx="1249482" cy="369332"/>
          </a:xfrm>
          <a:prstGeom prst="rect">
            <a:avLst/>
          </a:prstGeom>
          <a:noFill/>
        </p:spPr>
        <p:txBody>
          <a:bodyPr wrap="square">
            <a:spAutoFit/>
          </a:bodyPr>
          <a:lstStyle/>
          <a:p>
            <a:r>
              <a:rPr lang="zh-TW" altLang="en-US" dirty="0"/>
              <a:t>29 regions</a:t>
            </a:r>
          </a:p>
        </p:txBody>
      </p:sp>
      <p:sp>
        <p:nvSpPr>
          <p:cNvPr id="18" name="文字方塊 17">
            <a:extLst>
              <a:ext uri="{FF2B5EF4-FFF2-40B4-BE49-F238E27FC236}">
                <a16:creationId xmlns:a16="http://schemas.microsoft.com/office/drawing/2014/main" id="{95508E8F-E771-4A24-A7F1-29A9DBDFABC4}"/>
              </a:ext>
            </a:extLst>
          </p:cNvPr>
          <p:cNvSpPr txBox="1"/>
          <p:nvPr/>
        </p:nvSpPr>
        <p:spPr>
          <a:xfrm>
            <a:off x="5470516" y="6479785"/>
            <a:ext cx="1249482" cy="369332"/>
          </a:xfrm>
          <a:prstGeom prst="rect">
            <a:avLst/>
          </a:prstGeom>
          <a:noFill/>
        </p:spPr>
        <p:txBody>
          <a:bodyPr wrap="square">
            <a:spAutoFit/>
          </a:bodyPr>
          <a:lstStyle/>
          <a:p>
            <a:r>
              <a:rPr lang="zh-TW" altLang="en-US" dirty="0"/>
              <a:t>80 regions</a:t>
            </a:r>
          </a:p>
        </p:txBody>
      </p:sp>
      <p:sp>
        <p:nvSpPr>
          <p:cNvPr id="20" name="文字方塊 19">
            <a:extLst>
              <a:ext uri="{FF2B5EF4-FFF2-40B4-BE49-F238E27FC236}">
                <a16:creationId xmlns:a16="http://schemas.microsoft.com/office/drawing/2014/main" id="{95DE5609-B0C9-4042-BC6A-3BFE98FE3878}"/>
              </a:ext>
            </a:extLst>
          </p:cNvPr>
          <p:cNvSpPr txBox="1"/>
          <p:nvPr/>
        </p:nvSpPr>
        <p:spPr>
          <a:xfrm>
            <a:off x="8863691" y="6506434"/>
            <a:ext cx="1312976" cy="369332"/>
          </a:xfrm>
          <a:prstGeom prst="rect">
            <a:avLst/>
          </a:prstGeom>
          <a:noFill/>
        </p:spPr>
        <p:txBody>
          <a:bodyPr wrap="square">
            <a:spAutoFit/>
          </a:bodyPr>
          <a:lstStyle/>
          <a:p>
            <a:r>
              <a:rPr lang="zh-TW" altLang="en-US"/>
              <a:t>110 regions</a:t>
            </a:r>
            <a:endParaRPr lang="zh-TW" altLang="en-US" dirty="0"/>
          </a:p>
        </p:txBody>
      </p:sp>
      <p:sp>
        <p:nvSpPr>
          <p:cNvPr id="22" name="文字方塊 21">
            <a:extLst>
              <a:ext uri="{FF2B5EF4-FFF2-40B4-BE49-F238E27FC236}">
                <a16:creationId xmlns:a16="http://schemas.microsoft.com/office/drawing/2014/main" id="{9D0A473C-865B-4B4F-A5F5-137CDAEE7ACB}"/>
              </a:ext>
            </a:extLst>
          </p:cNvPr>
          <p:cNvSpPr txBox="1"/>
          <p:nvPr/>
        </p:nvSpPr>
        <p:spPr>
          <a:xfrm>
            <a:off x="8863691" y="3749378"/>
            <a:ext cx="1334243" cy="369332"/>
          </a:xfrm>
          <a:prstGeom prst="rect">
            <a:avLst/>
          </a:prstGeom>
          <a:noFill/>
        </p:spPr>
        <p:txBody>
          <a:bodyPr wrap="square">
            <a:spAutoFit/>
          </a:bodyPr>
          <a:lstStyle/>
          <a:p>
            <a:r>
              <a:rPr lang="zh-TW" altLang="en-US"/>
              <a:t> 350 regions</a:t>
            </a:r>
            <a:endParaRPr lang="zh-TW" altLang="en-US" dirty="0"/>
          </a:p>
        </p:txBody>
      </p:sp>
      <p:sp>
        <p:nvSpPr>
          <p:cNvPr id="24" name="文字方塊 23">
            <a:extLst>
              <a:ext uri="{FF2B5EF4-FFF2-40B4-BE49-F238E27FC236}">
                <a16:creationId xmlns:a16="http://schemas.microsoft.com/office/drawing/2014/main" id="{50082178-DF3D-4121-B531-29F8138A37E5}"/>
              </a:ext>
            </a:extLst>
          </p:cNvPr>
          <p:cNvSpPr txBox="1"/>
          <p:nvPr/>
        </p:nvSpPr>
        <p:spPr>
          <a:xfrm>
            <a:off x="5332982" y="3731613"/>
            <a:ext cx="1714500" cy="369332"/>
          </a:xfrm>
          <a:prstGeom prst="rect">
            <a:avLst/>
          </a:prstGeom>
          <a:noFill/>
        </p:spPr>
        <p:txBody>
          <a:bodyPr wrap="square">
            <a:spAutoFit/>
          </a:bodyPr>
          <a:lstStyle/>
          <a:p>
            <a:r>
              <a:rPr lang="zh-TW" altLang="en-US"/>
              <a:t> 130</a:t>
            </a:r>
            <a:r>
              <a:rPr lang="en-US" altLang="zh-TW"/>
              <a:t>4</a:t>
            </a:r>
            <a:r>
              <a:rPr lang="zh-TW" altLang="en-US"/>
              <a:t> regions</a:t>
            </a:r>
            <a:endParaRPr lang="zh-TW" altLang="en-US" dirty="0"/>
          </a:p>
        </p:txBody>
      </p:sp>
      <p:sp>
        <p:nvSpPr>
          <p:cNvPr id="28" name="文字方塊 27">
            <a:extLst>
              <a:ext uri="{FF2B5EF4-FFF2-40B4-BE49-F238E27FC236}">
                <a16:creationId xmlns:a16="http://schemas.microsoft.com/office/drawing/2014/main" id="{947FF54E-365F-4371-98D7-1BBD0609E9B7}"/>
              </a:ext>
            </a:extLst>
          </p:cNvPr>
          <p:cNvSpPr txBox="1"/>
          <p:nvPr/>
        </p:nvSpPr>
        <p:spPr>
          <a:xfrm>
            <a:off x="1895076" y="3731613"/>
            <a:ext cx="1585341" cy="369332"/>
          </a:xfrm>
          <a:prstGeom prst="rect">
            <a:avLst/>
          </a:prstGeom>
          <a:noFill/>
        </p:spPr>
        <p:txBody>
          <a:bodyPr wrap="square">
            <a:spAutoFit/>
          </a:bodyPr>
          <a:lstStyle/>
          <a:p>
            <a:r>
              <a:rPr lang="zh-TW" altLang="en-US" dirty="0"/>
              <a:t>Original image</a:t>
            </a:r>
          </a:p>
        </p:txBody>
      </p:sp>
      <p:sp>
        <p:nvSpPr>
          <p:cNvPr id="2" name="箭號: 向下 1">
            <a:extLst>
              <a:ext uri="{FF2B5EF4-FFF2-40B4-BE49-F238E27FC236}">
                <a16:creationId xmlns:a16="http://schemas.microsoft.com/office/drawing/2014/main" id="{8309330C-D45C-4BE4-96E2-2CAA2053D18E}"/>
              </a:ext>
            </a:extLst>
          </p:cNvPr>
          <p:cNvSpPr/>
          <p:nvPr/>
        </p:nvSpPr>
        <p:spPr>
          <a:xfrm>
            <a:off x="10197934" y="3787481"/>
            <a:ext cx="332921" cy="369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箭號: 向右 3">
            <a:extLst>
              <a:ext uri="{FF2B5EF4-FFF2-40B4-BE49-F238E27FC236}">
                <a16:creationId xmlns:a16="http://schemas.microsoft.com/office/drawing/2014/main" id="{6F799AB3-A15B-4458-BD1F-9AA9991629F5}"/>
              </a:ext>
            </a:extLst>
          </p:cNvPr>
          <p:cNvSpPr/>
          <p:nvPr/>
        </p:nvSpPr>
        <p:spPr>
          <a:xfrm>
            <a:off x="4088674" y="2390503"/>
            <a:ext cx="457200" cy="352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箭號: 向右 18">
            <a:extLst>
              <a:ext uri="{FF2B5EF4-FFF2-40B4-BE49-F238E27FC236}">
                <a16:creationId xmlns:a16="http://schemas.microsoft.com/office/drawing/2014/main" id="{A8E03D22-8D9B-4610-BCE2-01C0658512FD}"/>
              </a:ext>
            </a:extLst>
          </p:cNvPr>
          <p:cNvSpPr/>
          <p:nvPr/>
        </p:nvSpPr>
        <p:spPr>
          <a:xfrm>
            <a:off x="7646125" y="2392680"/>
            <a:ext cx="457200" cy="352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箭號: 向右 20">
            <a:extLst>
              <a:ext uri="{FF2B5EF4-FFF2-40B4-BE49-F238E27FC236}">
                <a16:creationId xmlns:a16="http://schemas.microsoft.com/office/drawing/2014/main" id="{71FF4904-FE4C-49D3-82F5-0CEA947E73D9}"/>
              </a:ext>
            </a:extLst>
          </p:cNvPr>
          <p:cNvSpPr/>
          <p:nvPr/>
        </p:nvSpPr>
        <p:spPr>
          <a:xfrm rot="10800000">
            <a:off x="4088674" y="5136223"/>
            <a:ext cx="457200" cy="352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箭號: 向右 24">
            <a:extLst>
              <a:ext uri="{FF2B5EF4-FFF2-40B4-BE49-F238E27FC236}">
                <a16:creationId xmlns:a16="http://schemas.microsoft.com/office/drawing/2014/main" id="{EDFF35C6-3CDF-46B9-A758-07F39574ECC2}"/>
              </a:ext>
            </a:extLst>
          </p:cNvPr>
          <p:cNvSpPr/>
          <p:nvPr/>
        </p:nvSpPr>
        <p:spPr>
          <a:xfrm rot="10800000">
            <a:off x="7574355" y="5136223"/>
            <a:ext cx="457200" cy="352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投影片編號版面配置區 7">
            <a:extLst>
              <a:ext uri="{FF2B5EF4-FFF2-40B4-BE49-F238E27FC236}">
                <a16:creationId xmlns:a16="http://schemas.microsoft.com/office/drawing/2014/main" id="{03FB75EE-652E-448E-A792-7E9922E879E3}"/>
              </a:ext>
            </a:extLst>
          </p:cNvPr>
          <p:cNvSpPr>
            <a:spLocks noGrp="1"/>
          </p:cNvSpPr>
          <p:nvPr>
            <p:ph type="sldNum" sz="quarter" idx="12"/>
          </p:nvPr>
        </p:nvSpPr>
        <p:spPr/>
        <p:txBody>
          <a:bodyPr/>
          <a:lstStyle/>
          <a:p>
            <a:fld id="{6D22F896-40B5-4ADD-8801-0D06FADFA095}" type="slidenum">
              <a:rPr lang="en-US" smtClean="0"/>
              <a:t>42</a:t>
            </a:fld>
            <a:endParaRPr lang="en-US" dirty="0"/>
          </a:p>
        </p:txBody>
      </p:sp>
    </p:spTree>
    <p:extLst>
      <p:ext uri="{BB962C8B-B14F-4D97-AF65-F5344CB8AC3E}">
        <p14:creationId xmlns:p14="http://schemas.microsoft.com/office/powerpoint/2010/main" val="1498163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10.3.2 Hybrid-Linkage Region Growing</a:t>
            </a:r>
            <a:endParaRPr lang="en-US" altLang="zh-TW" sz="4000" b="0"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5985933"/>
          </a:xfrm>
        </p:spPr>
        <p:txBody>
          <a:bodyPr anchor="t">
            <a:normAutofit/>
          </a:bodyPr>
          <a:lstStyle/>
          <a:p>
            <a:r>
              <a:rPr lang="en-US" altLang="zh-TW" dirty="0"/>
              <a:t>Pong (1984) facet model </a:t>
            </a:r>
            <a:r>
              <a:rPr lang="zh-TW" altLang="en-US" sz="1600" dirty="0"/>
              <a:t>小平面模型</a:t>
            </a:r>
            <a:endParaRPr lang="en-US" altLang="zh-TW" dirty="0"/>
          </a:p>
          <a:p>
            <a:endParaRPr lang="en-US" altLang="zh-TW" dirty="0"/>
          </a:p>
        </p:txBody>
      </p:sp>
      <p:pic>
        <p:nvPicPr>
          <p:cNvPr id="19" name="Picture 4">
            <a:extLst>
              <a:ext uri="{FF2B5EF4-FFF2-40B4-BE49-F238E27FC236}">
                <a16:creationId xmlns:a16="http://schemas.microsoft.com/office/drawing/2014/main" id="{DFE75C1F-EB9E-4DA2-AB6E-FF40CD2900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25" t="-164" r="5035" b="13870"/>
          <a:stretch/>
        </p:blipFill>
        <p:spPr bwMode="auto">
          <a:xfrm rot="60000">
            <a:off x="2353693" y="1339882"/>
            <a:ext cx="3337353" cy="252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a:extLst>
        </p:spPr>
      </p:pic>
      <p:pic>
        <p:nvPicPr>
          <p:cNvPr id="21" name="Picture 4">
            <a:extLst>
              <a:ext uri="{FF2B5EF4-FFF2-40B4-BE49-F238E27FC236}">
                <a16:creationId xmlns:a16="http://schemas.microsoft.com/office/drawing/2014/main" id="{35929C3C-63CA-4C17-B6A5-B0C15D019A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77" r="5451" b="9256"/>
          <a:stretch/>
        </p:blipFill>
        <p:spPr bwMode="auto">
          <a:xfrm>
            <a:off x="7010400" y="1268593"/>
            <a:ext cx="325584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a:extLst>
              <a:ext uri="{FF2B5EF4-FFF2-40B4-BE49-F238E27FC236}">
                <a16:creationId xmlns:a16="http://schemas.microsoft.com/office/drawing/2014/main" id="{0F108616-35ED-47C1-A274-BE1CED8038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48" r="3435" b="8126"/>
          <a:stretch/>
        </p:blipFill>
        <p:spPr bwMode="auto">
          <a:xfrm>
            <a:off x="7010400" y="4119692"/>
            <a:ext cx="3275802"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a:extLst>
              <a:ext uri="{FF2B5EF4-FFF2-40B4-BE49-F238E27FC236}">
                <a16:creationId xmlns:a16="http://schemas.microsoft.com/office/drawing/2014/main" id="{4AB34A58-C059-4BC1-9726-852DBBD19CD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81" t="1342" r="8809" b="13792"/>
          <a:stretch/>
        </p:blipFill>
        <p:spPr bwMode="auto">
          <a:xfrm>
            <a:off x="2328018" y="4138840"/>
            <a:ext cx="3315781"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箭號: 向右 7">
            <a:extLst>
              <a:ext uri="{FF2B5EF4-FFF2-40B4-BE49-F238E27FC236}">
                <a16:creationId xmlns:a16="http://schemas.microsoft.com/office/drawing/2014/main" id="{CF27353A-102F-4AB4-BFB5-2F9CF7073638}"/>
              </a:ext>
            </a:extLst>
          </p:cNvPr>
          <p:cNvSpPr/>
          <p:nvPr/>
        </p:nvSpPr>
        <p:spPr>
          <a:xfrm>
            <a:off x="6158475" y="2423533"/>
            <a:ext cx="457200" cy="352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箭號: 向右 8">
            <a:extLst>
              <a:ext uri="{FF2B5EF4-FFF2-40B4-BE49-F238E27FC236}">
                <a16:creationId xmlns:a16="http://schemas.microsoft.com/office/drawing/2014/main" id="{C3CD2CBE-E53D-4648-BE71-D15E500AC962}"/>
              </a:ext>
            </a:extLst>
          </p:cNvPr>
          <p:cNvSpPr/>
          <p:nvPr/>
        </p:nvSpPr>
        <p:spPr>
          <a:xfrm rot="10800000">
            <a:off x="6147874" y="5026995"/>
            <a:ext cx="457200" cy="352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箭號: 向下 9">
            <a:extLst>
              <a:ext uri="{FF2B5EF4-FFF2-40B4-BE49-F238E27FC236}">
                <a16:creationId xmlns:a16="http://schemas.microsoft.com/office/drawing/2014/main" id="{7BD3E9EF-7C5B-49AE-8350-6704A99E4748}"/>
              </a:ext>
            </a:extLst>
          </p:cNvPr>
          <p:cNvSpPr/>
          <p:nvPr/>
        </p:nvSpPr>
        <p:spPr>
          <a:xfrm>
            <a:off x="8524991" y="3769508"/>
            <a:ext cx="332921" cy="369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a:extLst>
              <a:ext uri="{FF2B5EF4-FFF2-40B4-BE49-F238E27FC236}">
                <a16:creationId xmlns:a16="http://schemas.microsoft.com/office/drawing/2014/main" id="{FD145598-61FE-46FB-8D54-4705CABA7D66}"/>
              </a:ext>
            </a:extLst>
          </p:cNvPr>
          <p:cNvSpPr>
            <a:spLocks noGrp="1"/>
          </p:cNvSpPr>
          <p:nvPr>
            <p:ph type="sldNum" sz="quarter" idx="12"/>
          </p:nvPr>
        </p:nvSpPr>
        <p:spPr/>
        <p:txBody>
          <a:bodyPr/>
          <a:lstStyle/>
          <a:p>
            <a:fld id="{6D22F896-40B5-4ADD-8801-0D06FADFA095}" type="slidenum">
              <a:rPr lang="en-US" smtClean="0"/>
              <a:t>43</a:t>
            </a:fld>
            <a:endParaRPr lang="en-US" dirty="0"/>
          </a:p>
        </p:txBody>
      </p:sp>
    </p:spTree>
    <p:extLst>
      <p:ext uri="{BB962C8B-B14F-4D97-AF65-F5344CB8AC3E}">
        <p14:creationId xmlns:p14="http://schemas.microsoft.com/office/powerpoint/2010/main" val="33254104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10.3.3 Centroid-Linkage Region Growing</a:t>
            </a:r>
            <a:endParaRPr lang="en-US" altLang="zh-TW" sz="4000" b="0"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5985933"/>
          </a:xfrm>
        </p:spPr>
        <p:txBody>
          <a:bodyPr anchor="t">
            <a:normAutofit/>
          </a:bodyPr>
          <a:lstStyle/>
          <a:p>
            <a:pPr>
              <a:defRPr/>
            </a:pPr>
            <a:r>
              <a:rPr lang="en-US" altLang="zh-TW" dirty="0"/>
              <a:t>Difference: </a:t>
            </a:r>
          </a:p>
          <a:p>
            <a:pPr lvl="1">
              <a:defRPr/>
            </a:pPr>
            <a:r>
              <a:rPr lang="en-US" altLang="zh-TW" dirty="0">
                <a:solidFill>
                  <a:schemeClr val="accent1"/>
                </a:solidFill>
              </a:rPr>
              <a:t>Pairs of neighboring pixels are not compared for similarity</a:t>
            </a:r>
          </a:p>
          <a:p>
            <a:r>
              <a:rPr lang="en-US" altLang="zh-TW" dirty="0"/>
              <a:t>Steps:</a:t>
            </a:r>
          </a:p>
          <a:p>
            <a:pPr marL="914400" lvl="1" indent="-457200">
              <a:buFont typeface="+mj-lt"/>
              <a:buAutoNum type="arabicPeriod"/>
            </a:pPr>
            <a:r>
              <a:rPr lang="en-US" altLang="zh-TW" dirty="0"/>
              <a:t>The </a:t>
            </a:r>
            <a:r>
              <a:rPr lang="en-US" altLang="zh-TW" dirty="0">
                <a:solidFill>
                  <a:schemeClr val="accent1"/>
                </a:solidFill>
              </a:rPr>
              <a:t>image is scanned </a:t>
            </a:r>
            <a:r>
              <a:rPr lang="en-US" altLang="zh-TW" dirty="0"/>
              <a:t>in some predetermined manner</a:t>
            </a:r>
          </a:p>
          <a:p>
            <a:pPr lvl="2"/>
            <a:r>
              <a:rPr lang="en-US" altLang="zh-TW" dirty="0"/>
              <a:t>left-right, top-bottom.</a:t>
            </a:r>
          </a:p>
          <a:p>
            <a:pPr marL="914400" lvl="1" indent="-457200">
              <a:buFont typeface="+mj-lt"/>
              <a:buAutoNum type="arabicPeriod"/>
            </a:pPr>
            <a:r>
              <a:rPr lang="en-US" altLang="zh-TW" dirty="0"/>
              <a:t>A pixel’s value is compared with the </a:t>
            </a:r>
            <a:r>
              <a:rPr lang="en-US" altLang="zh-TW" dirty="0">
                <a:solidFill>
                  <a:schemeClr val="accent1"/>
                </a:solidFill>
              </a:rPr>
              <a:t>mean </a:t>
            </a:r>
            <a:r>
              <a:rPr lang="en-US" altLang="zh-TW" dirty="0"/>
              <a:t>of an already existing region </a:t>
            </a:r>
          </a:p>
          <a:p>
            <a:pPr marL="914400" lvl="1" indent="-457200">
              <a:buFont typeface="+mj-lt"/>
              <a:buAutoNum type="arabicPeriod"/>
            </a:pPr>
            <a:r>
              <a:rPr lang="en-US" altLang="zh-TW" dirty="0"/>
              <a:t>If its value and the segment’s mean value are </a:t>
            </a:r>
            <a:r>
              <a:rPr lang="en-US" altLang="zh-TW" dirty="0">
                <a:solidFill>
                  <a:schemeClr val="accent1"/>
                </a:solidFill>
              </a:rPr>
              <a:t>close enough</a:t>
            </a:r>
          </a:p>
          <a:p>
            <a:pPr lvl="2"/>
            <a:r>
              <a:rPr lang="en-US" altLang="zh-TW" dirty="0"/>
              <a:t>the pixel is </a:t>
            </a:r>
            <a:r>
              <a:rPr lang="en-US" altLang="zh-TW" sz="2000" dirty="0">
                <a:solidFill>
                  <a:schemeClr val="accent1"/>
                </a:solidFill>
              </a:rPr>
              <a:t>added</a:t>
            </a:r>
            <a:r>
              <a:rPr lang="en-US" altLang="zh-TW" dirty="0"/>
              <a:t> to the segment </a:t>
            </a:r>
          </a:p>
          <a:p>
            <a:pPr lvl="2"/>
            <a:r>
              <a:rPr lang="en-US" altLang="zh-TW" dirty="0"/>
              <a:t>the segment’s </a:t>
            </a:r>
            <a:r>
              <a:rPr lang="en-US" altLang="zh-TW" sz="2000" dirty="0">
                <a:solidFill>
                  <a:schemeClr val="accent1"/>
                </a:solidFill>
              </a:rPr>
              <a:t>mean</a:t>
            </a:r>
            <a:r>
              <a:rPr lang="en-US" altLang="zh-TW" dirty="0"/>
              <a:t> is updated</a:t>
            </a:r>
          </a:p>
          <a:p>
            <a:pPr marL="457200" lvl="1" indent="0">
              <a:buNone/>
            </a:pPr>
            <a:endParaRPr lang="en-US" altLang="zh-TW" dirty="0">
              <a:solidFill>
                <a:schemeClr val="accent1"/>
              </a:solidFill>
            </a:endParaRPr>
          </a:p>
          <a:p>
            <a:pPr>
              <a:defRPr/>
            </a:pPr>
            <a:endParaRPr lang="en-US" altLang="zh-TW" dirty="0">
              <a:solidFill>
                <a:srgbClr val="333333"/>
              </a:solidFill>
              <a:latin typeface="Arial" panose="020B0604020202020204" pitchFamily="34" charset="0"/>
            </a:endParaRPr>
          </a:p>
        </p:txBody>
      </p:sp>
      <p:pic>
        <p:nvPicPr>
          <p:cNvPr id="3" name="圖片 2">
            <a:extLst>
              <a:ext uri="{FF2B5EF4-FFF2-40B4-BE49-F238E27FC236}">
                <a16:creationId xmlns:a16="http://schemas.microsoft.com/office/drawing/2014/main" id="{3431BE67-1791-4503-87BB-462B5A760F35}"/>
              </a:ext>
            </a:extLst>
          </p:cNvPr>
          <p:cNvPicPr>
            <a:picLocks noChangeAspect="1"/>
          </p:cNvPicPr>
          <p:nvPr/>
        </p:nvPicPr>
        <p:blipFill>
          <a:blip r:embed="rId3"/>
          <a:stretch>
            <a:fillRect/>
          </a:stretch>
        </p:blipFill>
        <p:spPr>
          <a:xfrm>
            <a:off x="6096000" y="4336502"/>
            <a:ext cx="5759214" cy="2286366"/>
          </a:xfrm>
          <a:prstGeom prst="rect">
            <a:avLst/>
          </a:prstGeom>
        </p:spPr>
      </p:pic>
      <p:sp>
        <p:nvSpPr>
          <p:cNvPr id="2" name="投影片編號版面配置區 1">
            <a:extLst>
              <a:ext uri="{FF2B5EF4-FFF2-40B4-BE49-F238E27FC236}">
                <a16:creationId xmlns:a16="http://schemas.microsoft.com/office/drawing/2014/main" id="{CD353884-B27D-4E01-8D3B-85ADD2740B5E}"/>
              </a:ext>
            </a:extLst>
          </p:cNvPr>
          <p:cNvSpPr>
            <a:spLocks noGrp="1"/>
          </p:cNvSpPr>
          <p:nvPr>
            <p:ph type="sldNum" sz="quarter" idx="12"/>
          </p:nvPr>
        </p:nvSpPr>
        <p:spPr/>
        <p:txBody>
          <a:bodyPr/>
          <a:lstStyle/>
          <a:p>
            <a:fld id="{6D22F896-40B5-4ADD-8801-0D06FADFA095}" type="slidenum">
              <a:rPr lang="en-US" smtClean="0"/>
              <a:t>44</a:t>
            </a:fld>
            <a:endParaRPr lang="en-US" dirty="0"/>
          </a:p>
        </p:txBody>
      </p:sp>
    </p:spTree>
    <p:extLst>
      <p:ext uri="{BB962C8B-B14F-4D97-AF65-F5344CB8AC3E}">
        <p14:creationId xmlns:p14="http://schemas.microsoft.com/office/powerpoint/2010/main" val="2609625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10.3.3 Centroid-Linkage Region Growing</a:t>
            </a:r>
            <a:endParaRPr lang="en-US" altLang="zh-TW" sz="4000" b="0"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5985933"/>
          </a:xfrm>
        </p:spPr>
        <p:txBody>
          <a:bodyPr anchor="t">
            <a:normAutofit/>
          </a:bodyPr>
          <a:lstStyle/>
          <a:p>
            <a:pPr>
              <a:defRPr/>
            </a:pPr>
            <a:r>
              <a:rPr lang="en-US" altLang="zh-TW" dirty="0"/>
              <a:t>Difference: </a:t>
            </a:r>
          </a:p>
          <a:p>
            <a:pPr lvl="1">
              <a:defRPr/>
            </a:pPr>
            <a:r>
              <a:rPr lang="en-US" altLang="zh-TW" dirty="0">
                <a:solidFill>
                  <a:schemeClr val="accent1"/>
                </a:solidFill>
              </a:rPr>
              <a:t>Pairs of neighboring pixels are not compared for similarity</a:t>
            </a:r>
          </a:p>
          <a:p>
            <a:r>
              <a:rPr lang="en-US" altLang="zh-TW" dirty="0"/>
              <a:t>Steps:</a:t>
            </a:r>
          </a:p>
          <a:p>
            <a:pPr marL="914400" lvl="1" indent="-457200">
              <a:buFont typeface="+mj-lt"/>
              <a:buAutoNum type="arabicPeriod" startAt="4"/>
            </a:pPr>
            <a:r>
              <a:rPr lang="en-US" altLang="zh-TW" dirty="0"/>
              <a:t>If the means of the two competing </a:t>
            </a:r>
            <a:r>
              <a:rPr lang="en-US" altLang="zh-TW" dirty="0">
                <a:solidFill>
                  <a:schemeClr val="accent1"/>
                </a:solidFill>
              </a:rPr>
              <a:t>regions are close enough</a:t>
            </a:r>
            <a:endParaRPr lang="en-US" altLang="zh-TW" dirty="0"/>
          </a:p>
          <a:p>
            <a:pPr lvl="2"/>
            <a:r>
              <a:rPr lang="en-US" altLang="zh-TW" dirty="0"/>
              <a:t>the two </a:t>
            </a:r>
            <a:r>
              <a:rPr lang="en-US" altLang="zh-TW" dirty="0">
                <a:solidFill>
                  <a:schemeClr val="accent1"/>
                </a:solidFill>
              </a:rPr>
              <a:t>regions are merged </a:t>
            </a:r>
            <a:endParaRPr lang="en-US" altLang="zh-TW" dirty="0"/>
          </a:p>
          <a:p>
            <a:pPr lvl="2"/>
            <a:r>
              <a:rPr lang="en-US" altLang="zh-TW" dirty="0"/>
              <a:t>the pixel is added to the merged region</a:t>
            </a:r>
          </a:p>
          <a:p>
            <a:pPr marL="914400" lvl="1" indent="-457200">
              <a:buFont typeface="+mj-lt"/>
              <a:buAutoNum type="arabicPeriod" startAt="4"/>
            </a:pPr>
            <a:r>
              <a:rPr lang="en-US" altLang="zh-TW" dirty="0"/>
              <a:t>If no neighboring region has a close-enough mean</a:t>
            </a:r>
          </a:p>
          <a:p>
            <a:pPr lvl="2"/>
            <a:r>
              <a:rPr lang="en-US" altLang="zh-TW" dirty="0"/>
              <a:t>Create a </a:t>
            </a:r>
            <a:r>
              <a:rPr lang="en-US" altLang="zh-TW" dirty="0">
                <a:solidFill>
                  <a:schemeClr val="accent1"/>
                </a:solidFill>
              </a:rPr>
              <a:t>new segment</a:t>
            </a:r>
          </a:p>
          <a:p>
            <a:pPr marL="914400" lvl="2" indent="0">
              <a:buNone/>
            </a:pPr>
            <a:endParaRPr lang="en-US" altLang="zh-TW" dirty="0">
              <a:solidFill>
                <a:schemeClr val="accent1"/>
              </a:solidFill>
            </a:endParaRPr>
          </a:p>
          <a:p>
            <a:pPr>
              <a:defRPr/>
            </a:pPr>
            <a:endParaRPr lang="en-US" altLang="zh-TW" dirty="0">
              <a:solidFill>
                <a:srgbClr val="333333"/>
              </a:solidFill>
              <a:latin typeface="Arial" panose="020B0604020202020204" pitchFamily="34" charset="0"/>
            </a:endParaRPr>
          </a:p>
        </p:txBody>
      </p:sp>
      <p:pic>
        <p:nvPicPr>
          <p:cNvPr id="4" name="圖片 3">
            <a:extLst>
              <a:ext uri="{FF2B5EF4-FFF2-40B4-BE49-F238E27FC236}">
                <a16:creationId xmlns:a16="http://schemas.microsoft.com/office/drawing/2014/main" id="{11FABA78-6373-461C-93A0-F6BCFD150EBA}"/>
              </a:ext>
            </a:extLst>
          </p:cNvPr>
          <p:cNvPicPr>
            <a:picLocks noChangeAspect="1"/>
          </p:cNvPicPr>
          <p:nvPr/>
        </p:nvPicPr>
        <p:blipFill rotWithShape="1">
          <a:blip r:embed="rId3"/>
          <a:srcRect l="74644" t="22778" r="14352" b="49834"/>
          <a:stretch/>
        </p:blipFill>
        <p:spPr>
          <a:xfrm>
            <a:off x="2253575" y="4385070"/>
            <a:ext cx="2926080" cy="2340864"/>
          </a:xfrm>
          <a:prstGeom prst="rect">
            <a:avLst/>
          </a:prstGeom>
        </p:spPr>
      </p:pic>
      <p:pic>
        <p:nvPicPr>
          <p:cNvPr id="7" name="圖片 6">
            <a:extLst>
              <a:ext uri="{FF2B5EF4-FFF2-40B4-BE49-F238E27FC236}">
                <a16:creationId xmlns:a16="http://schemas.microsoft.com/office/drawing/2014/main" id="{E2B7B9D5-545C-4B86-BAAD-2ED5A4ACE5A5}"/>
              </a:ext>
            </a:extLst>
          </p:cNvPr>
          <p:cNvPicPr>
            <a:picLocks noChangeAspect="1"/>
          </p:cNvPicPr>
          <p:nvPr/>
        </p:nvPicPr>
        <p:blipFill rotWithShape="1">
          <a:blip r:embed="rId4"/>
          <a:srcRect l="74511" t="54034" r="14319" b="18760"/>
          <a:stretch/>
        </p:blipFill>
        <p:spPr>
          <a:xfrm>
            <a:off x="5699760" y="4410021"/>
            <a:ext cx="2926081" cy="2290963"/>
          </a:xfrm>
          <a:prstGeom prst="rect">
            <a:avLst/>
          </a:prstGeom>
        </p:spPr>
      </p:pic>
      <p:pic>
        <p:nvPicPr>
          <p:cNvPr id="8" name="圖片 7">
            <a:extLst>
              <a:ext uri="{FF2B5EF4-FFF2-40B4-BE49-F238E27FC236}">
                <a16:creationId xmlns:a16="http://schemas.microsoft.com/office/drawing/2014/main" id="{99B28F5E-C46D-4F41-A004-58CA0D6D5C4C}"/>
              </a:ext>
            </a:extLst>
          </p:cNvPr>
          <p:cNvPicPr>
            <a:picLocks noChangeAspect="1"/>
          </p:cNvPicPr>
          <p:nvPr/>
        </p:nvPicPr>
        <p:blipFill rotWithShape="1">
          <a:blip r:embed="rId5"/>
          <a:srcRect l="74283" t="20511" r="18181" b="60977"/>
          <a:stretch/>
        </p:blipFill>
        <p:spPr>
          <a:xfrm>
            <a:off x="8935735" y="4360118"/>
            <a:ext cx="2964581" cy="2340865"/>
          </a:xfrm>
          <a:prstGeom prst="rect">
            <a:avLst/>
          </a:prstGeom>
        </p:spPr>
      </p:pic>
      <p:sp>
        <p:nvSpPr>
          <p:cNvPr id="2" name="投影片編號版面配置區 1">
            <a:extLst>
              <a:ext uri="{FF2B5EF4-FFF2-40B4-BE49-F238E27FC236}">
                <a16:creationId xmlns:a16="http://schemas.microsoft.com/office/drawing/2014/main" id="{C56A0019-F891-4BF0-A0F9-29B18D77C2F7}"/>
              </a:ext>
            </a:extLst>
          </p:cNvPr>
          <p:cNvSpPr>
            <a:spLocks noGrp="1"/>
          </p:cNvSpPr>
          <p:nvPr>
            <p:ph type="sldNum" sz="quarter" idx="12"/>
          </p:nvPr>
        </p:nvSpPr>
        <p:spPr/>
        <p:txBody>
          <a:bodyPr/>
          <a:lstStyle/>
          <a:p>
            <a:fld id="{6D22F896-40B5-4ADD-8801-0D06FADFA095}" type="slidenum">
              <a:rPr lang="en-US" smtClean="0"/>
              <a:t>45</a:t>
            </a:fld>
            <a:endParaRPr lang="en-US" dirty="0"/>
          </a:p>
        </p:txBody>
      </p:sp>
    </p:spTree>
    <p:extLst>
      <p:ext uri="{BB962C8B-B14F-4D97-AF65-F5344CB8AC3E}">
        <p14:creationId xmlns:p14="http://schemas.microsoft.com/office/powerpoint/2010/main" val="248952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10.3.3 Centroid-Linkage Region Growing</a:t>
            </a:r>
            <a:endParaRPr lang="en-US" altLang="zh-TW" sz="4000" b="0"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5985933"/>
          </a:xfrm>
        </p:spPr>
        <p:txBody>
          <a:bodyPr anchor="t">
            <a:normAutofit/>
          </a:bodyPr>
          <a:lstStyle/>
          <a:p>
            <a:pPr marL="457200" lvl="1" indent="0">
              <a:buNone/>
            </a:pPr>
            <a:endParaRPr lang="en-US" altLang="zh-TW" dirty="0">
              <a:solidFill>
                <a:schemeClr val="accent1"/>
              </a:solidFill>
            </a:endParaRPr>
          </a:p>
          <a:p>
            <a:pPr>
              <a:defRPr/>
            </a:pPr>
            <a:endParaRPr lang="en-US" altLang="zh-TW" dirty="0">
              <a:solidFill>
                <a:srgbClr val="333333"/>
              </a:solidFill>
              <a:latin typeface="Arial" panose="020B0604020202020204" pitchFamily="34" charset="0"/>
            </a:endParaRPr>
          </a:p>
        </p:txBody>
      </p:sp>
      <p:pic>
        <p:nvPicPr>
          <p:cNvPr id="3" name="圖片 2">
            <a:extLst>
              <a:ext uri="{FF2B5EF4-FFF2-40B4-BE49-F238E27FC236}">
                <a16:creationId xmlns:a16="http://schemas.microsoft.com/office/drawing/2014/main" id="{C3F3D4BC-286F-4B7F-8DA7-2157E1EA2D58}"/>
              </a:ext>
            </a:extLst>
          </p:cNvPr>
          <p:cNvPicPr>
            <a:picLocks noChangeAspect="1"/>
          </p:cNvPicPr>
          <p:nvPr/>
        </p:nvPicPr>
        <p:blipFill>
          <a:blip r:embed="rId3"/>
          <a:stretch>
            <a:fillRect/>
          </a:stretch>
        </p:blipFill>
        <p:spPr>
          <a:xfrm>
            <a:off x="1331910" y="2383003"/>
            <a:ext cx="10599857" cy="3268859"/>
          </a:xfrm>
          <a:prstGeom prst="rect">
            <a:avLst/>
          </a:prstGeom>
        </p:spPr>
      </p:pic>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636710" y="1024467"/>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altLang="zh-TW" dirty="0" err="1"/>
              <a:t>Fatih</a:t>
            </a:r>
            <a:r>
              <a:rPr lang="en-US" altLang="zh-TW" dirty="0"/>
              <a:t> (2002) Automatic threshold determination</a:t>
            </a:r>
          </a:p>
          <a:p>
            <a:endParaRPr lang="en-US" altLang="zh-TW" dirty="0"/>
          </a:p>
        </p:txBody>
      </p:sp>
      <p:sp>
        <p:nvSpPr>
          <p:cNvPr id="2" name="投影片編號版面配置區 1">
            <a:extLst>
              <a:ext uri="{FF2B5EF4-FFF2-40B4-BE49-F238E27FC236}">
                <a16:creationId xmlns:a16="http://schemas.microsoft.com/office/drawing/2014/main" id="{19AEDD00-FFEE-4B70-A520-ADD246938059}"/>
              </a:ext>
            </a:extLst>
          </p:cNvPr>
          <p:cNvSpPr>
            <a:spLocks noGrp="1"/>
          </p:cNvSpPr>
          <p:nvPr>
            <p:ph type="sldNum" sz="quarter" idx="12"/>
          </p:nvPr>
        </p:nvSpPr>
        <p:spPr/>
        <p:txBody>
          <a:bodyPr/>
          <a:lstStyle/>
          <a:p>
            <a:fld id="{6D22F896-40B5-4ADD-8801-0D06FADFA095}" type="slidenum">
              <a:rPr lang="en-US" smtClean="0"/>
              <a:t>46</a:t>
            </a:fld>
            <a:endParaRPr lang="en-US" dirty="0"/>
          </a:p>
        </p:txBody>
      </p:sp>
    </p:spTree>
    <p:extLst>
      <p:ext uri="{BB962C8B-B14F-4D97-AF65-F5344CB8AC3E}">
        <p14:creationId xmlns:p14="http://schemas.microsoft.com/office/powerpoint/2010/main" val="11003690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10.4 Hybrid-Linkage Combinations</a:t>
            </a:r>
            <a:endParaRPr lang="en-US" altLang="zh-TW" sz="4000" b="0"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5985933"/>
          </a:xfrm>
        </p:spPr>
        <p:txBody>
          <a:bodyPr anchor="t">
            <a:normAutofit/>
          </a:bodyPr>
          <a:lstStyle/>
          <a:p>
            <a:pPr marL="457200" lvl="1" indent="0">
              <a:buNone/>
            </a:pPr>
            <a:endParaRPr lang="en-US" altLang="zh-TW" dirty="0">
              <a:solidFill>
                <a:schemeClr val="accent1"/>
              </a:solidFill>
            </a:endParaRPr>
          </a:p>
          <a:p>
            <a:pPr>
              <a:defRPr/>
            </a:pPr>
            <a:endParaRPr lang="en-US" altLang="zh-TW" dirty="0">
              <a:solidFill>
                <a:srgbClr val="333333"/>
              </a:solidFill>
              <a:latin typeface="Arial" panose="020B0604020202020204" pitchFamily="34" charset="0"/>
            </a:endParaRPr>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636710" y="1024467"/>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altLang="zh-TW" dirty="0"/>
              <a:t>Review (strength and weakness):</a:t>
            </a:r>
          </a:p>
          <a:p>
            <a:pPr lvl="1"/>
            <a:r>
              <a:rPr lang="en-US" altLang="zh-TW" dirty="0">
                <a:solidFill>
                  <a:schemeClr val="accent1"/>
                </a:solidFill>
              </a:rPr>
              <a:t>Single-Linkage</a:t>
            </a:r>
          </a:p>
          <a:p>
            <a:pPr lvl="2"/>
            <a:r>
              <a:rPr lang="en-US" altLang="zh-TW" dirty="0"/>
              <a:t>Strength: Spatially accurate</a:t>
            </a:r>
          </a:p>
          <a:p>
            <a:pPr lvl="2"/>
            <a:r>
              <a:rPr lang="en-US" altLang="zh-TW" dirty="0"/>
              <a:t>Weakness: Excessive merging</a:t>
            </a:r>
          </a:p>
          <a:p>
            <a:pPr lvl="1"/>
            <a:r>
              <a:rPr lang="en-US" altLang="zh-TW" dirty="0">
                <a:solidFill>
                  <a:schemeClr val="accent1"/>
                </a:solidFill>
              </a:rPr>
              <a:t>Centroid-Linkage</a:t>
            </a:r>
          </a:p>
          <a:p>
            <a:pPr lvl="2"/>
            <a:r>
              <a:rPr lang="en-US" altLang="zh-TW" dirty="0"/>
              <a:t>Strength: Ability to place boundaries in weak gradient areas</a:t>
            </a:r>
          </a:p>
          <a:p>
            <a:endParaRPr lang="en-US" altLang="zh-TW" dirty="0"/>
          </a:p>
        </p:txBody>
      </p:sp>
      <p:pic>
        <p:nvPicPr>
          <p:cNvPr id="4098" name="Picture 2" descr="邊度有得食瀨尿牛丸？">
            <a:extLst>
              <a:ext uri="{FF2B5EF4-FFF2-40B4-BE49-F238E27FC236}">
                <a16:creationId xmlns:a16="http://schemas.microsoft.com/office/drawing/2014/main" id="{0E98CD79-7924-4C21-942F-FF4FDCF26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7083" y="3536890"/>
            <a:ext cx="4257834" cy="3321110"/>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a:extLst>
              <a:ext uri="{FF2B5EF4-FFF2-40B4-BE49-F238E27FC236}">
                <a16:creationId xmlns:a16="http://schemas.microsoft.com/office/drawing/2014/main" id="{CD631BF6-0AF1-42F4-9768-60122204377F}"/>
              </a:ext>
            </a:extLst>
          </p:cNvPr>
          <p:cNvSpPr>
            <a:spLocks noGrp="1"/>
          </p:cNvSpPr>
          <p:nvPr>
            <p:ph type="sldNum" sz="quarter" idx="12"/>
          </p:nvPr>
        </p:nvSpPr>
        <p:spPr/>
        <p:txBody>
          <a:bodyPr/>
          <a:lstStyle/>
          <a:p>
            <a:fld id="{6D22F896-40B5-4ADD-8801-0D06FADFA095}" type="slidenum">
              <a:rPr lang="en-US" smtClean="0"/>
              <a:t>47</a:t>
            </a:fld>
            <a:endParaRPr lang="en-US" dirty="0"/>
          </a:p>
        </p:txBody>
      </p:sp>
    </p:spTree>
    <p:extLst>
      <p:ext uri="{BB962C8B-B14F-4D97-AF65-F5344CB8AC3E}">
        <p14:creationId xmlns:p14="http://schemas.microsoft.com/office/powerpoint/2010/main" val="42307532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10.4 Hybrid-Linkage Combinations</a:t>
            </a:r>
            <a:endParaRPr lang="en-US" altLang="zh-TW" sz="4000" b="0"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5985933"/>
          </a:xfrm>
        </p:spPr>
        <p:txBody>
          <a:bodyPr anchor="t">
            <a:normAutofit/>
          </a:bodyPr>
          <a:lstStyle/>
          <a:p>
            <a:pPr marL="457200" lvl="1" indent="0">
              <a:buNone/>
            </a:pPr>
            <a:endParaRPr lang="en-US" altLang="zh-TW" dirty="0">
              <a:solidFill>
                <a:schemeClr val="accent1"/>
              </a:solidFill>
            </a:endParaRPr>
          </a:p>
          <a:p>
            <a:pPr>
              <a:defRPr/>
            </a:pPr>
            <a:endParaRPr lang="en-US" altLang="zh-TW" dirty="0">
              <a:solidFill>
                <a:srgbClr val="333333"/>
              </a:solidFill>
              <a:latin typeface="Arial" panose="020B0604020202020204" pitchFamily="34" charset="0"/>
            </a:endParaRPr>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636710" y="1024467"/>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altLang="zh-TW" dirty="0"/>
              <a:t>Combined Centroid-Hybrid Linkage</a:t>
            </a:r>
          </a:p>
          <a:p>
            <a:pPr lvl="1"/>
            <a:r>
              <a:rPr lang="en-US" altLang="zh-TW" dirty="0"/>
              <a:t>Centroid-linkage for only </a:t>
            </a:r>
            <a:r>
              <a:rPr lang="en-US" altLang="zh-TW" dirty="0">
                <a:solidFill>
                  <a:schemeClr val="accent1"/>
                </a:solidFill>
              </a:rPr>
              <a:t>non-edge pixels</a:t>
            </a:r>
          </a:p>
          <a:p>
            <a:pPr lvl="1"/>
            <a:r>
              <a:rPr lang="en-US" altLang="zh-TW" dirty="0"/>
              <a:t>Region growing is not permitted across edge pixels</a:t>
            </a:r>
          </a:p>
          <a:p>
            <a:endParaRPr lang="en-US" altLang="zh-TW" dirty="0"/>
          </a:p>
        </p:txBody>
      </p:sp>
      <p:pic>
        <p:nvPicPr>
          <p:cNvPr id="8" name="Picture 4">
            <a:extLst>
              <a:ext uri="{FF2B5EF4-FFF2-40B4-BE49-F238E27FC236}">
                <a16:creationId xmlns:a16="http://schemas.microsoft.com/office/drawing/2014/main" id="{D932627E-672F-43AC-980B-C78D23F1EF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30" t="2317" r="11983" b="15346"/>
          <a:stretch/>
        </p:blipFill>
        <p:spPr bwMode="auto">
          <a:xfrm>
            <a:off x="1140321" y="2420775"/>
            <a:ext cx="4555084" cy="356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DBC88667-4FC5-4993-8DE0-3C4B42834F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227" t="2767" r="10379" b="21517"/>
          <a:stretch/>
        </p:blipFill>
        <p:spPr bwMode="auto">
          <a:xfrm>
            <a:off x="6496597" y="2420776"/>
            <a:ext cx="4653781" cy="356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a:extLst>
              <a:ext uri="{FF2B5EF4-FFF2-40B4-BE49-F238E27FC236}">
                <a16:creationId xmlns:a16="http://schemas.microsoft.com/office/drawing/2014/main" id="{2750A48F-AD9C-4180-B06C-A4748288C058}"/>
              </a:ext>
            </a:extLst>
          </p:cNvPr>
          <p:cNvSpPr>
            <a:spLocks noGrp="1"/>
          </p:cNvSpPr>
          <p:nvPr>
            <p:ph type="sldNum" sz="quarter" idx="12"/>
          </p:nvPr>
        </p:nvSpPr>
        <p:spPr/>
        <p:txBody>
          <a:bodyPr/>
          <a:lstStyle/>
          <a:p>
            <a:fld id="{6D22F896-40B5-4ADD-8801-0D06FADFA095}" type="slidenum">
              <a:rPr lang="en-US" smtClean="0"/>
              <a:t>48</a:t>
            </a:fld>
            <a:endParaRPr lang="en-US" dirty="0"/>
          </a:p>
        </p:txBody>
      </p:sp>
    </p:spTree>
    <p:extLst>
      <p:ext uri="{BB962C8B-B14F-4D97-AF65-F5344CB8AC3E}">
        <p14:creationId xmlns:p14="http://schemas.microsoft.com/office/powerpoint/2010/main" val="25805935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dirty="0"/>
              <a:t>10.5 Spatial Clustering</a:t>
            </a:r>
            <a:endParaRPr lang="en-US" altLang="zh-TW" sz="4000" b="0"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587716" cy="5985933"/>
          </a:xfrm>
        </p:spPr>
        <p:txBody>
          <a:bodyPr anchor="t">
            <a:normAutofit/>
          </a:bodyPr>
          <a:lstStyle/>
          <a:p>
            <a:pPr marL="457200" lvl="1" indent="0">
              <a:buNone/>
            </a:pPr>
            <a:endParaRPr lang="en-US" altLang="zh-TW" dirty="0">
              <a:solidFill>
                <a:schemeClr val="accent1"/>
              </a:solidFill>
            </a:endParaRPr>
          </a:p>
          <a:p>
            <a:pPr>
              <a:defRPr/>
            </a:pPr>
            <a:endParaRPr lang="en-US" altLang="zh-TW" dirty="0">
              <a:solidFill>
                <a:srgbClr val="333333"/>
              </a:solidFill>
              <a:latin typeface="Arial" panose="020B0604020202020204" pitchFamily="34" charset="0"/>
            </a:endParaRPr>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484309" y="872066"/>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eaLnBrk="1" hangingPunct="1">
              <a:buFont typeface="Arial" panose="020B0604020202020204" pitchFamily="34" charset="0"/>
              <a:buChar char="•"/>
              <a:defRPr/>
            </a:pPr>
            <a:r>
              <a:rPr lang="en-US" altLang="zh-TW" sz="2800" dirty="0"/>
              <a:t>Spatial-clustering: </a:t>
            </a:r>
          </a:p>
          <a:p>
            <a:pPr lvl="1">
              <a:buFont typeface="Arial" panose="020B0604020202020204" pitchFamily="34" charset="0"/>
              <a:buChar char="•"/>
              <a:defRPr/>
            </a:pPr>
            <a:r>
              <a:rPr lang="en-US" altLang="zh-TW" sz="2400" dirty="0"/>
              <a:t> clustering</a:t>
            </a:r>
          </a:p>
          <a:p>
            <a:pPr lvl="2">
              <a:buFont typeface="Arial" panose="020B0604020202020204" pitchFamily="34" charset="0"/>
              <a:buChar char="•"/>
              <a:defRPr/>
            </a:pPr>
            <a:r>
              <a:rPr lang="en-US" altLang="zh-TW" sz="2000" dirty="0"/>
              <a:t>spatial region growing</a:t>
            </a:r>
          </a:p>
          <a:p>
            <a:pPr lvl="1">
              <a:buFont typeface="Arial" panose="020B0604020202020204" pitchFamily="34" charset="0"/>
              <a:buChar char="•"/>
              <a:defRPr/>
            </a:pPr>
            <a:r>
              <a:rPr lang="en-US" altLang="zh-TW" sz="2400" dirty="0"/>
              <a:t>histogram-mode-seeking </a:t>
            </a:r>
          </a:p>
          <a:p>
            <a:pPr lvl="2">
              <a:buFont typeface="Arial" panose="020B0604020202020204" pitchFamily="34" charset="0"/>
              <a:buChar char="•"/>
              <a:defRPr/>
            </a:pPr>
            <a:r>
              <a:rPr lang="en-US" altLang="zh-TW" sz="2000" dirty="0"/>
              <a:t> region growing </a:t>
            </a:r>
          </a:p>
          <a:p>
            <a:pPr lvl="2">
              <a:buFont typeface="Arial" panose="020B0604020202020204" pitchFamily="34" charset="0"/>
              <a:buChar char="•"/>
              <a:defRPr/>
            </a:pPr>
            <a:r>
              <a:rPr lang="en-US" altLang="zh-TW" sz="2000" dirty="0"/>
              <a:t> spatial-linkage technique</a:t>
            </a:r>
          </a:p>
          <a:p>
            <a:r>
              <a:rPr lang="en-US" altLang="zh-TW" sz="2800" dirty="0"/>
              <a:t>Example: </a:t>
            </a:r>
            <a:r>
              <a:rPr lang="en-US" altLang="zh-TW" sz="2800" dirty="0" err="1"/>
              <a:t>Haralick</a:t>
            </a:r>
            <a:r>
              <a:rPr lang="en-US" altLang="zh-TW" sz="2800" dirty="0"/>
              <a:t> and Kelly (1969)</a:t>
            </a:r>
          </a:p>
          <a:p>
            <a:pPr marL="914400" lvl="1" indent="-457200">
              <a:buFont typeface="+mj-lt"/>
              <a:buAutoNum type="arabicPeriod"/>
            </a:pPr>
            <a:r>
              <a:rPr lang="en-US" altLang="zh-TW" sz="2400" dirty="0"/>
              <a:t>Find the peaks of the histogram</a:t>
            </a:r>
          </a:p>
          <a:p>
            <a:pPr marL="914400" lvl="1" indent="-457200">
              <a:buFont typeface="+mj-lt"/>
              <a:buAutoNum type="arabicPeriod"/>
            </a:pPr>
            <a:r>
              <a:rPr lang="en-US" altLang="zh-TW" sz="2400" dirty="0"/>
              <a:t>Find the pixels in the peaks, they are the initial segments</a:t>
            </a:r>
          </a:p>
          <a:p>
            <a:pPr marL="914400" lvl="1" indent="-457200">
              <a:buFont typeface="+mj-lt"/>
              <a:buAutoNum type="arabicPeriod"/>
            </a:pPr>
            <a:r>
              <a:rPr lang="en-US" altLang="zh-TW" sz="2400" dirty="0"/>
              <a:t>Perform region growing</a:t>
            </a:r>
          </a:p>
          <a:p>
            <a:pPr eaLnBrk="1" hangingPunct="1">
              <a:buFont typeface="Wingdings" charset="2"/>
              <a:buChar char="l"/>
              <a:defRPr/>
            </a:pPr>
            <a:endParaRPr lang="en-US" altLang="zh-TW" dirty="0"/>
          </a:p>
          <a:p>
            <a:endParaRPr lang="en-US" altLang="zh-TW" dirty="0"/>
          </a:p>
        </p:txBody>
      </p:sp>
      <p:pic>
        <p:nvPicPr>
          <p:cNvPr id="3" name="圖片 2">
            <a:extLst>
              <a:ext uri="{FF2B5EF4-FFF2-40B4-BE49-F238E27FC236}">
                <a16:creationId xmlns:a16="http://schemas.microsoft.com/office/drawing/2014/main" id="{46E0132B-8CFB-4FA8-ACC2-121619430CAA}"/>
              </a:ext>
            </a:extLst>
          </p:cNvPr>
          <p:cNvPicPr>
            <a:picLocks noChangeAspect="1"/>
          </p:cNvPicPr>
          <p:nvPr/>
        </p:nvPicPr>
        <p:blipFill>
          <a:blip r:embed="rId3"/>
          <a:stretch>
            <a:fillRect/>
          </a:stretch>
        </p:blipFill>
        <p:spPr>
          <a:xfrm>
            <a:off x="7960563" y="2527910"/>
            <a:ext cx="4111462" cy="1802179"/>
          </a:xfrm>
          <a:prstGeom prst="rect">
            <a:avLst/>
          </a:prstGeom>
        </p:spPr>
      </p:pic>
      <p:sp>
        <p:nvSpPr>
          <p:cNvPr id="2" name="投影片編號版面配置區 1">
            <a:extLst>
              <a:ext uri="{FF2B5EF4-FFF2-40B4-BE49-F238E27FC236}">
                <a16:creationId xmlns:a16="http://schemas.microsoft.com/office/drawing/2014/main" id="{07260E77-9AF2-4F22-AEAA-F40D88857427}"/>
              </a:ext>
            </a:extLst>
          </p:cNvPr>
          <p:cNvSpPr>
            <a:spLocks noGrp="1"/>
          </p:cNvSpPr>
          <p:nvPr>
            <p:ph type="sldNum" sz="quarter" idx="12"/>
          </p:nvPr>
        </p:nvSpPr>
        <p:spPr/>
        <p:txBody>
          <a:bodyPr/>
          <a:lstStyle/>
          <a:p>
            <a:fld id="{6D22F896-40B5-4ADD-8801-0D06FADFA095}" type="slidenum">
              <a:rPr lang="en-US" smtClean="0"/>
              <a:t>49</a:t>
            </a:fld>
            <a:endParaRPr lang="en-US" dirty="0"/>
          </a:p>
        </p:txBody>
      </p:sp>
    </p:spTree>
    <p:extLst>
      <p:ext uri="{BB962C8B-B14F-4D97-AF65-F5344CB8AC3E}">
        <p14:creationId xmlns:p14="http://schemas.microsoft.com/office/powerpoint/2010/main" val="3776532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lstStyle/>
          <a:p>
            <a:pPr algn="l"/>
            <a:r>
              <a:rPr lang="en-US" altLang="zh-TW" dirty="0"/>
              <a:t>10.1 Introduction</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018713" cy="5985933"/>
          </a:xfrm>
        </p:spPr>
        <p:txBody>
          <a:bodyPr anchor="t">
            <a:normAutofit/>
          </a:bodyPr>
          <a:lstStyle/>
          <a:p>
            <a:r>
              <a:rPr lang="en-US" altLang="zh-TW" dirty="0"/>
              <a:t>For exp</a:t>
            </a:r>
            <a:endParaRPr lang="zh-TW" altLang="en-US" dirty="0"/>
          </a:p>
        </p:txBody>
      </p:sp>
      <p:pic>
        <p:nvPicPr>
          <p:cNvPr id="4" name="Picture 6">
            <a:extLst>
              <a:ext uri="{FF2B5EF4-FFF2-40B4-BE49-F238E27FC236}">
                <a16:creationId xmlns:a16="http://schemas.microsoft.com/office/drawing/2014/main" id="{6093D5DE-043E-4917-AE5E-25C34F4C96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28" t="24438" r="29626" b="14443"/>
          <a:stretch/>
        </p:blipFill>
        <p:spPr bwMode="auto">
          <a:xfrm>
            <a:off x="1556880" y="1283305"/>
            <a:ext cx="3062515" cy="306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C64CDABA-77E2-4C01-AB70-EA7DEDBD16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888" t="5292" r="4939" b="15861"/>
          <a:stretch/>
        </p:blipFill>
        <p:spPr bwMode="auto">
          <a:xfrm>
            <a:off x="8071653" y="1494972"/>
            <a:ext cx="3062515" cy="306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C64CDABA-77E2-4C01-AB70-EA7DEDBD16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2" t="3455" r="48363" b="9646"/>
          <a:stretch/>
        </p:blipFill>
        <p:spPr bwMode="auto">
          <a:xfrm>
            <a:off x="4691965" y="3602566"/>
            <a:ext cx="3322652" cy="306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2D7B7ED9-D236-4676-A389-8CF9016E8F58}"/>
              </a:ext>
            </a:extLst>
          </p:cNvPr>
          <p:cNvSpPr/>
          <p:nvPr/>
        </p:nvSpPr>
        <p:spPr>
          <a:xfrm>
            <a:off x="5122333" y="3661833"/>
            <a:ext cx="381000" cy="281516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262DF35F-DBC2-43A1-9881-91AB571950C3}"/>
              </a:ext>
            </a:extLst>
          </p:cNvPr>
          <p:cNvSpPr/>
          <p:nvPr/>
        </p:nvSpPr>
        <p:spPr>
          <a:xfrm>
            <a:off x="5502097" y="3661832"/>
            <a:ext cx="763236" cy="281516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EDD0934A-732A-404C-909D-22B494C91C41}"/>
              </a:ext>
            </a:extLst>
          </p:cNvPr>
          <p:cNvSpPr/>
          <p:nvPr/>
        </p:nvSpPr>
        <p:spPr>
          <a:xfrm>
            <a:off x="6264097" y="3661832"/>
            <a:ext cx="783236" cy="2815167"/>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8F0AED45-365C-4778-8133-BEC694CA23DC}"/>
              </a:ext>
            </a:extLst>
          </p:cNvPr>
          <p:cNvSpPr/>
          <p:nvPr/>
        </p:nvSpPr>
        <p:spPr>
          <a:xfrm>
            <a:off x="7047333" y="3661831"/>
            <a:ext cx="479534" cy="281516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grpSp>
        <p:nvGrpSpPr>
          <p:cNvPr id="12" name="群組 11">
            <a:extLst>
              <a:ext uri="{FF2B5EF4-FFF2-40B4-BE49-F238E27FC236}">
                <a16:creationId xmlns:a16="http://schemas.microsoft.com/office/drawing/2014/main" id="{32CD0CB0-C5BC-4D67-9934-10FAD53F763C}"/>
              </a:ext>
            </a:extLst>
          </p:cNvPr>
          <p:cNvGrpSpPr>
            <a:grpSpLocks/>
          </p:cNvGrpSpPr>
          <p:nvPr/>
        </p:nvGrpSpPr>
        <p:grpSpPr bwMode="auto">
          <a:xfrm>
            <a:off x="7858701" y="2829186"/>
            <a:ext cx="1887537" cy="1665289"/>
            <a:chOff x="4760091" y="1553408"/>
            <a:chExt cx="1886821" cy="1666682"/>
          </a:xfrm>
        </p:grpSpPr>
        <p:sp>
          <p:nvSpPr>
            <p:cNvPr id="13" name="橢圓 12">
              <a:extLst>
                <a:ext uri="{FF2B5EF4-FFF2-40B4-BE49-F238E27FC236}">
                  <a16:creationId xmlns:a16="http://schemas.microsoft.com/office/drawing/2014/main" id="{6F803049-577A-4A91-AF28-CC81300C10A9}"/>
                </a:ext>
              </a:extLst>
            </p:cNvPr>
            <p:cNvSpPr/>
            <p:nvPr/>
          </p:nvSpPr>
          <p:spPr bwMode="auto">
            <a:xfrm rot="15540586">
              <a:off x="4986461" y="1327038"/>
              <a:ext cx="915165" cy="13679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defRPr/>
              </a:pPr>
              <a:endParaRPr lang="zh-TW" altLang="en-US"/>
            </a:p>
          </p:txBody>
        </p:sp>
        <p:cxnSp>
          <p:nvCxnSpPr>
            <p:cNvPr id="14" name="直線單箭頭接點 13">
              <a:extLst>
                <a:ext uri="{FF2B5EF4-FFF2-40B4-BE49-F238E27FC236}">
                  <a16:creationId xmlns:a16="http://schemas.microsoft.com/office/drawing/2014/main" id="{91529136-9A4D-4E95-9AAC-E4FB743515E7}"/>
                </a:ext>
              </a:extLst>
            </p:cNvPr>
            <p:cNvCxnSpPr/>
            <p:nvPr/>
          </p:nvCxnSpPr>
          <p:spPr bwMode="auto">
            <a:xfrm rot="21532898">
              <a:off x="5823312" y="2336701"/>
              <a:ext cx="360226" cy="6466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文字方塊 4">
              <a:extLst>
                <a:ext uri="{FF2B5EF4-FFF2-40B4-BE49-F238E27FC236}">
                  <a16:creationId xmlns:a16="http://schemas.microsoft.com/office/drawing/2014/main" id="{4DA332BF-E7FC-4047-984C-877FA99CFE20}"/>
                </a:ext>
              </a:extLst>
            </p:cNvPr>
            <p:cNvSpPr txBox="1">
              <a:spLocks noChangeArrowheads="1"/>
            </p:cNvSpPr>
            <p:nvPr/>
          </p:nvSpPr>
          <p:spPr bwMode="auto">
            <a:xfrm rot="-67102">
              <a:off x="5744251" y="2850575"/>
              <a:ext cx="902661" cy="36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r>
                <a:rPr lang="en-US" altLang="zh-TW">
                  <a:solidFill>
                    <a:srgbClr val="FF0000"/>
                  </a:solidFill>
                </a:rPr>
                <a:t>ragged</a:t>
              </a:r>
              <a:endParaRPr lang="zh-TW" altLang="en-US">
                <a:solidFill>
                  <a:srgbClr val="FF0000"/>
                </a:solidFill>
              </a:endParaRPr>
            </a:p>
          </p:txBody>
        </p:sp>
      </p:grpSp>
      <p:grpSp>
        <p:nvGrpSpPr>
          <p:cNvPr id="16" name="群組 15">
            <a:extLst>
              <a:ext uri="{FF2B5EF4-FFF2-40B4-BE49-F238E27FC236}">
                <a16:creationId xmlns:a16="http://schemas.microsoft.com/office/drawing/2014/main" id="{8D1C7CE4-97AA-46A9-9F72-EAF0D98CE6A9}"/>
              </a:ext>
            </a:extLst>
          </p:cNvPr>
          <p:cNvGrpSpPr>
            <a:grpSpLocks/>
          </p:cNvGrpSpPr>
          <p:nvPr/>
        </p:nvGrpSpPr>
        <p:grpSpPr bwMode="auto">
          <a:xfrm>
            <a:off x="10568801" y="1509484"/>
            <a:ext cx="930275" cy="1123950"/>
            <a:chOff x="7769364" y="322671"/>
            <a:chExt cx="930505" cy="1123768"/>
          </a:xfrm>
        </p:grpSpPr>
        <p:sp>
          <p:nvSpPr>
            <p:cNvPr id="17" name="橢圓 16">
              <a:extLst>
                <a:ext uri="{FF2B5EF4-FFF2-40B4-BE49-F238E27FC236}">
                  <a16:creationId xmlns:a16="http://schemas.microsoft.com/office/drawing/2014/main" id="{4C88F998-5438-4491-BF21-7286B9D31F14}"/>
                </a:ext>
              </a:extLst>
            </p:cNvPr>
            <p:cNvSpPr/>
            <p:nvPr/>
          </p:nvSpPr>
          <p:spPr>
            <a:xfrm rot="879196">
              <a:off x="7769364" y="322671"/>
              <a:ext cx="416028" cy="5888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defRPr/>
              </a:pPr>
              <a:endParaRPr lang="zh-TW" altLang="en-US"/>
            </a:p>
          </p:txBody>
        </p:sp>
        <p:cxnSp>
          <p:nvCxnSpPr>
            <p:cNvPr id="18" name="直線單箭頭接點 17">
              <a:extLst>
                <a:ext uri="{FF2B5EF4-FFF2-40B4-BE49-F238E27FC236}">
                  <a16:creationId xmlns:a16="http://schemas.microsoft.com/office/drawing/2014/main" id="{0A381147-4C37-4079-8C19-D2826220FD6C}"/>
                </a:ext>
              </a:extLst>
            </p:cNvPr>
            <p:cNvCxnSpPr/>
            <p:nvPr/>
          </p:nvCxnSpPr>
          <p:spPr>
            <a:xfrm>
              <a:off x="8186980" y="765511"/>
              <a:ext cx="112740" cy="3983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文字方塊 13">
              <a:extLst>
                <a:ext uri="{FF2B5EF4-FFF2-40B4-BE49-F238E27FC236}">
                  <a16:creationId xmlns:a16="http://schemas.microsoft.com/office/drawing/2014/main" id="{551402BE-43C1-4AAB-BFAC-CC93548F90D0}"/>
                </a:ext>
              </a:extLst>
            </p:cNvPr>
            <p:cNvSpPr txBox="1">
              <a:spLocks noChangeArrowheads="1"/>
            </p:cNvSpPr>
            <p:nvPr/>
          </p:nvSpPr>
          <p:spPr bwMode="auto">
            <a:xfrm>
              <a:off x="7963770" y="1077107"/>
              <a:ext cx="736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r>
                <a:rPr lang="en-US" altLang="zh-TW">
                  <a:solidFill>
                    <a:srgbClr val="FF0000"/>
                  </a:solidFill>
                </a:rPr>
                <a:t>holes</a:t>
              </a:r>
              <a:endParaRPr lang="zh-TW" altLang="en-US">
                <a:solidFill>
                  <a:srgbClr val="FF0000"/>
                </a:solidFill>
              </a:endParaRPr>
            </a:p>
          </p:txBody>
        </p:sp>
      </p:grpSp>
      <p:sp>
        <p:nvSpPr>
          <p:cNvPr id="3" name="箭號: 上彎 2">
            <a:extLst>
              <a:ext uri="{FF2B5EF4-FFF2-40B4-BE49-F238E27FC236}">
                <a16:creationId xmlns:a16="http://schemas.microsoft.com/office/drawing/2014/main" id="{E9162282-4FC5-4151-B4D0-18BA8AE11CAA}"/>
              </a:ext>
            </a:extLst>
          </p:cNvPr>
          <p:cNvSpPr/>
          <p:nvPr/>
        </p:nvSpPr>
        <p:spPr>
          <a:xfrm>
            <a:off x="8808918" y="4880745"/>
            <a:ext cx="922682" cy="76923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箭號: 上彎 19">
            <a:extLst>
              <a:ext uri="{FF2B5EF4-FFF2-40B4-BE49-F238E27FC236}">
                <a16:creationId xmlns:a16="http://schemas.microsoft.com/office/drawing/2014/main" id="{7BD1BD42-756B-4393-9987-F325EFB53497}"/>
              </a:ext>
            </a:extLst>
          </p:cNvPr>
          <p:cNvSpPr/>
          <p:nvPr/>
        </p:nvSpPr>
        <p:spPr>
          <a:xfrm rot="16200000" flipH="1" flipV="1">
            <a:off x="2878724" y="4804019"/>
            <a:ext cx="769232" cy="92268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投影片編號版面配置區 20">
            <a:extLst>
              <a:ext uri="{FF2B5EF4-FFF2-40B4-BE49-F238E27FC236}">
                <a16:creationId xmlns:a16="http://schemas.microsoft.com/office/drawing/2014/main" id="{9A2515BB-235A-4F25-B8D4-ADD4687589FC}"/>
              </a:ext>
            </a:extLst>
          </p:cNvPr>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39490133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10.6 Split and Merge</a:t>
            </a:r>
            <a:endParaRPr lang="en-US" altLang="zh-TW" sz="4000" b="0" dirty="0"/>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484309" y="872066"/>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eaLnBrk="1" hangingPunct="1">
              <a:buFont typeface="Arial" panose="020B0604020202020204" pitchFamily="34" charset="0"/>
              <a:buChar char="•"/>
              <a:defRPr/>
            </a:pPr>
            <a:r>
              <a:rPr lang="en-US" altLang="zh-TW" sz="3200" dirty="0"/>
              <a:t>Steps:</a:t>
            </a:r>
          </a:p>
          <a:p>
            <a:pPr marL="914400" lvl="1" indent="-457200">
              <a:buFont typeface="+mj-lt"/>
              <a:buAutoNum type="arabicPeriod"/>
              <a:defRPr/>
            </a:pPr>
            <a:r>
              <a:rPr lang="en-US" altLang="zh-TW" sz="2800" dirty="0"/>
              <a:t>if the segment is </a:t>
            </a:r>
            <a:r>
              <a:rPr lang="en-US" altLang="zh-TW" sz="3600" dirty="0">
                <a:solidFill>
                  <a:schemeClr val="accent1"/>
                </a:solidFill>
              </a:rPr>
              <a:t>not homogeneous </a:t>
            </a:r>
            <a:r>
              <a:rPr lang="en-US" altLang="zh-TW" sz="2800" dirty="0"/>
              <a:t>enough</a:t>
            </a:r>
          </a:p>
          <a:p>
            <a:pPr lvl="2">
              <a:defRPr/>
            </a:pPr>
            <a:r>
              <a:rPr lang="en-US" altLang="zh-TW" sz="2400" dirty="0"/>
              <a:t>Split into quarters</a:t>
            </a:r>
          </a:p>
          <a:p>
            <a:pPr marL="971550" lvl="1" indent="-514350">
              <a:buFont typeface="+mj-lt"/>
              <a:buAutoNum type="arabicPeriod"/>
              <a:defRPr/>
            </a:pPr>
            <a:r>
              <a:rPr lang="en-US" altLang="zh-TW" sz="2800" dirty="0"/>
              <a:t>if the segment is </a:t>
            </a:r>
            <a:r>
              <a:rPr lang="en-US" altLang="zh-TW" sz="3600" dirty="0">
                <a:solidFill>
                  <a:schemeClr val="accent1"/>
                </a:solidFill>
              </a:rPr>
              <a:t>similar </a:t>
            </a:r>
            <a:r>
              <a:rPr lang="en-US" altLang="zh-TW" sz="2800" dirty="0"/>
              <a:t>enough</a:t>
            </a:r>
          </a:p>
          <a:p>
            <a:pPr lvl="2">
              <a:defRPr/>
            </a:pPr>
            <a:r>
              <a:rPr lang="en-US" altLang="zh-TW" sz="2400" dirty="0"/>
              <a:t>merge regions</a:t>
            </a:r>
          </a:p>
          <a:p>
            <a:pPr eaLnBrk="1" hangingPunct="1">
              <a:buFont typeface="Wingdings" charset="2"/>
              <a:buChar char="l"/>
              <a:defRPr/>
            </a:pPr>
            <a:endParaRPr lang="en-US" altLang="zh-TW" dirty="0"/>
          </a:p>
          <a:p>
            <a:endParaRPr lang="en-US" altLang="zh-TW" dirty="0"/>
          </a:p>
        </p:txBody>
      </p:sp>
      <p:sp>
        <p:nvSpPr>
          <p:cNvPr id="3" name="投影片編號版面配置區 2">
            <a:extLst>
              <a:ext uri="{FF2B5EF4-FFF2-40B4-BE49-F238E27FC236}">
                <a16:creationId xmlns:a16="http://schemas.microsoft.com/office/drawing/2014/main" id="{2FC1CB0A-FCBE-4334-AB92-C271A968C730}"/>
              </a:ext>
            </a:extLst>
          </p:cNvPr>
          <p:cNvSpPr>
            <a:spLocks noGrp="1"/>
          </p:cNvSpPr>
          <p:nvPr>
            <p:ph type="sldNum" sz="quarter" idx="12"/>
          </p:nvPr>
        </p:nvSpPr>
        <p:spPr/>
        <p:txBody>
          <a:bodyPr/>
          <a:lstStyle/>
          <a:p>
            <a:fld id="{6D22F896-40B5-4ADD-8801-0D06FADFA095}" type="slidenum">
              <a:rPr lang="en-US" smtClean="0"/>
              <a:t>50</a:t>
            </a:fld>
            <a:endParaRPr lang="en-US" dirty="0"/>
          </a:p>
        </p:txBody>
      </p:sp>
    </p:spTree>
    <p:extLst>
      <p:ext uri="{BB962C8B-B14F-4D97-AF65-F5344CB8AC3E}">
        <p14:creationId xmlns:p14="http://schemas.microsoft.com/office/powerpoint/2010/main" val="16839004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10.6 Split and Merge</a:t>
            </a:r>
            <a:endParaRPr lang="en-US" altLang="zh-TW" sz="4000" b="0" dirty="0"/>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484309" y="872066"/>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eaLnBrk="1" hangingPunct="1">
              <a:buFont typeface="Wingdings" charset="2"/>
              <a:buChar char="l"/>
              <a:defRPr/>
            </a:pPr>
            <a:endParaRPr lang="en-US" altLang="zh-TW" dirty="0"/>
          </a:p>
          <a:p>
            <a:endParaRPr lang="en-US" altLang="zh-TW" dirty="0"/>
          </a:p>
        </p:txBody>
      </p:sp>
      <p:pic>
        <p:nvPicPr>
          <p:cNvPr id="4" name="圖片 3">
            <a:extLst>
              <a:ext uri="{FF2B5EF4-FFF2-40B4-BE49-F238E27FC236}">
                <a16:creationId xmlns:a16="http://schemas.microsoft.com/office/drawing/2014/main" id="{E1968CFA-B420-4985-92DA-B3111C3C7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670" y="1118369"/>
            <a:ext cx="4119995" cy="5493327"/>
          </a:xfrm>
          <a:prstGeom prst="rect">
            <a:avLst/>
          </a:prstGeom>
        </p:spPr>
      </p:pic>
      <p:pic>
        <p:nvPicPr>
          <p:cNvPr id="6" name="圖片 5">
            <a:extLst>
              <a:ext uri="{FF2B5EF4-FFF2-40B4-BE49-F238E27FC236}">
                <a16:creationId xmlns:a16="http://schemas.microsoft.com/office/drawing/2014/main" id="{82280C89-3B7A-4D6D-829A-7A865FCF3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1351" y="0"/>
            <a:ext cx="2470648" cy="3295855"/>
          </a:xfrm>
          <a:prstGeom prst="rect">
            <a:avLst/>
          </a:prstGeom>
        </p:spPr>
      </p:pic>
      <p:pic>
        <p:nvPicPr>
          <p:cNvPr id="8" name="圖片 7">
            <a:extLst>
              <a:ext uri="{FF2B5EF4-FFF2-40B4-BE49-F238E27FC236}">
                <a16:creationId xmlns:a16="http://schemas.microsoft.com/office/drawing/2014/main" id="{FF814697-556F-440A-A3E9-DDFCF39CDA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9354" y="17828"/>
            <a:ext cx="2394986" cy="3278027"/>
          </a:xfrm>
          <a:prstGeom prst="rect">
            <a:avLst/>
          </a:prstGeom>
        </p:spPr>
      </p:pic>
      <p:pic>
        <p:nvPicPr>
          <p:cNvPr id="9" name="圖片 8">
            <a:extLst>
              <a:ext uri="{FF2B5EF4-FFF2-40B4-BE49-F238E27FC236}">
                <a16:creationId xmlns:a16="http://schemas.microsoft.com/office/drawing/2014/main" id="{D86A84F2-B581-4C23-8BBD-AEAD1329F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9354" y="3511195"/>
            <a:ext cx="2394986" cy="3200242"/>
          </a:xfrm>
          <a:prstGeom prst="rect">
            <a:avLst/>
          </a:prstGeom>
        </p:spPr>
      </p:pic>
      <p:pic>
        <p:nvPicPr>
          <p:cNvPr id="10" name="圖片 9">
            <a:extLst>
              <a:ext uri="{FF2B5EF4-FFF2-40B4-BE49-F238E27FC236}">
                <a16:creationId xmlns:a16="http://schemas.microsoft.com/office/drawing/2014/main" id="{ED42F7BF-EC57-47BB-9876-B501881F3B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7014" y="3515027"/>
            <a:ext cx="2394986" cy="3191644"/>
          </a:xfrm>
          <a:prstGeom prst="rect">
            <a:avLst/>
          </a:prstGeom>
        </p:spPr>
      </p:pic>
      <p:sp>
        <p:nvSpPr>
          <p:cNvPr id="2" name="矩形 1">
            <a:extLst>
              <a:ext uri="{FF2B5EF4-FFF2-40B4-BE49-F238E27FC236}">
                <a16:creationId xmlns:a16="http://schemas.microsoft.com/office/drawing/2014/main" id="{726C9344-BC88-43E9-8037-4D9B6BF25C17}"/>
              </a:ext>
            </a:extLst>
          </p:cNvPr>
          <p:cNvSpPr/>
          <p:nvPr/>
        </p:nvSpPr>
        <p:spPr>
          <a:xfrm>
            <a:off x="6879354" y="17828"/>
            <a:ext cx="5312645" cy="3295855"/>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7F8B7CD1-9DFA-4755-A34A-E912CDE1F7EE}"/>
              </a:ext>
            </a:extLst>
          </p:cNvPr>
          <p:cNvSpPr/>
          <p:nvPr/>
        </p:nvSpPr>
        <p:spPr>
          <a:xfrm>
            <a:off x="6898123" y="3511195"/>
            <a:ext cx="2376217" cy="32306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C0807CCC-598F-487A-A2BF-BAE746109CB7}"/>
              </a:ext>
            </a:extLst>
          </p:cNvPr>
          <p:cNvSpPr/>
          <p:nvPr/>
        </p:nvSpPr>
        <p:spPr>
          <a:xfrm>
            <a:off x="9768566" y="3495523"/>
            <a:ext cx="2376217" cy="32306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投影片編號版面配置區 2">
            <a:extLst>
              <a:ext uri="{FF2B5EF4-FFF2-40B4-BE49-F238E27FC236}">
                <a16:creationId xmlns:a16="http://schemas.microsoft.com/office/drawing/2014/main" id="{3A58C0C3-5A62-4E2E-906C-E6C5F584A5D1}"/>
              </a:ext>
            </a:extLst>
          </p:cNvPr>
          <p:cNvSpPr>
            <a:spLocks noGrp="1"/>
          </p:cNvSpPr>
          <p:nvPr>
            <p:ph type="sldNum" sz="quarter" idx="12"/>
          </p:nvPr>
        </p:nvSpPr>
        <p:spPr/>
        <p:txBody>
          <a:bodyPr/>
          <a:lstStyle/>
          <a:p>
            <a:fld id="{6D22F896-40B5-4ADD-8801-0D06FADFA095}" type="slidenum">
              <a:rPr lang="en-US" smtClean="0"/>
              <a:t>51</a:t>
            </a:fld>
            <a:endParaRPr lang="en-US" dirty="0"/>
          </a:p>
        </p:txBody>
      </p:sp>
    </p:spTree>
    <p:extLst>
      <p:ext uri="{BB962C8B-B14F-4D97-AF65-F5344CB8AC3E}">
        <p14:creationId xmlns:p14="http://schemas.microsoft.com/office/powerpoint/2010/main" val="26855867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10.6 Split and Merge</a:t>
            </a:r>
            <a:endParaRPr lang="en-US" altLang="zh-TW" sz="4000" b="0" dirty="0"/>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484309" y="872066"/>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eaLnBrk="1" hangingPunct="1">
              <a:buFont typeface="Wingdings" charset="2"/>
              <a:buChar char="l"/>
              <a:defRPr/>
            </a:pPr>
            <a:endParaRPr lang="en-US" altLang="zh-TW" dirty="0"/>
          </a:p>
          <a:p>
            <a:endParaRPr lang="en-US" altLang="zh-TW" dirty="0"/>
          </a:p>
        </p:txBody>
      </p:sp>
      <p:sp>
        <p:nvSpPr>
          <p:cNvPr id="13" name="內容版面配置區 5">
            <a:extLst>
              <a:ext uri="{FF2B5EF4-FFF2-40B4-BE49-F238E27FC236}">
                <a16:creationId xmlns:a16="http://schemas.microsoft.com/office/drawing/2014/main" id="{87D44727-F773-4297-91E6-52AB917F567A}"/>
              </a:ext>
            </a:extLst>
          </p:cNvPr>
          <p:cNvSpPr txBox="1">
            <a:spLocks/>
          </p:cNvSpPr>
          <p:nvPr/>
        </p:nvSpPr>
        <p:spPr>
          <a:xfrm>
            <a:off x="1484309" y="872065"/>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altLang="zh-TW" dirty="0"/>
              <a:t>Downside: </a:t>
            </a:r>
          </a:p>
          <a:p>
            <a:pPr lvl="1"/>
            <a:r>
              <a:rPr lang="en-US" altLang="zh-TW" dirty="0"/>
              <a:t>Boundaries tend to be </a:t>
            </a:r>
            <a:r>
              <a:rPr lang="en-US" altLang="zh-TW" dirty="0">
                <a:solidFill>
                  <a:schemeClr val="accent1"/>
                </a:solidFill>
              </a:rPr>
              <a:t>squarish and artificial</a:t>
            </a:r>
            <a:r>
              <a:rPr lang="en-US" altLang="zh-TW" dirty="0"/>
              <a:t>.</a:t>
            </a:r>
          </a:p>
          <a:p>
            <a:pPr lvl="1"/>
            <a:r>
              <a:rPr lang="en-US" altLang="zh-TW" dirty="0"/>
              <a:t>Large memory usage</a:t>
            </a:r>
          </a:p>
          <a:p>
            <a:pPr lvl="1"/>
            <a:r>
              <a:rPr lang="en-US" altLang="zh-TW" dirty="0"/>
              <a:t>Miss-merging</a:t>
            </a:r>
          </a:p>
          <a:p>
            <a:r>
              <a:rPr lang="en-US" altLang="zh-TW" dirty="0"/>
              <a:t>Horowitz and </a:t>
            </a:r>
            <a:r>
              <a:rPr lang="en-US" altLang="zh-TW" dirty="0" err="1"/>
              <a:t>Pavlidis</a:t>
            </a:r>
            <a:r>
              <a:rPr lang="en-US" altLang="zh-TW" dirty="0"/>
              <a:t> (1976) </a:t>
            </a:r>
          </a:p>
          <a:p>
            <a:pPr lvl="2"/>
            <a:r>
              <a:rPr lang="en-US" altLang="zh-TW" dirty="0"/>
              <a:t>Data structure: Quad tree</a:t>
            </a:r>
          </a:p>
          <a:p>
            <a:endParaRPr lang="en-US" altLang="zh-TW" dirty="0"/>
          </a:p>
        </p:txBody>
      </p:sp>
      <p:pic>
        <p:nvPicPr>
          <p:cNvPr id="15" name="圖片 14">
            <a:extLst>
              <a:ext uri="{FF2B5EF4-FFF2-40B4-BE49-F238E27FC236}">
                <a16:creationId xmlns:a16="http://schemas.microsoft.com/office/drawing/2014/main" id="{137293F2-B6F0-4A15-80D0-FA85CE13BD78}"/>
              </a:ext>
            </a:extLst>
          </p:cNvPr>
          <p:cNvPicPr>
            <a:picLocks noChangeAspect="1"/>
          </p:cNvPicPr>
          <p:nvPr/>
        </p:nvPicPr>
        <p:blipFill>
          <a:blip r:embed="rId3"/>
          <a:stretch>
            <a:fillRect/>
          </a:stretch>
        </p:blipFill>
        <p:spPr>
          <a:xfrm>
            <a:off x="1923568" y="4061240"/>
            <a:ext cx="5300192" cy="2668681"/>
          </a:xfrm>
          <a:prstGeom prst="rect">
            <a:avLst/>
          </a:prstGeom>
        </p:spPr>
      </p:pic>
      <p:pic>
        <p:nvPicPr>
          <p:cNvPr id="5122" name="Picture 2" descr="Object Retrieval Using the Quad-Tree Decomposition">
            <a:extLst>
              <a:ext uri="{FF2B5EF4-FFF2-40B4-BE49-F238E27FC236}">
                <a16:creationId xmlns:a16="http://schemas.microsoft.com/office/drawing/2014/main" id="{0C1BEBE3-EE6C-491D-BC94-0341D46CD5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9522" y="3184699"/>
            <a:ext cx="3299849" cy="35452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C924A412-F053-4264-B3DE-D59BEE35F9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114" r="12821" b="12942"/>
          <a:stretch/>
        </p:blipFill>
        <p:spPr bwMode="auto">
          <a:xfrm>
            <a:off x="7790237" y="-6197"/>
            <a:ext cx="3722915" cy="306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a:extLst>
              <a:ext uri="{FF2B5EF4-FFF2-40B4-BE49-F238E27FC236}">
                <a16:creationId xmlns:a16="http://schemas.microsoft.com/office/drawing/2014/main" id="{3EC7DD7B-82DD-43F6-96AD-EEB7395E11DF}"/>
              </a:ext>
            </a:extLst>
          </p:cNvPr>
          <p:cNvSpPr>
            <a:spLocks noGrp="1"/>
          </p:cNvSpPr>
          <p:nvPr>
            <p:ph type="sldNum" sz="quarter" idx="12"/>
          </p:nvPr>
        </p:nvSpPr>
        <p:spPr/>
        <p:txBody>
          <a:bodyPr/>
          <a:lstStyle/>
          <a:p>
            <a:fld id="{6D22F896-40B5-4ADD-8801-0D06FADFA095}" type="slidenum">
              <a:rPr lang="en-US" smtClean="0"/>
              <a:t>52</a:t>
            </a:fld>
            <a:endParaRPr lang="en-US" dirty="0"/>
          </a:p>
        </p:txBody>
      </p:sp>
    </p:spTree>
    <p:extLst>
      <p:ext uri="{BB962C8B-B14F-4D97-AF65-F5344CB8AC3E}">
        <p14:creationId xmlns:p14="http://schemas.microsoft.com/office/powerpoint/2010/main" val="1356055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10.6 Split and Merge</a:t>
            </a:r>
            <a:endParaRPr lang="en-US" altLang="zh-TW" sz="4000" b="0" dirty="0"/>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484309" y="872066"/>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eaLnBrk="1" hangingPunct="1">
              <a:buFont typeface="Wingdings" charset="2"/>
              <a:buChar char="l"/>
              <a:defRPr/>
            </a:pPr>
            <a:endParaRPr lang="en-US" altLang="zh-TW" dirty="0"/>
          </a:p>
          <a:p>
            <a:endParaRPr lang="en-US" altLang="zh-TW" dirty="0"/>
          </a:p>
        </p:txBody>
      </p:sp>
      <p:sp>
        <p:nvSpPr>
          <p:cNvPr id="13" name="內容版面配置區 5">
            <a:extLst>
              <a:ext uri="{FF2B5EF4-FFF2-40B4-BE49-F238E27FC236}">
                <a16:creationId xmlns:a16="http://schemas.microsoft.com/office/drawing/2014/main" id="{87D44727-F773-4297-91E6-52AB917F567A}"/>
              </a:ext>
            </a:extLst>
          </p:cNvPr>
          <p:cNvSpPr txBox="1">
            <a:spLocks/>
          </p:cNvSpPr>
          <p:nvPr/>
        </p:nvSpPr>
        <p:spPr>
          <a:xfrm>
            <a:off x="1484309" y="872065"/>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US" altLang="zh-TW" dirty="0"/>
          </a:p>
        </p:txBody>
      </p:sp>
      <p:pic>
        <p:nvPicPr>
          <p:cNvPr id="8" name="Picture 4">
            <a:extLst>
              <a:ext uri="{FF2B5EF4-FFF2-40B4-BE49-F238E27FC236}">
                <a16:creationId xmlns:a16="http://schemas.microsoft.com/office/drawing/2014/main" id="{42C7DCC5-8066-48D3-B2B6-B32CF05FB2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058" t="11048" r="26586" b="11640"/>
          <a:stretch/>
        </p:blipFill>
        <p:spPr bwMode="auto">
          <a:xfrm>
            <a:off x="1058091" y="1632855"/>
            <a:ext cx="3461658" cy="33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F5A773C0-77B3-45F7-A92A-C7FD5E131C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r="8460" b="44682"/>
          <a:stretch/>
        </p:blipFill>
        <p:spPr bwMode="auto">
          <a:xfrm>
            <a:off x="4874390" y="1572884"/>
            <a:ext cx="7197635" cy="346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a:extLst>
              <a:ext uri="{FF2B5EF4-FFF2-40B4-BE49-F238E27FC236}">
                <a16:creationId xmlns:a16="http://schemas.microsoft.com/office/drawing/2014/main" id="{4136DC10-3AB2-454F-814C-95ADE5DBA9A4}"/>
              </a:ext>
            </a:extLst>
          </p:cNvPr>
          <p:cNvSpPr>
            <a:spLocks noGrp="1"/>
          </p:cNvSpPr>
          <p:nvPr>
            <p:ph type="sldNum" sz="quarter" idx="12"/>
          </p:nvPr>
        </p:nvSpPr>
        <p:spPr/>
        <p:txBody>
          <a:bodyPr/>
          <a:lstStyle/>
          <a:p>
            <a:fld id="{6D22F896-40B5-4ADD-8801-0D06FADFA095}" type="slidenum">
              <a:rPr lang="en-US" smtClean="0"/>
              <a:t>53</a:t>
            </a:fld>
            <a:endParaRPr lang="en-US" dirty="0"/>
          </a:p>
        </p:txBody>
      </p:sp>
    </p:spTree>
    <p:extLst>
      <p:ext uri="{BB962C8B-B14F-4D97-AF65-F5344CB8AC3E}">
        <p14:creationId xmlns:p14="http://schemas.microsoft.com/office/powerpoint/2010/main" val="19110384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10.7 Rule-Based Segmentation</a:t>
            </a:r>
            <a:endParaRPr lang="en-US" altLang="zh-TW" sz="4000" b="0" dirty="0"/>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484309" y="872066"/>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eaLnBrk="1" hangingPunct="1">
              <a:buFont typeface="Arial" panose="020B0604020202020204" pitchFamily="34" charset="0"/>
              <a:buChar char="•"/>
              <a:defRPr/>
            </a:pPr>
            <a:r>
              <a:rPr lang="en-US" altLang="zh-TW" sz="2800" dirty="0"/>
              <a:t>Introduction: </a:t>
            </a:r>
          </a:p>
          <a:p>
            <a:pPr lvl="1">
              <a:buFont typeface="Arial" panose="020B0604020202020204" pitchFamily="34" charset="0"/>
              <a:buChar char="•"/>
              <a:defRPr/>
            </a:pPr>
            <a:r>
              <a:rPr lang="en-US" altLang="zh-TW" sz="2400" dirty="0"/>
              <a:t>It is not easy to </a:t>
            </a:r>
            <a:r>
              <a:rPr lang="en-US" altLang="zh-TW" sz="2400" dirty="0">
                <a:solidFill>
                  <a:schemeClr val="accent1"/>
                </a:solidFill>
              </a:rPr>
              <a:t>try different concepts </a:t>
            </a:r>
            <a:r>
              <a:rPr lang="en-US" altLang="zh-TW" sz="2400" dirty="0"/>
              <a:t>without complete reprogramming</a:t>
            </a:r>
          </a:p>
          <a:p>
            <a:r>
              <a:rPr lang="en-US" altLang="zh-TW" dirty="0"/>
              <a:t>The </a:t>
            </a:r>
            <a:r>
              <a:rPr lang="en-US" altLang="zh-TW" dirty="0" err="1"/>
              <a:t>Nazif</a:t>
            </a:r>
            <a:r>
              <a:rPr lang="en-US" altLang="zh-TW" dirty="0"/>
              <a:t> and Levine system (1984)</a:t>
            </a:r>
          </a:p>
          <a:p>
            <a:pPr lvl="1"/>
            <a:r>
              <a:rPr lang="en-US" altLang="zh-TW" dirty="0"/>
              <a:t>Rule-based expert</a:t>
            </a:r>
            <a:r>
              <a:rPr lang="zh-TW" altLang="en-US" dirty="0"/>
              <a:t> </a:t>
            </a:r>
            <a:r>
              <a:rPr lang="en-US" altLang="zh-TW" dirty="0"/>
              <a:t>system for segmentation</a:t>
            </a:r>
          </a:p>
          <a:p>
            <a:pPr lvl="1"/>
            <a:r>
              <a:rPr lang="en-US" altLang="zh-TW" dirty="0"/>
              <a:t>Not application domain specific </a:t>
            </a:r>
          </a:p>
          <a:p>
            <a:pPr lvl="2"/>
            <a:r>
              <a:rPr lang="en-US" altLang="zh-TW" dirty="0">
                <a:solidFill>
                  <a:schemeClr val="accent1"/>
                </a:solidFill>
              </a:rPr>
              <a:t>general-purpose</a:t>
            </a:r>
          </a:p>
          <a:p>
            <a:pPr lvl="2"/>
            <a:r>
              <a:rPr lang="en-US" altLang="zh-TW" dirty="0">
                <a:solidFill>
                  <a:schemeClr val="accent1"/>
                </a:solidFill>
              </a:rPr>
              <a:t>scene-independent knowledge </a:t>
            </a:r>
            <a:r>
              <a:rPr lang="en-US" altLang="zh-TW" dirty="0"/>
              <a:t>and</a:t>
            </a:r>
            <a:r>
              <a:rPr lang="en-US" altLang="zh-TW" dirty="0">
                <a:solidFill>
                  <a:schemeClr val="accent1"/>
                </a:solidFill>
              </a:rPr>
              <a:t> grouping criteria</a:t>
            </a:r>
          </a:p>
          <a:p>
            <a:pPr lvl="1">
              <a:buFont typeface="Arial" panose="020B0604020202020204" pitchFamily="34" charset="0"/>
              <a:buChar char="•"/>
              <a:defRPr/>
            </a:pPr>
            <a:endParaRPr lang="en-US" altLang="zh-TW" sz="2400" dirty="0"/>
          </a:p>
          <a:p>
            <a:pPr eaLnBrk="1" hangingPunct="1">
              <a:buFont typeface="Arial" panose="020B0604020202020204" pitchFamily="34" charset="0"/>
              <a:buChar char="•"/>
              <a:defRPr/>
            </a:pPr>
            <a:endParaRPr lang="en-US" altLang="zh-TW" dirty="0"/>
          </a:p>
        </p:txBody>
      </p:sp>
      <p:sp>
        <p:nvSpPr>
          <p:cNvPr id="13" name="內容版面配置區 5">
            <a:extLst>
              <a:ext uri="{FF2B5EF4-FFF2-40B4-BE49-F238E27FC236}">
                <a16:creationId xmlns:a16="http://schemas.microsoft.com/office/drawing/2014/main" id="{87D44727-F773-4297-91E6-52AB917F567A}"/>
              </a:ext>
            </a:extLst>
          </p:cNvPr>
          <p:cNvSpPr txBox="1">
            <a:spLocks/>
          </p:cNvSpPr>
          <p:nvPr/>
        </p:nvSpPr>
        <p:spPr>
          <a:xfrm>
            <a:off x="1484309" y="872067"/>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US" altLang="zh-TW" dirty="0"/>
          </a:p>
        </p:txBody>
      </p:sp>
      <p:sp>
        <p:nvSpPr>
          <p:cNvPr id="2" name="投影片編號版面配置區 1">
            <a:extLst>
              <a:ext uri="{FF2B5EF4-FFF2-40B4-BE49-F238E27FC236}">
                <a16:creationId xmlns:a16="http://schemas.microsoft.com/office/drawing/2014/main" id="{522B0956-2CA9-4D55-AA80-3D63B57C1ED9}"/>
              </a:ext>
            </a:extLst>
          </p:cNvPr>
          <p:cNvSpPr>
            <a:spLocks noGrp="1"/>
          </p:cNvSpPr>
          <p:nvPr>
            <p:ph type="sldNum" sz="quarter" idx="12"/>
          </p:nvPr>
        </p:nvSpPr>
        <p:spPr/>
        <p:txBody>
          <a:bodyPr/>
          <a:lstStyle/>
          <a:p>
            <a:fld id="{6D22F896-40B5-4ADD-8801-0D06FADFA095}" type="slidenum">
              <a:rPr lang="en-US" smtClean="0"/>
              <a:t>54</a:t>
            </a:fld>
            <a:endParaRPr lang="en-US" dirty="0"/>
          </a:p>
        </p:txBody>
      </p:sp>
    </p:spTree>
    <p:extLst>
      <p:ext uri="{BB962C8B-B14F-4D97-AF65-F5344CB8AC3E}">
        <p14:creationId xmlns:p14="http://schemas.microsoft.com/office/powerpoint/2010/main" val="24200662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10.7 Rule-Based Segmentation</a:t>
            </a:r>
            <a:endParaRPr lang="en-US" altLang="zh-TW" sz="4000" b="0" dirty="0"/>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484309" y="872066"/>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altLang="zh-TW" dirty="0"/>
              <a:t>The </a:t>
            </a:r>
            <a:r>
              <a:rPr lang="en-US" altLang="zh-TW" dirty="0" err="1"/>
              <a:t>Nazif</a:t>
            </a:r>
            <a:r>
              <a:rPr lang="en-US" altLang="zh-TW" dirty="0"/>
              <a:t> and Levine system (1984)</a:t>
            </a:r>
          </a:p>
          <a:p>
            <a:r>
              <a:rPr lang="en-US" altLang="zh-TW" sz="2800" dirty="0"/>
              <a:t>Composition:</a:t>
            </a:r>
          </a:p>
          <a:p>
            <a:pPr lvl="1"/>
            <a:r>
              <a:rPr lang="en-US" altLang="zh-TW" sz="2400" dirty="0"/>
              <a:t>set of processes</a:t>
            </a:r>
          </a:p>
          <a:p>
            <a:pPr lvl="2"/>
            <a:r>
              <a:rPr lang="en-US" altLang="zh-TW" sz="2000" dirty="0"/>
              <a:t>The initializer (</a:t>
            </a:r>
            <a:r>
              <a:rPr lang="zh-TW" altLang="en-US" sz="2000" dirty="0"/>
              <a:t>初始化</a:t>
            </a:r>
            <a:r>
              <a:rPr lang="en-US" altLang="zh-TW" sz="2000" dirty="0"/>
              <a:t>)</a:t>
            </a:r>
          </a:p>
          <a:p>
            <a:pPr lvl="2"/>
            <a:r>
              <a:rPr lang="en-US" altLang="zh-TW" sz="2000" dirty="0"/>
              <a:t>The line analyzer(</a:t>
            </a:r>
            <a:r>
              <a:rPr lang="zh-TW" altLang="en-US" sz="2000" dirty="0"/>
              <a:t>線性分析</a:t>
            </a:r>
            <a:r>
              <a:rPr lang="en-US" altLang="zh-TW" sz="2000" dirty="0"/>
              <a:t>)</a:t>
            </a:r>
          </a:p>
          <a:p>
            <a:pPr lvl="2"/>
            <a:r>
              <a:rPr lang="en-US" altLang="zh-TW" sz="2000" dirty="0"/>
              <a:t>The region analyzer (</a:t>
            </a:r>
            <a:r>
              <a:rPr lang="zh-TW" altLang="en-US" sz="2000" dirty="0"/>
              <a:t>區域分析</a:t>
            </a:r>
            <a:r>
              <a:rPr lang="en-US" altLang="zh-TW" sz="2000" dirty="0"/>
              <a:t>)</a:t>
            </a:r>
          </a:p>
          <a:p>
            <a:pPr lvl="2"/>
            <a:r>
              <a:rPr lang="en-US" altLang="zh-TW" sz="2000" dirty="0"/>
              <a:t>The area analyzer(</a:t>
            </a:r>
            <a:r>
              <a:rPr lang="zh-TW" altLang="en-US" sz="2000" dirty="0"/>
              <a:t>面積分析</a:t>
            </a:r>
            <a:r>
              <a:rPr lang="en-US" altLang="zh-TW" sz="2000" dirty="0"/>
              <a:t>)</a:t>
            </a:r>
          </a:p>
          <a:p>
            <a:pPr lvl="2"/>
            <a:r>
              <a:rPr lang="en-US" altLang="zh-TW" sz="2000" dirty="0"/>
              <a:t>The focus of attention(</a:t>
            </a:r>
            <a:r>
              <a:rPr lang="zh-TW" altLang="en-US" sz="2000" dirty="0"/>
              <a:t>關注焦點</a:t>
            </a:r>
            <a:r>
              <a:rPr lang="en-US" altLang="zh-TW" sz="2000" dirty="0"/>
              <a:t>)</a:t>
            </a:r>
          </a:p>
          <a:p>
            <a:pPr lvl="2"/>
            <a:r>
              <a:rPr lang="en-US" altLang="zh-TW" sz="2000" dirty="0"/>
              <a:t>the scheduler(</a:t>
            </a:r>
            <a:r>
              <a:rPr lang="zh-TW" altLang="en-US" sz="2000" dirty="0"/>
              <a:t>排程</a:t>
            </a:r>
            <a:r>
              <a:rPr lang="en-US" altLang="zh-TW" sz="2000" dirty="0"/>
              <a:t>)</a:t>
            </a:r>
          </a:p>
          <a:p>
            <a:pPr lvl="1"/>
            <a:r>
              <a:rPr lang="en-US" altLang="zh-TW" sz="2400" dirty="0"/>
              <a:t>two associate memories</a:t>
            </a:r>
            <a:endParaRPr lang="en-US" altLang="zh-TW" sz="2400" i="1" dirty="0"/>
          </a:p>
          <a:p>
            <a:pPr lvl="3"/>
            <a:r>
              <a:rPr lang="en-US" altLang="zh-TW" sz="1800" dirty="0"/>
              <a:t>the short-term memory (STM)</a:t>
            </a:r>
          </a:p>
          <a:p>
            <a:pPr lvl="3"/>
            <a:r>
              <a:rPr lang="en-US" altLang="zh-TW" sz="1800" dirty="0"/>
              <a:t>the long-term memory (LTM)</a:t>
            </a:r>
          </a:p>
          <a:p>
            <a:pPr eaLnBrk="1" hangingPunct="1">
              <a:buFont typeface="Arial" panose="020B0604020202020204" pitchFamily="34" charset="0"/>
              <a:buChar char="•"/>
              <a:defRPr/>
            </a:pPr>
            <a:endParaRPr lang="en-US" altLang="zh-TW" dirty="0"/>
          </a:p>
        </p:txBody>
      </p:sp>
      <p:sp>
        <p:nvSpPr>
          <p:cNvPr id="13" name="內容版面配置區 5">
            <a:extLst>
              <a:ext uri="{FF2B5EF4-FFF2-40B4-BE49-F238E27FC236}">
                <a16:creationId xmlns:a16="http://schemas.microsoft.com/office/drawing/2014/main" id="{87D44727-F773-4297-91E6-52AB917F567A}"/>
              </a:ext>
            </a:extLst>
          </p:cNvPr>
          <p:cNvSpPr txBox="1">
            <a:spLocks/>
          </p:cNvSpPr>
          <p:nvPr/>
        </p:nvSpPr>
        <p:spPr>
          <a:xfrm>
            <a:off x="1484309" y="872067"/>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US" altLang="zh-TW" dirty="0"/>
          </a:p>
        </p:txBody>
      </p:sp>
      <p:sp>
        <p:nvSpPr>
          <p:cNvPr id="2" name="投影片編號版面配置區 1">
            <a:extLst>
              <a:ext uri="{FF2B5EF4-FFF2-40B4-BE49-F238E27FC236}">
                <a16:creationId xmlns:a16="http://schemas.microsoft.com/office/drawing/2014/main" id="{215AF4A7-51DC-45C0-83F0-310CAFF95BFF}"/>
              </a:ext>
            </a:extLst>
          </p:cNvPr>
          <p:cNvSpPr>
            <a:spLocks noGrp="1"/>
          </p:cNvSpPr>
          <p:nvPr>
            <p:ph type="sldNum" sz="quarter" idx="12"/>
          </p:nvPr>
        </p:nvSpPr>
        <p:spPr/>
        <p:txBody>
          <a:bodyPr/>
          <a:lstStyle/>
          <a:p>
            <a:fld id="{6D22F896-40B5-4ADD-8801-0D06FADFA095}" type="slidenum">
              <a:rPr lang="en-US" smtClean="0"/>
              <a:t>55</a:t>
            </a:fld>
            <a:endParaRPr lang="en-US" dirty="0"/>
          </a:p>
        </p:txBody>
      </p:sp>
    </p:spTree>
    <p:extLst>
      <p:ext uri="{BB962C8B-B14F-4D97-AF65-F5344CB8AC3E}">
        <p14:creationId xmlns:p14="http://schemas.microsoft.com/office/powerpoint/2010/main" val="25357669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10.7 Rule-Based Segmentation</a:t>
            </a:r>
            <a:endParaRPr lang="en-US" altLang="zh-TW" sz="4000" b="0" dirty="0"/>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484309" y="872066"/>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altLang="zh-TW" dirty="0"/>
              <a:t>The </a:t>
            </a:r>
            <a:r>
              <a:rPr lang="en-US" altLang="zh-TW" dirty="0" err="1"/>
              <a:t>Nazif</a:t>
            </a:r>
            <a:r>
              <a:rPr lang="en-US" altLang="zh-TW" dirty="0"/>
              <a:t> and Levine system (1984)</a:t>
            </a:r>
          </a:p>
          <a:p>
            <a:r>
              <a:rPr lang="en-US" altLang="zh-TW" dirty="0"/>
              <a:t>The short-term memory :</a:t>
            </a:r>
          </a:p>
          <a:p>
            <a:pPr marL="457200" lvl="1" indent="0">
              <a:buNone/>
            </a:pPr>
            <a:r>
              <a:rPr lang="en-US" altLang="zh-TW" dirty="0"/>
              <a:t>holds the input image, the</a:t>
            </a:r>
            <a:r>
              <a:rPr lang="zh-TW" altLang="en-US" dirty="0"/>
              <a:t> </a:t>
            </a:r>
            <a:r>
              <a:rPr lang="en-US" altLang="zh-TW" dirty="0"/>
              <a:t>segmentation data, and the output. </a:t>
            </a:r>
          </a:p>
          <a:p>
            <a:r>
              <a:rPr lang="en-US" altLang="zh-TW" dirty="0"/>
              <a:t>The long-term memory:</a:t>
            </a:r>
          </a:p>
          <a:p>
            <a:pPr marL="457200" lvl="1" indent="0">
              <a:buNone/>
            </a:pPr>
            <a:r>
              <a:rPr lang="en-US" altLang="zh-TW" dirty="0"/>
              <a:t>system knowledge about low-level segmentation and control strategies.</a:t>
            </a:r>
          </a:p>
          <a:p>
            <a:r>
              <a:rPr lang="en-US" altLang="zh-TW" dirty="0"/>
              <a:t>Match </a:t>
            </a:r>
            <a:r>
              <a:rPr lang="en-US" altLang="zh-TW" dirty="0">
                <a:solidFill>
                  <a:schemeClr val="accent2"/>
                </a:solidFill>
              </a:rPr>
              <a:t>rules in the LTM</a:t>
            </a:r>
            <a:r>
              <a:rPr lang="zh-TW" altLang="en-US" dirty="0">
                <a:solidFill>
                  <a:schemeClr val="accent2"/>
                </a:solidFill>
              </a:rPr>
              <a:t> </a:t>
            </a:r>
            <a:r>
              <a:rPr lang="en-US" altLang="zh-TW" dirty="0"/>
              <a:t>against </a:t>
            </a:r>
            <a:r>
              <a:rPr lang="en-US" altLang="zh-TW" dirty="0">
                <a:solidFill>
                  <a:schemeClr val="accent2"/>
                </a:solidFill>
              </a:rPr>
              <a:t>the data stored in the STM</a:t>
            </a:r>
          </a:p>
          <a:p>
            <a:pPr lvl="1"/>
            <a:r>
              <a:rPr lang="en-US" altLang="zh-TW" dirty="0"/>
              <a:t>Rule fires</a:t>
            </a:r>
          </a:p>
          <a:p>
            <a:pPr lvl="1"/>
            <a:r>
              <a:rPr lang="en-US" altLang="zh-TW" dirty="0"/>
              <a:t>Action</a:t>
            </a:r>
          </a:p>
          <a:p>
            <a:pPr lvl="1"/>
            <a:r>
              <a:rPr lang="en-US" altLang="zh-TW" dirty="0"/>
              <a:t>Data modification</a:t>
            </a:r>
          </a:p>
        </p:txBody>
      </p:sp>
      <p:sp>
        <p:nvSpPr>
          <p:cNvPr id="13" name="內容版面配置區 5">
            <a:extLst>
              <a:ext uri="{FF2B5EF4-FFF2-40B4-BE49-F238E27FC236}">
                <a16:creationId xmlns:a16="http://schemas.microsoft.com/office/drawing/2014/main" id="{87D44727-F773-4297-91E6-52AB917F567A}"/>
              </a:ext>
            </a:extLst>
          </p:cNvPr>
          <p:cNvSpPr txBox="1">
            <a:spLocks/>
          </p:cNvSpPr>
          <p:nvPr/>
        </p:nvSpPr>
        <p:spPr>
          <a:xfrm>
            <a:off x="1484309" y="872067"/>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US" altLang="zh-TW" dirty="0"/>
          </a:p>
        </p:txBody>
      </p:sp>
      <p:sp>
        <p:nvSpPr>
          <p:cNvPr id="2" name="投影片編號版面配置區 1">
            <a:extLst>
              <a:ext uri="{FF2B5EF4-FFF2-40B4-BE49-F238E27FC236}">
                <a16:creationId xmlns:a16="http://schemas.microsoft.com/office/drawing/2014/main" id="{86729B1B-A5D0-4472-B71B-EF59138CC618}"/>
              </a:ext>
            </a:extLst>
          </p:cNvPr>
          <p:cNvSpPr>
            <a:spLocks noGrp="1"/>
          </p:cNvSpPr>
          <p:nvPr>
            <p:ph type="sldNum" sz="quarter" idx="12"/>
          </p:nvPr>
        </p:nvSpPr>
        <p:spPr/>
        <p:txBody>
          <a:bodyPr/>
          <a:lstStyle/>
          <a:p>
            <a:fld id="{6D22F896-40B5-4ADD-8801-0D06FADFA095}" type="slidenum">
              <a:rPr lang="en-US" smtClean="0"/>
              <a:t>56</a:t>
            </a:fld>
            <a:endParaRPr lang="en-US" dirty="0"/>
          </a:p>
        </p:txBody>
      </p:sp>
    </p:spTree>
    <p:extLst>
      <p:ext uri="{BB962C8B-B14F-4D97-AF65-F5344CB8AC3E}">
        <p14:creationId xmlns:p14="http://schemas.microsoft.com/office/powerpoint/2010/main" val="8312425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10.7 Rule-Based Segmentation</a:t>
            </a:r>
            <a:endParaRPr lang="en-US" altLang="zh-TW" sz="4000" b="0" dirty="0"/>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484309" y="872066"/>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altLang="zh-TW" dirty="0"/>
              <a:t>The </a:t>
            </a:r>
            <a:r>
              <a:rPr lang="en-US" altLang="zh-TW" dirty="0" err="1"/>
              <a:t>Nazif</a:t>
            </a:r>
            <a:r>
              <a:rPr lang="en-US" altLang="zh-TW" dirty="0"/>
              <a:t> and Levine system (1984)</a:t>
            </a:r>
          </a:p>
          <a:p>
            <a:pPr marL="0" indent="0">
              <a:buNone/>
            </a:pPr>
            <a:r>
              <a:rPr lang="en-US" altLang="zh-TW" dirty="0"/>
              <a:t>LTM has three levels of rules</a:t>
            </a:r>
          </a:p>
          <a:p>
            <a:r>
              <a:rPr lang="en-US" altLang="zh-TW" dirty="0"/>
              <a:t>level 1 are knowledge rules that encode information</a:t>
            </a:r>
          </a:p>
          <a:p>
            <a:pPr marL="457200" lvl="1" indent="0">
              <a:buNone/>
            </a:pPr>
            <a:r>
              <a:rPr lang="en-US" altLang="zh-TW" dirty="0"/>
              <a:t>Properties of regions, lines, and areas in the form of situation-action pairs.</a:t>
            </a:r>
          </a:p>
          <a:p>
            <a:pPr lvl="1"/>
            <a:r>
              <a:rPr lang="en-US" altLang="zh-TW" dirty="0"/>
              <a:t>splitting a region</a:t>
            </a:r>
          </a:p>
          <a:p>
            <a:pPr lvl="1"/>
            <a:r>
              <a:rPr lang="en-US" altLang="zh-TW" dirty="0"/>
              <a:t>merging two regions;</a:t>
            </a:r>
          </a:p>
          <a:p>
            <a:pPr lvl="1"/>
            <a:r>
              <a:rPr lang="en-US" altLang="zh-TW" dirty="0"/>
              <a:t>adding, deleting, or extending a line</a:t>
            </a:r>
          </a:p>
          <a:p>
            <a:pPr lvl="1"/>
            <a:r>
              <a:rPr lang="en-US" altLang="zh-TW" dirty="0"/>
              <a:t>merging two lines</a:t>
            </a:r>
          </a:p>
          <a:p>
            <a:pPr lvl="1"/>
            <a:r>
              <a:rPr lang="en-US" altLang="zh-TW" dirty="0"/>
              <a:t>creating or modifying a focus-of-attention area</a:t>
            </a:r>
          </a:p>
        </p:txBody>
      </p:sp>
      <p:sp>
        <p:nvSpPr>
          <p:cNvPr id="13" name="內容版面配置區 5">
            <a:extLst>
              <a:ext uri="{FF2B5EF4-FFF2-40B4-BE49-F238E27FC236}">
                <a16:creationId xmlns:a16="http://schemas.microsoft.com/office/drawing/2014/main" id="{87D44727-F773-4297-91E6-52AB917F567A}"/>
              </a:ext>
            </a:extLst>
          </p:cNvPr>
          <p:cNvSpPr txBox="1">
            <a:spLocks/>
          </p:cNvSpPr>
          <p:nvPr/>
        </p:nvSpPr>
        <p:spPr>
          <a:xfrm>
            <a:off x="1484309" y="872067"/>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US" altLang="zh-TW" dirty="0"/>
          </a:p>
        </p:txBody>
      </p:sp>
      <p:sp>
        <p:nvSpPr>
          <p:cNvPr id="2" name="投影片編號版面配置區 1">
            <a:extLst>
              <a:ext uri="{FF2B5EF4-FFF2-40B4-BE49-F238E27FC236}">
                <a16:creationId xmlns:a16="http://schemas.microsoft.com/office/drawing/2014/main" id="{ED79A755-02B6-4040-9F9D-DC7A557EA468}"/>
              </a:ext>
            </a:extLst>
          </p:cNvPr>
          <p:cNvSpPr>
            <a:spLocks noGrp="1"/>
          </p:cNvSpPr>
          <p:nvPr>
            <p:ph type="sldNum" sz="quarter" idx="12"/>
          </p:nvPr>
        </p:nvSpPr>
        <p:spPr/>
        <p:txBody>
          <a:bodyPr/>
          <a:lstStyle/>
          <a:p>
            <a:fld id="{6D22F896-40B5-4ADD-8801-0D06FADFA095}" type="slidenum">
              <a:rPr lang="en-US" smtClean="0"/>
              <a:t>57</a:t>
            </a:fld>
            <a:endParaRPr lang="en-US" dirty="0"/>
          </a:p>
        </p:txBody>
      </p:sp>
    </p:spTree>
    <p:extLst>
      <p:ext uri="{BB962C8B-B14F-4D97-AF65-F5344CB8AC3E}">
        <p14:creationId xmlns:p14="http://schemas.microsoft.com/office/powerpoint/2010/main" val="34302266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10.7 Rule-Based Segmentation</a:t>
            </a:r>
            <a:endParaRPr lang="en-US" altLang="zh-TW" sz="4000" b="0" dirty="0"/>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484309" y="872066"/>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altLang="zh-TW" dirty="0"/>
              <a:t>The </a:t>
            </a:r>
            <a:r>
              <a:rPr lang="en-US" altLang="zh-TW" dirty="0" err="1"/>
              <a:t>Nazif</a:t>
            </a:r>
            <a:r>
              <a:rPr lang="en-US" altLang="zh-TW" dirty="0"/>
              <a:t> and Levine system (1984)</a:t>
            </a:r>
          </a:p>
          <a:p>
            <a:pPr marL="0" indent="0">
              <a:buNone/>
            </a:pPr>
            <a:r>
              <a:rPr lang="en-US" altLang="zh-TW" dirty="0"/>
              <a:t>LTM has three levels of rules</a:t>
            </a:r>
          </a:p>
          <a:p>
            <a:r>
              <a:rPr lang="en-US" altLang="zh-TW" dirty="0"/>
              <a:t>level 1 are knowledge rules that encode information</a:t>
            </a:r>
          </a:p>
          <a:p>
            <a:pPr marL="457200" lvl="1" indent="0">
              <a:buNone/>
            </a:pPr>
            <a:r>
              <a:rPr lang="en-US" altLang="zh-TW" dirty="0"/>
              <a:t>Properties of regions, lines, and areas in the form of situation-action pairs.</a:t>
            </a:r>
          </a:p>
          <a:p>
            <a:pPr lvl="1"/>
            <a:r>
              <a:rPr lang="en-US" altLang="zh-TW" dirty="0"/>
              <a:t>splitting a region</a:t>
            </a:r>
          </a:p>
          <a:p>
            <a:pPr lvl="1"/>
            <a:r>
              <a:rPr lang="en-US" altLang="zh-TW" dirty="0"/>
              <a:t>merging two regions;</a:t>
            </a:r>
          </a:p>
          <a:p>
            <a:pPr lvl="1"/>
            <a:r>
              <a:rPr lang="en-US" altLang="zh-TW" dirty="0"/>
              <a:t>adding, deleting, or extending a line</a:t>
            </a:r>
          </a:p>
          <a:p>
            <a:pPr lvl="1"/>
            <a:r>
              <a:rPr lang="en-US" altLang="zh-TW" dirty="0"/>
              <a:t>merging two lines</a:t>
            </a:r>
          </a:p>
          <a:p>
            <a:pPr lvl="1"/>
            <a:r>
              <a:rPr lang="en-US" altLang="zh-TW" dirty="0"/>
              <a:t>creating or modifying a focus-of-attention area</a:t>
            </a:r>
          </a:p>
        </p:txBody>
      </p:sp>
      <p:sp>
        <p:nvSpPr>
          <p:cNvPr id="13" name="內容版面配置區 5">
            <a:extLst>
              <a:ext uri="{FF2B5EF4-FFF2-40B4-BE49-F238E27FC236}">
                <a16:creationId xmlns:a16="http://schemas.microsoft.com/office/drawing/2014/main" id="{87D44727-F773-4297-91E6-52AB917F567A}"/>
              </a:ext>
            </a:extLst>
          </p:cNvPr>
          <p:cNvSpPr txBox="1">
            <a:spLocks/>
          </p:cNvSpPr>
          <p:nvPr/>
        </p:nvSpPr>
        <p:spPr>
          <a:xfrm>
            <a:off x="1484309" y="872067"/>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US" altLang="zh-TW" dirty="0"/>
          </a:p>
        </p:txBody>
      </p:sp>
      <p:sp>
        <p:nvSpPr>
          <p:cNvPr id="2" name="投影片編號版面配置區 1">
            <a:extLst>
              <a:ext uri="{FF2B5EF4-FFF2-40B4-BE49-F238E27FC236}">
                <a16:creationId xmlns:a16="http://schemas.microsoft.com/office/drawing/2014/main" id="{A83C8180-DC4C-4B5F-83CC-A0B02BD61BB4}"/>
              </a:ext>
            </a:extLst>
          </p:cNvPr>
          <p:cNvSpPr>
            <a:spLocks noGrp="1"/>
          </p:cNvSpPr>
          <p:nvPr>
            <p:ph type="sldNum" sz="quarter" idx="12"/>
          </p:nvPr>
        </p:nvSpPr>
        <p:spPr/>
        <p:txBody>
          <a:bodyPr/>
          <a:lstStyle/>
          <a:p>
            <a:fld id="{6D22F896-40B5-4ADD-8801-0D06FADFA095}" type="slidenum">
              <a:rPr lang="en-US" smtClean="0"/>
              <a:t>58</a:t>
            </a:fld>
            <a:endParaRPr lang="en-US" dirty="0"/>
          </a:p>
        </p:txBody>
      </p:sp>
    </p:spTree>
    <p:extLst>
      <p:ext uri="{BB962C8B-B14F-4D97-AF65-F5344CB8AC3E}">
        <p14:creationId xmlns:p14="http://schemas.microsoft.com/office/powerpoint/2010/main" val="25729207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10.7 Rule-Based Segmentation</a:t>
            </a:r>
            <a:endParaRPr lang="en-US" altLang="zh-TW" sz="4000" b="0" dirty="0"/>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484309" y="872066"/>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altLang="zh-TW" dirty="0"/>
              <a:t>The </a:t>
            </a:r>
            <a:r>
              <a:rPr lang="en-US" altLang="zh-TW" dirty="0" err="1"/>
              <a:t>Nazif</a:t>
            </a:r>
            <a:r>
              <a:rPr lang="en-US" altLang="zh-TW" dirty="0"/>
              <a:t> and Levine system (1984)</a:t>
            </a:r>
          </a:p>
          <a:p>
            <a:pPr marL="0" indent="0">
              <a:buNone/>
            </a:pPr>
            <a:r>
              <a:rPr lang="en-US" altLang="zh-TW" dirty="0"/>
              <a:t>LTM has three levels of rules</a:t>
            </a:r>
          </a:p>
          <a:p>
            <a:r>
              <a:rPr lang="en-US" altLang="zh-TW" dirty="0"/>
              <a:t>level 2 are the control rules</a:t>
            </a:r>
          </a:p>
          <a:p>
            <a:pPr lvl="1"/>
            <a:r>
              <a:rPr lang="en-US" altLang="zh-TW" dirty="0">
                <a:solidFill>
                  <a:schemeClr val="accent6">
                    <a:lumMod val="75000"/>
                  </a:schemeClr>
                </a:solidFill>
              </a:rPr>
              <a:t>Focus-of-attention rules</a:t>
            </a:r>
          </a:p>
          <a:p>
            <a:pPr lvl="2"/>
            <a:r>
              <a:rPr lang="en-US" altLang="zh-TW" dirty="0"/>
              <a:t>Find the next data entry to be considered: </a:t>
            </a:r>
          </a:p>
          <a:p>
            <a:pPr lvl="3"/>
            <a:r>
              <a:rPr lang="en-US" altLang="zh-TW" dirty="0"/>
              <a:t>a region, a line, or an entire area</a:t>
            </a:r>
          </a:p>
          <a:p>
            <a:pPr lvl="1"/>
            <a:r>
              <a:rPr lang="en-US" altLang="zh-TW" dirty="0">
                <a:solidFill>
                  <a:schemeClr val="accent6">
                    <a:lumMod val="75000"/>
                  </a:schemeClr>
                </a:solidFill>
              </a:rPr>
              <a:t>Inference rules</a:t>
            </a:r>
            <a:r>
              <a:rPr lang="en-US" altLang="zh-TW" dirty="0"/>
              <a:t> </a:t>
            </a:r>
          </a:p>
          <a:p>
            <a:pPr lvl="2"/>
            <a:r>
              <a:rPr lang="en-US" altLang="zh-TW" dirty="0"/>
              <a:t>Their actions do not modify the data in the STM</a:t>
            </a:r>
          </a:p>
          <a:p>
            <a:pPr lvl="2"/>
            <a:r>
              <a:rPr lang="en-US" altLang="zh-TW" dirty="0"/>
              <a:t>Modify the matching order of different knowledge rule sets</a:t>
            </a:r>
          </a:p>
          <a:p>
            <a:pPr lvl="2"/>
            <a:r>
              <a:rPr lang="en-US" altLang="zh-TW" dirty="0"/>
              <a:t>Control which process will be activated next.</a:t>
            </a:r>
          </a:p>
        </p:txBody>
      </p:sp>
      <p:sp>
        <p:nvSpPr>
          <p:cNvPr id="13" name="內容版面配置區 5">
            <a:extLst>
              <a:ext uri="{FF2B5EF4-FFF2-40B4-BE49-F238E27FC236}">
                <a16:creationId xmlns:a16="http://schemas.microsoft.com/office/drawing/2014/main" id="{87D44727-F773-4297-91E6-52AB917F567A}"/>
              </a:ext>
            </a:extLst>
          </p:cNvPr>
          <p:cNvSpPr txBox="1">
            <a:spLocks/>
          </p:cNvSpPr>
          <p:nvPr/>
        </p:nvSpPr>
        <p:spPr>
          <a:xfrm>
            <a:off x="1484309" y="872067"/>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US" altLang="zh-TW" dirty="0"/>
          </a:p>
        </p:txBody>
      </p:sp>
      <p:sp>
        <p:nvSpPr>
          <p:cNvPr id="2" name="投影片編號版面配置區 1">
            <a:extLst>
              <a:ext uri="{FF2B5EF4-FFF2-40B4-BE49-F238E27FC236}">
                <a16:creationId xmlns:a16="http://schemas.microsoft.com/office/drawing/2014/main" id="{7D0B3076-A44E-4EDA-9CD6-F6F52FABE182}"/>
              </a:ext>
            </a:extLst>
          </p:cNvPr>
          <p:cNvSpPr>
            <a:spLocks noGrp="1"/>
          </p:cNvSpPr>
          <p:nvPr>
            <p:ph type="sldNum" sz="quarter" idx="12"/>
          </p:nvPr>
        </p:nvSpPr>
        <p:spPr/>
        <p:txBody>
          <a:bodyPr/>
          <a:lstStyle/>
          <a:p>
            <a:fld id="{6D22F896-40B5-4ADD-8801-0D06FADFA095}" type="slidenum">
              <a:rPr lang="en-US" smtClean="0"/>
              <a:t>59</a:t>
            </a:fld>
            <a:endParaRPr lang="en-US" dirty="0"/>
          </a:p>
        </p:txBody>
      </p:sp>
    </p:spTree>
    <p:extLst>
      <p:ext uri="{BB962C8B-B14F-4D97-AF65-F5344CB8AC3E}">
        <p14:creationId xmlns:p14="http://schemas.microsoft.com/office/powerpoint/2010/main" val="2962134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lstStyle/>
          <a:p>
            <a:pPr algn="l"/>
            <a:r>
              <a:rPr lang="en-US" altLang="zh-TW" dirty="0"/>
              <a:t>10.1 Introduction</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018713" cy="5898384"/>
          </a:xfrm>
        </p:spPr>
        <p:txBody>
          <a:bodyPr anchor="t">
            <a:normAutofit/>
          </a:bodyPr>
          <a:lstStyle/>
          <a:p>
            <a:r>
              <a:rPr lang="en-US" altLang="zh-TW" dirty="0">
                <a:solidFill>
                  <a:schemeClr val="accent1"/>
                </a:solidFill>
              </a:rPr>
              <a:t>Clustering</a:t>
            </a:r>
            <a:r>
              <a:rPr lang="en-US" altLang="zh-TW" dirty="0"/>
              <a:t>:</a:t>
            </a:r>
          </a:p>
          <a:p>
            <a:pPr lvl="1"/>
            <a:r>
              <a:rPr lang="en-US" altLang="zh-TW" dirty="0"/>
              <a:t>Partitioning a set of </a:t>
            </a:r>
            <a:r>
              <a:rPr lang="en-US" altLang="zh-TW" dirty="0">
                <a:solidFill>
                  <a:schemeClr val="accent1"/>
                </a:solidFill>
              </a:rPr>
              <a:t>pattern vectors </a:t>
            </a:r>
            <a:r>
              <a:rPr lang="en-US" altLang="zh-TW" dirty="0"/>
              <a:t>into subsets.</a:t>
            </a:r>
          </a:p>
          <a:p>
            <a:pPr lvl="1"/>
            <a:r>
              <a:rPr kumimoji="1" lang="zh-TW" altLang="en-US" dirty="0"/>
              <a:t>將一組特徵向量</a:t>
            </a:r>
            <a:r>
              <a:rPr kumimoji="1" lang="en-US" altLang="zh-TW" dirty="0"/>
              <a:t>(Pattern vectors)</a:t>
            </a:r>
            <a:r>
              <a:rPr kumimoji="1" lang="zh-TW" altLang="en-US" dirty="0"/>
              <a:t>分割出來並加進分割的集合的過程</a:t>
            </a:r>
            <a:endParaRPr lang="en-US" altLang="zh-TW" dirty="0"/>
          </a:p>
          <a:p>
            <a:pPr lvl="1"/>
            <a:r>
              <a:rPr lang="zh-TW" altLang="en-US" dirty="0"/>
              <a:t>對於影像分割，</a:t>
            </a:r>
            <a:r>
              <a:rPr lang="en-US" altLang="zh-TW" dirty="0"/>
              <a:t>pattern vectors</a:t>
            </a:r>
            <a:r>
              <a:rPr lang="zh-TW" altLang="en-US" dirty="0"/>
              <a:t>可以是指像素的</a:t>
            </a:r>
            <a:endParaRPr lang="en-US" altLang="zh-TW" dirty="0"/>
          </a:p>
          <a:p>
            <a:pPr lvl="2"/>
            <a:r>
              <a:rPr lang="zh-TW" altLang="en-US" dirty="0">
                <a:solidFill>
                  <a:schemeClr val="accent1"/>
                </a:solidFill>
              </a:rPr>
              <a:t>亮度</a:t>
            </a:r>
            <a:r>
              <a:rPr lang="en-US" altLang="zh-TW" dirty="0">
                <a:solidFill>
                  <a:schemeClr val="accent1"/>
                </a:solidFill>
              </a:rPr>
              <a:t>(Intensity)</a:t>
            </a:r>
            <a:endParaRPr lang="en-US" altLang="zh-TW" dirty="0"/>
          </a:p>
          <a:p>
            <a:pPr lvl="2"/>
            <a:r>
              <a:rPr lang="zh-TW" altLang="en-US" dirty="0">
                <a:solidFill>
                  <a:schemeClr val="accent1"/>
                </a:solidFill>
              </a:rPr>
              <a:t>質地</a:t>
            </a:r>
            <a:r>
              <a:rPr lang="en-US" altLang="zh-TW" dirty="0">
                <a:solidFill>
                  <a:schemeClr val="accent1"/>
                </a:solidFill>
              </a:rPr>
              <a:t>(texture)</a:t>
            </a:r>
            <a:endParaRPr lang="en-US" altLang="zh-TW" dirty="0"/>
          </a:p>
          <a:p>
            <a:pPr lvl="0"/>
            <a:endParaRPr lang="en-US" altLang="zh-TW" dirty="0"/>
          </a:p>
          <a:p>
            <a:pPr lvl="0"/>
            <a:endParaRPr lang="en-US" altLang="zh-TW" dirty="0"/>
          </a:p>
          <a:p>
            <a:pPr lvl="0"/>
            <a:r>
              <a:rPr lang="zh-TW" altLang="en-US" dirty="0"/>
              <a:t>相似的地方：都是把有相近特性的資料分群在一起。</a:t>
            </a:r>
            <a:endParaRPr lang="en-US" altLang="zh-TW" dirty="0"/>
          </a:p>
          <a:p>
            <a:pPr lvl="0"/>
            <a:r>
              <a:rPr lang="zh-TW" altLang="en-US" dirty="0"/>
              <a:t>相異的地方：影像分割的分群是在空間域</a:t>
            </a:r>
            <a:r>
              <a:rPr lang="en-US" altLang="zh-TW" dirty="0"/>
              <a:t>(spatial domain)</a:t>
            </a:r>
            <a:r>
              <a:rPr lang="zh-TW" altLang="en-US" dirty="0"/>
              <a:t>。</a:t>
            </a:r>
            <a:endParaRPr lang="en-US" altLang="zh-TW" dirty="0"/>
          </a:p>
          <a:p>
            <a:pPr lvl="0"/>
            <a:endParaRPr lang="en-US" altLang="zh-TW" dirty="0"/>
          </a:p>
          <a:p>
            <a:endParaRPr lang="zh-TW" altLang="en-US" dirty="0"/>
          </a:p>
        </p:txBody>
      </p:sp>
      <p:grpSp>
        <p:nvGrpSpPr>
          <p:cNvPr id="3" name="群組 2">
            <a:extLst>
              <a:ext uri="{FF2B5EF4-FFF2-40B4-BE49-F238E27FC236}">
                <a16:creationId xmlns:a16="http://schemas.microsoft.com/office/drawing/2014/main" id="{646C4D09-8ED3-4958-9AD4-24FF6485C106}"/>
              </a:ext>
            </a:extLst>
          </p:cNvPr>
          <p:cNvGrpSpPr/>
          <p:nvPr/>
        </p:nvGrpSpPr>
        <p:grpSpPr>
          <a:xfrm>
            <a:off x="8022078" y="2208535"/>
            <a:ext cx="3218715" cy="2440930"/>
            <a:chOff x="9441899" y="2644658"/>
            <a:chExt cx="3218715" cy="2440930"/>
          </a:xfrm>
        </p:grpSpPr>
        <p:pic>
          <p:nvPicPr>
            <p:cNvPr id="4" name="圖片 3">
              <a:extLst>
                <a:ext uri="{FF2B5EF4-FFF2-40B4-BE49-F238E27FC236}">
                  <a16:creationId xmlns:a16="http://schemas.microsoft.com/office/drawing/2014/main" id="{9695517C-E702-4230-B1DB-20AA0DC61E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4148" b="8435"/>
            <a:stretch/>
          </p:blipFill>
          <p:spPr>
            <a:xfrm>
              <a:off x="9441899" y="2644658"/>
              <a:ext cx="3173737" cy="2440930"/>
            </a:xfrm>
            <a:prstGeom prst="rect">
              <a:avLst/>
            </a:prstGeom>
          </p:spPr>
        </p:pic>
        <p:sp>
          <p:nvSpPr>
            <p:cNvPr id="2" name="橢圓 1">
              <a:extLst>
                <a:ext uri="{FF2B5EF4-FFF2-40B4-BE49-F238E27FC236}">
                  <a16:creationId xmlns:a16="http://schemas.microsoft.com/office/drawing/2014/main" id="{7E779B19-8DC4-4C91-BDF8-15CC3295DD50}"/>
                </a:ext>
              </a:extLst>
            </p:cNvPr>
            <p:cNvSpPr/>
            <p:nvPr/>
          </p:nvSpPr>
          <p:spPr>
            <a:xfrm>
              <a:off x="9620856" y="3110437"/>
              <a:ext cx="1219199" cy="1088570"/>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7" name="橢圓 6">
              <a:extLst>
                <a:ext uri="{FF2B5EF4-FFF2-40B4-BE49-F238E27FC236}">
                  <a16:creationId xmlns:a16="http://schemas.microsoft.com/office/drawing/2014/main" id="{EB142FBC-AA48-4DC1-8124-310B902C55FD}"/>
                </a:ext>
              </a:extLst>
            </p:cNvPr>
            <p:cNvSpPr/>
            <p:nvPr/>
          </p:nvSpPr>
          <p:spPr>
            <a:xfrm>
              <a:off x="10601647" y="4072421"/>
              <a:ext cx="1078177" cy="872067"/>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8" name="橢圓 7">
              <a:extLst>
                <a:ext uri="{FF2B5EF4-FFF2-40B4-BE49-F238E27FC236}">
                  <a16:creationId xmlns:a16="http://schemas.microsoft.com/office/drawing/2014/main" id="{4A74F501-69D2-4555-8594-FC23445E371E}"/>
                </a:ext>
              </a:extLst>
            </p:cNvPr>
            <p:cNvSpPr/>
            <p:nvPr/>
          </p:nvSpPr>
          <p:spPr>
            <a:xfrm>
              <a:off x="11441415" y="3020328"/>
              <a:ext cx="1219199" cy="1088570"/>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grpSp>
      <p:sp>
        <p:nvSpPr>
          <p:cNvPr id="9" name="投影片編號版面配置區 8">
            <a:extLst>
              <a:ext uri="{FF2B5EF4-FFF2-40B4-BE49-F238E27FC236}">
                <a16:creationId xmlns:a16="http://schemas.microsoft.com/office/drawing/2014/main" id="{27712D5C-4A7A-450D-8DE3-602955CBBF23}"/>
              </a:ext>
            </a:extLst>
          </p:cNvPr>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20846371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10.7 Rule-Based Segmentation</a:t>
            </a:r>
            <a:endParaRPr lang="en-US" altLang="zh-TW" sz="4000" b="0" dirty="0"/>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484309" y="872066"/>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altLang="zh-TW" dirty="0"/>
              <a:t>The </a:t>
            </a:r>
            <a:r>
              <a:rPr lang="en-US" altLang="zh-TW" dirty="0" err="1"/>
              <a:t>Nazif</a:t>
            </a:r>
            <a:r>
              <a:rPr lang="en-US" altLang="zh-TW" dirty="0"/>
              <a:t> and Levine system (1984)</a:t>
            </a:r>
          </a:p>
          <a:p>
            <a:pPr marL="0" indent="0">
              <a:buNone/>
            </a:pPr>
            <a:r>
              <a:rPr lang="en-US" altLang="zh-TW" dirty="0"/>
              <a:t>LTM has three levels of rules</a:t>
            </a:r>
          </a:p>
          <a:p>
            <a:r>
              <a:rPr lang="en-US" altLang="zh-TW" dirty="0"/>
              <a:t>Level 3 is the highest rule level</a:t>
            </a:r>
          </a:p>
          <a:p>
            <a:pPr lvl="1"/>
            <a:r>
              <a:rPr lang="en-US" altLang="zh-TW" dirty="0"/>
              <a:t>Strategy rules </a:t>
            </a:r>
          </a:p>
          <a:p>
            <a:pPr lvl="1"/>
            <a:r>
              <a:rPr lang="en-US" altLang="zh-TW" dirty="0"/>
              <a:t>Select the set of control rules </a:t>
            </a:r>
          </a:p>
          <a:p>
            <a:pPr lvl="1"/>
            <a:r>
              <a:rPr lang="en-US" altLang="zh-TW" dirty="0"/>
              <a:t>Executes the most proper control strategy for a given set of data.</a:t>
            </a:r>
            <a:endParaRPr lang="en-US" altLang="zh-TW" i="1" dirty="0"/>
          </a:p>
        </p:txBody>
      </p:sp>
      <p:sp>
        <p:nvSpPr>
          <p:cNvPr id="13" name="內容版面配置區 5">
            <a:extLst>
              <a:ext uri="{FF2B5EF4-FFF2-40B4-BE49-F238E27FC236}">
                <a16:creationId xmlns:a16="http://schemas.microsoft.com/office/drawing/2014/main" id="{87D44727-F773-4297-91E6-52AB917F567A}"/>
              </a:ext>
            </a:extLst>
          </p:cNvPr>
          <p:cNvSpPr txBox="1">
            <a:spLocks/>
          </p:cNvSpPr>
          <p:nvPr/>
        </p:nvSpPr>
        <p:spPr>
          <a:xfrm>
            <a:off x="1484309" y="872067"/>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US" altLang="zh-TW" dirty="0"/>
          </a:p>
        </p:txBody>
      </p:sp>
      <p:sp>
        <p:nvSpPr>
          <p:cNvPr id="2" name="投影片編號版面配置區 1">
            <a:extLst>
              <a:ext uri="{FF2B5EF4-FFF2-40B4-BE49-F238E27FC236}">
                <a16:creationId xmlns:a16="http://schemas.microsoft.com/office/drawing/2014/main" id="{BFF87ACD-7610-41DB-BA6D-7C28B1AE27C9}"/>
              </a:ext>
            </a:extLst>
          </p:cNvPr>
          <p:cNvSpPr>
            <a:spLocks noGrp="1"/>
          </p:cNvSpPr>
          <p:nvPr>
            <p:ph type="sldNum" sz="quarter" idx="12"/>
          </p:nvPr>
        </p:nvSpPr>
        <p:spPr/>
        <p:txBody>
          <a:bodyPr/>
          <a:lstStyle/>
          <a:p>
            <a:fld id="{6D22F896-40B5-4ADD-8801-0D06FADFA095}" type="slidenum">
              <a:rPr lang="en-US" smtClean="0"/>
              <a:t>60</a:t>
            </a:fld>
            <a:endParaRPr lang="en-US" dirty="0"/>
          </a:p>
        </p:txBody>
      </p:sp>
    </p:spTree>
    <p:extLst>
      <p:ext uri="{BB962C8B-B14F-4D97-AF65-F5344CB8AC3E}">
        <p14:creationId xmlns:p14="http://schemas.microsoft.com/office/powerpoint/2010/main" val="27804681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10.7 Rule-Based Segmentation</a:t>
            </a:r>
            <a:endParaRPr lang="en-US" altLang="zh-TW" sz="4000" b="0" dirty="0"/>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484309" y="872066"/>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altLang="zh-TW" dirty="0"/>
              <a:t>The </a:t>
            </a:r>
            <a:r>
              <a:rPr lang="en-US" altLang="zh-TW" dirty="0" err="1"/>
              <a:t>Nazif</a:t>
            </a:r>
            <a:r>
              <a:rPr lang="en-US" altLang="zh-TW" dirty="0"/>
              <a:t> and Levine system (1984)</a:t>
            </a:r>
          </a:p>
        </p:txBody>
      </p:sp>
      <p:sp>
        <p:nvSpPr>
          <p:cNvPr id="13" name="內容版面配置區 5">
            <a:extLst>
              <a:ext uri="{FF2B5EF4-FFF2-40B4-BE49-F238E27FC236}">
                <a16:creationId xmlns:a16="http://schemas.microsoft.com/office/drawing/2014/main" id="{87D44727-F773-4297-91E6-52AB917F567A}"/>
              </a:ext>
            </a:extLst>
          </p:cNvPr>
          <p:cNvSpPr txBox="1">
            <a:spLocks/>
          </p:cNvSpPr>
          <p:nvPr/>
        </p:nvSpPr>
        <p:spPr>
          <a:xfrm>
            <a:off x="1484309" y="872067"/>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US" altLang="zh-TW" dirty="0"/>
          </a:p>
        </p:txBody>
      </p:sp>
      <p:pic>
        <p:nvPicPr>
          <p:cNvPr id="8" name="Picture 4">
            <a:extLst>
              <a:ext uri="{FF2B5EF4-FFF2-40B4-BE49-F238E27FC236}">
                <a16:creationId xmlns:a16="http://schemas.microsoft.com/office/drawing/2014/main" id="{D128DB76-A541-4038-BB53-619AC1A30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8811" y="1418694"/>
            <a:ext cx="8688388"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接點 2">
            <a:extLst>
              <a:ext uri="{FF2B5EF4-FFF2-40B4-BE49-F238E27FC236}">
                <a16:creationId xmlns:a16="http://schemas.microsoft.com/office/drawing/2014/main" id="{5AB311ED-705B-45DF-B46A-2DE17107694C}"/>
              </a:ext>
            </a:extLst>
          </p:cNvPr>
          <p:cNvCxnSpPr/>
          <p:nvPr/>
        </p:nvCxnSpPr>
        <p:spPr>
          <a:xfrm>
            <a:off x="4088524" y="1954924"/>
            <a:ext cx="17131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投影片編號版面配置區 3">
            <a:extLst>
              <a:ext uri="{FF2B5EF4-FFF2-40B4-BE49-F238E27FC236}">
                <a16:creationId xmlns:a16="http://schemas.microsoft.com/office/drawing/2014/main" id="{F079E83C-6E86-4CCA-A1F4-892BA6A7B965}"/>
              </a:ext>
            </a:extLst>
          </p:cNvPr>
          <p:cNvSpPr>
            <a:spLocks noGrp="1"/>
          </p:cNvSpPr>
          <p:nvPr>
            <p:ph type="sldNum" sz="quarter" idx="12"/>
          </p:nvPr>
        </p:nvSpPr>
        <p:spPr/>
        <p:txBody>
          <a:bodyPr/>
          <a:lstStyle/>
          <a:p>
            <a:fld id="{6D22F896-40B5-4ADD-8801-0D06FADFA095}" type="slidenum">
              <a:rPr lang="en-US" smtClean="0"/>
              <a:t>61</a:t>
            </a:fld>
            <a:endParaRPr lang="en-US" dirty="0"/>
          </a:p>
        </p:txBody>
      </p:sp>
    </p:spTree>
    <p:extLst>
      <p:ext uri="{BB962C8B-B14F-4D97-AF65-F5344CB8AC3E}">
        <p14:creationId xmlns:p14="http://schemas.microsoft.com/office/powerpoint/2010/main" val="26679479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10.7 Rule-Based Segmentation</a:t>
            </a:r>
            <a:endParaRPr lang="en-US" altLang="zh-TW" sz="4000" b="0" dirty="0"/>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484309" y="872066"/>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altLang="zh-TW" dirty="0"/>
              <a:t>The </a:t>
            </a:r>
            <a:r>
              <a:rPr lang="en-US" altLang="zh-TW" dirty="0" err="1"/>
              <a:t>Nazif</a:t>
            </a:r>
            <a:r>
              <a:rPr lang="en-US" altLang="zh-TW" dirty="0"/>
              <a:t> and Levine system (1984)</a:t>
            </a:r>
          </a:p>
        </p:txBody>
      </p:sp>
      <p:sp>
        <p:nvSpPr>
          <p:cNvPr id="13" name="內容版面配置區 5">
            <a:extLst>
              <a:ext uri="{FF2B5EF4-FFF2-40B4-BE49-F238E27FC236}">
                <a16:creationId xmlns:a16="http://schemas.microsoft.com/office/drawing/2014/main" id="{87D44727-F773-4297-91E6-52AB917F567A}"/>
              </a:ext>
            </a:extLst>
          </p:cNvPr>
          <p:cNvSpPr txBox="1">
            <a:spLocks/>
          </p:cNvSpPr>
          <p:nvPr/>
        </p:nvSpPr>
        <p:spPr>
          <a:xfrm>
            <a:off x="1484309" y="872067"/>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US" altLang="zh-TW" dirty="0"/>
          </a:p>
        </p:txBody>
      </p:sp>
      <p:pic>
        <p:nvPicPr>
          <p:cNvPr id="8" name="Picture 4">
            <a:extLst>
              <a:ext uri="{FF2B5EF4-FFF2-40B4-BE49-F238E27FC236}">
                <a16:creationId xmlns:a16="http://schemas.microsoft.com/office/drawing/2014/main" id="{1C8C7C05-80CB-4A71-95C3-29C5903B2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656420" y="1370176"/>
            <a:ext cx="8259762" cy="5253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投影片編號版面配置區 1">
            <a:extLst>
              <a:ext uri="{FF2B5EF4-FFF2-40B4-BE49-F238E27FC236}">
                <a16:creationId xmlns:a16="http://schemas.microsoft.com/office/drawing/2014/main" id="{FA624099-4A6A-451A-8F9B-DCDC7B8B8D79}"/>
              </a:ext>
            </a:extLst>
          </p:cNvPr>
          <p:cNvSpPr>
            <a:spLocks noGrp="1"/>
          </p:cNvSpPr>
          <p:nvPr>
            <p:ph type="sldNum" sz="quarter" idx="12"/>
          </p:nvPr>
        </p:nvSpPr>
        <p:spPr/>
        <p:txBody>
          <a:bodyPr/>
          <a:lstStyle/>
          <a:p>
            <a:fld id="{6D22F896-40B5-4ADD-8801-0D06FADFA095}" type="slidenum">
              <a:rPr lang="en-US" smtClean="0"/>
              <a:t>62</a:t>
            </a:fld>
            <a:endParaRPr lang="en-US" dirty="0"/>
          </a:p>
        </p:txBody>
      </p:sp>
    </p:spTree>
    <p:extLst>
      <p:ext uri="{BB962C8B-B14F-4D97-AF65-F5344CB8AC3E}">
        <p14:creationId xmlns:p14="http://schemas.microsoft.com/office/powerpoint/2010/main" val="12977613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10.7 Rule-Based Segmentation</a:t>
            </a:r>
            <a:endParaRPr lang="en-US" altLang="zh-TW" sz="4000" b="0" dirty="0"/>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484309" y="872066"/>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altLang="zh-TW" dirty="0"/>
              <a:t>The </a:t>
            </a:r>
            <a:r>
              <a:rPr lang="en-US" altLang="zh-TW" dirty="0" err="1"/>
              <a:t>Nazif</a:t>
            </a:r>
            <a:r>
              <a:rPr lang="en-US" altLang="zh-TW" dirty="0"/>
              <a:t> and Levine system (1984)</a:t>
            </a:r>
          </a:p>
        </p:txBody>
      </p:sp>
      <p:sp>
        <p:nvSpPr>
          <p:cNvPr id="13" name="內容版面配置區 5">
            <a:extLst>
              <a:ext uri="{FF2B5EF4-FFF2-40B4-BE49-F238E27FC236}">
                <a16:creationId xmlns:a16="http://schemas.microsoft.com/office/drawing/2014/main" id="{87D44727-F773-4297-91E6-52AB917F567A}"/>
              </a:ext>
            </a:extLst>
          </p:cNvPr>
          <p:cNvSpPr txBox="1">
            <a:spLocks/>
          </p:cNvSpPr>
          <p:nvPr/>
        </p:nvSpPr>
        <p:spPr>
          <a:xfrm>
            <a:off x="1484309" y="872067"/>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US" altLang="zh-TW" dirty="0"/>
          </a:p>
        </p:txBody>
      </p:sp>
      <p:pic>
        <p:nvPicPr>
          <p:cNvPr id="6" name="Picture 4">
            <a:extLst>
              <a:ext uri="{FF2B5EF4-FFF2-40B4-BE49-F238E27FC236}">
                <a16:creationId xmlns:a16="http://schemas.microsoft.com/office/drawing/2014/main" id="{F2B9841B-13C3-4D21-AB4A-92C067DD3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033" y="1483518"/>
            <a:ext cx="7489825"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a:extLst>
              <a:ext uri="{FF2B5EF4-FFF2-40B4-BE49-F238E27FC236}">
                <a16:creationId xmlns:a16="http://schemas.microsoft.com/office/drawing/2014/main" id="{2056194B-7ADE-4DBB-ADA3-D6595DC97567}"/>
              </a:ext>
            </a:extLst>
          </p:cNvPr>
          <p:cNvSpPr>
            <a:spLocks noGrp="1"/>
          </p:cNvSpPr>
          <p:nvPr>
            <p:ph type="sldNum" sz="quarter" idx="12"/>
          </p:nvPr>
        </p:nvSpPr>
        <p:spPr/>
        <p:txBody>
          <a:bodyPr/>
          <a:lstStyle/>
          <a:p>
            <a:fld id="{6D22F896-40B5-4ADD-8801-0D06FADFA095}" type="slidenum">
              <a:rPr lang="en-US" smtClean="0"/>
              <a:t>63</a:t>
            </a:fld>
            <a:endParaRPr lang="en-US" dirty="0"/>
          </a:p>
        </p:txBody>
      </p:sp>
    </p:spTree>
    <p:extLst>
      <p:ext uri="{BB962C8B-B14F-4D97-AF65-F5344CB8AC3E}">
        <p14:creationId xmlns:p14="http://schemas.microsoft.com/office/powerpoint/2010/main" val="11006513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10.7 Rule-Based Segmentation</a:t>
            </a:r>
            <a:endParaRPr lang="en-US" altLang="zh-TW" sz="4000" b="0" dirty="0"/>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484309" y="872066"/>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altLang="zh-TW" dirty="0"/>
              <a:t>The </a:t>
            </a:r>
            <a:r>
              <a:rPr lang="en-US" altLang="zh-TW" dirty="0" err="1"/>
              <a:t>Nazif</a:t>
            </a:r>
            <a:r>
              <a:rPr lang="en-US" altLang="zh-TW" dirty="0"/>
              <a:t> and Levine system (1984)</a:t>
            </a:r>
          </a:p>
        </p:txBody>
      </p:sp>
      <p:sp>
        <p:nvSpPr>
          <p:cNvPr id="13" name="內容版面配置區 5">
            <a:extLst>
              <a:ext uri="{FF2B5EF4-FFF2-40B4-BE49-F238E27FC236}">
                <a16:creationId xmlns:a16="http://schemas.microsoft.com/office/drawing/2014/main" id="{87D44727-F773-4297-91E6-52AB917F567A}"/>
              </a:ext>
            </a:extLst>
          </p:cNvPr>
          <p:cNvSpPr txBox="1">
            <a:spLocks/>
          </p:cNvSpPr>
          <p:nvPr/>
        </p:nvSpPr>
        <p:spPr>
          <a:xfrm>
            <a:off x="1484309" y="872067"/>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US" altLang="zh-TW" dirty="0"/>
          </a:p>
        </p:txBody>
      </p:sp>
      <p:pic>
        <p:nvPicPr>
          <p:cNvPr id="6" name="Picture 4">
            <a:extLst>
              <a:ext uri="{FF2B5EF4-FFF2-40B4-BE49-F238E27FC236}">
                <a16:creationId xmlns:a16="http://schemas.microsoft.com/office/drawing/2014/main" id="{0D422E19-E69B-47B5-8E83-4BE045509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689374" y="1259161"/>
            <a:ext cx="7486650" cy="54276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8" name="直線接點 7">
            <a:extLst>
              <a:ext uri="{FF2B5EF4-FFF2-40B4-BE49-F238E27FC236}">
                <a16:creationId xmlns:a16="http://schemas.microsoft.com/office/drawing/2014/main" id="{8DF80122-97D9-4570-B276-2CDADF8C4F06}"/>
              </a:ext>
            </a:extLst>
          </p:cNvPr>
          <p:cNvCxnSpPr>
            <a:cxnSpLocks/>
          </p:cNvCxnSpPr>
          <p:nvPr/>
        </p:nvCxnSpPr>
        <p:spPr>
          <a:xfrm>
            <a:off x="3026979" y="1681655"/>
            <a:ext cx="13032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投影片編號版面配置區 2">
            <a:extLst>
              <a:ext uri="{FF2B5EF4-FFF2-40B4-BE49-F238E27FC236}">
                <a16:creationId xmlns:a16="http://schemas.microsoft.com/office/drawing/2014/main" id="{EC82E757-7243-400F-BBBF-2F805FF5506D}"/>
              </a:ext>
            </a:extLst>
          </p:cNvPr>
          <p:cNvSpPr>
            <a:spLocks noGrp="1"/>
          </p:cNvSpPr>
          <p:nvPr>
            <p:ph type="sldNum" sz="quarter" idx="12"/>
          </p:nvPr>
        </p:nvSpPr>
        <p:spPr/>
        <p:txBody>
          <a:bodyPr/>
          <a:lstStyle/>
          <a:p>
            <a:fld id="{6D22F896-40B5-4ADD-8801-0D06FADFA095}" type="slidenum">
              <a:rPr lang="en-US" smtClean="0"/>
              <a:t>64</a:t>
            </a:fld>
            <a:endParaRPr lang="en-US" dirty="0"/>
          </a:p>
        </p:txBody>
      </p:sp>
    </p:spTree>
    <p:extLst>
      <p:ext uri="{BB962C8B-B14F-4D97-AF65-F5344CB8AC3E}">
        <p14:creationId xmlns:p14="http://schemas.microsoft.com/office/powerpoint/2010/main" val="40965096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10.7 Rule-Based Segmentation</a:t>
            </a:r>
            <a:endParaRPr lang="en-US" altLang="zh-TW" sz="4000" b="0" dirty="0"/>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484309" y="872066"/>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altLang="zh-TW" dirty="0"/>
              <a:t>The </a:t>
            </a:r>
            <a:r>
              <a:rPr lang="en-US" altLang="zh-TW" dirty="0" err="1"/>
              <a:t>Nazif</a:t>
            </a:r>
            <a:r>
              <a:rPr lang="en-US" altLang="zh-TW" dirty="0"/>
              <a:t> and Levine system (1984)</a:t>
            </a:r>
          </a:p>
        </p:txBody>
      </p:sp>
      <p:sp>
        <p:nvSpPr>
          <p:cNvPr id="13" name="內容版面配置區 5">
            <a:extLst>
              <a:ext uri="{FF2B5EF4-FFF2-40B4-BE49-F238E27FC236}">
                <a16:creationId xmlns:a16="http://schemas.microsoft.com/office/drawing/2014/main" id="{87D44727-F773-4297-91E6-52AB917F567A}"/>
              </a:ext>
            </a:extLst>
          </p:cNvPr>
          <p:cNvSpPr txBox="1">
            <a:spLocks/>
          </p:cNvSpPr>
          <p:nvPr/>
        </p:nvSpPr>
        <p:spPr>
          <a:xfrm>
            <a:off x="1484309" y="872067"/>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US" altLang="zh-TW" dirty="0"/>
          </a:p>
        </p:txBody>
      </p:sp>
      <p:pic>
        <p:nvPicPr>
          <p:cNvPr id="6" name="Picture 4">
            <a:extLst>
              <a:ext uri="{FF2B5EF4-FFF2-40B4-BE49-F238E27FC236}">
                <a16:creationId xmlns:a16="http://schemas.microsoft.com/office/drawing/2014/main" id="{4886555C-1B63-4DEC-84F3-EB912BB2F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309" y="1165896"/>
            <a:ext cx="7715930" cy="569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接點 7">
            <a:extLst>
              <a:ext uri="{FF2B5EF4-FFF2-40B4-BE49-F238E27FC236}">
                <a16:creationId xmlns:a16="http://schemas.microsoft.com/office/drawing/2014/main" id="{4012CB7D-DDC6-47EF-A95E-F4FCFC7E8935}"/>
              </a:ext>
            </a:extLst>
          </p:cNvPr>
          <p:cNvCxnSpPr>
            <a:cxnSpLocks/>
          </p:cNvCxnSpPr>
          <p:nvPr/>
        </p:nvCxnSpPr>
        <p:spPr>
          <a:xfrm>
            <a:off x="2694214" y="1567355"/>
            <a:ext cx="31546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投影片編號版面配置區 2">
            <a:extLst>
              <a:ext uri="{FF2B5EF4-FFF2-40B4-BE49-F238E27FC236}">
                <a16:creationId xmlns:a16="http://schemas.microsoft.com/office/drawing/2014/main" id="{5AA786E0-DF2D-466A-B17B-74EC0653B9CE}"/>
              </a:ext>
            </a:extLst>
          </p:cNvPr>
          <p:cNvSpPr>
            <a:spLocks noGrp="1"/>
          </p:cNvSpPr>
          <p:nvPr>
            <p:ph type="sldNum" sz="quarter" idx="12"/>
          </p:nvPr>
        </p:nvSpPr>
        <p:spPr/>
        <p:txBody>
          <a:bodyPr/>
          <a:lstStyle/>
          <a:p>
            <a:fld id="{6D22F896-40B5-4ADD-8801-0D06FADFA095}" type="slidenum">
              <a:rPr lang="en-US" smtClean="0"/>
              <a:t>65</a:t>
            </a:fld>
            <a:endParaRPr lang="en-US" dirty="0"/>
          </a:p>
        </p:txBody>
      </p:sp>
    </p:spTree>
    <p:extLst>
      <p:ext uri="{BB962C8B-B14F-4D97-AF65-F5344CB8AC3E}">
        <p14:creationId xmlns:p14="http://schemas.microsoft.com/office/powerpoint/2010/main" val="11586733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10.7 Rule-Based Segmentation</a:t>
            </a:r>
            <a:endParaRPr lang="en-US" altLang="zh-TW" sz="4000" b="0" dirty="0"/>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484309" y="872066"/>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altLang="zh-TW" dirty="0"/>
              <a:t>The </a:t>
            </a:r>
            <a:r>
              <a:rPr lang="en-US" altLang="zh-TW" dirty="0" err="1"/>
              <a:t>Nazif</a:t>
            </a:r>
            <a:r>
              <a:rPr lang="en-US" altLang="zh-TW" dirty="0"/>
              <a:t> and Levine system (1984)</a:t>
            </a:r>
          </a:p>
        </p:txBody>
      </p:sp>
      <p:sp>
        <p:nvSpPr>
          <p:cNvPr id="13" name="內容版面配置區 5">
            <a:extLst>
              <a:ext uri="{FF2B5EF4-FFF2-40B4-BE49-F238E27FC236}">
                <a16:creationId xmlns:a16="http://schemas.microsoft.com/office/drawing/2014/main" id="{87D44727-F773-4297-91E6-52AB917F567A}"/>
              </a:ext>
            </a:extLst>
          </p:cNvPr>
          <p:cNvSpPr txBox="1">
            <a:spLocks/>
          </p:cNvSpPr>
          <p:nvPr/>
        </p:nvSpPr>
        <p:spPr>
          <a:xfrm>
            <a:off x="1484309" y="872067"/>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US" altLang="zh-TW" dirty="0"/>
          </a:p>
        </p:txBody>
      </p:sp>
      <p:pic>
        <p:nvPicPr>
          <p:cNvPr id="6" name="Picture 4">
            <a:extLst>
              <a:ext uri="{FF2B5EF4-FFF2-40B4-BE49-F238E27FC236}">
                <a16:creationId xmlns:a16="http://schemas.microsoft.com/office/drawing/2014/main" id="{08986164-CFA7-45B2-ACA8-7D6CD2692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481" y="872065"/>
            <a:ext cx="7352305" cy="598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a:extLst>
              <a:ext uri="{FF2B5EF4-FFF2-40B4-BE49-F238E27FC236}">
                <a16:creationId xmlns:a16="http://schemas.microsoft.com/office/drawing/2014/main" id="{71C03FE9-02AD-4918-A37A-74F87042E4BD}"/>
              </a:ext>
            </a:extLst>
          </p:cNvPr>
          <p:cNvSpPr>
            <a:spLocks noGrp="1"/>
          </p:cNvSpPr>
          <p:nvPr>
            <p:ph type="sldNum" sz="quarter" idx="12"/>
          </p:nvPr>
        </p:nvSpPr>
        <p:spPr/>
        <p:txBody>
          <a:bodyPr/>
          <a:lstStyle/>
          <a:p>
            <a:fld id="{6D22F896-40B5-4ADD-8801-0D06FADFA095}" type="slidenum">
              <a:rPr lang="en-US" smtClean="0"/>
              <a:t>66</a:t>
            </a:fld>
            <a:endParaRPr lang="en-US" dirty="0"/>
          </a:p>
        </p:txBody>
      </p:sp>
    </p:spTree>
    <p:extLst>
      <p:ext uri="{BB962C8B-B14F-4D97-AF65-F5344CB8AC3E}">
        <p14:creationId xmlns:p14="http://schemas.microsoft.com/office/powerpoint/2010/main" val="14529370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b="0" dirty="0"/>
              <a:t>10.7 Rule-Based Segmentation</a:t>
            </a:r>
            <a:endParaRPr lang="en-US" altLang="zh-TW" sz="4000" b="0" dirty="0"/>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484309" y="872066"/>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altLang="zh-TW" dirty="0"/>
              <a:t>Example: CLARKLABS</a:t>
            </a:r>
            <a:endParaRPr lang="en-US" altLang="zh-TW" i="1" dirty="0"/>
          </a:p>
        </p:txBody>
      </p:sp>
      <p:sp>
        <p:nvSpPr>
          <p:cNvPr id="13" name="內容版面配置區 5">
            <a:extLst>
              <a:ext uri="{FF2B5EF4-FFF2-40B4-BE49-F238E27FC236}">
                <a16:creationId xmlns:a16="http://schemas.microsoft.com/office/drawing/2014/main" id="{87D44727-F773-4297-91E6-52AB917F567A}"/>
              </a:ext>
            </a:extLst>
          </p:cNvPr>
          <p:cNvSpPr txBox="1">
            <a:spLocks/>
          </p:cNvSpPr>
          <p:nvPr/>
        </p:nvSpPr>
        <p:spPr>
          <a:xfrm>
            <a:off x="1484309" y="872067"/>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US" altLang="zh-TW" dirty="0"/>
          </a:p>
        </p:txBody>
      </p:sp>
      <p:pic>
        <p:nvPicPr>
          <p:cNvPr id="14338" name="Picture 2" descr="SEGCLASS">
            <a:extLst>
              <a:ext uri="{FF2B5EF4-FFF2-40B4-BE49-F238E27FC236}">
                <a16:creationId xmlns:a16="http://schemas.microsoft.com/office/drawing/2014/main" id="{7E4248BA-D947-4108-96C5-29CBB4AAF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20" y="1341977"/>
            <a:ext cx="8825635" cy="5516022"/>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a:extLst>
              <a:ext uri="{FF2B5EF4-FFF2-40B4-BE49-F238E27FC236}">
                <a16:creationId xmlns:a16="http://schemas.microsoft.com/office/drawing/2014/main" id="{7CA32ACA-EADC-4CCF-9686-133700531D8D}"/>
              </a:ext>
            </a:extLst>
          </p:cNvPr>
          <p:cNvSpPr>
            <a:spLocks noGrp="1"/>
          </p:cNvSpPr>
          <p:nvPr>
            <p:ph type="sldNum" sz="quarter" idx="12"/>
          </p:nvPr>
        </p:nvSpPr>
        <p:spPr/>
        <p:txBody>
          <a:bodyPr/>
          <a:lstStyle/>
          <a:p>
            <a:fld id="{6D22F896-40B5-4ADD-8801-0D06FADFA095}" type="slidenum">
              <a:rPr lang="en-US" smtClean="0"/>
              <a:t>67</a:t>
            </a:fld>
            <a:endParaRPr lang="en-US" dirty="0"/>
          </a:p>
        </p:txBody>
      </p:sp>
    </p:spTree>
    <p:extLst>
      <p:ext uri="{BB962C8B-B14F-4D97-AF65-F5344CB8AC3E}">
        <p14:creationId xmlns:p14="http://schemas.microsoft.com/office/powerpoint/2010/main" val="10883496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dirty="0"/>
              <a:t>10.8 Motion-Based Segmentation</a:t>
            </a:r>
            <a:endParaRPr lang="en-US" altLang="zh-TW" sz="4000" b="0" dirty="0"/>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484309" y="872066"/>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Font typeface="Arial" panose="020B0604020202020204" pitchFamily="34" charset="0"/>
              <a:buChar char="•"/>
              <a:defRPr/>
            </a:pPr>
            <a:r>
              <a:rPr lang="en-US" altLang="zh-TW" sz="2600" b="1" dirty="0"/>
              <a:t>The motion of the objects creates a </a:t>
            </a:r>
            <a:r>
              <a:rPr lang="en-US" altLang="zh-TW" sz="2600" b="1" dirty="0">
                <a:solidFill>
                  <a:srgbClr val="0000FF"/>
                </a:solidFill>
              </a:rPr>
              <a:t>change</a:t>
            </a:r>
            <a:r>
              <a:rPr lang="en-US" altLang="zh-TW" sz="2600" b="1" dirty="0"/>
              <a:t> in the images that can be used to help </a:t>
            </a:r>
            <a:r>
              <a:rPr lang="en-US" altLang="zh-TW" sz="2600" b="1" dirty="0">
                <a:solidFill>
                  <a:srgbClr val="0000FF"/>
                </a:solidFill>
              </a:rPr>
              <a:t>locate</a:t>
            </a:r>
            <a:r>
              <a:rPr lang="en-US" altLang="zh-TW" sz="2600" b="1" dirty="0"/>
              <a:t> the </a:t>
            </a:r>
            <a:r>
              <a:rPr lang="en-US" altLang="zh-TW" sz="2600" b="1" dirty="0">
                <a:solidFill>
                  <a:srgbClr val="0000FF"/>
                </a:solidFill>
              </a:rPr>
              <a:t>moving objects</a:t>
            </a:r>
            <a:r>
              <a:rPr lang="en-US" altLang="zh-TW" sz="2600" b="1" dirty="0"/>
              <a:t>.</a:t>
            </a:r>
          </a:p>
          <a:p>
            <a:pPr>
              <a:buFont typeface="Arial" panose="020B0604020202020204" pitchFamily="34" charset="0"/>
              <a:buChar char="•"/>
              <a:defRPr/>
            </a:pPr>
            <a:r>
              <a:rPr lang="en-US" altLang="zh-TW" sz="2600" b="1" dirty="0"/>
              <a:t>In time-varying image analysis </a:t>
            </a:r>
          </a:p>
          <a:p>
            <a:pPr lvl="1">
              <a:buFont typeface="Arial" panose="020B0604020202020204" pitchFamily="34" charset="0"/>
              <a:buChar char="•"/>
              <a:defRPr/>
            </a:pPr>
            <a:r>
              <a:rPr lang="en-US" altLang="zh-TW" sz="2200" b="1" dirty="0">
                <a:solidFill>
                  <a:srgbClr val="0000FF"/>
                </a:solidFill>
              </a:rPr>
              <a:t>sequence of images</a:t>
            </a:r>
          </a:p>
          <a:p>
            <a:pPr lvl="1">
              <a:buFont typeface="Arial" panose="020B0604020202020204" pitchFamily="34" charset="0"/>
              <a:buChar char="•"/>
              <a:defRPr/>
            </a:pPr>
            <a:r>
              <a:rPr lang="en-US" altLang="zh-TW" sz="2400" b="1" dirty="0"/>
              <a:t>the </a:t>
            </a:r>
            <a:r>
              <a:rPr lang="en-US" altLang="zh-TW" sz="2400" b="1" dirty="0">
                <a:solidFill>
                  <a:srgbClr val="0000FF"/>
                </a:solidFill>
              </a:rPr>
              <a:t>moving objects </a:t>
            </a:r>
            <a:r>
              <a:rPr lang="en-US" altLang="zh-TW" sz="2400" b="1" dirty="0"/>
              <a:t>appear in </a:t>
            </a:r>
            <a:r>
              <a:rPr lang="en-US" altLang="zh-TW" sz="2400" b="1" dirty="0">
                <a:solidFill>
                  <a:srgbClr val="0000FF"/>
                </a:solidFill>
              </a:rPr>
              <a:t>different positions </a:t>
            </a:r>
            <a:r>
              <a:rPr lang="en-US" altLang="zh-TW" sz="2400" b="1" dirty="0"/>
              <a:t>of the image</a:t>
            </a:r>
            <a:endParaRPr lang="en-US" altLang="zh-TW" sz="2200" b="1" dirty="0"/>
          </a:p>
          <a:p>
            <a:pPr>
              <a:buFont typeface="Wingdings" charset="2"/>
              <a:buChar char="l"/>
              <a:defRPr/>
            </a:pPr>
            <a:endParaRPr lang="en-US" altLang="zh-TW" sz="2600" b="1" dirty="0"/>
          </a:p>
        </p:txBody>
      </p:sp>
      <p:sp>
        <p:nvSpPr>
          <p:cNvPr id="13" name="內容版面配置區 5">
            <a:extLst>
              <a:ext uri="{FF2B5EF4-FFF2-40B4-BE49-F238E27FC236}">
                <a16:creationId xmlns:a16="http://schemas.microsoft.com/office/drawing/2014/main" id="{87D44727-F773-4297-91E6-52AB917F567A}"/>
              </a:ext>
            </a:extLst>
          </p:cNvPr>
          <p:cNvSpPr txBox="1">
            <a:spLocks/>
          </p:cNvSpPr>
          <p:nvPr/>
        </p:nvSpPr>
        <p:spPr>
          <a:xfrm>
            <a:off x="1850069" y="436033"/>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US" altLang="zh-TW" dirty="0"/>
          </a:p>
        </p:txBody>
      </p:sp>
      <p:pic>
        <p:nvPicPr>
          <p:cNvPr id="9" name="Picture 6">
            <a:extLst>
              <a:ext uri="{FF2B5EF4-FFF2-40B4-BE49-F238E27FC236}">
                <a16:creationId xmlns:a16="http://schemas.microsoft.com/office/drawing/2014/main" id="{DC1B3EA0-B5EE-4B73-AEBD-7E73BD76D2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594" t="3286" r="24297" b="58378"/>
          <a:stretch/>
        </p:blipFill>
        <p:spPr bwMode="auto">
          <a:xfrm>
            <a:off x="688978" y="3566160"/>
            <a:ext cx="3404495" cy="30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a:extLst>
              <a:ext uri="{FF2B5EF4-FFF2-40B4-BE49-F238E27FC236}">
                <a16:creationId xmlns:a16="http://schemas.microsoft.com/office/drawing/2014/main" id="{207C6248-A8D0-4868-A987-02AEB3E204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53" t="48794" r="49316" b="14448"/>
          <a:stretch/>
        </p:blipFill>
        <p:spPr bwMode="auto">
          <a:xfrm>
            <a:off x="4323805" y="3566161"/>
            <a:ext cx="3560805" cy="30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a:extLst>
              <a:ext uri="{FF2B5EF4-FFF2-40B4-BE49-F238E27FC236}">
                <a16:creationId xmlns:a16="http://schemas.microsoft.com/office/drawing/2014/main" id="{7E5E9AB7-E437-476A-A32F-4701735DD2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710" t="47269" r="3200" b="14226"/>
          <a:stretch/>
        </p:blipFill>
        <p:spPr bwMode="auto">
          <a:xfrm>
            <a:off x="8250371" y="3566161"/>
            <a:ext cx="3252651" cy="2978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投影片編號版面配置區 1">
            <a:extLst>
              <a:ext uri="{FF2B5EF4-FFF2-40B4-BE49-F238E27FC236}">
                <a16:creationId xmlns:a16="http://schemas.microsoft.com/office/drawing/2014/main" id="{A71AB480-D420-4373-8305-90A46D995395}"/>
              </a:ext>
            </a:extLst>
          </p:cNvPr>
          <p:cNvSpPr>
            <a:spLocks noGrp="1"/>
          </p:cNvSpPr>
          <p:nvPr>
            <p:ph type="sldNum" sz="quarter" idx="12"/>
          </p:nvPr>
        </p:nvSpPr>
        <p:spPr/>
        <p:txBody>
          <a:bodyPr/>
          <a:lstStyle/>
          <a:p>
            <a:fld id="{6D22F896-40B5-4ADD-8801-0D06FADFA095}" type="slidenum">
              <a:rPr lang="en-US" smtClean="0"/>
              <a:t>68</a:t>
            </a:fld>
            <a:endParaRPr lang="en-US" dirty="0"/>
          </a:p>
        </p:txBody>
      </p:sp>
    </p:spTree>
    <p:extLst>
      <p:ext uri="{BB962C8B-B14F-4D97-AF65-F5344CB8AC3E}">
        <p14:creationId xmlns:p14="http://schemas.microsoft.com/office/powerpoint/2010/main" val="33459634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dirty="0"/>
              <a:t>10.8 Motion-Based Segmentation</a:t>
            </a:r>
            <a:endParaRPr lang="en-US" altLang="zh-TW" sz="4000" b="0" dirty="0"/>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484309" y="872066"/>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Font typeface="Wingdings" charset="2"/>
              <a:buChar char="l"/>
              <a:defRPr/>
            </a:pPr>
            <a:endParaRPr lang="en-US" altLang="zh-TW" sz="2600" b="1" dirty="0"/>
          </a:p>
        </p:txBody>
      </p:sp>
      <p:sp>
        <p:nvSpPr>
          <p:cNvPr id="13" name="內容版面配置區 5">
            <a:extLst>
              <a:ext uri="{FF2B5EF4-FFF2-40B4-BE49-F238E27FC236}">
                <a16:creationId xmlns:a16="http://schemas.microsoft.com/office/drawing/2014/main" id="{87D44727-F773-4297-91E6-52AB917F567A}"/>
              </a:ext>
            </a:extLst>
          </p:cNvPr>
          <p:cNvSpPr txBox="1">
            <a:spLocks/>
          </p:cNvSpPr>
          <p:nvPr/>
        </p:nvSpPr>
        <p:spPr>
          <a:xfrm>
            <a:off x="1850069" y="436033"/>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US" altLang="zh-TW" dirty="0"/>
          </a:p>
        </p:txBody>
      </p:sp>
      <p:pic>
        <p:nvPicPr>
          <p:cNvPr id="10242" name="Picture 2">
            <a:extLst>
              <a:ext uri="{FF2B5EF4-FFF2-40B4-BE49-F238E27FC236}">
                <a16:creationId xmlns:a16="http://schemas.microsoft.com/office/drawing/2014/main" id="{C4B0CD1F-8E1E-423C-8348-CE14A55EA4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756"/>
          <a:stretch/>
        </p:blipFill>
        <p:spPr bwMode="auto">
          <a:xfrm>
            <a:off x="7431310" y="1027884"/>
            <a:ext cx="3423923" cy="275786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CEADEA4A-FFCC-4F9E-94E4-329213133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627" y="1027884"/>
            <a:ext cx="4817424" cy="56243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7953E850-02FF-4674-815D-F60F3AE0A9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779"/>
          <a:stretch/>
        </p:blipFill>
        <p:spPr bwMode="auto">
          <a:xfrm>
            <a:off x="7431310" y="3882117"/>
            <a:ext cx="3423923" cy="2757866"/>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a:extLst>
              <a:ext uri="{FF2B5EF4-FFF2-40B4-BE49-F238E27FC236}">
                <a16:creationId xmlns:a16="http://schemas.microsoft.com/office/drawing/2014/main" id="{29EB056D-74F4-41BE-A619-838488F19D64}"/>
              </a:ext>
            </a:extLst>
          </p:cNvPr>
          <p:cNvSpPr>
            <a:spLocks noGrp="1"/>
          </p:cNvSpPr>
          <p:nvPr>
            <p:ph type="sldNum" sz="quarter" idx="12"/>
          </p:nvPr>
        </p:nvSpPr>
        <p:spPr/>
        <p:txBody>
          <a:bodyPr/>
          <a:lstStyle/>
          <a:p>
            <a:fld id="{6D22F896-40B5-4ADD-8801-0D06FADFA095}" type="slidenum">
              <a:rPr lang="en-US" smtClean="0"/>
              <a:t>69</a:t>
            </a:fld>
            <a:endParaRPr lang="en-US" dirty="0"/>
          </a:p>
        </p:txBody>
      </p:sp>
    </p:spTree>
    <p:extLst>
      <p:ext uri="{BB962C8B-B14F-4D97-AF65-F5344CB8AC3E}">
        <p14:creationId xmlns:p14="http://schemas.microsoft.com/office/powerpoint/2010/main" val="3229827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lstStyle/>
          <a:p>
            <a:pPr algn="l"/>
            <a:r>
              <a:rPr lang="en-US" altLang="zh-TW" dirty="0"/>
              <a:t>10.1 Introduction</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018713" cy="4919133"/>
          </a:xfrm>
        </p:spPr>
        <p:txBody>
          <a:bodyPr anchor="t">
            <a:normAutofit/>
          </a:bodyPr>
          <a:lstStyle/>
          <a:p>
            <a:pPr lvl="0"/>
            <a:r>
              <a:rPr lang="en-US" altLang="zh-TW" dirty="0"/>
              <a:t>Mainly discus about segmenting an image based on gray level intensity. </a:t>
            </a:r>
          </a:p>
          <a:p>
            <a:pPr lvl="1"/>
            <a:r>
              <a:rPr lang="zh-TW" altLang="en-US" sz="2000" dirty="0"/>
              <a:t>主要討論針對</a:t>
            </a:r>
            <a:r>
              <a:rPr lang="zh-TW" altLang="en-US" sz="2000" dirty="0">
                <a:solidFill>
                  <a:schemeClr val="accent1"/>
                </a:solidFill>
              </a:rPr>
              <a:t>灰度值</a:t>
            </a:r>
            <a:r>
              <a:rPr lang="en-US" altLang="zh-TW" sz="2000" dirty="0"/>
              <a:t>(gray-level intensity)</a:t>
            </a:r>
            <a:r>
              <a:rPr lang="zh-TW" altLang="en-US" sz="2000" dirty="0"/>
              <a:t>的影像分割。</a:t>
            </a:r>
            <a:endParaRPr lang="en-US" altLang="zh-TW" sz="2000" dirty="0"/>
          </a:p>
          <a:p>
            <a:r>
              <a:rPr lang="zh-TW" altLang="en-US" dirty="0"/>
              <a:t>對於其他特性的影像分割</a:t>
            </a:r>
            <a:r>
              <a:rPr lang="en-US" altLang="zh-TW" dirty="0"/>
              <a:t>(</a:t>
            </a:r>
            <a:r>
              <a:rPr lang="zh-TW" altLang="en-US" dirty="0"/>
              <a:t>例如</a:t>
            </a:r>
            <a:r>
              <a:rPr lang="en-US" altLang="zh-TW" dirty="0"/>
              <a:t>texture)</a:t>
            </a:r>
          </a:p>
          <a:p>
            <a:pPr lvl="1"/>
            <a:r>
              <a:rPr lang="zh-TW" altLang="en-US" dirty="0"/>
              <a:t>先把按照那個特性</a:t>
            </a:r>
            <a:r>
              <a:rPr lang="en-US" altLang="zh-TW" dirty="0"/>
              <a:t>(characteristic)</a:t>
            </a:r>
            <a:r>
              <a:rPr lang="zh-TW" altLang="en-US" dirty="0"/>
              <a:t>轉成特性值</a:t>
            </a:r>
            <a:r>
              <a:rPr lang="en-US" altLang="zh-TW" dirty="0"/>
              <a:t>(feature value)</a:t>
            </a:r>
            <a:r>
              <a:rPr lang="zh-TW" altLang="en-US" dirty="0"/>
              <a:t> </a:t>
            </a:r>
            <a:endParaRPr lang="en-US" altLang="zh-TW" dirty="0"/>
          </a:p>
          <a:p>
            <a:endParaRPr lang="en-US" altLang="zh-TW" dirty="0"/>
          </a:p>
          <a:p>
            <a:r>
              <a:rPr lang="en-US" altLang="zh-TW" dirty="0"/>
              <a:t>no full theory of clustering &amp; image segmentation</a:t>
            </a:r>
          </a:p>
          <a:p>
            <a:r>
              <a:rPr lang="en-US" altLang="zh-TW" sz="2400" dirty="0"/>
              <a:t>Image segmentation is an ad hoc problem.</a:t>
            </a:r>
          </a:p>
          <a:p>
            <a:pPr lvl="1"/>
            <a:r>
              <a:rPr lang="zh-TW" altLang="en-US" dirty="0"/>
              <a:t>不同技術依據著不同的</a:t>
            </a:r>
            <a:r>
              <a:rPr lang="zh-TW" altLang="en-US" dirty="0">
                <a:solidFill>
                  <a:schemeClr val="accent1"/>
                </a:solidFill>
              </a:rPr>
              <a:t>強調</a:t>
            </a:r>
            <a:r>
              <a:rPr lang="en-US" altLang="zh-TW" dirty="0">
                <a:solidFill>
                  <a:schemeClr val="accent1"/>
                </a:solidFill>
              </a:rPr>
              <a:t>(emphasis)</a:t>
            </a:r>
            <a:r>
              <a:rPr lang="zh-TW" altLang="en-US" dirty="0"/>
              <a:t>與</a:t>
            </a:r>
            <a:r>
              <a:rPr lang="zh-TW" altLang="en-US" dirty="0">
                <a:solidFill>
                  <a:schemeClr val="accent1"/>
                </a:solidFill>
              </a:rPr>
              <a:t>犧牲</a:t>
            </a:r>
            <a:r>
              <a:rPr lang="en-US" altLang="zh-TW" dirty="0">
                <a:solidFill>
                  <a:schemeClr val="accent1"/>
                </a:solidFill>
              </a:rPr>
              <a:t>(compromise)</a:t>
            </a:r>
          </a:p>
          <a:p>
            <a:endParaRPr lang="zh-TW" altLang="en-US" dirty="0"/>
          </a:p>
        </p:txBody>
      </p:sp>
      <p:sp>
        <p:nvSpPr>
          <p:cNvPr id="2" name="投影片編號版面配置區 1">
            <a:extLst>
              <a:ext uri="{FF2B5EF4-FFF2-40B4-BE49-F238E27FC236}">
                <a16:creationId xmlns:a16="http://schemas.microsoft.com/office/drawing/2014/main" id="{69D6A32D-488D-4820-9535-C0E0775BBC75}"/>
              </a:ext>
            </a:extLst>
          </p:cNvPr>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21213812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a:bodyPr>
          <a:lstStyle/>
          <a:p>
            <a:pPr algn="l"/>
            <a:r>
              <a:rPr lang="en-US" altLang="zh-TW" dirty="0"/>
              <a:t>10.9 Summary</a:t>
            </a:r>
            <a:endParaRPr lang="en-US" altLang="zh-TW" sz="4000" b="0" dirty="0"/>
          </a:p>
        </p:txBody>
      </p:sp>
      <p:sp>
        <p:nvSpPr>
          <p:cNvPr id="7" name="內容版面配置區 5">
            <a:extLst>
              <a:ext uri="{FF2B5EF4-FFF2-40B4-BE49-F238E27FC236}">
                <a16:creationId xmlns:a16="http://schemas.microsoft.com/office/drawing/2014/main" id="{807C0114-BB4D-4729-B4DA-69C646652E4C}"/>
              </a:ext>
            </a:extLst>
          </p:cNvPr>
          <p:cNvSpPr txBox="1">
            <a:spLocks/>
          </p:cNvSpPr>
          <p:nvPr/>
        </p:nvSpPr>
        <p:spPr>
          <a:xfrm>
            <a:off x="1484309" y="872066"/>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buFont typeface="Wingdings" charset="2"/>
              <a:buChar char="l"/>
              <a:defRPr/>
            </a:pPr>
            <a:endParaRPr lang="en-US" altLang="zh-TW" sz="2600" b="1" dirty="0"/>
          </a:p>
        </p:txBody>
      </p:sp>
      <p:sp>
        <p:nvSpPr>
          <p:cNvPr id="13" name="內容版面配置區 5">
            <a:extLst>
              <a:ext uri="{FF2B5EF4-FFF2-40B4-BE49-F238E27FC236}">
                <a16:creationId xmlns:a16="http://schemas.microsoft.com/office/drawing/2014/main" id="{87D44727-F773-4297-91E6-52AB917F567A}"/>
              </a:ext>
            </a:extLst>
          </p:cNvPr>
          <p:cNvSpPr txBox="1">
            <a:spLocks/>
          </p:cNvSpPr>
          <p:nvPr/>
        </p:nvSpPr>
        <p:spPr>
          <a:xfrm>
            <a:off x="1850069" y="436033"/>
            <a:ext cx="10587716" cy="59859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US" altLang="zh-TW" dirty="0"/>
          </a:p>
        </p:txBody>
      </p:sp>
      <p:sp>
        <p:nvSpPr>
          <p:cNvPr id="8" name="內容版面配置區 2">
            <a:extLst>
              <a:ext uri="{FF2B5EF4-FFF2-40B4-BE49-F238E27FC236}">
                <a16:creationId xmlns:a16="http://schemas.microsoft.com/office/drawing/2014/main" id="{B3645162-53C9-4AAF-992A-675A50796371}"/>
              </a:ext>
            </a:extLst>
          </p:cNvPr>
          <p:cNvSpPr>
            <a:spLocks noGrp="1"/>
          </p:cNvSpPr>
          <p:nvPr>
            <p:ph idx="1"/>
          </p:nvPr>
        </p:nvSpPr>
        <p:spPr>
          <a:xfrm>
            <a:off x="1484308" y="872064"/>
            <a:ext cx="10018713" cy="5549901"/>
          </a:xfrm>
        </p:spPr>
        <p:txBody>
          <a:bodyPr>
            <a:normAutofit lnSpcReduction="10000"/>
          </a:bodyPr>
          <a:lstStyle/>
          <a:p>
            <a:r>
              <a:rPr lang="en-US" dirty="0">
                <a:solidFill>
                  <a:schemeClr val="accent1"/>
                </a:solidFill>
              </a:rPr>
              <a:t>Single-Linkage</a:t>
            </a:r>
          </a:p>
          <a:p>
            <a:pPr lvl="1"/>
            <a:r>
              <a:rPr lang="en-US" dirty="0"/>
              <a:t>Simplest and most prone to unwanted merge.</a:t>
            </a:r>
          </a:p>
          <a:p>
            <a:r>
              <a:rPr lang="en-US" dirty="0"/>
              <a:t>Hybrid and centroid region growing</a:t>
            </a:r>
          </a:p>
          <a:p>
            <a:r>
              <a:rPr lang="en-US" dirty="0">
                <a:solidFill>
                  <a:schemeClr val="accent1"/>
                </a:solidFill>
              </a:rPr>
              <a:t>Split-and-merge</a:t>
            </a:r>
          </a:p>
          <a:p>
            <a:pPr lvl="1"/>
            <a:r>
              <a:rPr lang="en-US" dirty="0"/>
              <a:t>Not subject to unwanted merge</a:t>
            </a:r>
          </a:p>
          <a:p>
            <a:pPr lvl="1"/>
            <a:r>
              <a:rPr lang="en-US" dirty="0"/>
              <a:t>Large memory usage and blocky boundaries</a:t>
            </a:r>
          </a:p>
          <a:p>
            <a:r>
              <a:rPr lang="en-US" dirty="0">
                <a:solidFill>
                  <a:schemeClr val="accent1"/>
                </a:solidFill>
              </a:rPr>
              <a:t>Measurement-space-guided spatial clustering</a:t>
            </a:r>
          </a:p>
          <a:p>
            <a:pPr lvl="1"/>
            <a:r>
              <a:rPr lang="en-US" dirty="0"/>
              <a:t>Regions not smoothly bounded, many holes</a:t>
            </a:r>
          </a:p>
          <a:p>
            <a:r>
              <a:rPr lang="en-US" dirty="0"/>
              <a:t>Spatial-clustering</a:t>
            </a:r>
          </a:p>
          <a:p>
            <a:pPr lvl="1"/>
            <a:r>
              <a:rPr lang="en-US" dirty="0"/>
              <a:t>Not well-enough tested</a:t>
            </a:r>
          </a:p>
          <a:p>
            <a:r>
              <a:rPr lang="en-US" dirty="0">
                <a:solidFill>
                  <a:schemeClr val="accent1"/>
                </a:solidFill>
              </a:rPr>
              <a:t>Hybrid-Linkage</a:t>
            </a:r>
          </a:p>
          <a:p>
            <a:pPr lvl="1"/>
            <a:r>
              <a:rPr lang="en-US" dirty="0"/>
              <a:t>Best compromise between smooth boundaries and few unwanted regions</a:t>
            </a:r>
          </a:p>
        </p:txBody>
      </p:sp>
      <p:sp>
        <p:nvSpPr>
          <p:cNvPr id="2" name="投影片編號版面配置區 1">
            <a:extLst>
              <a:ext uri="{FF2B5EF4-FFF2-40B4-BE49-F238E27FC236}">
                <a16:creationId xmlns:a16="http://schemas.microsoft.com/office/drawing/2014/main" id="{72A5803C-757B-45DE-802F-AC2CDFC511E9}"/>
              </a:ext>
            </a:extLst>
          </p:cNvPr>
          <p:cNvSpPr>
            <a:spLocks noGrp="1"/>
          </p:cNvSpPr>
          <p:nvPr>
            <p:ph type="sldNum" sz="quarter" idx="12"/>
          </p:nvPr>
        </p:nvSpPr>
        <p:spPr/>
        <p:txBody>
          <a:bodyPr/>
          <a:lstStyle/>
          <a:p>
            <a:fld id="{6D22F896-40B5-4ADD-8801-0D06FADFA095}" type="slidenum">
              <a:rPr lang="en-US" smtClean="0"/>
              <a:t>70</a:t>
            </a:fld>
            <a:endParaRPr lang="en-US" dirty="0"/>
          </a:p>
        </p:txBody>
      </p:sp>
    </p:spTree>
    <p:extLst>
      <p:ext uri="{BB962C8B-B14F-4D97-AF65-F5344CB8AC3E}">
        <p14:creationId xmlns:p14="http://schemas.microsoft.com/office/powerpoint/2010/main" val="259419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fontScale="90000"/>
          </a:bodyPr>
          <a:lstStyle/>
          <a:p>
            <a:pPr algn="l"/>
            <a:r>
              <a:rPr lang="en-US" altLang="zh-TW" dirty="0"/>
              <a:t>10.2 Measurement-Space-Guided Spatial Clustering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018713" cy="4919133"/>
          </a:xfrm>
        </p:spPr>
        <p:txBody>
          <a:bodyPr anchor="t">
            <a:normAutofit/>
          </a:bodyPr>
          <a:lstStyle/>
          <a:p>
            <a:r>
              <a:rPr lang="zh-TW" altLang="en-US" b="1" dirty="0">
                <a:solidFill>
                  <a:srgbClr val="423B43"/>
                </a:solidFill>
                <a:latin typeface="Europa"/>
              </a:rPr>
              <a:t>測度空間</a:t>
            </a:r>
            <a:r>
              <a:rPr lang="en-US" altLang="zh-TW" b="1" dirty="0">
                <a:solidFill>
                  <a:srgbClr val="423B43"/>
                </a:solidFill>
                <a:latin typeface="Europa"/>
              </a:rPr>
              <a:t>(</a:t>
            </a:r>
            <a:r>
              <a:rPr lang="de-DE" altLang="zh-TW" b="1" dirty="0">
                <a:solidFill>
                  <a:srgbClr val="423B43"/>
                </a:solidFill>
                <a:latin typeface="Europa"/>
              </a:rPr>
              <a:t>Measure space</a:t>
            </a:r>
            <a:r>
              <a:rPr lang="en-US" altLang="zh-TW" b="1" dirty="0">
                <a:solidFill>
                  <a:srgbClr val="423B43"/>
                </a:solidFill>
                <a:latin typeface="Europa"/>
              </a:rPr>
              <a:t>)</a:t>
            </a:r>
          </a:p>
          <a:p>
            <a:pPr lvl="1"/>
            <a:r>
              <a:rPr lang="en-US" altLang="zh-TW" dirty="0">
                <a:solidFill>
                  <a:srgbClr val="2E2E2E"/>
                </a:solidFill>
                <a:latin typeface="NexusSans"/>
              </a:rPr>
              <a:t>The pattern of measurement data to be classified is represented as a measurement vector</a:t>
            </a:r>
          </a:p>
          <a:p>
            <a:pPr lvl="1"/>
            <a:r>
              <a:rPr lang="zh-TW" altLang="en-US" b="0" i="0" dirty="0">
                <a:solidFill>
                  <a:srgbClr val="2E2E2E"/>
                </a:solidFill>
                <a:effectLst/>
                <a:latin typeface="NexusSans"/>
              </a:rPr>
              <a:t>要分類的測量數據的模式被表示為測量向量</a:t>
            </a:r>
            <a:endParaRPr lang="en-US" altLang="zh-TW" b="1" i="0" dirty="0">
              <a:solidFill>
                <a:srgbClr val="333333"/>
              </a:solidFill>
              <a:effectLst/>
              <a:latin typeface="Arial" panose="020B0604020202020204" pitchFamily="34" charset="0"/>
            </a:endParaRPr>
          </a:p>
          <a:p>
            <a:r>
              <a:rPr lang="zh-TW" altLang="en-US" b="1" i="0" dirty="0">
                <a:solidFill>
                  <a:srgbClr val="423B43"/>
                </a:solidFill>
                <a:effectLst/>
                <a:latin typeface="Europa"/>
              </a:rPr>
              <a:t>空間群聚</a:t>
            </a:r>
            <a:r>
              <a:rPr lang="en-US" altLang="zh-TW" b="1" i="0" dirty="0">
                <a:solidFill>
                  <a:srgbClr val="423B43"/>
                </a:solidFill>
                <a:effectLst/>
                <a:latin typeface="Europa"/>
              </a:rPr>
              <a:t>(</a:t>
            </a:r>
            <a:r>
              <a:rPr lang="en-US" altLang="zh-TW" dirty="0"/>
              <a:t>Spatial Clustering)</a:t>
            </a:r>
          </a:p>
          <a:p>
            <a:pPr lvl="1"/>
            <a:r>
              <a:rPr lang="en-US" altLang="zh-TW" dirty="0">
                <a:solidFill>
                  <a:srgbClr val="3A343A"/>
                </a:solidFill>
                <a:latin typeface="Europa"/>
              </a:rPr>
              <a:t>A</a:t>
            </a:r>
            <a:r>
              <a:rPr lang="en-US" altLang="zh-TW" b="0" i="0" dirty="0">
                <a:solidFill>
                  <a:srgbClr val="3A343A"/>
                </a:solidFill>
                <a:effectLst/>
                <a:latin typeface="Europa"/>
              </a:rPr>
              <a:t> bounded group of occurrences and concentration to be unlikely to have occurred by chance.</a:t>
            </a:r>
          </a:p>
          <a:p>
            <a:pPr lvl="1"/>
            <a:r>
              <a:rPr lang="zh-TW" altLang="en-US" b="0" i="0" dirty="0">
                <a:solidFill>
                  <a:srgbClr val="3A343A"/>
                </a:solidFill>
                <a:effectLst/>
                <a:latin typeface="Europa"/>
              </a:rPr>
              <a:t>有界的、不太可能偶然發生的、具有足夠規模和集中度的事件組</a:t>
            </a:r>
            <a:endParaRPr lang="en-US" altLang="zh-TW" b="1" dirty="0">
              <a:solidFill>
                <a:srgbClr val="333333"/>
              </a:solidFill>
              <a:latin typeface="Arial" panose="020B0604020202020204" pitchFamily="34" charset="0"/>
            </a:endParaRPr>
          </a:p>
          <a:p>
            <a:pPr algn="l"/>
            <a:endParaRPr lang="de-DE" altLang="zh-TW" b="1" i="0" dirty="0">
              <a:solidFill>
                <a:srgbClr val="333333"/>
              </a:solidFill>
              <a:effectLst/>
              <a:latin typeface="Arial" panose="020B0604020202020204" pitchFamily="34" charset="0"/>
            </a:endParaRPr>
          </a:p>
        </p:txBody>
      </p:sp>
      <p:pic>
        <p:nvPicPr>
          <p:cNvPr id="1026" name="Picture 2" descr="Geospatial Clustering: Kinds and Uses | by Anubhav Pattnaik | Towards Data  Science">
            <a:extLst>
              <a:ext uri="{FF2B5EF4-FFF2-40B4-BE49-F238E27FC236}">
                <a16:creationId xmlns:a16="http://schemas.microsoft.com/office/drawing/2014/main" id="{D3C1FA7D-EC8C-408F-99B2-6E1EFB373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1142" y="4351147"/>
            <a:ext cx="2732459" cy="2428852"/>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a:extLst>
              <a:ext uri="{FF2B5EF4-FFF2-40B4-BE49-F238E27FC236}">
                <a16:creationId xmlns:a16="http://schemas.microsoft.com/office/drawing/2014/main" id="{12EBD62D-3BEA-4D37-92F6-E1A7C9C50007}"/>
              </a:ext>
            </a:extLst>
          </p:cNvPr>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1771824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6062AA1-C9C0-458B-9165-9FB75BE64B68}"/>
              </a:ext>
            </a:extLst>
          </p:cNvPr>
          <p:cNvSpPr>
            <a:spLocks noGrp="1"/>
          </p:cNvSpPr>
          <p:nvPr>
            <p:ph type="title"/>
          </p:nvPr>
        </p:nvSpPr>
        <p:spPr>
          <a:xfrm>
            <a:off x="1484309" y="0"/>
            <a:ext cx="10018713" cy="872067"/>
          </a:xfrm>
        </p:spPr>
        <p:txBody>
          <a:bodyPr>
            <a:normAutofit fontScale="90000"/>
          </a:bodyPr>
          <a:lstStyle/>
          <a:p>
            <a:pPr algn="l"/>
            <a:r>
              <a:rPr lang="en-US" altLang="zh-TW" dirty="0"/>
              <a:t>10.2 Measurement-Space-Guided Spatial Clustering</a:t>
            </a:r>
            <a:endParaRPr lang="zh-TW" altLang="en-US" dirty="0"/>
          </a:p>
        </p:txBody>
      </p:sp>
      <p:sp>
        <p:nvSpPr>
          <p:cNvPr id="6" name="內容版面配置區 5">
            <a:extLst>
              <a:ext uri="{FF2B5EF4-FFF2-40B4-BE49-F238E27FC236}">
                <a16:creationId xmlns:a16="http://schemas.microsoft.com/office/drawing/2014/main" id="{1A4A2935-93C7-4A5D-AFB9-FA71CE5B5BB4}"/>
              </a:ext>
            </a:extLst>
          </p:cNvPr>
          <p:cNvSpPr>
            <a:spLocks noGrp="1"/>
          </p:cNvSpPr>
          <p:nvPr>
            <p:ph idx="1"/>
          </p:nvPr>
        </p:nvSpPr>
        <p:spPr>
          <a:xfrm>
            <a:off x="1484310" y="872067"/>
            <a:ext cx="10018713" cy="4614333"/>
          </a:xfrm>
        </p:spPr>
        <p:txBody>
          <a:bodyPr anchor="t">
            <a:normAutofit/>
          </a:bodyPr>
          <a:lstStyle/>
          <a:p>
            <a:r>
              <a:rPr lang="en-US" altLang="zh-TW" b="1" dirty="0">
                <a:solidFill>
                  <a:srgbClr val="333333"/>
                </a:solidFill>
                <a:latin typeface="Arial" panose="020B0604020202020204" pitchFamily="34" charset="0"/>
              </a:rPr>
              <a:t>measurement-space-guided</a:t>
            </a:r>
            <a:r>
              <a:rPr lang="zh-TW" altLang="en-US" b="1" dirty="0">
                <a:solidFill>
                  <a:srgbClr val="333333"/>
                </a:solidFill>
                <a:latin typeface="Arial" panose="020B0604020202020204" pitchFamily="34" charset="0"/>
              </a:rPr>
              <a:t>的過程</a:t>
            </a:r>
            <a:r>
              <a:rPr lang="en-US" altLang="zh-TW" b="1" dirty="0">
                <a:solidFill>
                  <a:srgbClr val="333333"/>
                </a:solidFill>
                <a:latin typeface="Arial" panose="020B0604020202020204" pitchFamily="34" charset="0"/>
              </a:rPr>
              <a:t>:</a:t>
            </a:r>
          </a:p>
          <a:p>
            <a:pPr marL="914400" lvl="1" indent="-457200">
              <a:buFont typeface="+mj-lt"/>
              <a:buAutoNum type="arabicPeriod"/>
            </a:pPr>
            <a:r>
              <a:rPr lang="en-US" altLang="zh-TW" dirty="0"/>
              <a:t>Define a partition in measurement space.</a:t>
            </a:r>
          </a:p>
          <a:p>
            <a:pPr marL="914400" lvl="2" indent="0">
              <a:buNone/>
            </a:pPr>
            <a:r>
              <a:rPr kumimoji="0" lang="zh-TW" altLang="en-US" dirty="0"/>
              <a:t>我們會去定義每個在該</a:t>
            </a:r>
            <a:r>
              <a:rPr kumimoji="0" lang="en-US" altLang="zh-TW" dirty="0"/>
              <a:t> “</a:t>
            </a:r>
            <a:r>
              <a:rPr kumimoji="0" lang="zh-TW" altLang="en-US" dirty="0"/>
              <a:t>測度空間</a:t>
            </a:r>
            <a:r>
              <a:rPr kumimoji="0" lang="en-US" altLang="zh-TW" dirty="0"/>
              <a:t>”</a:t>
            </a:r>
            <a:r>
              <a:rPr kumimoji="0" lang="zh-TW" altLang="en-US" dirty="0"/>
              <a:t>上的分割區域</a:t>
            </a:r>
            <a:endParaRPr lang="en-US" altLang="zh-TW" dirty="0"/>
          </a:p>
          <a:p>
            <a:pPr marL="914400" lvl="1" indent="-457200">
              <a:buFont typeface="+mj-lt"/>
              <a:buAutoNum type="arabicPeriod"/>
            </a:pPr>
            <a:r>
              <a:rPr lang="en-US" altLang="zh-TW" dirty="0"/>
              <a:t>Each pixel is assigned the label of the cell in the measurement-space partition to which it belongs.</a:t>
            </a:r>
          </a:p>
          <a:p>
            <a:pPr marL="914400" lvl="2" indent="0">
              <a:buNone/>
            </a:pPr>
            <a:r>
              <a:rPr lang="zh-TW" altLang="en-US" dirty="0"/>
              <a:t>每個像素都被分配了它所屬的測量空間分群中的標籤。</a:t>
            </a:r>
            <a:endParaRPr lang="en-US" altLang="zh-TW" dirty="0"/>
          </a:p>
          <a:p>
            <a:pPr marL="914400" lvl="1" indent="-457200">
              <a:buFont typeface="+mj-lt"/>
              <a:buAutoNum type="arabicPeriod"/>
            </a:pPr>
            <a:r>
              <a:rPr lang="en-US" altLang="zh-TW" dirty="0"/>
              <a:t>The image segments are defined as the connected components of the pixels having the same label.</a:t>
            </a:r>
          </a:p>
          <a:p>
            <a:pPr marL="457200" lvl="1" indent="0">
              <a:buNone/>
            </a:pPr>
            <a:r>
              <a:rPr lang="en-US" altLang="zh-TW" dirty="0"/>
              <a:t>	</a:t>
            </a:r>
            <a:r>
              <a:rPr lang="zh-TW" altLang="en-US" dirty="0"/>
              <a:t>影像片段被</a:t>
            </a:r>
            <a:r>
              <a:rPr lang="zh-TW" altLang="en-US" sz="1800" dirty="0"/>
              <a:t>定義</a:t>
            </a:r>
            <a:r>
              <a:rPr lang="zh-TW" altLang="en-US" dirty="0"/>
              <a:t>為具有相同標籤的像素的連通分量。</a:t>
            </a:r>
            <a:endParaRPr lang="en-US" altLang="zh-TW" dirty="0"/>
          </a:p>
          <a:p>
            <a:endParaRPr kumimoji="0" lang="en-US" altLang="zh-TW" dirty="0"/>
          </a:p>
        </p:txBody>
      </p:sp>
      <p:pic>
        <p:nvPicPr>
          <p:cNvPr id="4" name="圖片 3">
            <a:extLst>
              <a:ext uri="{FF2B5EF4-FFF2-40B4-BE49-F238E27FC236}">
                <a16:creationId xmlns:a16="http://schemas.microsoft.com/office/drawing/2014/main" id="{6156AAA4-A64B-4166-AF66-F1E0A153D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465" y="4865017"/>
            <a:ext cx="2743200" cy="1834092"/>
          </a:xfrm>
          <a:prstGeom prst="rect">
            <a:avLst/>
          </a:prstGeom>
        </p:spPr>
      </p:pic>
      <p:pic>
        <p:nvPicPr>
          <p:cNvPr id="7" name="圖片 6">
            <a:extLst>
              <a:ext uri="{FF2B5EF4-FFF2-40B4-BE49-F238E27FC236}">
                <a16:creationId xmlns:a16="http://schemas.microsoft.com/office/drawing/2014/main" id="{9720AF9F-EDD5-47C1-BC73-4B73031ECD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9763" y="4865017"/>
            <a:ext cx="4748889" cy="1834092"/>
          </a:xfrm>
          <a:prstGeom prst="rect">
            <a:avLst/>
          </a:prstGeom>
        </p:spPr>
      </p:pic>
      <p:pic>
        <p:nvPicPr>
          <p:cNvPr id="8" name="圖片 7">
            <a:extLst>
              <a:ext uri="{FF2B5EF4-FFF2-40B4-BE49-F238E27FC236}">
                <a16:creationId xmlns:a16="http://schemas.microsoft.com/office/drawing/2014/main" id="{15F53DFA-55E0-4F48-B2C9-14C21CE28966}"/>
              </a:ext>
            </a:extLst>
          </p:cNvPr>
          <p:cNvPicPr>
            <a:picLocks noChangeAspect="1"/>
          </p:cNvPicPr>
          <p:nvPr/>
        </p:nvPicPr>
        <p:blipFill rotWithShape="1">
          <a:blip r:embed="rId5"/>
          <a:srcRect l="20527" t="33665" r="42455" b="11910"/>
          <a:stretch/>
        </p:blipFill>
        <p:spPr>
          <a:xfrm>
            <a:off x="603348" y="4706126"/>
            <a:ext cx="2601980" cy="2151874"/>
          </a:xfrm>
          <a:prstGeom prst="rect">
            <a:avLst/>
          </a:prstGeom>
        </p:spPr>
      </p:pic>
      <p:sp>
        <p:nvSpPr>
          <p:cNvPr id="2" name="投影片編號版面配置區 1">
            <a:extLst>
              <a:ext uri="{FF2B5EF4-FFF2-40B4-BE49-F238E27FC236}">
                <a16:creationId xmlns:a16="http://schemas.microsoft.com/office/drawing/2014/main" id="{3B46C8A0-EAB3-4717-B7C1-64239F8DD1EC}"/>
              </a:ext>
            </a:extLst>
          </p:cNvPr>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13096784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視差">
  <a:themeElements>
    <a:clrScheme name="視差">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視差">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視差">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65.png"/></Relationships>
</file>

<file path=ppt/webextensions/webextension1.xml><?xml version="1.0" encoding="utf-8"?>
<we:webextension xmlns:we="http://schemas.microsoft.com/office/webextensions/webextension/2010/11" id="{C3F24FEB-9E6B-4FCD-89C6-95AFD3AB2156}">
  <we:reference id="wa104295828" version="1.9.0.0" store="zh-TW"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chromoscope.net&quot;,&quot;values&quot;:{},&quot;data&quot;:{&quot;uri&quot;:&quot;chromoscope.net&quot;},&quot;secure&quot;:false}],&quot;name&quot;:&quot;chromoscope.net&quot;,&quot;timeline&quot;:null,&quot;analytics&quot;:null},&quot;hostVersion&quot;:{&quot;major&quot;:0,&quot;minor&quot;:1}}"/>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視差</Template>
  <TotalTime>18348</TotalTime>
  <Words>4229</Words>
  <Application>Microsoft Office PowerPoint</Application>
  <PresentationFormat>寬螢幕</PresentationFormat>
  <Paragraphs>780</Paragraphs>
  <Slides>70</Slides>
  <Notes>65</Notes>
  <HiddenSlides>0</HiddenSlides>
  <MMClips>0</MMClips>
  <ScaleCrop>false</ScaleCrop>
  <HeadingPairs>
    <vt:vector size="8" baseType="variant">
      <vt:variant>
        <vt:lpstr>使用字型</vt:lpstr>
      </vt:variant>
      <vt:variant>
        <vt:i4>8</vt:i4>
      </vt:variant>
      <vt:variant>
        <vt:lpstr>佈景主題</vt:lpstr>
      </vt:variant>
      <vt:variant>
        <vt:i4>1</vt:i4>
      </vt:variant>
      <vt:variant>
        <vt:lpstr>內嵌 OLE 伺服程式</vt:lpstr>
      </vt:variant>
      <vt:variant>
        <vt:i4>3</vt:i4>
      </vt:variant>
      <vt:variant>
        <vt:lpstr>投影片標題</vt:lpstr>
      </vt:variant>
      <vt:variant>
        <vt:i4>70</vt:i4>
      </vt:variant>
    </vt:vector>
  </HeadingPairs>
  <TitlesOfParts>
    <vt:vector size="82" baseType="lpstr">
      <vt:lpstr>Europa</vt:lpstr>
      <vt:lpstr>NexusSans</vt:lpstr>
      <vt:lpstr>Arial</vt:lpstr>
      <vt:lpstr>Calibri</vt:lpstr>
      <vt:lpstr>Cambria Math</vt:lpstr>
      <vt:lpstr>Corbel</vt:lpstr>
      <vt:lpstr>Times New Roman</vt:lpstr>
      <vt:lpstr>Wingdings</vt:lpstr>
      <vt:lpstr>視差</vt:lpstr>
      <vt:lpstr>點陣圖影像</vt:lpstr>
      <vt:lpstr>Equation</vt:lpstr>
      <vt:lpstr>方程式</vt:lpstr>
      <vt:lpstr>Computer Vision  Chapter 10  Image Segmentation </vt:lpstr>
      <vt:lpstr>Outline</vt:lpstr>
      <vt:lpstr>10.1 Introduction</vt:lpstr>
      <vt:lpstr>10.1 Introduction</vt:lpstr>
      <vt:lpstr>10.1 Introduction</vt:lpstr>
      <vt:lpstr>10.1 Introduction</vt:lpstr>
      <vt:lpstr>10.1 Introduction</vt:lpstr>
      <vt:lpstr>10.2 Measurement-Space-Guided Spatial Clustering</vt:lpstr>
      <vt:lpstr>10.2 Measurement-Space-Guided Spatial Clustering</vt:lpstr>
      <vt:lpstr>10.2 Measurement-Space-Guided Spatial Clustering</vt:lpstr>
      <vt:lpstr>10.2 Measurement-Space-Guided Spatial Clustering</vt:lpstr>
      <vt:lpstr>10.2 Measurement-Space-Guided Spatial Clustering</vt:lpstr>
      <vt:lpstr>10.2 Measurement-Space-Guided Spatial Clustering</vt:lpstr>
      <vt:lpstr>10.2 Measurement-Space-Guided Spatial Clustering</vt:lpstr>
      <vt:lpstr>10.2 Measurement-Space-Guided Spatial Clustering</vt:lpstr>
      <vt:lpstr>10.2 Measurement-Space-Guided Spatial Clustering</vt:lpstr>
      <vt:lpstr>10.2 Measurement-Space-Guided Spatial Clustering</vt:lpstr>
      <vt:lpstr>10.2 Measurement-Space-Guided Spatial Clustering</vt:lpstr>
      <vt:lpstr>10.2 Measurement-Space-Guided Spatial Clustering</vt:lpstr>
      <vt:lpstr>10.2 Measurement-Space-Guided Spatial Clustering</vt:lpstr>
      <vt:lpstr>10.2 Measurement-Space-Guided Spatial Clustering</vt:lpstr>
      <vt:lpstr>10.2.1 Thresholding</vt:lpstr>
      <vt:lpstr>10.2.1 Thresholding</vt:lpstr>
      <vt:lpstr>10.2.1 Thresholding</vt:lpstr>
      <vt:lpstr>10.2.1 Thresholding</vt:lpstr>
      <vt:lpstr>10.2.1 Thresholding</vt:lpstr>
      <vt:lpstr>10.2.1 Thresholding</vt:lpstr>
      <vt:lpstr>10.2.1 Thresholding</vt:lpstr>
      <vt:lpstr>10.2.1 Thresholding</vt:lpstr>
      <vt:lpstr>10.2.1 Thresholding</vt:lpstr>
      <vt:lpstr>10.2.1 Thresholding</vt:lpstr>
      <vt:lpstr>10.2.2 Multidimensional Measurement-Space Clustering</vt:lpstr>
      <vt:lpstr>10.2.2 Multidimensional Measurement-Space Clustering</vt:lpstr>
      <vt:lpstr>10.2.2 Multidimensional Measurement-Space Clustering</vt:lpstr>
      <vt:lpstr>10.2.2 Multidimensional Measurement-Space Clustering</vt:lpstr>
      <vt:lpstr>10.3 Region Growing </vt:lpstr>
      <vt:lpstr>10.3.1 Single-Linkage Region Growing</vt:lpstr>
      <vt:lpstr>10.3.2 Hybrid-Linkage Region Growing</vt:lpstr>
      <vt:lpstr>10.3.2 Hybrid-Linkage Region Growing</vt:lpstr>
      <vt:lpstr>10.3.2 Hybrid-Linkage Region Growing</vt:lpstr>
      <vt:lpstr>10.3.2 Hybrid-Linkage Region Growing</vt:lpstr>
      <vt:lpstr>10.3.2 Hybrid-Linkage Region Growing</vt:lpstr>
      <vt:lpstr>10.3.2 Hybrid-Linkage Region Growing</vt:lpstr>
      <vt:lpstr>10.3.3 Centroid-Linkage Region Growing</vt:lpstr>
      <vt:lpstr>10.3.3 Centroid-Linkage Region Growing</vt:lpstr>
      <vt:lpstr>10.3.3 Centroid-Linkage Region Growing</vt:lpstr>
      <vt:lpstr>10.4 Hybrid-Linkage Combinations</vt:lpstr>
      <vt:lpstr>10.4 Hybrid-Linkage Combinations</vt:lpstr>
      <vt:lpstr>10.5 Spatial Clustering</vt:lpstr>
      <vt:lpstr>10.6 Split and Merge</vt:lpstr>
      <vt:lpstr>10.6 Split and Merge</vt:lpstr>
      <vt:lpstr>10.6 Split and Merge</vt:lpstr>
      <vt:lpstr>10.6 Split and Merge</vt:lpstr>
      <vt:lpstr>10.7 Rule-Based Segmentation</vt:lpstr>
      <vt:lpstr>10.7 Rule-Based Segmentation</vt:lpstr>
      <vt:lpstr>10.7 Rule-Based Segmentation</vt:lpstr>
      <vt:lpstr>10.7 Rule-Based Segmentation</vt:lpstr>
      <vt:lpstr>10.7 Rule-Based Segmentation</vt:lpstr>
      <vt:lpstr>10.7 Rule-Based Segmentation</vt:lpstr>
      <vt:lpstr>10.7 Rule-Based Segmentation</vt:lpstr>
      <vt:lpstr>10.7 Rule-Based Segmentation</vt:lpstr>
      <vt:lpstr>10.7 Rule-Based Segmentation</vt:lpstr>
      <vt:lpstr>10.7 Rule-Based Segmentation</vt:lpstr>
      <vt:lpstr>10.7 Rule-Based Segmentation</vt:lpstr>
      <vt:lpstr>10.7 Rule-Based Segmentation</vt:lpstr>
      <vt:lpstr>10.7 Rule-Based Segmentation</vt:lpstr>
      <vt:lpstr>10.7 Rule-Based Segmentation</vt:lpstr>
      <vt:lpstr>10.8 Motion-Based Segmentation</vt:lpstr>
      <vt:lpstr>10.8 Motion-Based Segmentation</vt:lpstr>
      <vt:lpstr>10.9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  Chapter 10. Image Segmentation</dc:title>
  <dc:creator>LiFu Wu</dc:creator>
  <cp:lastModifiedBy>LiFu Wu</cp:lastModifiedBy>
  <cp:revision>45</cp:revision>
  <dcterms:created xsi:type="dcterms:W3CDTF">2021-10-01T07:47:51Z</dcterms:created>
  <dcterms:modified xsi:type="dcterms:W3CDTF">2021-12-14T07:41:12Z</dcterms:modified>
</cp:coreProperties>
</file>