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26"/>
  </p:notesMasterIdLst>
  <p:sldIdLst>
    <p:sldId id="256" r:id="rId2"/>
    <p:sldId id="257" r:id="rId3"/>
    <p:sldId id="261" r:id="rId4"/>
    <p:sldId id="262" r:id="rId5"/>
    <p:sldId id="263" r:id="rId6"/>
    <p:sldId id="258" r:id="rId7"/>
    <p:sldId id="406" r:id="rId8"/>
    <p:sldId id="259" r:id="rId9"/>
    <p:sldId id="260" r:id="rId10"/>
    <p:sldId id="264" r:id="rId11"/>
    <p:sldId id="265" r:id="rId12"/>
    <p:sldId id="267" r:id="rId13"/>
    <p:sldId id="322" r:id="rId14"/>
    <p:sldId id="268" r:id="rId15"/>
    <p:sldId id="269" r:id="rId16"/>
    <p:sldId id="270" r:id="rId17"/>
    <p:sldId id="271" r:id="rId18"/>
    <p:sldId id="327" r:id="rId19"/>
    <p:sldId id="328" r:id="rId20"/>
    <p:sldId id="329" r:id="rId21"/>
    <p:sldId id="272" r:id="rId22"/>
    <p:sldId id="273" r:id="rId23"/>
    <p:sldId id="282" r:id="rId24"/>
    <p:sldId id="275" r:id="rId25"/>
    <p:sldId id="331" r:id="rId26"/>
    <p:sldId id="276" r:id="rId27"/>
    <p:sldId id="332" r:id="rId28"/>
    <p:sldId id="417" r:id="rId29"/>
    <p:sldId id="420" r:id="rId30"/>
    <p:sldId id="418" r:id="rId31"/>
    <p:sldId id="422" r:id="rId32"/>
    <p:sldId id="423" r:id="rId33"/>
    <p:sldId id="421" r:id="rId34"/>
    <p:sldId id="419" r:id="rId35"/>
    <p:sldId id="279" r:id="rId36"/>
    <p:sldId id="323" r:id="rId37"/>
    <p:sldId id="324" r:id="rId38"/>
    <p:sldId id="280" r:id="rId39"/>
    <p:sldId id="358" r:id="rId40"/>
    <p:sldId id="371" r:id="rId41"/>
    <p:sldId id="372" r:id="rId42"/>
    <p:sldId id="373" r:id="rId43"/>
    <p:sldId id="374" r:id="rId44"/>
    <p:sldId id="283" r:id="rId45"/>
    <p:sldId id="286" r:id="rId46"/>
    <p:sldId id="361" r:id="rId47"/>
    <p:sldId id="363" r:id="rId48"/>
    <p:sldId id="364" r:id="rId49"/>
    <p:sldId id="375" r:id="rId50"/>
    <p:sldId id="365" r:id="rId51"/>
    <p:sldId id="376" r:id="rId52"/>
    <p:sldId id="347" r:id="rId53"/>
    <p:sldId id="356" r:id="rId54"/>
    <p:sldId id="357" r:id="rId55"/>
    <p:sldId id="359" r:id="rId56"/>
    <p:sldId id="284" r:id="rId57"/>
    <p:sldId id="290" r:id="rId58"/>
    <p:sldId id="377" r:id="rId59"/>
    <p:sldId id="291" r:id="rId60"/>
    <p:sldId id="292" r:id="rId61"/>
    <p:sldId id="379" r:id="rId62"/>
    <p:sldId id="285" r:id="rId63"/>
    <p:sldId id="326" r:id="rId64"/>
    <p:sldId id="317" r:id="rId65"/>
    <p:sldId id="293" r:id="rId66"/>
    <p:sldId id="287" r:id="rId67"/>
    <p:sldId id="339" r:id="rId68"/>
    <p:sldId id="380" r:id="rId69"/>
    <p:sldId id="381" r:id="rId70"/>
    <p:sldId id="382" r:id="rId71"/>
    <p:sldId id="313" r:id="rId72"/>
    <p:sldId id="383" r:id="rId73"/>
    <p:sldId id="385" r:id="rId74"/>
    <p:sldId id="386" r:id="rId75"/>
    <p:sldId id="387" r:id="rId76"/>
    <p:sldId id="288" r:id="rId77"/>
    <p:sldId id="297" r:id="rId78"/>
    <p:sldId id="296" r:id="rId79"/>
    <p:sldId id="289" r:id="rId80"/>
    <p:sldId id="388" r:id="rId81"/>
    <p:sldId id="389" r:id="rId82"/>
    <p:sldId id="294" r:id="rId83"/>
    <p:sldId id="407" r:id="rId84"/>
    <p:sldId id="368" r:id="rId85"/>
    <p:sldId id="413" r:id="rId86"/>
    <p:sldId id="414" r:id="rId87"/>
    <p:sldId id="415" r:id="rId88"/>
    <p:sldId id="416" r:id="rId89"/>
    <p:sldId id="295" r:id="rId90"/>
    <p:sldId id="410" r:id="rId91"/>
    <p:sldId id="427" r:id="rId92"/>
    <p:sldId id="408" r:id="rId93"/>
    <p:sldId id="409" r:id="rId94"/>
    <p:sldId id="390" r:id="rId95"/>
    <p:sldId id="299" r:id="rId96"/>
    <p:sldId id="393" r:id="rId97"/>
    <p:sldId id="394" r:id="rId98"/>
    <p:sldId id="395" r:id="rId99"/>
    <p:sldId id="397" r:id="rId100"/>
    <p:sldId id="398" r:id="rId101"/>
    <p:sldId id="396" r:id="rId102"/>
    <p:sldId id="300" r:id="rId103"/>
    <p:sldId id="302" r:id="rId104"/>
    <p:sldId id="301" r:id="rId105"/>
    <p:sldId id="303" r:id="rId106"/>
    <p:sldId id="304" r:id="rId107"/>
    <p:sldId id="305" r:id="rId108"/>
    <p:sldId id="306" r:id="rId109"/>
    <p:sldId id="307" r:id="rId110"/>
    <p:sldId id="308" r:id="rId111"/>
    <p:sldId id="309" r:id="rId112"/>
    <p:sldId id="310" r:id="rId113"/>
    <p:sldId id="392" r:id="rId114"/>
    <p:sldId id="399" r:id="rId115"/>
    <p:sldId id="401" r:id="rId116"/>
    <p:sldId id="400" r:id="rId117"/>
    <p:sldId id="391" r:id="rId118"/>
    <p:sldId id="402" r:id="rId119"/>
    <p:sldId id="404" r:id="rId120"/>
    <p:sldId id="403" r:id="rId121"/>
    <p:sldId id="405" r:id="rId122"/>
    <p:sldId id="311" r:id="rId123"/>
    <p:sldId id="330" r:id="rId124"/>
    <p:sldId id="314" r:id="rId1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英弘 呂" initials="英弘" lastIdx="1" clrIdx="0">
    <p:extLst>
      <p:ext uri="{19B8F6BF-5375-455C-9EA6-DF929625EA0E}">
        <p15:presenceInfo xmlns:p15="http://schemas.microsoft.com/office/powerpoint/2012/main" userId="b1a99bfe21a93d11" providerId="Windows Live"/>
      </p:ext>
    </p:extLst>
  </p:cmAuthor>
  <p:cmAuthor id="2" name="nicky Li" initials="nL" lastIdx="1" clrIdx="1">
    <p:extLst>
      <p:ext uri="{19B8F6BF-5375-455C-9EA6-DF929625EA0E}">
        <p15:presenceInfo xmlns:p15="http://schemas.microsoft.com/office/powerpoint/2012/main" userId="978c9f39235ba6c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51" autoAdjust="0"/>
    <p:restoredTop sz="79900" autoAdjust="0"/>
  </p:normalViewPr>
  <p:slideViewPr>
    <p:cSldViewPr snapToGrid="0">
      <p:cViewPr varScale="1">
        <p:scale>
          <a:sx n="91" d="100"/>
          <a:sy n="91" d="100"/>
        </p:scale>
        <p:origin x="2106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3288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2-04T16:41:50.475" idx="1">
    <p:pos x="5349" y="1173"/>
    <p:text>Ask classmates, whether clustering for intensity is in 2D or 1D space?</p:text>
    <p:extLst>
      <p:ext uri="{C676402C-5697-4E1C-873F-D02D1690AC5C}">
        <p15:threadingInfo xmlns:p15="http://schemas.microsoft.com/office/powerpoint/2012/main" timeZoneBias="-4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12-16T00:02:17.075" idx="1">
    <p:pos x="4828" y="1076"/>
    <p:text>怪怪的</p:text>
    <p:extLst>
      <p:ext uri="{C676402C-5697-4E1C-873F-D02D1690AC5C}">
        <p15:threadingInfo xmlns:p15="http://schemas.microsoft.com/office/powerpoint/2012/main" timeZoneBias="-48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5.wmf"/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170880-977C-4BC3-88EB-9EE4FAAE99ED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5B811D-3273-42F6-94B9-04BBF6BFB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575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eeexplore.ieee.org/stamp/stamp.jsp?tp=&amp;arnumber=5254345&amp;tag=1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B811D-3273-42F6-94B9-04BBF6BFBCA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76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投影片圖像版面配置區 1">
            <a:extLst>
              <a:ext uri="{FF2B5EF4-FFF2-40B4-BE49-F238E27FC236}">
                <a16:creationId xmlns:a16="http://schemas.microsoft.com/office/drawing/2014/main" id="{1BC67D9C-23C9-497D-9373-04F278EDDE4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備忘稿版面配置區 2">
            <a:extLst>
              <a:ext uri="{FF2B5EF4-FFF2-40B4-BE49-F238E27FC236}">
                <a16:creationId xmlns:a16="http://schemas.microsoft.com/office/drawing/2014/main" id="{E174D0C3-A4D9-405E-8151-4B1DF22D67D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5780" name="投影片編號版面配置區 3">
            <a:extLst>
              <a:ext uri="{FF2B5EF4-FFF2-40B4-BE49-F238E27FC236}">
                <a16:creationId xmlns:a16="http://schemas.microsoft.com/office/drawing/2014/main" id="{6E177A67-192A-4C84-B6F3-681A4BDC54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417297D5-BD5C-4794-B539-ECF905D790F9}" type="slidenum">
              <a:rPr lang="zh-TW" altLang="en-US" smtClean="0"/>
              <a:pPr/>
              <a:t>39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投影片圖像版面配置區 1">
            <a:extLst>
              <a:ext uri="{FF2B5EF4-FFF2-40B4-BE49-F238E27FC236}">
                <a16:creationId xmlns:a16="http://schemas.microsoft.com/office/drawing/2014/main" id="{6CBB66C9-6CA0-4C89-91ED-78430B47CC6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備忘稿版面配置區 2">
            <a:extLst>
              <a:ext uri="{FF2B5EF4-FFF2-40B4-BE49-F238E27FC236}">
                <a16:creationId xmlns:a16="http://schemas.microsoft.com/office/drawing/2014/main" id="{BF60F16C-38CD-4A8B-8E7C-9779BD60312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7828" name="投影片編號版面配置區 3">
            <a:extLst>
              <a:ext uri="{FF2B5EF4-FFF2-40B4-BE49-F238E27FC236}">
                <a16:creationId xmlns:a16="http://schemas.microsoft.com/office/drawing/2014/main" id="{D41C0833-C4FC-4F2D-A695-071741F966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76F313C8-783D-4AF1-ABCE-28B886189AF9}" type="slidenum">
              <a:rPr lang="zh-TW" altLang="en-US" smtClean="0"/>
              <a:pPr/>
              <a:t>40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投影片圖像版面配置區 1">
            <a:extLst>
              <a:ext uri="{FF2B5EF4-FFF2-40B4-BE49-F238E27FC236}">
                <a16:creationId xmlns:a16="http://schemas.microsoft.com/office/drawing/2014/main" id="{F890B4C4-4699-4FF1-889E-5193C08CDAF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備忘稿版面配置區 2">
            <a:extLst>
              <a:ext uri="{FF2B5EF4-FFF2-40B4-BE49-F238E27FC236}">
                <a16:creationId xmlns:a16="http://schemas.microsoft.com/office/drawing/2014/main" id="{C331008A-48EB-4B0E-8D44-4327229CF6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/>
              <a:t>第三步驟：把取出來的小的加總起來</a:t>
            </a:r>
          </a:p>
          <a:p>
            <a:r>
              <a:rPr lang="zh-TW" altLang="en-US"/>
              <a:t>除以邊緣上有幾個</a:t>
            </a:r>
            <a:r>
              <a:rPr lang="en-US" altLang="zh-TW"/>
              <a:t>Pixel</a:t>
            </a:r>
            <a:r>
              <a:rPr lang="zh-TW" altLang="en-US"/>
              <a:t> </a:t>
            </a:r>
            <a:r>
              <a:rPr lang="zh-TW" altLang="en-US">
                <a:sym typeface="Wingdings" panose="05000000000000000000" pitchFamily="2" charset="2"/>
              </a:rPr>
              <a:t></a:t>
            </a:r>
            <a:r>
              <a:rPr lang="en-US" altLang="zh-TW">
                <a:sym typeface="Wingdings" panose="05000000000000000000" pitchFamily="2" charset="2"/>
              </a:rPr>
              <a:t> </a:t>
            </a:r>
            <a:r>
              <a:rPr lang="zh-TW" altLang="en-US">
                <a:sym typeface="Wingdings" panose="05000000000000000000" pitchFamily="2" charset="2"/>
              </a:rPr>
              <a:t>本例是五個</a:t>
            </a:r>
            <a:endParaRPr lang="en-US" altLang="zh-TW"/>
          </a:p>
          <a:p>
            <a:endParaRPr lang="zh-TW" altLang="en-US"/>
          </a:p>
          <a:p>
            <a:r>
              <a:rPr lang="zh-TW" altLang="en-US"/>
              <a:t>算出來是</a:t>
            </a:r>
            <a:r>
              <a:rPr lang="en-US" altLang="zh-TW"/>
              <a:t> 18.4</a:t>
            </a:r>
            <a:endParaRPr lang="zh-TW" altLang="en-US"/>
          </a:p>
        </p:txBody>
      </p:sp>
      <p:sp>
        <p:nvSpPr>
          <p:cNvPr id="79876" name="投影片編號版面配置區 3">
            <a:extLst>
              <a:ext uri="{FF2B5EF4-FFF2-40B4-BE49-F238E27FC236}">
                <a16:creationId xmlns:a16="http://schemas.microsoft.com/office/drawing/2014/main" id="{B504CE9E-EA48-41F2-9A66-ACE83402A9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A080948A-53B7-436A-A521-B1BEC8EE8D13}" type="slidenum">
              <a:rPr lang="zh-TW" altLang="en-US" smtClean="0"/>
              <a:pPr/>
              <a:t>41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投影片圖像版面配置區 1">
            <a:extLst>
              <a:ext uri="{FF2B5EF4-FFF2-40B4-BE49-F238E27FC236}">
                <a16:creationId xmlns:a16="http://schemas.microsoft.com/office/drawing/2014/main" id="{A8121A5A-F187-4A30-91FD-1845E3B15DE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備忘稿版面配置區 2">
            <a:extLst>
              <a:ext uri="{FF2B5EF4-FFF2-40B4-BE49-F238E27FC236}">
                <a16:creationId xmlns:a16="http://schemas.microsoft.com/office/drawing/2014/main" id="{464A9497-C92F-424C-A74F-3A9E9877D2C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81924" name="投影片編號版面配置區 3">
            <a:extLst>
              <a:ext uri="{FF2B5EF4-FFF2-40B4-BE49-F238E27FC236}">
                <a16:creationId xmlns:a16="http://schemas.microsoft.com/office/drawing/2014/main" id="{0A6B3040-7A2D-4D98-B309-44DD1368DD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46DFD72F-FC37-46FF-ADC8-3EB15AC64EE1}" type="slidenum">
              <a:rPr lang="zh-TW" altLang="en-US" smtClean="0"/>
              <a:pPr/>
              <a:t>42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投影片圖像版面配置區 1">
            <a:extLst>
              <a:ext uri="{FF2B5EF4-FFF2-40B4-BE49-F238E27FC236}">
                <a16:creationId xmlns:a16="http://schemas.microsoft.com/office/drawing/2014/main" id="{30B1A9F8-A5CE-4922-A635-3425EE97BF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備忘稿版面配置區 2">
            <a:extLst>
              <a:ext uri="{FF2B5EF4-FFF2-40B4-BE49-F238E27FC236}">
                <a16:creationId xmlns:a16="http://schemas.microsoft.com/office/drawing/2014/main" id="{2E78D89E-3FCB-4094-91A8-E6D790E4B55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83972" name="投影片編號版面配置區 3">
            <a:extLst>
              <a:ext uri="{FF2B5EF4-FFF2-40B4-BE49-F238E27FC236}">
                <a16:creationId xmlns:a16="http://schemas.microsoft.com/office/drawing/2014/main" id="{16DD04BD-EDC3-495F-80D6-DFED1C7FDD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AAB39188-D3BD-4A77-A369-D1445F94AF67}" type="slidenum">
              <a:rPr lang="zh-TW" altLang="en-US" smtClean="0"/>
              <a:pPr/>
              <a:t>43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雙峰的</a:t>
            </a: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811D-3273-42F6-94B9-04BBF6BFBCA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908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投影片圖像版面配置區 1">
            <a:extLst>
              <a:ext uri="{FF2B5EF4-FFF2-40B4-BE49-F238E27FC236}">
                <a16:creationId xmlns:a16="http://schemas.microsoft.com/office/drawing/2014/main" id="{6B8DC897-17C1-4E65-8217-4A7B62C110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備忘稿版面配置區 2">
            <a:extLst>
              <a:ext uri="{FF2B5EF4-FFF2-40B4-BE49-F238E27FC236}">
                <a16:creationId xmlns:a16="http://schemas.microsoft.com/office/drawing/2014/main" id="{DAA8EF4E-D4A8-4D8F-A559-8F9E872CEE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TW"/>
              <a:t>Atlantic  </a:t>
            </a:r>
            <a:r>
              <a:rPr lang="zh-TW" altLang="en-US"/>
              <a:t>大西洋</a:t>
            </a:r>
            <a:endParaRPr lang="en-US" altLang="zh-TW"/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Treaty</a:t>
            </a:r>
            <a:r>
              <a:rPr lang="zh-TW" altLang="en-US"/>
              <a:t> 條約</a:t>
            </a:r>
            <a:r>
              <a:rPr lang="en-US" altLang="zh-TW"/>
              <a:t>(</a:t>
            </a:r>
            <a:r>
              <a:rPr lang="zh-TW" altLang="en-US"/>
              <a:t>公約</a:t>
            </a:r>
            <a:r>
              <a:rPr lang="en-US" altLang="zh-TW"/>
              <a:t>)</a:t>
            </a:r>
            <a:endParaRPr lang="zh-TW" altLang="en-US"/>
          </a:p>
        </p:txBody>
      </p:sp>
      <p:sp>
        <p:nvSpPr>
          <p:cNvPr id="92164" name="投影片編號版面配置區 3">
            <a:extLst>
              <a:ext uri="{FF2B5EF4-FFF2-40B4-BE49-F238E27FC236}">
                <a16:creationId xmlns:a16="http://schemas.microsoft.com/office/drawing/2014/main" id="{22F47FF6-C4A8-4734-8115-ECA2D533D2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A5759560-2474-4B92-AE83-13B3AF29AAAC}" type="slidenum">
              <a:rPr lang="zh-TW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46</a:t>
            </a:fld>
            <a:endParaRPr lang="zh-TW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投影片影像版面配置區 1">
            <a:extLst>
              <a:ext uri="{FF2B5EF4-FFF2-40B4-BE49-F238E27FC236}">
                <a16:creationId xmlns:a16="http://schemas.microsoft.com/office/drawing/2014/main" id="{470C83B4-292A-425E-B850-54F9303EA9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備忘稿版面配置區 2">
            <a:extLst>
              <a:ext uri="{FF2B5EF4-FFF2-40B4-BE49-F238E27FC236}">
                <a16:creationId xmlns:a16="http://schemas.microsoft.com/office/drawing/2014/main" id="{7636800A-42C6-4A86-985D-57A2742681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95236" name="投影片編號版面配置區 3">
            <a:extLst>
              <a:ext uri="{FF2B5EF4-FFF2-40B4-BE49-F238E27FC236}">
                <a16:creationId xmlns:a16="http://schemas.microsoft.com/office/drawing/2014/main" id="{83676EEC-FDFD-4EEB-8379-4128027D6D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1CB12ABC-43D9-44A9-8CF0-D592EEF441A6}" type="slidenum">
              <a:rPr lang="zh-TW" altLang="en-US" smtClean="0"/>
              <a:pPr/>
              <a:t>48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投影片影像版面配置區 1">
            <a:extLst>
              <a:ext uri="{FF2B5EF4-FFF2-40B4-BE49-F238E27FC236}">
                <a16:creationId xmlns:a16="http://schemas.microsoft.com/office/drawing/2014/main" id="{B6641C69-E1C4-4310-B97F-6411ADC0A4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備忘稿版面配置區 2">
            <a:extLst>
              <a:ext uri="{FF2B5EF4-FFF2-40B4-BE49-F238E27FC236}">
                <a16:creationId xmlns:a16="http://schemas.microsoft.com/office/drawing/2014/main" id="{8EAA8B9A-0799-4478-87B1-1A63CB3445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dirty="0"/>
              <a:t>LAND</a:t>
            </a:r>
            <a:r>
              <a:rPr lang="zh-TW" altLang="en-US" dirty="0"/>
              <a:t> </a:t>
            </a:r>
            <a:r>
              <a:rPr lang="en-US" altLang="zh-TW" dirty="0"/>
              <a:t>SATILITE</a:t>
            </a:r>
            <a:r>
              <a:rPr lang="zh-TW" altLang="en-US" dirty="0"/>
              <a:t> 大地衛星影像</a:t>
            </a:r>
            <a:endParaRPr lang="en-US" altLang="zh-TW" dirty="0"/>
          </a:p>
          <a:p>
            <a:pPr eaLnBrk="1" hangingPunct="1"/>
            <a:r>
              <a:rPr lang="en-US" altLang="zh-TW" dirty="0"/>
              <a:t>Band </a:t>
            </a:r>
            <a:r>
              <a:rPr lang="zh-TW" altLang="en-US" dirty="0"/>
              <a:t>頻帶</a:t>
            </a:r>
            <a:endParaRPr lang="en-US" altLang="zh-TW" b="0" dirty="0"/>
          </a:p>
          <a:p>
            <a:pPr eaLnBrk="1" hangingPunct="1"/>
            <a:r>
              <a:rPr lang="en-US" altLang="zh-TW" b="1" dirty="0"/>
              <a:t>spatial redundancy</a:t>
            </a:r>
            <a:r>
              <a:rPr lang="zh-TW" altLang="en-US" b="1" dirty="0"/>
              <a:t> 空間重複性</a:t>
            </a:r>
            <a:r>
              <a:rPr lang="en-US" altLang="zh-TW" b="1" dirty="0"/>
              <a:t> </a:t>
            </a:r>
            <a:endParaRPr lang="zh-TW" altLang="en-US" dirty="0"/>
          </a:p>
        </p:txBody>
      </p:sp>
      <p:sp>
        <p:nvSpPr>
          <p:cNvPr id="101380" name="投影片編號版面配置區 3">
            <a:extLst>
              <a:ext uri="{FF2B5EF4-FFF2-40B4-BE49-F238E27FC236}">
                <a16:creationId xmlns:a16="http://schemas.microsoft.com/office/drawing/2014/main" id="{34387067-A2BF-4C8A-AFD1-DF3FA32E50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0754B0C6-2075-406B-A785-67344A3C8661}" type="slidenum">
              <a:rPr lang="zh-TW" altLang="en-US" smtClean="0"/>
              <a:pPr/>
              <a:t>51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投影片影像版面配置區 1">
            <a:extLst>
              <a:ext uri="{FF2B5EF4-FFF2-40B4-BE49-F238E27FC236}">
                <a16:creationId xmlns:a16="http://schemas.microsoft.com/office/drawing/2014/main" id="{CB088255-CD1C-43DD-A1A8-4F4BDCEC68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備忘稿版面配置區 2">
            <a:extLst>
              <a:ext uri="{FF2B5EF4-FFF2-40B4-BE49-F238E27FC236}">
                <a16:creationId xmlns:a16="http://schemas.microsoft.com/office/drawing/2014/main" id="{0E51852B-F9DB-42A3-9D03-A8284FCB96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/>
          </a:p>
        </p:txBody>
      </p:sp>
      <p:sp>
        <p:nvSpPr>
          <p:cNvPr id="103428" name="投影片編號版面配置區 3">
            <a:extLst>
              <a:ext uri="{FF2B5EF4-FFF2-40B4-BE49-F238E27FC236}">
                <a16:creationId xmlns:a16="http://schemas.microsoft.com/office/drawing/2014/main" id="{C05DCF0F-678E-45E5-8EC0-094E01232A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1F53250B-0458-4C8E-B0A1-ED67CF3BCA0F}" type="slidenum">
              <a:rPr lang="zh-TW" altLang="en-US" smtClean="0"/>
              <a:pPr/>
              <a:t>52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B811D-3273-42F6-94B9-04BBF6BFBCA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251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投影片影像版面配置區 1">
            <a:extLst>
              <a:ext uri="{FF2B5EF4-FFF2-40B4-BE49-F238E27FC236}">
                <a16:creationId xmlns:a16="http://schemas.microsoft.com/office/drawing/2014/main" id="{3E2B5A89-C8B7-4B73-867E-499FDC8006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備忘稿版面配置區 2">
            <a:extLst>
              <a:ext uri="{FF2B5EF4-FFF2-40B4-BE49-F238E27FC236}">
                <a16:creationId xmlns:a16="http://schemas.microsoft.com/office/drawing/2014/main" id="{DF994CB2-FF9F-4440-988B-92F4E3F2CB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zh-TW"/>
          </a:p>
        </p:txBody>
      </p:sp>
      <p:sp>
        <p:nvSpPr>
          <p:cNvPr id="106500" name="投影片編號版面配置區 3">
            <a:extLst>
              <a:ext uri="{FF2B5EF4-FFF2-40B4-BE49-F238E27FC236}">
                <a16:creationId xmlns:a16="http://schemas.microsoft.com/office/drawing/2014/main" id="{AD92DCB9-EB26-4688-B44F-663F1E73BF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F8FA8BCD-4728-4DB4-85AE-E61DB1492EE6}" type="slidenum">
              <a:rPr lang="zh-TW" altLang="en-US" smtClean="0"/>
              <a:pPr/>
              <a:t>54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投影片影像版面配置區 1">
            <a:extLst>
              <a:ext uri="{FF2B5EF4-FFF2-40B4-BE49-F238E27FC236}">
                <a16:creationId xmlns:a16="http://schemas.microsoft.com/office/drawing/2014/main" id="{3C098192-C934-4A6E-A6E5-45F5590CFC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備忘稿版面配置區 2">
            <a:extLst>
              <a:ext uri="{FF2B5EF4-FFF2-40B4-BE49-F238E27FC236}">
                <a16:creationId xmlns:a16="http://schemas.microsoft.com/office/drawing/2014/main" id="{955E362F-F1C7-4D95-923A-922AE6B14E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dirty="0"/>
              <a:t>     </a:t>
            </a:r>
            <a:endParaRPr lang="en-US" altLang="zh-TW" dirty="0"/>
          </a:p>
        </p:txBody>
      </p:sp>
      <p:sp>
        <p:nvSpPr>
          <p:cNvPr id="108548" name="投影片編號版面配置區 3">
            <a:extLst>
              <a:ext uri="{FF2B5EF4-FFF2-40B4-BE49-F238E27FC236}">
                <a16:creationId xmlns:a16="http://schemas.microsoft.com/office/drawing/2014/main" id="{F532AC2D-F4B7-4D1B-83FF-0A8679AE33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2B251256-363D-45C5-9682-4C6DE0FF6BE7}" type="slidenum">
              <a:rPr lang="zh-TW" altLang="en-US" smtClean="0"/>
              <a:pPr/>
              <a:t>55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811D-3273-42F6-94B9-04BBF6BFBCA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2506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Edge operator is the key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811D-3273-42F6-94B9-04BBF6BFBCA1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600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最小平方擬和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811D-3273-42F6-94B9-04BBF6BFBCA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682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811D-3273-42F6-94B9-04BBF6BFBCA1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49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投影片影像版面配置區 1">
            <a:extLst>
              <a:ext uri="{FF2B5EF4-FFF2-40B4-BE49-F238E27FC236}">
                <a16:creationId xmlns:a16="http://schemas.microsoft.com/office/drawing/2014/main" id="{3C747BD4-0EB0-4952-A132-40BD9EC4F3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備忘稿版面配置區 2">
            <a:extLst>
              <a:ext uri="{FF2B5EF4-FFF2-40B4-BE49-F238E27FC236}">
                <a16:creationId xmlns:a16="http://schemas.microsoft.com/office/drawing/2014/main" id="{307E7DCB-A0A7-43E8-8090-56E6DF4E5B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2532" name="投影片編號版面配置區 3">
            <a:extLst>
              <a:ext uri="{FF2B5EF4-FFF2-40B4-BE49-F238E27FC236}">
                <a16:creationId xmlns:a16="http://schemas.microsoft.com/office/drawing/2014/main" id="{CBDE3C5F-AADA-43FD-89F1-0F1BB3EF90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3AD27B99-86CC-4745-BE2E-CC8246F86864}" type="slidenum">
              <a:rPr lang="zh-TW" altLang="en-US" smtClean="0"/>
              <a:pPr/>
              <a:t>68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影像版面配置區 1">
            <a:extLst>
              <a:ext uri="{FF2B5EF4-FFF2-40B4-BE49-F238E27FC236}">
                <a16:creationId xmlns:a16="http://schemas.microsoft.com/office/drawing/2014/main" id="{EAE8BE3D-58E1-44D4-AA6A-7086E69CB0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備忘稿版面配置區 2">
            <a:extLst>
              <a:ext uri="{FF2B5EF4-FFF2-40B4-BE49-F238E27FC236}">
                <a16:creationId xmlns:a16="http://schemas.microsoft.com/office/drawing/2014/main" id="{3458EC2C-6994-4054-9294-96374CD67A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dirty="0"/>
          </a:p>
        </p:txBody>
      </p:sp>
      <p:sp>
        <p:nvSpPr>
          <p:cNvPr id="24580" name="投影片編號版面配置區 3">
            <a:extLst>
              <a:ext uri="{FF2B5EF4-FFF2-40B4-BE49-F238E27FC236}">
                <a16:creationId xmlns:a16="http://schemas.microsoft.com/office/drawing/2014/main" id="{685F4EFB-1FED-45B7-BFF6-81F3F3F775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ACBB4C7-8D16-4588-BE42-E1621C5C59E4}" type="slidenum">
              <a:rPr lang="zh-TW" altLang="en-US" smtClean="0"/>
              <a:pPr/>
              <a:t>69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影像版面配置區 1">
            <a:extLst>
              <a:ext uri="{FF2B5EF4-FFF2-40B4-BE49-F238E27FC236}">
                <a16:creationId xmlns:a16="http://schemas.microsoft.com/office/drawing/2014/main" id="{5C9E46A9-A211-449F-8414-E11073DCA5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備忘稿版面配置區 2">
            <a:extLst>
              <a:ext uri="{FF2B5EF4-FFF2-40B4-BE49-F238E27FC236}">
                <a16:creationId xmlns:a16="http://schemas.microsoft.com/office/drawing/2014/main" id="{312D8863-E074-4B8B-B997-6437191705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zh-TW"/>
          </a:p>
        </p:txBody>
      </p:sp>
      <p:sp>
        <p:nvSpPr>
          <p:cNvPr id="26628" name="投影片編號版面配置區 3">
            <a:extLst>
              <a:ext uri="{FF2B5EF4-FFF2-40B4-BE49-F238E27FC236}">
                <a16:creationId xmlns:a16="http://schemas.microsoft.com/office/drawing/2014/main" id="{AC770EA1-18B4-48E1-913B-164D6623A4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21C90251-9D2C-4E3C-8FDB-9EC19626697F}" type="slidenum">
              <a:rPr lang="zh-TW" altLang="en-US" smtClean="0"/>
              <a:pPr/>
              <a:t>70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811D-3273-42F6-94B9-04BBF6BFBCA1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917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B811D-3273-42F6-94B9-04BBF6BFBCA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0356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811D-3273-42F6-94B9-04BBF6BFBCA1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4892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811D-3273-42F6-94B9-04BBF6BFBCA1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499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811D-3273-42F6-94B9-04BBF6BFBCA1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720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811D-3273-42F6-94B9-04BBF6BFBCA1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72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One-pass centroid-linkage segmentation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Two-pass centroid segmentation of the bulkhead image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811D-3273-42F6-94B9-04BBF6BFBCA1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7209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擴張焦點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強調最後這句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811D-3273-42F6-94B9-04BBF6BFBCA1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267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相對運動</a:t>
            </a:r>
            <a:endParaRPr lang="en-US" altLang="zh-TW" dirty="0"/>
          </a:p>
          <a:p>
            <a:r>
              <a:rPr lang="zh-TW" altLang="en-US" dirty="0"/>
              <a:t>追焦時的物體 相對於 相機只會有垂直方向的速度</a:t>
            </a:r>
            <a:endParaRPr lang="en-US" altLang="zh-TW" dirty="0"/>
          </a:p>
          <a:p>
            <a:r>
              <a:rPr lang="zh-TW" altLang="en-US" dirty="0"/>
              <a:t>背景則 相對於 相機只會有水平方向的速度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811D-3273-42F6-94B9-04BBF6BFBCA1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372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谷底到最低谷側的高度差做為谷深，選出五組或三組</a:t>
            </a:r>
            <a:r>
              <a:rPr lang="en-US" altLang="zh-TW" dirty="0"/>
              <a:t>(</a:t>
            </a:r>
            <a:r>
              <a:rPr lang="zh-TW" altLang="en-US" dirty="0"/>
              <a:t>淘汰兩個谷深較淺的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2AAE4-F0CB-4CE2-970E-1D3AFCFCD901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7161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Use</a:t>
            </a:r>
            <a:r>
              <a:rPr lang="en-US" baseline="0" dirty="0"/>
              <a:t> the Laser Pen Tool to show where we are at on the illustration.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baseline="0" dirty="0"/>
              <a:t>初始化是涵蓋整張圖的遮罩</a:t>
            </a:r>
            <a:r>
              <a:rPr lang="en-US" altLang="zh-TW" baseline="0" dirty="0"/>
              <a:t>(</a:t>
            </a:r>
            <a:r>
              <a:rPr lang="zh-TW" altLang="en-US" baseline="0" dirty="0"/>
              <a:t>什麼都沒遮</a:t>
            </a:r>
            <a:r>
              <a:rPr lang="en-US" altLang="zh-TW" baseline="0" dirty="0"/>
              <a:t>)</a:t>
            </a: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B811D-3273-42F6-94B9-04BBF6BFBCA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920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Use</a:t>
            </a:r>
            <a:r>
              <a:rPr lang="en-US" baseline="0" dirty="0"/>
              <a:t> the Laser Pen Tool to show where we are at on the illustration.</a:t>
            </a: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B811D-3273-42F6-94B9-04BBF6BFBCA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89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811D-3273-42F6-94B9-04BBF6BFBCA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37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>
                <a:hlinkClick r:id="rId3"/>
              </a:rPr>
              <a:t>IEEE Xplore Full-Text PDF: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811D-3273-42F6-94B9-04BBF6BFBCA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28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accent1"/>
                </a:solidFill>
              </a:rPr>
              <a:t>Laplacian Magnitude</a:t>
            </a:r>
            <a:r>
              <a:rPr lang="zh-TW" altLang="en-US" dirty="0"/>
              <a:t>邊緣強度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811D-3273-42F6-94B9-04BBF6BFBCA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31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112F5-9CB7-4D94-A0C3-CD6AEDAAB823}" type="datetime1">
              <a:rPr lang="en-US" altLang="zh-TW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589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1A346-EF26-40A3-9A31-B33D85B463D7}" type="datetime1">
              <a:rPr lang="en-US" altLang="zh-TW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859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BAF81-EF53-404C-9BAD-C7E05FAC0596}" type="datetime1">
              <a:rPr lang="en-US" altLang="zh-TW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14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FBF3-5872-4B59-B95A-E92D85598DBB}" type="datetime1">
              <a:rPr lang="en-US" altLang="zh-TW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296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12A1B-EBFA-4280-99EE-9D2FDC5C9A96}" type="datetime1">
              <a:rPr lang="en-US" altLang="zh-TW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451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053C-AD58-4C65-B7D5-FF76E920B965}" type="datetime1">
              <a:rPr lang="en-US" altLang="zh-TW" smtClean="0"/>
              <a:t>12/22/2020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81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59881-F096-4DE3-8D41-4D50E9C8F6AF}" type="datetime1">
              <a:rPr lang="en-US" altLang="zh-TW" smtClean="0"/>
              <a:t>12/22/2020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213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C7E1A-E422-4065-BABA-04F290F4C5E0}" type="datetime1">
              <a:rPr lang="en-US" altLang="zh-TW" smtClean="0"/>
              <a:t>12/22/2020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175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BA1D0-DB1F-4BE6-8AD9-0B3AB34AD398}" type="datetime1">
              <a:rPr lang="en-US" altLang="zh-TW" smtClean="0"/>
              <a:t>12/22/2020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920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6B1A0-AD26-497F-9B6A-BDD8DC4DB241}" type="datetime1">
              <a:rPr lang="en-US" altLang="zh-TW" smtClean="0"/>
              <a:t>12/22/2020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540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51FD1-F7D5-4138-89E1-323D4793C4AA}" type="datetime1">
              <a:rPr lang="en-US" altLang="zh-TW" smtClean="0"/>
              <a:t>12/22/2020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629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F02A1-BC23-4AD8-BB1B-38A19C029B33}" type="datetime1">
              <a:rPr lang="en-US" altLang="zh-TW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7DF11-0527-44BA-9F20-45EBAD3E0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54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b04902086@ntu.edu.tw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12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R7k19YBqiw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b5d3muPQmA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5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5.wmf"/><Relationship Id="rId4" Type="http://schemas.openxmlformats.org/officeDocument/2006/relationships/oleObject" Target="../embeddings/oleObject2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6.wmf"/><Relationship Id="rId4" Type="http://schemas.openxmlformats.org/officeDocument/2006/relationships/oleObject" Target="../embeddings/oleObject3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5.wmf"/><Relationship Id="rId4" Type="http://schemas.openxmlformats.org/officeDocument/2006/relationships/oleObject" Target="../embeddings/oleObject5.bin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6.w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37.w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Computer and Robot Vision I</a:t>
            </a:r>
            <a:endParaRPr 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dirty="0"/>
              <a:t>Chapter 10. Image Segmentation</a:t>
            </a:r>
            <a:endParaRPr 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6060549" y="5673325"/>
            <a:ext cx="24795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Presented by: </a:t>
            </a:r>
            <a:r>
              <a:rPr lang="zh-TW" altLang="en-US" dirty="0"/>
              <a:t>李志洸</a:t>
            </a:r>
            <a:endParaRPr lang="en-US" altLang="zh-TW" dirty="0"/>
          </a:p>
          <a:p>
            <a:r>
              <a:rPr lang="en-US" altLang="zh-TW" dirty="0">
                <a:hlinkClick r:id="rId2"/>
              </a:rPr>
              <a:t>r09945040@ntu.edu.tw</a:t>
            </a:r>
            <a:endParaRPr lang="en-US" altLang="zh-TW" dirty="0"/>
          </a:p>
          <a:p>
            <a:r>
              <a:rPr lang="zh-TW" altLang="en-US" dirty="0"/>
              <a:t>指導教授</a:t>
            </a:r>
            <a:r>
              <a:rPr lang="en-US" altLang="zh-TW" dirty="0"/>
              <a:t>:</a:t>
            </a:r>
            <a:r>
              <a:rPr lang="zh-TW" altLang="en-US" dirty="0"/>
              <a:t> 傅楸善 博士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067152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0527" t="33665" r="42455" b="11910"/>
          <a:stretch/>
        </p:blipFill>
        <p:spPr>
          <a:xfrm>
            <a:off x="4807983" y="3383615"/>
            <a:ext cx="4203031" cy="347596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83" y="4935531"/>
            <a:ext cx="2743200" cy="192405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10.2 Measurement-Space-Guided Spatial Clustering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名詞解釋</a:t>
            </a:r>
            <a:r>
              <a:rPr lang="en-US" altLang="zh-TW" dirty="0"/>
              <a:t>:</a:t>
            </a:r>
            <a:r>
              <a:rPr lang="zh-TW" altLang="en-US" dirty="0"/>
              <a:t> </a:t>
            </a:r>
            <a:r>
              <a:rPr lang="en-US" altLang="zh-TW" dirty="0">
                <a:solidFill>
                  <a:schemeClr val="accent1"/>
                </a:solidFill>
              </a:rPr>
              <a:t>Measurement-Space</a:t>
            </a:r>
            <a:r>
              <a:rPr lang="en-US" altLang="zh-TW" dirty="0"/>
              <a:t>, </a:t>
            </a:r>
            <a:r>
              <a:rPr lang="en-US" altLang="zh-TW" dirty="0">
                <a:solidFill>
                  <a:schemeClr val="accent1"/>
                </a:solidFill>
              </a:rPr>
              <a:t>Spatial Clustering</a:t>
            </a:r>
          </a:p>
          <a:p>
            <a:r>
              <a:rPr lang="en-US" dirty="0"/>
              <a:t>Process: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Uses the measurement-space-clustering process to define a partition in measurement space.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Each pixel is assigned the label of the cell in the measurement-space partition to which it belongs.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The image segments are defined as the connected components of the pixels having the same label.</a:t>
            </a:r>
          </a:p>
          <a:p>
            <a:endParaRPr 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671" y="4267513"/>
            <a:ext cx="4748889" cy="2493167"/>
          </a:xfrm>
          <a:prstGeom prst="rect">
            <a:avLst/>
          </a:prstGeom>
        </p:spPr>
      </p:pic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2CCD1A1C-8E46-4530-9561-563B0A407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7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10.7 Rule-Based Segmentation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 err="1"/>
              <a:t>Nazif</a:t>
            </a:r>
            <a:r>
              <a:rPr lang="en-US" dirty="0"/>
              <a:t> and Levine system (1984)</a:t>
            </a:r>
          </a:p>
          <a:p>
            <a:r>
              <a:rPr lang="en-US" altLang="zh-TW" dirty="0"/>
              <a:t>LTM has three levels of rules.</a:t>
            </a:r>
          </a:p>
          <a:p>
            <a:r>
              <a:rPr lang="en-US" altLang="zh-TW" dirty="0"/>
              <a:t>Level 3 is the highest rule level, are strategy rules that select the set of control rules that executes the most appropriate control strategy for a given set of data.</a:t>
            </a:r>
            <a:endParaRPr lang="en-US" i="1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3BA3308-7746-43B1-97D2-04C900A46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6803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10.7 Rule-Based Segmentation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 err="1"/>
              <a:t>Nazif</a:t>
            </a:r>
            <a:r>
              <a:rPr lang="en-US" dirty="0"/>
              <a:t> and Levine system (1984)</a:t>
            </a:r>
          </a:p>
          <a:p>
            <a:r>
              <a:rPr lang="en-US" altLang="zh-TW" dirty="0"/>
              <a:t>The conditions of the rules are made up of</a:t>
            </a:r>
          </a:p>
          <a:p>
            <a:pPr lvl="1"/>
            <a:r>
              <a:rPr lang="en-US" altLang="zh-TW" dirty="0"/>
              <a:t>(1) a symbolic qualifier depicting a logical operation to be performed on the data</a:t>
            </a:r>
          </a:p>
          <a:p>
            <a:pPr lvl="1"/>
            <a:r>
              <a:rPr lang="en-US" altLang="zh-TW" dirty="0"/>
              <a:t>(2) a symbol denoting the data entry on which the condition is to be matched</a:t>
            </a:r>
          </a:p>
          <a:p>
            <a:pPr lvl="1"/>
            <a:r>
              <a:rPr lang="en-US" altLang="zh-TW" dirty="0"/>
              <a:t>(3) a feature of this data entry</a:t>
            </a:r>
          </a:p>
          <a:p>
            <a:pPr lvl="1"/>
            <a:r>
              <a:rPr lang="en-US" altLang="zh-TW" dirty="0"/>
              <a:t>(4) an optional </a:t>
            </a:r>
            <a:r>
              <a:rPr lang="en-US" altLang="zh-TW" b="1" dirty="0"/>
              <a:t>NOT </a:t>
            </a:r>
            <a:r>
              <a:rPr lang="en-US" altLang="zh-TW" dirty="0"/>
              <a:t>qualifier</a:t>
            </a:r>
          </a:p>
          <a:p>
            <a:pPr lvl="1"/>
            <a:r>
              <a:rPr lang="en-US" altLang="zh-TW" dirty="0"/>
              <a:t>(5) an optional </a:t>
            </a:r>
            <a:r>
              <a:rPr lang="en-US" altLang="zh-TW" b="1" dirty="0"/>
              <a:t>DIFFERENCE </a:t>
            </a:r>
            <a:r>
              <a:rPr lang="en-US" altLang="zh-TW" dirty="0"/>
              <a:t>qualifier that applies the operation to differences in feature values.</a:t>
            </a:r>
            <a:endParaRPr lang="en-US" i="1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0253DD8-3C5D-446E-A45C-0832C1B46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50711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10.7 Rule-Based Segmentation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 data entry </a:t>
            </a:r>
            <a:r>
              <a:rPr lang="en-US" dirty="0">
                <a:solidFill>
                  <a:schemeClr val="accent1"/>
                </a:solidFill>
              </a:rPr>
              <a:t>types</a:t>
            </a:r>
            <a:r>
              <a:rPr lang="en-US" dirty="0"/>
              <a:t> allowed</a:t>
            </a:r>
          </a:p>
          <a:p>
            <a:endParaRPr lang="en-US" dirty="0"/>
          </a:p>
          <a:p>
            <a:endParaRPr lang="en-US" i="1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9234" t="21507" r="34541" b="50715"/>
          <a:stretch/>
        </p:blipFill>
        <p:spPr>
          <a:xfrm>
            <a:off x="175694" y="2425700"/>
            <a:ext cx="8792611" cy="4838700"/>
          </a:xfrm>
          <a:prstGeom prst="rect">
            <a:avLst/>
          </a:prstGeom>
        </p:spPr>
      </p:pic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B0C0CB9-EC74-4E63-8F27-272E59F18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4652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10.7 Rule-Based Segmentation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Numerical descriptive features </a:t>
            </a:r>
            <a:r>
              <a:rPr lang="en-US" dirty="0"/>
              <a:t>that can be associated with condition</a:t>
            </a:r>
          </a:p>
          <a:p>
            <a:endParaRPr lang="en-US" dirty="0"/>
          </a:p>
          <a:p>
            <a:endParaRPr lang="en-US" i="1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49694" t="51390" r="35459" b="15953"/>
          <a:stretch/>
        </p:blipFill>
        <p:spPr>
          <a:xfrm>
            <a:off x="1404256" y="2755900"/>
            <a:ext cx="6335487" cy="4479471"/>
          </a:xfrm>
          <a:prstGeom prst="rect">
            <a:avLst/>
          </a:prstGeom>
        </p:spPr>
      </p:pic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55F99E5-1D88-46A7-95F1-3B5315C46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39603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70051" t="20238" r="14184" b="56429"/>
          <a:stretch/>
        </p:blipFill>
        <p:spPr>
          <a:xfrm rot="153430">
            <a:off x="94147" y="2508676"/>
            <a:ext cx="9307933" cy="442804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10.7 Rule-Based Segmentation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Numerical spatial features </a:t>
            </a:r>
            <a:r>
              <a:rPr lang="en-US" dirty="0"/>
              <a:t>that can be associated with condition</a:t>
            </a:r>
          </a:p>
          <a:p>
            <a:endParaRPr lang="en-US" dirty="0"/>
          </a:p>
          <a:p>
            <a:endParaRPr lang="en-US" i="1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233AC49-E71E-4115-B974-4BADCDC1C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25522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70357" t="45952" r="13571" b="16905"/>
          <a:stretch/>
        </p:blipFill>
        <p:spPr>
          <a:xfrm rot="151776">
            <a:off x="1308873" y="2162006"/>
            <a:ext cx="6526255" cy="484807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10.7 Rule-Based Segmentation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Logical features </a:t>
            </a:r>
            <a:r>
              <a:rPr lang="en-US" dirty="0"/>
              <a:t>that can be associated with the condition part of a rule (True/False)</a:t>
            </a:r>
          </a:p>
          <a:p>
            <a:endParaRPr lang="en-US" dirty="0"/>
          </a:p>
          <a:p>
            <a:endParaRPr lang="en-US" i="1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0C0C92E-74AA-4B57-92CC-62AF7B79D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6471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49863" t="20116" r="35913" b="45964"/>
          <a:stretch/>
        </p:blipFill>
        <p:spPr>
          <a:xfrm>
            <a:off x="1608029" y="2703023"/>
            <a:ext cx="5224468" cy="400462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10.7 Rule-Based Segmentation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Area, region, and line </a:t>
            </a:r>
            <a:r>
              <a:rPr lang="en-US" dirty="0">
                <a:solidFill>
                  <a:schemeClr val="accent1"/>
                </a:solidFill>
              </a:rPr>
              <a:t>analyzer actions </a:t>
            </a:r>
            <a:r>
              <a:rPr lang="en-US" dirty="0"/>
              <a:t>that can be associated with a rule</a:t>
            </a:r>
          </a:p>
          <a:p>
            <a:endParaRPr lang="en-US" dirty="0"/>
          </a:p>
          <a:p>
            <a:endParaRPr lang="en-US" i="1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9244E7B-75A9-44E3-87AF-86D3FFF59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9388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69881" t="19630" r="14702" b="42222"/>
          <a:stretch/>
        </p:blipFill>
        <p:spPr>
          <a:xfrm rot="178670">
            <a:off x="1807114" y="2319138"/>
            <a:ext cx="5529771" cy="439819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10.7 Rule-Based Segmentation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513898"/>
            <a:ext cx="7886700" cy="435133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Focus-of-attention and supervisor actions </a:t>
            </a:r>
            <a:r>
              <a:rPr lang="en-US" dirty="0"/>
              <a:t>that can be associated with a rule.</a:t>
            </a:r>
          </a:p>
          <a:p>
            <a:endParaRPr lang="en-US" dirty="0"/>
          </a:p>
          <a:p>
            <a:endParaRPr lang="en-US" i="1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2579A4A-5DC4-4DE4-AA22-2594BB77C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50394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10.7 Rule-Based Segmentation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49541" t="19286" r="35612" b="27381"/>
          <a:stretch/>
        </p:blipFill>
        <p:spPr>
          <a:xfrm>
            <a:off x="3635538" y="1223578"/>
            <a:ext cx="4879812" cy="5634422"/>
          </a:xfrm>
          <a:prstGeom prst="rect">
            <a:avLst/>
          </a:prstGeom>
        </p:spPr>
      </p:pic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9D8BF89D-8EFF-449E-8C56-E9A36F378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13898"/>
            <a:ext cx="3006888" cy="435133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Example rules</a:t>
            </a:r>
            <a:endParaRPr lang="en-US" dirty="0"/>
          </a:p>
          <a:p>
            <a:endParaRPr lang="en-US" dirty="0"/>
          </a:p>
          <a:p>
            <a:endParaRPr lang="en-US" i="1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7C02347-36A5-4F4F-9CA3-825D182DC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13473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71122" t="26905" r="10204" b="20833"/>
          <a:stretch/>
        </p:blipFill>
        <p:spPr>
          <a:xfrm>
            <a:off x="3340100" y="2451100"/>
            <a:ext cx="4559967" cy="41021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10.7 Rule-Based Segmentation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Segmentation of Aerial Imagery</a:t>
            </a:r>
          </a:p>
          <a:p>
            <a:endParaRPr lang="en-US" dirty="0"/>
          </a:p>
          <a:p>
            <a:endParaRPr lang="en-US" i="1" dirty="0"/>
          </a:p>
        </p:txBody>
      </p:sp>
      <p:sp>
        <p:nvSpPr>
          <p:cNvPr id="6" name="文字方塊 5"/>
          <p:cNvSpPr txBox="1"/>
          <p:nvPr/>
        </p:nvSpPr>
        <p:spPr>
          <a:xfrm>
            <a:off x="628650" y="5399504"/>
            <a:ext cx="1778000" cy="1326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</a:t>
            </a:r>
            <a:r>
              <a:rPr lang="en-US" sz="1600" dirty="0" err="1"/>
              <a:t>McKEOWN</a:t>
            </a:r>
            <a:r>
              <a:rPr lang="en-US" sz="1600" dirty="0"/>
              <a:t> et al.: RULE-BASED INTERPRETATION OF AERIAL IMAGERY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C794400-671E-4DEF-857F-9515CBC96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8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10.2 Measurement-Space-Guided Spatial Clustering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Where does it work well?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Where there are a few kinds of distinct objects having widely different gray-level intensities.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Where these objects appear on a nearly uniform background.</a:t>
            </a:r>
          </a:p>
          <a:p>
            <a:r>
              <a:rPr lang="en-US" dirty="0"/>
              <a:t>Pros:</a:t>
            </a:r>
          </a:p>
          <a:p>
            <a:pPr lvl="1"/>
            <a:r>
              <a:rPr lang="en-US" dirty="0"/>
              <a:t>Clustering requires only one pass through the data.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E6B2BAC-979F-495E-B30D-227BFA0E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6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10.7 Rule-Based Segmentation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Segmentation of Aerial Imagery</a:t>
            </a:r>
          </a:p>
          <a:p>
            <a:endParaRPr lang="en-US" dirty="0"/>
          </a:p>
          <a:p>
            <a:endParaRPr lang="en-US" i="1" dirty="0"/>
          </a:p>
        </p:txBody>
      </p:sp>
      <p:sp>
        <p:nvSpPr>
          <p:cNvPr id="6" name="文字方塊 5"/>
          <p:cNvSpPr txBox="1"/>
          <p:nvPr/>
        </p:nvSpPr>
        <p:spPr>
          <a:xfrm>
            <a:off x="628650" y="5399504"/>
            <a:ext cx="1778000" cy="1326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</a:t>
            </a:r>
            <a:r>
              <a:rPr lang="en-US" sz="1600" dirty="0" err="1"/>
              <a:t>McKEOWN</a:t>
            </a:r>
            <a:r>
              <a:rPr lang="en-US" sz="1600" dirty="0"/>
              <a:t> et al.: RULE-BASED INTERPRETATION OF AERIAL IMAGERY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71122" t="29762" r="10699" b="11595"/>
          <a:stretch/>
        </p:blipFill>
        <p:spPr>
          <a:xfrm>
            <a:off x="3243229" y="2393676"/>
            <a:ext cx="4305435" cy="4464324"/>
          </a:xfrm>
          <a:prstGeom prst="rect">
            <a:avLst/>
          </a:prstGeom>
        </p:spPr>
      </p:pic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9F5ABB2-79D6-44AE-8DD0-B0992A986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467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/>
          <a:srcRect l="59184" t="58333" r="29796" b="5000"/>
          <a:stretch/>
        </p:blipFill>
        <p:spPr>
          <a:xfrm>
            <a:off x="4441371" y="2235200"/>
            <a:ext cx="4702629" cy="50292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10.7 Rule-Based Segmentation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Segmentation of Aerial Imagery</a:t>
            </a:r>
          </a:p>
          <a:p>
            <a:endParaRPr lang="en-US" dirty="0"/>
          </a:p>
          <a:p>
            <a:endParaRPr lang="en-US" i="1" dirty="0"/>
          </a:p>
        </p:txBody>
      </p:sp>
      <p:sp>
        <p:nvSpPr>
          <p:cNvPr id="6" name="文字方塊 5"/>
          <p:cNvSpPr txBox="1"/>
          <p:nvPr/>
        </p:nvSpPr>
        <p:spPr>
          <a:xfrm>
            <a:off x="200632" y="6132581"/>
            <a:ext cx="3456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</a:t>
            </a:r>
            <a:r>
              <a:rPr lang="en-US" sz="1600" dirty="0" err="1"/>
              <a:t>McKEOWN</a:t>
            </a:r>
            <a:r>
              <a:rPr lang="en-US" sz="1600" dirty="0"/>
              <a:t> et al.: RULE-BASED INTERPRETATION OF AERIAL IMAGERY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61633" t="12143" r="18775" b="41190"/>
          <a:stretch/>
        </p:blipFill>
        <p:spPr>
          <a:xfrm>
            <a:off x="0" y="2515796"/>
            <a:ext cx="4547721" cy="3481849"/>
          </a:xfrm>
          <a:prstGeom prst="rect">
            <a:avLst/>
          </a:prstGeom>
        </p:spPr>
      </p:pic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BCF362FF-9AB0-4ACB-8845-720FCFC01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53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10.8 Motion-Based Segmentation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time-varying image analysis, the data are a </a:t>
            </a:r>
            <a:r>
              <a:rPr lang="en-US" dirty="0">
                <a:solidFill>
                  <a:schemeClr val="accent1"/>
                </a:solidFill>
              </a:rPr>
              <a:t>sequence of images </a:t>
            </a:r>
            <a:r>
              <a:rPr lang="en-US" dirty="0"/>
              <a:t>instead of a single image.</a:t>
            </a:r>
          </a:p>
          <a:p>
            <a:r>
              <a:rPr lang="en-US" altLang="zh-TW" dirty="0"/>
              <a:t>The </a:t>
            </a:r>
            <a:r>
              <a:rPr lang="en-US" altLang="zh-TW" dirty="0">
                <a:solidFill>
                  <a:schemeClr val="accent1"/>
                </a:solidFill>
              </a:rPr>
              <a:t>motion</a:t>
            </a:r>
            <a:r>
              <a:rPr lang="en-US" altLang="zh-TW" dirty="0"/>
              <a:t> of the objects creates a change in the images that can be used to help locate the moving objects.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Stationary camera: Thompson</a:t>
            </a:r>
          </a:p>
          <a:p>
            <a:r>
              <a:rPr lang="en-US" dirty="0"/>
              <a:t>Non-stationary camera: Jain</a:t>
            </a:r>
          </a:p>
          <a:p>
            <a:r>
              <a:rPr lang="en-US" dirty="0"/>
              <a:t>Chapter 15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663F771-7D96-4F2D-A840-17CF94E98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1121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D0DDE810-E346-4F9F-AF35-25553FA809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b="0"/>
              <a:t>10.8 Motion-Based Segmentation (cont’)</a:t>
            </a:r>
          </a:p>
        </p:txBody>
      </p:sp>
      <p:sp>
        <p:nvSpPr>
          <p:cNvPr id="32773" name="投影片編號版面配置區 1">
            <a:extLst>
              <a:ext uri="{FF2B5EF4-FFF2-40B4-BE49-F238E27FC236}">
                <a16:creationId xmlns:a16="http://schemas.microsoft.com/office/drawing/2014/main" id="{B2919688-3E3C-4AA3-B278-7D3B6E4E210C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086600" y="6356350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5421A404-91DA-4201-A3B3-7F6D4636CB19}" type="slidenum">
              <a:rPr lang="zh-TW" altLang="en-US"/>
              <a:pPr/>
              <a:t>113</a:t>
            </a:fld>
            <a:endParaRPr lang="zh-TW" alt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7A3DC5BE-1216-4745-BEE4-0E1954A85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392" y="1688145"/>
            <a:ext cx="4777215" cy="4668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10.8 Motion-Based Segmentation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Stationary camera: Thompson</a:t>
            </a:r>
          </a:p>
          <a:p>
            <a:r>
              <a:rPr lang="en-US" altLang="zh-TW" dirty="0"/>
              <a:t>A stationary camera viewing a scene containing moving objects. </a:t>
            </a:r>
          </a:p>
          <a:p>
            <a:r>
              <a:rPr lang="en-US" altLang="zh-TW" dirty="0">
                <a:solidFill>
                  <a:schemeClr val="accent1"/>
                </a:solidFill>
              </a:rPr>
              <a:t>Partitioning a scene into regions corresponding to surfaces with distinct velocities.</a:t>
            </a:r>
          </a:p>
          <a:p>
            <a:r>
              <a:rPr lang="en-US" altLang="zh-TW" dirty="0"/>
              <a:t>In each frame of the sequence after the first frame the moving objects appear in different positions of the image from those in the previous frame.</a:t>
            </a:r>
          </a:p>
          <a:p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E316825-903F-4FF1-AFE4-77B5FE782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6609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10.8 Motion-Based Segmentation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Stationary camera: Thompson</a:t>
            </a:r>
          </a:p>
          <a:p>
            <a:r>
              <a:rPr lang="en-US" altLang="zh-TW" dirty="0"/>
              <a:t>first computed velocity estimates for each point of the scene (see Chapter 15) </a:t>
            </a:r>
          </a:p>
          <a:p>
            <a:r>
              <a:rPr lang="en-US" altLang="zh-TW" dirty="0"/>
              <a:t>and then performed the segmentation by a region-merging procedure that combined regions based on similarities in both </a:t>
            </a:r>
            <a:r>
              <a:rPr lang="en-US" altLang="zh-TW" dirty="0">
                <a:solidFill>
                  <a:schemeClr val="accent1"/>
                </a:solidFill>
              </a:rPr>
              <a:t>intensity and motion</a:t>
            </a:r>
            <a:r>
              <a:rPr lang="en-US" altLang="zh-TW" dirty="0"/>
              <a:t>.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9D18763-6127-4077-A25A-2812B17BD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48706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10.8 Motion-Based Segmentation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Non-stationary camera: Jain</a:t>
            </a:r>
          </a:p>
          <a:p>
            <a:r>
              <a:rPr lang="en-US" altLang="zh-TW" dirty="0"/>
              <a:t>A non-stationary camera viewing a scene containing moving objects. </a:t>
            </a:r>
          </a:p>
          <a:p>
            <a:r>
              <a:rPr lang="en-US" dirty="0"/>
              <a:t>Ego-Motion Polar Transform (EMP)!!!!!</a:t>
            </a:r>
          </a:p>
          <a:p>
            <a:r>
              <a:rPr lang="en-US" altLang="zh-TW" dirty="0"/>
              <a:t>The Ego-Motion Polar Transform used the known location of </a:t>
            </a:r>
            <a:r>
              <a:rPr lang="en-US" altLang="zh-TW" dirty="0">
                <a:solidFill>
                  <a:schemeClr val="accent1"/>
                </a:solidFill>
              </a:rPr>
              <a:t>the focus of expansion</a:t>
            </a:r>
            <a:r>
              <a:rPr lang="en-US" altLang="zh-TW" dirty="0"/>
              <a:t> </a:t>
            </a:r>
            <a:r>
              <a:rPr lang="en-US" altLang="zh-TW" b="1" dirty="0"/>
              <a:t>(see </a:t>
            </a:r>
            <a:r>
              <a:rPr lang="en-US" altLang="zh-TW" dirty="0"/>
              <a:t>Chapter 15) to transform the original frame sequence into another camera-centered sequence</a:t>
            </a:r>
          </a:p>
          <a:p>
            <a:r>
              <a:rPr lang="en-US" dirty="0">
                <a:solidFill>
                  <a:schemeClr val="accent1"/>
                </a:solidFill>
              </a:rPr>
              <a:t>Transform then judge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7CCFDFE-D4E6-4056-B11B-5F79480C2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5489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10.8 Motion-Based Segmentation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Non-stationary camera: Jain</a:t>
            </a:r>
            <a:endParaRPr lang="en-US" dirty="0"/>
          </a:p>
          <a:p>
            <a:r>
              <a:rPr lang="en-US" i="1" dirty="0"/>
              <a:t>A (x, y, z)</a:t>
            </a:r>
          </a:p>
          <a:p>
            <a:r>
              <a:rPr lang="en-US" dirty="0"/>
              <a:t>Camera (</a:t>
            </a:r>
            <a:r>
              <a:rPr lang="en-US" i="1" dirty="0"/>
              <a:t>x</a:t>
            </a:r>
            <a:r>
              <a:rPr lang="en-US" i="1" baseline="-25000" dirty="0"/>
              <a:t>0</a:t>
            </a:r>
            <a:r>
              <a:rPr lang="en-US" i="1" dirty="0"/>
              <a:t>, y</a:t>
            </a:r>
            <a:r>
              <a:rPr lang="en-US" i="1" baseline="-25000" dirty="0"/>
              <a:t>0</a:t>
            </a:r>
            <a:r>
              <a:rPr lang="en-US" i="1" dirty="0"/>
              <a:t>, z</a:t>
            </a:r>
            <a:r>
              <a:rPr lang="en-US" i="1" baseline="-25000" dirty="0"/>
              <a:t>0</a:t>
            </a:r>
            <a:r>
              <a:rPr lang="en-US" dirty="0"/>
              <a:t>)</a:t>
            </a:r>
          </a:p>
          <a:p>
            <a:r>
              <a:rPr lang="en-US" altLang="zh-TW" dirty="0"/>
              <a:t>During the time interval between frames:</a:t>
            </a:r>
          </a:p>
          <a:p>
            <a:pPr lvl="1"/>
            <a:r>
              <a:rPr lang="en-US" altLang="zh-TW" dirty="0"/>
              <a:t>A undergoes displacement</a:t>
            </a:r>
            <a:r>
              <a:rPr lang="zh-TW" altLang="en-US" dirty="0"/>
              <a:t> </a:t>
            </a:r>
            <a:r>
              <a:rPr lang="en-US" altLang="zh-TW" b="1" i="1" dirty="0"/>
              <a:t>(dx</a:t>
            </a:r>
            <a:r>
              <a:rPr lang="en-US" altLang="zh-TW" dirty="0"/>
              <a:t>, </a:t>
            </a:r>
            <a:r>
              <a:rPr lang="en-US" altLang="zh-TW" b="1" i="1" dirty="0" err="1"/>
              <a:t>dy</a:t>
            </a:r>
            <a:r>
              <a:rPr lang="en-US" altLang="zh-TW" dirty="0"/>
              <a:t>,</a:t>
            </a:r>
            <a:r>
              <a:rPr lang="zh-TW" altLang="en-US" dirty="0"/>
              <a:t> </a:t>
            </a:r>
            <a:r>
              <a:rPr lang="en-US" altLang="zh-TW" b="1" i="1" dirty="0" err="1"/>
              <a:t>dz</a:t>
            </a:r>
            <a:r>
              <a:rPr lang="en-US" altLang="zh-TW" b="1" i="1" dirty="0"/>
              <a:t>)</a:t>
            </a:r>
            <a:endParaRPr lang="en-US" altLang="zh-TW" dirty="0"/>
          </a:p>
          <a:p>
            <a:pPr lvl="1"/>
            <a:r>
              <a:rPr lang="en-US" altLang="zh-TW" dirty="0"/>
              <a:t>camera undergoes displacement </a:t>
            </a:r>
            <a:r>
              <a:rPr lang="en-US" altLang="zh-TW" b="1" i="1" dirty="0"/>
              <a:t>(dx</a:t>
            </a:r>
            <a:r>
              <a:rPr lang="en-US" altLang="zh-TW" b="1" i="1" baseline="-25000" dirty="0"/>
              <a:t>0</a:t>
            </a:r>
            <a:r>
              <a:rPr lang="en-US" altLang="zh-TW" b="1" i="1" dirty="0"/>
              <a:t>, dy</a:t>
            </a:r>
            <a:r>
              <a:rPr lang="en-US" altLang="zh-TW" b="1" i="1" baseline="-25000" dirty="0"/>
              <a:t>0</a:t>
            </a:r>
            <a:r>
              <a:rPr lang="en-US" altLang="zh-TW" b="1" i="1" dirty="0"/>
              <a:t>, dz</a:t>
            </a:r>
            <a:r>
              <a:rPr lang="en-US" altLang="zh-TW" b="1" i="1" baseline="-25000" dirty="0"/>
              <a:t>0</a:t>
            </a:r>
            <a:r>
              <a:rPr lang="en-US" altLang="zh-TW" b="1" i="1" dirty="0"/>
              <a:t>)</a:t>
            </a:r>
            <a:endParaRPr lang="en-US" altLang="zh-TW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5215400-C646-4DE6-BDF6-0EE50872F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2180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10.8 Motion-Based Segmentation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TW" dirty="0"/>
                  <a:t>Non-stationary camera: Jain</a:t>
                </a:r>
              </a:p>
              <a:p>
                <a:r>
                  <a:rPr lang="en-US" altLang="zh-TW" dirty="0"/>
                  <a:t>When the projection plane is at </a:t>
                </a:r>
                <a:r>
                  <a:rPr lang="en-US" altLang="zh-TW" b="1" i="1" dirty="0">
                    <a:solidFill>
                      <a:srgbClr val="FF0000"/>
                    </a:solidFill>
                  </a:rPr>
                  <a:t>z</a:t>
                </a:r>
                <a:r>
                  <a:rPr lang="en-US" altLang="zh-TW" b="1" dirty="0"/>
                  <a:t> </a:t>
                </a:r>
                <a:r>
                  <a:rPr lang="en-US" altLang="zh-TW" dirty="0"/>
                  <a:t>= 1, the focus of expansion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is at (</a:t>
                </a:r>
                <a:r>
                  <a:rPr lang="en-US" altLang="zh-TW" i="1" dirty="0"/>
                  <a:t>dx</a:t>
                </a:r>
                <a:r>
                  <a:rPr lang="en-US" altLang="zh-TW" i="1" baseline="-25000" dirty="0"/>
                  <a:t>0 </a:t>
                </a:r>
                <a:r>
                  <a:rPr lang="en-US" altLang="zh-TW" i="1" dirty="0"/>
                  <a:t>/dz</a:t>
                </a:r>
                <a:r>
                  <a:rPr lang="en-US" altLang="zh-TW" i="1" baseline="-25000" dirty="0"/>
                  <a:t>0</a:t>
                </a:r>
                <a:r>
                  <a:rPr lang="zh-TW" altLang="en-US" i="1" dirty="0"/>
                  <a:t> </a:t>
                </a:r>
                <a:r>
                  <a:rPr lang="en-US" altLang="zh-TW" i="1" dirty="0"/>
                  <a:t>dy</a:t>
                </a:r>
                <a:r>
                  <a:rPr lang="en-US" altLang="zh-TW" i="1" baseline="-25000" dirty="0"/>
                  <a:t>0 </a:t>
                </a:r>
                <a:r>
                  <a:rPr lang="en-US" altLang="zh-TW" i="1" dirty="0"/>
                  <a:t>/dz</a:t>
                </a:r>
                <a:r>
                  <a:rPr lang="en-US" altLang="zh-TW" i="1" baseline="-25000" dirty="0"/>
                  <a:t>0</a:t>
                </a:r>
                <a:r>
                  <a:rPr lang="en-US" altLang="zh-TW" dirty="0"/>
                  <a:t>).</a:t>
                </a:r>
              </a:p>
              <a:p>
                <a:endParaRPr lang="en-US" altLang="zh-TW" b="1" i="1" dirty="0"/>
              </a:p>
              <a:p>
                <a:r>
                  <a:rPr lang="en-US" altLang="zh-TW" dirty="0"/>
                  <a:t>The projection </a:t>
                </a:r>
                <a:r>
                  <a:rPr lang="en-US" altLang="zh-TW" b="1" i="1" dirty="0"/>
                  <a:t>A‘ </a:t>
                </a:r>
                <a:r>
                  <a:rPr lang="en-US" altLang="zh-TW" dirty="0"/>
                  <a:t>of point </a:t>
                </a:r>
                <a:r>
                  <a:rPr lang="en-US" altLang="zh-TW" i="1" dirty="0"/>
                  <a:t>A</a:t>
                </a:r>
                <a:r>
                  <a:rPr lang="en-US" altLang="zh-TW" dirty="0"/>
                  <a:t> after the displacements is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at (</a:t>
                </a:r>
                <a:r>
                  <a:rPr lang="en-US" altLang="zh-TW" i="1" dirty="0"/>
                  <a:t>X, Y</a:t>
                </a:r>
                <a:r>
                  <a:rPr lang="en-US" altLang="zh-TW" dirty="0"/>
                  <a:t>) in the image plane, where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𝑑𝑧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dirty="0"/>
                  <a:t> 	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𝑑𝑦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𝑑𝑧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91" t="-2241" r="-23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5C6025C-9E1F-4E63-A864-126BDADD1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4284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10.8 Motion-Based Segmentation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TW" dirty="0"/>
                  <a:t>Non-stationary camera: Jain</a:t>
                </a:r>
              </a:p>
              <a:p>
                <a:r>
                  <a:rPr lang="en-US" altLang="zh-TW" dirty="0">
                    <a:solidFill>
                      <a:schemeClr val="tx1"/>
                    </a:solidFill>
                  </a:rPr>
                  <a:t>The point </a:t>
                </a:r>
                <a:r>
                  <a:rPr lang="en-US" altLang="zh-TW" b="1" i="1" dirty="0">
                    <a:solidFill>
                      <a:schemeClr val="tx1"/>
                    </a:solidFill>
                  </a:rPr>
                  <a:t>A' </a:t>
                </a:r>
                <a:r>
                  <a:rPr lang="en-US" altLang="zh-TW" dirty="0">
                    <a:solidFill>
                      <a:schemeClr val="tx1"/>
                    </a:solidFill>
                  </a:rPr>
                  <a:t>is converted into its polar coordinates (</a:t>
                </a:r>
                <a:r>
                  <a:rPr lang="en-US" altLang="zh-TW" i="1" dirty="0">
                    <a:solidFill>
                      <a:schemeClr val="tx1"/>
                    </a:solidFill>
                  </a:rPr>
                  <a:t>r, 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altLang="zh-TW" dirty="0">
                    <a:solidFill>
                      <a:schemeClr val="tx1"/>
                    </a:solidFill>
                  </a:rPr>
                  <a:t>), </a:t>
                </a:r>
                <a:r>
                  <a:rPr lang="en-US" altLang="zh-TW" dirty="0"/>
                  <a:t>with the focus of expansion being the origin in the image plane. The polar coordinates are given by</a:t>
                </a:r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𝑑𝑦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𝑑𝑧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𝑑𝑥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𝑑𝑧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den>
                        </m:f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=[(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+(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f>
                          <m:fPr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91" t="-2241" r="-146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EB9AE97-DA23-44AA-9D85-AF87BDB29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668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10.2 Measurement-Space-Guided Spatial Clustering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Process in more detail</a:t>
            </a:r>
          </a:p>
          <a:p>
            <a:r>
              <a:rPr lang="en-US" dirty="0"/>
              <a:t>Assumption: </a:t>
            </a:r>
            <a:r>
              <a:rPr lang="en-US" dirty="0">
                <a:solidFill>
                  <a:schemeClr val="accent1"/>
                </a:solidFill>
              </a:rPr>
              <a:t>Homogeneous objects </a:t>
            </a:r>
            <a:r>
              <a:rPr lang="en-US" dirty="0"/>
              <a:t>on the image manifest themselves as the </a:t>
            </a:r>
            <a:r>
              <a:rPr lang="en-US" dirty="0">
                <a:solidFill>
                  <a:schemeClr val="accent1"/>
                </a:solidFill>
              </a:rPr>
              <a:t>clusters in measurement space</a:t>
            </a:r>
            <a:r>
              <a:rPr lang="en-US" dirty="0"/>
              <a:t>.</a:t>
            </a:r>
          </a:p>
          <a:p>
            <a:r>
              <a:rPr lang="en-US" dirty="0"/>
              <a:t>Image segmentation is accomplished by mapping the clusters in measurement space back to the image domain where the maximal connected components of the mapped back clusters constitute the image segments.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C2C66A1-2C3F-496D-8C41-F580BA6D9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55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10.8 Motion-Based Segmentation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TW" dirty="0"/>
                  <a:t>Non-stationary camera: Jain</a:t>
                </a:r>
              </a:p>
              <a:p>
                <a:r>
                  <a:rPr lang="en-US" altLang="zh-TW" dirty="0"/>
                  <a:t>If the camera continues its motion in the same direction, then the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focus of expansion remains the same, and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altLang="zh-TW" dirty="0"/>
                  <a:t> remains constant. </a:t>
                </a:r>
              </a:p>
              <a:p>
                <a:r>
                  <a:rPr lang="en-US" altLang="zh-TW" dirty="0"/>
                  <a:t>Thus the radial motion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of the </a:t>
                </a:r>
                <a:r>
                  <a:rPr lang="en-US" altLang="zh-TW" dirty="0">
                    <a:solidFill>
                      <a:schemeClr val="accent1"/>
                    </a:solidFill>
                  </a:rPr>
                  <a:t>stationary point </a:t>
                </a:r>
                <a:r>
                  <a:rPr lang="en-US" altLang="zh-TW" b="1" i="1" dirty="0">
                    <a:solidFill>
                      <a:schemeClr val="accent1"/>
                    </a:solidFill>
                  </a:rPr>
                  <a:t>A‘ </a:t>
                </a:r>
                <a:r>
                  <a:rPr lang="en-US" altLang="zh-TW" dirty="0"/>
                  <a:t>in the image plane due to the motion of the camera is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converted to </a:t>
                </a:r>
                <a:r>
                  <a:rPr lang="en-US" altLang="zh-TW" dirty="0">
                    <a:solidFill>
                      <a:schemeClr val="accent1"/>
                    </a:solidFill>
                  </a:rPr>
                  <a:t>horizontal motion</a:t>
                </a:r>
                <a:r>
                  <a:rPr lang="en-US" altLang="zh-TW" dirty="0"/>
                  <a:t> </a:t>
                </a:r>
                <a:r>
                  <a:rPr lang="en-US" altLang="zh-TW" dirty="0">
                    <a:solidFill>
                      <a:schemeClr val="tx1"/>
                    </a:solidFill>
                  </a:rPr>
                  <a:t>in (</a:t>
                </a:r>
                <a:r>
                  <a:rPr lang="en-US" altLang="zh-TW" i="1" dirty="0">
                    <a:solidFill>
                      <a:schemeClr val="tx1"/>
                    </a:solidFill>
                  </a:rPr>
                  <a:t>r</a:t>
                </a:r>
                <a:r>
                  <a:rPr lang="en-US" altLang="zh-TW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altLang="zh-TW" i="1" dirty="0">
                    <a:solidFill>
                      <a:schemeClr val="tx1"/>
                    </a:solidFill>
                  </a:rPr>
                  <a:t>) </a:t>
                </a:r>
                <a:r>
                  <a:rPr lang="en-US" altLang="zh-TW" dirty="0"/>
                  <a:t>space.</a:t>
                </a:r>
              </a:p>
              <a:p>
                <a:endParaRPr lang="en-US" altLang="zh-TW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91" t="-2241" r="-85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435F836-FF8D-4D06-97C6-2D81C70B9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2231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10.8 Motion-Based Segmentation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TW" dirty="0"/>
                  <a:t>Non-stationary camera: Jain</a:t>
                </a:r>
              </a:p>
              <a:p>
                <a:r>
                  <a:rPr lang="en-US" altLang="zh-TW" dirty="0"/>
                  <a:t>If the camera has only a translational component to its motion, then:</a:t>
                </a:r>
              </a:p>
              <a:p>
                <a:r>
                  <a:rPr lang="en-US" altLang="zh-TW" dirty="0"/>
                  <a:t>The regions that show only </a:t>
                </a:r>
                <a:r>
                  <a:rPr lang="en-US" altLang="zh-TW" dirty="0">
                    <a:solidFill>
                      <a:schemeClr val="accent1"/>
                    </a:solidFill>
                  </a:rPr>
                  <a:t>horizontal velocity </a:t>
                </a:r>
                <a:r>
                  <a:rPr lang="en-US" altLang="zh-TW" dirty="0"/>
                  <a:t>in </a:t>
                </a:r>
                <a:r>
                  <a:rPr lang="en-US" altLang="zh-TW" dirty="0">
                    <a:solidFill>
                      <a:schemeClr val="tx1"/>
                    </a:solidFill>
                  </a:rPr>
                  <a:t>the (</a:t>
                </a:r>
                <a:r>
                  <a:rPr lang="en-US" altLang="zh-TW" i="1" dirty="0">
                    <a:solidFill>
                      <a:schemeClr val="tx1"/>
                    </a:solidFill>
                  </a:rPr>
                  <a:t>r, </a:t>
                </a:r>
                <a14:m>
                  <m:oMath xmlns:m="http://schemas.openxmlformats.org/officeDocument/2006/math">
                    <m:r>
                      <a:rPr lang="en-US" altLang="zh-TW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altLang="zh-TW" dirty="0">
                    <a:solidFill>
                      <a:schemeClr val="tx1"/>
                    </a:solidFill>
                  </a:rPr>
                  <a:t>) space </a:t>
                </a:r>
                <a:r>
                  <a:rPr lang="en-US" altLang="zh-TW" dirty="0"/>
                  <a:t>can be classified as due to </a:t>
                </a:r>
                <a:r>
                  <a:rPr lang="en-US" altLang="zh-TW" dirty="0">
                    <a:solidFill>
                      <a:schemeClr val="accent1"/>
                    </a:solidFill>
                  </a:rPr>
                  <a:t>stationary surfaces</a:t>
                </a:r>
                <a:r>
                  <a:rPr lang="en-US" altLang="zh-TW" dirty="0"/>
                  <a:t>. </a:t>
                </a:r>
              </a:p>
              <a:p>
                <a:r>
                  <a:rPr lang="en-US" altLang="zh-TW" dirty="0"/>
                  <a:t>The regions having a </a:t>
                </a:r>
                <a:r>
                  <a:rPr lang="en-US" altLang="zh-TW" dirty="0">
                    <a:solidFill>
                      <a:schemeClr val="accent2"/>
                    </a:solidFill>
                  </a:rPr>
                  <a:t>vertical velocity </a:t>
                </a:r>
                <a:r>
                  <a:rPr lang="en-US" altLang="zh-TW" dirty="0"/>
                  <a:t>component are due to </a:t>
                </a:r>
                <a:r>
                  <a:rPr lang="en-US" altLang="zh-TW" dirty="0">
                    <a:solidFill>
                      <a:schemeClr val="accent2"/>
                    </a:solidFill>
                  </a:rPr>
                  <a:t>nonstationary surfaces</a:t>
                </a:r>
                <a:r>
                  <a:rPr lang="en-US" altLang="zh-TW" dirty="0"/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91" t="-2241" r="-22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446792B-8251-4566-8534-D262625A7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30167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10.9 Summary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Single-Linkage</a:t>
            </a:r>
          </a:p>
          <a:p>
            <a:pPr lvl="1"/>
            <a:r>
              <a:rPr lang="en-US" dirty="0"/>
              <a:t>Simplest and most prone to unwanted merge.</a:t>
            </a:r>
          </a:p>
          <a:p>
            <a:r>
              <a:rPr lang="en-US" dirty="0"/>
              <a:t>Hybrid and centroid region growing</a:t>
            </a:r>
          </a:p>
          <a:p>
            <a:r>
              <a:rPr lang="en-US" dirty="0">
                <a:solidFill>
                  <a:schemeClr val="accent1"/>
                </a:solidFill>
              </a:rPr>
              <a:t>Split-and-merge</a:t>
            </a:r>
          </a:p>
          <a:p>
            <a:pPr lvl="1"/>
            <a:r>
              <a:rPr lang="en-US" dirty="0"/>
              <a:t>Not subject to unwanted merge</a:t>
            </a:r>
          </a:p>
          <a:p>
            <a:pPr lvl="1"/>
            <a:r>
              <a:rPr lang="en-US" dirty="0"/>
              <a:t>Large memory usage and blocky boundaries</a:t>
            </a:r>
          </a:p>
          <a:p>
            <a:r>
              <a:rPr lang="en-US" dirty="0">
                <a:solidFill>
                  <a:schemeClr val="accent1"/>
                </a:solidFill>
              </a:rPr>
              <a:t>Measurement-space-guided spatial clustering</a:t>
            </a:r>
          </a:p>
          <a:p>
            <a:pPr lvl="1"/>
            <a:r>
              <a:rPr lang="en-US" dirty="0"/>
              <a:t>Regions not smoothly bounded, many holes</a:t>
            </a:r>
          </a:p>
          <a:p>
            <a:r>
              <a:rPr lang="en-US" dirty="0"/>
              <a:t>Spatial-clustering</a:t>
            </a:r>
          </a:p>
          <a:p>
            <a:pPr lvl="1"/>
            <a:r>
              <a:rPr lang="en-US" dirty="0"/>
              <a:t>Not well-enough tested</a:t>
            </a:r>
          </a:p>
          <a:p>
            <a:r>
              <a:rPr lang="en-US" dirty="0">
                <a:solidFill>
                  <a:schemeClr val="accent1"/>
                </a:solidFill>
              </a:rPr>
              <a:t>Hybrid-Linkage</a:t>
            </a:r>
          </a:p>
          <a:p>
            <a:pPr lvl="1"/>
            <a:r>
              <a:rPr lang="en-US" dirty="0"/>
              <a:t>Best compromise between smooth boundaries and few unwanted regions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72BEB30-2B28-47FC-8FCA-1375FB02C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23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6">
            <a:extLst>
              <a:ext uri="{FF2B5EF4-FFF2-40B4-BE49-F238E27FC236}">
                <a16:creationId xmlns:a16="http://schemas.microsoft.com/office/drawing/2014/main" id="{ABE00D8A-E1BC-4E5A-97F5-47807B1548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5389920"/>
              </p:ext>
            </p:extLst>
          </p:nvPr>
        </p:nvGraphicFramePr>
        <p:xfrm>
          <a:off x="143508" y="2112991"/>
          <a:ext cx="8856984" cy="399069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962378">
                  <a:extLst>
                    <a:ext uri="{9D8B030D-6E8A-4147-A177-3AD203B41FA5}">
                      <a16:colId xmlns:a16="http://schemas.microsoft.com/office/drawing/2014/main" val="1036951023"/>
                    </a:ext>
                  </a:extLst>
                </a:gridCol>
                <a:gridCol w="2947303">
                  <a:extLst>
                    <a:ext uri="{9D8B030D-6E8A-4147-A177-3AD203B41FA5}">
                      <a16:colId xmlns:a16="http://schemas.microsoft.com/office/drawing/2014/main" val="342437521"/>
                    </a:ext>
                  </a:extLst>
                </a:gridCol>
                <a:gridCol w="2947303">
                  <a:extLst>
                    <a:ext uri="{9D8B030D-6E8A-4147-A177-3AD203B41FA5}">
                      <a16:colId xmlns:a16="http://schemas.microsoft.com/office/drawing/2014/main" val="2906961485"/>
                    </a:ext>
                  </a:extLst>
                </a:gridCol>
              </a:tblGrid>
              <a:tr h="716939">
                <a:tc>
                  <a:txBody>
                    <a:bodyPr/>
                    <a:lstStyle/>
                    <a:p>
                      <a:r>
                        <a:rPr lang="en-US" altLang="zh-TW" dirty="0"/>
                        <a:t>Algorithms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Pros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Cons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5945435"/>
                  </a:ext>
                </a:extLst>
              </a:tr>
              <a:tr h="919937">
                <a:tc>
                  <a:txBody>
                    <a:bodyPr/>
                    <a:lstStyle/>
                    <a:p>
                      <a:r>
                        <a:rPr lang="en-US" altLang="zh-TW" dirty="0"/>
                        <a:t>Single Linkage </a:t>
                      </a:r>
                    </a:p>
                    <a:p>
                      <a:r>
                        <a:rPr lang="en-US" altLang="zh-TW" dirty="0"/>
                        <a:t>Region Growing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Simple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>
                          <a:highlight>
                            <a:srgbClr val="FFFF00"/>
                          </a:highlight>
                        </a:rPr>
                        <a:t>Region merge errors</a:t>
                      </a:r>
                      <a:endParaRPr lang="zh-TW" altLang="en-US" sz="14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3921968"/>
                  </a:ext>
                </a:extLst>
              </a:tr>
              <a:tr h="919937">
                <a:tc>
                  <a:txBody>
                    <a:bodyPr/>
                    <a:lstStyle/>
                    <a:p>
                      <a:r>
                        <a:rPr lang="en-US" altLang="zh-TW" dirty="0"/>
                        <a:t>Hybrid/Centroid Linkage </a:t>
                      </a:r>
                    </a:p>
                    <a:p>
                      <a:r>
                        <a:rPr lang="en-US" altLang="zh-TW" dirty="0"/>
                        <a:t>Region Growing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Avoid </a:t>
                      </a:r>
                      <a:r>
                        <a:rPr lang="en-US" altLang="zh-TW" sz="1400" dirty="0">
                          <a:highlight>
                            <a:srgbClr val="FFFF00"/>
                          </a:highlight>
                        </a:rPr>
                        <a:t>region merge errors</a:t>
                      </a:r>
                      <a:endParaRPr lang="zh-TW" altLang="en-US" sz="14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complex</a:t>
                      </a:r>
                      <a:endParaRPr lang="zh-TW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9184787"/>
                  </a:ext>
                </a:extLst>
              </a:tr>
              <a:tr h="716939">
                <a:tc>
                  <a:txBody>
                    <a:bodyPr/>
                    <a:lstStyle/>
                    <a:p>
                      <a:r>
                        <a:rPr lang="en-US" altLang="zh-TW" dirty="0"/>
                        <a:t>Split and Merge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/>
                        <a:t>Avoid </a:t>
                      </a:r>
                      <a:r>
                        <a:rPr lang="en-US" altLang="zh-TW" sz="1400" dirty="0">
                          <a:highlight>
                            <a:srgbClr val="FFFF00"/>
                          </a:highlight>
                        </a:rPr>
                        <a:t>region merge errors</a:t>
                      </a:r>
                      <a:endParaRPr lang="zh-TW" altLang="en-US" sz="14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Large memory usage,</a:t>
                      </a:r>
                    </a:p>
                    <a:p>
                      <a:r>
                        <a:rPr lang="en-US" altLang="zh-TW" sz="1400" dirty="0"/>
                        <a:t>Blocky region boundary</a:t>
                      </a:r>
                      <a:endParaRPr lang="zh-TW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4224731"/>
                  </a:ext>
                </a:extLst>
              </a:tr>
              <a:tr h="716939">
                <a:tc>
                  <a:txBody>
                    <a:bodyPr/>
                    <a:lstStyle/>
                    <a:p>
                      <a:r>
                        <a:rPr lang="en-US" altLang="zh-TW" dirty="0"/>
                        <a:t>MS</a:t>
                      </a:r>
                      <a:r>
                        <a:rPr lang="zh-TW" altLang="en-US" dirty="0"/>
                        <a:t> </a:t>
                      </a:r>
                      <a:r>
                        <a:rPr lang="en-US" altLang="zh-TW" dirty="0"/>
                        <a:t>Clustering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Avoid </a:t>
                      </a:r>
                      <a:r>
                        <a:rPr lang="en-US" altLang="zh-TW" sz="1400" dirty="0">
                          <a:highlight>
                            <a:srgbClr val="FFFF00"/>
                          </a:highlight>
                        </a:rPr>
                        <a:t>region merge errors</a:t>
                      </a:r>
                      <a:r>
                        <a:rPr lang="en-US" altLang="zh-TW" sz="1400" dirty="0"/>
                        <a:t>, blocky boundary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Ragged bound regions,</a:t>
                      </a:r>
                    </a:p>
                    <a:p>
                      <a:r>
                        <a:rPr lang="en-US" altLang="zh-TW" sz="1400" dirty="0"/>
                        <a:t>Salt and Pepper noise</a:t>
                      </a:r>
                      <a:endParaRPr lang="zh-TW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04005"/>
                  </a:ext>
                </a:extLst>
              </a:tr>
            </a:tbl>
          </a:graphicData>
        </a:graphic>
      </p:graphicFrame>
      <p:sp>
        <p:nvSpPr>
          <p:cNvPr id="5" name="標題 1">
            <a:extLst>
              <a:ext uri="{FF2B5EF4-FFF2-40B4-BE49-F238E27FC236}">
                <a16:creationId xmlns:a16="http://schemas.microsoft.com/office/drawing/2014/main" id="{799A062C-F041-4A89-A863-2FEA40E76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0200"/>
            <a:ext cx="7886700" cy="1325563"/>
          </a:xfrm>
        </p:spPr>
        <p:txBody>
          <a:bodyPr/>
          <a:lstStyle/>
          <a:p>
            <a:r>
              <a:rPr lang="en-US" dirty="0"/>
              <a:t>10.9 Summary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FCF6667-90BB-4B22-B0C8-EA9A56C96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65135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5709424"/>
            <a:ext cx="7772400" cy="922880"/>
          </a:xfrm>
        </p:spPr>
        <p:txBody>
          <a:bodyPr/>
          <a:lstStyle/>
          <a:p>
            <a:r>
              <a:rPr lang="en-US" dirty="0"/>
              <a:t>Thank you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9D44C20-0F57-462F-87A1-343DCDF01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626"/>
            <a:ext cx="9144000" cy="514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10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10.2 Measurement-Space-Guided Spatial Clustering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TW" dirty="0">
                <a:solidFill>
                  <a:schemeClr val="accent1"/>
                </a:solidFill>
              </a:rPr>
              <a:t>Clustering</a:t>
            </a:r>
            <a:r>
              <a:rPr lang="zh-TW" altLang="en-US" dirty="0">
                <a:solidFill>
                  <a:schemeClr val="accent1"/>
                </a:solidFill>
              </a:rPr>
              <a:t>分群</a:t>
            </a:r>
            <a:r>
              <a:rPr lang="zh-TW" altLang="en-US" dirty="0"/>
              <a:t>：</a:t>
            </a:r>
            <a:r>
              <a:rPr lang="en-US" dirty="0"/>
              <a:t>The measurement space clustering can be accomplished by determining the valleys in this histogram and declaring the clusters to be the intervals of values between valleys. (More on this later.)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altLang="zh-TW" dirty="0">
                <a:solidFill>
                  <a:schemeClr val="accent1"/>
                </a:solidFill>
              </a:rPr>
              <a:t>Label</a:t>
            </a:r>
            <a:r>
              <a:rPr lang="zh-TW" altLang="en-US" dirty="0">
                <a:solidFill>
                  <a:schemeClr val="accent1"/>
                </a:solidFill>
              </a:rPr>
              <a:t>標記</a:t>
            </a:r>
            <a:r>
              <a:rPr lang="zh-TW" altLang="en-US" dirty="0"/>
              <a:t>：</a:t>
            </a:r>
            <a:r>
              <a:rPr lang="en-US" dirty="0"/>
              <a:t>A pixel whose value is in the </a:t>
            </a:r>
            <a:r>
              <a:rPr lang="en-US" i="1" dirty="0" err="1"/>
              <a:t>i</a:t>
            </a:r>
            <a:r>
              <a:rPr lang="en-US" dirty="0" err="1"/>
              <a:t>th</a:t>
            </a:r>
            <a:r>
              <a:rPr lang="en-US" dirty="0"/>
              <a:t> interval is labeled with index </a:t>
            </a:r>
            <a:r>
              <a:rPr lang="en-US" i="1" dirty="0" err="1"/>
              <a:t>i</a:t>
            </a:r>
            <a:r>
              <a:rPr lang="en-US" dirty="0"/>
              <a:t>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altLang="zh-TW" dirty="0">
                <a:solidFill>
                  <a:schemeClr val="accent1"/>
                </a:solidFill>
              </a:rPr>
              <a:t>Connected Component</a:t>
            </a:r>
            <a:r>
              <a:rPr lang="zh-TW" altLang="en-US" dirty="0">
                <a:solidFill>
                  <a:schemeClr val="accent1"/>
                </a:solidFill>
              </a:rPr>
              <a:t>連通元件</a:t>
            </a:r>
            <a:r>
              <a:rPr lang="zh-TW" altLang="en-US" dirty="0"/>
              <a:t>：</a:t>
            </a:r>
            <a:r>
              <a:rPr lang="en-US" dirty="0"/>
              <a:t>The segment the pixel belongs to is one of the connected components of all pixels whose label is </a:t>
            </a:r>
            <a:r>
              <a:rPr lang="en-US" i="1" dirty="0" err="1"/>
              <a:t>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0EB296F-BCB6-49C6-B6F8-C5A900334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7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21667" t="32261" r="42105" b="8480"/>
          <a:stretch/>
        </p:blipFill>
        <p:spPr>
          <a:xfrm>
            <a:off x="5669183" y="1203001"/>
            <a:ext cx="2846167" cy="261875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10.2 Measurement-Space-Guided Spatial Clustering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9201150" cy="4351338"/>
          </a:xfrm>
        </p:spPr>
        <p:txBody>
          <a:bodyPr/>
          <a:lstStyle/>
          <a:p>
            <a:r>
              <a:rPr lang="en-US" dirty="0"/>
              <a:t>Good segmentation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/>
          <a:srcRect l="20088" t="25868" r="41754" b="31872"/>
          <a:stretch/>
        </p:blipFill>
        <p:spPr>
          <a:xfrm>
            <a:off x="-104172" y="3821751"/>
            <a:ext cx="4548851" cy="283388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/>
          <a:srcRect l="20790" t="43097" r="44035" b="17005"/>
          <a:stretch/>
        </p:blipFill>
        <p:spPr>
          <a:xfrm>
            <a:off x="4354732" y="3821751"/>
            <a:ext cx="4160617" cy="2654466"/>
          </a:xfrm>
          <a:prstGeom prst="rect">
            <a:avLst/>
          </a:prstGeom>
        </p:spPr>
      </p:pic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4CBE4969-5C7A-46AE-9357-895332099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5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10.2 Measurement-Space-Guided Spatial Clustering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Bad segmentation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l="20774" t="24603" r="42441" b="22698"/>
          <a:stretch/>
        </p:blipFill>
        <p:spPr>
          <a:xfrm>
            <a:off x="123326" y="3568507"/>
            <a:ext cx="4082142" cy="328949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/>
          <a:srcRect l="23452" t="28095" r="41726" b="19524"/>
          <a:stretch/>
        </p:blipFill>
        <p:spPr>
          <a:xfrm>
            <a:off x="4263570" y="3501038"/>
            <a:ext cx="4047053" cy="342443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/>
          <a:srcRect l="22202" t="28095" r="39762" b="18862"/>
          <a:stretch/>
        </p:blipFill>
        <p:spPr>
          <a:xfrm>
            <a:off x="5127585" y="1077120"/>
            <a:ext cx="3183038" cy="2496923"/>
          </a:xfrm>
          <a:prstGeom prst="rect">
            <a:avLst/>
          </a:prstGeom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EE81A08-042C-4E16-97C2-A2A0D94A0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5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10.2 Measurement-Space-Guided Spatial Clustering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Review: Guidelines: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chemeClr val="accent1"/>
                </a:solidFill>
              </a:rPr>
              <a:t>Regions of an image segmentation should be uniform and homogeneous with respect to some characteristic, such as gray level or texture. </a:t>
            </a:r>
          </a:p>
          <a:p>
            <a:pPr marL="457200" lvl="1" indent="0">
              <a:buNone/>
            </a:pPr>
            <a:r>
              <a:rPr lang="en-US" altLang="zh-TW" dirty="0"/>
              <a:t>	</a:t>
            </a:r>
            <a:r>
              <a:rPr lang="zh-TW" altLang="en-US" dirty="0"/>
              <a:t>被分在同一個區塊的像素要有相同或相似的某個特性。</a:t>
            </a:r>
            <a:endParaRPr lang="en-US" altLang="zh-TW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>
                <a:solidFill>
                  <a:schemeClr val="accent1"/>
                </a:solidFill>
              </a:rPr>
              <a:t>2.	Region interiors should be simple and without many small holes. </a:t>
            </a:r>
          </a:p>
          <a:p>
            <a:pPr marL="457200" lvl="1" indent="0">
              <a:buNone/>
            </a:pPr>
            <a:r>
              <a:rPr lang="en-US" altLang="zh-TW" dirty="0"/>
              <a:t>	</a:t>
            </a:r>
            <a:r>
              <a:rPr lang="zh-TW" altLang="en-US" dirty="0"/>
              <a:t>一個區塊內部應該要簡單，而且沒有很多小洞。</a:t>
            </a:r>
            <a:endParaRPr lang="en-US" altLang="zh-TW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>
                <a:solidFill>
                  <a:schemeClr val="accent1"/>
                </a:solidFill>
              </a:rPr>
              <a:t>3.	Adjacent regions of a segmentation should have significantly different values with respect to the characteristic on which they are uniform. </a:t>
            </a:r>
          </a:p>
          <a:p>
            <a:pPr marL="457200" lvl="1" indent="0">
              <a:buNone/>
            </a:pPr>
            <a:r>
              <a:rPr lang="en-US" altLang="zh-TW" dirty="0"/>
              <a:t>	</a:t>
            </a:r>
            <a:r>
              <a:rPr lang="zh-TW" altLang="en-US" dirty="0"/>
              <a:t>相鄰的區塊對於第</a:t>
            </a:r>
            <a:r>
              <a:rPr lang="en-US" dirty="0"/>
              <a:t>1</a:t>
            </a:r>
            <a:r>
              <a:rPr lang="zh-TW" altLang="en-US" dirty="0"/>
              <a:t>點的特性應該要有顯著差異。</a:t>
            </a:r>
            <a:endParaRPr lang="en-US" altLang="zh-TW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>
                <a:solidFill>
                  <a:schemeClr val="accent1"/>
                </a:solidFill>
              </a:rPr>
              <a:t>4.	Boundaries of each segment should be simple, not ragged, and must be spatially accurate. </a:t>
            </a:r>
          </a:p>
          <a:p>
            <a:pPr marL="457200" lvl="1" indent="0">
              <a:buNone/>
            </a:pPr>
            <a:r>
              <a:rPr lang="en-US" altLang="zh-TW" dirty="0"/>
              <a:t>	</a:t>
            </a:r>
            <a:r>
              <a:rPr lang="zh-TW" altLang="en-US" dirty="0"/>
              <a:t>分割區塊的邊界應該要簡單，沒有鋸齒，在空間上精準。</a:t>
            </a:r>
            <a:endParaRPr lang="en-US" dirty="0"/>
          </a:p>
          <a:p>
            <a:endParaRPr 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3452" t="28095" r="41726" b="19524"/>
          <a:stretch/>
        </p:blipFill>
        <p:spPr>
          <a:xfrm>
            <a:off x="4965769" y="2138141"/>
            <a:ext cx="4047053" cy="3424430"/>
          </a:xfrm>
          <a:prstGeom prst="rect">
            <a:avLst/>
          </a:prstGeom>
        </p:spPr>
      </p:pic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7225913-2B3D-491F-BC0E-AC1F30936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51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10.2 Measurement-Space-Guided Spatial Clustering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Unimodal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1667" t="37937" r="46190" b="10953"/>
          <a:stretch/>
        </p:blipFill>
        <p:spPr>
          <a:xfrm>
            <a:off x="75608" y="2286001"/>
            <a:ext cx="4350143" cy="389096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16845" t="28413" r="41726" b="9365"/>
          <a:stretch/>
        </p:blipFill>
        <p:spPr>
          <a:xfrm>
            <a:off x="4474918" y="2286001"/>
            <a:ext cx="4593474" cy="3880693"/>
          </a:xfrm>
          <a:prstGeom prst="rect">
            <a:avLst/>
          </a:prstGeom>
        </p:spPr>
      </p:pic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2912FDC-A56D-400C-AB6B-132051E62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1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B9F81608-C5B5-4065-873C-ED748A493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584" y="857250"/>
            <a:ext cx="5774832" cy="5143500"/>
          </a:xfrm>
          <a:prstGeom prst="rect">
            <a:avLst/>
          </a:prstGeom>
        </p:spPr>
      </p:pic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2440A2EC-155D-4EB6-BC84-7FC2E9F843E7}"/>
              </a:ext>
            </a:extLst>
          </p:cNvPr>
          <p:cNvCxnSpPr/>
          <p:nvPr/>
        </p:nvCxnSpPr>
        <p:spPr>
          <a:xfrm>
            <a:off x="3131840" y="3458815"/>
            <a:ext cx="0" cy="4320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BB16B61B-63B5-4973-B5CB-220904184B5E}"/>
              </a:ext>
            </a:extLst>
          </p:cNvPr>
          <p:cNvCxnSpPr/>
          <p:nvPr/>
        </p:nvCxnSpPr>
        <p:spPr>
          <a:xfrm>
            <a:off x="3491880" y="3316936"/>
            <a:ext cx="0" cy="4320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A502F725-C67D-44DC-B74C-068BC96F9396}"/>
              </a:ext>
            </a:extLst>
          </p:cNvPr>
          <p:cNvCxnSpPr>
            <a:cxnSpLocks/>
          </p:cNvCxnSpPr>
          <p:nvPr/>
        </p:nvCxnSpPr>
        <p:spPr>
          <a:xfrm>
            <a:off x="6084168" y="4149080"/>
            <a:ext cx="0" cy="5040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F82B228A-5294-415C-A21C-5F0DFAB03C89}"/>
              </a:ext>
            </a:extLst>
          </p:cNvPr>
          <p:cNvCxnSpPr/>
          <p:nvPr/>
        </p:nvCxnSpPr>
        <p:spPr>
          <a:xfrm>
            <a:off x="4355976" y="2810743"/>
            <a:ext cx="0" cy="4320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63574740-7388-49D3-9F68-CE1336431CA4}"/>
              </a:ext>
            </a:extLst>
          </p:cNvPr>
          <p:cNvCxnSpPr/>
          <p:nvPr/>
        </p:nvCxnSpPr>
        <p:spPr>
          <a:xfrm>
            <a:off x="4580077" y="3306919"/>
            <a:ext cx="0" cy="4320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5A3594CB-FC3C-4477-A8DC-495CB19DB337}"/>
              </a:ext>
            </a:extLst>
          </p:cNvPr>
          <p:cNvCxnSpPr>
            <a:cxnSpLocks/>
          </p:cNvCxnSpPr>
          <p:nvPr/>
        </p:nvCxnSpPr>
        <p:spPr>
          <a:xfrm>
            <a:off x="3635896" y="2420889"/>
            <a:ext cx="144016" cy="38985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AF6D0452-B496-4B7E-8545-04F03D099C77}"/>
              </a:ext>
            </a:extLst>
          </p:cNvPr>
          <p:cNvCxnSpPr>
            <a:cxnSpLocks/>
          </p:cNvCxnSpPr>
          <p:nvPr/>
        </p:nvCxnSpPr>
        <p:spPr>
          <a:xfrm flipH="1">
            <a:off x="5664928" y="897133"/>
            <a:ext cx="3346" cy="496855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>
            <a:extLst>
              <a:ext uri="{FF2B5EF4-FFF2-40B4-BE49-F238E27FC236}">
                <a16:creationId xmlns:a16="http://schemas.microsoft.com/office/drawing/2014/main" id="{FCFD9F4A-E5B7-4487-8C1E-944C9540AB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9876" y="897134"/>
            <a:ext cx="5508104" cy="5083869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0990E04-F8EC-4E6E-A6D7-4CECF1BB4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38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-0.3875 -0.36574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75" y="-183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620424C-B586-41ED-AB2F-B2BAB20EA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3" y="857250"/>
            <a:ext cx="7117773" cy="5143500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40D013E-C723-4AFB-9529-2DB93246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41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10.1 Introduction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Technology from 30+ years ago. Why should we learn it?</a:t>
            </a:r>
          </a:p>
          <a:p>
            <a:r>
              <a:rPr lang="en-US" dirty="0"/>
              <a:t>Digital imaging is primarily used for industrial, scientific and medical applications back then, and it is still a major field today.</a:t>
            </a:r>
          </a:p>
          <a:p>
            <a:r>
              <a:rPr lang="en-US" dirty="0"/>
              <a:t>We will focus on basic methods, using techniques such as </a:t>
            </a:r>
            <a:r>
              <a:rPr lang="en-US" dirty="0">
                <a:solidFill>
                  <a:schemeClr val="accent1"/>
                </a:solidFill>
              </a:rPr>
              <a:t>histogram mode seeking</a:t>
            </a:r>
            <a:r>
              <a:rPr lang="en-US" dirty="0"/>
              <a:t> and </a:t>
            </a:r>
            <a:r>
              <a:rPr lang="en-US" dirty="0">
                <a:solidFill>
                  <a:schemeClr val="accent1"/>
                </a:solidFill>
              </a:rPr>
              <a:t>region growing</a:t>
            </a:r>
            <a:r>
              <a:rPr lang="en-US" dirty="0"/>
              <a:t>. These are the fundamentals of image segmentation.</a:t>
            </a:r>
          </a:p>
          <a:p>
            <a:r>
              <a:rPr lang="en-US" dirty="0"/>
              <a:t>Let’s take a quick view at the applications of image segmentation.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C9588E1-6697-4508-B01B-770E04935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05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79459069-63E0-4A39-B0BD-4B5F70C4E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791" y="857250"/>
            <a:ext cx="7024419" cy="51435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FE90A07-3F8B-455B-A4EF-36992EC36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3610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52976" t="16667" r="37678" b="60741"/>
          <a:stretch/>
        </p:blipFill>
        <p:spPr>
          <a:xfrm>
            <a:off x="4572000" y="3634450"/>
            <a:ext cx="3987800" cy="30988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21667" t="37937" r="46190" b="10953"/>
          <a:stretch/>
        </p:blipFill>
        <p:spPr>
          <a:xfrm>
            <a:off x="769911" y="3634450"/>
            <a:ext cx="3603968" cy="322355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10.2 Measurement-Space-Guided Spatial Clustering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 with measurement-space-clustering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There is no requirement for good </a:t>
            </a:r>
            <a:r>
              <a:rPr lang="en-US" dirty="0">
                <a:solidFill>
                  <a:schemeClr val="accent1"/>
                </a:solidFill>
              </a:rPr>
              <a:t>spatial continuation</a:t>
            </a:r>
            <a:r>
              <a:rPr lang="en-US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Resulting </a:t>
            </a:r>
            <a:r>
              <a:rPr lang="en-US" dirty="0">
                <a:solidFill>
                  <a:schemeClr val="accent1"/>
                </a:solidFill>
              </a:rPr>
              <a:t>boundaries</a:t>
            </a:r>
            <a:r>
              <a:rPr lang="en-US" dirty="0"/>
              <a:t> are very </a:t>
            </a:r>
            <a:r>
              <a:rPr lang="en-US" dirty="0">
                <a:solidFill>
                  <a:schemeClr val="accent1"/>
                </a:solidFill>
              </a:rPr>
              <a:t>noisy and busy</a:t>
            </a:r>
            <a:r>
              <a:rPr lang="en-US" dirty="0"/>
              <a:t>.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3CFC113-7E4C-4D44-94BD-55DAFF0EA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48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66964" t="12778" r="9500" b="12556"/>
          <a:stretch/>
        </p:blipFill>
        <p:spPr>
          <a:xfrm>
            <a:off x="4203340" y="1603293"/>
            <a:ext cx="4940660" cy="503812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10.2 Measurement-Space-Guided Spatial Clustering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6129" y="1973262"/>
            <a:ext cx="4435871" cy="4351338"/>
          </a:xfrm>
        </p:spPr>
        <p:txBody>
          <a:bodyPr>
            <a:normAutofit fontScale="92500" lnSpcReduction="20000"/>
          </a:bodyPr>
          <a:lstStyle/>
          <a:p>
            <a:r>
              <a:rPr lang="en-US" altLang="zh-TW" dirty="0"/>
              <a:t>Recursive Histogram Mode Seeking</a:t>
            </a:r>
          </a:p>
          <a:p>
            <a:r>
              <a:rPr lang="en-US" altLang="zh-TW" dirty="0" err="1"/>
              <a:t>Ohlander</a:t>
            </a:r>
            <a:r>
              <a:rPr lang="en-US" altLang="zh-TW" dirty="0"/>
              <a:t>, Price, and Reddy 1978</a:t>
            </a: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dirty="0"/>
              <a:t>1. Begin by </a:t>
            </a:r>
            <a:r>
              <a:rPr lang="en-US" dirty="0">
                <a:solidFill>
                  <a:schemeClr val="accent1"/>
                </a:solidFill>
              </a:rPr>
              <a:t>defining a mask </a:t>
            </a:r>
            <a:r>
              <a:rPr lang="en-US" dirty="0"/>
              <a:t>selecting all pixels on the image.</a:t>
            </a:r>
          </a:p>
          <a:p>
            <a:pPr marL="0" indent="0">
              <a:buNone/>
            </a:pPr>
            <a:r>
              <a:rPr lang="en-US" dirty="0"/>
              <a:t>2. A </a:t>
            </a:r>
            <a:r>
              <a:rPr lang="en-US" dirty="0">
                <a:solidFill>
                  <a:schemeClr val="accent1"/>
                </a:solidFill>
              </a:rPr>
              <a:t>histogram</a:t>
            </a:r>
            <a:r>
              <a:rPr lang="en-US" dirty="0"/>
              <a:t> of the masked image is computed.</a:t>
            </a:r>
          </a:p>
          <a:p>
            <a:pPr marL="0" indent="0">
              <a:buNone/>
            </a:pPr>
            <a:r>
              <a:rPr lang="en-US" dirty="0"/>
              <a:t>3. </a:t>
            </a:r>
            <a:r>
              <a:rPr lang="en-US" dirty="0">
                <a:solidFill>
                  <a:schemeClr val="accent1"/>
                </a:solidFill>
              </a:rPr>
              <a:t>Separation</a:t>
            </a:r>
            <a:r>
              <a:rPr lang="en-US" dirty="0"/>
              <a:t> of one </a:t>
            </a:r>
            <a:r>
              <a:rPr lang="en-US" dirty="0">
                <a:solidFill>
                  <a:schemeClr val="accent1"/>
                </a:solidFill>
              </a:rPr>
              <a:t>mode</a:t>
            </a:r>
            <a:r>
              <a:rPr lang="en-US" dirty="0"/>
              <a:t> of the histogram set from another mode.</a:t>
            </a:r>
            <a:endParaRPr lang="en-US" altLang="zh-TW" dirty="0"/>
          </a:p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2B69B33-D434-4AC6-8280-040CA5582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7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66964" t="12778" r="9500" b="12556"/>
          <a:stretch/>
        </p:blipFill>
        <p:spPr>
          <a:xfrm>
            <a:off x="4203340" y="1603293"/>
            <a:ext cx="4940660" cy="503812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10.2 Measurement-Space-Guided Spatial Clustering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6129" y="1973262"/>
            <a:ext cx="4435871" cy="4351338"/>
          </a:xfrm>
        </p:spPr>
        <p:txBody>
          <a:bodyPr>
            <a:normAutofit fontScale="85000" lnSpcReduction="20000"/>
          </a:bodyPr>
          <a:lstStyle/>
          <a:p>
            <a:r>
              <a:rPr lang="en-US" altLang="zh-TW" sz="3100" dirty="0"/>
              <a:t>Recursive Histogram Mode Seeking</a:t>
            </a:r>
          </a:p>
          <a:p>
            <a:endParaRPr lang="en-US" altLang="zh-TW" dirty="0"/>
          </a:p>
          <a:p>
            <a:pPr marL="0" indent="0">
              <a:buNone/>
            </a:pPr>
            <a:r>
              <a:rPr lang="en-US" dirty="0"/>
              <a:t>4(1). If there is </a:t>
            </a:r>
            <a:r>
              <a:rPr lang="en-US" dirty="0">
                <a:solidFill>
                  <a:schemeClr val="accent1"/>
                </a:solidFill>
              </a:rPr>
              <a:t>only one </a:t>
            </a:r>
            <a:r>
              <a:rPr lang="en-US" dirty="0"/>
              <a:t>measurement-space cluster then the mask is </a:t>
            </a:r>
            <a:r>
              <a:rPr lang="en-US" dirty="0">
                <a:solidFill>
                  <a:schemeClr val="accent1"/>
                </a:solidFill>
              </a:rPr>
              <a:t>terminated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4(2). If there is </a:t>
            </a:r>
            <a:r>
              <a:rPr lang="en-US" dirty="0">
                <a:solidFill>
                  <a:schemeClr val="accent1"/>
                </a:solidFill>
              </a:rPr>
              <a:t>more than one </a:t>
            </a:r>
            <a:r>
              <a:rPr lang="en-US" dirty="0"/>
              <a:t>cluster, then each </a:t>
            </a:r>
            <a:r>
              <a:rPr lang="en-US" dirty="0">
                <a:solidFill>
                  <a:schemeClr val="accent1"/>
                </a:solidFill>
              </a:rPr>
              <a:t>connected component</a:t>
            </a:r>
            <a:r>
              <a:rPr lang="en-US" dirty="0"/>
              <a:t> of all pixels with the same cluster is, in turn, used to generate a </a:t>
            </a:r>
            <a:r>
              <a:rPr lang="en-US" dirty="0">
                <a:solidFill>
                  <a:schemeClr val="accent1"/>
                </a:solidFill>
              </a:rPr>
              <a:t>mask</a:t>
            </a:r>
            <a:r>
              <a:rPr lang="en-US" dirty="0"/>
              <a:t> that is placed on a mask stack.</a:t>
            </a:r>
          </a:p>
          <a:p>
            <a:pPr marL="0" indent="0">
              <a:buNone/>
            </a:pPr>
            <a:r>
              <a:rPr lang="en-US" dirty="0"/>
              <a:t>5. Clustering is </a:t>
            </a:r>
            <a:r>
              <a:rPr lang="en-US" dirty="0">
                <a:solidFill>
                  <a:schemeClr val="accent1"/>
                </a:solidFill>
              </a:rPr>
              <a:t>repeated</a:t>
            </a:r>
            <a:r>
              <a:rPr lang="en-US" dirty="0"/>
              <a:t> for each new mask </a:t>
            </a:r>
            <a:r>
              <a:rPr lang="en-US" dirty="0">
                <a:solidFill>
                  <a:schemeClr val="accent1"/>
                </a:solidFill>
              </a:rPr>
              <a:t>until the stack is empty</a:t>
            </a:r>
            <a:r>
              <a:rPr lang="en-US" dirty="0"/>
              <a:t>.</a:t>
            </a:r>
            <a:endParaRPr lang="en-US" altLang="zh-TW" dirty="0"/>
          </a:p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9E79860-73AF-410D-96D4-0ECCB432D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12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57536" t="29222" r="24443" b="24601"/>
          <a:stretch/>
        </p:blipFill>
        <p:spPr>
          <a:xfrm>
            <a:off x="4154191" y="3446390"/>
            <a:ext cx="3870961" cy="318834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10.2 Measurement-Space-Guided Spatial Clustering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Result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59665" t="22999" r="22407" b="32983"/>
          <a:stretch/>
        </p:blipFill>
        <p:spPr>
          <a:xfrm>
            <a:off x="323871" y="3611880"/>
            <a:ext cx="3830320" cy="302285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/>
          <a:srcRect l="21667" t="37937" r="46190" b="14870"/>
          <a:stretch/>
        </p:blipFill>
        <p:spPr>
          <a:xfrm>
            <a:off x="4965722" y="1027907"/>
            <a:ext cx="3128653" cy="2583973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8094375" y="4440395"/>
            <a:ext cx="1082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Opening</a:t>
            </a:r>
          </a:p>
          <a:p>
            <a:r>
              <a:rPr lang="en-US" dirty="0"/>
              <a:t>with</a:t>
            </a:r>
          </a:p>
          <a:p>
            <a:r>
              <a:rPr lang="en-US" dirty="0"/>
              <a:t>3x3 square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F3CF5C62-0955-48F4-980B-B1434627D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1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138861F-EDCE-4BB1-83C1-EFDD98CD58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67" t="37937" r="46190" b="14870"/>
          <a:stretch/>
        </p:blipFill>
        <p:spPr>
          <a:xfrm>
            <a:off x="892775" y="77256"/>
            <a:ext cx="7244863" cy="598357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253D53B-91C5-4E18-9583-254A7A1438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536" t="29222" r="24443" b="24601"/>
          <a:stretch/>
        </p:blipFill>
        <p:spPr>
          <a:xfrm>
            <a:off x="892776" y="0"/>
            <a:ext cx="7358448" cy="6060831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6A9BF06C-731D-4489-96F7-E47276519F86}"/>
              </a:ext>
            </a:extLst>
          </p:cNvPr>
          <p:cNvSpPr txBox="1"/>
          <p:nvPr/>
        </p:nvSpPr>
        <p:spPr>
          <a:xfrm>
            <a:off x="892777" y="6060831"/>
            <a:ext cx="7358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tiny regions removed, but several long, thin regions lost 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33A8816-1A1B-4568-AD7F-B07927E8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5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56964" t="28306" r="22857" b="27250"/>
          <a:stretch/>
        </p:blipFill>
        <p:spPr>
          <a:xfrm>
            <a:off x="1463186" y="2379785"/>
            <a:ext cx="6217627" cy="440186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10.2.2 Measurement-Space-Guided Spatial Clustering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55416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Color Image</a:t>
            </a:r>
            <a:r>
              <a:rPr lang="zh-TW" altLang="en-US" dirty="0"/>
              <a:t> </a:t>
            </a:r>
            <a:r>
              <a:rPr lang="en-US" dirty="0"/>
              <a:t> 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DF94A51-8489-42A0-B271-C49BEBAA1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30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50159A1-465D-43B8-8C9E-5F6515CA4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00" t="33000" r="17571" b="37222"/>
          <a:stretch/>
        </p:blipFill>
        <p:spPr>
          <a:xfrm>
            <a:off x="0" y="2123858"/>
            <a:ext cx="9144000" cy="307863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C694EC2-9F20-48A8-82F4-F5BFB6F18740}"/>
              </a:ext>
            </a:extLst>
          </p:cNvPr>
          <p:cNvSpPr/>
          <p:nvPr/>
        </p:nvSpPr>
        <p:spPr>
          <a:xfrm>
            <a:off x="921727" y="5401485"/>
            <a:ext cx="21614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R, G, B bands (left)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EA3DF18-2905-41C9-B522-A4A39EAB2E5B}"/>
              </a:ext>
            </a:extLst>
          </p:cNvPr>
          <p:cNvSpPr/>
          <p:nvPr/>
        </p:nvSpPr>
        <p:spPr>
          <a:xfrm>
            <a:off x="4478216" y="540148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dirty="0" err="1"/>
              <a:t>Karhunen-Loeve</a:t>
            </a:r>
            <a:r>
              <a:rPr lang="en-US" altLang="zh-TW" dirty="0"/>
              <a:t> transform (right)</a:t>
            </a:r>
          </a:p>
          <a:p>
            <a:pPr algn="ctr"/>
            <a:r>
              <a:rPr lang="en-US" altLang="zh-TW" i="1" dirty="0"/>
              <a:t>(R+G+B)/3, (R-B)/2, (2G-R-B)/4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762F738-FD6E-4594-BD99-A1E620440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590526"/>
            <a:ext cx="2057400" cy="365125"/>
          </a:xfrm>
        </p:spPr>
        <p:txBody>
          <a:bodyPr/>
          <a:lstStyle/>
          <a:p>
            <a:fld id="{9A37DF11-0527-44BA-9F20-45EBAD3E03CA}" type="slidenum">
              <a:rPr lang="en-US" smtClean="0"/>
              <a:t>27</a:t>
            </a:fld>
            <a:endParaRPr lang="en-US"/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27D555DD-B065-456A-B924-1031978DC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70201"/>
            <a:ext cx="7886700" cy="554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dirty="0"/>
              <a:t>recursive histogram-directed spatial</a:t>
            </a:r>
            <a:r>
              <a:rPr lang="zh-TW" altLang="en-US" dirty="0"/>
              <a:t> </a:t>
            </a:r>
            <a:r>
              <a:rPr lang="en-US" altLang="zh-TW" dirty="0"/>
              <a:t>clustering</a:t>
            </a:r>
            <a:r>
              <a:rPr lang="zh-TW" altLang="en-US" dirty="0"/>
              <a:t> 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486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10.2.1 </a:t>
            </a:r>
            <a:r>
              <a:rPr lang="en-US" i="1" dirty="0"/>
              <a:t>K</a:t>
            </a:r>
            <a:r>
              <a:rPr lang="en-US" dirty="0"/>
              <a:t>-means Clustering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Given data, cluster in into </a:t>
                </a:r>
                <a:r>
                  <a:rPr lang="en-US" i="1" dirty="0">
                    <a:solidFill>
                      <a:schemeClr val="tx1"/>
                    </a:solidFill>
                  </a:rPr>
                  <a:t>k</a:t>
                </a:r>
                <a:r>
                  <a:rPr lang="en-US" dirty="0">
                    <a:solidFill>
                      <a:schemeClr val="tx1"/>
                    </a:solidFill>
                  </a:rPr>
                  <a:t> clusters</a:t>
                </a:r>
              </a:p>
              <a:p>
                <a:r>
                  <a:rPr lang="en-US" i="1" dirty="0">
                    <a:solidFill>
                      <a:schemeClr val="tx1"/>
                    </a:solidFill>
                  </a:rPr>
                  <a:t>K</a:t>
                </a:r>
                <a:r>
                  <a:rPr lang="en-US" dirty="0">
                    <a:solidFill>
                      <a:schemeClr val="tx1"/>
                    </a:solidFill>
                  </a:rPr>
                  <a:t> is given by the user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Find the best cluster center </a:t>
                </a:r>
                <a:r>
                  <a:rPr lang="en-US" i="1" dirty="0" err="1">
                    <a:solidFill>
                      <a:schemeClr val="tx1"/>
                    </a:solidFill>
                  </a:rPr>
                  <a:t>u</a:t>
                </a:r>
                <a:r>
                  <a:rPr lang="en-US" i="1" baseline="-25000" dirty="0" err="1">
                    <a:solidFill>
                      <a:schemeClr val="tx1"/>
                    </a:solidFill>
                  </a:rPr>
                  <a:t>i</a:t>
                </a:r>
                <a:r>
                  <a:rPr lang="en-US" dirty="0">
                    <a:solidFill>
                      <a:schemeClr val="tx1"/>
                    </a:solidFill>
                  </a:rPr>
                  <a:t> for every </a:t>
                </a:r>
                <a:r>
                  <a:rPr lang="en-US" i="1" dirty="0" err="1">
                    <a:solidFill>
                      <a:schemeClr val="tx1"/>
                    </a:solidFill>
                  </a:rPr>
                  <a:t>x</a:t>
                </a:r>
                <a:r>
                  <a:rPr lang="en-US" i="1" baseline="-25000" dirty="0" err="1">
                    <a:solidFill>
                      <a:schemeClr val="tx1"/>
                    </a:solidFill>
                  </a:rPr>
                  <a:t>j</a:t>
                </a:r>
                <a:r>
                  <a:rPr lang="en-US" i="1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altLang="zh-TW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altLang="zh-TW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TW" i="1" baseline="-25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𝑆𝑡</m:t>
                            </m:r>
                          </m:sub>
                          <m:sup/>
                          <m:e>
                            <m: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𝑥𝑗</m:t>
                            </m:r>
                            <m: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𝑢𝑖</m:t>
                            </m:r>
                            <m:sSup>
                              <m:sSupPr>
                                <m:ctrlP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91" t="-22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03D799D-502E-4DB4-ABFA-1425E3481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517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10.2.1 </a:t>
            </a:r>
            <a:r>
              <a:rPr lang="en-US" i="1" dirty="0"/>
              <a:t>K</a:t>
            </a:r>
            <a:r>
              <a:rPr lang="en-US" dirty="0"/>
              <a:t>-means Clustering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3500" dirty="0"/>
              <a:t>Algorithm</a:t>
            </a: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sz="3200" dirty="0"/>
              <a:t>Randomly initialize cluster centers </a:t>
            </a:r>
            <a:r>
              <a:rPr lang="en-US" sz="3200" i="1" dirty="0"/>
              <a:t>U</a:t>
            </a:r>
            <a:r>
              <a:rPr lang="en-US" sz="3200" i="1" baseline="-25000" dirty="0"/>
              <a:t>1</a:t>
            </a:r>
            <a:r>
              <a:rPr lang="en-US" sz="3200" i="1" dirty="0"/>
              <a:t>….U</a:t>
            </a:r>
            <a:r>
              <a:rPr lang="en-US" altLang="zh-TW" sz="3200" i="1" baseline="-25000" dirty="0"/>
              <a:t>K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3200" dirty="0"/>
              <a:t>Determine points in each cluster:</a:t>
            </a:r>
          </a:p>
          <a:p>
            <a:pPr lvl="2"/>
            <a:r>
              <a:rPr lang="en-US" altLang="zh-TW" sz="2800" dirty="0"/>
              <a:t>For each point </a:t>
            </a:r>
            <a:r>
              <a:rPr lang="en-US" altLang="zh-TW" sz="2800" i="1" dirty="0"/>
              <a:t>x</a:t>
            </a:r>
            <a:r>
              <a:rPr lang="en-US" altLang="zh-TW" sz="2800" dirty="0"/>
              <a:t>, find the closest </a:t>
            </a:r>
            <a:r>
              <a:rPr lang="en-US" altLang="zh-TW" sz="2800" i="1" dirty="0"/>
              <a:t>U</a:t>
            </a:r>
            <a:r>
              <a:rPr lang="en-US" altLang="zh-TW" sz="2800" i="1" baseline="-25000" dirty="0"/>
              <a:t>i</a:t>
            </a:r>
            <a:r>
              <a:rPr lang="en-US" altLang="zh-TW" sz="2800" dirty="0"/>
              <a:t>; put </a:t>
            </a:r>
            <a:r>
              <a:rPr lang="en-US" altLang="zh-TW" sz="2800" i="1" dirty="0"/>
              <a:t>x</a:t>
            </a:r>
            <a:r>
              <a:rPr lang="en-US" altLang="zh-TW" sz="2800" dirty="0"/>
              <a:t> into cluster </a:t>
            </a:r>
            <a:r>
              <a:rPr lang="en-US" altLang="zh-TW" sz="2800" i="1" dirty="0" err="1"/>
              <a:t>i</a:t>
            </a:r>
            <a:endParaRPr lang="en-US" altLang="zh-TW" sz="2800" i="1" dirty="0"/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3200" dirty="0"/>
              <a:t>Given points in each cluster, solve for </a:t>
            </a:r>
            <a:r>
              <a:rPr lang="en-US" altLang="zh-TW" sz="3200" i="1" dirty="0"/>
              <a:t>U</a:t>
            </a:r>
            <a:r>
              <a:rPr lang="en-US" altLang="zh-TW" sz="3200" i="1" baseline="-25000" dirty="0"/>
              <a:t>i</a:t>
            </a:r>
            <a:r>
              <a:rPr lang="en-US" altLang="zh-TW" sz="3200" dirty="0"/>
              <a:t>:</a:t>
            </a:r>
          </a:p>
          <a:p>
            <a:pPr lvl="2"/>
            <a:r>
              <a:rPr lang="en-US" altLang="zh-TW" sz="2800" dirty="0"/>
              <a:t>Set </a:t>
            </a:r>
            <a:r>
              <a:rPr lang="en-US" altLang="zh-TW" sz="2800" i="1" dirty="0"/>
              <a:t>U</a:t>
            </a:r>
            <a:r>
              <a:rPr lang="en-US" altLang="zh-TW" sz="2800" i="1" baseline="-25000" dirty="0"/>
              <a:t>i</a:t>
            </a:r>
            <a:r>
              <a:rPr lang="en-US" altLang="zh-TW" sz="2800" baseline="-25000" dirty="0"/>
              <a:t> </a:t>
            </a:r>
            <a:r>
              <a:rPr lang="en-US" altLang="zh-TW" sz="2800" dirty="0"/>
              <a:t>to be the mean of points in cluster </a:t>
            </a:r>
            <a:r>
              <a:rPr lang="en-US" altLang="zh-TW" sz="2800" i="1" dirty="0" err="1"/>
              <a:t>i</a:t>
            </a:r>
            <a:endParaRPr lang="en-US" altLang="zh-TW" sz="2800" i="1" dirty="0"/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3200" dirty="0"/>
              <a:t>If any </a:t>
            </a:r>
            <a:r>
              <a:rPr lang="en-US" altLang="zh-TW" sz="3200" i="1" dirty="0"/>
              <a:t>U</a:t>
            </a:r>
            <a:r>
              <a:rPr lang="en-US" altLang="zh-TW" sz="3200" i="1" baseline="-25000" dirty="0"/>
              <a:t>i</a:t>
            </a:r>
            <a:r>
              <a:rPr lang="en-US" altLang="zh-TW" sz="3200" baseline="-25000" dirty="0"/>
              <a:t> </a:t>
            </a:r>
            <a:r>
              <a:rPr lang="en-US" altLang="zh-TW" sz="3200" dirty="0"/>
              <a:t>has changed, repeat Step 2.</a:t>
            </a:r>
          </a:p>
          <a:p>
            <a:pPr marL="914400" lvl="1" indent="-457200">
              <a:buFont typeface="+mj-lt"/>
              <a:buAutoNum type="arabicPeriod"/>
            </a:pPr>
            <a:endParaRPr lang="en-US" altLang="zh-TW" dirty="0"/>
          </a:p>
          <a:p>
            <a:pPr marL="914400" lvl="2" indent="0">
              <a:buNone/>
            </a:pPr>
            <a:r>
              <a:rPr lang="en-US" dirty="0"/>
              <a:t> 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0A60C6D-9EF2-43F0-95E5-1192283A8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28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10.1 Introduction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71499" y="1824135"/>
            <a:ext cx="10143836" cy="594302"/>
          </a:xfrm>
        </p:spPr>
        <p:txBody>
          <a:bodyPr/>
          <a:lstStyle/>
          <a:p>
            <a:r>
              <a:rPr lang="en-US" dirty="0"/>
              <a:t>Medical Applications</a:t>
            </a:r>
          </a:p>
          <a:p>
            <a:endParaRPr 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209" y="2522903"/>
            <a:ext cx="4722256" cy="356134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98778" y="5953446"/>
            <a:ext cx="32447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Src</a:t>
            </a:r>
            <a:r>
              <a:rPr lang="en-US" sz="1100" dirty="0"/>
              <a:t>: https://dsp.stackexchange.com/questions/16710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495" y="2522903"/>
            <a:ext cx="4509820" cy="340113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/>
          <a:srcRect l="23958" t="34016" r="50278" b="45400"/>
          <a:stretch/>
        </p:blipFill>
        <p:spPr>
          <a:xfrm>
            <a:off x="4243531" y="1442409"/>
            <a:ext cx="4711700" cy="211755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/>
          <a:srcRect l="50702" t="15575" r="22632" b="7856"/>
          <a:stretch/>
        </p:blipFill>
        <p:spPr>
          <a:xfrm>
            <a:off x="170952" y="129980"/>
            <a:ext cx="4072579" cy="6577752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4396047" y="5727053"/>
            <a:ext cx="4955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Src</a:t>
            </a:r>
            <a:r>
              <a:rPr lang="en-US" dirty="0"/>
              <a:t>: ADNAN KHASHMAN and ESAM AL-ZGOUL,</a:t>
            </a:r>
          </a:p>
          <a:p>
            <a:r>
              <a:rPr lang="en-US" dirty="0"/>
              <a:t>Image Segmentation of Blood Cells in Leukemia Patients </a:t>
            </a:r>
          </a:p>
        </p:txBody>
      </p:sp>
      <p:sp>
        <p:nvSpPr>
          <p:cNvPr id="11" name="投影片編號版面配置區 10">
            <a:extLst>
              <a:ext uri="{FF2B5EF4-FFF2-40B4-BE49-F238E27FC236}">
                <a16:creationId xmlns:a16="http://schemas.microsoft.com/office/drawing/2014/main" id="{83F74787-D15A-4C29-8AD2-50320D749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02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10.2.1 </a:t>
            </a:r>
            <a:r>
              <a:rPr lang="en-US" i="1" dirty="0"/>
              <a:t>K</a:t>
            </a:r>
            <a:r>
              <a:rPr lang="en-US" dirty="0"/>
              <a:t>-means Clustering</a:t>
            </a:r>
          </a:p>
        </p:txBody>
      </p:sp>
      <p:pic>
        <p:nvPicPr>
          <p:cNvPr id="4" name="線上媒體 3" title="K-means &amp;amp; Image Segmentation - Computerphile">
            <a:hlinkClick r:id="" action="ppaction://media"/>
            <a:extLst>
              <a:ext uri="{FF2B5EF4-FFF2-40B4-BE49-F238E27FC236}">
                <a16:creationId xmlns:a16="http://schemas.microsoft.com/office/drawing/2014/main" id="{E915E50A-EA4C-4C64-A6FC-5A3A1448EC3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28650" y="1690689"/>
            <a:ext cx="7886700" cy="4436269"/>
          </a:xfrm>
          <a:prstGeom prst="rect">
            <a:avLst/>
          </a:prstGeom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DEB86B5-895B-44BC-9CA6-4AF7727A7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9974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10.2.1 </a:t>
            </a:r>
            <a:r>
              <a:rPr lang="en-US" i="1" dirty="0"/>
              <a:t>K</a:t>
            </a:r>
            <a:r>
              <a:rPr lang="en-US" dirty="0"/>
              <a:t>-means Clustering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Pros:</a:t>
            </a:r>
          </a:p>
          <a:p>
            <a:pPr lvl="1"/>
            <a:r>
              <a:rPr lang="en-US" altLang="zh-TW" dirty="0"/>
              <a:t>Simple</a:t>
            </a:r>
          </a:p>
          <a:p>
            <a:pPr lvl="1"/>
            <a:endParaRPr lang="en-US" altLang="zh-TW" dirty="0"/>
          </a:p>
          <a:p>
            <a:r>
              <a:rPr lang="en-US" altLang="zh-TW" dirty="0"/>
              <a:t>Cons:</a:t>
            </a:r>
          </a:p>
          <a:p>
            <a:pPr lvl="1"/>
            <a:r>
              <a:rPr lang="en-US" altLang="zh-TW" dirty="0"/>
              <a:t>Memory-intensive </a:t>
            </a:r>
          </a:p>
          <a:p>
            <a:pPr lvl="1"/>
            <a:r>
              <a:rPr lang="en-US" altLang="zh-TW" dirty="0"/>
              <a:t>Need to pick </a:t>
            </a:r>
            <a:r>
              <a:rPr lang="en-US" altLang="zh-TW" i="1" dirty="0"/>
              <a:t>K</a:t>
            </a:r>
          </a:p>
          <a:p>
            <a:pPr lvl="1"/>
            <a:r>
              <a:rPr lang="en-US" altLang="zh-TW" dirty="0"/>
              <a:t>Initialization sensitive</a:t>
            </a:r>
          </a:p>
          <a:p>
            <a:pPr lvl="1"/>
            <a:r>
              <a:rPr lang="en-US" altLang="zh-TW" dirty="0"/>
              <a:t>Outlier sensitive</a:t>
            </a:r>
          </a:p>
          <a:p>
            <a:pPr lvl="1"/>
            <a:r>
              <a:rPr lang="en-US" altLang="zh-TW" dirty="0"/>
              <a:t>Only finds “spherical” clusters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5F11E43-1C81-4CE7-A3E0-C91B28ABF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05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10.2.1 </a:t>
            </a:r>
            <a:r>
              <a:rPr lang="en-US" i="1" dirty="0"/>
              <a:t>K</a:t>
            </a:r>
            <a:r>
              <a:rPr lang="en-US" dirty="0"/>
              <a:t>-means Clustering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Cons:</a:t>
            </a:r>
          </a:p>
          <a:p>
            <a:pPr lvl="1"/>
            <a:r>
              <a:rPr lang="en-US" altLang="zh-TW" dirty="0"/>
              <a:t>Only finds “spherical” clusters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CA92421-79CF-4B83-A0DA-8075D2507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63" y="2714990"/>
            <a:ext cx="7099473" cy="3596909"/>
          </a:xfrm>
          <a:prstGeom prst="rect">
            <a:avLst/>
          </a:prstGeom>
        </p:spPr>
      </p:pic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7BC3C5C-FB50-447A-B6F4-3F1F44CBF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1678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10.2.1 </a:t>
            </a:r>
            <a:r>
              <a:rPr lang="en-US" i="1" dirty="0"/>
              <a:t>K</a:t>
            </a:r>
            <a:r>
              <a:rPr lang="en-US" dirty="0"/>
              <a:t>-means Clustering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45F7BD30-51AE-4C7D-9A3D-A6717C0E50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Otsu</a:t>
            </a:r>
            <a:r>
              <a:rPr lang="zh-TW" altLang="en-US" dirty="0"/>
              <a:t> </a:t>
            </a:r>
            <a:r>
              <a:rPr lang="en-US" altLang="zh-TW" dirty="0"/>
              <a:t>&amp;</a:t>
            </a:r>
            <a:r>
              <a:rPr lang="zh-TW" altLang="en-US" dirty="0"/>
              <a:t> </a:t>
            </a:r>
            <a:r>
              <a:rPr lang="en-US" altLang="zh-TW" i="1" dirty="0"/>
              <a:t>K</a:t>
            </a:r>
            <a:r>
              <a:rPr lang="en-US" altLang="zh-TW" dirty="0"/>
              <a:t>-means????</a:t>
            </a:r>
          </a:p>
          <a:p>
            <a:r>
              <a:rPr lang="en-US" altLang="zh-TW" dirty="0"/>
              <a:t>They are both based on the same criterion that minimizes the within-class variance.</a:t>
            </a:r>
          </a:p>
          <a:p>
            <a:r>
              <a:rPr lang="en-US" altLang="zh-TW" i="1" dirty="0"/>
              <a:t>K</a:t>
            </a:r>
            <a:r>
              <a:rPr lang="en-US" altLang="zh-TW" dirty="0"/>
              <a:t>-means does not require computing a gray-level histogram before running, but Otsu method needs to compute a gray-level histogram first.</a:t>
            </a:r>
          </a:p>
          <a:p>
            <a:endParaRPr lang="en-US" altLang="zh-TW" dirty="0"/>
          </a:p>
          <a:p>
            <a:pPr marL="0" indent="0">
              <a:buNone/>
            </a:pPr>
            <a:r>
              <a:rPr lang="en-US" altLang="zh-TW" sz="1600" dirty="0"/>
              <a:t>Otsu method and </a:t>
            </a:r>
            <a:r>
              <a:rPr lang="en-US" altLang="zh-TW" sz="1600" i="1" dirty="0"/>
              <a:t>K</a:t>
            </a:r>
            <a:r>
              <a:rPr lang="en-US" altLang="zh-TW" sz="1600" dirty="0"/>
              <a:t>-means, </a:t>
            </a:r>
            <a:r>
              <a:rPr lang="en-US" altLang="zh-TW" sz="1600" dirty="0" err="1"/>
              <a:t>DongjuLiu</a:t>
            </a:r>
            <a:r>
              <a:rPr lang="en-US" altLang="zh-TW" sz="1600" dirty="0"/>
              <a:t>, </a:t>
            </a:r>
            <a:r>
              <a:rPr lang="en-US" altLang="zh-TW" sz="1600" dirty="0" err="1"/>
              <a:t>JianYu</a:t>
            </a:r>
            <a:r>
              <a:rPr lang="en-US" altLang="zh-TW" sz="1600" dirty="0"/>
              <a:t>, 2009, Ninth International Conference on Hybrid Intelligent Systems.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6628505-7C59-4692-AE0A-664FF2654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754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10.2.2 Measurement-Space-Guided Spatial Clustering</a:t>
            </a:r>
          </a:p>
        </p:txBody>
      </p:sp>
      <p:pic>
        <p:nvPicPr>
          <p:cNvPr id="10" name="線上媒體 9">
            <a:hlinkClick r:id="" action="ppaction://media"/>
            <a:extLst>
              <a:ext uri="{FF2B5EF4-FFF2-40B4-BE49-F238E27FC236}">
                <a16:creationId xmlns:a16="http://schemas.microsoft.com/office/drawing/2014/main" id="{066AFA95-4C85-4B58-991A-126A350ADC7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07477" y="2233246"/>
            <a:ext cx="6721230" cy="3780692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9D6C439-412A-4B45-B1B3-63EAF68AA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4204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10.2.3 Thresholding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Q: What if the histogram is </a:t>
            </a:r>
            <a:r>
              <a:rPr lang="en-US" dirty="0">
                <a:solidFill>
                  <a:schemeClr val="accent1"/>
                </a:solidFill>
              </a:rPr>
              <a:t>not nicely bimodal</a:t>
            </a:r>
            <a:r>
              <a:rPr lang="en-US" dirty="0"/>
              <a:t>?</a:t>
            </a:r>
          </a:p>
          <a:p>
            <a:r>
              <a:rPr lang="en-US" dirty="0"/>
              <a:t>Some thoughts from researchers in the field…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/>
                </a:solidFill>
              </a:rPr>
              <a:t>Local Histogram</a:t>
            </a:r>
          </a:p>
          <a:p>
            <a:pPr lvl="1"/>
            <a:r>
              <a:rPr lang="en-US" dirty="0"/>
              <a:t>Chow and Kaneko 1972</a:t>
            </a:r>
          </a:p>
          <a:p>
            <a:pPr lvl="1"/>
            <a:r>
              <a:rPr lang="en-US" dirty="0"/>
              <a:t>Review: Measurement-space-clustering does not require good spatial continuation.</a:t>
            </a:r>
          </a:p>
          <a:p>
            <a:pPr lvl="1"/>
            <a:r>
              <a:rPr lang="en-US" dirty="0"/>
              <a:t>(1) Divide image into mutually exclusive blocks. (2) Compute histogram and determine threshold. (3) Interpolate threshold value.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C7F0E78-DFF7-4A63-AC49-58DDA6201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0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10.2.3 Thresholding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Some thoughts from researchers in the field…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2.   High Laplacian Magnitude</a:t>
            </a:r>
          </a:p>
          <a:p>
            <a:pPr lvl="1"/>
            <a:r>
              <a:rPr lang="en-US" dirty="0" err="1"/>
              <a:t>Weszka</a:t>
            </a:r>
            <a:r>
              <a:rPr lang="en-US" dirty="0"/>
              <a:t>, Nagel, and Rosenfeld 1974</a:t>
            </a:r>
          </a:p>
          <a:p>
            <a:pPr lvl="1"/>
            <a:r>
              <a:rPr lang="en-US" dirty="0"/>
              <a:t>Only determine histogram for high Laplacian magnitude pixels.</a:t>
            </a:r>
          </a:p>
          <a:p>
            <a:pPr lvl="1"/>
            <a:r>
              <a:rPr lang="en-US" dirty="0"/>
              <a:t>Those pixels are the shoulders, which do not involve pixels between regions that help make the histogram valley shallow.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8788224-E67A-419D-B73E-5B50431B6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77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10.2.3 Thresholding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Some thoughts from researchers in the field…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3.   Minimized Busyness</a:t>
            </a:r>
          </a:p>
          <a:p>
            <a:pPr lvl="1"/>
            <a:r>
              <a:rPr lang="en-US" dirty="0" err="1"/>
              <a:t>Weszka</a:t>
            </a:r>
            <a:r>
              <a:rPr lang="en-US" dirty="0"/>
              <a:t> and Rosenfeld 1978</a:t>
            </a:r>
          </a:p>
          <a:p>
            <a:pPr lvl="1"/>
            <a:r>
              <a:rPr lang="en-US" dirty="0"/>
              <a:t>Busyness: the percentage of pixels having a neighbor whose threshold value is different from their own threshold value.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263ACCD-2604-45D6-820D-F275AA10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77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10.2.3 Thresholding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426721" y="1825625"/>
                <a:ext cx="7487919" cy="4351338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Kohler 1981</a:t>
                </a:r>
              </a:p>
              <a:p>
                <a:r>
                  <a:rPr lang="en-US" dirty="0"/>
                  <a:t>Define:</a:t>
                </a:r>
              </a:p>
              <a:p>
                <a:pPr lvl="1"/>
                <a:r>
                  <a:rPr lang="en-US" dirty="0">
                    <a:solidFill>
                      <a:schemeClr val="accent1"/>
                    </a:solidFill>
                  </a:rPr>
                  <a:t>set </a:t>
                </a:r>
                <a:r>
                  <a:rPr lang="en-US" i="1" dirty="0"/>
                  <a:t>E(T)</a:t>
                </a:r>
                <a:r>
                  <a:rPr lang="en-US" dirty="0">
                    <a:solidFill>
                      <a:schemeClr val="accent1"/>
                    </a:solidFill>
                  </a:rPr>
                  <a:t>: edges detected by a threshold </a:t>
                </a:r>
                <a:r>
                  <a:rPr lang="en-US" i="1" dirty="0"/>
                  <a:t>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altLang="zh-TW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{[</m:t>
                    </m:r>
                    <m:d>
                      <m:dPr>
                        <m:ctrlP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,(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)|</m:t>
                    </m:r>
                  </m:oMath>
                </a14:m>
                <a:endParaRPr lang="en-US" altLang="zh-TW" b="0" dirty="0"/>
              </a:p>
              <a:p>
                <a:pPr marL="457200" lvl="1" indent="0">
                  <a:buNone/>
                </a:pPr>
                <a:r>
                  <a:rPr lang="en-US" b="0" dirty="0"/>
                  <a:t>	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1. 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𝑝𝑖𝑥𝑒𝑙𝑠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𝑎𝑟𝑒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𝑛𝑒𝑖𝑔h𝑏𝑜𝑟𝑠</m:t>
                    </m:r>
                  </m:oMath>
                </a14:m>
                <a:endParaRPr lang="en-US" b="0" dirty="0"/>
              </a:p>
              <a:p>
                <a:pPr marL="457200" lvl="1" indent="0">
                  <a:buNone/>
                </a:pPr>
                <a:r>
                  <a:rPr lang="en-US" b="0" dirty="0"/>
                  <a:t>	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2.</m:t>
                    </m:r>
                    <m:func>
                      <m:func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min</m:t>
                        </m:r>
                      </m:fName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),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</m:d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}</m:t>
                        </m:r>
                      </m:e>
                    </m:fun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max</m:t>
                    </m:r>
                    <m:d>
                      <m:dPr>
                        <m:begChr m:val="{"/>
                        <m:endChr m:val="}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I</m:t>
                        </m:r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i</m:t>
                            </m:r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j</m:t>
                            </m:r>
                          </m:e>
                        </m:d>
                        <m:r>
                          <a:rPr lang="en-US" b="0" i="0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I</m:t>
                        </m:r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k</m:t>
                            </m:r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l</m:t>
                            </m:r>
                          </m:e>
                        </m:d>
                      </m:e>
                    </m:d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}.</m:t>
                    </m:r>
                  </m:oMath>
                </a14:m>
                <a:endParaRPr lang="en-US" b="0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grow m:val="on"/>
                        <m:supHide m:val="on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d>
                          <m:dPr>
                            <m:begChr m:val="["/>
                            <m:endChr m:val="]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  <m:d>
                              <m:d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ⅈ,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</m:d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d>
                              <m:d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</m:d>
                          </m:e>
                        </m:d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min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⁡{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𝐼</m:t>
                            </m:r>
                            <m:d>
                              <m:d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</m:d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,|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</m:d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|}</m:t>
                        </m:r>
                      </m:e>
                    </m:nary>
                  </m:oMath>
                </a14:m>
                <a:endParaRPr lang="en-US" b="0" dirty="0"/>
              </a:p>
              <a:p>
                <a:r>
                  <a:rPr lang="en-US" dirty="0"/>
                  <a:t>The average contrast is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)/#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The best threshold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b="0" dirty="0"/>
                  <a:t> is the value that 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1"/>
                    </a:solidFill>
                  </a:rPr>
                  <a:t>   </a:t>
                </a:r>
                <a:r>
                  <a:rPr lang="en-US" b="0" dirty="0">
                    <a:solidFill>
                      <a:schemeClr val="accent1"/>
                    </a:solidFill>
                  </a:rPr>
                  <a:t>maximizes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)/#</m:t>
                    </m:r>
                    <m:r>
                      <a:rPr lang="en-US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b="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6721" y="1825625"/>
                <a:ext cx="7487919" cy="4351338"/>
              </a:xfrm>
              <a:blipFill>
                <a:blip r:embed="rId2"/>
                <a:stretch>
                  <a:fillRect l="-1221" t="-2801" b="-36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F439E3F-7BFB-49B9-879A-5EE24225E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3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標題 1">
            <a:extLst>
              <a:ext uri="{FF2B5EF4-FFF2-40B4-BE49-F238E27FC236}">
                <a16:creationId xmlns:a16="http://schemas.microsoft.com/office/drawing/2014/main" id="{964E2421-C169-4A9A-B6C7-F83FA1D22C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10.2.3 Thresholding – example</a:t>
            </a:r>
            <a:endParaRPr lang="zh-TW" altLang="en-US" dirty="0"/>
          </a:p>
        </p:txBody>
      </p:sp>
      <p:sp>
        <p:nvSpPr>
          <p:cNvPr id="74755" name="內容版面配置區 2">
            <a:extLst>
              <a:ext uri="{FF2B5EF4-FFF2-40B4-BE49-F238E27FC236}">
                <a16:creationId xmlns:a16="http://schemas.microsoft.com/office/drawing/2014/main" id="{537E003C-D3F4-4CAF-BADC-7EB3BA40031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altLang="zh-TW" dirty="0"/>
          </a:p>
          <a:p>
            <a:r>
              <a:rPr lang="en-US" altLang="zh-TW" i="1" dirty="0"/>
              <a:t>T</a:t>
            </a:r>
            <a:r>
              <a:rPr lang="en-US" altLang="zh-TW" dirty="0"/>
              <a:t> = 50</a:t>
            </a:r>
          </a:p>
          <a:p>
            <a:r>
              <a:rPr lang="en-US" altLang="zh-TW" dirty="0"/>
              <a:t>[45, 110]</a:t>
            </a:r>
          </a:p>
          <a:p>
            <a:r>
              <a:rPr lang="en-US" altLang="zh-TW" dirty="0"/>
              <a:t>[33, 88]</a:t>
            </a:r>
          </a:p>
          <a:p>
            <a:r>
              <a:rPr lang="en-US" altLang="zh-TW" dirty="0"/>
              <a:t>[15, 65]</a:t>
            </a:r>
          </a:p>
          <a:p>
            <a:r>
              <a:rPr lang="en-US" altLang="zh-TW" dirty="0"/>
              <a:t>[45, 115]</a:t>
            </a:r>
          </a:p>
          <a:p>
            <a:r>
              <a:rPr lang="en-US" altLang="zh-TW" dirty="0"/>
              <a:t>[0, 225]</a:t>
            </a:r>
            <a:endParaRPr lang="zh-TW" altLang="en-US" dirty="0"/>
          </a:p>
        </p:txBody>
      </p:sp>
      <p:graphicFrame>
        <p:nvGraphicFramePr>
          <p:cNvPr id="74757" name="Object 5">
            <a:extLst>
              <a:ext uri="{FF2B5EF4-FFF2-40B4-BE49-F238E27FC236}">
                <a16:creationId xmlns:a16="http://schemas.microsoft.com/office/drawing/2014/main" id="{300190B3-67D9-46CE-A348-254711BA73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9269373"/>
              </p:ext>
            </p:extLst>
          </p:nvPr>
        </p:nvGraphicFramePr>
        <p:xfrm>
          <a:off x="2957513" y="1690689"/>
          <a:ext cx="5557837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2" name="Equation" r:id="rId4" imgW="3048000" imgH="355600" progId="Equation.DSMT4">
                  <p:embed/>
                </p:oleObj>
              </mc:Choice>
              <mc:Fallback>
                <p:oleObj name="Equation" r:id="rId4" imgW="3048000" imgH="355600" progId="Equation.DSMT4">
                  <p:embed/>
                  <p:pic>
                    <p:nvPicPr>
                      <p:cNvPr id="74757" name="Object 5">
                        <a:extLst>
                          <a:ext uri="{FF2B5EF4-FFF2-40B4-BE49-F238E27FC236}">
                            <a16:creationId xmlns:a16="http://schemas.microsoft.com/office/drawing/2014/main" id="{300190B3-67D9-46CE-A348-254711BA734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7513" y="1690689"/>
                        <a:ext cx="5557837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45D195C-CE42-4627-BB4F-049103E89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5527" t="26491" r="45438" b="49975"/>
          <a:stretch/>
        </p:blipFill>
        <p:spPr>
          <a:xfrm>
            <a:off x="4572001" y="519263"/>
            <a:ext cx="4571999" cy="208438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10.1 Introduction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Industrial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17281" t="50414" r="34912" b="45906"/>
          <a:stretch/>
        </p:blipFill>
        <p:spPr>
          <a:xfrm>
            <a:off x="3026342" y="2721381"/>
            <a:ext cx="6345455" cy="27473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l="15439" t="41930" r="34473" b="30000"/>
          <a:stretch/>
        </p:blipFill>
        <p:spPr>
          <a:xfrm>
            <a:off x="-227797" y="3026030"/>
            <a:ext cx="7454766" cy="235001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/>
          <a:srcRect l="19386" t="32417" r="61491" b="39513"/>
          <a:stretch/>
        </p:blipFill>
        <p:spPr>
          <a:xfrm>
            <a:off x="6785812" y="3077472"/>
            <a:ext cx="2358018" cy="1946987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202622" y="5701375"/>
            <a:ext cx="72497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Src</a:t>
            </a:r>
            <a:r>
              <a:rPr lang="en-US" dirty="0"/>
              <a:t>: Yong-</a:t>
            </a:r>
            <a:r>
              <a:rPr lang="en-US" dirty="0" err="1"/>
              <a:t>zhi</a:t>
            </a:r>
            <a:r>
              <a:rPr lang="en-US" dirty="0"/>
              <a:t> MIN, Biao YUE, Hong-</a:t>
            </a:r>
            <a:r>
              <a:rPr lang="en-US" dirty="0" err="1"/>
              <a:t>feng</a:t>
            </a:r>
            <a:r>
              <a:rPr lang="en-US" dirty="0"/>
              <a:t> MA, Ben-</a:t>
            </a:r>
            <a:r>
              <a:rPr lang="en-US" dirty="0" err="1"/>
              <a:t>yu</a:t>
            </a:r>
            <a:r>
              <a:rPr lang="en-US" dirty="0"/>
              <a:t> XIAO</a:t>
            </a:r>
          </a:p>
          <a:p>
            <a:r>
              <a:rPr lang="en-US" dirty="0"/>
              <a:t>Research on Methods of Segmentation for Rail Surface Defects in Image-based Rail Inspection System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5C141F2-18A8-4FD8-8A96-1F0BEC10D784}"/>
              </a:ext>
            </a:extLst>
          </p:cNvPr>
          <p:cNvSpPr txBox="1"/>
          <p:nvPr/>
        </p:nvSpPr>
        <p:spPr>
          <a:xfrm>
            <a:off x="117446" y="117446"/>
            <a:ext cx="2570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LED: Light-Emitting Diode</a:t>
            </a:r>
          </a:p>
          <a:p>
            <a:r>
              <a:rPr lang="en-US" altLang="zh-TW" dirty="0"/>
              <a:t>NI: National Instruments</a:t>
            </a:r>
            <a:endParaRPr lang="zh-TW" altLang="en-US" dirty="0"/>
          </a:p>
        </p:txBody>
      </p:sp>
      <p:sp>
        <p:nvSpPr>
          <p:cNvPr id="11" name="投影片編號版面配置區 10">
            <a:extLst>
              <a:ext uri="{FF2B5EF4-FFF2-40B4-BE49-F238E27FC236}">
                <a16:creationId xmlns:a16="http://schemas.microsoft.com/office/drawing/2014/main" id="{CA634BF0-58C6-4A74-A1D1-8B4007CA5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7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內容版面配置區 2">
            <a:extLst>
              <a:ext uri="{FF2B5EF4-FFF2-40B4-BE49-F238E27FC236}">
                <a16:creationId xmlns:a16="http://schemas.microsoft.com/office/drawing/2014/main" id="{7CC8A092-2E08-45D1-84A1-C4117EE778E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672879"/>
            <a:ext cx="7886700" cy="4351338"/>
          </a:xfrm>
        </p:spPr>
        <p:txBody>
          <a:bodyPr/>
          <a:lstStyle/>
          <a:p>
            <a:pPr marL="0" indent="0">
              <a:buNone/>
            </a:pPr>
            <a:endParaRPr lang="en-US" altLang="zh-TW" dirty="0"/>
          </a:p>
          <a:p>
            <a:r>
              <a:rPr lang="en-US" altLang="zh-TW" i="1" dirty="0"/>
              <a:t>T</a:t>
            </a:r>
            <a:r>
              <a:rPr lang="en-US" altLang="zh-TW" i="1" baseline="-25000" dirty="0"/>
              <a:t>1</a:t>
            </a:r>
            <a:r>
              <a:rPr lang="en-US" altLang="zh-TW" dirty="0"/>
              <a:t> = 50</a:t>
            </a:r>
          </a:p>
          <a:p>
            <a:r>
              <a:rPr lang="en-US" altLang="zh-TW" dirty="0"/>
              <a:t>[45, 110]   -&gt; [</a:t>
            </a:r>
            <a:r>
              <a:rPr lang="en-US" altLang="zh-TW" dirty="0">
                <a:solidFill>
                  <a:srgbClr val="FF0000"/>
                </a:solidFill>
              </a:rPr>
              <a:t>5</a:t>
            </a:r>
            <a:r>
              <a:rPr lang="en-US" altLang="zh-TW" dirty="0"/>
              <a:t>, 60]</a:t>
            </a:r>
          </a:p>
          <a:p>
            <a:r>
              <a:rPr lang="en-US" altLang="zh-TW" dirty="0"/>
              <a:t>[33, 88]     -&gt; [</a:t>
            </a:r>
            <a:r>
              <a:rPr lang="en-US" altLang="zh-TW" dirty="0">
                <a:solidFill>
                  <a:srgbClr val="FF0000"/>
                </a:solidFill>
              </a:rPr>
              <a:t>17</a:t>
            </a:r>
            <a:r>
              <a:rPr lang="en-US" altLang="zh-TW" dirty="0"/>
              <a:t>, 38]</a:t>
            </a:r>
          </a:p>
          <a:p>
            <a:r>
              <a:rPr lang="en-US" altLang="zh-TW" dirty="0"/>
              <a:t>[15, 65]     -&gt; [35, </a:t>
            </a:r>
            <a:r>
              <a:rPr lang="en-US" altLang="zh-TW" dirty="0">
                <a:solidFill>
                  <a:srgbClr val="FF0000"/>
                </a:solidFill>
              </a:rPr>
              <a:t>15</a:t>
            </a:r>
            <a:r>
              <a:rPr lang="en-US" altLang="zh-TW" dirty="0"/>
              <a:t>]</a:t>
            </a:r>
          </a:p>
          <a:p>
            <a:r>
              <a:rPr lang="en-US" altLang="zh-TW" dirty="0"/>
              <a:t>[45, 115]   -&gt; [</a:t>
            </a:r>
            <a:r>
              <a:rPr lang="en-US" altLang="zh-TW" dirty="0">
                <a:solidFill>
                  <a:srgbClr val="FF0000"/>
                </a:solidFill>
              </a:rPr>
              <a:t>5</a:t>
            </a:r>
            <a:r>
              <a:rPr lang="en-US" altLang="zh-TW" dirty="0"/>
              <a:t>, 65]</a:t>
            </a:r>
          </a:p>
          <a:p>
            <a:r>
              <a:rPr lang="en-US" altLang="zh-TW" dirty="0"/>
              <a:t>[0, 225]     -&gt; [</a:t>
            </a:r>
            <a:r>
              <a:rPr lang="en-US" altLang="zh-TW" dirty="0">
                <a:solidFill>
                  <a:srgbClr val="FF0000"/>
                </a:solidFill>
              </a:rPr>
              <a:t>50</a:t>
            </a:r>
            <a:r>
              <a:rPr lang="en-US" altLang="zh-TW" dirty="0"/>
              <a:t>, 175]</a:t>
            </a:r>
            <a:endParaRPr lang="zh-TW" altLang="en-US" dirty="0"/>
          </a:p>
          <a:p>
            <a:endParaRPr lang="zh-TW" altLang="en-US" dirty="0"/>
          </a:p>
        </p:txBody>
      </p:sp>
      <p:graphicFrame>
        <p:nvGraphicFramePr>
          <p:cNvPr id="76805" name="Object 5">
            <a:extLst>
              <a:ext uri="{FF2B5EF4-FFF2-40B4-BE49-F238E27FC236}">
                <a16:creationId xmlns:a16="http://schemas.microsoft.com/office/drawing/2014/main" id="{4BE9B5F5-2868-4CE1-BF76-3B453BEE65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3969727"/>
              </p:ext>
            </p:extLst>
          </p:nvPr>
        </p:nvGraphicFramePr>
        <p:xfrm>
          <a:off x="2957513" y="1843089"/>
          <a:ext cx="5557837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6" name="Equation" r:id="rId4" imgW="3048000" imgH="355600" progId="Equation.DSMT4">
                  <p:embed/>
                </p:oleObj>
              </mc:Choice>
              <mc:Fallback>
                <p:oleObj name="Equation" r:id="rId4" imgW="3048000" imgH="355600" progId="Equation.DSMT4">
                  <p:embed/>
                  <p:pic>
                    <p:nvPicPr>
                      <p:cNvPr id="76805" name="Object 5">
                        <a:extLst>
                          <a:ext uri="{FF2B5EF4-FFF2-40B4-BE49-F238E27FC236}">
                            <a16:creationId xmlns:a16="http://schemas.microsoft.com/office/drawing/2014/main" id="{4BE9B5F5-2868-4CE1-BF76-3B453BEE65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7513" y="1843089"/>
                        <a:ext cx="5557837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標題 1">
            <a:extLst>
              <a:ext uri="{FF2B5EF4-FFF2-40B4-BE49-F238E27FC236}">
                <a16:creationId xmlns:a16="http://schemas.microsoft.com/office/drawing/2014/main" id="{FE20AA9C-D167-4814-915C-6BCC646F5225}"/>
              </a:ext>
            </a:extLst>
          </p:cNvPr>
          <p:cNvSpPr txBox="1">
            <a:spLocks noChangeArrowheads="1"/>
          </p:cNvSpPr>
          <p:nvPr/>
        </p:nvSpPr>
        <p:spPr>
          <a:xfrm>
            <a:off x="628650" y="32067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/>
              <a:t>10.2.3 Thresholding – example</a:t>
            </a:r>
            <a:r>
              <a:rPr lang="zh-TW" altLang="en-US" dirty="0"/>
              <a:t> 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D231998-30E8-4D36-9CC8-BDB09168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內容版面配置區 2">
            <a:extLst>
              <a:ext uri="{FF2B5EF4-FFF2-40B4-BE49-F238E27FC236}">
                <a16:creationId xmlns:a16="http://schemas.microsoft.com/office/drawing/2014/main" id="{7A75B958-B148-4DDB-B921-423E33F50AB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Example</a:t>
            </a:r>
          </a:p>
          <a:p>
            <a:r>
              <a:rPr lang="en-US" altLang="zh-TW" i="1" dirty="0"/>
              <a:t>T</a:t>
            </a:r>
            <a:r>
              <a:rPr lang="en-US" altLang="zh-TW" i="1" baseline="-25000" dirty="0"/>
              <a:t>1</a:t>
            </a:r>
            <a:r>
              <a:rPr lang="en-US" altLang="zh-TW" dirty="0"/>
              <a:t> = 50</a:t>
            </a:r>
          </a:p>
          <a:p>
            <a:r>
              <a:rPr lang="en-US" altLang="zh-TW" dirty="0"/>
              <a:t>[</a:t>
            </a:r>
            <a:r>
              <a:rPr lang="en-US" altLang="zh-TW" dirty="0">
                <a:solidFill>
                  <a:srgbClr val="FF0000"/>
                </a:solidFill>
              </a:rPr>
              <a:t>5</a:t>
            </a:r>
            <a:r>
              <a:rPr lang="en-US" altLang="zh-TW" dirty="0"/>
              <a:t>, 60]</a:t>
            </a:r>
          </a:p>
          <a:p>
            <a:r>
              <a:rPr lang="en-US" altLang="zh-TW" dirty="0"/>
              <a:t>[</a:t>
            </a:r>
            <a:r>
              <a:rPr lang="en-US" altLang="zh-TW" dirty="0">
                <a:solidFill>
                  <a:srgbClr val="FF0000"/>
                </a:solidFill>
              </a:rPr>
              <a:t>17</a:t>
            </a:r>
            <a:r>
              <a:rPr lang="en-US" altLang="zh-TW" dirty="0"/>
              <a:t>, 38]</a:t>
            </a:r>
          </a:p>
          <a:p>
            <a:r>
              <a:rPr lang="en-US" altLang="zh-TW" dirty="0"/>
              <a:t>[35, </a:t>
            </a:r>
            <a:r>
              <a:rPr lang="en-US" altLang="zh-TW" dirty="0">
                <a:solidFill>
                  <a:srgbClr val="FF0000"/>
                </a:solidFill>
              </a:rPr>
              <a:t>15</a:t>
            </a:r>
            <a:r>
              <a:rPr lang="en-US" altLang="zh-TW" dirty="0"/>
              <a:t>]</a:t>
            </a:r>
          </a:p>
          <a:p>
            <a:r>
              <a:rPr lang="en-US" altLang="zh-TW" dirty="0"/>
              <a:t>[</a:t>
            </a:r>
            <a:r>
              <a:rPr lang="en-US" altLang="zh-TW" dirty="0">
                <a:solidFill>
                  <a:srgbClr val="FF0000"/>
                </a:solidFill>
              </a:rPr>
              <a:t>5</a:t>
            </a:r>
            <a:r>
              <a:rPr lang="en-US" altLang="zh-TW" dirty="0"/>
              <a:t>, 65]</a:t>
            </a:r>
          </a:p>
          <a:p>
            <a:r>
              <a:rPr lang="en-US" altLang="zh-TW" dirty="0"/>
              <a:t>[</a:t>
            </a:r>
            <a:r>
              <a:rPr lang="en-US" altLang="zh-TW" dirty="0">
                <a:solidFill>
                  <a:srgbClr val="FF0000"/>
                </a:solidFill>
              </a:rPr>
              <a:t>50</a:t>
            </a:r>
            <a:r>
              <a:rPr lang="en-US" altLang="zh-TW" dirty="0"/>
              <a:t>, 175]</a:t>
            </a:r>
            <a:endParaRPr lang="zh-TW" altLang="en-US" dirty="0"/>
          </a:p>
        </p:txBody>
      </p:sp>
      <p:graphicFrame>
        <p:nvGraphicFramePr>
          <p:cNvPr id="78853" name="Object 6">
            <a:extLst>
              <a:ext uri="{FF2B5EF4-FFF2-40B4-BE49-F238E27FC236}">
                <a16:creationId xmlns:a16="http://schemas.microsoft.com/office/drawing/2014/main" id="{60503C3A-E3A9-442A-B9DD-17A11EB538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05638" y="3284538"/>
          <a:ext cx="1262062" cy="109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" name="方程式" r:id="rId4" imgW="482391" imgH="418918" progId="Equation.3">
                  <p:embed/>
                </p:oleObj>
              </mc:Choice>
              <mc:Fallback>
                <p:oleObj name="方程式" r:id="rId4" imgW="482391" imgH="418918" progId="Equation.3">
                  <p:embed/>
                  <p:pic>
                    <p:nvPicPr>
                      <p:cNvPr id="78853" name="Object 6">
                        <a:extLst>
                          <a:ext uri="{FF2B5EF4-FFF2-40B4-BE49-F238E27FC236}">
                            <a16:creationId xmlns:a16="http://schemas.microsoft.com/office/drawing/2014/main" id="{60503C3A-E3A9-442A-B9DD-17A11EB5380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5638" y="3284538"/>
                        <a:ext cx="1262062" cy="1098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854" name="文字方塊 6">
            <a:extLst>
              <a:ext uri="{FF2B5EF4-FFF2-40B4-BE49-F238E27FC236}">
                <a16:creationId xmlns:a16="http://schemas.microsoft.com/office/drawing/2014/main" id="{8CD9CFA1-D186-4FD4-877F-23AFF7515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4581525"/>
            <a:ext cx="44640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2800"/>
              <a:t>(5+17+15+5+50) / 5 = 18.4</a:t>
            </a:r>
            <a:endParaRPr lang="zh-TW" altLang="en-US" sz="2800"/>
          </a:p>
        </p:txBody>
      </p:sp>
      <p:graphicFrame>
        <p:nvGraphicFramePr>
          <p:cNvPr id="78855" name="Object 5">
            <a:extLst>
              <a:ext uri="{FF2B5EF4-FFF2-40B4-BE49-F238E27FC236}">
                <a16:creationId xmlns:a16="http://schemas.microsoft.com/office/drawing/2014/main" id="{E4852830-09DE-47D9-91C5-F1CE9D2D25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32138" y="2420938"/>
          <a:ext cx="5557837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7" name="Equation" r:id="rId6" imgW="3048000" imgH="355600" progId="Equation.DSMT4">
                  <p:embed/>
                </p:oleObj>
              </mc:Choice>
              <mc:Fallback>
                <p:oleObj name="Equation" r:id="rId6" imgW="3048000" imgH="355600" progId="Equation.DSMT4">
                  <p:embed/>
                  <p:pic>
                    <p:nvPicPr>
                      <p:cNvPr id="78855" name="Object 5">
                        <a:extLst>
                          <a:ext uri="{FF2B5EF4-FFF2-40B4-BE49-F238E27FC236}">
                            <a16:creationId xmlns:a16="http://schemas.microsoft.com/office/drawing/2014/main" id="{E4852830-09DE-47D9-91C5-F1CE9D2D252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2420938"/>
                        <a:ext cx="5557837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856" name="矩形 8">
            <a:extLst>
              <a:ext uri="{FF2B5EF4-FFF2-40B4-BE49-F238E27FC236}">
                <a16:creationId xmlns:a16="http://schemas.microsoft.com/office/drawing/2014/main" id="{5AE46C9A-E04A-42FB-9EA8-4C7A83F38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7550" y="3649663"/>
            <a:ext cx="3671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/>
              <a:t>The </a:t>
            </a:r>
            <a:r>
              <a:rPr lang="en-US" altLang="zh-TW">
                <a:solidFill>
                  <a:srgbClr val="0000FF"/>
                </a:solidFill>
              </a:rPr>
              <a:t>average contrast </a:t>
            </a:r>
            <a:r>
              <a:rPr lang="en-US" altLang="zh-TW"/>
              <a:t>of all edges </a:t>
            </a:r>
            <a:endParaRPr lang="zh-TW" altLang="en-US"/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53539E6F-C86A-4CE0-B740-CB8EC824A8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altLang="zh-TW" dirty="0"/>
              <a:t>10.2.3 Thresholding – example</a:t>
            </a:r>
            <a:r>
              <a:rPr lang="zh-TW" altLang="en-US" dirty="0"/>
              <a:t> 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4F18D09F-CA6E-48A9-B8AC-8634B4D13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標題 1">
            <a:extLst>
              <a:ext uri="{FF2B5EF4-FFF2-40B4-BE49-F238E27FC236}">
                <a16:creationId xmlns:a16="http://schemas.microsoft.com/office/drawing/2014/main" id="{CABE2BC2-3E91-4AEA-85A5-D3560B5B7B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10.2.3 Thresholding (</a:t>
            </a:r>
            <a:r>
              <a:rPr lang="en-US" altLang="zh-TW" dirty="0" err="1"/>
              <a:t>cont</a:t>
            </a:r>
            <a:r>
              <a:rPr lang="en-US" altLang="zh-TW" dirty="0"/>
              <a:t>’)</a:t>
            </a:r>
            <a:endParaRPr lang="zh-TW" altLang="en-US" dirty="0"/>
          </a:p>
        </p:txBody>
      </p:sp>
      <p:sp>
        <p:nvSpPr>
          <p:cNvPr id="80899" name="內容版面配置區 2">
            <a:extLst>
              <a:ext uri="{FF2B5EF4-FFF2-40B4-BE49-F238E27FC236}">
                <a16:creationId xmlns:a16="http://schemas.microsoft.com/office/drawing/2014/main" id="{13AB3052-1319-4810-84DA-2B32B6EF790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Example</a:t>
            </a:r>
          </a:p>
          <a:p>
            <a:r>
              <a:rPr lang="en-US" altLang="zh-TW" i="1" dirty="0"/>
              <a:t>T</a:t>
            </a:r>
            <a:r>
              <a:rPr lang="en-US" altLang="zh-TW" i="1" baseline="-25000" dirty="0"/>
              <a:t>2</a:t>
            </a:r>
            <a:r>
              <a:rPr lang="en-US" altLang="zh-TW" dirty="0"/>
              <a:t> = 60</a:t>
            </a:r>
          </a:p>
          <a:p>
            <a:r>
              <a:rPr lang="en-US" altLang="zh-TW" dirty="0"/>
              <a:t>[45, 110] -&gt; [</a:t>
            </a:r>
            <a:r>
              <a:rPr lang="en-US" altLang="zh-TW" dirty="0">
                <a:solidFill>
                  <a:srgbClr val="FF0000"/>
                </a:solidFill>
              </a:rPr>
              <a:t>15</a:t>
            </a:r>
            <a:r>
              <a:rPr lang="en-US" altLang="zh-TW" dirty="0"/>
              <a:t>, 50]</a:t>
            </a:r>
          </a:p>
          <a:p>
            <a:r>
              <a:rPr lang="en-US" altLang="zh-TW" dirty="0"/>
              <a:t>[33, 88]   -&gt; [</a:t>
            </a:r>
            <a:r>
              <a:rPr lang="en-US" altLang="zh-TW" dirty="0">
                <a:solidFill>
                  <a:srgbClr val="FF0000"/>
                </a:solidFill>
              </a:rPr>
              <a:t>27</a:t>
            </a:r>
            <a:r>
              <a:rPr lang="en-US" altLang="zh-TW" dirty="0"/>
              <a:t>, 28]</a:t>
            </a:r>
          </a:p>
          <a:p>
            <a:r>
              <a:rPr lang="en-US" altLang="zh-TW" dirty="0"/>
              <a:t>[15, 65]   -&gt; [45, </a:t>
            </a:r>
            <a:r>
              <a:rPr lang="en-US" altLang="zh-TW" dirty="0">
                <a:solidFill>
                  <a:srgbClr val="FF0000"/>
                </a:solidFill>
              </a:rPr>
              <a:t>5</a:t>
            </a:r>
            <a:r>
              <a:rPr lang="en-US" altLang="zh-TW" dirty="0"/>
              <a:t>]</a:t>
            </a:r>
          </a:p>
          <a:p>
            <a:r>
              <a:rPr lang="en-US" altLang="zh-TW" dirty="0"/>
              <a:t>[45, 115] -&gt; [</a:t>
            </a:r>
            <a:r>
              <a:rPr lang="en-US" altLang="zh-TW" dirty="0">
                <a:solidFill>
                  <a:srgbClr val="FF0000"/>
                </a:solidFill>
              </a:rPr>
              <a:t>15</a:t>
            </a:r>
            <a:r>
              <a:rPr lang="en-US" altLang="zh-TW" dirty="0"/>
              <a:t>, 55]</a:t>
            </a:r>
          </a:p>
          <a:p>
            <a:r>
              <a:rPr lang="en-US" altLang="zh-TW" dirty="0"/>
              <a:t>[0, 225]   -&gt; [</a:t>
            </a:r>
            <a:r>
              <a:rPr lang="en-US" altLang="zh-TW" dirty="0">
                <a:solidFill>
                  <a:srgbClr val="FF0000"/>
                </a:solidFill>
              </a:rPr>
              <a:t>60</a:t>
            </a:r>
            <a:r>
              <a:rPr lang="en-US" altLang="zh-TW" dirty="0"/>
              <a:t>, 165]</a:t>
            </a:r>
            <a:endParaRPr lang="zh-TW" altLang="en-US" dirty="0"/>
          </a:p>
        </p:txBody>
      </p:sp>
      <p:graphicFrame>
        <p:nvGraphicFramePr>
          <p:cNvPr id="80901" name="Object 5">
            <a:extLst>
              <a:ext uri="{FF2B5EF4-FFF2-40B4-BE49-F238E27FC236}">
                <a16:creationId xmlns:a16="http://schemas.microsoft.com/office/drawing/2014/main" id="{2C00AD10-437B-4A0F-9CD2-300EC4A768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32138" y="2420938"/>
          <a:ext cx="5557837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3" name="Equation" r:id="rId4" imgW="3048000" imgH="355600" progId="Equation.DSMT4">
                  <p:embed/>
                </p:oleObj>
              </mc:Choice>
              <mc:Fallback>
                <p:oleObj name="Equation" r:id="rId4" imgW="3048000" imgH="355600" progId="Equation.DSMT4">
                  <p:embed/>
                  <p:pic>
                    <p:nvPicPr>
                      <p:cNvPr id="80901" name="Object 5">
                        <a:extLst>
                          <a:ext uri="{FF2B5EF4-FFF2-40B4-BE49-F238E27FC236}">
                            <a16:creationId xmlns:a16="http://schemas.microsoft.com/office/drawing/2014/main" id="{2C00AD10-437B-4A0F-9CD2-300EC4A7689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2420938"/>
                        <a:ext cx="5557837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0A4228A-0137-400A-B9CF-5D0C9CF31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標題 1">
            <a:extLst>
              <a:ext uri="{FF2B5EF4-FFF2-40B4-BE49-F238E27FC236}">
                <a16:creationId xmlns:a16="http://schemas.microsoft.com/office/drawing/2014/main" id="{4F4901C2-07CD-4F84-BBFE-23BB9C619A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10.2.3 Thresholding (</a:t>
            </a:r>
            <a:r>
              <a:rPr lang="en-US" altLang="zh-TW" dirty="0" err="1"/>
              <a:t>cont</a:t>
            </a:r>
            <a:r>
              <a:rPr lang="en-US" altLang="zh-TW" dirty="0"/>
              <a:t>’)</a:t>
            </a:r>
            <a:endParaRPr lang="zh-TW" altLang="en-US" dirty="0"/>
          </a:p>
        </p:txBody>
      </p:sp>
      <p:sp>
        <p:nvSpPr>
          <p:cNvPr id="82947" name="內容版面配置區 2">
            <a:extLst>
              <a:ext uri="{FF2B5EF4-FFF2-40B4-BE49-F238E27FC236}">
                <a16:creationId xmlns:a16="http://schemas.microsoft.com/office/drawing/2014/main" id="{C77E6113-4461-4087-81A3-D33655F2C2D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Example</a:t>
            </a:r>
          </a:p>
          <a:p>
            <a:r>
              <a:rPr lang="en-US" altLang="zh-TW" i="1" dirty="0"/>
              <a:t>T</a:t>
            </a:r>
            <a:r>
              <a:rPr lang="en-US" altLang="zh-TW" i="1" baseline="-25000" dirty="0"/>
              <a:t>2</a:t>
            </a:r>
            <a:r>
              <a:rPr lang="en-US" altLang="zh-TW" dirty="0"/>
              <a:t> = 60</a:t>
            </a:r>
          </a:p>
          <a:p>
            <a:r>
              <a:rPr lang="en-US" altLang="zh-TW" dirty="0"/>
              <a:t>[</a:t>
            </a:r>
            <a:r>
              <a:rPr lang="en-US" altLang="zh-TW" dirty="0">
                <a:solidFill>
                  <a:srgbClr val="FF0000"/>
                </a:solidFill>
              </a:rPr>
              <a:t>15</a:t>
            </a:r>
            <a:r>
              <a:rPr lang="en-US" altLang="zh-TW" dirty="0"/>
              <a:t>, 50]</a:t>
            </a:r>
          </a:p>
          <a:p>
            <a:r>
              <a:rPr lang="en-US" altLang="zh-TW" dirty="0"/>
              <a:t>[</a:t>
            </a:r>
            <a:r>
              <a:rPr lang="en-US" altLang="zh-TW" dirty="0">
                <a:solidFill>
                  <a:srgbClr val="FF0000"/>
                </a:solidFill>
              </a:rPr>
              <a:t>27</a:t>
            </a:r>
            <a:r>
              <a:rPr lang="en-US" altLang="zh-TW" dirty="0"/>
              <a:t>, 28]</a:t>
            </a:r>
          </a:p>
          <a:p>
            <a:r>
              <a:rPr lang="en-US" altLang="zh-TW" dirty="0"/>
              <a:t>[45, </a:t>
            </a:r>
            <a:r>
              <a:rPr lang="en-US" altLang="zh-TW" dirty="0">
                <a:solidFill>
                  <a:srgbClr val="FF0000"/>
                </a:solidFill>
              </a:rPr>
              <a:t>5</a:t>
            </a:r>
            <a:r>
              <a:rPr lang="en-US" altLang="zh-TW" dirty="0"/>
              <a:t>]</a:t>
            </a:r>
          </a:p>
          <a:p>
            <a:r>
              <a:rPr lang="en-US" altLang="zh-TW" dirty="0"/>
              <a:t>[</a:t>
            </a:r>
            <a:r>
              <a:rPr lang="en-US" altLang="zh-TW" dirty="0">
                <a:solidFill>
                  <a:srgbClr val="FF0000"/>
                </a:solidFill>
              </a:rPr>
              <a:t>15</a:t>
            </a:r>
            <a:r>
              <a:rPr lang="en-US" altLang="zh-TW" dirty="0"/>
              <a:t>, 55]</a:t>
            </a:r>
          </a:p>
          <a:p>
            <a:r>
              <a:rPr lang="en-US" altLang="zh-TW" dirty="0"/>
              <a:t>[</a:t>
            </a:r>
            <a:r>
              <a:rPr lang="en-US" altLang="zh-TW" dirty="0">
                <a:solidFill>
                  <a:srgbClr val="FF0000"/>
                </a:solidFill>
              </a:rPr>
              <a:t>60</a:t>
            </a:r>
            <a:r>
              <a:rPr lang="en-US" altLang="zh-TW" dirty="0"/>
              <a:t>, 165]</a:t>
            </a:r>
            <a:endParaRPr lang="zh-TW" altLang="en-US" dirty="0"/>
          </a:p>
        </p:txBody>
      </p:sp>
      <p:graphicFrame>
        <p:nvGraphicFramePr>
          <p:cNvPr id="82949" name="Object 6">
            <a:extLst>
              <a:ext uri="{FF2B5EF4-FFF2-40B4-BE49-F238E27FC236}">
                <a16:creationId xmlns:a16="http://schemas.microsoft.com/office/drawing/2014/main" id="{CD193687-19F9-4D37-BFBB-C03B03E5C33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05638" y="3284538"/>
          <a:ext cx="1262062" cy="109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7" name="方程式" r:id="rId4" imgW="482391" imgH="418918" progId="Equation.3">
                  <p:embed/>
                </p:oleObj>
              </mc:Choice>
              <mc:Fallback>
                <p:oleObj name="方程式" r:id="rId4" imgW="482391" imgH="418918" progId="Equation.3">
                  <p:embed/>
                  <p:pic>
                    <p:nvPicPr>
                      <p:cNvPr id="82949" name="Object 6">
                        <a:extLst>
                          <a:ext uri="{FF2B5EF4-FFF2-40B4-BE49-F238E27FC236}">
                            <a16:creationId xmlns:a16="http://schemas.microsoft.com/office/drawing/2014/main" id="{CD193687-19F9-4D37-BFBB-C03B03E5C33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5638" y="3284538"/>
                        <a:ext cx="1262062" cy="1098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950" name="文字方塊 6">
            <a:extLst>
              <a:ext uri="{FF2B5EF4-FFF2-40B4-BE49-F238E27FC236}">
                <a16:creationId xmlns:a16="http://schemas.microsoft.com/office/drawing/2014/main" id="{931E19C9-06DA-4DEE-9FB1-28A9CEE51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4581525"/>
            <a:ext cx="51260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2800"/>
              <a:t>(15+27+5+15+60) / 5 = 24.4</a:t>
            </a:r>
            <a:endParaRPr lang="zh-TW" altLang="en-US" sz="2800"/>
          </a:p>
        </p:txBody>
      </p:sp>
      <p:graphicFrame>
        <p:nvGraphicFramePr>
          <p:cNvPr id="82951" name="Object 5">
            <a:extLst>
              <a:ext uri="{FF2B5EF4-FFF2-40B4-BE49-F238E27FC236}">
                <a16:creationId xmlns:a16="http://schemas.microsoft.com/office/drawing/2014/main" id="{C6A0A0AB-3C19-4A4F-A56F-38DBFDFB26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32138" y="2420938"/>
          <a:ext cx="5557837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8" name="Equation" r:id="rId6" imgW="3048000" imgH="355600" progId="Equation.DSMT4">
                  <p:embed/>
                </p:oleObj>
              </mc:Choice>
              <mc:Fallback>
                <p:oleObj name="Equation" r:id="rId6" imgW="3048000" imgH="355600" progId="Equation.DSMT4">
                  <p:embed/>
                  <p:pic>
                    <p:nvPicPr>
                      <p:cNvPr id="82951" name="Object 5">
                        <a:extLst>
                          <a:ext uri="{FF2B5EF4-FFF2-40B4-BE49-F238E27FC236}">
                            <a16:creationId xmlns:a16="http://schemas.microsoft.com/office/drawing/2014/main" id="{C6A0A0AB-3C19-4A4F-A56F-38DBFDFB265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2420938"/>
                        <a:ext cx="5557837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952" name="矩形 8">
            <a:extLst>
              <a:ext uri="{FF2B5EF4-FFF2-40B4-BE49-F238E27FC236}">
                <a16:creationId xmlns:a16="http://schemas.microsoft.com/office/drawing/2014/main" id="{9803F380-36D9-4C2F-A9F2-5D41416D0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7550" y="3649663"/>
            <a:ext cx="3671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/>
              <a:t>The average contrast of all edges </a:t>
            </a:r>
            <a:endParaRPr lang="zh-TW" altLang="en-US"/>
          </a:p>
        </p:txBody>
      </p:sp>
      <p:sp>
        <p:nvSpPr>
          <p:cNvPr id="82953" name="矩形 4">
            <a:extLst>
              <a:ext uri="{FF2B5EF4-FFF2-40B4-BE49-F238E27FC236}">
                <a16:creationId xmlns:a16="http://schemas.microsoft.com/office/drawing/2014/main" id="{11010B0B-B432-4CBC-A8CB-597514460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8463" y="5291138"/>
            <a:ext cx="5881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/>
              <a:t>The best threshold </a:t>
            </a:r>
            <a:r>
              <a:rPr lang="en-US" altLang="zh-TW" i="1"/>
              <a:t>T</a:t>
            </a:r>
            <a:r>
              <a:rPr lang="en-US" altLang="zh-TW" i="1" baseline="-25000"/>
              <a:t>b</a:t>
            </a:r>
            <a:r>
              <a:rPr lang="en-US" altLang="zh-TW"/>
              <a:t> is determined by the </a:t>
            </a:r>
            <a:r>
              <a:rPr lang="en-US" altLang="zh-TW">
                <a:solidFill>
                  <a:srgbClr val="0000FF"/>
                </a:solidFill>
              </a:rPr>
              <a:t>maximizes</a:t>
            </a:r>
          </a:p>
        </p:txBody>
      </p:sp>
      <p:graphicFrame>
        <p:nvGraphicFramePr>
          <p:cNvPr id="82954" name="Object 7">
            <a:extLst>
              <a:ext uri="{FF2B5EF4-FFF2-40B4-BE49-F238E27FC236}">
                <a16:creationId xmlns:a16="http://schemas.microsoft.com/office/drawing/2014/main" id="{2427A2D2-CC02-4ED9-998F-0E1793D8DB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56325" y="5756275"/>
          <a:ext cx="1027113" cy="87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9" name="方程式" r:id="rId8" imgW="508000" imgH="431800" progId="Equation.3">
                  <p:embed/>
                </p:oleObj>
              </mc:Choice>
              <mc:Fallback>
                <p:oleObj name="方程式" r:id="rId8" imgW="508000" imgH="431800" progId="Equation.3">
                  <p:embed/>
                  <p:pic>
                    <p:nvPicPr>
                      <p:cNvPr id="82954" name="Object 7">
                        <a:extLst>
                          <a:ext uri="{FF2B5EF4-FFF2-40B4-BE49-F238E27FC236}">
                            <a16:creationId xmlns:a16="http://schemas.microsoft.com/office/drawing/2014/main" id="{2427A2D2-CC02-4ED9-998F-0E1793D8DB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5" y="5756275"/>
                        <a:ext cx="1027113" cy="871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D93758E-4600-4F7B-B1E5-01FEC8D63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10.2.3 Thresholding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4"/>
            <a:ext cx="7976088" cy="4667249"/>
          </a:xfrm>
        </p:spPr>
        <p:txBody>
          <a:bodyPr>
            <a:normAutofit/>
          </a:bodyPr>
          <a:lstStyle/>
          <a:p>
            <a:r>
              <a:rPr lang="en-US" dirty="0"/>
              <a:t>Panda and Rosenfeld 1978</a:t>
            </a:r>
          </a:p>
          <a:p>
            <a:r>
              <a:rPr lang="en-US" dirty="0"/>
              <a:t>Approach for segmenting white blob against dark background</a:t>
            </a:r>
          </a:p>
          <a:p>
            <a:r>
              <a:rPr lang="en-US" dirty="0"/>
              <a:t>Assumption (edge):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Low gradient?</a:t>
            </a:r>
            <a:endParaRPr lang="en-US" dirty="0"/>
          </a:p>
          <a:p>
            <a:pPr lvl="2"/>
            <a:r>
              <a:rPr lang="en-US" altLang="zh-TW" dirty="0"/>
              <a:t>N</a:t>
            </a:r>
            <a:r>
              <a:rPr lang="en-US" dirty="0"/>
              <a:t>ot likely to be an edge </a:t>
            </a:r>
            <a:r>
              <a:rPr lang="en-US" dirty="0">
                <a:sym typeface="Wingdings" panose="05000000000000000000" pitchFamily="2" charset="2"/>
              </a:rPr>
              <a:t> Either dark background or bright blob pixel.</a:t>
            </a:r>
            <a:endParaRPr lang="en-US" dirty="0"/>
          </a:p>
          <a:p>
            <a:pPr lvl="1"/>
            <a:r>
              <a:rPr lang="en-US" dirty="0">
                <a:solidFill>
                  <a:schemeClr val="accent1"/>
                </a:solidFill>
              </a:rPr>
              <a:t>High gradient?</a:t>
            </a:r>
            <a:r>
              <a:rPr lang="en-US" dirty="0"/>
              <a:t> </a:t>
            </a:r>
          </a:p>
          <a:p>
            <a:pPr lvl="2"/>
            <a:r>
              <a:rPr lang="en-US" altLang="zh-TW" dirty="0"/>
              <a:t>L</a:t>
            </a:r>
            <a:r>
              <a:rPr lang="en-US" dirty="0"/>
              <a:t>ikely to be an edge.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Bimodal.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DD2393D-A8EE-4B0A-919B-CD8633774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55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10.2.3 Thresholding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678815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Panda and Rosenfeld 1978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Low-gradient pixels</a:t>
            </a:r>
          </a:p>
          <a:p>
            <a:pPr lvl="1"/>
            <a:r>
              <a:rPr lang="en-US" dirty="0"/>
              <a:t>Histogram: </a:t>
            </a:r>
            <a:r>
              <a:rPr lang="en-US" dirty="0">
                <a:solidFill>
                  <a:schemeClr val="accent1"/>
                </a:solidFill>
              </a:rPr>
              <a:t>bimodal</a:t>
            </a:r>
          </a:p>
          <a:p>
            <a:pPr lvl="1"/>
            <a:r>
              <a:rPr lang="en-US" dirty="0"/>
              <a:t>Good threshold: valley </a:t>
            </a:r>
          </a:p>
          <a:p>
            <a:r>
              <a:rPr lang="en-US" dirty="0"/>
              <a:t>High-gradient pixels</a:t>
            </a:r>
          </a:p>
          <a:p>
            <a:pPr lvl="1"/>
            <a:r>
              <a:rPr lang="en-US" dirty="0"/>
              <a:t>Histogram: </a:t>
            </a:r>
            <a:r>
              <a:rPr lang="en-US" dirty="0">
                <a:solidFill>
                  <a:schemeClr val="accent1"/>
                </a:solidFill>
              </a:rPr>
              <a:t>unimodal</a:t>
            </a:r>
          </a:p>
          <a:p>
            <a:pPr lvl="1"/>
            <a:r>
              <a:rPr lang="en-US" dirty="0"/>
              <a:t>Good threshold: mean</a:t>
            </a:r>
          </a:p>
          <a:p>
            <a:r>
              <a:rPr lang="en-US" dirty="0">
                <a:solidFill>
                  <a:schemeClr val="accent1"/>
                </a:solidFill>
              </a:rPr>
              <a:t>2 threshold values</a:t>
            </a:r>
            <a:r>
              <a:rPr lang="en-US" dirty="0"/>
              <a:t>, one for low-gradient pixels and one for high-gradient pixels.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0" t="3908" r="27313" b="19228"/>
          <a:stretch/>
        </p:blipFill>
        <p:spPr bwMode="auto">
          <a:xfrm>
            <a:off x="5115559" y="1690689"/>
            <a:ext cx="3582671" cy="326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52BE183-EF78-413D-A696-D1090B74D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64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A43D04BD-6423-4362-AA83-C29E160589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10.2.3 Thresholding</a:t>
            </a:r>
          </a:p>
        </p:txBody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349E8ACB-0DB7-452B-BC0A-2C1C8319AA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844675"/>
            <a:ext cx="8913813" cy="4411663"/>
          </a:xfrm>
        </p:spPr>
        <p:txBody>
          <a:bodyPr/>
          <a:lstStyle/>
          <a:p>
            <a:pPr eaLnBrk="1" hangingPunct="1"/>
            <a:r>
              <a:rPr lang="en-US" altLang="zh-TW"/>
              <a:t>FLIR (Forward Looking Infra-Red) image from NATO (North Atlantic Treaty Organization) database</a:t>
            </a:r>
          </a:p>
          <a:p>
            <a:pPr eaLnBrk="1" hangingPunct="1"/>
            <a:endParaRPr lang="en-US" altLang="zh-TW" b="1"/>
          </a:p>
        </p:txBody>
      </p:sp>
      <p:sp>
        <p:nvSpPr>
          <p:cNvPr id="91141" name="投影片編號版面配置區 1">
            <a:extLst>
              <a:ext uri="{FF2B5EF4-FFF2-40B4-BE49-F238E27FC236}">
                <a16:creationId xmlns:a16="http://schemas.microsoft.com/office/drawing/2014/main" id="{A8A05D22-8CF6-4E7C-B689-1984A804F0D2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086600" y="6356350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1C4EB5F-8E20-487F-A2F2-C9A9E2B5026F}" type="slidenum">
              <a:rPr lang="zh-TW" altLang="en-US"/>
              <a:pPr/>
              <a:t>46</a:t>
            </a:fld>
            <a:endParaRPr lang="zh-TW" altLang="en-US"/>
          </a:p>
        </p:txBody>
      </p:sp>
      <p:pic>
        <p:nvPicPr>
          <p:cNvPr id="91142" name="Picture 4">
            <a:extLst>
              <a:ext uri="{FF2B5EF4-FFF2-40B4-BE49-F238E27FC236}">
                <a16:creationId xmlns:a16="http://schemas.microsoft.com/office/drawing/2014/main" id="{8F652504-9035-485C-89BE-3A17B29D3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795588"/>
            <a:ext cx="6196013" cy="406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3" name="文字方塊 1">
            <a:extLst>
              <a:ext uri="{FF2B5EF4-FFF2-40B4-BE49-F238E27FC236}">
                <a16:creationId xmlns:a16="http://schemas.microsoft.com/office/drawing/2014/main" id="{F24C6B07-D2AA-473E-8366-C28D4B0AC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13" y="3429000"/>
            <a:ext cx="272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b="1">
                <a:solidFill>
                  <a:srgbClr val="FF0000"/>
                </a:solidFill>
              </a:rPr>
              <a:t>紅外線偵測戰車引擎位置</a:t>
            </a:r>
          </a:p>
        </p:txBody>
      </p:sp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58F6BEC9-6951-4B61-8CE4-62386CBDA645}"/>
              </a:ext>
            </a:extLst>
          </p:cNvPr>
          <p:cNvCxnSpPr/>
          <p:nvPr/>
        </p:nvCxnSpPr>
        <p:spPr>
          <a:xfrm flipH="1" flipV="1">
            <a:off x="3203575" y="3613150"/>
            <a:ext cx="2019300" cy="32067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Rectangle 3">
            <a:extLst>
              <a:ext uri="{FF2B5EF4-FFF2-40B4-BE49-F238E27FC236}">
                <a16:creationId xmlns:a16="http://schemas.microsoft.com/office/drawing/2014/main" id="{ED681D68-0771-4EB1-A55E-91904F8DCFE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825625"/>
            <a:ext cx="7886700" cy="469899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zh-TW" dirty="0" err="1"/>
              <a:t>Thresholded</a:t>
            </a:r>
            <a:r>
              <a:rPr lang="en-US" altLang="zh-TW" dirty="0"/>
              <a:t> at gray level intensity 190 and 159</a:t>
            </a:r>
          </a:p>
          <a:p>
            <a:pPr eaLnBrk="1" hangingPunct="1"/>
            <a:endParaRPr lang="en-US" altLang="zh-TW" dirty="0"/>
          </a:p>
        </p:txBody>
      </p:sp>
      <p:sp>
        <p:nvSpPr>
          <p:cNvPr id="93189" name="投影片編號版面配置區 1">
            <a:extLst>
              <a:ext uri="{FF2B5EF4-FFF2-40B4-BE49-F238E27FC236}">
                <a16:creationId xmlns:a16="http://schemas.microsoft.com/office/drawing/2014/main" id="{D7081722-542F-4243-B50D-4A4242BAF324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086600" y="6356350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51EE4378-7441-4A65-91B5-4802E802FF1E}" type="slidenum">
              <a:rPr lang="zh-TW" altLang="en-US"/>
              <a:pPr/>
              <a:t>47</a:t>
            </a:fld>
            <a:endParaRPr lang="zh-TW" altLang="en-US"/>
          </a:p>
        </p:txBody>
      </p:sp>
      <p:pic>
        <p:nvPicPr>
          <p:cNvPr id="93190" name="Picture 4">
            <a:extLst>
              <a:ext uri="{FF2B5EF4-FFF2-40B4-BE49-F238E27FC236}">
                <a16:creationId xmlns:a16="http://schemas.microsoft.com/office/drawing/2014/main" id="{CA20C8B8-57CD-480A-88AD-7B97C04A5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359" y="2370136"/>
            <a:ext cx="6664325" cy="412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1" name="文字方塊 1">
            <a:extLst>
              <a:ext uri="{FF2B5EF4-FFF2-40B4-BE49-F238E27FC236}">
                <a16:creationId xmlns:a16="http://schemas.microsoft.com/office/drawing/2014/main" id="{8F101810-B6CA-45D7-BF85-62B6C9604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4397" y="4830761"/>
            <a:ext cx="2338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400" b="1">
                <a:solidFill>
                  <a:srgbClr val="FF0000"/>
                </a:solidFill>
              </a:rPr>
              <a:t>引擎附近的熱氣</a:t>
            </a:r>
          </a:p>
        </p:txBody>
      </p:sp>
      <p:sp>
        <p:nvSpPr>
          <p:cNvPr id="93192" name="文字方塊 1">
            <a:extLst>
              <a:ext uri="{FF2B5EF4-FFF2-40B4-BE49-F238E27FC236}">
                <a16:creationId xmlns:a16="http://schemas.microsoft.com/office/drawing/2014/main" id="{E12BBAB2-5B14-4845-A07B-561EE4517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9859" y="4976811"/>
            <a:ext cx="23383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400" b="1">
                <a:solidFill>
                  <a:srgbClr val="FF0000"/>
                </a:solidFill>
              </a:rPr>
              <a:t>真正引擎的位置</a:t>
            </a:r>
            <a:endParaRPr lang="en-US" altLang="zh-TW" sz="2400" b="1">
              <a:solidFill>
                <a:srgbClr val="FF0000"/>
              </a:solidFill>
            </a:endParaRPr>
          </a:p>
          <a:p>
            <a:endParaRPr lang="zh-TW" altLang="en-US" sz="2400" b="1">
              <a:solidFill>
                <a:srgbClr val="FF0000"/>
              </a:solidFill>
            </a:endParaRPr>
          </a:p>
        </p:txBody>
      </p:sp>
      <p:sp>
        <p:nvSpPr>
          <p:cNvPr id="13" name="標題 1">
            <a:extLst>
              <a:ext uri="{FF2B5EF4-FFF2-40B4-BE49-F238E27FC236}">
                <a16:creationId xmlns:a16="http://schemas.microsoft.com/office/drawing/2014/main" id="{DEC242AE-6BE3-436F-872D-B1601F9DE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10.2.3 Thresholding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>
            <a:extLst>
              <a:ext uri="{FF2B5EF4-FFF2-40B4-BE49-F238E27FC236}">
                <a16:creationId xmlns:a16="http://schemas.microsoft.com/office/drawing/2014/main" id="{8D4C3306-587C-4219-95D6-0711F9AF7C1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pixels having large gradient magnitude</a:t>
            </a:r>
          </a:p>
        </p:txBody>
      </p:sp>
      <p:sp>
        <p:nvSpPr>
          <p:cNvPr id="94213" name="投影片編號版面配置區 1">
            <a:extLst>
              <a:ext uri="{FF2B5EF4-FFF2-40B4-BE49-F238E27FC236}">
                <a16:creationId xmlns:a16="http://schemas.microsoft.com/office/drawing/2014/main" id="{1D761279-780F-4891-A7DB-B984B100D76C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086600" y="6356350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EE3A744F-1BD6-4621-89CD-D1BA0AA17E4E}" type="slidenum">
              <a:rPr lang="zh-TW" altLang="en-US"/>
              <a:pPr/>
              <a:t>48</a:t>
            </a:fld>
            <a:endParaRPr lang="zh-TW" altLang="en-US"/>
          </a:p>
        </p:txBody>
      </p:sp>
      <p:pic>
        <p:nvPicPr>
          <p:cNvPr id="94214" name="Picture 4">
            <a:extLst>
              <a:ext uri="{FF2B5EF4-FFF2-40B4-BE49-F238E27FC236}">
                <a16:creationId xmlns:a16="http://schemas.microsoft.com/office/drawing/2014/main" id="{D8B93105-7FA2-4A61-ACF3-88EB7F4F3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688" y="2573338"/>
            <a:ext cx="6440487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5" name="文字方塊 1">
            <a:extLst>
              <a:ext uri="{FF2B5EF4-FFF2-40B4-BE49-F238E27FC236}">
                <a16:creationId xmlns:a16="http://schemas.microsoft.com/office/drawing/2014/main" id="{0035BB8C-F968-4AA7-833B-C188BC64C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575" y="3414713"/>
            <a:ext cx="21637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400" b="1">
                <a:solidFill>
                  <a:srgbClr val="FF0000"/>
                </a:solidFill>
              </a:rPr>
              <a:t>戰車引擎位置</a:t>
            </a: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5C74CF70-44F7-4AEF-988C-6B2EA00FE439}"/>
              </a:ext>
            </a:extLst>
          </p:cNvPr>
          <p:cNvCxnSpPr/>
          <p:nvPr/>
        </p:nvCxnSpPr>
        <p:spPr>
          <a:xfrm flipH="1" flipV="1">
            <a:off x="3203575" y="3613150"/>
            <a:ext cx="1728788" cy="3175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標題 1">
            <a:extLst>
              <a:ext uri="{FF2B5EF4-FFF2-40B4-BE49-F238E27FC236}">
                <a16:creationId xmlns:a16="http://schemas.microsoft.com/office/drawing/2014/main" id="{2E3DFE8D-9630-41FE-97CF-05C0E78A9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10.2.3 Thresholding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3">
            <a:extLst>
              <a:ext uri="{FF2B5EF4-FFF2-40B4-BE49-F238E27FC236}">
                <a16:creationId xmlns:a16="http://schemas.microsoft.com/office/drawing/2014/main" id="{C2C4F001-6868-42B7-B208-20E3055EFA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2D gray level intensity-gradient space</a:t>
            </a:r>
          </a:p>
        </p:txBody>
      </p:sp>
      <p:sp>
        <p:nvSpPr>
          <p:cNvPr id="96261" name="投影片編號版面配置區 1">
            <a:extLst>
              <a:ext uri="{FF2B5EF4-FFF2-40B4-BE49-F238E27FC236}">
                <a16:creationId xmlns:a16="http://schemas.microsoft.com/office/drawing/2014/main" id="{3FD7E306-0BEB-4738-BDD8-ECF8DEE13C0D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086600" y="6356350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1ED08DE7-B74C-44BC-A8B7-AD91E29F0640}" type="slidenum">
              <a:rPr lang="zh-TW" altLang="en-US"/>
              <a:pPr/>
              <a:t>49</a:t>
            </a:fld>
            <a:endParaRPr lang="zh-TW" altLang="en-US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7F0C0E4-3CB1-47DE-8DAB-C86CD758C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2452193"/>
            <a:ext cx="3943350" cy="390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ED12B8ED-23A2-45B3-AB5D-50F2B0718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10.2.3 Thresholding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7 L -0.21563 -0.1421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81" y="-71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10.1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Continuous Images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24737" t="22437" r="22281" b="10819"/>
          <a:stretch/>
        </p:blipFill>
        <p:spPr>
          <a:xfrm>
            <a:off x="2348799" y="2315537"/>
            <a:ext cx="6410391" cy="4542463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21685" y="4130040"/>
            <a:ext cx="19832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</a:p>
          <a:p>
            <a:r>
              <a:rPr lang="en-US" dirty="0" err="1"/>
              <a:t>Nir</a:t>
            </a:r>
            <a:r>
              <a:rPr lang="en-US" dirty="0"/>
              <a:t> Friedman and Stuart Russell,</a:t>
            </a:r>
          </a:p>
          <a:p>
            <a:r>
              <a:rPr lang="en-US" dirty="0"/>
              <a:t>Image Segmentation in Video Sequences: </a:t>
            </a:r>
          </a:p>
          <a:p>
            <a:r>
              <a:rPr lang="en-US" dirty="0"/>
              <a:t>A Probabilistic Approach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A027C68-493F-4322-9BEB-C774BB98B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6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>
            <a:extLst>
              <a:ext uri="{FF2B5EF4-FFF2-40B4-BE49-F238E27FC236}">
                <a16:creationId xmlns:a16="http://schemas.microsoft.com/office/drawing/2014/main" id="{FE2E86AF-E639-416E-888A-622745D3A2C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resulting segmentation: bright object with slightly darker appendage on top</a:t>
            </a:r>
          </a:p>
        </p:txBody>
      </p:sp>
      <p:sp>
        <p:nvSpPr>
          <p:cNvPr id="98309" name="投影片編號版面配置區 1">
            <a:extLst>
              <a:ext uri="{FF2B5EF4-FFF2-40B4-BE49-F238E27FC236}">
                <a16:creationId xmlns:a16="http://schemas.microsoft.com/office/drawing/2014/main" id="{E6328049-DF5E-48D6-8E52-5D2A85B15918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086600" y="6356350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F5771258-5D1E-425D-B4CD-8F3FE56AB56E}" type="slidenum">
              <a:rPr lang="zh-TW" altLang="en-US"/>
              <a:pPr/>
              <a:t>50</a:t>
            </a:fld>
            <a:endParaRPr lang="zh-TW" altLang="en-US"/>
          </a:p>
        </p:txBody>
      </p:sp>
      <p:pic>
        <p:nvPicPr>
          <p:cNvPr id="98310" name="Picture 4">
            <a:extLst>
              <a:ext uri="{FF2B5EF4-FFF2-40B4-BE49-F238E27FC236}">
                <a16:creationId xmlns:a16="http://schemas.microsoft.com/office/drawing/2014/main" id="{04BD5DC7-82C0-47BE-B452-64912FDD3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75" y="2673349"/>
            <a:ext cx="6521450" cy="386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1" name="文字方塊 1">
            <a:extLst>
              <a:ext uri="{FF2B5EF4-FFF2-40B4-BE49-F238E27FC236}">
                <a16:creationId xmlns:a16="http://schemas.microsoft.com/office/drawing/2014/main" id="{DC63FA63-265B-4C82-95C0-29BE22102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468" y="3962400"/>
            <a:ext cx="21637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400" b="1" dirty="0">
                <a:solidFill>
                  <a:srgbClr val="FF0000"/>
                </a:solidFill>
              </a:rPr>
              <a:t>戰車引擎位置</a:t>
            </a: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7C4673BD-8C98-420D-972F-A59CD0C8DDB7}"/>
              </a:ext>
            </a:extLst>
          </p:cNvPr>
          <p:cNvCxnSpPr>
            <a:cxnSpLocks/>
          </p:cNvCxnSpPr>
          <p:nvPr/>
        </p:nvCxnSpPr>
        <p:spPr>
          <a:xfrm flipH="1">
            <a:off x="2635250" y="4001294"/>
            <a:ext cx="1677670" cy="19129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標題 1">
            <a:extLst>
              <a:ext uri="{FF2B5EF4-FFF2-40B4-BE49-F238E27FC236}">
                <a16:creationId xmlns:a16="http://schemas.microsoft.com/office/drawing/2014/main" id="{CCB1C721-B434-4EE1-9339-24CA565D5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10.2.3 Thresholding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81AF5865-9A94-48F1-90CC-1FD5E908C5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10.2.4 Multidimensional Measurement-Space Clustering</a:t>
            </a:r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4E874063-5862-4564-BF54-10AB7C4997B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71500" indent="-571500" eaLnBrk="1" hangingPunct="1"/>
            <a:r>
              <a:rPr lang="en-US" altLang="zh-TW" dirty="0"/>
              <a:t>LANDSAT image: consists of seven separate images called bands</a:t>
            </a:r>
          </a:p>
          <a:p>
            <a:pPr marL="571500" indent="-571500" eaLnBrk="1" hangingPunct="1"/>
            <a:r>
              <a:rPr lang="en-US" altLang="zh-TW" dirty="0"/>
              <a:t>Constraints of reality</a:t>
            </a:r>
          </a:p>
          <a:p>
            <a:pPr marL="839788" lvl="1" indent="-495300" eaLnBrk="1" hangingPunct="1">
              <a:buSzTx/>
              <a:buFont typeface="Wingdings" panose="05000000000000000000" pitchFamily="2" charset="2"/>
              <a:buAutoNum type="arabicPeriod"/>
            </a:pPr>
            <a:r>
              <a:rPr lang="en-US" altLang="zh-TW" b="1" dirty="0"/>
              <a:t>high correlation between band-to-band pixel values</a:t>
            </a:r>
          </a:p>
          <a:p>
            <a:pPr marL="839788" lvl="1" indent="-495300" eaLnBrk="1" hangingPunct="1">
              <a:buSzTx/>
              <a:buFont typeface="Wingdings" panose="05000000000000000000" pitchFamily="2" charset="2"/>
              <a:buAutoNum type="arabicPeriod"/>
            </a:pPr>
            <a:r>
              <a:rPr lang="en-US" altLang="zh-TW" b="1" dirty="0"/>
              <a:t>large amount of spatial redundancy</a:t>
            </a:r>
            <a:r>
              <a:rPr lang="zh-TW" altLang="en-US" b="1" dirty="0"/>
              <a:t> </a:t>
            </a:r>
            <a:r>
              <a:rPr lang="en-US" altLang="zh-TW" b="1" dirty="0"/>
              <a:t>in image data</a:t>
            </a:r>
          </a:p>
          <a:p>
            <a:pPr marL="571500" indent="-571500" eaLnBrk="1" hangingPunct="1"/>
            <a:endParaRPr lang="en-US" altLang="zh-TW" b="1" dirty="0"/>
          </a:p>
        </p:txBody>
      </p:sp>
      <p:sp>
        <p:nvSpPr>
          <p:cNvPr id="100357" name="投影片編號版面配置區 1">
            <a:extLst>
              <a:ext uri="{FF2B5EF4-FFF2-40B4-BE49-F238E27FC236}">
                <a16:creationId xmlns:a16="http://schemas.microsoft.com/office/drawing/2014/main" id="{B307BBEF-6A7A-479B-A74F-EE27F1396328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086600" y="6356350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59D3C10B-A206-49EA-8262-ED1FF56D3FEB}" type="slidenum">
              <a:rPr lang="zh-TW" altLang="en-US"/>
              <a:pPr/>
              <a:t>51</a:t>
            </a:fld>
            <a:endParaRPr lang="zh-TW" alt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A78A1104-081C-40F6-A4A2-F6E614AE12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10.2.4 Multidimensional Measurement-Space Clustering</a:t>
            </a:r>
          </a:p>
        </p:txBody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4B8E9C3A-8997-419B-8EFD-FA514B6DBB3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4213" y="2041525"/>
            <a:ext cx="8250237" cy="4757738"/>
          </a:xfrm>
        </p:spPr>
        <p:txBody>
          <a:bodyPr/>
          <a:lstStyle/>
          <a:p>
            <a:pPr eaLnBrk="1" hangingPunct="1"/>
            <a:r>
              <a:rPr lang="en-US" altLang="zh-TW" sz="2600" b="1" dirty="0"/>
              <a:t>Spectral sensitivity of LANDSAT 7 Bands. </a:t>
            </a:r>
          </a:p>
          <a:p>
            <a:pPr eaLnBrk="1" hangingPunct="1"/>
            <a:r>
              <a:rPr lang="en-US" altLang="zh-TW" sz="2600" b="1" dirty="0"/>
              <a:t>Band Number Wavelength Interval Spectral Response.</a:t>
            </a:r>
          </a:p>
          <a:p>
            <a:pPr eaLnBrk="1" hangingPunct="1"/>
            <a:r>
              <a:rPr lang="en-US" altLang="zh-TW" sz="2600" b="1" dirty="0"/>
              <a:t>1. 	0.45-0.52 µm	Blue-Green</a:t>
            </a:r>
          </a:p>
          <a:p>
            <a:pPr eaLnBrk="1" hangingPunct="1"/>
            <a:r>
              <a:rPr lang="en-US" altLang="zh-TW" sz="2600" b="1" dirty="0"/>
              <a:t>2.	0.52-0.60 µm	Green</a:t>
            </a:r>
          </a:p>
          <a:p>
            <a:pPr eaLnBrk="1" hangingPunct="1"/>
            <a:r>
              <a:rPr lang="en-US" altLang="zh-TW" sz="2600" b="1" dirty="0"/>
              <a:t>3.	0.63-0.69 µm	Red</a:t>
            </a:r>
          </a:p>
          <a:p>
            <a:pPr eaLnBrk="1" hangingPunct="1"/>
            <a:r>
              <a:rPr lang="en-US" altLang="zh-TW" sz="2600" b="1" dirty="0"/>
              <a:t>4.	0.76-0.90 µm	Near-IR</a:t>
            </a:r>
          </a:p>
          <a:p>
            <a:pPr eaLnBrk="1" hangingPunct="1"/>
            <a:r>
              <a:rPr lang="en-US" altLang="zh-TW" sz="2600" b="1" dirty="0"/>
              <a:t>5.	1.55-1.75 µm	Shortwave-IR	</a:t>
            </a:r>
          </a:p>
          <a:p>
            <a:pPr eaLnBrk="1" hangingPunct="1"/>
            <a:r>
              <a:rPr lang="en-US" altLang="zh-TW" sz="2600" b="1" dirty="0"/>
              <a:t>6.	10.40-12.50 µm Thermal-IR</a:t>
            </a:r>
          </a:p>
          <a:p>
            <a:pPr eaLnBrk="1" hangingPunct="1"/>
            <a:r>
              <a:rPr lang="en-US" altLang="zh-TW" sz="2600" b="1" dirty="0"/>
              <a:t>7.	2.08-2.35 µm	Mid-IR</a:t>
            </a:r>
          </a:p>
        </p:txBody>
      </p:sp>
      <p:sp>
        <p:nvSpPr>
          <p:cNvPr id="102405" name="投影片編號版面配置區 1">
            <a:extLst>
              <a:ext uri="{FF2B5EF4-FFF2-40B4-BE49-F238E27FC236}">
                <a16:creationId xmlns:a16="http://schemas.microsoft.com/office/drawing/2014/main" id="{B8AEEF50-97D6-4DDF-99AA-66F52C4ED169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086600" y="6356350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8A95970F-C8C6-4FF2-B2C4-39A60BA8D36B}" type="slidenum">
              <a:rPr lang="zh-TW" altLang="en-US"/>
              <a:pPr/>
              <a:t>52</a:t>
            </a:fld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104209D-6B08-4EF0-B503-3317DF83A33F}"/>
              </a:ext>
            </a:extLst>
          </p:cNvPr>
          <p:cNvSpPr txBox="1"/>
          <p:nvPr/>
        </p:nvSpPr>
        <p:spPr>
          <a:xfrm>
            <a:off x="7588119" y="136525"/>
            <a:ext cx="13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IR: Infra-Red</a:t>
            </a:r>
            <a:endParaRPr lang="zh-TW" alt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659E7FCB-74D7-4B4D-8054-CD711624D9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10.2.3 Multidimensional Measurement-Space Clustering</a:t>
            </a:r>
          </a:p>
        </p:txBody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266C580B-6264-4E2F-932C-35D36333C0C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zh-TW"/>
          </a:p>
        </p:txBody>
      </p:sp>
      <p:sp>
        <p:nvSpPr>
          <p:cNvPr id="104453" name="投影片編號版面配置區 1">
            <a:extLst>
              <a:ext uri="{FF2B5EF4-FFF2-40B4-BE49-F238E27FC236}">
                <a16:creationId xmlns:a16="http://schemas.microsoft.com/office/drawing/2014/main" id="{3D5ED377-0F9C-4FA8-827A-BDF493BB489F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086600" y="6356350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7D00887C-7DC7-4133-8516-D79DA7AC7B1D}" type="slidenum">
              <a:rPr lang="zh-TW" altLang="en-US"/>
              <a:pPr/>
              <a:t>53</a:t>
            </a:fld>
            <a:endParaRPr lang="zh-TW" altLang="en-US"/>
          </a:p>
        </p:txBody>
      </p:sp>
      <p:pic>
        <p:nvPicPr>
          <p:cNvPr id="104454" name="Picture 5">
            <a:extLst>
              <a:ext uri="{FF2B5EF4-FFF2-40B4-BE49-F238E27FC236}">
                <a16:creationId xmlns:a16="http://schemas.microsoft.com/office/drawing/2014/main" id="{BC357BF0-4DBE-423D-A390-45585E58B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838"/>
            <a:ext cx="887095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4571152A-C103-4EBD-B888-33232D4F3A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zh-TW"/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1D23E86C-2C2C-4832-96CA-F84FEC105DC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zh-TW"/>
          </a:p>
        </p:txBody>
      </p:sp>
      <p:sp>
        <p:nvSpPr>
          <p:cNvPr id="105477" name="投影片編號版面配置區 1">
            <a:extLst>
              <a:ext uri="{FF2B5EF4-FFF2-40B4-BE49-F238E27FC236}">
                <a16:creationId xmlns:a16="http://schemas.microsoft.com/office/drawing/2014/main" id="{15FA6EA1-0F33-4DD9-BCA4-6AC88F2B66E4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086600" y="6356350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39DD9AB4-2BC4-484A-A616-767C0E5E7C29}" type="slidenum">
              <a:rPr lang="zh-TW" altLang="en-US"/>
              <a:pPr/>
              <a:t>54</a:t>
            </a:fld>
            <a:endParaRPr lang="zh-TW" altLang="en-US"/>
          </a:p>
        </p:txBody>
      </p:sp>
      <p:pic>
        <p:nvPicPr>
          <p:cNvPr id="105478" name="Picture 4">
            <a:extLst>
              <a:ext uri="{FF2B5EF4-FFF2-40B4-BE49-F238E27FC236}">
                <a16:creationId xmlns:a16="http://schemas.microsoft.com/office/drawing/2014/main" id="{F54A6A4D-DE98-45D5-9856-08D0524E6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8" y="-23813"/>
            <a:ext cx="5434012" cy="689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5" name="投影片編號版面配置區 1">
            <a:extLst>
              <a:ext uri="{FF2B5EF4-FFF2-40B4-BE49-F238E27FC236}">
                <a16:creationId xmlns:a16="http://schemas.microsoft.com/office/drawing/2014/main" id="{010CFEF9-0F5F-49F2-A64E-48DE1B8D0BF1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6750050" y="6356350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0FB16160-528C-46A1-BBCC-FC2CD0078C9E}" type="slidenum">
              <a:rPr lang="zh-TW" altLang="en-US"/>
              <a:pPr/>
              <a:t>55</a:t>
            </a:fld>
            <a:endParaRPr lang="zh-TW" altLang="en-US"/>
          </a:p>
        </p:txBody>
      </p:sp>
      <p:pic>
        <p:nvPicPr>
          <p:cNvPr id="107526" name="圖片 2">
            <a:extLst>
              <a:ext uri="{FF2B5EF4-FFF2-40B4-BE49-F238E27FC236}">
                <a16:creationId xmlns:a16="http://schemas.microsoft.com/office/drawing/2014/main" id="{B2347D1C-05F6-4A46-97CB-D1587655B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131887"/>
            <a:ext cx="2919413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7" name="文字方塊 3">
            <a:extLst>
              <a:ext uri="{FF2B5EF4-FFF2-40B4-BE49-F238E27FC236}">
                <a16:creationId xmlns:a16="http://schemas.microsoft.com/office/drawing/2014/main" id="{BC50ACAC-4EA9-4825-9E08-0CCE59499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1650" y="1762125"/>
            <a:ext cx="4891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2800"/>
              <a:t>Band1: c1,c2,c3 </a:t>
            </a:r>
            <a:r>
              <a:rPr lang="zh-TW" altLang="en-US" sz="2800"/>
              <a:t>三個</a:t>
            </a:r>
            <a:r>
              <a:rPr lang="en-US" altLang="zh-TW" sz="2800"/>
              <a:t>clusters</a:t>
            </a:r>
            <a:endParaRPr lang="zh-TW" altLang="en-US" sz="2600"/>
          </a:p>
        </p:txBody>
      </p:sp>
      <p:sp>
        <p:nvSpPr>
          <p:cNvPr id="107528" name="文字方塊 9">
            <a:extLst>
              <a:ext uri="{FF2B5EF4-FFF2-40B4-BE49-F238E27FC236}">
                <a16:creationId xmlns:a16="http://schemas.microsoft.com/office/drawing/2014/main" id="{F54B498E-08F8-43CF-B373-A9691ACB4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5463" y="2262187"/>
            <a:ext cx="45005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2800"/>
              <a:t>Band2: c4,c5</a:t>
            </a:r>
            <a:r>
              <a:rPr lang="zh-TW" altLang="en-US" sz="2800"/>
              <a:t> 兩個</a:t>
            </a:r>
            <a:r>
              <a:rPr lang="en-US" altLang="zh-TW" sz="2800"/>
              <a:t>clusters</a:t>
            </a:r>
            <a:endParaRPr lang="zh-TW" altLang="en-US" sz="2600"/>
          </a:p>
        </p:txBody>
      </p:sp>
      <p:sp>
        <p:nvSpPr>
          <p:cNvPr id="107529" name="文字方塊 5">
            <a:extLst>
              <a:ext uri="{FF2B5EF4-FFF2-40B4-BE49-F238E27FC236}">
                <a16:creationId xmlns:a16="http://schemas.microsoft.com/office/drawing/2014/main" id="{40889959-1E11-4054-8261-269214F98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8663" y="3968750"/>
            <a:ext cx="5545137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2600" dirty="0"/>
              <a:t>Band1 +</a:t>
            </a:r>
            <a:r>
              <a:rPr lang="zh-TW" altLang="en-US" sz="2600" dirty="0"/>
              <a:t> </a:t>
            </a:r>
            <a:r>
              <a:rPr lang="en-US" altLang="zh-TW" sz="2600" dirty="0"/>
              <a:t>Band2 </a:t>
            </a:r>
            <a:r>
              <a:rPr lang="zh-TW" altLang="en-US" sz="2600" dirty="0"/>
              <a:t>的</a:t>
            </a:r>
            <a:r>
              <a:rPr lang="en-US" altLang="zh-TW" sz="2600" dirty="0"/>
              <a:t>cluster </a:t>
            </a:r>
            <a:r>
              <a:rPr lang="zh-TW" altLang="en-US" sz="2600" dirty="0"/>
              <a:t>就可能是</a:t>
            </a:r>
            <a:r>
              <a:rPr lang="en-US" altLang="zh-TW" sz="2600" dirty="0"/>
              <a:t>{(c1,c4),(c1,c5) ,(c2,c4) ,(c2,c5) ,(c3,c4) ,(c3,c5)}</a:t>
            </a:r>
            <a:endParaRPr lang="zh-TW" altLang="en-US" sz="26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10.2.4 Multidimensional Measurement-Space Clustering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and purpose.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/>
          <a:srcRect t="34524" r="57500" b="5237"/>
          <a:stretch/>
        </p:blipFill>
        <p:spPr>
          <a:xfrm>
            <a:off x="-40821" y="1969069"/>
            <a:ext cx="9197828" cy="4190431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/>
          <a:srcRect t="35951" r="57500" b="4618"/>
          <a:stretch/>
        </p:blipFill>
        <p:spPr>
          <a:xfrm>
            <a:off x="-40821" y="2165012"/>
            <a:ext cx="9197828" cy="4134188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4"/>
          <a:srcRect t="34524" r="57500" b="5420"/>
          <a:stretch/>
        </p:blipFill>
        <p:spPr>
          <a:xfrm>
            <a:off x="-40821" y="1969069"/>
            <a:ext cx="9197828" cy="4177731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5"/>
          <a:srcRect t="34999" r="57041" b="5153"/>
          <a:stretch/>
        </p:blipFill>
        <p:spPr>
          <a:xfrm>
            <a:off x="-40821" y="2034383"/>
            <a:ext cx="9297205" cy="4163217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6"/>
          <a:srcRect t="34588" r="57749" b="5165"/>
          <a:stretch/>
        </p:blipFill>
        <p:spPr>
          <a:xfrm>
            <a:off x="1" y="2070100"/>
            <a:ext cx="9144000" cy="4191000"/>
          </a:xfrm>
          <a:prstGeom prst="rect">
            <a:avLst/>
          </a:prstGeom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F47270A-5001-4C66-A1AC-7327B74ED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57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10.3.1 Single-Linkage </a:t>
            </a:r>
            <a:br>
              <a:rPr lang="en-US" dirty="0"/>
            </a:br>
            <a:r>
              <a:rPr lang="en-US" dirty="0"/>
              <a:t>				Region Growing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Neighboring pixels whose properties are similar enough are joined by an arc.</a:t>
            </a:r>
          </a:p>
          <a:p>
            <a:r>
              <a:rPr lang="en-US" dirty="0"/>
              <a:t>Problem: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Chaining</a:t>
            </a:r>
            <a:r>
              <a:rPr lang="en-US" dirty="0"/>
              <a:t>: Only takes on arc leaking from one region to a neighborhood one to cause the regions to </a:t>
            </a:r>
            <a:r>
              <a:rPr lang="en-US" dirty="0">
                <a:solidFill>
                  <a:schemeClr val="accent1"/>
                </a:solidFill>
              </a:rPr>
              <a:t>merge</a:t>
            </a:r>
            <a:r>
              <a:rPr lang="en-US" dirty="0"/>
              <a:t>.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F08F98D-24CA-4E68-95E2-0864B7522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2B9D5C2-C2A8-4052-AD71-7AB8B18461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508" t="19579" r="17291" b="63571"/>
          <a:stretch/>
        </p:blipFill>
        <p:spPr>
          <a:xfrm rot="176620">
            <a:off x="230285" y="1329543"/>
            <a:ext cx="8683431" cy="419891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13802E6-2B12-4081-906B-D6FEA94FC1C0}"/>
              </a:ext>
            </a:extLst>
          </p:cNvPr>
          <p:cNvSpPr/>
          <p:nvPr/>
        </p:nvSpPr>
        <p:spPr>
          <a:xfrm>
            <a:off x="896815" y="6028566"/>
            <a:ext cx="73503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Two pixels connected by edge: if 4-neighbor and values differ ≤ 5 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56FAFF8-D6F1-45B1-8A1A-B78DD3B31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78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10.3.2 Hybrid-Linkage</a:t>
            </a:r>
            <a:br>
              <a:rPr lang="en-US" dirty="0"/>
            </a:br>
            <a:r>
              <a:rPr lang="en-US" dirty="0"/>
              <a:t>				Region Growing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hybrid techniques seek to assign a property vector to each pixel where the </a:t>
            </a:r>
            <a:r>
              <a:rPr lang="en-US" dirty="0">
                <a:solidFill>
                  <a:schemeClr val="accent1"/>
                </a:solidFill>
              </a:rPr>
              <a:t>property vector depends on the </a:t>
            </a:r>
            <a:r>
              <a:rPr lang="en-US" i="1" dirty="0"/>
              <a:t>K x K </a:t>
            </a:r>
            <a:r>
              <a:rPr lang="en-US" dirty="0">
                <a:solidFill>
                  <a:schemeClr val="accent1"/>
                </a:solidFill>
              </a:rPr>
              <a:t>neighborhood of the pixel</a:t>
            </a:r>
            <a:r>
              <a:rPr lang="en-US" dirty="0"/>
              <a:t>.</a:t>
            </a:r>
          </a:p>
          <a:p>
            <a:r>
              <a:rPr lang="en-US" dirty="0"/>
              <a:t>Pixels that are similar are so because their neighborhoods in some special sense are similar.</a:t>
            </a:r>
          </a:p>
          <a:p>
            <a:r>
              <a:rPr lang="en-US" dirty="0">
                <a:solidFill>
                  <a:schemeClr val="accent1"/>
                </a:solidFill>
              </a:rPr>
              <a:t>Similarity is thus established as a function of neighboring pixel values</a:t>
            </a:r>
            <a:r>
              <a:rPr lang="en-US" dirty="0"/>
              <a:t>, and this makes the technique better behaved on noisy data.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05F787D-AE53-4DFC-9C57-5E6CE339F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0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10.1 Introduction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49" y="1708445"/>
            <a:ext cx="8044833" cy="4486274"/>
          </a:xfrm>
        </p:spPr>
        <p:txBody>
          <a:bodyPr>
            <a:noAutofit/>
          </a:bodyPr>
          <a:lstStyle/>
          <a:p>
            <a:r>
              <a:rPr lang="en-US" dirty="0"/>
              <a:t>What is image segmentation?</a:t>
            </a:r>
          </a:p>
          <a:p>
            <a:pPr marL="685800" lvl="2">
              <a:spcBef>
                <a:spcPts val="1000"/>
              </a:spcBef>
              <a:defRPr/>
            </a:pPr>
            <a:r>
              <a:rPr lang="en-US" altLang="zh-TW" sz="2400" dirty="0"/>
              <a:t>partition of image into set of non-overlapping regions</a:t>
            </a:r>
          </a:p>
          <a:p>
            <a:pPr marL="685800" lvl="2">
              <a:spcBef>
                <a:spcPts val="1000"/>
              </a:spcBef>
              <a:defRPr/>
            </a:pPr>
            <a:r>
              <a:rPr lang="en-US" altLang="zh-TW" sz="2400" dirty="0"/>
              <a:t>union of segmented regions is the entire image</a:t>
            </a:r>
            <a:endParaRPr lang="en-US" sz="1800" dirty="0"/>
          </a:p>
          <a:p>
            <a:r>
              <a:rPr lang="en-US" dirty="0"/>
              <a:t>Guidelines: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accent1"/>
                </a:solidFill>
              </a:rPr>
              <a:t>Regions of an image segmentation should be uniform and homogeneous with respect to some characteristic, such as gray level or texture. </a:t>
            </a:r>
          </a:p>
          <a:p>
            <a:pPr marL="457200" lvl="1" indent="0">
              <a:buNone/>
            </a:pPr>
            <a:r>
              <a:rPr lang="en-US" altLang="zh-TW" sz="2000" dirty="0"/>
              <a:t>	</a:t>
            </a:r>
            <a:r>
              <a:rPr lang="zh-TW" altLang="en-US" sz="2000" dirty="0"/>
              <a:t>被分在同一個區塊的像素要有相同或相似的某個特性。</a:t>
            </a:r>
            <a:endParaRPr lang="en-US" altLang="zh-TW" sz="2000" dirty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r>
              <a:rPr lang="en-US" sz="2000" dirty="0">
                <a:solidFill>
                  <a:schemeClr val="accent1"/>
                </a:solidFill>
              </a:rPr>
              <a:t>2.	Region interiors should be simple and without many small holes. </a:t>
            </a:r>
          </a:p>
          <a:p>
            <a:pPr marL="457200" lvl="1" indent="0">
              <a:buNone/>
            </a:pPr>
            <a:r>
              <a:rPr lang="en-US" altLang="zh-TW" sz="2000" dirty="0"/>
              <a:t>	</a:t>
            </a:r>
            <a:r>
              <a:rPr lang="zh-TW" altLang="en-US" sz="2000" dirty="0"/>
              <a:t>一個區塊內部應該要簡單，而且沒有很多小洞。</a:t>
            </a:r>
            <a:endParaRPr lang="en-US" altLang="zh-TW" sz="2000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A60E620-99BB-4B90-B567-7BCBD4B4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00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10.3.2 Hybrid-Linkage</a:t>
            </a:r>
            <a:br>
              <a:rPr lang="en-US" dirty="0"/>
            </a:br>
            <a:r>
              <a:rPr lang="en-US" dirty="0"/>
              <a:t>				Region Growing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770194"/>
          </a:xfrm>
        </p:spPr>
        <p:txBody>
          <a:bodyPr/>
          <a:lstStyle/>
          <a:p>
            <a:r>
              <a:rPr lang="en-US" dirty="0"/>
              <a:t>Hybrid-linkage region growing with edge operator</a:t>
            </a:r>
          </a:p>
          <a:p>
            <a:r>
              <a:rPr lang="en-US" dirty="0"/>
              <a:t>Steps: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Use an edge operator to </a:t>
            </a:r>
            <a:r>
              <a:rPr lang="en-US" dirty="0">
                <a:solidFill>
                  <a:schemeClr val="accent1"/>
                </a:solidFill>
              </a:rPr>
              <a:t>label</a:t>
            </a:r>
            <a:r>
              <a:rPr lang="en-US" dirty="0"/>
              <a:t> each pixel 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accent1"/>
                </a:solidFill>
              </a:rPr>
              <a:t>	edge </a:t>
            </a:r>
            <a:r>
              <a:rPr lang="en-US" dirty="0"/>
              <a:t>or</a:t>
            </a:r>
            <a:r>
              <a:rPr lang="en-US" dirty="0">
                <a:solidFill>
                  <a:schemeClr val="accent1"/>
                </a:solidFill>
              </a:rPr>
              <a:t> non-edge</a:t>
            </a:r>
            <a:r>
              <a:rPr lang="en-US" dirty="0"/>
              <a:t>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Neighboring pixels, </a:t>
            </a:r>
            <a:r>
              <a:rPr lang="en-US" dirty="0">
                <a:solidFill>
                  <a:schemeClr val="accent1"/>
                </a:solidFill>
              </a:rPr>
              <a:t>neither of which is an edge</a:t>
            </a:r>
            <a:r>
              <a:rPr lang="en-US" dirty="0"/>
              <a:t>, are joined by an arc.</a:t>
            </a:r>
          </a:p>
          <a:p>
            <a:r>
              <a:rPr lang="en-US" dirty="0"/>
              <a:t>Quality: highly dependent on the edge operator used. </a:t>
            </a:r>
          </a:p>
          <a:p>
            <a:pPr lvl="1"/>
            <a:r>
              <a:rPr lang="en-US" dirty="0"/>
              <a:t>Using simple operators (such as Roberts and Sobel operators) may provide </a:t>
            </a:r>
            <a:r>
              <a:rPr lang="en-US" dirty="0">
                <a:solidFill>
                  <a:schemeClr val="accent1"/>
                </a:solidFill>
              </a:rPr>
              <a:t>too much region linkage</a:t>
            </a:r>
            <a:r>
              <a:rPr lang="en-US" dirty="0"/>
              <a:t>. Why?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9B0B507-178A-45F5-9B40-206EE857D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5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3221A41B-8838-4147-A962-9AC94F279E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1" y="2265120"/>
            <a:ext cx="8049739" cy="4053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26783B2C-AA92-46D6-8315-A29D7F23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10.3.2 Hybrid-Linkage</a:t>
            </a:r>
            <a:br>
              <a:rPr lang="en-US" dirty="0"/>
            </a:br>
            <a:r>
              <a:rPr lang="en-US" dirty="0"/>
              <a:t>				Region Growing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0E6FFFB-EA86-4508-B2B4-E50C16C5A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939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10.3.2 Hybrid-Linkage</a:t>
            </a:r>
            <a:br>
              <a:rPr lang="en-US" dirty="0"/>
            </a:br>
            <a:r>
              <a:rPr lang="en-US" dirty="0"/>
              <a:t>Region Growing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Haralick</a:t>
            </a:r>
            <a:r>
              <a:rPr lang="en-US" dirty="0"/>
              <a:t>, Zero Crossing (details in Ch. 8)</a:t>
            </a:r>
          </a:p>
          <a:p>
            <a:r>
              <a:rPr lang="en-US" dirty="0"/>
              <a:t>Steps: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Each </a:t>
            </a:r>
            <a:r>
              <a:rPr lang="en-US" dirty="0">
                <a:solidFill>
                  <a:schemeClr val="accent1"/>
                </a:solidFill>
              </a:rPr>
              <a:t>neighborhood is least-square fitted </a:t>
            </a:r>
            <a:r>
              <a:rPr lang="en-US" dirty="0"/>
              <a:t>with cubic polynomial in two variables.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The </a:t>
            </a:r>
            <a:r>
              <a:rPr lang="en-US" dirty="0">
                <a:solidFill>
                  <a:schemeClr val="accent1"/>
                </a:solidFill>
              </a:rPr>
              <a:t>first and second partial derivatives</a:t>
            </a:r>
            <a:r>
              <a:rPr lang="en-US" dirty="0"/>
              <a:t> are easily determined.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353FFD0-D6BB-460F-B742-FA7F5AD27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926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10.3.2 Hybrid-Linkage</a:t>
            </a:r>
            <a:br>
              <a:rPr lang="en-US" dirty="0"/>
            </a:br>
            <a:r>
              <a:rPr lang="en-US" dirty="0"/>
              <a:t>Region Growing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Haralick</a:t>
            </a:r>
            <a:r>
              <a:rPr lang="en-US" dirty="0"/>
              <a:t>, Zero Crossing (details in Ch. 8)</a:t>
            </a:r>
          </a:p>
          <a:p>
            <a:r>
              <a:rPr lang="en-US" dirty="0"/>
              <a:t>Steps:</a:t>
            </a:r>
          </a:p>
          <a:p>
            <a:pPr marL="457200" lvl="1" indent="0">
              <a:buNone/>
            </a:pPr>
            <a:r>
              <a:rPr lang="en-US" dirty="0"/>
              <a:t>3.	The </a:t>
            </a:r>
            <a:r>
              <a:rPr lang="en-US" dirty="0">
                <a:solidFill>
                  <a:schemeClr val="accent1"/>
                </a:solidFill>
              </a:rPr>
              <a:t>first partial derivatives </a:t>
            </a:r>
            <a:r>
              <a:rPr lang="en-US" dirty="0"/>
              <a:t>at the center pixel determine the </a:t>
            </a:r>
            <a:r>
              <a:rPr lang="en-US" dirty="0">
                <a:solidFill>
                  <a:schemeClr val="accent1"/>
                </a:solidFill>
              </a:rPr>
              <a:t>gradient direction</a:t>
            </a:r>
            <a:r>
              <a:rPr lang="en-US" dirty="0"/>
              <a:t>.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4.	The second partials determine the second directional derivative.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5.	If the gradient is high enough and if, in the gradient direction, the second directional derivative has a negatively sloped zero crossing inside the pixel’s area, then an edge is declared in the neighborhood area.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7A3AFE5-8E04-44A4-BAC8-138576F59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5607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10.3.2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394335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Haralick</a:t>
            </a:r>
            <a:r>
              <a:rPr lang="en-US" dirty="0"/>
              <a:t>, Zero Crossing (details in Ch. 8)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200" dirty="0"/>
              <a:t>Source: https://mipav.cit.nih.gov/pubwiki/index.php/Edge_Detection:_Zero_X_Laplacian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0105" t="15741" r="62916" b="9259"/>
          <a:stretch/>
        </p:blipFill>
        <p:spPr>
          <a:xfrm>
            <a:off x="4572000" y="215141"/>
            <a:ext cx="4248150" cy="6642859"/>
          </a:xfrm>
          <a:prstGeom prst="rect">
            <a:avLst/>
          </a:prstGeom>
        </p:spPr>
      </p:pic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1F15EF5-443C-40A1-8137-D57591D5F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162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10.3.2 Hybrid-Linkage</a:t>
            </a:r>
            <a:br>
              <a:rPr lang="en-US" dirty="0"/>
            </a:br>
            <a:r>
              <a:rPr lang="en-US" dirty="0"/>
              <a:t>Region Growing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err="1"/>
              <a:t>Haralick</a:t>
            </a:r>
            <a:r>
              <a:rPr lang="en-US" altLang="zh-TW" dirty="0"/>
              <a:t>, Zero Crossing</a:t>
            </a:r>
            <a:r>
              <a:rPr lang="en-US" dirty="0"/>
              <a:t>: Result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73571" t="45000" r="13774" b="22995"/>
          <a:stretch/>
        </p:blipFill>
        <p:spPr>
          <a:xfrm>
            <a:off x="4500275" y="2633712"/>
            <a:ext cx="4827317" cy="39243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21667" t="37937" r="46190" b="14870"/>
          <a:stretch/>
        </p:blipFill>
        <p:spPr>
          <a:xfrm>
            <a:off x="0" y="2841208"/>
            <a:ext cx="4500275" cy="3716804"/>
          </a:xfrm>
          <a:prstGeom prst="rect">
            <a:avLst/>
          </a:prstGeom>
        </p:spPr>
      </p:pic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8AB9CCD-AF42-4391-A18F-8CCA2515E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149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10.3.2 Hybrid-Linkage</a:t>
            </a:r>
            <a:br>
              <a:rPr lang="en-US" dirty="0"/>
            </a:br>
            <a:r>
              <a:rPr lang="en-US" dirty="0"/>
              <a:t>				Region Growing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Pong (1984) facet model </a:t>
            </a:r>
            <a:r>
              <a:rPr lang="zh-TW" altLang="en-US" sz="1600" dirty="0"/>
              <a:t>小平面模型</a:t>
            </a:r>
            <a:endParaRPr lang="en-US" dirty="0"/>
          </a:p>
          <a:p>
            <a:r>
              <a:rPr lang="en-US" dirty="0"/>
              <a:t>Steps: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Segment the image </a:t>
            </a:r>
            <a:r>
              <a:rPr lang="en-US" dirty="0"/>
              <a:t>into small regions.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 Calculate the </a:t>
            </a:r>
            <a:r>
              <a:rPr lang="en-US" dirty="0">
                <a:solidFill>
                  <a:schemeClr val="accent1"/>
                </a:solidFill>
              </a:rPr>
              <a:t>property vector </a:t>
            </a:r>
            <a:r>
              <a:rPr lang="en-US" dirty="0"/>
              <a:t>of each segment.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Merge</a:t>
            </a:r>
            <a:r>
              <a:rPr lang="en-US" dirty="0"/>
              <a:t> close enough regions, and replace property vectors with functions of neighboring regions.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 Next iteration: </a:t>
            </a:r>
            <a:r>
              <a:rPr lang="en-US" dirty="0">
                <a:solidFill>
                  <a:schemeClr val="accent1"/>
                </a:solidFill>
              </a:rPr>
              <a:t>repeat</a:t>
            </a:r>
            <a:r>
              <a:rPr lang="en-US" dirty="0"/>
              <a:t> from Step 2.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526CDC2-5041-43DD-A55A-AA6418CF4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574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>
            <a:extLst>
              <a:ext uri="{FF2B5EF4-FFF2-40B4-BE49-F238E27FC236}">
                <a16:creationId xmlns:a16="http://schemas.microsoft.com/office/drawing/2014/main" id="{DD7703A6-0482-469E-AA87-60EA37EE0C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1789" y="2637692"/>
            <a:ext cx="5660421" cy="422030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5" name="投影片編號版面配置區 1">
            <a:extLst>
              <a:ext uri="{FF2B5EF4-FFF2-40B4-BE49-F238E27FC236}">
                <a16:creationId xmlns:a16="http://schemas.microsoft.com/office/drawing/2014/main" id="{E568A352-7AA7-4E8E-A367-DBEC0E35B601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086600" y="6356350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8B7276AF-18AF-486A-8644-0A9E3FE1FDEC}" type="slidenum">
              <a:rPr lang="zh-TW" altLang="en-US"/>
              <a:pPr/>
              <a:t>67</a:t>
            </a:fld>
            <a:endParaRPr lang="zh-TW" alt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E87CA4E4-55AD-4E3E-9F97-D1F389486D48}"/>
              </a:ext>
            </a:extLst>
          </p:cNvPr>
          <p:cNvSpPr txBox="1">
            <a:spLocks noChangeArrowheads="1"/>
          </p:cNvSpPr>
          <p:nvPr/>
        </p:nvSpPr>
        <p:spPr>
          <a:xfrm>
            <a:off x="684213" y="1690689"/>
            <a:ext cx="8229600" cy="4684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Pong (1984) facet model</a:t>
            </a:r>
          </a:p>
          <a:p>
            <a:r>
              <a:rPr lang="en-US" altLang="zh-TW" dirty="0"/>
              <a:t>First iteration of the Pong algorithm</a:t>
            </a: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035D4DDB-A0A4-474B-81E5-AE0247ACA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10.3.2 Hybrid-Linkage</a:t>
            </a:r>
            <a:br>
              <a:rPr lang="en-US" dirty="0"/>
            </a:br>
            <a:r>
              <a:rPr lang="en-US" dirty="0"/>
              <a:t>				Region Growing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投影片編號版面配置區 1">
            <a:extLst>
              <a:ext uri="{FF2B5EF4-FFF2-40B4-BE49-F238E27FC236}">
                <a16:creationId xmlns:a16="http://schemas.microsoft.com/office/drawing/2014/main" id="{39C78E7C-535D-4A54-BC6B-66D81DDA24E7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086600" y="6356350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4F30EE21-7DE5-43C2-AB7F-804DA7D80097}" type="slidenum">
              <a:rPr lang="zh-TW" altLang="en-US"/>
              <a:pPr/>
              <a:t>68</a:t>
            </a:fld>
            <a:endParaRPr lang="zh-TW" altLang="en-US"/>
          </a:p>
        </p:txBody>
      </p:sp>
      <p:pic>
        <p:nvPicPr>
          <p:cNvPr id="21510" name="Picture 4">
            <a:extLst>
              <a:ext uri="{FF2B5EF4-FFF2-40B4-BE49-F238E27FC236}">
                <a16:creationId xmlns:a16="http://schemas.microsoft.com/office/drawing/2014/main" id="{9936C54D-EEAB-4D4E-98DB-4DB584FD4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715" y="2602523"/>
            <a:ext cx="5478315" cy="4255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247F1CA8-D1AF-4B7C-9FD0-C3EBFA626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10.3.2 Hybrid-Linkage</a:t>
            </a:r>
            <a:br>
              <a:rPr lang="en-US" dirty="0"/>
            </a:br>
            <a:r>
              <a:rPr lang="en-US" dirty="0"/>
              <a:t>				Region Growing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30977A80-C59E-4A68-94DF-3447C87742A1}"/>
              </a:ext>
            </a:extLst>
          </p:cNvPr>
          <p:cNvSpPr txBox="1">
            <a:spLocks noChangeArrowheads="1"/>
          </p:cNvSpPr>
          <p:nvPr/>
        </p:nvSpPr>
        <p:spPr>
          <a:xfrm>
            <a:off x="684213" y="1690689"/>
            <a:ext cx="8229600" cy="4684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Pong (1984) facet model</a:t>
            </a:r>
          </a:p>
          <a:p>
            <a:r>
              <a:rPr lang="en-US" altLang="zh-TW" dirty="0"/>
              <a:t>Second iteration of the Pong algorithm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投影片編號版面配置區 1">
            <a:extLst>
              <a:ext uri="{FF2B5EF4-FFF2-40B4-BE49-F238E27FC236}">
                <a16:creationId xmlns:a16="http://schemas.microsoft.com/office/drawing/2014/main" id="{9B0A7C21-DFAE-4BB7-87DC-C7D499E26FFE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086600" y="6356350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05CEEBAF-B206-4850-A724-F1BB844BC50C}" type="slidenum">
              <a:rPr lang="zh-TW" altLang="en-US"/>
              <a:pPr/>
              <a:t>69</a:t>
            </a:fld>
            <a:endParaRPr lang="zh-TW" altLang="en-US"/>
          </a:p>
        </p:txBody>
      </p:sp>
      <p:pic>
        <p:nvPicPr>
          <p:cNvPr id="23558" name="Picture 4">
            <a:extLst>
              <a:ext uri="{FF2B5EF4-FFF2-40B4-BE49-F238E27FC236}">
                <a16:creationId xmlns:a16="http://schemas.microsoft.com/office/drawing/2014/main" id="{00F12AB9-2496-4E55-9BE5-EC981FB85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065" y="2614246"/>
            <a:ext cx="5425420" cy="424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9977B0EA-0994-4101-B577-EA246F980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10.3.2 Hybrid-Linkage</a:t>
            </a:r>
            <a:br>
              <a:rPr lang="en-US" dirty="0"/>
            </a:br>
            <a:r>
              <a:rPr lang="en-US" dirty="0"/>
              <a:t>				Region Growing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5DEB1F13-9E93-41DA-8E60-C9A431B290B6}"/>
              </a:ext>
            </a:extLst>
          </p:cNvPr>
          <p:cNvSpPr txBox="1">
            <a:spLocks noChangeArrowheads="1"/>
          </p:cNvSpPr>
          <p:nvPr/>
        </p:nvSpPr>
        <p:spPr>
          <a:xfrm>
            <a:off x="684213" y="1690689"/>
            <a:ext cx="8229600" cy="4684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Pong (1984) facet model</a:t>
            </a:r>
          </a:p>
          <a:p>
            <a:r>
              <a:rPr lang="en-US" altLang="zh-TW" dirty="0"/>
              <a:t>Third iteration of the Pong algorithm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10.1 Introduction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49" y="1708445"/>
            <a:ext cx="8044833" cy="4486274"/>
          </a:xfrm>
        </p:spPr>
        <p:txBody>
          <a:bodyPr>
            <a:noAutofit/>
          </a:bodyPr>
          <a:lstStyle/>
          <a:p>
            <a:r>
              <a:rPr lang="en-US" dirty="0"/>
              <a:t>Guidelines: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accent1"/>
                </a:solidFill>
              </a:rPr>
              <a:t>3.	Adjacent regions of a segmentation should have significantly different values with respect to the characteristic on which they are uniform. </a:t>
            </a:r>
          </a:p>
          <a:p>
            <a:pPr marL="457200" lvl="1" indent="0">
              <a:buNone/>
            </a:pPr>
            <a:r>
              <a:rPr lang="en-US" altLang="zh-TW" sz="2000" dirty="0"/>
              <a:t>	</a:t>
            </a:r>
            <a:r>
              <a:rPr lang="zh-TW" altLang="en-US" sz="2000" dirty="0"/>
              <a:t>相鄰的區塊對於第</a:t>
            </a:r>
            <a:r>
              <a:rPr lang="en-US" sz="2000" dirty="0"/>
              <a:t>1</a:t>
            </a:r>
            <a:r>
              <a:rPr lang="zh-TW" altLang="en-US" sz="2000" dirty="0"/>
              <a:t>點的特性應該要有顯著差異。</a:t>
            </a:r>
            <a:endParaRPr lang="en-US" altLang="zh-TW" sz="2000" dirty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r>
              <a:rPr lang="en-US" sz="2000" dirty="0">
                <a:solidFill>
                  <a:schemeClr val="accent1"/>
                </a:solidFill>
              </a:rPr>
              <a:t>4.	Boundaries of each segment should be simple, not ragged, and must be spatially accurate. </a:t>
            </a:r>
          </a:p>
          <a:p>
            <a:pPr marL="457200" lvl="1" indent="0">
              <a:buNone/>
            </a:pPr>
            <a:r>
              <a:rPr lang="en-US" altLang="zh-TW" sz="2000" dirty="0"/>
              <a:t>	</a:t>
            </a:r>
            <a:r>
              <a:rPr lang="zh-TW" altLang="en-US" sz="2000" dirty="0"/>
              <a:t>分割區塊的邊界應該要簡單，沒有鋸齒，在空間上精準。</a:t>
            </a:r>
            <a:endParaRPr lang="en-US" sz="2000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EDA9F02-4D61-4A57-8436-478195914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6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>
            <a:extLst>
              <a:ext uri="{FF2B5EF4-FFF2-40B4-BE49-F238E27FC236}">
                <a16:creationId xmlns:a16="http://schemas.microsoft.com/office/drawing/2014/main" id="{2CCB78C3-AC46-46F8-BA32-B622E854F2B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690689"/>
            <a:ext cx="7886700" cy="4486274"/>
          </a:xfrm>
        </p:spPr>
        <p:txBody>
          <a:bodyPr/>
          <a:lstStyle/>
          <a:p>
            <a:r>
              <a:rPr lang="en-US" altLang="zh-TW" dirty="0"/>
              <a:t>Pong (1984) facet model</a:t>
            </a:r>
          </a:p>
          <a:p>
            <a:pPr eaLnBrk="1" hangingPunct="1"/>
            <a:r>
              <a:rPr lang="en-US" altLang="zh-TW" dirty="0"/>
              <a:t>after removing regions smaller than size 25</a:t>
            </a:r>
          </a:p>
        </p:txBody>
      </p:sp>
      <p:sp>
        <p:nvSpPr>
          <p:cNvPr id="25605" name="投影片編號版面配置區 1">
            <a:extLst>
              <a:ext uri="{FF2B5EF4-FFF2-40B4-BE49-F238E27FC236}">
                <a16:creationId xmlns:a16="http://schemas.microsoft.com/office/drawing/2014/main" id="{C90AFD2F-4DBA-4A05-ABD7-B78E5CF46504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086600" y="6356350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792427A4-D703-420A-B3CC-756668E4DF01}" type="slidenum">
              <a:rPr lang="zh-TW" altLang="en-US"/>
              <a:pPr/>
              <a:t>70</a:t>
            </a:fld>
            <a:endParaRPr lang="zh-TW" altLang="en-US"/>
          </a:p>
        </p:txBody>
      </p:sp>
      <p:pic>
        <p:nvPicPr>
          <p:cNvPr id="25606" name="Picture 4">
            <a:extLst>
              <a:ext uri="{FF2B5EF4-FFF2-40B4-BE49-F238E27FC236}">
                <a16:creationId xmlns:a16="http://schemas.microsoft.com/office/drawing/2014/main" id="{7226FAC9-99D9-41BE-AFBB-508F4EE58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600" y="2589628"/>
            <a:ext cx="5804799" cy="426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47D1FF4A-F265-4007-8713-540659458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10.3.2 Hybrid-Linkage</a:t>
            </a:r>
            <a:br>
              <a:rPr lang="en-US" dirty="0"/>
            </a:br>
            <a:r>
              <a:rPr lang="en-US" dirty="0"/>
              <a:t>				Region Growing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9751" t="25259" r="45832" b="24666"/>
          <a:stretch/>
        </p:blipFill>
        <p:spPr>
          <a:xfrm>
            <a:off x="152400" y="3428049"/>
            <a:ext cx="4191035" cy="342995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l="20333" t="27037" r="45833" b="21852"/>
          <a:stretch/>
        </p:blipFill>
        <p:spPr>
          <a:xfrm>
            <a:off x="4498064" y="89021"/>
            <a:ext cx="4036406" cy="342995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/>
          <a:srcRect l="19916" t="39037" r="39750" b="9852"/>
          <a:stretch/>
        </p:blipFill>
        <p:spPr>
          <a:xfrm>
            <a:off x="-145570" y="179945"/>
            <a:ext cx="4556760" cy="324810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/>
          <a:srcRect l="17750" t="27037" r="42000" b="19037"/>
          <a:stretch/>
        </p:blipFill>
        <p:spPr>
          <a:xfrm>
            <a:off x="4343435" y="3428049"/>
            <a:ext cx="4551281" cy="3429951"/>
          </a:xfrm>
          <a:prstGeom prst="rect">
            <a:avLst/>
          </a:prstGeom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B206A41-DC1C-4195-83B9-9E7DB5502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10.3.2 Hybrid-Linkage</a:t>
            </a:r>
            <a:br>
              <a:rPr lang="en-US" dirty="0"/>
            </a:br>
            <a:r>
              <a:rPr lang="en-US" dirty="0"/>
              <a:t>				Region Growing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Jarvis and Patrick (1973) Shared-nearest-neighbor</a:t>
            </a:r>
          </a:p>
          <a:p>
            <a:r>
              <a:rPr lang="en-US" dirty="0"/>
              <a:t>Steps: </a:t>
            </a:r>
          </a:p>
          <a:p>
            <a:pPr marL="457200" lvl="1" indent="0">
              <a:buNone/>
            </a:pPr>
            <a:r>
              <a:rPr lang="en-US" dirty="0"/>
              <a:t>For every pixel: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examine its </a:t>
            </a:r>
            <a:r>
              <a:rPr lang="en-US" i="1" dirty="0">
                <a:solidFill>
                  <a:schemeClr val="accent1"/>
                </a:solidFill>
              </a:rPr>
              <a:t>K*K</a:t>
            </a:r>
            <a:r>
              <a:rPr lang="en-US" dirty="0">
                <a:solidFill>
                  <a:schemeClr val="accent1"/>
                </a:solidFill>
              </a:rPr>
              <a:t> neighborhood </a:t>
            </a: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 By certain similarity, create </a:t>
            </a:r>
            <a:r>
              <a:rPr lang="en-US" dirty="0">
                <a:solidFill>
                  <a:schemeClr val="accent1"/>
                </a:solidFill>
              </a:rPr>
              <a:t>a similar-neighbor list</a:t>
            </a:r>
            <a:r>
              <a:rPr lang="en-US" dirty="0"/>
              <a:t> of the </a:t>
            </a:r>
            <a:r>
              <a:rPr lang="en-US" i="1" dirty="0"/>
              <a:t>N</a:t>
            </a:r>
            <a:r>
              <a:rPr lang="en-US" dirty="0"/>
              <a:t> pixels that similar with it.</a:t>
            </a:r>
          </a:p>
          <a:p>
            <a:pPr marL="0" indent="0">
              <a:buNone/>
            </a:pPr>
            <a:r>
              <a:rPr lang="en-US" altLang="zh-TW" sz="2400" dirty="0"/>
              <a:t>Pixel </a:t>
            </a:r>
            <a:r>
              <a:rPr lang="en-US" altLang="zh-TW" sz="2400" i="1" dirty="0"/>
              <a:t>A</a:t>
            </a:r>
            <a:r>
              <a:rPr lang="en-US" altLang="zh-TW" sz="2400" dirty="0"/>
              <a:t>, with </a:t>
            </a:r>
            <a:r>
              <a:rPr lang="en-US" altLang="zh-TW" sz="2400" i="1" dirty="0"/>
              <a:t>L(a)</a:t>
            </a:r>
            <a:r>
              <a:rPr lang="en-US" altLang="zh-TW" sz="2400" dirty="0"/>
              <a:t> </a:t>
            </a:r>
            <a:r>
              <a:rPr lang="zh-TW" altLang="en-US" sz="2400" dirty="0"/>
              <a:t> 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/>
              <a:t>Pixel </a:t>
            </a:r>
            <a:r>
              <a:rPr lang="en-US" altLang="zh-TW" sz="2400" i="1" dirty="0"/>
              <a:t>B</a:t>
            </a:r>
            <a:r>
              <a:rPr lang="en-US" altLang="zh-TW" sz="2400" dirty="0"/>
              <a:t>, with </a:t>
            </a:r>
            <a:r>
              <a:rPr lang="en-US" altLang="zh-TW" sz="2400" i="1" dirty="0"/>
              <a:t>L(b)</a:t>
            </a:r>
          </a:p>
          <a:p>
            <a:pPr marL="457200" lvl="1" indent="0">
              <a:buNone/>
            </a:pPr>
            <a:r>
              <a:rPr lang="en-US" dirty="0"/>
              <a:t>If </a:t>
            </a:r>
            <a:r>
              <a:rPr lang="en-US" i="1" dirty="0"/>
              <a:t>L(a)</a:t>
            </a:r>
            <a:r>
              <a:rPr lang="en-US" dirty="0"/>
              <a:t> and </a:t>
            </a:r>
            <a:r>
              <a:rPr lang="en-US" i="1" dirty="0"/>
              <a:t>L(b)</a:t>
            </a:r>
            <a:r>
              <a:rPr lang="en-US" dirty="0"/>
              <a:t> have </a:t>
            </a:r>
            <a:r>
              <a:rPr lang="en-US" i="1" dirty="0"/>
              <a:t>n</a:t>
            </a:r>
            <a:r>
              <a:rPr lang="en-US" dirty="0"/>
              <a:t> pixels in common, and </a:t>
            </a:r>
            <a:r>
              <a:rPr lang="en-US" i="1" dirty="0"/>
              <a:t>n</a:t>
            </a:r>
            <a:r>
              <a:rPr lang="en-US" dirty="0"/>
              <a:t> is high enough, </a:t>
            </a:r>
            <a:r>
              <a:rPr lang="en-US" i="1" dirty="0"/>
              <a:t>A</a:t>
            </a:r>
            <a:r>
              <a:rPr lang="en-US" dirty="0"/>
              <a:t> joins with </a:t>
            </a:r>
            <a:r>
              <a:rPr lang="en-US" i="1" dirty="0"/>
              <a:t>B</a:t>
            </a:r>
            <a:r>
              <a:rPr lang="en-US" dirty="0"/>
              <a:t>.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23B4879-5E1C-47B3-BE45-B51BABA58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26301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10.3.2 Hybrid-Linkage</a:t>
            </a:r>
            <a:br>
              <a:rPr lang="en-US" dirty="0"/>
            </a:br>
            <a:r>
              <a:rPr lang="en-US" dirty="0"/>
              <a:t>				Region Growing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Jarvis and Patrick (1973) Shared-nearest-neighbor</a:t>
            </a:r>
          </a:p>
          <a:p>
            <a:r>
              <a:rPr lang="en-US" dirty="0"/>
              <a:t>Better version:</a:t>
            </a:r>
          </a:p>
          <a:p>
            <a:r>
              <a:rPr lang="en-US" dirty="0"/>
              <a:t>Assign every pixel with a vector</a:t>
            </a:r>
          </a:p>
          <a:p>
            <a:pPr marL="0" indent="0">
              <a:buNone/>
            </a:pPr>
            <a:r>
              <a:rPr lang="en-US" dirty="0"/>
              <a:t>	consist of its own gray value and the mean of the gray level intensities of its </a:t>
            </a:r>
            <a:r>
              <a:rPr lang="en-US" i="1" dirty="0"/>
              <a:t>K*K</a:t>
            </a:r>
            <a:r>
              <a:rPr lang="en-US" dirty="0"/>
              <a:t> neighborhood pixels.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3E9EED9-6B1B-43B5-9616-50EA16BA2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51924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10.3.2 Hybrid-Linkage</a:t>
            </a:r>
            <a:br>
              <a:rPr lang="en-US" dirty="0"/>
            </a:br>
            <a:r>
              <a:rPr lang="en-US" dirty="0"/>
              <a:t>				Region Growing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Jarvis and Patrick (1973) Shared-nearest-neighbor</a:t>
            </a:r>
          </a:p>
          <a:p>
            <a:r>
              <a:rPr lang="en-US" dirty="0"/>
              <a:t>Better version:</a:t>
            </a:r>
          </a:p>
          <a:p>
            <a:pPr marL="0" indent="0">
              <a:buNone/>
            </a:pPr>
            <a:r>
              <a:rPr lang="en-US" i="1" dirty="0"/>
              <a:t>X(x, a), Y(y, b)</a:t>
            </a:r>
            <a:r>
              <a:rPr lang="en-US" dirty="0"/>
              <a:t> are two neighbor pixels. </a:t>
            </a:r>
          </a:p>
          <a:p>
            <a:pPr marL="0" indent="0" algn="ctr">
              <a:buNone/>
            </a:pPr>
            <a:r>
              <a:rPr lang="en-US" i="1" dirty="0"/>
              <a:t>S = w</a:t>
            </a:r>
            <a:r>
              <a:rPr lang="en-US" i="1" baseline="-25000" dirty="0"/>
              <a:t>1</a:t>
            </a:r>
            <a:r>
              <a:rPr lang="en-US" i="1" dirty="0"/>
              <a:t>(x-y)</a:t>
            </a:r>
            <a:r>
              <a:rPr lang="en-US" i="1" baseline="30000" dirty="0"/>
              <a:t>2</a:t>
            </a:r>
            <a:r>
              <a:rPr lang="en-US" i="1" dirty="0"/>
              <a:t> + w</a:t>
            </a:r>
            <a:r>
              <a:rPr lang="en-US" i="1" baseline="-25000" dirty="0"/>
              <a:t>2</a:t>
            </a:r>
            <a:r>
              <a:rPr lang="en-US" i="1" dirty="0"/>
              <a:t>(x-b)</a:t>
            </a:r>
            <a:r>
              <a:rPr lang="en-US" i="1" baseline="30000" dirty="0"/>
              <a:t>2</a:t>
            </a:r>
            <a:r>
              <a:rPr lang="en-US" i="1" dirty="0"/>
              <a:t> + w</a:t>
            </a:r>
            <a:r>
              <a:rPr lang="en-US" i="1" baseline="-25000" dirty="0"/>
              <a:t>3</a:t>
            </a:r>
            <a:r>
              <a:rPr lang="en-US" i="1" dirty="0"/>
              <a:t>(y-a)</a:t>
            </a:r>
            <a:r>
              <a:rPr lang="en-US" i="1" baseline="30000" dirty="0"/>
              <a:t>2</a:t>
            </a:r>
          </a:p>
          <a:p>
            <a:r>
              <a:rPr lang="en-US" altLang="zh-TW" dirty="0"/>
              <a:t>The similarity is determined by whether </a:t>
            </a:r>
            <a:r>
              <a:rPr lang="en-US" altLang="zh-TW" i="1" dirty="0"/>
              <a:t>S</a:t>
            </a:r>
            <a:r>
              <a:rPr lang="en-US" altLang="zh-TW" dirty="0"/>
              <a:t> is small enough.</a:t>
            </a:r>
          </a:p>
          <a:p>
            <a:r>
              <a:rPr lang="en-US" altLang="zh-TW" i="1" dirty="0"/>
              <a:t>w</a:t>
            </a:r>
            <a:r>
              <a:rPr lang="en-US" altLang="zh-TW" i="1" baseline="-25000" dirty="0"/>
              <a:t>1</a:t>
            </a:r>
            <a:r>
              <a:rPr lang="en-US" altLang="zh-TW" i="1" dirty="0"/>
              <a:t>,w</a:t>
            </a:r>
            <a:r>
              <a:rPr lang="en-US" altLang="zh-TW" i="1" baseline="-25000" dirty="0"/>
              <a:t>2 </a:t>
            </a:r>
            <a:r>
              <a:rPr lang="en-US" altLang="zh-TW" i="1" dirty="0"/>
              <a:t>,w</a:t>
            </a:r>
            <a:r>
              <a:rPr lang="en-US" altLang="zh-TW" i="1" baseline="-25000" dirty="0"/>
              <a:t>3 </a:t>
            </a:r>
            <a:r>
              <a:rPr lang="en-US" altLang="zh-TW" dirty="0"/>
              <a:t>: nonnegative weights learned from similar class training data. 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6D4A625-54BA-4A1A-A369-4E9BEEA59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9450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10.3.3 Centroid-Linkage </a:t>
            </a:r>
            <a:br>
              <a:rPr lang="en-US" dirty="0"/>
            </a:br>
            <a:r>
              <a:rPr lang="en-US" dirty="0"/>
              <a:t>				Region Growing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802184"/>
          </a:xfrm>
        </p:spPr>
        <p:txBody>
          <a:bodyPr>
            <a:noAutofit/>
          </a:bodyPr>
          <a:lstStyle/>
          <a:p>
            <a:r>
              <a:rPr lang="en-US" dirty="0"/>
              <a:t>Difference: </a:t>
            </a:r>
            <a:r>
              <a:rPr lang="en-US" dirty="0">
                <a:solidFill>
                  <a:schemeClr val="accent1"/>
                </a:solidFill>
              </a:rPr>
              <a:t>Pairs of neighboring pixels are not compared for similarity. </a:t>
            </a:r>
            <a:r>
              <a:rPr lang="en-US" dirty="0"/>
              <a:t>Why is this useful?</a:t>
            </a:r>
          </a:p>
          <a:p>
            <a:r>
              <a:rPr lang="en-US" dirty="0"/>
              <a:t>Steps: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The </a:t>
            </a:r>
            <a:r>
              <a:rPr lang="en-US" dirty="0">
                <a:solidFill>
                  <a:schemeClr val="accent1"/>
                </a:solidFill>
              </a:rPr>
              <a:t>image is scanned </a:t>
            </a:r>
            <a:r>
              <a:rPr lang="en-US" dirty="0"/>
              <a:t>in some predetermined manner, such as left-right, top-bottom.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 </a:t>
            </a:r>
            <a:r>
              <a:rPr lang="en-US" dirty="0">
                <a:solidFill>
                  <a:schemeClr val="accent1"/>
                </a:solidFill>
              </a:rPr>
              <a:t>pixel’s value is compared with the mean </a:t>
            </a:r>
            <a:r>
              <a:rPr lang="en-US" dirty="0"/>
              <a:t>of an already existing but not necessarily completed neighboring segment.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If its value and the segment’s mean value are </a:t>
            </a:r>
            <a:r>
              <a:rPr lang="en-US" dirty="0">
                <a:solidFill>
                  <a:schemeClr val="accent1"/>
                </a:solidFill>
              </a:rPr>
              <a:t>close enough</a:t>
            </a:r>
            <a:r>
              <a:rPr lang="en-US" dirty="0"/>
              <a:t>, then the pixel is </a:t>
            </a:r>
            <a:r>
              <a:rPr lang="en-US" dirty="0">
                <a:solidFill>
                  <a:schemeClr val="accent1"/>
                </a:solidFill>
              </a:rPr>
              <a:t>added to the segment </a:t>
            </a:r>
            <a:r>
              <a:rPr lang="en-US" dirty="0"/>
              <a:t>and the segment’s </a:t>
            </a:r>
            <a:r>
              <a:rPr lang="en-US" dirty="0">
                <a:solidFill>
                  <a:schemeClr val="accent1"/>
                </a:solidFill>
              </a:rPr>
              <a:t>mean is updated.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07DCC3C-194B-4843-A036-6D37FC2DB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9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10.3.3 Centroid-Linkage </a:t>
            </a:r>
            <a:br>
              <a:rPr lang="en-US" dirty="0"/>
            </a:br>
            <a:r>
              <a:rPr lang="en-US" dirty="0"/>
              <a:t>				Region Growing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486274"/>
          </a:xfrm>
        </p:spPr>
        <p:txBody>
          <a:bodyPr>
            <a:normAutofit/>
          </a:bodyPr>
          <a:lstStyle/>
          <a:p>
            <a:r>
              <a:rPr lang="en-US" dirty="0"/>
              <a:t>Difference: </a:t>
            </a:r>
            <a:r>
              <a:rPr lang="en-US" dirty="0">
                <a:solidFill>
                  <a:schemeClr val="accent1"/>
                </a:solidFill>
              </a:rPr>
              <a:t>Pairs of neighboring pixels are not compared for similarity. </a:t>
            </a:r>
            <a:r>
              <a:rPr lang="en-US" dirty="0"/>
              <a:t>Why is this useful?</a:t>
            </a:r>
          </a:p>
          <a:p>
            <a:r>
              <a:rPr lang="en-US" dirty="0"/>
              <a:t>Steps:</a:t>
            </a:r>
            <a:endParaRPr lang="en-US" dirty="0">
              <a:solidFill>
                <a:schemeClr val="accent1"/>
              </a:solidFill>
            </a:endParaRPr>
          </a:p>
          <a:p>
            <a:pPr marL="914400" lvl="1" indent="-457200">
              <a:buFont typeface="+mj-lt"/>
              <a:buAutoNum type="arabicPeriod" startAt="4"/>
            </a:pPr>
            <a:r>
              <a:rPr lang="en-US" dirty="0"/>
              <a:t>If the means of the two competing </a:t>
            </a:r>
            <a:r>
              <a:rPr lang="en-US" dirty="0">
                <a:solidFill>
                  <a:schemeClr val="accent1"/>
                </a:solidFill>
              </a:rPr>
              <a:t>regions are close enough</a:t>
            </a:r>
            <a:r>
              <a:rPr lang="en-US" dirty="0"/>
              <a:t>, the two </a:t>
            </a:r>
            <a:r>
              <a:rPr lang="en-US" dirty="0">
                <a:solidFill>
                  <a:schemeClr val="accent1"/>
                </a:solidFill>
              </a:rPr>
              <a:t>regions are merged </a:t>
            </a:r>
            <a:r>
              <a:rPr lang="en-US" dirty="0"/>
              <a:t>and the pixel is added to the merged region.</a:t>
            </a:r>
          </a:p>
          <a:p>
            <a:pPr marL="914400" lvl="1" indent="-457200">
              <a:buFont typeface="+mj-lt"/>
              <a:buAutoNum type="arabicPeriod" startAt="4"/>
            </a:pPr>
            <a:endParaRPr lang="en-US" dirty="0"/>
          </a:p>
          <a:p>
            <a:pPr marL="914400" lvl="1" indent="-457200">
              <a:buFont typeface="+mj-lt"/>
              <a:buAutoNum type="arabicPeriod" startAt="4"/>
            </a:pPr>
            <a:r>
              <a:rPr lang="en-US" dirty="0"/>
              <a:t>If no neighboring region has a close-enough mean, then a </a:t>
            </a:r>
            <a:r>
              <a:rPr lang="en-US" dirty="0">
                <a:solidFill>
                  <a:schemeClr val="accent1"/>
                </a:solidFill>
              </a:rPr>
              <a:t>new segment</a:t>
            </a:r>
            <a:r>
              <a:rPr lang="en-US" dirty="0"/>
              <a:t> is established.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218944C-FC13-4433-9C63-FFE4E10C9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31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10.3.3 Centroid-Linkage </a:t>
            </a:r>
            <a:br>
              <a:rPr lang="en-US" dirty="0"/>
            </a:br>
            <a:r>
              <a:rPr lang="en-US" dirty="0"/>
              <a:t>				Region Growing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Memory</a:t>
            </a:r>
          </a:p>
          <a:p>
            <a:pPr lvl="1"/>
            <a:r>
              <a:rPr lang="en-US" dirty="0"/>
              <a:t>Large or small?</a:t>
            </a:r>
          </a:p>
          <a:p>
            <a:pPr lvl="1"/>
            <a:r>
              <a:rPr lang="en-US" dirty="0"/>
              <a:t>Hash table for small multiple of </a:t>
            </a:r>
            <a:r>
              <a:rPr lang="en-US" dirty="0">
                <a:solidFill>
                  <a:schemeClr val="accent1"/>
                </a:solidFill>
              </a:rPr>
              <a:t>pixels in a row.</a:t>
            </a:r>
          </a:p>
          <a:p>
            <a:r>
              <a:rPr lang="en-US" dirty="0"/>
              <a:t>Short Coming: V-shaped background regions</a:t>
            </a:r>
          </a:p>
          <a:p>
            <a:pPr lvl="1"/>
            <a:r>
              <a:rPr lang="en-US" dirty="0"/>
              <a:t>Solution: </a:t>
            </a:r>
            <a:r>
              <a:rPr lang="en-US" dirty="0">
                <a:solidFill>
                  <a:schemeClr val="accent1"/>
                </a:solidFill>
              </a:rPr>
              <a:t>Two passes</a:t>
            </a:r>
          </a:p>
          <a:p>
            <a:r>
              <a:rPr lang="en-US" dirty="0"/>
              <a:t>Scanning direction has an impact on the result</a:t>
            </a:r>
            <a:r>
              <a:rPr lang="en-US" dirty="0">
                <a:solidFill>
                  <a:srgbClr val="FF0000"/>
                </a:solidFill>
              </a:rPr>
              <a:t>.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E384F30-3D5D-4914-88F9-750956144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0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10.3.3 Centroid-Linkage Region Growing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Results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74184" t="21190" r="13878" b="46632"/>
          <a:stretch/>
        </p:blipFill>
        <p:spPr>
          <a:xfrm>
            <a:off x="4971800" y="1172023"/>
            <a:ext cx="2834474" cy="245561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/>
          <a:srcRect l="72347" t="52620" r="13526" b="13571"/>
          <a:stretch/>
        </p:blipFill>
        <p:spPr>
          <a:xfrm>
            <a:off x="0" y="3540804"/>
            <a:ext cx="4262724" cy="327909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/>
          <a:srcRect l="72959" t="20511" r="16174" b="56429"/>
          <a:stretch/>
        </p:blipFill>
        <p:spPr>
          <a:xfrm>
            <a:off x="4262724" y="3510004"/>
            <a:ext cx="4897999" cy="3340693"/>
          </a:xfrm>
          <a:prstGeom prst="rect">
            <a:avLst/>
          </a:prstGeom>
        </p:spPr>
      </p:pic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D7EE4D39-DE28-48D2-8EF8-E01893E92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6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10.4 Hybrid-Linkage Combinations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Review (strength and weakness):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Single-Linkage</a:t>
            </a:r>
          </a:p>
          <a:p>
            <a:pPr lvl="2"/>
            <a:r>
              <a:rPr lang="en-US" dirty="0"/>
              <a:t>Strength: Spatially accurate</a:t>
            </a:r>
          </a:p>
          <a:p>
            <a:pPr lvl="2"/>
            <a:r>
              <a:rPr lang="en-US" dirty="0"/>
              <a:t>Weakness: Excessive merging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Centroid-Linkage</a:t>
            </a:r>
          </a:p>
          <a:p>
            <a:pPr lvl="2"/>
            <a:r>
              <a:rPr lang="en-US" dirty="0"/>
              <a:t>Strength: Ability to place boundaries in weak gradient areas</a:t>
            </a:r>
          </a:p>
          <a:p>
            <a:r>
              <a:rPr lang="en-US" dirty="0"/>
              <a:t>Combine the strengths?</a:t>
            </a:r>
          </a:p>
          <a:p>
            <a:r>
              <a:rPr lang="en-US" dirty="0"/>
              <a:t>Combined Centroid-Hybrid Linkage</a:t>
            </a:r>
          </a:p>
          <a:p>
            <a:pPr lvl="1"/>
            <a:r>
              <a:rPr lang="en-US" dirty="0"/>
              <a:t>Centroid-linkage for only </a:t>
            </a:r>
            <a:r>
              <a:rPr lang="en-US" dirty="0">
                <a:solidFill>
                  <a:schemeClr val="accent1"/>
                </a:solidFill>
              </a:rPr>
              <a:t>non-edge pixels</a:t>
            </a:r>
          </a:p>
          <a:p>
            <a:pPr lvl="1"/>
            <a:r>
              <a:rPr lang="en-US" dirty="0"/>
              <a:t>Region growing is not permitted across edge pixels</a:t>
            </a:r>
            <a:r>
              <a:rPr lang="en-US" dirty="0">
                <a:solidFill>
                  <a:srgbClr val="FF0000"/>
                </a:solidFill>
              </a:rPr>
              <a:t>.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141AD1C-6D1E-4207-880B-15708E1CC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917" y="3664901"/>
            <a:ext cx="7855632" cy="302545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10.1 Introduction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Clustering</a:t>
            </a:r>
            <a:r>
              <a:rPr lang="en-US" dirty="0"/>
              <a:t>: a close friend of image segmentation</a:t>
            </a:r>
          </a:p>
          <a:p>
            <a:pPr lvl="0"/>
            <a:r>
              <a:rPr lang="en-US" dirty="0"/>
              <a:t>Partitioning a set of </a:t>
            </a:r>
            <a:r>
              <a:rPr lang="en-US" dirty="0">
                <a:solidFill>
                  <a:schemeClr val="accent1"/>
                </a:solidFill>
              </a:rPr>
              <a:t>pattern vectors </a:t>
            </a:r>
            <a:r>
              <a:rPr lang="en-US" dirty="0"/>
              <a:t>into subsets called clusters.</a:t>
            </a:r>
          </a:p>
          <a:p>
            <a:r>
              <a:rPr lang="zh-TW" altLang="en-US" dirty="0"/>
              <a:t>對於影像分割，</a:t>
            </a:r>
            <a:r>
              <a:rPr lang="en-US" dirty="0"/>
              <a:t>pattern vectors</a:t>
            </a:r>
            <a:r>
              <a:rPr lang="zh-TW" altLang="en-US" dirty="0"/>
              <a:t>可以是指像素的</a:t>
            </a:r>
            <a:r>
              <a:rPr lang="en-US" dirty="0">
                <a:solidFill>
                  <a:schemeClr val="accent1"/>
                </a:solidFill>
              </a:rPr>
              <a:t>intensity</a:t>
            </a:r>
            <a:r>
              <a:rPr lang="zh-TW" altLang="en-US" dirty="0"/>
              <a:t>、</a:t>
            </a:r>
            <a:r>
              <a:rPr lang="en-US" dirty="0">
                <a:solidFill>
                  <a:schemeClr val="accent1"/>
                </a:solidFill>
              </a:rPr>
              <a:t>texture</a:t>
            </a:r>
            <a:r>
              <a:rPr lang="zh-TW" altLang="en-US" dirty="0"/>
              <a:t>等等。</a:t>
            </a:r>
            <a:endParaRPr lang="en-US" dirty="0"/>
          </a:p>
          <a:p>
            <a:pPr lvl="0"/>
            <a:r>
              <a:rPr lang="zh-TW" altLang="en-US" dirty="0"/>
              <a:t>相似的地方：都是把有相近特性的資料分群在一起。</a:t>
            </a:r>
            <a:endParaRPr lang="en-US" dirty="0"/>
          </a:p>
          <a:p>
            <a:pPr lvl="0"/>
            <a:r>
              <a:rPr lang="zh-TW" altLang="en-US" dirty="0"/>
              <a:t>相異的地方：影像分割的分群是在空間域</a:t>
            </a:r>
            <a:r>
              <a:rPr lang="en-US" dirty="0"/>
              <a:t>(spatial domain)</a:t>
            </a:r>
            <a:r>
              <a:rPr lang="zh-TW" altLang="en-US" dirty="0"/>
              <a:t>。</a:t>
            </a:r>
            <a:endParaRPr lang="en-US" altLang="zh-TW" dirty="0"/>
          </a:p>
          <a:p>
            <a:pPr lvl="0"/>
            <a:r>
              <a:rPr lang="en-US" altLang="zh-TW" dirty="0"/>
              <a:t>Question: </a:t>
            </a:r>
            <a:r>
              <a:rPr lang="zh-TW" altLang="en-US" dirty="0"/>
              <a:t>如果用</a:t>
            </a:r>
            <a:r>
              <a:rPr lang="en-US" altLang="zh-TW" dirty="0"/>
              <a:t>Intensity</a:t>
            </a:r>
            <a:r>
              <a:rPr lang="zh-TW" altLang="en-US" dirty="0"/>
              <a:t>當作每個像素的</a:t>
            </a:r>
            <a:r>
              <a:rPr lang="en-US" altLang="zh-TW" dirty="0"/>
              <a:t>pattern</a:t>
            </a:r>
            <a:r>
              <a:rPr lang="zh-TW" altLang="en-US" dirty="0"/>
              <a:t> </a:t>
            </a:r>
            <a:r>
              <a:rPr lang="en-US" altLang="zh-TW" dirty="0"/>
              <a:t>vector</a:t>
            </a:r>
            <a:r>
              <a:rPr lang="zh-TW" altLang="en-US" dirty="0"/>
              <a:t>，我們是幾個維度的空間上做</a:t>
            </a:r>
            <a:r>
              <a:rPr lang="en-US" altLang="zh-TW" dirty="0"/>
              <a:t>Clustering?</a:t>
            </a:r>
            <a:r>
              <a:rPr lang="zh-TW" altLang="en-US" dirty="0"/>
              <a:t> </a:t>
            </a:r>
            <a:r>
              <a:rPr lang="en-US" altLang="zh-TW" dirty="0"/>
              <a:t>1D? 2D? 3D?</a:t>
            </a:r>
            <a:r>
              <a:rPr lang="zh-TW" altLang="en-US" dirty="0"/>
              <a:t> </a:t>
            </a:r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791A8B7-0627-4EA8-BB83-0CD71A953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37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10.4 Hybrid-Linkage Combinations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B2CB397-5AC4-480A-9FF6-38B3D2FF9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507" y="1741506"/>
            <a:ext cx="6164984" cy="433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97ADF62-5B17-42B1-AEBD-246DFF4E38CD}"/>
              </a:ext>
            </a:extLst>
          </p:cNvPr>
          <p:cNvSpPr/>
          <p:nvPr/>
        </p:nvSpPr>
        <p:spPr>
          <a:xfrm>
            <a:off x="1489507" y="6123542"/>
            <a:ext cx="6164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chemeClr val="accent1"/>
                </a:solidFill>
              </a:rPr>
              <a:t>One-pass</a:t>
            </a:r>
            <a:r>
              <a:rPr lang="en-US" altLang="zh-TW" dirty="0"/>
              <a:t> combined centroid and hybrid-linkage segmentation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B145D6F-DFC9-4AD3-8385-0C13DAB51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846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10.4 Hybrid-Linkage Combinations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158E21B-9FC3-4843-BBAB-E42E8467F2FA}"/>
              </a:ext>
            </a:extLst>
          </p:cNvPr>
          <p:cNvSpPr/>
          <p:nvPr/>
        </p:nvSpPr>
        <p:spPr>
          <a:xfrm>
            <a:off x="1576819" y="6308208"/>
            <a:ext cx="59903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chemeClr val="accent1"/>
                </a:solidFill>
              </a:rPr>
              <a:t>Two-pass</a:t>
            </a:r>
            <a:r>
              <a:rPr lang="en-US" altLang="zh-TW" dirty="0"/>
              <a:t> combined centroid and hybrid-linkage segmentation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EDC54C-F39C-4BBE-8E53-69AED7880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972" y="1431216"/>
            <a:ext cx="6228051" cy="487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0ABCDFD-04E4-405F-9582-3D3445BBD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2973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10.5 Spatial Clustering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Introduction: Simultaneously combining </a:t>
            </a:r>
            <a:r>
              <a:rPr lang="en-US" dirty="0">
                <a:solidFill>
                  <a:schemeClr val="accent1"/>
                </a:solidFill>
              </a:rPr>
              <a:t>clustering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in measurement space</a:t>
            </a:r>
            <a:r>
              <a:rPr lang="en-US" dirty="0"/>
              <a:t> with a </a:t>
            </a:r>
            <a:r>
              <a:rPr lang="en-US" dirty="0">
                <a:solidFill>
                  <a:schemeClr val="accent1"/>
                </a:solidFill>
              </a:rPr>
              <a:t>spatial region growing</a:t>
            </a:r>
            <a:r>
              <a:rPr lang="en-US" dirty="0"/>
              <a:t>.</a:t>
            </a:r>
          </a:p>
          <a:p>
            <a:r>
              <a:rPr lang="en-US" dirty="0"/>
              <a:t>Example: </a:t>
            </a:r>
            <a:r>
              <a:rPr lang="en-US" dirty="0" err="1"/>
              <a:t>Haralick</a:t>
            </a:r>
            <a:r>
              <a:rPr lang="en-US" dirty="0"/>
              <a:t> and Kelly (1969)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Find the peaks of the histogram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Find the pixels in the peaks, they are the initial segments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Perform region growing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0CEF18F-5283-4305-AED4-ECEEBCC48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6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10.6 Split and Merge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Steps: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Begins with the </a:t>
            </a:r>
            <a:r>
              <a:rPr lang="en-US" dirty="0">
                <a:solidFill>
                  <a:schemeClr val="accent1"/>
                </a:solidFill>
              </a:rPr>
              <a:t>entire image </a:t>
            </a:r>
            <a:r>
              <a:rPr lang="en-US" dirty="0"/>
              <a:t>as the initial segment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Successively splits each of its current segments into </a:t>
            </a:r>
            <a:r>
              <a:rPr lang="en-US" dirty="0">
                <a:solidFill>
                  <a:schemeClr val="accent1"/>
                </a:solidFill>
              </a:rPr>
              <a:t>quarters</a:t>
            </a:r>
            <a:r>
              <a:rPr lang="en-US" dirty="0"/>
              <a:t> if the segment is not </a:t>
            </a:r>
            <a:r>
              <a:rPr lang="en-US" b="1" dirty="0">
                <a:solidFill>
                  <a:schemeClr val="accent2"/>
                </a:solidFill>
              </a:rPr>
              <a:t>homogeneous enough</a:t>
            </a:r>
            <a:r>
              <a:rPr lang="en-US" dirty="0"/>
              <a:t>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 merging method starts with an initial segmentation and successively </a:t>
            </a:r>
            <a:r>
              <a:rPr lang="en-US" dirty="0">
                <a:solidFill>
                  <a:schemeClr val="accent1"/>
                </a:solidFill>
              </a:rPr>
              <a:t>merges regions that are similar enough.</a:t>
            </a:r>
          </a:p>
          <a:p>
            <a:pPr marL="457200" lvl="1" indent="0">
              <a:buNone/>
            </a:pPr>
            <a:r>
              <a:rPr lang="en-US" altLang="zh-TW" dirty="0">
                <a:solidFill>
                  <a:schemeClr val="accent2"/>
                </a:solidFill>
              </a:rPr>
              <a:t>homogeneous enough: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Max – min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Variance</a:t>
            </a:r>
          </a:p>
          <a:p>
            <a:r>
              <a:rPr lang="en-US" altLang="zh-TW" dirty="0"/>
              <a:t>Efficiency of the split-and-merge method can </a:t>
            </a:r>
            <a:r>
              <a:rPr lang="en-US" altLang="zh-TW" sz="2400" dirty="0"/>
              <a:t>be </a:t>
            </a:r>
            <a:r>
              <a:rPr lang="en-US" altLang="zh-TW" dirty="0"/>
              <a:t>increased by arbitrarily partitioning the image into square regions of a user-selected size and then splitting these further, if they are not homogeneous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62CE6D7-8F7D-40B9-A4AC-B1F64A71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71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A8B0C0D5-B4BE-403E-97CC-2342F29910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b="0" dirty="0"/>
              <a:t>10.6 Split and Merge</a:t>
            </a:r>
          </a:p>
        </p:txBody>
      </p:sp>
      <p:sp>
        <p:nvSpPr>
          <p:cNvPr id="9221" name="投影片編號版面配置區 1">
            <a:extLst>
              <a:ext uri="{FF2B5EF4-FFF2-40B4-BE49-F238E27FC236}">
                <a16:creationId xmlns:a16="http://schemas.microsoft.com/office/drawing/2014/main" id="{E51ACEEE-337F-425D-B126-9DB6DC93BCE4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086600" y="6356350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82C5960C-90AB-4670-AD7E-D2F932F5E5B1}" type="slidenum">
              <a:rPr lang="zh-TW" altLang="en-US"/>
              <a:pPr/>
              <a:t>84</a:t>
            </a:fld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327D413-4C3D-4464-99F4-6BF479A0F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979" y="1332274"/>
            <a:ext cx="4068041" cy="5424055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A8B0C0D5-B4BE-403E-97CC-2342F29910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b="0" dirty="0"/>
              <a:t>10.6 Split and Merge</a:t>
            </a:r>
          </a:p>
        </p:txBody>
      </p:sp>
      <p:sp>
        <p:nvSpPr>
          <p:cNvPr id="9221" name="投影片編號版面配置區 1">
            <a:extLst>
              <a:ext uri="{FF2B5EF4-FFF2-40B4-BE49-F238E27FC236}">
                <a16:creationId xmlns:a16="http://schemas.microsoft.com/office/drawing/2014/main" id="{E51ACEEE-337F-425D-B126-9DB6DC93BCE4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086600" y="6356350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82C5960C-90AB-4670-AD7E-D2F932F5E5B1}" type="slidenum">
              <a:rPr lang="zh-TW" altLang="en-US"/>
              <a:pPr/>
              <a:t>85</a:t>
            </a:fld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8644262-4DFF-4D20-9798-06B6122B6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002" y="1276856"/>
            <a:ext cx="4119995" cy="549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2256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A8B0C0D5-B4BE-403E-97CC-2342F29910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b="0" dirty="0"/>
              <a:t>10.6 Split and Merge</a:t>
            </a:r>
          </a:p>
        </p:txBody>
      </p:sp>
      <p:sp>
        <p:nvSpPr>
          <p:cNvPr id="9221" name="投影片編號版面配置區 1">
            <a:extLst>
              <a:ext uri="{FF2B5EF4-FFF2-40B4-BE49-F238E27FC236}">
                <a16:creationId xmlns:a16="http://schemas.microsoft.com/office/drawing/2014/main" id="{E51ACEEE-337F-425D-B126-9DB6DC93BCE4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086600" y="6356350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82C5960C-90AB-4670-AD7E-D2F932F5E5B1}" type="slidenum">
              <a:rPr lang="zh-TW" altLang="en-US"/>
              <a:pPr/>
              <a:t>86</a:t>
            </a:fld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701FEF1-5A24-416B-925A-135799938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329" y="27867"/>
            <a:ext cx="2470648" cy="329585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B426038-84CC-41F5-A4EA-A54302CD3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22" y="27867"/>
            <a:ext cx="2394986" cy="319331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F9A3ADE-006D-4CC6-AAD5-4675D37DE5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22" y="3521234"/>
            <a:ext cx="2394986" cy="320024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CCEC362-4A3C-42A5-8908-B0E6506F88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992" y="3529831"/>
            <a:ext cx="2394986" cy="319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7899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A8B0C0D5-B4BE-403E-97CC-2342F29910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b="0" dirty="0"/>
              <a:t>10.6 Split and Merge</a:t>
            </a:r>
          </a:p>
        </p:txBody>
      </p:sp>
      <p:sp>
        <p:nvSpPr>
          <p:cNvPr id="9221" name="投影片編號版面配置區 1">
            <a:extLst>
              <a:ext uri="{FF2B5EF4-FFF2-40B4-BE49-F238E27FC236}">
                <a16:creationId xmlns:a16="http://schemas.microsoft.com/office/drawing/2014/main" id="{E51ACEEE-337F-425D-B126-9DB6DC93BCE4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086600" y="6356350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82C5960C-90AB-4670-AD7E-D2F932F5E5B1}" type="slidenum">
              <a:rPr lang="zh-TW" altLang="en-US"/>
              <a:pPr/>
              <a:t>87</a:t>
            </a:fld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F9A3ADE-006D-4CC6-AAD5-4675D37DE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070" y="1268418"/>
            <a:ext cx="3909860" cy="522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9062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A8B0C0D5-B4BE-403E-97CC-2342F29910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b="0" dirty="0"/>
              <a:t>10.6 Split and Merge</a:t>
            </a:r>
          </a:p>
        </p:txBody>
      </p:sp>
      <p:sp>
        <p:nvSpPr>
          <p:cNvPr id="9221" name="投影片編號版面配置區 1">
            <a:extLst>
              <a:ext uri="{FF2B5EF4-FFF2-40B4-BE49-F238E27FC236}">
                <a16:creationId xmlns:a16="http://schemas.microsoft.com/office/drawing/2014/main" id="{E51ACEEE-337F-425D-B126-9DB6DC93BCE4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086600" y="6356350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82C5960C-90AB-4670-AD7E-D2F932F5E5B1}" type="slidenum">
              <a:rPr lang="zh-TW" altLang="en-US"/>
              <a:pPr/>
              <a:t>88</a:t>
            </a:fld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B6DFF40-10D7-4C5C-9D15-CAD634860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80" y="580733"/>
            <a:ext cx="2158276" cy="288692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CB9035C-C2EA-4469-BD5F-ABCAB7005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868" y="599180"/>
            <a:ext cx="2149053" cy="286847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6BA63C1-306F-47A2-98AE-D13F24C54F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80" y="3880667"/>
            <a:ext cx="2130606" cy="284080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2EC0A54-8F9B-4C44-BC56-FAB8A63D51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868" y="3903798"/>
            <a:ext cx="2112159" cy="282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31940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10.6 Split and Merge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351338"/>
          </a:xfrm>
        </p:spPr>
        <p:txBody>
          <a:bodyPr>
            <a:normAutofit/>
          </a:bodyPr>
          <a:lstStyle/>
          <a:p>
            <a:r>
              <a:rPr lang="en-US" altLang="zh-TW" dirty="0"/>
              <a:t>Downside: </a:t>
            </a:r>
          </a:p>
          <a:p>
            <a:pPr lvl="1"/>
            <a:r>
              <a:rPr lang="en-US" altLang="zh-TW" dirty="0"/>
              <a:t>Boundaries tend to be </a:t>
            </a:r>
            <a:r>
              <a:rPr lang="en-US" altLang="zh-TW" dirty="0">
                <a:solidFill>
                  <a:schemeClr val="accent1"/>
                </a:solidFill>
              </a:rPr>
              <a:t>squarish and artificial</a:t>
            </a:r>
            <a:r>
              <a:rPr lang="en-US" altLang="zh-TW" dirty="0"/>
              <a:t>.</a:t>
            </a:r>
          </a:p>
          <a:p>
            <a:pPr lvl="1"/>
            <a:r>
              <a:rPr lang="en-US" altLang="zh-TW" dirty="0"/>
              <a:t>Large memory usage</a:t>
            </a:r>
          </a:p>
          <a:p>
            <a:pPr lvl="1"/>
            <a:r>
              <a:rPr lang="en-US" altLang="zh-TW" dirty="0"/>
              <a:t>Miss-merging</a:t>
            </a:r>
          </a:p>
          <a:p>
            <a:r>
              <a:rPr lang="en-US" altLang="zh-TW" dirty="0"/>
              <a:t>Solution:</a:t>
            </a:r>
          </a:p>
          <a:p>
            <a:pPr lvl="1"/>
            <a:r>
              <a:rPr lang="en-US" altLang="zh-TW" dirty="0"/>
              <a:t>Horowitz and </a:t>
            </a:r>
            <a:r>
              <a:rPr lang="en-US" altLang="zh-TW" dirty="0" err="1"/>
              <a:t>Pavlidis</a:t>
            </a:r>
            <a:r>
              <a:rPr lang="en-US" altLang="zh-TW" dirty="0"/>
              <a:t> (1976) </a:t>
            </a:r>
          </a:p>
          <a:p>
            <a:pPr lvl="2"/>
            <a:r>
              <a:rPr lang="en-US" altLang="zh-TW" dirty="0"/>
              <a:t>Data structure: Quadtree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398BAA1-ADD0-4AC9-A3CC-57CB20AC5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89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10.1 Introduction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altLang="zh-TW" dirty="0"/>
              <a:t>This chapter:</a:t>
            </a:r>
          </a:p>
          <a:p>
            <a:pPr lvl="0"/>
            <a:r>
              <a:rPr lang="en-US" altLang="zh-TW" dirty="0"/>
              <a:t>Mainly discus about segmenting an image based on gray level intensity. </a:t>
            </a:r>
          </a:p>
          <a:p>
            <a:pPr lvl="1"/>
            <a:r>
              <a:rPr lang="zh-TW" altLang="en-US" sz="2000" dirty="0"/>
              <a:t>主要討論針對</a:t>
            </a:r>
            <a:r>
              <a:rPr lang="zh-TW" altLang="en-US" sz="2000" dirty="0">
                <a:solidFill>
                  <a:schemeClr val="accent1"/>
                </a:solidFill>
              </a:rPr>
              <a:t>灰度值</a:t>
            </a:r>
            <a:r>
              <a:rPr lang="en-US" altLang="zh-TW" sz="2000" dirty="0"/>
              <a:t>(gray-level intensity)</a:t>
            </a:r>
            <a:r>
              <a:rPr lang="zh-TW" altLang="en-US" sz="2000" dirty="0"/>
              <a:t>的影像分割。</a:t>
            </a:r>
            <a:endParaRPr lang="en-US" altLang="zh-TW" sz="2000" dirty="0"/>
          </a:p>
          <a:p>
            <a:r>
              <a:rPr lang="en-US" dirty="0"/>
              <a:t>For segmenting other features, using feature’s characteristic can extract its feature value. Then same technique can apply.</a:t>
            </a:r>
          </a:p>
          <a:p>
            <a:pPr lvl="1"/>
            <a:r>
              <a:rPr lang="zh-TW" altLang="en-US" sz="2000" dirty="0"/>
              <a:t>對於其他特性的影像分割</a:t>
            </a:r>
            <a:r>
              <a:rPr lang="en-US" sz="2000" dirty="0"/>
              <a:t>(</a:t>
            </a:r>
            <a:r>
              <a:rPr lang="zh-TW" altLang="en-US" sz="2000" dirty="0"/>
              <a:t>例如</a:t>
            </a:r>
            <a:r>
              <a:rPr lang="en-US" sz="2000" dirty="0"/>
              <a:t>texture)</a:t>
            </a:r>
            <a:r>
              <a:rPr lang="zh-TW" altLang="en-US" sz="2000" dirty="0"/>
              <a:t>，可以先把按照那個特性</a:t>
            </a:r>
            <a:r>
              <a:rPr lang="en-US" sz="2000" dirty="0"/>
              <a:t>(characteristic)</a:t>
            </a:r>
            <a:r>
              <a:rPr lang="zh-TW" altLang="en-US" sz="2000" dirty="0"/>
              <a:t>轉成特性值</a:t>
            </a:r>
            <a:r>
              <a:rPr lang="en-US" sz="2000" dirty="0"/>
              <a:t>(feature value)</a:t>
            </a:r>
            <a:r>
              <a:rPr lang="zh-TW" altLang="en-US" sz="2000" dirty="0"/>
              <a:t>，然後用一樣的方法來做分割。</a:t>
            </a:r>
            <a:endParaRPr lang="en-US" altLang="zh-TW" sz="2000" dirty="0"/>
          </a:p>
          <a:p>
            <a:r>
              <a:rPr lang="en-US" altLang="zh-TW" sz="2400" dirty="0"/>
              <a:t>Image segmentation is an ad hoc problem.</a:t>
            </a:r>
          </a:p>
          <a:p>
            <a:pPr lvl="1"/>
            <a:r>
              <a:rPr lang="zh-TW" altLang="en-US" dirty="0"/>
              <a:t>不同的技術根據強調與犧牲的不同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D1E9C86-7C6F-4748-AD35-DE07196D0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96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10.6 Split and Merge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351338"/>
          </a:xfrm>
        </p:spPr>
        <p:txBody>
          <a:bodyPr>
            <a:normAutofit/>
          </a:bodyPr>
          <a:lstStyle/>
          <a:p>
            <a:r>
              <a:rPr lang="en-US" altLang="zh-TW" dirty="0"/>
              <a:t>Horowitz and </a:t>
            </a:r>
            <a:r>
              <a:rPr lang="en-US" altLang="zh-TW" dirty="0" err="1"/>
              <a:t>Pavlidis</a:t>
            </a:r>
            <a:r>
              <a:rPr lang="en-US" altLang="zh-TW" dirty="0"/>
              <a:t> (1976) </a:t>
            </a:r>
            <a:r>
              <a:rPr lang="en-US" altLang="zh-TW" sz="2400" dirty="0"/>
              <a:t>Data structure: Quadtree</a:t>
            </a:r>
          </a:p>
          <a:p>
            <a:r>
              <a:rPr lang="en-US" altLang="zh-TW" dirty="0"/>
              <a:t>The entire image is represented by the root node.</a:t>
            </a:r>
          </a:p>
          <a:p>
            <a:r>
              <a:rPr lang="en-US" altLang="zh-TW" dirty="0"/>
              <a:t>The children of the root are the regions obtained by splitting the root into four equal pieces, and so on.</a:t>
            </a:r>
          </a:p>
          <a:p>
            <a:r>
              <a:rPr lang="en-US" altLang="zh-TW" dirty="0"/>
              <a:t>A segmentation is represent by a </a:t>
            </a:r>
            <a:r>
              <a:rPr lang="en-US" altLang="zh-TW" b="1" dirty="0" err="1">
                <a:solidFill>
                  <a:schemeClr val="accent1"/>
                </a:solidFill>
              </a:rPr>
              <a:t>cutset</a:t>
            </a:r>
            <a:r>
              <a:rPr lang="en-US" altLang="zh-TW" dirty="0"/>
              <a:t>, a minimal set of nodes separating the root from all of the leaves.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27ECD0A-4FAF-49AB-8483-DD9781B24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5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10.6 Split and Merge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351338"/>
          </a:xfrm>
        </p:spPr>
        <p:txBody>
          <a:bodyPr>
            <a:normAutofit/>
          </a:bodyPr>
          <a:lstStyle/>
          <a:p>
            <a:r>
              <a:rPr lang="en-US" altLang="zh-TW" dirty="0"/>
              <a:t>Horowitz and </a:t>
            </a:r>
            <a:r>
              <a:rPr lang="en-US" altLang="zh-TW" dirty="0" err="1"/>
              <a:t>Pavlidis</a:t>
            </a:r>
            <a:r>
              <a:rPr lang="en-US" altLang="zh-TW" dirty="0"/>
              <a:t> (1976) </a:t>
            </a:r>
            <a:r>
              <a:rPr lang="en-US" altLang="zh-TW" sz="2400" dirty="0"/>
              <a:t>Data structure: Quadtree</a:t>
            </a:r>
          </a:p>
          <a:p>
            <a:r>
              <a:rPr lang="en-US" altLang="zh-TW" dirty="0"/>
              <a:t>A segmentation is represent by a </a:t>
            </a:r>
            <a:r>
              <a:rPr lang="en-US" altLang="zh-TW" b="1" dirty="0" err="1">
                <a:solidFill>
                  <a:schemeClr val="accent1"/>
                </a:solidFill>
              </a:rPr>
              <a:t>cutset</a:t>
            </a:r>
            <a:r>
              <a:rPr lang="en-US" altLang="zh-TW" dirty="0"/>
              <a:t>, a minimal set of nodes separating the root from all of the leaves.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6FD87B6-70E8-4BBF-B529-0470A987B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744" y="3429000"/>
            <a:ext cx="6900617" cy="3063874"/>
          </a:xfrm>
          <a:prstGeom prst="rect">
            <a:avLst/>
          </a:prstGeom>
        </p:spPr>
      </p:pic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D0F2924-CFE7-404E-86D2-3355AC60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85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10.6 Split and Merge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351338"/>
          </a:xfrm>
        </p:spPr>
        <p:txBody>
          <a:bodyPr>
            <a:normAutofit/>
          </a:bodyPr>
          <a:lstStyle/>
          <a:p>
            <a:r>
              <a:rPr lang="en-US" altLang="zh-TW" dirty="0"/>
              <a:t>Horowitz and </a:t>
            </a:r>
            <a:r>
              <a:rPr lang="en-US" altLang="zh-TW" dirty="0" err="1"/>
              <a:t>Pavlidis</a:t>
            </a:r>
            <a:r>
              <a:rPr lang="en-US" altLang="zh-TW" dirty="0"/>
              <a:t> (1976) </a:t>
            </a:r>
            <a:r>
              <a:rPr lang="en-US" altLang="zh-TW" sz="2400" dirty="0"/>
              <a:t>Data structure: Quadtree</a:t>
            </a:r>
          </a:p>
          <a:p>
            <a:r>
              <a:rPr lang="en-US" altLang="zh-TW" dirty="0"/>
              <a:t>In the tree structure </a:t>
            </a:r>
          </a:p>
          <a:p>
            <a:pPr lvl="1"/>
            <a:r>
              <a:rPr lang="en-US" altLang="zh-TW" sz="2800" dirty="0"/>
              <a:t>the merging process consists of removing four nodes from the </a:t>
            </a:r>
            <a:r>
              <a:rPr lang="en-US" altLang="zh-TW" sz="2800" dirty="0" err="1"/>
              <a:t>cutset</a:t>
            </a:r>
            <a:r>
              <a:rPr lang="en-US" altLang="zh-TW" sz="2800" dirty="0"/>
              <a:t> and replacing them with their parent.</a:t>
            </a:r>
          </a:p>
          <a:p>
            <a:pPr lvl="1"/>
            <a:r>
              <a:rPr lang="en-US" altLang="zh-TW" sz="2800" dirty="0"/>
              <a:t>Splitting consists of removing a node from the </a:t>
            </a:r>
            <a:r>
              <a:rPr lang="en-US" altLang="zh-TW" sz="2800" dirty="0" err="1"/>
              <a:t>cutset</a:t>
            </a:r>
            <a:r>
              <a:rPr lang="en-US" altLang="zh-TW" sz="2800" dirty="0"/>
              <a:t> and replacing it with its four children</a:t>
            </a:r>
          </a:p>
          <a:p>
            <a:r>
              <a:rPr lang="en-US" altLang="zh-TW" dirty="0"/>
              <a:t>The two processes are mutually exclusive</a:t>
            </a:r>
          </a:p>
          <a:p>
            <a:endParaRPr lang="en-US" altLang="zh-TW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A72CDA0-A490-4C25-89CC-54F642AAD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30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10.6 Split and Merge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351338"/>
          </a:xfrm>
        </p:spPr>
        <p:txBody>
          <a:bodyPr>
            <a:normAutofit/>
          </a:bodyPr>
          <a:lstStyle/>
          <a:p>
            <a:r>
              <a:rPr lang="en-US" altLang="zh-TW" dirty="0"/>
              <a:t>Horowitz and </a:t>
            </a:r>
            <a:r>
              <a:rPr lang="en-US" altLang="zh-TW" dirty="0" err="1"/>
              <a:t>Pavlidis</a:t>
            </a:r>
            <a:r>
              <a:rPr lang="en-US" altLang="zh-TW" dirty="0"/>
              <a:t> (1976) </a:t>
            </a:r>
            <a:r>
              <a:rPr lang="en-US" altLang="zh-TW" sz="2400" dirty="0"/>
              <a:t>Data structure: Quadtree</a:t>
            </a:r>
          </a:p>
          <a:p>
            <a:r>
              <a:rPr lang="en-US" altLang="zh-TW" dirty="0"/>
              <a:t>All the merging operations are followed by all the splitting operation. </a:t>
            </a:r>
          </a:p>
          <a:p>
            <a:r>
              <a:rPr lang="en-US" altLang="zh-TW" dirty="0"/>
              <a:t>The splitting and merging in the tree structure is followed by a </a:t>
            </a:r>
            <a:r>
              <a:rPr lang="en-US" altLang="zh-TW" dirty="0">
                <a:solidFill>
                  <a:schemeClr val="accent1"/>
                </a:solidFill>
              </a:rPr>
              <a:t>final grouping </a:t>
            </a:r>
            <a:r>
              <a:rPr lang="en-US" altLang="zh-TW" dirty="0"/>
              <a:t>procedure that can merge adjacent unrelated blocks found in the final </a:t>
            </a:r>
            <a:r>
              <a:rPr lang="en-US" altLang="zh-TW" dirty="0" err="1"/>
              <a:t>cutset</a:t>
            </a:r>
            <a:r>
              <a:rPr lang="en-US" altLang="zh-TW" dirty="0"/>
              <a:t>.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A9F28DE-B1EB-4249-B05A-26EF3544A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8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10.6 Split and Merge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52227" t="21031" r="39615" b="58665"/>
          <a:stretch/>
        </p:blipFill>
        <p:spPr>
          <a:xfrm>
            <a:off x="1874260" y="1270808"/>
            <a:ext cx="5395480" cy="4316384"/>
          </a:xfrm>
          <a:prstGeom prst="rect">
            <a:avLst/>
          </a:prstGeom>
        </p:spPr>
      </p:pic>
      <p:sp>
        <p:nvSpPr>
          <p:cNvPr id="5" name="副標題 2">
            <a:extLst>
              <a:ext uri="{FF2B5EF4-FFF2-40B4-BE49-F238E27FC236}">
                <a16:creationId xmlns:a16="http://schemas.microsoft.com/office/drawing/2014/main" id="{ED7F510A-9621-40F2-AA8A-095F1FC97990}"/>
              </a:ext>
            </a:extLst>
          </p:cNvPr>
          <p:cNvSpPr txBox="1">
            <a:spLocks/>
          </p:cNvSpPr>
          <p:nvPr/>
        </p:nvSpPr>
        <p:spPr>
          <a:xfrm>
            <a:off x="62345" y="5587192"/>
            <a:ext cx="9019309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/>
              <a:t>Figure 10.40 illustrates the result of a Horowitz and Pavlidis type split-and-merge segmentation of the bulkhead image.</a:t>
            </a:r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A41BDFC-D17A-4E9B-B3A7-C06577455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0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10.7 Rule-Based Segmentation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Introduction: It is not easy to </a:t>
            </a:r>
            <a:r>
              <a:rPr lang="en-US" dirty="0">
                <a:solidFill>
                  <a:schemeClr val="accent1"/>
                </a:solidFill>
              </a:rPr>
              <a:t>try different concepts </a:t>
            </a:r>
            <a:r>
              <a:rPr lang="en-US" dirty="0"/>
              <a:t>without complete reprogramming, thus the rule-based system is born.</a:t>
            </a:r>
          </a:p>
          <a:p>
            <a:r>
              <a:rPr lang="en-US" dirty="0"/>
              <a:t>The </a:t>
            </a:r>
            <a:r>
              <a:rPr lang="en-US" dirty="0" err="1"/>
              <a:t>Nazif</a:t>
            </a:r>
            <a:r>
              <a:rPr lang="en-US" dirty="0"/>
              <a:t> and Levine system (1984)</a:t>
            </a:r>
          </a:p>
          <a:p>
            <a:pPr lvl="1"/>
            <a:r>
              <a:rPr lang="en-US" altLang="zh-TW" dirty="0"/>
              <a:t>Rule-based expert</a:t>
            </a:r>
            <a:r>
              <a:rPr lang="zh-TW" altLang="en-US" dirty="0"/>
              <a:t> </a:t>
            </a:r>
            <a:r>
              <a:rPr lang="en-US" altLang="zh-TW" dirty="0"/>
              <a:t>system for segmentation</a:t>
            </a:r>
            <a:endParaRPr lang="en-US" dirty="0"/>
          </a:p>
          <a:p>
            <a:pPr lvl="1"/>
            <a:r>
              <a:rPr lang="en-US" dirty="0"/>
              <a:t>Not application domain specific but include </a:t>
            </a:r>
            <a:r>
              <a:rPr lang="en-US" dirty="0">
                <a:solidFill>
                  <a:schemeClr val="accent1"/>
                </a:solidFill>
              </a:rPr>
              <a:t>general</a:t>
            </a:r>
            <a:r>
              <a:rPr lang="en-US" altLang="zh-TW" dirty="0">
                <a:solidFill>
                  <a:schemeClr val="accent1"/>
                </a:solidFill>
              </a:rPr>
              <a:t>-purpose, scene-independent knowledge about images </a:t>
            </a:r>
            <a:r>
              <a:rPr lang="en-US" altLang="zh-TW" dirty="0"/>
              <a:t>and</a:t>
            </a:r>
            <a:r>
              <a:rPr lang="en-US" altLang="zh-TW" dirty="0">
                <a:solidFill>
                  <a:schemeClr val="accent1"/>
                </a:solidFill>
              </a:rPr>
              <a:t> grouping criteria.</a:t>
            </a:r>
            <a:endParaRPr lang="en-US" dirty="0">
              <a:solidFill>
                <a:schemeClr val="accent1"/>
              </a:solidFill>
            </a:endParaRPr>
          </a:p>
          <a:p>
            <a:pPr lvl="1"/>
            <a:r>
              <a:rPr lang="en-US" dirty="0"/>
              <a:t>Allows more specific strategies to be incorporated without changing the code</a:t>
            </a:r>
          </a:p>
          <a:p>
            <a:pPr lvl="1"/>
            <a:r>
              <a:rPr lang="en-US" dirty="0"/>
              <a:t>Chapter 19 ha</a:t>
            </a:r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/>
              <a:t> details of this system.</a:t>
            </a:r>
          </a:p>
          <a:p>
            <a:endParaRPr lang="en-US" i="1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09B0803-3958-49B8-A93D-C5DD4E249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59525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10.7 Rule-Based Segmentation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</a:t>
            </a:r>
            <a:r>
              <a:rPr lang="en-US" dirty="0" err="1"/>
              <a:t>Nazif</a:t>
            </a:r>
            <a:r>
              <a:rPr lang="en-US" dirty="0"/>
              <a:t> and Levine system (1984)</a:t>
            </a:r>
          </a:p>
          <a:p>
            <a:r>
              <a:rPr lang="en-US" dirty="0"/>
              <a:t>Composition:</a:t>
            </a:r>
          </a:p>
          <a:p>
            <a:pPr lvl="1"/>
            <a:r>
              <a:rPr lang="en-US" altLang="zh-TW" dirty="0"/>
              <a:t>set of processes</a:t>
            </a:r>
          </a:p>
          <a:p>
            <a:pPr lvl="2"/>
            <a:r>
              <a:rPr lang="en-US" altLang="zh-TW" dirty="0"/>
              <a:t>The initializer </a:t>
            </a:r>
          </a:p>
          <a:p>
            <a:pPr lvl="2"/>
            <a:r>
              <a:rPr lang="en-US" altLang="zh-TW" dirty="0"/>
              <a:t>The line analyzer</a:t>
            </a:r>
          </a:p>
          <a:p>
            <a:pPr lvl="2"/>
            <a:r>
              <a:rPr lang="en-US" altLang="zh-TW" dirty="0"/>
              <a:t>The region analyzer </a:t>
            </a:r>
          </a:p>
          <a:p>
            <a:pPr lvl="2"/>
            <a:r>
              <a:rPr lang="en-US" altLang="zh-TW" dirty="0"/>
              <a:t>The area analyzer</a:t>
            </a:r>
          </a:p>
          <a:p>
            <a:pPr lvl="2"/>
            <a:r>
              <a:rPr lang="en-US" altLang="zh-TW" dirty="0"/>
              <a:t>The focus of attention</a:t>
            </a:r>
          </a:p>
          <a:p>
            <a:pPr lvl="2"/>
            <a:r>
              <a:rPr lang="en-US" altLang="zh-TW" dirty="0"/>
              <a:t>the scheduler</a:t>
            </a:r>
          </a:p>
          <a:p>
            <a:pPr lvl="1"/>
            <a:r>
              <a:rPr lang="en-US" altLang="zh-TW" dirty="0"/>
              <a:t>two associate memories</a:t>
            </a:r>
            <a:endParaRPr lang="en-US" altLang="zh-TW" i="1" dirty="0"/>
          </a:p>
          <a:p>
            <a:pPr lvl="3"/>
            <a:r>
              <a:rPr lang="en-US" altLang="zh-TW" dirty="0"/>
              <a:t>the short-term memory (STM)</a:t>
            </a:r>
          </a:p>
          <a:p>
            <a:pPr lvl="3"/>
            <a:r>
              <a:rPr lang="en-US" altLang="zh-TW" dirty="0"/>
              <a:t>the long-term memory (LTM)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A6A0B04-E59B-44AA-8FDA-087C81343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97509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10.7 Rule-Based Segmentation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</a:t>
            </a:r>
            <a:r>
              <a:rPr lang="en-US" dirty="0" err="1"/>
              <a:t>Nazif</a:t>
            </a:r>
            <a:r>
              <a:rPr lang="en-US" dirty="0"/>
              <a:t> and Levine system (1984)</a:t>
            </a:r>
          </a:p>
          <a:p>
            <a:r>
              <a:rPr lang="en-US" altLang="zh-TW" dirty="0"/>
              <a:t>The short-term memory :</a:t>
            </a:r>
          </a:p>
          <a:p>
            <a:pPr marL="457200" lvl="1" indent="0">
              <a:buNone/>
            </a:pPr>
            <a:r>
              <a:rPr lang="en-US" altLang="zh-TW" dirty="0"/>
              <a:t>holds the input image, the</a:t>
            </a:r>
            <a:r>
              <a:rPr lang="zh-TW" altLang="en-US" dirty="0"/>
              <a:t> </a:t>
            </a:r>
            <a:r>
              <a:rPr lang="en-US" altLang="zh-TW" dirty="0"/>
              <a:t>segmentation data, and the output. </a:t>
            </a:r>
          </a:p>
          <a:p>
            <a:r>
              <a:rPr lang="en-US" altLang="zh-TW" dirty="0"/>
              <a:t>The long-term memory:</a:t>
            </a:r>
          </a:p>
          <a:p>
            <a:pPr marL="457200" lvl="1" indent="0">
              <a:buNone/>
            </a:pPr>
            <a:r>
              <a:rPr lang="en-US" altLang="zh-TW" dirty="0"/>
              <a:t>contains the model representing</a:t>
            </a:r>
            <a:r>
              <a:rPr lang="zh-TW" altLang="en-US" dirty="0"/>
              <a:t> </a:t>
            </a:r>
            <a:r>
              <a:rPr lang="en-US" altLang="zh-TW" dirty="0"/>
              <a:t>the system knowledge about low-level segmentation and control strategies.</a:t>
            </a:r>
            <a:endParaRPr lang="en-US" dirty="0"/>
          </a:p>
          <a:p>
            <a:r>
              <a:rPr lang="en-US" altLang="zh-TW" dirty="0"/>
              <a:t>When a system process matches </a:t>
            </a:r>
            <a:r>
              <a:rPr lang="en-US" altLang="zh-TW" dirty="0">
                <a:solidFill>
                  <a:schemeClr val="accent2"/>
                </a:solidFill>
              </a:rPr>
              <a:t>rules in the LTM</a:t>
            </a:r>
            <a:r>
              <a:rPr lang="zh-TW" altLang="en-US" dirty="0">
                <a:solidFill>
                  <a:schemeClr val="accent2"/>
                </a:solidFill>
              </a:rPr>
              <a:t> </a:t>
            </a:r>
            <a:r>
              <a:rPr lang="en-US" altLang="zh-TW" dirty="0"/>
              <a:t>against </a:t>
            </a:r>
            <a:r>
              <a:rPr lang="en-US" altLang="zh-TW" dirty="0">
                <a:solidFill>
                  <a:schemeClr val="accent2"/>
                </a:solidFill>
              </a:rPr>
              <a:t>the data stored in the STM</a:t>
            </a:r>
            <a:r>
              <a:rPr lang="en-US" altLang="zh-TW" dirty="0"/>
              <a:t>. the rule fires, and an action, usually involving data modification, is performed.</a:t>
            </a:r>
            <a:endParaRPr lang="en-US" i="1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A0188A8-3368-4B0D-95C4-20002308A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73607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10.7 Rule-Based Segmentation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 err="1"/>
              <a:t>Nazif</a:t>
            </a:r>
            <a:r>
              <a:rPr lang="en-US" dirty="0"/>
              <a:t> and Levine system (1984)</a:t>
            </a:r>
          </a:p>
          <a:p>
            <a:r>
              <a:rPr lang="en-US" altLang="zh-TW" dirty="0"/>
              <a:t>LTM has three levels of rules.</a:t>
            </a:r>
          </a:p>
          <a:p>
            <a:r>
              <a:rPr lang="en-US" altLang="zh-TW" dirty="0"/>
              <a:t>Levels 1 to 3 (from lowest to highest)</a:t>
            </a:r>
          </a:p>
          <a:p>
            <a:r>
              <a:rPr lang="en-US" altLang="zh-TW" dirty="0"/>
              <a:t>level 1 are knowledge rules that encode information about the properties of regions, lines, and areas in the form of situation-action pairs. </a:t>
            </a:r>
          </a:p>
          <a:p>
            <a:pPr marL="457200" lvl="1" indent="0">
              <a:buNone/>
            </a:pPr>
            <a:r>
              <a:rPr lang="en-US" altLang="zh-TW" dirty="0"/>
              <a:t>The specific actions include splitting a region; merging two regions; adding, deleting, or extending a line; merging two lines; and creating or modifying a focus-of-attention area.</a:t>
            </a:r>
          </a:p>
          <a:p>
            <a:pPr marL="457200" lvl="1" indent="0">
              <a:buNone/>
            </a:pPr>
            <a:r>
              <a:rPr lang="en-US" altLang="zh-TW" dirty="0"/>
              <a:t>Knowledge rules are classified by their actions.</a:t>
            </a:r>
            <a:endParaRPr lang="en-US" i="1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6293E4D-0A26-4CD6-BBE8-FAB193CC0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59884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10.7 Rule-Based Segmentation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</a:t>
            </a:r>
            <a:r>
              <a:rPr lang="en-US" dirty="0" err="1"/>
              <a:t>Nazif</a:t>
            </a:r>
            <a:r>
              <a:rPr lang="en-US" dirty="0"/>
              <a:t> and Levine system (1984)</a:t>
            </a:r>
          </a:p>
          <a:p>
            <a:r>
              <a:rPr lang="en-US" altLang="zh-TW" dirty="0"/>
              <a:t>LTM has three levels of rules.</a:t>
            </a:r>
          </a:p>
          <a:p>
            <a:r>
              <a:rPr lang="en-US" altLang="zh-TW" dirty="0"/>
              <a:t>level 2 are the control rules, which are divided into two categories:</a:t>
            </a:r>
          </a:p>
          <a:p>
            <a:pPr marL="0" indent="0">
              <a:buNone/>
            </a:pPr>
            <a:r>
              <a:rPr lang="en-US" altLang="zh-TW" dirty="0"/>
              <a:t>	focus-of-attention rules and inference rules.</a:t>
            </a:r>
          </a:p>
          <a:p>
            <a:pPr lvl="1"/>
            <a:r>
              <a:rPr lang="en-US" altLang="zh-TW" dirty="0">
                <a:solidFill>
                  <a:schemeClr val="accent2"/>
                </a:solidFill>
              </a:rPr>
              <a:t>Focus-of-attention rules </a:t>
            </a:r>
            <a:r>
              <a:rPr lang="en-US" altLang="zh-TW" dirty="0"/>
              <a:t>find the next data entry to be considered: a region, a line, or an entire area. These rules control the focus-of-attention strategy.</a:t>
            </a:r>
          </a:p>
          <a:p>
            <a:pPr lvl="1"/>
            <a:r>
              <a:rPr lang="en-US" altLang="zh-TW" dirty="0">
                <a:solidFill>
                  <a:schemeClr val="accent2"/>
                </a:solidFill>
              </a:rPr>
              <a:t>Inference rules</a:t>
            </a:r>
            <a:r>
              <a:rPr lang="en-US" altLang="zh-TW" dirty="0"/>
              <a:t> are meta-rules in that their actions do not modify the data in the STM. Instead, they alter the matching order of different knowledge rule </a:t>
            </a:r>
            <a:r>
              <a:rPr lang="en-US" altLang="zh-TW" sz="2000" b="1" dirty="0"/>
              <a:t>sets. </a:t>
            </a:r>
            <a:r>
              <a:rPr lang="en-US" altLang="zh-TW" dirty="0"/>
              <a:t>Thus they control which process will be activated next.</a:t>
            </a:r>
            <a:endParaRPr lang="en-US" i="1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837B833-58B7-4948-8F77-93667D43F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DF11-0527-44BA-9F20-45EBAD3E03CA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68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6437</TotalTime>
  <Words>4554</Words>
  <Application>Microsoft Office PowerPoint</Application>
  <PresentationFormat>如螢幕大小 (4:3)</PresentationFormat>
  <Paragraphs>810</Paragraphs>
  <Slides>124</Slides>
  <Notes>36</Notes>
  <HiddenSlides>0</HiddenSlides>
  <MMClips>2</MMClips>
  <ScaleCrop>false</ScaleCrop>
  <HeadingPairs>
    <vt:vector size="8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2</vt:i4>
      </vt:variant>
      <vt:variant>
        <vt:lpstr>投影片標題</vt:lpstr>
      </vt:variant>
      <vt:variant>
        <vt:i4>124</vt:i4>
      </vt:variant>
    </vt:vector>
  </HeadingPairs>
  <TitlesOfParts>
    <vt:vector size="133" baseType="lpstr">
      <vt:lpstr>新細明體</vt:lpstr>
      <vt:lpstr>Arial</vt:lpstr>
      <vt:lpstr>Calibri</vt:lpstr>
      <vt:lpstr>Calibri Light</vt:lpstr>
      <vt:lpstr>Cambria Math</vt:lpstr>
      <vt:lpstr>Wingdings</vt:lpstr>
      <vt:lpstr>Office 佈景主題</vt:lpstr>
      <vt:lpstr>Equation</vt:lpstr>
      <vt:lpstr>方程式</vt:lpstr>
      <vt:lpstr>Computer and Robot Vision I</vt:lpstr>
      <vt:lpstr>10.1 Introduction</vt:lpstr>
      <vt:lpstr>10.1 Introduction</vt:lpstr>
      <vt:lpstr>10.1 Introduction</vt:lpstr>
      <vt:lpstr>10.1</vt:lpstr>
      <vt:lpstr>10.1 Introduction</vt:lpstr>
      <vt:lpstr>10.1 Introduction</vt:lpstr>
      <vt:lpstr>10.1 Introduction</vt:lpstr>
      <vt:lpstr>10.1 Introduction</vt:lpstr>
      <vt:lpstr>10.2 Measurement-Space-Guided Spatial Clustering</vt:lpstr>
      <vt:lpstr>10.2 Measurement-Space-Guided Spatial Clustering</vt:lpstr>
      <vt:lpstr>10.2 Measurement-Space-Guided Spatial Clustering</vt:lpstr>
      <vt:lpstr>10.2 Measurement-Space-Guided Spatial Clustering</vt:lpstr>
      <vt:lpstr>10.2 Measurement-Space-Guided Spatial Clustering</vt:lpstr>
      <vt:lpstr>10.2 Measurement-Space-Guided Spatial Clustering</vt:lpstr>
      <vt:lpstr>10.2 Measurement-Space-Guided Spatial Clustering</vt:lpstr>
      <vt:lpstr>10.2 Measurement-Space-Guided Spatial Clustering</vt:lpstr>
      <vt:lpstr>PowerPoint 簡報</vt:lpstr>
      <vt:lpstr>PowerPoint 簡報</vt:lpstr>
      <vt:lpstr>PowerPoint 簡報</vt:lpstr>
      <vt:lpstr>10.2 Measurement-Space-Guided Spatial Clustering</vt:lpstr>
      <vt:lpstr>10.2 Measurement-Space-Guided Spatial Clustering</vt:lpstr>
      <vt:lpstr>10.2 Measurement-Space-Guided Spatial Clustering</vt:lpstr>
      <vt:lpstr>10.2 Measurement-Space-Guided Spatial Clustering</vt:lpstr>
      <vt:lpstr>PowerPoint 簡報</vt:lpstr>
      <vt:lpstr>10.2.2 Measurement-Space-Guided Spatial Clustering</vt:lpstr>
      <vt:lpstr>PowerPoint 簡報</vt:lpstr>
      <vt:lpstr>10.2.1 K-means Clustering</vt:lpstr>
      <vt:lpstr>10.2.1 K-means Clustering</vt:lpstr>
      <vt:lpstr>10.2.1 K-means Clustering</vt:lpstr>
      <vt:lpstr>10.2.1 K-means Clustering</vt:lpstr>
      <vt:lpstr>10.2.1 K-means Clustering</vt:lpstr>
      <vt:lpstr>10.2.1 K-means Clustering</vt:lpstr>
      <vt:lpstr>10.2.2 Measurement-Space-Guided Spatial Clustering</vt:lpstr>
      <vt:lpstr>10.2.3 Thresholding</vt:lpstr>
      <vt:lpstr>10.2.3 Thresholding</vt:lpstr>
      <vt:lpstr>10.2.3 Thresholding</vt:lpstr>
      <vt:lpstr>10.2.3 Thresholding</vt:lpstr>
      <vt:lpstr>10.2.3 Thresholding – example</vt:lpstr>
      <vt:lpstr>PowerPoint 簡報</vt:lpstr>
      <vt:lpstr>10.2.3 Thresholding – example </vt:lpstr>
      <vt:lpstr>10.2.3 Thresholding (cont’)</vt:lpstr>
      <vt:lpstr>10.2.3 Thresholding (cont’)</vt:lpstr>
      <vt:lpstr>10.2.3 Thresholding</vt:lpstr>
      <vt:lpstr>10.2.3 Thresholding</vt:lpstr>
      <vt:lpstr>10.2.3 Thresholding</vt:lpstr>
      <vt:lpstr>10.2.3 Thresholding</vt:lpstr>
      <vt:lpstr>10.2.3 Thresholding</vt:lpstr>
      <vt:lpstr>10.2.3 Thresholding</vt:lpstr>
      <vt:lpstr>10.2.3 Thresholding</vt:lpstr>
      <vt:lpstr>10.2.4 Multidimensional Measurement-Space Clustering</vt:lpstr>
      <vt:lpstr>10.2.4 Multidimensional Measurement-Space Clustering</vt:lpstr>
      <vt:lpstr>10.2.3 Multidimensional Measurement-Space Clustering</vt:lpstr>
      <vt:lpstr>PowerPoint 簡報</vt:lpstr>
      <vt:lpstr>PowerPoint 簡報</vt:lpstr>
      <vt:lpstr>10.2.4 Multidimensional Measurement-Space Clustering</vt:lpstr>
      <vt:lpstr>10.3.1 Single-Linkage      Region Growing</vt:lpstr>
      <vt:lpstr>PowerPoint 簡報</vt:lpstr>
      <vt:lpstr>10.3.2 Hybrid-Linkage     Region Growing</vt:lpstr>
      <vt:lpstr>10.3.2 Hybrid-Linkage     Region Growing</vt:lpstr>
      <vt:lpstr>10.3.2 Hybrid-Linkage     Region Growing</vt:lpstr>
      <vt:lpstr>10.3.2 Hybrid-Linkage Region Growing</vt:lpstr>
      <vt:lpstr>10.3.2 Hybrid-Linkage Region Growing</vt:lpstr>
      <vt:lpstr>10.3.2</vt:lpstr>
      <vt:lpstr>10.3.2 Hybrid-Linkage Region Growing</vt:lpstr>
      <vt:lpstr>10.3.2 Hybrid-Linkage     Region Growing</vt:lpstr>
      <vt:lpstr>10.3.2 Hybrid-Linkage     Region Growing</vt:lpstr>
      <vt:lpstr>10.3.2 Hybrid-Linkage     Region Growing</vt:lpstr>
      <vt:lpstr>10.3.2 Hybrid-Linkage     Region Growing</vt:lpstr>
      <vt:lpstr>10.3.2 Hybrid-Linkage     Region Growing</vt:lpstr>
      <vt:lpstr>PowerPoint 簡報</vt:lpstr>
      <vt:lpstr>10.3.2 Hybrid-Linkage     Region Growing</vt:lpstr>
      <vt:lpstr>10.3.2 Hybrid-Linkage     Region Growing</vt:lpstr>
      <vt:lpstr>10.3.2 Hybrid-Linkage     Region Growing</vt:lpstr>
      <vt:lpstr>10.3.3 Centroid-Linkage      Region Growing</vt:lpstr>
      <vt:lpstr>10.3.3 Centroid-Linkage      Region Growing</vt:lpstr>
      <vt:lpstr>10.3.3 Centroid-Linkage      Region Growing</vt:lpstr>
      <vt:lpstr>10.3.3 Centroid-Linkage Region Growing</vt:lpstr>
      <vt:lpstr>10.4 Hybrid-Linkage Combinations</vt:lpstr>
      <vt:lpstr>10.4 Hybrid-Linkage Combinations</vt:lpstr>
      <vt:lpstr>10.4 Hybrid-Linkage Combinations</vt:lpstr>
      <vt:lpstr>10.5 Spatial Clustering</vt:lpstr>
      <vt:lpstr>10.6 Split and Merge</vt:lpstr>
      <vt:lpstr>10.6 Split and Merge</vt:lpstr>
      <vt:lpstr>10.6 Split and Merge</vt:lpstr>
      <vt:lpstr>10.6 Split and Merge</vt:lpstr>
      <vt:lpstr>10.6 Split and Merge</vt:lpstr>
      <vt:lpstr>10.6 Split and Merge</vt:lpstr>
      <vt:lpstr>10.6 Split and Merge</vt:lpstr>
      <vt:lpstr>10.6 Split and Merge</vt:lpstr>
      <vt:lpstr>10.6 Split and Merge</vt:lpstr>
      <vt:lpstr>10.6 Split and Merge</vt:lpstr>
      <vt:lpstr>10.6 Split and Merge</vt:lpstr>
      <vt:lpstr>10.6 Split and Merge</vt:lpstr>
      <vt:lpstr>10.7 Rule-Based Segmentation</vt:lpstr>
      <vt:lpstr>10.7 Rule-Based Segmentation</vt:lpstr>
      <vt:lpstr>10.7 Rule-Based Segmentation</vt:lpstr>
      <vt:lpstr>10.7 Rule-Based Segmentation</vt:lpstr>
      <vt:lpstr>10.7 Rule-Based Segmentation</vt:lpstr>
      <vt:lpstr>10.7 Rule-Based Segmentation</vt:lpstr>
      <vt:lpstr>10.7 Rule-Based Segmentation</vt:lpstr>
      <vt:lpstr>10.7 Rule-Based Segmentation</vt:lpstr>
      <vt:lpstr>10.7 Rule-Based Segmentation</vt:lpstr>
      <vt:lpstr>10.7 Rule-Based Segmentation</vt:lpstr>
      <vt:lpstr>10.7 Rule-Based Segmentation</vt:lpstr>
      <vt:lpstr>10.7 Rule-Based Segmentation</vt:lpstr>
      <vt:lpstr>10.7 Rule-Based Segmentation</vt:lpstr>
      <vt:lpstr>10.7 Rule-Based Segmentation</vt:lpstr>
      <vt:lpstr>10.7 Rule-Based Segmentation</vt:lpstr>
      <vt:lpstr>10.7 Rule-Based Segmentation</vt:lpstr>
      <vt:lpstr>10.7 Rule-Based Segmentation</vt:lpstr>
      <vt:lpstr>10.8 Motion-Based Segmentation</vt:lpstr>
      <vt:lpstr>10.8 Motion-Based Segmentation (cont’)</vt:lpstr>
      <vt:lpstr>10.8 Motion-Based Segmentation</vt:lpstr>
      <vt:lpstr>10.8 Motion-Based Segmentation</vt:lpstr>
      <vt:lpstr>10.8 Motion-Based Segmentation</vt:lpstr>
      <vt:lpstr>10.8 Motion-Based Segmentation</vt:lpstr>
      <vt:lpstr>10.8 Motion-Based Segmentation</vt:lpstr>
      <vt:lpstr>10.8 Motion-Based Segmentation</vt:lpstr>
      <vt:lpstr>10.8 Motion-Based Segmentation</vt:lpstr>
      <vt:lpstr>10.8 Motion-Based Segmentation</vt:lpstr>
      <vt:lpstr>10.9 Summary</vt:lpstr>
      <vt:lpstr>10.9 Summary</vt:lpstr>
      <vt:lpstr>Thank you 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and Robot Vision I</dc:title>
  <dc:creator>李志洸</dc:creator>
  <cp:lastModifiedBy>BINGJHANG Lin</cp:lastModifiedBy>
  <cp:revision>185</cp:revision>
  <dcterms:created xsi:type="dcterms:W3CDTF">2018-12-01T14:20:54Z</dcterms:created>
  <dcterms:modified xsi:type="dcterms:W3CDTF">2020-12-22T04:57:34Z</dcterms:modified>
</cp:coreProperties>
</file>