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2" r:id="rId9"/>
    <p:sldId id="263" r:id="rId10"/>
    <p:sldId id="268" r:id="rId11"/>
    <p:sldId id="265" r:id="rId12"/>
    <p:sldId id="266" r:id="rId13"/>
    <p:sldId id="273" r:id="rId14"/>
    <p:sldId id="274" r:id="rId15"/>
    <p:sldId id="267" r:id="rId16"/>
    <p:sldId id="269" r:id="rId17"/>
    <p:sldId id="270" r:id="rId18"/>
    <p:sldId id="276" r:id="rId19"/>
    <p:sldId id="277" r:id="rId20"/>
    <p:sldId id="278" r:id="rId21"/>
    <p:sldId id="271" r:id="rId22"/>
    <p:sldId id="279" r:id="rId23"/>
    <p:sldId id="275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851" autoAdjust="0"/>
  </p:normalViewPr>
  <p:slideViewPr>
    <p:cSldViewPr snapToGrid="0">
      <p:cViewPr varScale="1">
        <p:scale>
          <a:sx n="60" d="100"/>
          <a:sy n="60" d="100"/>
        </p:scale>
        <p:origin x="96" y="9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AE65B-8B2F-49A5-9B62-09F889E6ABA6}" type="datetimeFigureOut">
              <a:rPr lang="zh-TW" altLang="en-US" smtClean="0"/>
              <a:t>2023/9/18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4604DE-89E3-40CC-B6FB-06F5EA6AC40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4444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Residual Block</a:t>
            </a:r>
          </a:p>
          <a:p>
            <a:r>
              <a:rPr lang="zh-TW" altLang="en-US" dirty="0" smtClean="0"/>
              <a:t>解決梯度消失問題：深度神經網絡中的主要問題之一是梯度消失，即在反向傳播過程中，梯度逐漸減小，使得深層網絡難以訓練。殘差塊通過引入跳躍連接（</a:t>
            </a:r>
            <a:r>
              <a:rPr lang="en-US" altLang="zh-TW" dirty="0" smtClean="0"/>
              <a:t>shortcut connection</a:t>
            </a:r>
            <a:r>
              <a:rPr lang="zh-TW" altLang="en-US" dirty="0" smtClean="0"/>
              <a:t>）或者稱為快捷連接，可以有效地解決這個問題。這個跳躍連接允許梯度在網絡中更容易地傳播，因為梯度可以通過跳躍連接直接傳遞到更早的層次。</a:t>
            </a:r>
          </a:p>
          <a:p>
            <a:endParaRPr lang="zh-TW" altLang="en-US" dirty="0" smtClean="0"/>
          </a:p>
          <a:p>
            <a:r>
              <a:rPr lang="zh-TW" altLang="en-US" dirty="0" smtClean="0"/>
              <a:t>支持訓練非常深的網絡：殘差塊的引入使得訓練非常深的網絡成為可能。由於梯度能夠更自由地傳播，因此可以構建數百層的深度卷積神經網絡，而不會遇到梯度消失或梯度爆炸的問題。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Dense Block </a:t>
            </a:r>
          </a:p>
          <a:p>
            <a:r>
              <a:rPr lang="zh-CN" altLang="en-US" dirty="0" smtClean="0"/>
              <a:t>特征重用：</a:t>
            </a:r>
            <a:r>
              <a:rPr lang="en-US" altLang="zh-CN" dirty="0" smtClean="0"/>
              <a:t>Dense Block</a:t>
            </a:r>
            <a:r>
              <a:rPr lang="zh-CN" altLang="en-US" dirty="0" smtClean="0"/>
              <a:t>中的每个层都连接到前面的所有层，使得每个层都可以接收来自之前所有层的特征图作为输入。这意味着在</a:t>
            </a:r>
            <a:r>
              <a:rPr lang="en-US" altLang="zh-CN" dirty="0" smtClean="0"/>
              <a:t>Dense Block</a:t>
            </a:r>
            <a:r>
              <a:rPr lang="zh-CN" altLang="en-US" dirty="0" smtClean="0"/>
              <a:t>内部，特征可以被充分重复使用和传递。这有助于网络更好地捕捉和利用输入图像中的各种信息和特征。</a:t>
            </a:r>
          </a:p>
          <a:p>
            <a:endParaRPr lang="zh-CN" altLang="en-US" dirty="0" smtClean="0"/>
          </a:p>
          <a:p>
            <a:r>
              <a:rPr lang="zh-CN" altLang="en-US" dirty="0" smtClean="0"/>
              <a:t>梯度流：</a:t>
            </a:r>
            <a:r>
              <a:rPr lang="en-US" altLang="zh-CN" dirty="0" smtClean="0"/>
              <a:t>Dense Block</a:t>
            </a:r>
            <a:r>
              <a:rPr lang="zh-CN" altLang="en-US" dirty="0" smtClean="0"/>
              <a:t>内部的密集连接可以有效地解决梯度消失问题。因为每个层都有跨层的梯度流，所以即使在非常深的网络中，梯度仍然可以有效地传播。这使得可以构建非常深的神经网络，而不会遇到训练困难的问题。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604DE-89E3-40CC-B6FB-06F5EA6AC40A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7656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openxmlformats.org/officeDocument/2006/relationships/image" Target="../media/image39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12" Type="http://schemas.openxmlformats.org/officeDocument/2006/relationships/image" Target="../media/image38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11" Type="http://schemas.openxmlformats.org/officeDocument/2006/relationships/image" Target="../media/image37.jpg"/><Relationship Id="rId5" Type="http://schemas.openxmlformats.org/officeDocument/2006/relationships/image" Target="../media/image31.jpg"/><Relationship Id="rId10" Type="http://schemas.openxmlformats.org/officeDocument/2006/relationships/image" Target="../media/image36.jpg"/><Relationship Id="rId4" Type="http://schemas.openxmlformats.org/officeDocument/2006/relationships/image" Target="../media/image30.jpg"/><Relationship Id="rId9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13" Type="http://schemas.openxmlformats.org/officeDocument/2006/relationships/image" Target="../media/image51.jpg"/><Relationship Id="rId18" Type="http://schemas.openxmlformats.org/officeDocument/2006/relationships/image" Target="../media/image56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12" Type="http://schemas.openxmlformats.org/officeDocument/2006/relationships/image" Target="../media/image50.jpg"/><Relationship Id="rId17" Type="http://schemas.openxmlformats.org/officeDocument/2006/relationships/image" Target="../media/image55.jpg"/><Relationship Id="rId2" Type="http://schemas.openxmlformats.org/officeDocument/2006/relationships/image" Target="../media/image28.jpg"/><Relationship Id="rId16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11" Type="http://schemas.openxmlformats.org/officeDocument/2006/relationships/image" Target="../media/image49.jpg"/><Relationship Id="rId5" Type="http://schemas.openxmlformats.org/officeDocument/2006/relationships/image" Target="../media/image31.jpg"/><Relationship Id="rId15" Type="http://schemas.openxmlformats.org/officeDocument/2006/relationships/image" Target="../media/image53.jpg"/><Relationship Id="rId10" Type="http://schemas.openxmlformats.org/officeDocument/2006/relationships/image" Target="../media/image48.jpg"/><Relationship Id="rId19" Type="http://schemas.openxmlformats.org/officeDocument/2006/relationships/image" Target="../media/image57.jpg"/><Relationship Id="rId4" Type="http://schemas.openxmlformats.org/officeDocument/2006/relationships/image" Target="../media/image30.jpg"/><Relationship Id="rId9" Type="http://schemas.openxmlformats.org/officeDocument/2006/relationships/image" Target="../media/image47.jpg"/><Relationship Id="rId14" Type="http://schemas.openxmlformats.org/officeDocument/2006/relationships/image" Target="../media/image52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13" Type="http://schemas.openxmlformats.org/officeDocument/2006/relationships/image" Target="../media/image69.jpg"/><Relationship Id="rId18" Type="http://schemas.openxmlformats.org/officeDocument/2006/relationships/image" Target="../media/image74.jpg"/><Relationship Id="rId3" Type="http://schemas.openxmlformats.org/officeDocument/2006/relationships/image" Target="../media/image59.jpg"/><Relationship Id="rId7" Type="http://schemas.openxmlformats.org/officeDocument/2006/relationships/image" Target="../media/image63.jpg"/><Relationship Id="rId12" Type="http://schemas.openxmlformats.org/officeDocument/2006/relationships/image" Target="../media/image68.jpg"/><Relationship Id="rId17" Type="http://schemas.openxmlformats.org/officeDocument/2006/relationships/image" Target="../media/image73.jpg"/><Relationship Id="rId2" Type="http://schemas.openxmlformats.org/officeDocument/2006/relationships/image" Target="../media/image58.jpg"/><Relationship Id="rId16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11" Type="http://schemas.openxmlformats.org/officeDocument/2006/relationships/image" Target="../media/image67.jpg"/><Relationship Id="rId5" Type="http://schemas.openxmlformats.org/officeDocument/2006/relationships/image" Target="../media/image61.jpg"/><Relationship Id="rId15" Type="http://schemas.openxmlformats.org/officeDocument/2006/relationships/image" Target="../media/image71.jpg"/><Relationship Id="rId10" Type="http://schemas.openxmlformats.org/officeDocument/2006/relationships/image" Target="../media/image66.jpg"/><Relationship Id="rId19" Type="http://schemas.openxmlformats.org/officeDocument/2006/relationships/image" Target="../media/image75.jpg"/><Relationship Id="rId4" Type="http://schemas.openxmlformats.org/officeDocument/2006/relationships/image" Target="../media/image60.jpg"/><Relationship Id="rId9" Type="http://schemas.openxmlformats.org/officeDocument/2006/relationships/image" Target="../media/image65.jpg"/><Relationship Id="rId14" Type="http://schemas.openxmlformats.org/officeDocument/2006/relationships/image" Target="../media/image7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xinntao/Real-ESRGAN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1CDDEB82-6F14-471A-A74B-D388E5ED6E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115" y="1477369"/>
            <a:ext cx="8361229" cy="2098226"/>
          </a:xfrm>
        </p:spPr>
        <p:txBody>
          <a:bodyPr/>
          <a:lstStyle/>
          <a:p>
            <a:r>
              <a:rPr lang="fr-FR" altLang="zh-TW" b="1" cap="none" dirty="0"/>
              <a:t>Vehicle License Plate Image Restoration</a:t>
            </a:r>
            <a:endParaRPr lang="zh-TW" altLang="en-US" b="1" cap="none" dirty="0"/>
          </a:p>
        </p:txBody>
      </p:sp>
      <p:sp>
        <p:nvSpPr>
          <p:cNvPr id="7" name="副標題 2">
            <a:extLst>
              <a:ext uri="{FF2B5EF4-FFF2-40B4-BE49-F238E27FC236}">
                <a16:creationId xmlns:a16="http://schemas.microsoft.com/office/drawing/2014/main" id="{156083E9-6F36-48E6-B68E-9479A3CE81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190756"/>
          </a:xfrm>
        </p:spPr>
        <p:txBody>
          <a:bodyPr>
            <a:normAutofit lnSpcReduction="10000"/>
          </a:bodyPr>
          <a:lstStyle/>
          <a:p>
            <a:r>
              <a:rPr lang="en-US" altLang="zh-TW" dirty="0"/>
              <a:t>Presenter: </a:t>
            </a:r>
            <a:r>
              <a:rPr lang="zh-TW" altLang="en-US" dirty="0"/>
              <a:t>康家豪</a:t>
            </a:r>
          </a:p>
          <a:p>
            <a:r>
              <a:rPr lang="en-US" altLang="zh-TW" dirty="0"/>
              <a:t>E-mail: jack.kang0808@gmail.com</a:t>
            </a:r>
          </a:p>
          <a:p>
            <a:r>
              <a:rPr lang="en-US" altLang="zh-TW" dirty="0"/>
              <a:t>Phone: 0967085045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19356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20749B68-C727-4D57-949D-9F229EAA1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12422"/>
            <a:ext cx="10468466" cy="1485900"/>
          </a:xfrm>
        </p:spPr>
        <p:txBody>
          <a:bodyPr>
            <a:normAutofit/>
          </a:bodyPr>
          <a:lstStyle/>
          <a:p>
            <a:r>
              <a:rPr lang="en-US" altLang="zh-TW" b="1" dirty="0"/>
              <a:t>Dataset- AOLP </a:t>
            </a:r>
            <a:br>
              <a:rPr lang="en-US" altLang="zh-TW" b="1" dirty="0"/>
            </a:br>
            <a:r>
              <a:rPr lang="en-US" altLang="zh-TW" b="1" dirty="0"/>
              <a:t>(Application-Oriented License Plate)</a:t>
            </a:r>
            <a:endParaRPr lang="zh-TW" altLang="en-US" b="1" dirty="0"/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FA37922E-F509-4AA7-A21C-DB6646D2A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98322"/>
            <a:ext cx="9601200" cy="3581400"/>
          </a:xfrm>
        </p:spPr>
        <p:txBody>
          <a:bodyPr>
            <a:normAutofit/>
          </a:bodyPr>
          <a:lstStyle/>
          <a:p>
            <a:r>
              <a:rPr lang="en-US" altLang="zh-TW" sz="2400" dirty="0"/>
              <a:t>The application-oriented license plate (AOLP) benchmark database has 2049 images of Taiwan license plates, with various locations, time, </a:t>
            </a:r>
            <a:r>
              <a:rPr lang="en-US" altLang="zh-TW" sz="2400" dirty="0" err="1"/>
              <a:t>tracffic</a:t>
            </a:r>
            <a:r>
              <a:rPr lang="en-US" altLang="zh-TW" sz="2400" dirty="0"/>
              <a:t>, and weather conditions</a:t>
            </a:r>
            <a:r>
              <a:rPr lang="en-US" altLang="zh-TW" sz="2400" dirty="0" smtClean="0"/>
              <a:t>.</a:t>
            </a:r>
            <a:r>
              <a:rPr lang="zh-TW" altLang="en-US" sz="2400" dirty="0" smtClean="0"/>
              <a:t> </a:t>
            </a:r>
            <a:endParaRPr lang="en-US" altLang="zh-TW" sz="2400" dirty="0" smtClean="0"/>
          </a:p>
          <a:p>
            <a:r>
              <a:rPr lang="en-US" altLang="zh-TW" sz="2400" dirty="0" smtClean="0"/>
              <a:t>We </a:t>
            </a:r>
            <a:r>
              <a:rPr lang="en-US" altLang="zh-TW" sz="2400" dirty="0"/>
              <a:t>used </a:t>
            </a:r>
            <a:r>
              <a:rPr lang="en-US" altLang="zh-TW" sz="2400" dirty="0" smtClean="0"/>
              <a:t>the </a:t>
            </a:r>
            <a:r>
              <a:rPr lang="en-US" altLang="zh-TW" sz="2400" dirty="0" smtClean="0"/>
              <a:t>subset of the dataset which is refers </a:t>
            </a:r>
            <a:r>
              <a:rPr lang="en-US" altLang="zh-TW" sz="2400" dirty="0"/>
              <a:t>to t</a:t>
            </a:r>
            <a:r>
              <a:rPr lang="en-US" altLang="zh-TW" sz="2400" dirty="0" smtClean="0"/>
              <a:t>raffic </a:t>
            </a:r>
            <a:r>
              <a:rPr lang="en-US" altLang="zh-TW" sz="2400" dirty="0"/>
              <a:t>law </a:t>
            </a:r>
            <a:r>
              <a:rPr lang="en-US" altLang="zh-TW" sz="2400" dirty="0" smtClean="0"/>
              <a:t>enforcement</a:t>
            </a:r>
            <a:r>
              <a:rPr lang="en-US" altLang="zh-TW" sz="2400" dirty="0"/>
              <a:t>. 757 images were collected for this application category.</a:t>
            </a:r>
            <a:endParaRPr lang="en-US" altLang="zh-TW" sz="24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9C037D0-811E-4ED9-976B-2B0380E04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332" y="3944348"/>
            <a:ext cx="7503736" cy="291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511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0CC494A7-B3DB-4CB6-8F68-B15D6BBF7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/>
          <a:p>
            <a:r>
              <a:rPr lang="en-US" altLang="zh-TW" b="1" dirty="0"/>
              <a:t>Generate Blurred </a:t>
            </a:r>
            <a:r>
              <a:rPr lang="en-US" altLang="zh-TW" b="1" dirty="0" smtClean="0"/>
              <a:t>Images – Motion Blur</a:t>
            </a:r>
            <a:endParaRPr lang="zh-TW" altLang="en-US" b="1" dirty="0"/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11BDAD34-0B5B-4C56-845B-C672E147A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945230"/>
            <a:ext cx="9601200" cy="4387392"/>
          </a:xfrm>
        </p:spPr>
        <p:txBody>
          <a:bodyPr>
            <a:normAutofit/>
          </a:bodyPr>
          <a:lstStyle/>
          <a:p>
            <a:r>
              <a:rPr lang="en-US" altLang="zh-TW" sz="2400" dirty="0"/>
              <a:t>We randomly blur the images using a random blur length and angle for the point-spread function responsible for motion-deblurring of an image.</a:t>
            </a:r>
          </a:p>
          <a:p>
            <a:r>
              <a:rPr lang="en-US" altLang="zh-TW" sz="2400" dirty="0"/>
              <a:t>The Point-Spread Function (PSF) is a mathematical description or model that represents how a point source of light is spread out or blurred in an image due to the characteristics of the imaging system or optical system.</a:t>
            </a:r>
          </a:p>
          <a:p>
            <a:r>
              <a:rPr lang="en-US" altLang="zh-TW" sz="2400" dirty="0"/>
              <a:t>The range of blur length is </a:t>
            </a:r>
            <a:r>
              <a:rPr lang="en-US" altLang="zh-TW" sz="2400" dirty="0" smtClean="0"/>
              <a:t>5</a:t>
            </a:r>
            <a:r>
              <a:rPr lang="en-US" altLang="zh-TW" sz="2400" dirty="0" smtClean="0"/>
              <a:t>-10 </a:t>
            </a:r>
            <a:r>
              <a:rPr lang="en-US" altLang="zh-TW" sz="2400" dirty="0"/>
              <a:t>pixels and angle is 0-360 degrees.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50359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14D8B70B-8064-4A83-804E-D77848F05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/>
          <a:p>
            <a:r>
              <a:rPr lang="en-US" altLang="zh-TW" b="1" dirty="0"/>
              <a:t>Generate Blurred Images</a:t>
            </a:r>
            <a:endParaRPr lang="zh-TW" altLang="en-US" dirty="0"/>
          </a:p>
        </p:txBody>
      </p:sp>
      <p:graphicFrame>
        <p:nvGraphicFramePr>
          <p:cNvPr id="6" name="內容版面配置區 3">
            <a:extLst>
              <a:ext uri="{FF2B5EF4-FFF2-40B4-BE49-F238E27FC236}">
                <a16:creationId xmlns:a16="http://schemas.microsoft.com/office/drawing/2014/main" id="{AE200CC8-80DA-4D16-991C-EB705E93FD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1812317"/>
              </p:ext>
            </p:extLst>
          </p:nvPr>
        </p:nvGraphicFramePr>
        <p:xfrm>
          <a:off x="1371598" y="2167096"/>
          <a:ext cx="10337800" cy="38745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4450">
                  <a:extLst>
                    <a:ext uri="{9D8B030D-6E8A-4147-A177-3AD203B41FA5}">
                      <a16:colId xmlns:a16="http://schemas.microsoft.com/office/drawing/2014/main" val="1032343306"/>
                    </a:ext>
                  </a:extLst>
                </a:gridCol>
                <a:gridCol w="2584450">
                  <a:extLst>
                    <a:ext uri="{9D8B030D-6E8A-4147-A177-3AD203B41FA5}">
                      <a16:colId xmlns:a16="http://schemas.microsoft.com/office/drawing/2014/main" val="2489342284"/>
                    </a:ext>
                  </a:extLst>
                </a:gridCol>
                <a:gridCol w="2584450">
                  <a:extLst>
                    <a:ext uri="{9D8B030D-6E8A-4147-A177-3AD203B41FA5}">
                      <a16:colId xmlns:a16="http://schemas.microsoft.com/office/drawing/2014/main" val="639822133"/>
                    </a:ext>
                  </a:extLst>
                </a:gridCol>
                <a:gridCol w="2584450">
                  <a:extLst>
                    <a:ext uri="{9D8B030D-6E8A-4147-A177-3AD203B41FA5}">
                      <a16:colId xmlns:a16="http://schemas.microsoft.com/office/drawing/2014/main" val="3877135462"/>
                    </a:ext>
                  </a:extLst>
                </a:gridCol>
              </a:tblGrid>
              <a:tr h="482971">
                <a:tc>
                  <a:txBody>
                    <a:bodyPr/>
                    <a:lstStyle/>
                    <a:p>
                      <a:r>
                        <a:rPr lang="en-US" altLang="zh-TW" dirty="0"/>
                        <a:t>(length, angle)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(20, 15)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(40, 15)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(40,45)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1325928"/>
                  </a:ext>
                </a:extLst>
              </a:tr>
              <a:tr h="1695778">
                <a:tc>
                  <a:txBody>
                    <a:bodyPr/>
                    <a:lstStyle/>
                    <a:p>
                      <a:r>
                        <a:rPr lang="en-US" altLang="zh-TW" dirty="0"/>
                        <a:t>Kernel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936037"/>
                  </a:ext>
                </a:extLst>
              </a:tr>
              <a:tr h="1695778">
                <a:tc>
                  <a:txBody>
                    <a:bodyPr/>
                    <a:lstStyle/>
                    <a:p>
                      <a:r>
                        <a:rPr lang="en-US" altLang="zh-TW" dirty="0"/>
                        <a:t>Blurred Image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3036581"/>
                  </a:ext>
                </a:extLst>
              </a:tr>
            </a:tbl>
          </a:graphicData>
        </a:graphic>
      </p:graphicFrame>
      <p:pic>
        <p:nvPicPr>
          <p:cNvPr id="7" name="圖片 6">
            <a:extLst>
              <a:ext uri="{FF2B5EF4-FFF2-40B4-BE49-F238E27FC236}">
                <a16:creationId xmlns:a16="http://schemas.microsoft.com/office/drawing/2014/main" id="{9A48FA2B-77DC-4AD1-BEBD-E3BDB8695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250" y="3024718"/>
            <a:ext cx="967316" cy="96731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3A3C8AA-EBAD-4519-AEE3-15A3C2B40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483" y="2714842"/>
            <a:ext cx="1524001" cy="152400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785B78D-06E8-48F9-9DE5-B5BD7E161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480" y="2714841"/>
            <a:ext cx="1524001" cy="152400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7244145-F5EF-422A-A8AB-645EEF1066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9129" y="4351608"/>
            <a:ext cx="2209271" cy="168638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85CECEF3-2BCF-4D59-A772-9D2CE0348C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5638" y="4356630"/>
            <a:ext cx="2209271" cy="1697027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D12143F3-8CE9-490F-8791-F23C3D75CB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8736" y="4386915"/>
            <a:ext cx="2135487" cy="1615774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12277259-B302-4125-9C15-D58159DA82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9385" y="193161"/>
            <a:ext cx="2298701" cy="1762941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8BE37F9D-5F19-4A4C-A801-C5A313F27855}"/>
              </a:ext>
            </a:extLst>
          </p:cNvPr>
          <p:cNvSpPr txBox="1"/>
          <p:nvPr/>
        </p:nvSpPr>
        <p:spPr>
          <a:xfrm>
            <a:off x="10445828" y="685800"/>
            <a:ext cx="164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Original Image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9871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0021" y="289009"/>
            <a:ext cx="11999495" cy="1485900"/>
          </a:xfrm>
        </p:spPr>
        <p:txBody>
          <a:bodyPr/>
          <a:lstStyle/>
          <a:p>
            <a:r>
              <a:rPr lang="en-US" altLang="zh-TW" b="1" dirty="0"/>
              <a:t>Generate Blurred Images – </a:t>
            </a:r>
            <a:r>
              <a:rPr lang="en-US" altLang="zh-TW" b="1" dirty="0" smtClean="0"/>
              <a:t>Gaussian kernels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47773" y="1267203"/>
            <a:ext cx="10034337" cy="5310060"/>
          </a:xfrm>
        </p:spPr>
        <p:txBody>
          <a:bodyPr>
            <a:normAutofit/>
          </a:bodyPr>
          <a:lstStyle/>
          <a:p>
            <a:r>
              <a:rPr lang="en-US" altLang="zh-TW" sz="2400" dirty="0"/>
              <a:t>Isotropic and anisotropic Gaussian filters are the common choices for blur kernels. We show several </a:t>
            </a:r>
            <a:r>
              <a:rPr lang="en-US" altLang="zh-TW" sz="2400" dirty="0" smtClean="0"/>
              <a:t>Gaussian kernels </a:t>
            </a:r>
            <a:r>
              <a:rPr lang="en-US" altLang="zh-TW" sz="2400" dirty="0"/>
              <a:t>and their </a:t>
            </a:r>
            <a:r>
              <a:rPr lang="en-US" altLang="zh-TW" sz="2400" dirty="0" smtClean="0"/>
              <a:t>corresponding </a:t>
            </a:r>
            <a:r>
              <a:rPr lang="en-US" altLang="zh-TW" sz="2400" dirty="0"/>
              <a:t>blurry </a:t>
            </a:r>
            <a:r>
              <a:rPr lang="en-US" altLang="zh-TW" sz="2400" dirty="0" smtClean="0"/>
              <a:t>images</a:t>
            </a:r>
          </a:p>
          <a:p>
            <a:r>
              <a:rPr lang="en-US" altLang="zh-TW" sz="2400" dirty="0"/>
              <a:t>Isotropic Gaussian </a:t>
            </a:r>
            <a:r>
              <a:rPr lang="en-US" altLang="zh-TW" sz="2400" dirty="0" smtClean="0"/>
              <a:t>Filter(</a:t>
            </a:r>
            <a:r>
              <a:rPr lang="zh-TW" altLang="en-US" b="1" dirty="0"/>
              <a:t>各向同性高斯濾波器</a:t>
            </a:r>
            <a:r>
              <a:rPr lang="en-US" altLang="zh-TW" sz="2400" dirty="0" smtClean="0"/>
              <a:t>): </a:t>
            </a:r>
          </a:p>
          <a:p>
            <a:pPr marL="530352" lvl="1" indent="0">
              <a:buNone/>
            </a:pPr>
            <a:r>
              <a:rPr lang="en-US" altLang="zh-TW" sz="2400" dirty="0" smtClean="0"/>
              <a:t>An </a:t>
            </a:r>
            <a:r>
              <a:rPr lang="en-US" altLang="zh-TW" sz="2400" dirty="0"/>
              <a:t>isotropic Gaussian filter is a uniform filter whose blur effect is the same in all directions. In other words, it blurs all parts of the image to the same degree</a:t>
            </a:r>
            <a:r>
              <a:rPr lang="en-US" altLang="zh-TW" sz="2400" dirty="0" smtClean="0"/>
              <a:t>.</a:t>
            </a:r>
          </a:p>
          <a:p>
            <a:r>
              <a:rPr lang="en-US" altLang="zh-TW" sz="2400" dirty="0"/>
              <a:t>Anisotropic Gaussian </a:t>
            </a:r>
            <a:r>
              <a:rPr lang="en-US" altLang="zh-TW" sz="2400" dirty="0" smtClean="0"/>
              <a:t>Filter (</a:t>
            </a:r>
            <a:r>
              <a:rPr lang="zh-TW" altLang="en-US" sz="2400" dirty="0"/>
              <a:t>各向異性高斯濾波器</a:t>
            </a:r>
            <a:r>
              <a:rPr lang="en-US" altLang="zh-TW" sz="2400" dirty="0" smtClean="0"/>
              <a:t>)</a:t>
            </a:r>
          </a:p>
          <a:p>
            <a:pPr marL="530352" lvl="1" indent="0">
              <a:buNone/>
            </a:pPr>
            <a:r>
              <a:rPr lang="en-US" altLang="zh-TW" sz="2400" dirty="0"/>
              <a:t>The anisotropic Gaussian filter is a non-uniform filter that affects the image differently in different directions. This means it can simulate a blur effect in a specific direction.</a:t>
            </a:r>
          </a:p>
        </p:txBody>
      </p:sp>
    </p:spTree>
    <p:extLst>
      <p:ext uri="{BB962C8B-B14F-4D97-AF65-F5344CB8AC3E}">
        <p14:creationId xmlns:p14="http://schemas.microsoft.com/office/powerpoint/2010/main" val="294745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130969" y="316831"/>
            <a:ext cx="10820400" cy="1485900"/>
          </a:xfrm>
        </p:spPr>
        <p:txBody>
          <a:bodyPr/>
          <a:lstStyle/>
          <a:p>
            <a:r>
              <a:rPr lang="en-US" altLang="zh-TW" b="1" dirty="0"/>
              <a:t>Generate Blurred Images – </a:t>
            </a:r>
            <a:r>
              <a:rPr lang="en-US" altLang="zh-TW" b="1" dirty="0" smtClean="0"/>
              <a:t>Gaussian kernels 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150" y="1059781"/>
            <a:ext cx="7076099" cy="34854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121" y="4542945"/>
            <a:ext cx="7694155" cy="231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11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BB2A7E2C-F4FF-486C-A4F5-259737607D1A}"/>
              </a:ext>
            </a:extLst>
          </p:cNvPr>
          <p:cNvSpPr txBox="1">
            <a:spLocks/>
          </p:cNvSpPr>
          <p:nvPr/>
        </p:nvSpPr>
        <p:spPr>
          <a:xfrm>
            <a:off x="1371600" y="392987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b="1" dirty="0" smtClean="0"/>
              <a:t>Generated Blurred Images Dataset</a:t>
            </a:r>
            <a:endParaRPr lang="zh-TW" altLang="en-US" dirty="0"/>
          </a:p>
        </p:txBody>
      </p:sp>
      <p:pic>
        <p:nvPicPr>
          <p:cNvPr id="6" name="內容版面配置區 4">
            <a:extLst>
              <a:ext uri="{FF2B5EF4-FFF2-40B4-BE49-F238E27FC236}">
                <a16:creationId xmlns:a16="http://schemas.microsoft.com/office/drawing/2014/main" id="{B173ECC8-8C60-4D05-803C-F33D748930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207" y="1339761"/>
            <a:ext cx="2119740" cy="1589805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7FBC624-CD1C-4F30-8AAE-3D966BBA7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207" y="3054260"/>
            <a:ext cx="2119740" cy="158980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F7ACB7B-28B3-46AB-8B32-A94217CEE0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207" y="4822690"/>
            <a:ext cx="2119740" cy="158980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C311ECF-1F96-4568-879D-605719344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984" y="1339760"/>
            <a:ext cx="2119740" cy="158980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2801CB1-789D-465E-9A81-0FBB8D1675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985" y="3054261"/>
            <a:ext cx="2119739" cy="158980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275574A-A062-4980-AB99-E234468B76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985" y="4822691"/>
            <a:ext cx="2119739" cy="1589804"/>
          </a:xfrm>
          <a:prstGeom prst="rect">
            <a:avLst/>
          </a:prstGeom>
        </p:spPr>
      </p:pic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D030599E-14F0-42EA-B952-FB15259636AB}"/>
              </a:ext>
            </a:extLst>
          </p:cNvPr>
          <p:cNvCxnSpPr/>
          <p:nvPr/>
        </p:nvCxnSpPr>
        <p:spPr>
          <a:xfrm>
            <a:off x="6523550" y="1007600"/>
            <a:ext cx="84434" cy="570762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9" name="圖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862" y="1339760"/>
            <a:ext cx="2119740" cy="1589805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949" y="3054260"/>
            <a:ext cx="2119740" cy="1589805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948" y="4822690"/>
            <a:ext cx="2119741" cy="1589806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864" y="1339760"/>
            <a:ext cx="2119740" cy="1589805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864" y="3054260"/>
            <a:ext cx="2119740" cy="1589805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864" y="4822690"/>
            <a:ext cx="2119740" cy="158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1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534FA0-5521-4EBF-8770-8A666CF26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885" y="369332"/>
            <a:ext cx="9601200" cy="1485900"/>
          </a:xfrm>
        </p:spPr>
        <p:txBody>
          <a:bodyPr/>
          <a:lstStyle/>
          <a:p>
            <a:r>
              <a:rPr lang="en-US" altLang="zh-TW" b="1" dirty="0"/>
              <a:t>Real-ESRGAN</a:t>
            </a:r>
            <a:endParaRPr lang="zh-TW" altLang="en-US" b="1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36BF83D-2A41-49CD-97D1-1A68CC775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112282"/>
            <a:ext cx="9601200" cy="3581400"/>
          </a:xfrm>
        </p:spPr>
        <p:txBody>
          <a:bodyPr>
            <a:normAutofit/>
          </a:bodyPr>
          <a:lstStyle/>
          <a:p>
            <a:r>
              <a:rPr lang="en-US" altLang="zh-TW" sz="2400" dirty="0"/>
              <a:t>Though many attempts have been made in blind </a:t>
            </a:r>
            <a:r>
              <a:rPr lang="en-US" altLang="zh-TW" sz="2400" dirty="0" smtClean="0"/>
              <a:t>super resolution </a:t>
            </a:r>
            <a:r>
              <a:rPr lang="en-US" altLang="zh-TW" sz="2400" dirty="0"/>
              <a:t>to restore low-resolution images with </a:t>
            </a:r>
            <a:r>
              <a:rPr lang="en-US" altLang="zh-TW" sz="2400" dirty="0" smtClean="0"/>
              <a:t>unknown and </a:t>
            </a:r>
            <a:r>
              <a:rPr lang="en-US" altLang="zh-TW" sz="2400" dirty="0"/>
              <a:t>complex degradations, they are still far from </a:t>
            </a:r>
            <a:r>
              <a:rPr lang="en-US" altLang="zh-TW" sz="2400" dirty="0" smtClean="0"/>
              <a:t>addressing general </a:t>
            </a:r>
            <a:r>
              <a:rPr lang="en-US" altLang="zh-TW" sz="2400" dirty="0"/>
              <a:t>real-world degraded images. </a:t>
            </a:r>
            <a:endParaRPr lang="en-US" altLang="zh-TW" sz="2400" dirty="0" smtClean="0"/>
          </a:p>
          <a:p>
            <a:r>
              <a:rPr lang="en-US" altLang="zh-TW" sz="2400" dirty="0"/>
              <a:t>Real-ESRGAN </a:t>
            </a:r>
            <a:r>
              <a:rPr lang="en-US" altLang="zh-TW" sz="2400" dirty="0" smtClean="0"/>
              <a:t>extends </a:t>
            </a:r>
            <a:r>
              <a:rPr lang="en-US" altLang="zh-TW" sz="2400" dirty="0"/>
              <a:t>the powerful ESRGAN to a practical restoration </a:t>
            </a:r>
            <a:r>
              <a:rPr lang="en-US" altLang="zh-TW" sz="2400" dirty="0" smtClean="0"/>
              <a:t>application.</a:t>
            </a:r>
            <a:endParaRPr lang="zh-TW" altLang="en-US" sz="24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4283242" y="0"/>
            <a:ext cx="8213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Real-ESRGAN: Real Enhanced Super-Resolution Generative Adversarial Networks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084" y="3371599"/>
            <a:ext cx="7230979" cy="346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11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63F911-A679-4486-BB34-63BCBAB4F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323924A-854D-44BD-A619-D51B495CF4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417" y="1602705"/>
            <a:ext cx="9641383" cy="453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403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6905" y="268705"/>
            <a:ext cx="9601200" cy="1485900"/>
          </a:xfrm>
        </p:spPr>
        <p:txBody>
          <a:bodyPr/>
          <a:lstStyle/>
          <a:p>
            <a:r>
              <a:rPr lang="en-US" altLang="zh-TW" b="1" dirty="0" smtClean="0"/>
              <a:t>Real-ESRGAN Generator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096841" y="3573307"/>
            <a:ext cx="8534399" cy="2374231"/>
          </a:xfrm>
        </p:spPr>
        <p:txBody>
          <a:bodyPr/>
          <a:lstStyle/>
          <a:p>
            <a:r>
              <a:rPr lang="en-US" altLang="zh-TW" dirty="0"/>
              <a:t>Real-ESRGAN </a:t>
            </a:r>
            <a:r>
              <a:rPr lang="en-US" altLang="zh-TW" dirty="0" smtClean="0"/>
              <a:t>adopts </a:t>
            </a:r>
            <a:r>
              <a:rPr lang="en-US" altLang="zh-TW" dirty="0"/>
              <a:t>the same </a:t>
            </a:r>
            <a:r>
              <a:rPr lang="en-US" altLang="zh-TW" dirty="0" smtClean="0"/>
              <a:t>generator </a:t>
            </a:r>
            <a:r>
              <a:rPr lang="en-US" altLang="zh-TW" dirty="0"/>
              <a:t>as </a:t>
            </a:r>
            <a:r>
              <a:rPr lang="en-US" altLang="zh-TW" dirty="0" smtClean="0"/>
              <a:t>ESRGAN.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05" y="883319"/>
            <a:ext cx="10514272" cy="255717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8511" y="4592819"/>
            <a:ext cx="5076825" cy="158115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/>
          <a:srcRect l="5352" t="5033"/>
          <a:stretch/>
        </p:blipFill>
        <p:spPr>
          <a:xfrm>
            <a:off x="1346661" y="3963669"/>
            <a:ext cx="5266418" cy="266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114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06905" y="1403684"/>
            <a:ext cx="9601200" cy="3581400"/>
          </a:xfrm>
        </p:spPr>
        <p:txBody>
          <a:bodyPr>
            <a:normAutofit/>
          </a:bodyPr>
          <a:lstStyle/>
          <a:p>
            <a:r>
              <a:rPr lang="en-US" altLang="zh-TW" sz="2400" dirty="0" smtClean="0"/>
              <a:t>Real-ESRGAN improves </a:t>
            </a:r>
            <a:r>
              <a:rPr lang="en-US" altLang="zh-TW" sz="2400" dirty="0"/>
              <a:t>the VGG-style discriminator in </a:t>
            </a:r>
            <a:r>
              <a:rPr lang="en-US" altLang="zh-TW" sz="2400" dirty="0" smtClean="0"/>
              <a:t>ESRGAN to </a:t>
            </a:r>
            <a:r>
              <a:rPr lang="en-US" altLang="zh-TW" sz="2400" dirty="0"/>
              <a:t>an U-Net design with skip connections. The </a:t>
            </a:r>
            <a:r>
              <a:rPr lang="en-US" altLang="zh-TW" sz="2400" dirty="0" smtClean="0"/>
              <a:t>U-Net </a:t>
            </a:r>
            <a:r>
              <a:rPr lang="en-US" altLang="zh-TW" sz="2400" dirty="0"/>
              <a:t>outputs realness values for each pixel, and can </a:t>
            </a:r>
            <a:r>
              <a:rPr lang="en-US" altLang="zh-TW" sz="2400" dirty="0" smtClean="0"/>
              <a:t>provide detailed </a:t>
            </a:r>
            <a:r>
              <a:rPr lang="en-US" altLang="zh-TW" sz="2400" dirty="0"/>
              <a:t>per-pixel feedback to the generator.</a:t>
            </a:r>
            <a:endParaRPr lang="zh-TW" altLang="en-US" sz="2400" dirty="0"/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1106905" y="268705"/>
            <a:ext cx="9601200" cy="1485900"/>
          </a:xfrm>
        </p:spPr>
        <p:txBody>
          <a:bodyPr/>
          <a:lstStyle/>
          <a:p>
            <a:r>
              <a:rPr lang="en-US" altLang="zh-TW" b="1" dirty="0"/>
              <a:t>Real-ESRGAN Discriminator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098" y="3194384"/>
            <a:ext cx="9770323" cy="292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627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C6378D-EE01-49E0-8615-6F80ADC47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800" b="1" dirty="0"/>
              <a:t>Technology Law Enforcement</a:t>
            </a:r>
            <a:endParaRPr lang="zh-TW" altLang="en-US" sz="4800" b="1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B589079-0A4B-4A75-B588-A281AA0CD2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小心荷包失血! 全台AI交通科技執法路段懶人包- 電腦王阿達">
            <a:extLst>
              <a:ext uri="{FF2B5EF4-FFF2-40B4-BE49-F238E27FC236}">
                <a16:creationId xmlns:a16="http://schemas.microsoft.com/office/drawing/2014/main" id="{DB956D5C-BA36-4F29-B88C-80467F1EE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273" y="2604601"/>
            <a:ext cx="3851108" cy="273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花蓮市區違停嚴重熱點科技執法24小時取締| 地方| 中央社CNA">
            <a:extLst>
              <a:ext uri="{FF2B5EF4-FFF2-40B4-BE49-F238E27FC236}">
                <a16:creationId xmlns:a16="http://schemas.microsoft.com/office/drawing/2014/main" id="{FECC7998-CC38-45E7-8287-FBB26A1906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0" r="6350" b="1021"/>
          <a:stretch/>
        </p:blipFill>
        <p:spPr bwMode="auto">
          <a:xfrm>
            <a:off x="1944104" y="2171700"/>
            <a:ext cx="3851109" cy="419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3982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03A6E4-56FC-41E0-B33F-47D1EC329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312" y="114300"/>
            <a:ext cx="9601200" cy="1485900"/>
          </a:xfrm>
        </p:spPr>
        <p:txBody>
          <a:bodyPr/>
          <a:lstStyle/>
          <a:p>
            <a:r>
              <a:rPr lang="en-US" altLang="zh-TW" b="1" dirty="0" smtClean="0"/>
              <a:t>Experiment Result</a:t>
            </a:r>
            <a:endParaRPr lang="zh-TW" altLang="en-US" b="1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1234569"/>
              </p:ext>
            </p:extLst>
          </p:nvPr>
        </p:nvGraphicFramePr>
        <p:xfrm>
          <a:off x="900112" y="928689"/>
          <a:ext cx="11115678" cy="5661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2613">
                  <a:extLst>
                    <a:ext uri="{9D8B030D-6E8A-4147-A177-3AD203B41FA5}">
                      <a16:colId xmlns:a16="http://schemas.microsoft.com/office/drawing/2014/main" val="133831599"/>
                    </a:ext>
                  </a:extLst>
                </a:gridCol>
                <a:gridCol w="1852613">
                  <a:extLst>
                    <a:ext uri="{9D8B030D-6E8A-4147-A177-3AD203B41FA5}">
                      <a16:colId xmlns:a16="http://schemas.microsoft.com/office/drawing/2014/main" val="1548218857"/>
                    </a:ext>
                  </a:extLst>
                </a:gridCol>
                <a:gridCol w="1852613">
                  <a:extLst>
                    <a:ext uri="{9D8B030D-6E8A-4147-A177-3AD203B41FA5}">
                      <a16:colId xmlns:a16="http://schemas.microsoft.com/office/drawing/2014/main" val="1531869888"/>
                    </a:ext>
                  </a:extLst>
                </a:gridCol>
                <a:gridCol w="1852613">
                  <a:extLst>
                    <a:ext uri="{9D8B030D-6E8A-4147-A177-3AD203B41FA5}">
                      <a16:colId xmlns:a16="http://schemas.microsoft.com/office/drawing/2014/main" val="1094727181"/>
                    </a:ext>
                  </a:extLst>
                </a:gridCol>
                <a:gridCol w="1852613">
                  <a:extLst>
                    <a:ext uri="{9D8B030D-6E8A-4147-A177-3AD203B41FA5}">
                      <a16:colId xmlns:a16="http://schemas.microsoft.com/office/drawing/2014/main" val="3876955205"/>
                    </a:ext>
                  </a:extLst>
                </a:gridCol>
                <a:gridCol w="1852613">
                  <a:extLst>
                    <a:ext uri="{9D8B030D-6E8A-4147-A177-3AD203B41FA5}">
                      <a16:colId xmlns:a16="http://schemas.microsoft.com/office/drawing/2014/main" val="4103550544"/>
                    </a:ext>
                  </a:extLst>
                </a:gridCol>
              </a:tblGrid>
              <a:tr h="471486"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Ground truth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Blur image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err="1" smtClean="0"/>
                        <a:t>Deblur</a:t>
                      </a:r>
                      <a:r>
                        <a:rPr lang="en-US" altLang="zh-TW" dirty="0" smtClean="0"/>
                        <a:t> result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/>
                        <a:t>Ground truth</a:t>
                      </a:r>
                      <a:endParaRPr lang="zh-TW" altLang="en-US" dirty="0" smtClean="0"/>
                    </a:p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Blur image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err="1" smtClean="0"/>
                        <a:t>Deblur</a:t>
                      </a:r>
                      <a:r>
                        <a:rPr lang="en-US" altLang="zh-TW" dirty="0" smtClean="0"/>
                        <a:t> result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657004"/>
                  </a:ext>
                </a:extLst>
              </a:tr>
              <a:tr h="1673653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3712976"/>
                  </a:ext>
                </a:extLst>
              </a:tr>
              <a:tr h="1673653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0777228"/>
                  </a:ext>
                </a:extLst>
              </a:tr>
              <a:tr h="1673653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6746435"/>
                  </a:ext>
                </a:extLst>
              </a:tr>
            </a:tbl>
          </a:graphicData>
        </a:graphic>
      </p:graphicFrame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63" y="1819872"/>
            <a:ext cx="1585912" cy="118943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63" y="3466401"/>
            <a:ext cx="1585912" cy="118943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63" y="5112930"/>
            <a:ext cx="1585912" cy="118943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76" y="1819872"/>
            <a:ext cx="1585912" cy="118943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176" y="3516302"/>
            <a:ext cx="1585912" cy="118943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176" y="5112930"/>
            <a:ext cx="1585912" cy="118943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275" y="1826964"/>
            <a:ext cx="1524000" cy="11430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275" y="3466401"/>
            <a:ext cx="1524000" cy="11430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449" y="5136147"/>
            <a:ext cx="1524000" cy="114300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651" y="1861017"/>
            <a:ext cx="1524000" cy="1143000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037" y="3512835"/>
            <a:ext cx="1524000" cy="1143000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725" y="5164653"/>
            <a:ext cx="1524000" cy="114300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735" y="1855555"/>
            <a:ext cx="1496492" cy="1122369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243" y="3466401"/>
            <a:ext cx="1524000" cy="1143000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38" y="5112930"/>
            <a:ext cx="1554956" cy="1166217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408" y="1861018"/>
            <a:ext cx="1524000" cy="1143000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005" y="3512835"/>
            <a:ext cx="1547757" cy="1160818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815" y="5150289"/>
            <a:ext cx="1516948" cy="113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35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03A6E4-56FC-41E0-B33F-47D1EC329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312" y="114300"/>
            <a:ext cx="9601200" cy="1485900"/>
          </a:xfrm>
        </p:spPr>
        <p:txBody>
          <a:bodyPr/>
          <a:lstStyle/>
          <a:p>
            <a:r>
              <a:rPr lang="en-US" altLang="zh-TW" b="1" dirty="0" smtClean="0"/>
              <a:t>Experiment Result</a:t>
            </a:r>
            <a:endParaRPr lang="zh-TW" altLang="en-US" b="1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1234569"/>
              </p:ext>
            </p:extLst>
          </p:nvPr>
        </p:nvGraphicFramePr>
        <p:xfrm>
          <a:off x="900112" y="928689"/>
          <a:ext cx="11115678" cy="5661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2613">
                  <a:extLst>
                    <a:ext uri="{9D8B030D-6E8A-4147-A177-3AD203B41FA5}">
                      <a16:colId xmlns:a16="http://schemas.microsoft.com/office/drawing/2014/main" val="133831599"/>
                    </a:ext>
                  </a:extLst>
                </a:gridCol>
                <a:gridCol w="1852613">
                  <a:extLst>
                    <a:ext uri="{9D8B030D-6E8A-4147-A177-3AD203B41FA5}">
                      <a16:colId xmlns:a16="http://schemas.microsoft.com/office/drawing/2014/main" val="1548218857"/>
                    </a:ext>
                  </a:extLst>
                </a:gridCol>
                <a:gridCol w="1852613">
                  <a:extLst>
                    <a:ext uri="{9D8B030D-6E8A-4147-A177-3AD203B41FA5}">
                      <a16:colId xmlns:a16="http://schemas.microsoft.com/office/drawing/2014/main" val="1531869888"/>
                    </a:ext>
                  </a:extLst>
                </a:gridCol>
                <a:gridCol w="1852613">
                  <a:extLst>
                    <a:ext uri="{9D8B030D-6E8A-4147-A177-3AD203B41FA5}">
                      <a16:colId xmlns:a16="http://schemas.microsoft.com/office/drawing/2014/main" val="1094727181"/>
                    </a:ext>
                  </a:extLst>
                </a:gridCol>
                <a:gridCol w="1852613">
                  <a:extLst>
                    <a:ext uri="{9D8B030D-6E8A-4147-A177-3AD203B41FA5}">
                      <a16:colId xmlns:a16="http://schemas.microsoft.com/office/drawing/2014/main" val="3876955205"/>
                    </a:ext>
                  </a:extLst>
                </a:gridCol>
                <a:gridCol w="1852613">
                  <a:extLst>
                    <a:ext uri="{9D8B030D-6E8A-4147-A177-3AD203B41FA5}">
                      <a16:colId xmlns:a16="http://schemas.microsoft.com/office/drawing/2014/main" val="4103550544"/>
                    </a:ext>
                  </a:extLst>
                </a:gridCol>
              </a:tblGrid>
              <a:tr h="471486"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Ground truth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Blur image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err="1" smtClean="0"/>
                        <a:t>Deblur</a:t>
                      </a:r>
                      <a:r>
                        <a:rPr lang="en-US" altLang="zh-TW" dirty="0" smtClean="0"/>
                        <a:t> result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/>
                        <a:t>Ground truth</a:t>
                      </a:r>
                      <a:endParaRPr lang="zh-TW" altLang="en-US" dirty="0" smtClean="0"/>
                    </a:p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Blur image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err="1" smtClean="0"/>
                        <a:t>Deblur</a:t>
                      </a:r>
                      <a:r>
                        <a:rPr lang="en-US" altLang="zh-TW" dirty="0" smtClean="0"/>
                        <a:t> result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657004"/>
                  </a:ext>
                </a:extLst>
              </a:tr>
              <a:tr h="1673653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3712976"/>
                  </a:ext>
                </a:extLst>
              </a:tr>
              <a:tr h="1673653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0777228"/>
                  </a:ext>
                </a:extLst>
              </a:tr>
              <a:tr h="1673653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6746435"/>
                  </a:ext>
                </a:extLst>
              </a:tr>
            </a:tbl>
          </a:graphicData>
        </a:graphic>
      </p:graphicFrame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86" y="1878751"/>
            <a:ext cx="1547849" cy="116088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2" y="3446833"/>
            <a:ext cx="1681123" cy="126084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2" y="5136337"/>
            <a:ext cx="1600199" cy="120014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357" y="1766715"/>
            <a:ext cx="1727662" cy="129574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627" y="3446832"/>
            <a:ext cx="1681122" cy="126084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004" y="5214938"/>
            <a:ext cx="1647745" cy="123580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114" y="1850172"/>
            <a:ext cx="1585955" cy="118946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115" y="3428999"/>
            <a:ext cx="1695348" cy="1271511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587" y="5136337"/>
            <a:ext cx="1600199" cy="1200149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962" y="1821677"/>
            <a:ext cx="1654380" cy="1240785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770" y="3446832"/>
            <a:ext cx="1671572" cy="1253679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725" y="5261342"/>
            <a:ext cx="1524000" cy="1143000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361" y="1878751"/>
            <a:ext cx="1633537" cy="1225153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663" y="3455596"/>
            <a:ext cx="1633537" cy="1225153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269" y="5104170"/>
            <a:ext cx="1633537" cy="1225153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523" y="1850172"/>
            <a:ext cx="1633537" cy="1225153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523" y="3482521"/>
            <a:ext cx="1633537" cy="1225153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523" y="5179189"/>
            <a:ext cx="1633537" cy="122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7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/>
              <a:t>Test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71600" y="1643063"/>
            <a:ext cx="9601200" cy="4224337"/>
          </a:xfrm>
        </p:spPr>
        <p:txBody>
          <a:bodyPr>
            <a:normAutofit/>
          </a:bodyPr>
          <a:lstStyle/>
          <a:p>
            <a:r>
              <a:rPr lang="en-US" altLang="zh-TW" sz="2400" b="1" dirty="0" smtClean="0"/>
              <a:t>Method: Using Real-ESRGAN to restore blur license plate</a:t>
            </a:r>
          </a:p>
          <a:p>
            <a:r>
              <a:rPr lang="en-US" altLang="zh-TW" sz="2400" b="1" dirty="0" smtClean="0"/>
              <a:t>Step: Generate blur image -&gt; training Real-ESRGAN model -&gt;</a:t>
            </a:r>
            <a:r>
              <a:rPr lang="en-US" altLang="zh-TW" sz="2400" b="1" dirty="0"/>
              <a:t>restore blur license </a:t>
            </a:r>
            <a:r>
              <a:rPr lang="en-US" altLang="zh-TW" sz="2400" b="1" dirty="0" smtClean="0"/>
              <a:t>plate successfully</a:t>
            </a:r>
          </a:p>
          <a:p>
            <a:r>
              <a:rPr lang="en-US" altLang="zh-TW" sz="2400" b="1" dirty="0" smtClean="0"/>
              <a:t>Result</a:t>
            </a:r>
            <a:r>
              <a:rPr lang="en-US" altLang="zh-TW" sz="2400" b="1" smtClean="0"/>
              <a:t>: Make </a:t>
            </a:r>
            <a:r>
              <a:rPr lang="en-US" altLang="zh-TW" sz="2400" b="1" dirty="0" smtClean="0"/>
              <a:t>the blur license plate number can be recognize</a:t>
            </a:r>
            <a:endParaRPr lang="zh-TW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280504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/>
              <a:t>References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G. -S. Hsu, J. -C. Chen and Y. -Z. Chung, "Application-Oriented License Plate Recognition," in IEEE Transactions on Vehicular Technology, vol. 62, no. 2, pp. 552-561, Feb. 2013</a:t>
            </a:r>
          </a:p>
          <a:p>
            <a:r>
              <a:rPr lang="en-US" altLang="zh-TW" dirty="0">
                <a:hlinkClick r:id="rId2"/>
              </a:rPr>
              <a:t>https://github.com/xinntao/Real-ESRGAN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4350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3516362-8D94-4BAB-9B84-2863B9161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E9DA647-3FAB-421E-A306-0DF852928F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 descr="小心荷包失血! 全台AI交通科技執法路段懶人包- 電腦王阿達">
            <a:extLst>
              <a:ext uri="{FF2B5EF4-FFF2-40B4-BE49-F238E27FC236}">
                <a16:creationId xmlns:a16="http://schemas.microsoft.com/office/drawing/2014/main" id="{43C7B623-4B0D-4D12-BDA5-45B7A73BF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861" y="1706243"/>
            <a:ext cx="3607466" cy="25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路口多功能科技執法」是什麼？終結違規大魔王就是它-8891汽車">
            <a:extLst>
              <a:ext uri="{FF2B5EF4-FFF2-40B4-BE49-F238E27FC236}">
                <a16:creationId xmlns:a16="http://schemas.microsoft.com/office/drawing/2014/main" id="{CC29E5EC-257C-4BC1-A930-D202DB6A3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0"/>
            <a:ext cx="8816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11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58D9584-9026-4EFF-A9C1-76E9130A8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63" y="0"/>
            <a:ext cx="9601200" cy="1485900"/>
          </a:xfrm>
        </p:spPr>
        <p:txBody>
          <a:bodyPr>
            <a:normAutofit/>
          </a:bodyPr>
          <a:lstStyle/>
          <a:p>
            <a:r>
              <a:rPr lang="en-US" altLang="zh-TW" sz="4800" b="1" dirty="0"/>
              <a:t>Clear License Plate</a:t>
            </a:r>
            <a:endParaRPr lang="zh-TW" altLang="en-US" sz="4800" b="1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12" y="742950"/>
            <a:ext cx="10628784" cy="5978692"/>
          </a:xfrm>
        </p:spPr>
      </p:pic>
    </p:spTree>
    <p:extLst>
      <p:ext uri="{BB962C8B-B14F-4D97-AF65-F5344CB8AC3E}">
        <p14:creationId xmlns:p14="http://schemas.microsoft.com/office/powerpoint/2010/main" val="363114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C4C8598-96B6-4FAE-93EF-6A5D269BB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63" y="0"/>
            <a:ext cx="9601200" cy="1485900"/>
          </a:xfrm>
        </p:spPr>
        <p:txBody>
          <a:bodyPr>
            <a:normAutofit/>
          </a:bodyPr>
          <a:lstStyle/>
          <a:p>
            <a:r>
              <a:rPr lang="en-US" altLang="zh-TW" sz="4800" b="1" dirty="0"/>
              <a:t>Blur License Plate</a:t>
            </a:r>
            <a:endParaRPr lang="zh-TW" altLang="en-US" sz="4800" b="1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CAF294F-8541-45E4-B39D-42A5B28F6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A255C735-5EC5-4624-95C9-5EBC39A79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26" y="613610"/>
            <a:ext cx="11101136" cy="624439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CFA8B54-8A60-4F6F-8975-EF49354EE728}"/>
              </a:ext>
            </a:extLst>
          </p:cNvPr>
          <p:cNvSpPr/>
          <p:nvPr/>
        </p:nvSpPr>
        <p:spPr>
          <a:xfrm>
            <a:off x="8230785" y="1418795"/>
            <a:ext cx="952752" cy="13218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01A428F-1CE9-4670-BE5B-9411C3853A77}"/>
              </a:ext>
            </a:extLst>
          </p:cNvPr>
          <p:cNvSpPr/>
          <p:nvPr/>
        </p:nvSpPr>
        <p:spPr>
          <a:xfrm>
            <a:off x="10839700" y="742950"/>
            <a:ext cx="952752" cy="13218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22FF6CD-2F83-4D82-B108-4DDBFD1D8F4F}"/>
              </a:ext>
            </a:extLst>
          </p:cNvPr>
          <p:cNvSpPr/>
          <p:nvPr/>
        </p:nvSpPr>
        <p:spPr>
          <a:xfrm>
            <a:off x="9466718" y="2286000"/>
            <a:ext cx="1222901" cy="20055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108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3594C69-9540-453F-A778-9128DC3C2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4CE9337-B639-43B2-AF95-FE5FB8C56E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4">
            <a:extLst>
              <a:ext uri="{FF2B5EF4-FFF2-40B4-BE49-F238E27FC236}">
                <a16:creationId xmlns:a16="http://schemas.microsoft.com/office/drawing/2014/main" id="{809D5970-9EEC-430B-9CF2-C7FF39D8C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75CD553-DC70-4B33-BF48-FAC773D199AB}"/>
              </a:ext>
            </a:extLst>
          </p:cNvPr>
          <p:cNvSpPr/>
          <p:nvPr/>
        </p:nvSpPr>
        <p:spPr>
          <a:xfrm>
            <a:off x="9389097" y="1404594"/>
            <a:ext cx="1046375" cy="16308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A33D4BB-FDF2-4819-9A9D-4A2A46ABE3FC}"/>
              </a:ext>
            </a:extLst>
          </p:cNvPr>
          <p:cNvSpPr/>
          <p:nvPr/>
        </p:nvSpPr>
        <p:spPr>
          <a:xfrm>
            <a:off x="11632676" y="179110"/>
            <a:ext cx="559324" cy="13574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3BAE34F-7D51-4C58-B68B-859A341B4467}"/>
              </a:ext>
            </a:extLst>
          </p:cNvPr>
          <p:cNvSpPr/>
          <p:nvPr/>
        </p:nvSpPr>
        <p:spPr>
          <a:xfrm>
            <a:off x="8712623" y="19250"/>
            <a:ext cx="2343523" cy="8210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418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/>
          <a:p>
            <a:r>
              <a:rPr lang="en-US" altLang="zh-TW" b="1" dirty="0"/>
              <a:t>Real-world Blur Image</a:t>
            </a:r>
            <a:endParaRPr lang="zh-TW" altLang="en-US" b="1" dirty="0"/>
          </a:p>
        </p:txBody>
      </p:sp>
      <p:pic>
        <p:nvPicPr>
          <p:cNvPr id="5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029" y="3983657"/>
            <a:ext cx="3086157" cy="1963505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029" y="1590538"/>
            <a:ext cx="3086157" cy="214928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09" y="1590538"/>
            <a:ext cx="2881842" cy="214928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903" y="3983657"/>
            <a:ext cx="3455094" cy="196350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770" y="1590538"/>
            <a:ext cx="2006560" cy="411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3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292762" y="41413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b="1" dirty="0" smtClean="0"/>
              <a:t>Real-world Blur Image</a:t>
            </a:r>
            <a:endParaRPr lang="zh-TW" altLang="en-US" b="1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2" t="3318" r="2957" b="-2"/>
          <a:stretch/>
        </p:blipFill>
        <p:spPr>
          <a:xfrm>
            <a:off x="1957784" y="1157080"/>
            <a:ext cx="3327400" cy="230866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89" y="3580597"/>
            <a:ext cx="2889989" cy="315713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793" y="1900030"/>
            <a:ext cx="1937896" cy="363903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331" y="1900030"/>
            <a:ext cx="2695582" cy="363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14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1">
            <a:extLst>
              <a:ext uri="{FF2B5EF4-FFF2-40B4-BE49-F238E27FC236}">
                <a16:creationId xmlns:a16="http://schemas.microsoft.com/office/drawing/2014/main" id="{5C3F4A38-4CD8-4A4D-8B54-8CDBD5239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/>
          <a:p>
            <a:r>
              <a:rPr lang="en-US" altLang="zh-TW" b="1" dirty="0"/>
              <a:t>Motion Blur</a:t>
            </a:r>
            <a:endParaRPr lang="zh-TW" altLang="en-US" b="1" dirty="0"/>
          </a:p>
        </p:txBody>
      </p:sp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7A6A05E9-76C2-4B8B-A59E-C02AE881A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593130"/>
            <a:ext cx="9601200" cy="4274270"/>
          </a:xfrm>
        </p:spPr>
        <p:txBody>
          <a:bodyPr>
            <a:normAutofit/>
          </a:bodyPr>
          <a:lstStyle/>
          <a:p>
            <a:r>
              <a:rPr lang="en-US" altLang="zh-TW" sz="2400" dirty="0"/>
              <a:t>When a camera captures a moving subject or is in motion while capturing an image, it results in motion blur. This occurs because the position of objects changes, leaving a trail or multiple trails of blurred pixels on the light-sensitive sensor.</a:t>
            </a:r>
          </a:p>
          <a:p>
            <a:r>
              <a:rPr lang="en-US" altLang="zh-TW" sz="2400" dirty="0"/>
              <a:t>In digital image processing, motion blur can be artificially applied to an image using filters or algorithms to recreate this effect. By doing so, it imparts a sense of movement or dynamic action to static images.</a:t>
            </a:r>
            <a:endParaRPr lang="zh-TW" altLang="en-US" sz="2400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B4B0EDEE-270A-46E2-AB96-17686F0A8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997" y="4409255"/>
            <a:ext cx="4173818" cy="1458145"/>
          </a:xfrm>
          <a:prstGeom prst="rect">
            <a:avLst/>
          </a:prstGeom>
        </p:spPr>
      </p:pic>
      <p:sp>
        <p:nvSpPr>
          <p:cNvPr id="13" name="箭號: 向右 4">
            <a:extLst>
              <a:ext uri="{FF2B5EF4-FFF2-40B4-BE49-F238E27FC236}">
                <a16:creationId xmlns:a16="http://schemas.microsoft.com/office/drawing/2014/main" id="{F921CA91-8B71-433C-9F91-6A7659BD6CEB}"/>
              </a:ext>
            </a:extLst>
          </p:cNvPr>
          <p:cNvSpPr/>
          <p:nvPr/>
        </p:nvSpPr>
        <p:spPr>
          <a:xfrm>
            <a:off x="6172200" y="5005633"/>
            <a:ext cx="867266" cy="518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64FB939E-0AAF-441D-B552-1D6A98D7B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7468" y="4403802"/>
            <a:ext cx="4000429" cy="149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24288"/>
      </p:ext>
    </p:extLst>
  </p:cSld>
  <p:clrMapOvr>
    <a:masterClrMapping/>
  </p:clrMapOvr>
</p:sld>
</file>

<file path=ppt/theme/theme1.xml><?xml version="1.0" encoding="utf-8"?>
<a:theme xmlns:a="http://schemas.openxmlformats.org/drawingml/2006/main" name="裁剪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裁剪</Template>
  <TotalTime>349</TotalTime>
  <Words>941</Words>
  <Application>Microsoft Office PowerPoint</Application>
  <PresentationFormat>寬螢幕</PresentationFormat>
  <Paragraphs>74</Paragraphs>
  <Slides>23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29" baseType="lpstr">
      <vt:lpstr>等线</vt:lpstr>
      <vt:lpstr>微軟正黑體</vt:lpstr>
      <vt:lpstr>新細明體</vt:lpstr>
      <vt:lpstr>Calibri</vt:lpstr>
      <vt:lpstr>Franklin Gothic Book</vt:lpstr>
      <vt:lpstr>裁剪</vt:lpstr>
      <vt:lpstr>Vehicle License Plate Image Restoration</vt:lpstr>
      <vt:lpstr>Technology Law Enforcement</vt:lpstr>
      <vt:lpstr>PowerPoint 簡報</vt:lpstr>
      <vt:lpstr>Clear License Plate</vt:lpstr>
      <vt:lpstr>Blur License Plate</vt:lpstr>
      <vt:lpstr>PowerPoint 簡報</vt:lpstr>
      <vt:lpstr>Real-world Blur Image</vt:lpstr>
      <vt:lpstr>PowerPoint 簡報</vt:lpstr>
      <vt:lpstr>Motion Blur</vt:lpstr>
      <vt:lpstr>Dataset- AOLP  (Application-Oriented License Plate)</vt:lpstr>
      <vt:lpstr>Generate Blurred Images – Motion Blur</vt:lpstr>
      <vt:lpstr>Generate Blurred Images</vt:lpstr>
      <vt:lpstr>Generate Blurred Images – Gaussian kernels </vt:lpstr>
      <vt:lpstr>Generate Blurred Images – Gaussian kernels </vt:lpstr>
      <vt:lpstr>PowerPoint 簡報</vt:lpstr>
      <vt:lpstr>Real-ESRGAN</vt:lpstr>
      <vt:lpstr>PowerPoint 簡報</vt:lpstr>
      <vt:lpstr>Real-ESRGAN Generator</vt:lpstr>
      <vt:lpstr>Real-ESRGAN Discriminator</vt:lpstr>
      <vt:lpstr>Experiment Result</vt:lpstr>
      <vt:lpstr>Experiment Result</vt:lpstr>
      <vt:lpstr>Test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Vehicle License Plate Image Restoration</dc:title>
  <dc:creator>康家豪</dc:creator>
  <cp:lastModifiedBy>BK</cp:lastModifiedBy>
  <cp:revision>29</cp:revision>
  <dcterms:created xsi:type="dcterms:W3CDTF">2023-09-16T08:04:34Z</dcterms:created>
  <dcterms:modified xsi:type="dcterms:W3CDTF">2023-09-18T05:20:40Z</dcterms:modified>
</cp:coreProperties>
</file>