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792931" y="3845020"/>
            <a:ext cx="15185571" cy="155556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2" name="線條"/>
          <p:cNvSpPr/>
          <p:nvPr/>
        </p:nvSpPr>
        <p:spPr>
          <a:xfrm>
            <a:off x="822611" y="6402119"/>
            <a:ext cx="22738777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" name="矩形"/>
          <p:cNvSpPr/>
          <p:nvPr/>
        </p:nvSpPr>
        <p:spPr>
          <a:xfrm>
            <a:off x="-1096890" y="12937776"/>
            <a:ext cx="25504706" cy="45476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" name="文字"/>
          <p:cNvSpPr txBox="1"/>
          <p:nvPr>
            <p:ph type="body" sz="quarter" idx="21"/>
          </p:nvPr>
        </p:nvSpPr>
        <p:spPr>
          <a:xfrm>
            <a:off x="22805519" y="5625659"/>
            <a:ext cx="723901" cy="5207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15" name="幻燈片編號"/>
          <p:cNvSpPr txBox="1"/>
          <p:nvPr>
            <p:ph type="sldNum" sz="quarter" idx="2"/>
          </p:nvPr>
        </p:nvSpPr>
        <p:spPr>
          <a:xfrm>
            <a:off x="11987441" y="11525250"/>
            <a:ext cx="399593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大標題文字"/>
          <p:cNvSpPr txBox="1"/>
          <p:nvPr>
            <p:ph type="title"/>
          </p:nvPr>
        </p:nvSpPr>
        <p:spPr>
          <a:xfrm>
            <a:off x="93564" y="568603"/>
            <a:ext cx="17010753" cy="1050895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3" name="線條"/>
          <p:cNvSpPr/>
          <p:nvPr/>
        </p:nvSpPr>
        <p:spPr>
          <a:xfrm>
            <a:off x="-106490" y="1615997"/>
            <a:ext cx="24596979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" name="幻燈片編號"/>
          <p:cNvSpPr txBox="1"/>
          <p:nvPr>
            <p:ph type="sldNum" sz="quarter" idx="2"/>
          </p:nvPr>
        </p:nvSpPr>
        <p:spPr>
          <a:xfrm>
            <a:off x="23801231" y="13152939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/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幻燈片標題</a:t>
            </a:r>
          </a:p>
        </p:txBody>
      </p:sp>
      <p:sp>
        <p:nvSpPr>
          <p:cNvPr id="3" name="內文層級一…"/>
          <p:cNvSpPr txBox="1"/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12922162@ntu.edu.tw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gif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jpe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ieee-dataport.org/open-access/cataracts" TargetMode="External"/><Relationship Id="rId4" Type="http://schemas.openxmlformats.org/officeDocument/2006/relationships/hyperlink" Target="https://ieee-dataport.org/documents/cataract-surgery-dataset-eye-positioning-and-alignment#files" TargetMode="External"/><Relationship Id="rId5" Type="http://schemas.openxmlformats.org/officeDocument/2006/relationships/hyperlink" Target="https://en.wikipedia.org/wiki/Otsu%27s_method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Azb-wU7mgU" TargetMode="Externa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oric IOL (IntraOcular Lens) Implant Digital Alignment"/>
          <p:cNvSpPr txBox="1"/>
          <p:nvPr>
            <p:ph type="ctrTitle"/>
          </p:nvPr>
        </p:nvSpPr>
        <p:spPr>
          <a:xfrm>
            <a:off x="792931" y="4734020"/>
            <a:ext cx="19808652" cy="1555560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Toric IOL (IntraOcular Lens) Implant Digital Alignment</a:t>
            </a:r>
          </a:p>
        </p:txBody>
      </p:sp>
      <p:sp>
        <p:nvSpPr>
          <p:cNvPr id="41" name="Presenter: 陳孝寧…"/>
          <p:cNvSpPr txBox="1"/>
          <p:nvPr>
            <p:ph type="body" idx="21"/>
          </p:nvPr>
        </p:nvSpPr>
        <p:spPr>
          <a:xfrm>
            <a:off x="18000245" y="6514659"/>
            <a:ext cx="5529175" cy="163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Presenter: 陳孝寧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Email: </a:t>
            </a:r>
            <a:r>
              <a:rPr u="sng">
                <a:hlinkClick r:id="rId2" invalidUrl="" action="" tgtFrame="" tooltip="" history="1" highlightClick="0" endSnd="0"/>
              </a:rPr>
              <a:t>r12922162@ntu.edu.tw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Tel: 0972064212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114" name="Otsu’s Algorithm:"/>
          <p:cNvSpPr txBox="1"/>
          <p:nvPr/>
        </p:nvSpPr>
        <p:spPr>
          <a:xfrm>
            <a:off x="404684" y="2070589"/>
            <a:ext cx="2357463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Otsu’s Algorithm:</a:t>
            </a:r>
          </a:p>
        </p:txBody>
      </p:sp>
      <p:pic>
        <p:nvPicPr>
          <p:cNvPr id="115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7" name="Otsu's_Method_Visualization.gif" descr="Otsu's_Method_Visualization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0240" y="4064007"/>
            <a:ext cx="10092248" cy="756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rcRect l="4707" t="0" r="4707" b="0"/>
          <a:stretch>
            <a:fillRect/>
          </a:stretch>
        </p:blipFill>
        <p:spPr>
          <a:xfrm>
            <a:off x="471617" y="4033599"/>
            <a:ext cx="13314893" cy="449782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Algorithm:"/>
          <p:cNvSpPr txBox="1"/>
          <p:nvPr/>
        </p:nvSpPr>
        <p:spPr>
          <a:xfrm>
            <a:off x="499994" y="3160888"/>
            <a:ext cx="260913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Algorithm: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ep1: Eye center detection: Piecewise Contour Sampling Method."/>
          <p:cNvSpPr txBox="1"/>
          <p:nvPr/>
        </p:nvSpPr>
        <p:spPr>
          <a:xfrm>
            <a:off x="404684" y="1987931"/>
            <a:ext cx="2357463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Step1: Eye center detection: Piecewise Contour Sampling Method.</a:t>
            </a:r>
          </a:p>
        </p:txBody>
      </p:sp>
      <p:sp>
        <p:nvSpPr>
          <p:cNvPr id="12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pic>
        <p:nvPicPr>
          <p:cNvPr id="124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26" name="Divide the contour into S uniform segments.…"/>
          <p:cNvSpPr txBox="1"/>
          <p:nvPr/>
        </p:nvSpPr>
        <p:spPr>
          <a:xfrm>
            <a:off x="727453" y="3368708"/>
            <a:ext cx="22929093" cy="441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Divide the contour into S uniform segments. 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 each segment, a subset of D points are randomly sampled and used as the representation of this segment.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Then, N non-repetitive segments are selected from the S segments, generating M combinations of point sets.</a:t>
            </a:r>
          </a:p>
        </p:txBody>
      </p:sp>
      <p:pic>
        <p:nvPicPr>
          <p:cNvPr id="127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l="0" t="26657" r="72589" b="40152"/>
          <a:stretch>
            <a:fillRect/>
          </a:stretch>
        </p:blipFill>
        <p:spPr>
          <a:xfrm>
            <a:off x="19558272" y="7710844"/>
            <a:ext cx="4074091" cy="520938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連接線"/>
          <p:cNvSpPr/>
          <p:nvPr/>
        </p:nvSpPr>
        <p:spPr>
          <a:xfrm>
            <a:off x="20891002" y="8092053"/>
            <a:ext cx="1325164" cy="1432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53" y="8587"/>
                  <a:pt x="7853" y="1387"/>
                  <a:pt x="21600" y="0"/>
                </a:cubicBezTo>
              </a:path>
            </a:pathLst>
          </a:cu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29" name="Segment"/>
          <p:cNvSpPr txBox="1"/>
          <p:nvPr/>
        </p:nvSpPr>
        <p:spPr>
          <a:xfrm>
            <a:off x="21171153" y="8582498"/>
            <a:ext cx="133959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Segment</a:t>
            </a:r>
          </a:p>
        </p:txBody>
      </p:sp>
      <p:sp>
        <p:nvSpPr>
          <p:cNvPr id="130" name="線條"/>
          <p:cNvSpPr/>
          <p:nvPr/>
        </p:nvSpPr>
        <p:spPr>
          <a:xfrm flipH="1">
            <a:off x="22194519" y="6979515"/>
            <a:ext cx="274599" cy="113832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線條"/>
          <p:cNvSpPr/>
          <p:nvPr/>
        </p:nvSpPr>
        <p:spPr>
          <a:xfrm>
            <a:off x="19675854" y="9540240"/>
            <a:ext cx="1187707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6" name="連接線"/>
          <p:cNvSpPr/>
          <p:nvPr/>
        </p:nvSpPr>
        <p:spPr>
          <a:xfrm>
            <a:off x="19657555" y="6951688"/>
            <a:ext cx="2787767" cy="2577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3" fill="norm" stroke="1" extrusionOk="0">
                <a:moveTo>
                  <a:pt x="0" y="20833"/>
                </a:moveTo>
                <a:cubicBezTo>
                  <a:pt x="565" y="6155"/>
                  <a:pt x="7765" y="-767"/>
                  <a:pt x="21600" y="67"/>
                </a:cubicBezTo>
              </a:path>
            </a:pathLst>
          </a:custGeom>
          <a:ln w="76200">
            <a:solidFill>
              <a:schemeClr val="accent4">
                <a:hueOff val="-1247790"/>
                <a:lumOff val="-12326"/>
              </a:schemeClr>
            </a:solidFill>
            <a:prstDash val="sysDot"/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33" name="D points"/>
          <p:cNvSpPr txBox="1"/>
          <p:nvPr/>
        </p:nvSpPr>
        <p:spPr>
          <a:xfrm>
            <a:off x="19101097" y="7114742"/>
            <a:ext cx="125486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D points</a:t>
            </a:r>
          </a:p>
        </p:txBody>
      </p:sp>
      <p:pic>
        <p:nvPicPr>
          <p:cNvPr id="134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013" y="9172940"/>
            <a:ext cx="9277189" cy="2285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tep1: Eye center detection: Piecewise Contour Sampling Method."/>
          <p:cNvSpPr txBox="1"/>
          <p:nvPr/>
        </p:nvSpPr>
        <p:spPr>
          <a:xfrm>
            <a:off x="404684" y="1987931"/>
            <a:ext cx="2357463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Step1: Eye center detection: Piecewise Contour Sampling Method.</a:t>
            </a:r>
          </a:p>
        </p:txBody>
      </p:sp>
      <p:sp>
        <p:nvSpPr>
          <p:cNvPr id="13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pic>
        <p:nvPicPr>
          <p:cNvPr id="141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43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l="0" t="24865" r="0" b="0"/>
          <a:stretch>
            <a:fillRect/>
          </a:stretch>
        </p:blipFill>
        <p:spPr>
          <a:xfrm>
            <a:off x="5773737" y="3078229"/>
            <a:ext cx="12836645" cy="1018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147" name="Step2: Eye rotation tracking…"/>
          <p:cNvSpPr txBox="1"/>
          <p:nvPr/>
        </p:nvSpPr>
        <p:spPr>
          <a:xfrm>
            <a:off x="404684" y="1987931"/>
            <a:ext cx="9246240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pPr/>
            <a:r>
              <a:t>Step2: Eye rotation tracking</a:t>
            </a:r>
          </a:p>
          <a:p>
            <a:pPr lvl="1"/>
            <a:r>
              <a:t>ROI selection/re-selection </a:t>
            </a:r>
          </a:p>
        </p:txBody>
      </p:sp>
      <p:pic>
        <p:nvPicPr>
          <p:cNvPr id="148" name="page5image5958208.jpg" descr="page5image5958208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2227"/>
          <a:stretch>
            <a:fillRect/>
          </a:stretch>
        </p:blipFill>
        <p:spPr>
          <a:xfrm>
            <a:off x="15427855" y="3144126"/>
            <a:ext cx="8819901" cy="9396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ge4image7063376.png" descr="page4image70633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he current frame with the eye center and limbus determined.…"/>
          <p:cNvSpPr txBox="1"/>
          <p:nvPr/>
        </p:nvSpPr>
        <p:spPr>
          <a:xfrm>
            <a:off x="364840" y="4671956"/>
            <a:ext cx="14725312" cy="634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current frame with the eye center and limbus determined.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scleral region near the limbus under polar coordinates.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Vessel enhanced image by matched filtering.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Vascular skeleton image by morphological thinning.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Vascular density image based on the vascular skeleton points.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Assume that all ROIs were failed in tracking in the previous frame, the blue boxes are the re-selected ROIs in the current frame according to (e).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154" name="Step2: Eye rotation tracking…"/>
          <p:cNvSpPr txBox="1"/>
          <p:nvPr/>
        </p:nvSpPr>
        <p:spPr>
          <a:xfrm>
            <a:off x="404684" y="1987931"/>
            <a:ext cx="9246240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 startAt="2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pPr/>
            <a:r>
              <a:t>Step2: Eye rotation tracking</a:t>
            </a:r>
          </a:p>
          <a:p>
            <a:pPr lvl="1"/>
            <a:r>
              <a:t>Inter-frame rotation tracking</a:t>
            </a:r>
          </a:p>
        </p:txBody>
      </p:sp>
      <p:pic>
        <p:nvPicPr>
          <p:cNvPr id="155" name="page5image5958208.jpg" descr="page5image5958208.jpg"/>
          <p:cNvPicPr>
            <a:picLocks noChangeAspect="1"/>
          </p:cNvPicPr>
          <p:nvPr/>
        </p:nvPicPr>
        <p:blipFill>
          <a:blip r:embed="rId2">
            <a:extLst/>
          </a:blip>
          <a:srcRect l="0" t="37626" r="0" b="34429"/>
          <a:stretch>
            <a:fillRect/>
          </a:stretch>
        </p:blipFill>
        <p:spPr>
          <a:xfrm>
            <a:off x="13996237" y="3906242"/>
            <a:ext cx="10003913" cy="788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ge4image7063376.png" descr="page4image70633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ypical inter-frame ROI tracking results. The yellow boxes are the ROIs successfully tracked in the current frame.…"/>
          <p:cNvSpPr txBox="1"/>
          <p:nvPr/>
        </p:nvSpPr>
        <p:spPr>
          <a:xfrm>
            <a:off x="263397" y="5482594"/>
            <a:ext cx="13717014" cy="473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 startAt="7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Typical inter-frame ROI tracking results. The yellow boxes are the ROIs successfully tracked in the current frame.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7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Real-time tracking results overlaid on the original image. Black: the horizontal line; Yellow: tracked corneal meridian; Red: limbus circle.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0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161" name="Step2: Eye rotation tracking…"/>
          <p:cNvSpPr txBox="1"/>
          <p:nvPr/>
        </p:nvSpPr>
        <p:spPr>
          <a:xfrm>
            <a:off x="404684" y="1987931"/>
            <a:ext cx="13278203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 startAt="3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pPr/>
            <a:r>
              <a:t>Step2: Eye rotation tracking</a:t>
            </a:r>
          </a:p>
          <a:p>
            <a:pPr lvl="1"/>
            <a:r>
              <a:t>Long-term cumulative error correction</a:t>
            </a:r>
          </a:p>
        </p:txBody>
      </p:sp>
      <p:pic>
        <p:nvPicPr>
          <p:cNvPr id="162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ge5image5958208.jpg" descr="page5image5958208.jpg"/>
          <p:cNvPicPr>
            <a:picLocks noChangeAspect="1"/>
          </p:cNvPicPr>
          <p:nvPr/>
        </p:nvPicPr>
        <p:blipFill>
          <a:blip r:embed="rId3">
            <a:extLst/>
          </a:blip>
          <a:srcRect l="0" t="65429" r="0" b="0"/>
          <a:stretch>
            <a:fillRect/>
          </a:stretch>
        </p:blipFill>
        <p:spPr>
          <a:xfrm>
            <a:off x="14111507" y="3010892"/>
            <a:ext cx="9922557" cy="967544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racking result of the initial ROIs in the current frame. The white boxes indicate ROIs that succeed in tracking, and the red boxes are the ROIs that are failed.…"/>
          <p:cNvSpPr txBox="1"/>
          <p:nvPr/>
        </p:nvSpPr>
        <p:spPr>
          <a:xfrm>
            <a:off x="391159" y="5637240"/>
            <a:ext cx="13278203" cy="553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 startAt="9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Tracking result of the initial ROIs in the current frame. The white boxes indicate ROIs that succeed in tracking, and the red boxes are the ROIs that are failed.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9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reference frame in Cartesian and polar coordinates. The white boxes show the initial ROIs distributed evenly in the reference frame.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" name="Target Result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Target Result</a:t>
            </a:r>
          </a:p>
        </p:txBody>
      </p:sp>
      <p:pic>
        <p:nvPicPr>
          <p:cNvPr id="168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5461" y="2971045"/>
            <a:ext cx="15453078" cy="872253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線條"/>
          <p:cNvSpPr/>
          <p:nvPr/>
        </p:nvSpPr>
        <p:spPr>
          <a:xfrm flipH="1">
            <a:off x="7996611" y="2576890"/>
            <a:ext cx="446498" cy="926948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" name="連接線"/>
          <p:cNvSpPr/>
          <p:nvPr/>
        </p:nvSpPr>
        <p:spPr>
          <a:xfrm>
            <a:off x="3972678" y="5252958"/>
            <a:ext cx="3190421" cy="95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88" fill="norm" stroke="1" extrusionOk="0">
                <a:moveTo>
                  <a:pt x="0" y="13831"/>
                </a:moveTo>
                <a:cubicBezTo>
                  <a:pt x="10470" y="21600"/>
                  <a:pt x="17670" y="16990"/>
                  <a:pt x="21600" y="0"/>
                </a:cubicBezTo>
              </a:path>
            </a:pathLst>
          </a:cu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72" name="Limbus"/>
          <p:cNvSpPr txBox="1"/>
          <p:nvPr/>
        </p:nvSpPr>
        <p:spPr>
          <a:xfrm>
            <a:off x="7710268" y="1942114"/>
            <a:ext cx="171297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Limbus</a:t>
            </a:r>
          </a:p>
        </p:txBody>
      </p:sp>
      <p:sp>
        <p:nvSpPr>
          <p:cNvPr id="173" name="Eye center"/>
          <p:cNvSpPr txBox="1"/>
          <p:nvPr/>
        </p:nvSpPr>
        <p:spPr>
          <a:xfrm>
            <a:off x="1452956" y="5584291"/>
            <a:ext cx="242976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Eye center</a:t>
            </a:r>
          </a:p>
        </p:txBody>
      </p:sp>
      <p:sp>
        <p:nvSpPr>
          <p:cNvPr id="174" name="線條"/>
          <p:cNvSpPr/>
          <p:nvPr/>
        </p:nvSpPr>
        <p:spPr>
          <a:xfrm flipH="1">
            <a:off x="6614498" y="4372801"/>
            <a:ext cx="371912" cy="644730"/>
          </a:xfrm>
          <a:prstGeom prst="line">
            <a:avLst/>
          </a:prstGeom>
          <a:ln w="101600">
            <a:solidFill>
              <a:schemeClr val="accent4">
                <a:hueOff val="348544"/>
                <a:lumOff val="713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Alignment axis"/>
          <p:cNvSpPr txBox="1"/>
          <p:nvPr/>
        </p:nvSpPr>
        <p:spPr>
          <a:xfrm>
            <a:off x="6097492" y="3882492"/>
            <a:ext cx="242976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chemeClr val="accent4">
                    <a:hueOff val="348544"/>
                    <a:lumOff val="7139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Alignment axis</a:t>
            </a:r>
          </a:p>
        </p:txBody>
      </p:sp>
      <p:sp>
        <p:nvSpPr>
          <p:cNvPr id="176" name="線條"/>
          <p:cNvSpPr/>
          <p:nvPr/>
        </p:nvSpPr>
        <p:spPr>
          <a:xfrm flipH="1">
            <a:off x="9219206" y="4505244"/>
            <a:ext cx="371913" cy="644730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Horizontal line"/>
          <p:cNvSpPr txBox="1"/>
          <p:nvPr/>
        </p:nvSpPr>
        <p:spPr>
          <a:xfrm>
            <a:off x="9077455" y="3882492"/>
            <a:ext cx="2429766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Horizontal 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1" name="Summa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Summary</a:t>
            </a:r>
          </a:p>
        </p:txBody>
      </p:sp>
      <p:pic>
        <p:nvPicPr>
          <p:cNvPr id="182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(6 points)…"/>
          <p:cNvSpPr txBox="1"/>
          <p:nvPr/>
        </p:nvSpPr>
        <p:spPr>
          <a:xfrm>
            <a:off x="771324" y="2725740"/>
            <a:ext cx="22841353" cy="776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(6 points)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Purpose:</a:t>
            </a:r>
            <a:r>
              <a:t> To enhance the accuracy and stability of IOL alignment during cataract surgery.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Method:</a:t>
            </a:r>
            <a:r>
              <a:t> </a:t>
            </a:r>
          </a:p>
          <a:p>
            <a:pPr lvl="1" marL="1555750" indent="-666750" algn="l">
              <a:lnSpc>
                <a:spcPct val="150000"/>
              </a:lnSpc>
              <a:buSzPct val="100000"/>
              <a:buAutoNum type="arabicPeriod" startAt="1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Eye center detection </a:t>
            </a:r>
          </a:p>
          <a:p>
            <a:pPr lvl="1" marL="1555750" indent="-666750" algn="l">
              <a:lnSpc>
                <a:spcPct val="150000"/>
              </a:lnSpc>
              <a:buSzPct val="100000"/>
              <a:buAutoNum type="arabicPeriod" startAt="1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Eye rotation tracking: ROI selection -&gt; Inter-frame rotation tracking -&gt; long-term error correction.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Result:</a:t>
            </a:r>
            <a:r>
              <a:t> Show eye center, limbus and alignment axis in every frame, target average position error &lt;0.3mm, axis alignment error &lt;1°.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hanks for listening!"/>
          <p:cNvSpPr txBox="1"/>
          <p:nvPr/>
        </p:nvSpPr>
        <p:spPr>
          <a:xfrm>
            <a:off x="5304281" y="5920485"/>
            <a:ext cx="13775437" cy="18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/>
            <a:r>
              <a:t>Thanks for listening!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8" name="Reference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Reference</a:t>
            </a:r>
          </a:p>
        </p:txBody>
      </p:sp>
      <p:pic>
        <p:nvPicPr>
          <p:cNvPr id="189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Y. Zhai et al., &quot;Computer-Aided Intraoperative Toric Intraocular Lens Positioning and Alignment During Cataract Surgery,&quot; in IEEE Journal of Biomedical and Health Informatics, vol. 25, no. 10, pp. 3921-3932, Oct. 2021.…"/>
          <p:cNvSpPr txBox="1"/>
          <p:nvPr/>
        </p:nvSpPr>
        <p:spPr>
          <a:xfrm>
            <a:off x="526430" y="2620675"/>
            <a:ext cx="23331140" cy="3935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solidFill>
                  <a:srgbClr val="000000"/>
                </a:solidFill>
              </a:defRPr>
            </a:pPr>
            <a:r>
              <a:t>Y. Zhai </a:t>
            </a:r>
            <a:r>
              <a:rPr i="1"/>
              <a:t>et al</a:t>
            </a:r>
            <a:r>
              <a:t>., "Computer-Aided Intraoperative Toric Intraocular Lens Positioning and Alignment During Cataract Surgery," in </a:t>
            </a:r>
            <a:r>
              <a:rPr i="1"/>
              <a:t>IEEE Journal of Biomedical and Health Informatics</a:t>
            </a:r>
            <a:r>
              <a:t>, vol. 25, no. 10, pp. 3921-3932, Oct. 2021.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https://ieee-dataport.org/open-access/cataracts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https://ieee-dataport.org/documents/cataract-surgery-dataset-eye-positioning-and-alignment#files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https://en.wikipedia.org/wiki/Otsu%27s_method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44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26512" t="0" r="0" b="0"/>
          <a:stretch>
            <a:fillRect/>
          </a:stretch>
        </p:blipFill>
        <p:spPr>
          <a:xfrm>
            <a:off x="4136429" y="2134790"/>
            <a:ext cx="16111260" cy="11427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49" name="Surgery:…"/>
          <p:cNvSpPr txBox="1"/>
          <p:nvPr/>
        </p:nvSpPr>
        <p:spPr>
          <a:xfrm>
            <a:off x="311609" y="1877048"/>
            <a:ext cx="21552409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Femtosecond Laser-Assisted Cataract Surgery (FLACS): Higher operating cost, more limitations.</a:t>
            </a:r>
          </a:p>
        </p:txBody>
      </p:sp>
      <p:pic>
        <p:nvPicPr>
          <p:cNvPr id="50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4134" y="3457368"/>
            <a:ext cx="10735733" cy="10081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54" name="Surgery:…"/>
          <p:cNvSpPr txBox="1"/>
          <p:nvPr/>
        </p:nvSpPr>
        <p:spPr>
          <a:xfrm>
            <a:off x="311609" y="1877048"/>
            <a:ext cx="23168865" cy="161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 startAt="2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By phacoemulsification (超音波乳化晶體摘除手術): Traditional method, lower cost and fewer limitations.</a:t>
            </a:r>
          </a:p>
        </p:txBody>
      </p:sp>
      <p:pic>
        <p:nvPicPr>
          <p:cNvPr id="55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6849" y="3510957"/>
            <a:ext cx="13538384" cy="10153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59" name="Important factor:…"/>
          <p:cNvSpPr txBox="1"/>
          <p:nvPr/>
        </p:nvSpPr>
        <p:spPr>
          <a:xfrm>
            <a:off x="404684" y="1987931"/>
            <a:ext cx="23574631" cy="848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Important factor: 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During the operation, the size and position of the capsulorhexis (撕囊術) is important for the performance of IOL.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Small capsulorhexis can lead to anterior capsule fibrosis(水晶體前纖維化) and hyperopia shift (遠視偏移).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Large or asymmetric capsulorhexis can cause decentration, as well as subluxation (脫位) and posterior capsule opacification (水晶體後混濁) of IOL.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Accurate toric IOL alignment along the desired corneal meridian is a prerequisite for achieving optimal visual outcome. Approximately, one degree of misalignment reduces the astigmatism correction by 3.3%.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63" name="Traditional manual marking:…"/>
          <p:cNvSpPr txBox="1"/>
          <p:nvPr/>
        </p:nvSpPr>
        <p:spPr>
          <a:xfrm>
            <a:off x="404684" y="1987931"/>
            <a:ext cx="23574631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Traditional manual marking: </a:t>
            </a:r>
          </a:p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hlinkClick r:id="rId2" invalidUrl="" action="" tgtFrame="" tooltip="" history="1" highlightClick="0" endSnd="0"/>
              </a:rPr>
              <a:t>https://www.youtube.com/watch?v=dAzb-wU7mgU</a:t>
            </a:r>
          </a:p>
        </p:txBody>
      </p:sp>
      <p:pic>
        <p:nvPicPr>
          <p:cNvPr id="64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rcRect l="0" t="2227" r="0" b="2227"/>
          <a:stretch>
            <a:fillRect/>
          </a:stretch>
        </p:blipFill>
        <p:spPr>
          <a:xfrm>
            <a:off x="12645359" y="4350482"/>
            <a:ext cx="10209322" cy="855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9319" y="4350210"/>
            <a:ext cx="10209322" cy="856034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線條"/>
          <p:cNvSpPr/>
          <p:nvPr/>
        </p:nvSpPr>
        <p:spPr>
          <a:xfrm flipV="1">
            <a:off x="14809124" y="5448508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" name="線條"/>
          <p:cNvSpPr/>
          <p:nvPr/>
        </p:nvSpPr>
        <p:spPr>
          <a:xfrm flipV="1">
            <a:off x="16682895" y="11669426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" name="線條"/>
          <p:cNvSpPr/>
          <p:nvPr/>
        </p:nvSpPr>
        <p:spPr>
          <a:xfrm flipV="1">
            <a:off x="5615157" y="10245360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" name="線條"/>
          <p:cNvSpPr/>
          <p:nvPr/>
        </p:nvSpPr>
        <p:spPr>
          <a:xfrm flipV="1">
            <a:off x="4291026" y="6797622"/>
            <a:ext cx="1490598" cy="439290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" name="線條"/>
          <p:cNvSpPr/>
          <p:nvPr/>
        </p:nvSpPr>
        <p:spPr>
          <a:xfrm flipV="1">
            <a:off x="8654737" y="7722015"/>
            <a:ext cx="1" cy="1157338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" name="Marking Tool"/>
          <p:cNvSpPr txBox="1"/>
          <p:nvPr/>
        </p:nvSpPr>
        <p:spPr>
          <a:xfrm>
            <a:off x="7725402" y="9000759"/>
            <a:ext cx="18586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Marking Tool</a:t>
            </a:r>
          </a:p>
        </p:txBody>
      </p:sp>
      <p:sp>
        <p:nvSpPr>
          <p:cNvPr id="72" name="Mark"/>
          <p:cNvSpPr txBox="1"/>
          <p:nvPr/>
        </p:nvSpPr>
        <p:spPr>
          <a:xfrm>
            <a:off x="4627570" y="1050356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73" name="Mark"/>
          <p:cNvSpPr txBox="1"/>
          <p:nvPr/>
        </p:nvSpPr>
        <p:spPr>
          <a:xfrm>
            <a:off x="3403374" y="710579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74" name="Mark"/>
          <p:cNvSpPr txBox="1"/>
          <p:nvPr/>
        </p:nvSpPr>
        <p:spPr>
          <a:xfrm>
            <a:off x="13921472" y="5631765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75" name="Mark"/>
          <p:cNvSpPr txBox="1"/>
          <p:nvPr/>
        </p:nvSpPr>
        <p:spPr>
          <a:xfrm>
            <a:off x="15770259" y="11977602"/>
            <a:ext cx="8031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8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79" name="Drawbacks:…"/>
          <p:cNvSpPr txBox="1"/>
          <p:nvPr/>
        </p:nvSpPr>
        <p:spPr>
          <a:xfrm>
            <a:off x="704487" y="2312718"/>
            <a:ext cx="22975025" cy="4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Drawbacks: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Color of mark may fade or disappear.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Contact marking may cause discomfort and risk of infection.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Accuracy of manual marking highly depends on surgeons.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30000"/>
              </a:lnSpc>
              <a:defRPr sz="4400">
                <a:solidFill>
                  <a:srgbClr val="000000"/>
                </a:solidFill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Therefore</a:t>
            </a:r>
            <a:r>
              <a:t> computer-assisted IOL alignment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is needed.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83" name="Step1: Eye center detection: Piecewise Contour Sampling Method.…"/>
          <p:cNvSpPr txBox="1"/>
          <p:nvPr/>
        </p:nvSpPr>
        <p:spPr>
          <a:xfrm>
            <a:off x="404684" y="1987931"/>
            <a:ext cx="23574631" cy="553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Step1: Eye center detection: Piecewise Contour Sampling Method.</a:t>
            </a:r>
          </a:p>
          <a:p>
            <a:pPr lvl="1" marL="1629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Current frame.</a:t>
            </a:r>
          </a:p>
          <a:p>
            <a:pPr lvl="1" marL="1629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Binarize the image by the threshold obtained by Otsu’s algorithm according to the principle of maximum variance between foreground and background.</a:t>
            </a:r>
          </a:p>
          <a:p>
            <a:pPr lvl="1" marL="1629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Acquire contours from binarized image.</a:t>
            </a:r>
          </a:p>
          <a:p>
            <a:pPr lvl="1" marL="1629833" indent="-740833" algn="l">
              <a:lnSpc>
                <a:spcPct val="130000"/>
              </a:lnSpc>
              <a:buSzPct val="100000"/>
              <a:buAutoNum type="alphaLcParenBoth" startAt="1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Determine the set of connected outline points belonging to limbus using morphological criteria based on region size and roundness.</a:t>
            </a:r>
          </a:p>
        </p:txBody>
      </p:sp>
      <p:pic>
        <p:nvPicPr>
          <p:cNvPr id="84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86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76427"/>
          <a:stretch>
            <a:fillRect/>
          </a:stretch>
        </p:blipFill>
        <p:spPr>
          <a:xfrm>
            <a:off x="3173412" y="8284623"/>
            <a:ext cx="18037054" cy="4489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" name="Method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Method</a:t>
            </a:r>
          </a:p>
        </p:txBody>
      </p:sp>
      <p:sp>
        <p:nvSpPr>
          <p:cNvPr id="90" name="Otsu’s Algorithm (Recall CV Ch2):"/>
          <p:cNvSpPr txBox="1"/>
          <p:nvPr/>
        </p:nvSpPr>
        <p:spPr>
          <a:xfrm>
            <a:off x="404684" y="1987931"/>
            <a:ext cx="23574631" cy="75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Otsu’s Algorithm (Recall CV Ch2):</a:t>
            </a:r>
          </a:p>
        </p:txBody>
      </p:sp>
      <p:pic>
        <p:nvPicPr>
          <p:cNvPr id="91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93" name="a54fa4d7191375eb50b1400ea63d80f3fb1146b2.svg" descr="a54fa4d7191375eb50b1400ea63d80f3fb1146b2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7126" y="3487295"/>
            <a:ext cx="10359719" cy="103803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intra-class variance:"/>
          <p:cNvSpPr txBox="1"/>
          <p:nvPr/>
        </p:nvSpPr>
        <p:spPr>
          <a:xfrm>
            <a:off x="909655" y="3651730"/>
            <a:ext cx="44521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intra-class variance:</a:t>
            </a:r>
          </a:p>
        </p:txBody>
      </p:sp>
      <p:pic>
        <p:nvPicPr>
          <p:cNvPr id="95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8417" y="5821491"/>
            <a:ext cx="1092670" cy="103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貼上的影片.png" descr="貼上的影片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6665" y="7236576"/>
            <a:ext cx="1096175" cy="90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貼上的影片.png" descr="貼上的影片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7795" y="9983076"/>
            <a:ext cx="1568097" cy="103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貼上的影片.png" descr="貼上的影片.png"/>
          <p:cNvPicPr>
            <a:picLocks noChangeAspect="1"/>
          </p:cNvPicPr>
          <p:nvPr/>
        </p:nvPicPr>
        <p:blipFill>
          <a:blip r:embed="rId7">
            <a:extLst/>
          </a:blip>
          <a:srcRect l="3237" t="0" r="0" b="0"/>
          <a:stretch>
            <a:fillRect/>
          </a:stretch>
        </p:blipFill>
        <p:spPr>
          <a:xfrm>
            <a:off x="1140967" y="8542981"/>
            <a:ext cx="1615818" cy="103803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:probability for the group with values ≦ t"/>
          <p:cNvSpPr txBox="1"/>
          <p:nvPr/>
        </p:nvSpPr>
        <p:spPr>
          <a:xfrm>
            <a:off x="2104045" y="5985927"/>
            <a:ext cx="8733896" cy="72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:probability for the group with values ≦ t</a:t>
            </a:r>
          </a:p>
        </p:txBody>
      </p:sp>
      <p:sp>
        <p:nvSpPr>
          <p:cNvPr id="100" name=":probability for the group with values &gt; t"/>
          <p:cNvSpPr txBox="1"/>
          <p:nvPr/>
        </p:nvSpPr>
        <p:spPr>
          <a:xfrm>
            <a:off x="2104045" y="7324768"/>
            <a:ext cx="874674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:probability for the group with values &gt; t</a:t>
            </a:r>
          </a:p>
        </p:txBody>
      </p:sp>
      <p:sp>
        <p:nvSpPr>
          <p:cNvPr id="101" name=":variance for the group with values ≦ t"/>
          <p:cNvSpPr txBox="1"/>
          <p:nvPr/>
        </p:nvSpPr>
        <p:spPr>
          <a:xfrm>
            <a:off x="2703652" y="8707416"/>
            <a:ext cx="8311240" cy="72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:variance for the group with values ≦ t</a:t>
            </a:r>
          </a:p>
        </p:txBody>
      </p:sp>
      <p:sp>
        <p:nvSpPr>
          <p:cNvPr id="102" name=":variance for the group with values &gt; t"/>
          <p:cNvSpPr txBox="1"/>
          <p:nvPr/>
        </p:nvSpPr>
        <p:spPr>
          <a:xfrm>
            <a:off x="2703652" y="10138113"/>
            <a:ext cx="83240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:variance for the group with values &gt; t</a:t>
            </a:r>
          </a:p>
        </p:txBody>
      </p:sp>
      <p:pic>
        <p:nvPicPr>
          <p:cNvPr id="103" name="貼上的影片.png" descr="貼上的影片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246635" y="5693775"/>
            <a:ext cx="2825754" cy="270199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箭頭"/>
          <p:cNvSpPr/>
          <p:nvPr/>
        </p:nvSpPr>
        <p:spPr>
          <a:xfrm>
            <a:off x="11790618" y="7893407"/>
            <a:ext cx="1568097" cy="1038036"/>
          </a:xfrm>
          <a:prstGeom prst="rightArrow">
            <a:avLst>
              <a:gd name="adj1" fmla="val 32000"/>
              <a:gd name="adj2" fmla="val 7830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05" name="貼上的影片.png" descr="貼上的影片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77326" y="9778194"/>
            <a:ext cx="45466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貼上的影片.png" descr="貼上的影片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134441" y="8366547"/>
            <a:ext cx="4419601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貼上的影片.png" descr="貼上的影片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468234" y="8359205"/>
            <a:ext cx="29591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貼上的影片.png" descr="貼上的影片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506334" y="9775145"/>
            <a:ext cx="28829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Find t that minimizes"/>
          <p:cNvSpPr txBox="1"/>
          <p:nvPr/>
        </p:nvSpPr>
        <p:spPr>
          <a:xfrm>
            <a:off x="8905524" y="12149471"/>
            <a:ext cx="4646068" cy="85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Find </a:t>
            </a:r>
            <a:r>
              <a:rPr i="1" sz="5200">
                <a:latin typeface="+mn-lt"/>
                <a:ea typeface="+mn-ea"/>
                <a:cs typeface="+mn-cs"/>
                <a:sym typeface="Helvetica Neue"/>
              </a:rPr>
              <a:t>t</a:t>
            </a:r>
            <a:r>
              <a:t> that minimizes</a:t>
            </a:r>
          </a:p>
        </p:txBody>
      </p:sp>
      <p:pic>
        <p:nvPicPr>
          <p:cNvPr id="110" name="a54fa4d7191375eb50b1400ea63d80f3fb1146b2.svg" descr="a54fa4d7191375eb50b1400ea63d80f3fb1146b2.svg"/>
          <p:cNvPicPr>
            <a:picLocks noChangeAspect="1"/>
          </p:cNvPicPr>
          <p:nvPr/>
        </p:nvPicPr>
        <p:blipFill>
          <a:blip r:embed="rId3">
            <a:extLst/>
          </a:blip>
          <a:srcRect l="0" t="0" r="82341" b="0"/>
          <a:stretch>
            <a:fillRect/>
          </a:stretch>
        </p:blipFill>
        <p:spPr>
          <a:xfrm>
            <a:off x="13648881" y="11984941"/>
            <a:ext cx="1829423" cy="103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Thin"/>
        <a:ea typeface="Helvetica Neue Thin"/>
        <a:cs typeface="Helvetica Neue Thin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Thin"/>
        <a:ea typeface="Helvetica Neue Thin"/>
        <a:cs typeface="Helvetica Neue Thin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