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310" r:id="rId3"/>
    <p:sldId id="308" r:id="rId4"/>
    <p:sldId id="311" r:id="rId5"/>
    <p:sldId id="313" r:id="rId6"/>
    <p:sldId id="314" r:id="rId7"/>
    <p:sldId id="315" r:id="rId8"/>
    <p:sldId id="316" r:id="rId9"/>
    <p:sldId id="318" r:id="rId10"/>
    <p:sldId id="323" r:id="rId11"/>
    <p:sldId id="322" r:id="rId12"/>
    <p:sldId id="328" r:id="rId13"/>
    <p:sldId id="329" r:id="rId14"/>
    <p:sldId id="330" r:id="rId15"/>
    <p:sldId id="319" r:id="rId16"/>
    <p:sldId id="321" r:id="rId17"/>
    <p:sldId id="320" r:id="rId18"/>
    <p:sldId id="331" r:id="rId19"/>
    <p:sldId id="332" r:id="rId20"/>
    <p:sldId id="334" r:id="rId21"/>
    <p:sldId id="333" r:id="rId22"/>
    <p:sldId id="335" r:id="rId23"/>
    <p:sldId id="336" r:id="rId24"/>
    <p:sldId id="337" r:id="rId25"/>
    <p:sldId id="338" r:id="rId26"/>
    <p:sldId id="339" r:id="rId27"/>
    <p:sldId id="317" r:id="rId28"/>
    <p:sldId id="275" r:id="rId29"/>
    <p:sldId id="312" r:id="rId30"/>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142">
          <p15:clr>
            <a:srgbClr val="A4A3A4"/>
          </p15:clr>
        </p15:guide>
        <p15:guide id="2" orient="horz" pos="4292">
          <p15:clr>
            <a:srgbClr val="A4A3A4"/>
          </p15:clr>
        </p15:guide>
        <p15:guide id="3" orient="horz" pos="3339">
          <p15:clr>
            <a:srgbClr val="A4A3A4"/>
          </p15:clr>
        </p15:guide>
        <p15:guide id="4" orient="horz" pos="2614">
          <p15:clr>
            <a:srgbClr val="A4A3A4"/>
          </p15:clr>
        </p15:guide>
        <p15:guide id="5" orient="horz" pos="1933">
          <p15:clr>
            <a:srgbClr val="A4A3A4"/>
          </p15:clr>
        </p15:guide>
        <p15:guide id="6" pos="2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A9"/>
    <a:srgbClr val="044875"/>
    <a:srgbClr val="D6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6D9F66E-5EB9-4882-86FB-DCBF35E3C3E4}" styleName="中等深淺樣式 4 - 輔色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5256" autoAdjust="0"/>
  </p:normalViewPr>
  <p:slideViewPr>
    <p:cSldViewPr snapToGrid="0">
      <p:cViewPr varScale="1">
        <p:scale>
          <a:sx n="79" d="100"/>
          <a:sy n="79" d="100"/>
        </p:scale>
        <p:origin x="773" y="43"/>
      </p:cViewPr>
      <p:guideLst>
        <p:guide orient="horz" pos="142"/>
        <p:guide orient="horz" pos="4292"/>
        <p:guide orient="horz" pos="3339"/>
        <p:guide orient="horz" pos="2614"/>
        <p:guide orient="horz" pos="1933"/>
        <p:guide pos="279"/>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06A5BD-8BA7-4900-AB15-0D3ECCC954E6}" type="datetimeFigureOut">
              <a:rPr lang="zh-CN" altLang="en-US" smtClean="0"/>
              <a:t>2023/9/12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6642B7-71B7-4C3E-9855-0D0DE388A056}" type="slidenum">
              <a:rPr lang="zh-CN" altLang="en-US" smtClean="0"/>
              <a:t>‹#›</a:t>
            </a:fld>
            <a:endParaRPr lang="zh-CN" altLang="en-US"/>
          </a:p>
        </p:txBody>
      </p:sp>
    </p:spTree>
    <p:extLst>
      <p:ext uri="{BB962C8B-B14F-4D97-AF65-F5344CB8AC3E}">
        <p14:creationId xmlns:p14="http://schemas.microsoft.com/office/powerpoint/2010/main" val="1380884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a:t>
            </a:fld>
            <a:endParaRPr lang="zh-CN" altLang="en-US"/>
          </a:p>
        </p:txBody>
      </p:sp>
    </p:spTree>
    <p:extLst>
      <p:ext uri="{BB962C8B-B14F-4D97-AF65-F5344CB8AC3E}">
        <p14:creationId xmlns:p14="http://schemas.microsoft.com/office/powerpoint/2010/main" val="3610020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10</a:t>
            </a:fld>
            <a:endParaRPr lang="zh-CN" altLang="en-US"/>
          </a:p>
        </p:txBody>
      </p:sp>
    </p:spTree>
    <p:extLst>
      <p:ext uri="{BB962C8B-B14F-4D97-AF65-F5344CB8AC3E}">
        <p14:creationId xmlns:p14="http://schemas.microsoft.com/office/powerpoint/2010/main" val="897552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在訓練步驟中，第一步涉及確定每個補丁屬於哪個類別的過濾器。 第二步是獲取該類別的所有補丁並將它們輸入方程以找到最合適的過濾器。</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11</a:t>
            </a:fld>
            <a:endParaRPr lang="zh-CN" altLang="en-US"/>
          </a:p>
        </p:txBody>
      </p:sp>
    </p:spTree>
    <p:extLst>
      <p:ext uri="{BB962C8B-B14F-4D97-AF65-F5344CB8AC3E}">
        <p14:creationId xmlns:p14="http://schemas.microsoft.com/office/powerpoint/2010/main" val="192281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GPU </a:t>
            </a:r>
            <a:r>
              <a:rPr lang="zh-TW" altLang="en-US" dirty="0"/>
              <a:t>與 </a:t>
            </a:r>
            <a:r>
              <a:rPr lang="en-US" altLang="zh-TW" dirty="0"/>
              <a:t>CPU</a:t>
            </a:r>
          </a:p>
          <a:p>
            <a:r>
              <a:rPr lang="en-US" altLang="zh-TW" dirty="0"/>
              <a:t>GPU</a:t>
            </a:r>
            <a:r>
              <a:rPr lang="zh-TW" altLang="en-US" dirty="0"/>
              <a:t>具有更簡單的控制單元、</a:t>
            </a:r>
            <a:r>
              <a:rPr lang="en-US" altLang="zh-TW" dirty="0"/>
              <a:t>ALU</a:t>
            </a:r>
            <a:r>
              <a:rPr lang="zh-TW" altLang="en-US" dirty="0"/>
              <a:t>單元和緩存設計。 否則，它們的數量會更大。 這使得 </a:t>
            </a:r>
            <a:r>
              <a:rPr lang="en-US" altLang="zh-TW" dirty="0"/>
              <a:t>GPU </a:t>
            </a:r>
            <a:r>
              <a:rPr lang="zh-TW" altLang="en-US" dirty="0"/>
              <a:t>能夠熟練地處理大量簡單任務。</a:t>
            </a:r>
            <a:endParaRPr lang="en-US" altLang="zh-TW" dirty="0"/>
          </a:p>
          <a:p>
            <a:endParaRPr lang="en-US" altLang="zh-TW" dirty="0"/>
          </a:p>
          <a:p>
            <a:r>
              <a:rPr lang="zh-TW" altLang="en-US" dirty="0"/>
              <a:t>在速度方面，</a:t>
            </a:r>
            <a:r>
              <a:rPr lang="en-US" altLang="zh-TW" dirty="0"/>
              <a:t>GPU </a:t>
            </a:r>
            <a:r>
              <a:rPr lang="zh-TW" altLang="en-US" dirty="0"/>
              <a:t>比 </a:t>
            </a:r>
            <a:r>
              <a:rPr lang="en-US" altLang="zh-TW" dirty="0"/>
              <a:t>CPU </a:t>
            </a:r>
            <a:r>
              <a:rPr lang="zh-TW" altLang="en-US" dirty="0"/>
              <a:t>具有顯著優勢，通常快 </a:t>
            </a:r>
            <a:r>
              <a:rPr lang="en-US" altLang="zh-TW" dirty="0"/>
              <a:t>10 </a:t>
            </a:r>
            <a:r>
              <a:rPr lang="zh-TW" altLang="en-US" dirty="0"/>
              <a:t>到 </a:t>
            </a:r>
            <a:r>
              <a:rPr lang="en-US" altLang="zh-TW" dirty="0"/>
              <a:t>100 </a:t>
            </a:r>
            <a:r>
              <a:rPr lang="zh-TW" altLang="en-US" dirty="0"/>
              <a:t>倍。</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12</a:t>
            </a:fld>
            <a:endParaRPr lang="zh-CN" altLang="en-US"/>
          </a:p>
        </p:txBody>
      </p:sp>
    </p:spTree>
    <p:extLst>
      <p:ext uri="{BB962C8B-B14F-4D97-AF65-F5344CB8AC3E}">
        <p14:creationId xmlns:p14="http://schemas.microsoft.com/office/powerpoint/2010/main" val="863771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13</a:t>
            </a:fld>
            <a:endParaRPr lang="zh-CN" altLang="en-US"/>
          </a:p>
        </p:txBody>
      </p:sp>
    </p:spTree>
    <p:extLst>
      <p:ext uri="{BB962C8B-B14F-4D97-AF65-F5344CB8AC3E}">
        <p14:creationId xmlns:p14="http://schemas.microsoft.com/office/powerpoint/2010/main" val="1936770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CUDA</a:t>
            </a:r>
          </a:p>
          <a:p>
            <a:r>
              <a:rPr lang="en-US" altLang="zh-TW" dirty="0"/>
              <a:t>CUDA</a:t>
            </a:r>
            <a:r>
              <a:rPr lang="zh-TW" altLang="en-US" dirty="0"/>
              <a:t>是</a:t>
            </a:r>
            <a:r>
              <a:rPr lang="en-US" altLang="zh-TW" dirty="0"/>
              <a:t>Nvidia</a:t>
            </a:r>
            <a:r>
              <a:rPr lang="zh-TW" altLang="en-US" dirty="0"/>
              <a:t>提出的並行計算架構。</a:t>
            </a:r>
            <a:endParaRPr lang="en-US" altLang="zh-TW" dirty="0"/>
          </a:p>
          <a:p>
            <a:r>
              <a:rPr lang="en-US" altLang="zh-TW" dirty="0"/>
              <a:t>CUDA</a:t>
            </a:r>
            <a:r>
              <a:rPr lang="zh-TW" altLang="en-US" dirty="0"/>
              <a:t>程序的編譯器是</a:t>
            </a:r>
            <a:r>
              <a:rPr lang="en-US" altLang="zh-TW" dirty="0"/>
              <a:t>NVCC</a:t>
            </a:r>
            <a:r>
              <a:rPr lang="zh-TW" altLang="en-US" dirty="0"/>
              <a:t>（</a:t>
            </a:r>
            <a:r>
              <a:rPr lang="en-US" altLang="zh-TW" dirty="0"/>
              <a:t>NVidia CUDA Compiler</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14</a:t>
            </a:fld>
            <a:endParaRPr lang="zh-CN" altLang="en-US"/>
          </a:p>
        </p:txBody>
      </p:sp>
    </p:spTree>
    <p:extLst>
      <p:ext uri="{BB962C8B-B14F-4D97-AF65-F5344CB8AC3E}">
        <p14:creationId xmlns:p14="http://schemas.microsoft.com/office/powerpoint/2010/main" val="1535357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15</a:t>
            </a:fld>
            <a:endParaRPr lang="zh-CN" altLang="en-US"/>
          </a:p>
        </p:txBody>
      </p:sp>
    </p:spTree>
    <p:extLst>
      <p:ext uri="{BB962C8B-B14F-4D97-AF65-F5344CB8AC3E}">
        <p14:creationId xmlns:p14="http://schemas.microsoft.com/office/powerpoint/2010/main" val="3082527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PSNR</a:t>
            </a:r>
            <a:r>
              <a:rPr lang="zh-TW" altLang="en-US" dirty="0"/>
              <a:t>（峰值信噪比）</a:t>
            </a:r>
            <a:endParaRPr lang="en-US" altLang="zh-TW" dirty="0"/>
          </a:p>
          <a:p>
            <a:r>
              <a:rPr lang="zh-TW" altLang="en-US" dirty="0"/>
              <a:t>峰值信噪比（</a:t>
            </a:r>
            <a:r>
              <a:rPr lang="en-US" altLang="zh-TW" dirty="0"/>
              <a:t>PSNR</a:t>
            </a:r>
            <a:r>
              <a:rPr lang="zh-TW" altLang="en-US" dirty="0"/>
              <a:t>）是評價圖像的客觀標準。</a:t>
            </a:r>
            <a:endParaRPr lang="en-US" altLang="zh-TW" dirty="0"/>
          </a:p>
          <a:p>
            <a:r>
              <a:rPr lang="zh-TW" altLang="en-US" dirty="0"/>
              <a:t>它以圖像信號的最大值與圖像中噪聲的比值作為評價標準。</a:t>
            </a:r>
            <a:endParaRPr lang="en-US" altLang="zh-TW" dirty="0"/>
          </a:p>
          <a:p>
            <a:endParaRPr lang="en-US" altLang="zh-TW" dirty="0"/>
          </a:p>
          <a:p>
            <a:r>
              <a:rPr lang="en-US" altLang="zh-TW" dirty="0"/>
              <a:t>PSNR </a:t>
            </a:r>
            <a:r>
              <a:rPr lang="zh-TW" altLang="en-US" dirty="0"/>
              <a:t>的單位是分貝（</a:t>
            </a:r>
            <a:r>
              <a:rPr lang="en-US" altLang="zh-TW" dirty="0"/>
              <a:t>dB</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16</a:t>
            </a:fld>
            <a:endParaRPr lang="zh-CN" altLang="en-US"/>
          </a:p>
        </p:txBody>
      </p:sp>
    </p:spTree>
    <p:extLst>
      <p:ext uri="{BB962C8B-B14F-4D97-AF65-F5344CB8AC3E}">
        <p14:creationId xmlns:p14="http://schemas.microsoft.com/office/powerpoint/2010/main" val="216536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SSIM</a:t>
            </a:r>
            <a:r>
              <a:rPr lang="zh-TW" altLang="en-US" dirty="0"/>
              <a:t>指數（結構相似性指數）</a:t>
            </a:r>
            <a:endParaRPr lang="en-US" altLang="zh-TW" dirty="0"/>
          </a:p>
          <a:p>
            <a:r>
              <a:rPr lang="en-US" altLang="zh-TW" dirty="0"/>
              <a:t>SSIM</a:t>
            </a:r>
            <a:r>
              <a:rPr lang="zh-TW" altLang="en-US" dirty="0"/>
              <a:t>是用來衡量兩個數字圖像之間相似度的指標。</a:t>
            </a:r>
            <a:endParaRPr lang="en-US" altLang="zh-TW" dirty="0"/>
          </a:p>
          <a:p>
            <a:endParaRPr lang="en-US" altLang="zh-TW" dirty="0"/>
          </a:p>
          <a:p>
            <a:r>
              <a:rPr lang="en-US" altLang="zh-TW" dirty="0"/>
              <a:t>SSIM</a:t>
            </a:r>
            <a:r>
              <a:rPr lang="zh-TW" altLang="en-US" dirty="0"/>
              <a:t>索引的範圍在</a:t>
            </a:r>
            <a:r>
              <a:rPr lang="en-US" altLang="zh-TW" dirty="0"/>
              <a:t>0</a:t>
            </a:r>
            <a:r>
              <a:rPr lang="zh-TW" altLang="en-US" dirty="0"/>
              <a:t>到</a:t>
            </a:r>
            <a:r>
              <a:rPr lang="en-US" altLang="zh-TW" dirty="0"/>
              <a:t>1</a:t>
            </a:r>
            <a:r>
              <a:rPr lang="zh-TW" altLang="en-US" dirty="0"/>
              <a:t>之間。</a:t>
            </a:r>
            <a:endParaRPr lang="en-US" altLang="zh-TW" dirty="0"/>
          </a:p>
          <a:p>
            <a:r>
              <a:rPr lang="zh-TW" altLang="en-US" dirty="0"/>
              <a:t>值越高越好。</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17</a:t>
            </a:fld>
            <a:endParaRPr lang="zh-CN" altLang="en-US"/>
          </a:p>
        </p:txBody>
      </p:sp>
    </p:spTree>
    <p:extLst>
      <p:ext uri="{BB962C8B-B14F-4D97-AF65-F5344CB8AC3E}">
        <p14:creationId xmlns:p14="http://schemas.microsoft.com/office/powerpoint/2010/main" val="22524109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18</a:t>
            </a:fld>
            <a:endParaRPr lang="zh-CN" altLang="en-US"/>
          </a:p>
        </p:txBody>
      </p:sp>
    </p:spTree>
    <p:extLst>
      <p:ext uri="{BB962C8B-B14F-4D97-AF65-F5344CB8AC3E}">
        <p14:creationId xmlns:p14="http://schemas.microsoft.com/office/powerpoint/2010/main" val="10300270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19</a:t>
            </a:fld>
            <a:endParaRPr lang="zh-CN" altLang="en-US"/>
          </a:p>
        </p:txBody>
      </p:sp>
    </p:spTree>
    <p:extLst>
      <p:ext uri="{BB962C8B-B14F-4D97-AF65-F5344CB8AC3E}">
        <p14:creationId xmlns:p14="http://schemas.microsoft.com/office/powerpoint/2010/main" val="11202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超解析（</a:t>
            </a:r>
            <a:r>
              <a:rPr lang="en-US" altLang="zh-TW" dirty="0"/>
              <a:t>SR</a:t>
            </a:r>
            <a:r>
              <a:rPr lang="zh-TW" altLang="en-US" dirty="0"/>
              <a:t>）是指從觀察到的低解析度圖像重建相應的高解析度圖像。</a:t>
            </a:r>
            <a:endParaRPr lang="en-US" altLang="zh-TW" dirty="0"/>
          </a:p>
          <a:p>
            <a:r>
              <a:rPr lang="zh-TW" altLang="en-US" dirty="0"/>
              <a:t>當前的大多數研究都是關於單圖像超解析（</a:t>
            </a:r>
            <a:r>
              <a:rPr lang="en-US" altLang="zh-TW" dirty="0"/>
              <a:t>SISR</a:t>
            </a:r>
            <a:r>
              <a:rPr lang="zh-TW" altLang="en-US" dirty="0"/>
              <a:t>）。</a:t>
            </a:r>
            <a:endParaRPr lang="en-US" altLang="zh-TW" dirty="0"/>
          </a:p>
          <a:p>
            <a:endParaRPr lang="en-US" altLang="zh-TW" dirty="0"/>
          </a:p>
          <a:p>
            <a:r>
              <a:rPr lang="en-US" altLang="zh-TW" dirty="0"/>
              <a:t>SR</a:t>
            </a:r>
            <a:r>
              <a:rPr lang="zh-TW" altLang="en-US" dirty="0"/>
              <a:t>常用於監控設備、衛星圖像、醫學成像等領域。</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a:t>
            </a:fld>
            <a:endParaRPr lang="zh-CN" altLang="en-US"/>
          </a:p>
        </p:txBody>
      </p:sp>
    </p:spTree>
    <p:extLst>
      <p:ext uri="{BB962C8B-B14F-4D97-AF65-F5344CB8AC3E}">
        <p14:creationId xmlns:p14="http://schemas.microsoft.com/office/powerpoint/2010/main" val="37429509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20</a:t>
            </a:fld>
            <a:endParaRPr lang="zh-CN" altLang="en-US"/>
          </a:p>
        </p:txBody>
      </p:sp>
    </p:spTree>
    <p:extLst>
      <p:ext uri="{BB962C8B-B14F-4D97-AF65-F5344CB8AC3E}">
        <p14:creationId xmlns:p14="http://schemas.microsoft.com/office/powerpoint/2010/main" val="17988425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21</a:t>
            </a:fld>
            <a:endParaRPr lang="zh-CN" altLang="en-US"/>
          </a:p>
        </p:txBody>
      </p:sp>
    </p:spTree>
    <p:extLst>
      <p:ext uri="{BB962C8B-B14F-4D97-AF65-F5344CB8AC3E}">
        <p14:creationId xmlns:p14="http://schemas.microsoft.com/office/powerpoint/2010/main" val="3313523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22</a:t>
            </a:fld>
            <a:endParaRPr lang="zh-CN" altLang="en-US"/>
          </a:p>
        </p:txBody>
      </p:sp>
    </p:spTree>
    <p:extLst>
      <p:ext uri="{BB962C8B-B14F-4D97-AF65-F5344CB8AC3E}">
        <p14:creationId xmlns:p14="http://schemas.microsoft.com/office/powerpoint/2010/main" val="9402574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23</a:t>
            </a:fld>
            <a:endParaRPr lang="zh-CN" altLang="en-US"/>
          </a:p>
        </p:txBody>
      </p:sp>
    </p:spTree>
    <p:extLst>
      <p:ext uri="{BB962C8B-B14F-4D97-AF65-F5344CB8AC3E}">
        <p14:creationId xmlns:p14="http://schemas.microsoft.com/office/powerpoint/2010/main" val="533136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24</a:t>
            </a:fld>
            <a:endParaRPr lang="zh-CN" altLang="en-US"/>
          </a:p>
        </p:txBody>
      </p:sp>
    </p:spTree>
    <p:extLst>
      <p:ext uri="{BB962C8B-B14F-4D97-AF65-F5344CB8AC3E}">
        <p14:creationId xmlns:p14="http://schemas.microsoft.com/office/powerpoint/2010/main" val="1771137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25</a:t>
            </a:fld>
            <a:endParaRPr lang="zh-CN" altLang="en-US"/>
          </a:p>
        </p:txBody>
      </p:sp>
    </p:spTree>
    <p:extLst>
      <p:ext uri="{BB962C8B-B14F-4D97-AF65-F5344CB8AC3E}">
        <p14:creationId xmlns:p14="http://schemas.microsoft.com/office/powerpoint/2010/main" val="1814771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26</a:t>
            </a:fld>
            <a:endParaRPr lang="zh-CN" altLang="en-US"/>
          </a:p>
        </p:txBody>
      </p:sp>
    </p:spTree>
    <p:extLst>
      <p:ext uri="{BB962C8B-B14F-4D97-AF65-F5344CB8AC3E}">
        <p14:creationId xmlns:p14="http://schemas.microsoft.com/office/powerpoint/2010/main" val="5795689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27</a:t>
            </a:fld>
            <a:endParaRPr lang="zh-CN" altLang="en-US"/>
          </a:p>
        </p:txBody>
      </p:sp>
    </p:spTree>
    <p:extLst>
      <p:ext uri="{BB962C8B-B14F-4D97-AF65-F5344CB8AC3E}">
        <p14:creationId xmlns:p14="http://schemas.microsoft.com/office/powerpoint/2010/main" val="3263496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28</a:t>
            </a:fld>
            <a:endParaRPr lang="zh-CN" altLang="en-US"/>
          </a:p>
        </p:txBody>
      </p:sp>
    </p:spTree>
    <p:extLst>
      <p:ext uri="{BB962C8B-B14F-4D97-AF65-F5344CB8AC3E}">
        <p14:creationId xmlns:p14="http://schemas.microsoft.com/office/powerpoint/2010/main" val="825962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29</a:t>
            </a:fld>
            <a:endParaRPr lang="zh-CN" altLang="en-US"/>
          </a:p>
        </p:txBody>
      </p:sp>
    </p:spTree>
    <p:extLst>
      <p:ext uri="{BB962C8B-B14F-4D97-AF65-F5344CB8AC3E}">
        <p14:creationId xmlns:p14="http://schemas.microsoft.com/office/powerpoint/2010/main" val="75380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利用傳統的影像處理方法對印刷電路板（</a:t>
            </a:r>
            <a:r>
              <a:rPr lang="en-US" altLang="zh-TW" dirty="0"/>
              <a:t>PCB</a:t>
            </a:r>
            <a:r>
              <a:rPr lang="zh-TW" altLang="en-US" dirty="0"/>
              <a:t>板）影像的錫球進行超解析。</a:t>
            </a:r>
            <a:endParaRPr lang="en-US" altLang="zh-TW" dirty="0"/>
          </a:p>
          <a:p>
            <a:endParaRPr lang="en-US" altLang="zh-TW" dirty="0"/>
          </a:p>
          <a:p>
            <a:r>
              <a:rPr lang="zh-TW" altLang="en-US" dirty="0"/>
              <a:t>焊球影像透過雙三次插值進行 </a:t>
            </a:r>
            <a:r>
              <a:rPr lang="en-US" altLang="zh-TW" dirty="0"/>
              <a:t>4 </a:t>
            </a:r>
            <a:r>
              <a:rPr lang="zh-TW" altLang="en-US" dirty="0"/>
              <a:t>倍下採樣，生成低解析度 </a:t>
            </a:r>
            <a:r>
              <a:rPr lang="en-US" altLang="zh-TW" dirty="0"/>
              <a:t>(LR) </a:t>
            </a:r>
            <a:r>
              <a:rPr lang="zh-TW" altLang="en-US" dirty="0"/>
              <a:t>影像，然後透過影像處理演算法重建回高解析度 </a:t>
            </a:r>
            <a:r>
              <a:rPr lang="en-US" altLang="zh-TW" dirty="0"/>
              <a:t>(HR) </a:t>
            </a:r>
            <a:r>
              <a:rPr lang="zh-TW" altLang="en-US" dirty="0"/>
              <a:t>影像。</a:t>
            </a:r>
            <a:endParaRPr lang="en-US" altLang="zh-TW" dirty="0"/>
          </a:p>
          <a:p>
            <a:r>
              <a:rPr lang="zh-TW" altLang="en-US" dirty="0"/>
              <a:t>目標是使兩個影像盡可能接近。</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3</a:t>
            </a:fld>
            <a:endParaRPr lang="zh-CN" altLang="en-US"/>
          </a:p>
        </p:txBody>
      </p:sp>
    </p:spTree>
    <p:extLst>
      <p:ext uri="{BB962C8B-B14F-4D97-AF65-F5344CB8AC3E}">
        <p14:creationId xmlns:p14="http://schemas.microsoft.com/office/powerpoint/2010/main" val="26218160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PCB</a:t>
            </a:r>
            <a:r>
              <a:rPr lang="zh-TW" altLang="en-US" dirty="0"/>
              <a:t>檢測是電子行業的重要組成部分，用於找出缺陷，例如空洞、短路等。</a:t>
            </a:r>
            <a:endParaRPr lang="en-US" altLang="zh-TW" dirty="0"/>
          </a:p>
          <a:p>
            <a:endParaRPr lang="en-US" altLang="zh-TW" dirty="0"/>
          </a:p>
          <a:p>
            <a:r>
              <a:rPr lang="zh-TW" altLang="en-US" dirty="0"/>
              <a:t>在目前的</a:t>
            </a:r>
            <a:r>
              <a:rPr lang="en-US" altLang="zh-TW" dirty="0"/>
              <a:t>PCB</a:t>
            </a:r>
            <a:r>
              <a:rPr lang="zh-TW" altLang="en-US" dirty="0"/>
              <a:t>檢測中，常見的方法有自動光學檢測（</a:t>
            </a:r>
            <a:r>
              <a:rPr lang="en-US" altLang="zh-TW" dirty="0"/>
              <a:t>AOI</a:t>
            </a:r>
            <a:r>
              <a:rPr lang="zh-TW" altLang="en-US" dirty="0"/>
              <a:t>）、焊膏檢測（</a:t>
            </a:r>
            <a:r>
              <a:rPr lang="en-US" altLang="zh-TW" dirty="0"/>
              <a:t>SPI</a:t>
            </a:r>
            <a:r>
              <a:rPr lang="zh-TW" altLang="en-US" dirty="0"/>
              <a:t>）和自動</a:t>
            </a:r>
            <a:r>
              <a:rPr lang="en-US" altLang="zh-TW" dirty="0"/>
              <a:t>X</a:t>
            </a:r>
            <a:r>
              <a:rPr lang="zh-TW" altLang="en-US" dirty="0"/>
              <a:t>射線檢測（</a:t>
            </a:r>
            <a:r>
              <a:rPr lang="en-US" altLang="zh-TW" dirty="0"/>
              <a:t>AXI</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4</a:t>
            </a:fld>
            <a:endParaRPr lang="zh-CN" altLang="en-US"/>
          </a:p>
        </p:txBody>
      </p:sp>
    </p:spTree>
    <p:extLst>
      <p:ext uri="{BB962C8B-B14F-4D97-AF65-F5344CB8AC3E}">
        <p14:creationId xmlns:p14="http://schemas.microsoft.com/office/powerpoint/2010/main" val="3639648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X</a:t>
            </a:r>
            <a:r>
              <a:rPr lang="zh-TW" altLang="en-US" dirty="0"/>
              <a:t>光機對待檢</a:t>
            </a:r>
            <a:r>
              <a:rPr lang="en-US" altLang="zh-TW" dirty="0"/>
              <a:t>PCB</a:t>
            </a:r>
            <a:r>
              <a:rPr lang="zh-TW" altLang="en-US" dirty="0"/>
              <a:t>板進行</a:t>
            </a:r>
            <a:r>
              <a:rPr lang="en-US" altLang="zh-TW" dirty="0"/>
              <a:t>360°</a:t>
            </a:r>
            <a:r>
              <a:rPr lang="zh-TW" altLang="en-US" dirty="0"/>
              <a:t>全方位拍攝圖像。 如果每 </a:t>
            </a:r>
            <a:r>
              <a:rPr lang="en-US" altLang="zh-TW" dirty="0"/>
              <a:t>11.25° </a:t>
            </a:r>
            <a:r>
              <a:rPr lang="zh-TW" altLang="en-US" dirty="0"/>
              <a:t>捕獲一次 </a:t>
            </a:r>
            <a:r>
              <a:rPr lang="en-US" altLang="zh-TW" dirty="0"/>
              <a:t>PCB</a:t>
            </a:r>
            <a:r>
              <a:rPr lang="zh-TW" altLang="en-US" dirty="0"/>
              <a:t>，則可以獲得 </a:t>
            </a:r>
            <a:r>
              <a:rPr lang="en-US" altLang="zh-TW" dirty="0"/>
              <a:t>32 </a:t>
            </a:r>
            <a:r>
              <a:rPr lang="zh-TW" altLang="en-US" dirty="0"/>
              <a:t>張 </a:t>
            </a:r>
            <a:r>
              <a:rPr lang="en-US" altLang="zh-TW" dirty="0"/>
              <a:t>X </a:t>
            </a:r>
            <a:r>
              <a:rPr lang="zh-TW" altLang="en-US" dirty="0"/>
              <a:t>射線圖像。</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5</a:t>
            </a:fld>
            <a:endParaRPr lang="zh-CN" altLang="en-US"/>
          </a:p>
        </p:txBody>
      </p:sp>
    </p:spTree>
    <p:extLst>
      <p:ext uri="{BB962C8B-B14F-4D97-AF65-F5344CB8AC3E}">
        <p14:creationId xmlns:p14="http://schemas.microsoft.com/office/powerpoint/2010/main" val="3252485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我們的合作公司 </a:t>
            </a:r>
            <a:r>
              <a:rPr lang="en-US" altLang="zh-TW" dirty="0"/>
              <a:t>Test Research, Inc. </a:t>
            </a:r>
            <a:r>
              <a:rPr lang="zh-TW" altLang="en-US" dirty="0"/>
              <a:t>的缺陷檢查流程。</a:t>
            </a:r>
            <a:endParaRPr lang="en-US" altLang="zh-TW" dirty="0"/>
          </a:p>
          <a:p>
            <a:endParaRPr lang="en-US" altLang="zh-TW" dirty="0"/>
          </a:p>
          <a:p>
            <a:r>
              <a:rPr lang="zh-TW" altLang="en-US" dirty="0"/>
              <a:t>為了提高效率，他們會縮小圖像的尺寸並執行 </a:t>
            </a:r>
            <a:r>
              <a:rPr lang="en-US" altLang="zh-TW" dirty="0"/>
              <a:t>3D </a:t>
            </a:r>
            <a:r>
              <a:rPr lang="zh-TW" altLang="en-US" dirty="0"/>
              <a:t>圖像重建，然後再將其放大回原始尺寸。</a:t>
            </a:r>
            <a:endParaRPr lang="en-US" altLang="zh-TW" dirty="0"/>
          </a:p>
          <a:p>
            <a:r>
              <a:rPr lang="zh-TW" altLang="en-US" dirty="0"/>
              <a:t>當前的縮小和放大方法：雙三次。</a:t>
            </a:r>
            <a:endParaRPr lang="en-US" altLang="zh-TW" dirty="0"/>
          </a:p>
          <a:p>
            <a:endParaRPr lang="en-US" altLang="zh-TW" dirty="0"/>
          </a:p>
          <a:p>
            <a:r>
              <a:rPr lang="zh-TW" altLang="en-US" dirty="0"/>
              <a:t>因此，</a:t>
            </a:r>
            <a:r>
              <a:rPr lang="en-US" altLang="zh-TW" dirty="0"/>
              <a:t>X </a:t>
            </a:r>
            <a:r>
              <a:rPr lang="zh-TW" altLang="en-US" dirty="0"/>
              <a:t>射線圖像的質量至關重要。 如果圖像質量失真，或者放大後細節丟失，缺陷檢測系統可能會出錯。</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6</a:t>
            </a:fld>
            <a:endParaRPr lang="zh-CN" altLang="en-US"/>
          </a:p>
        </p:txBody>
      </p:sp>
    </p:spTree>
    <p:extLst>
      <p:ext uri="{BB962C8B-B14F-4D97-AF65-F5344CB8AC3E}">
        <p14:creationId xmlns:p14="http://schemas.microsoft.com/office/powerpoint/2010/main" val="97124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a:t>PCB X </a:t>
            </a:r>
            <a:r>
              <a:rPr lang="zh-TW" altLang="en-US" dirty="0"/>
              <a:t>射線圖像的尺寸通常非常大，因為缺陷檢查的目的是檢測哪怕是最輕微的缺陷。</a:t>
            </a:r>
            <a:endParaRPr lang="en-US" altLang="zh-TW" dirty="0"/>
          </a:p>
          <a:p>
            <a:endParaRPr lang="en-US" altLang="zh-TW" dirty="0"/>
          </a:p>
          <a:p>
            <a:r>
              <a:rPr lang="zh-TW" altLang="en-US" dirty="0"/>
              <a:t>雖然深度學習超解析方法可以獲得非常好的圖像質量，但所需的資源、時間和計算複雜度都非常高。</a:t>
            </a:r>
            <a:endParaRPr lang="en-US" altLang="zh-TW" dirty="0"/>
          </a:p>
          <a:p>
            <a:endParaRPr lang="en-US" altLang="zh-TW" dirty="0"/>
          </a:p>
          <a:p>
            <a:r>
              <a:rPr lang="zh-TW" altLang="en-US" dirty="0"/>
              <a:t>行業內</a:t>
            </a:r>
            <a:r>
              <a:rPr lang="en-US" altLang="zh-TW" dirty="0"/>
              <a:t>PCB X-Ray</a:t>
            </a:r>
            <a:r>
              <a:rPr lang="zh-TW" altLang="en-US" dirty="0"/>
              <a:t>圖像的類型太多。 不可能每次收到新的 </a:t>
            </a:r>
            <a:r>
              <a:rPr lang="en-US" altLang="zh-TW" dirty="0"/>
              <a:t>PCB </a:t>
            </a:r>
            <a:r>
              <a:rPr lang="zh-TW" altLang="en-US" dirty="0"/>
              <a:t>時都重新訓練整個模型以提高該板的超解析精度。</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7</a:t>
            </a:fld>
            <a:endParaRPr lang="zh-CN" altLang="en-US"/>
          </a:p>
        </p:txBody>
      </p:sp>
    </p:spTree>
    <p:extLst>
      <p:ext uri="{BB962C8B-B14F-4D97-AF65-F5344CB8AC3E}">
        <p14:creationId xmlns:p14="http://schemas.microsoft.com/office/powerpoint/2010/main" val="3435556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a:t>傳統的超解析方法中，雖然結果的圖像質量不如深度學習，但計算複雜度通常相對簡單，使用的計算機資源較少，執行時間較短。</a:t>
            </a:r>
            <a:endParaRPr lang="en-US" altLang="zh-TW" dirty="0"/>
          </a:p>
          <a:p>
            <a:endParaRPr lang="en-US" altLang="zh-TW" dirty="0"/>
          </a:p>
          <a:p>
            <a:r>
              <a:rPr lang="en-US" altLang="zh-TW" dirty="0"/>
              <a:t>2017</a:t>
            </a:r>
            <a:r>
              <a:rPr lang="zh-TW" altLang="en-US" dirty="0"/>
              <a:t>年，谷歌提出了快速準確的圖像超分辨率（</a:t>
            </a:r>
            <a:r>
              <a:rPr lang="en-US" altLang="zh-TW" dirty="0"/>
              <a:t>RAISR</a:t>
            </a:r>
            <a:r>
              <a:rPr lang="zh-TW" altLang="en-US" dirty="0"/>
              <a:t>）方法。</a:t>
            </a:r>
            <a:endParaRPr lang="en-US" altLang="zh-TW" dirty="0"/>
          </a:p>
          <a:p>
            <a:r>
              <a:rPr lang="zh-TW" altLang="en-US" dirty="0"/>
              <a:t>該方法使用雙線性插值進行放大，然後使用哈希表找到與插值像素對應的預訓練濾波器來調整圖像細節並提高圖像質量。</a:t>
            </a:r>
            <a:endParaRPr lang="en-US" altLang="zh-TW" dirty="0"/>
          </a:p>
          <a:p>
            <a:endParaRPr lang="en-US" altLang="zh-TW" dirty="0"/>
          </a:p>
          <a:p>
            <a:r>
              <a:rPr lang="zh-TW" altLang="en-US" dirty="0"/>
              <a:t>我們提出了一種用於放大 </a:t>
            </a:r>
            <a:r>
              <a:rPr lang="en-US" altLang="zh-TW" dirty="0"/>
              <a:t>4 </a:t>
            </a:r>
            <a:r>
              <a:rPr lang="zh-TW" altLang="en-US" dirty="0"/>
              <a:t>倍解析度的傳統超解析演算法：</a:t>
            </a:r>
            <a:r>
              <a:rPr lang="en-US" altLang="zh-TW" dirty="0"/>
              <a:t>HsuSR</a:t>
            </a:r>
            <a:r>
              <a:rPr lang="zh-TW" altLang="en-US" dirty="0"/>
              <a:t>。</a:t>
            </a:r>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8</a:t>
            </a:fld>
            <a:endParaRPr lang="zh-CN" altLang="en-US"/>
          </a:p>
        </p:txBody>
      </p:sp>
    </p:spTree>
    <p:extLst>
      <p:ext uri="{BB962C8B-B14F-4D97-AF65-F5344CB8AC3E}">
        <p14:creationId xmlns:p14="http://schemas.microsoft.com/office/powerpoint/2010/main" val="538535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D96642B7-71B7-4C3E-9855-0D0DE388A056}" type="slidenum">
              <a:rPr lang="zh-CN" altLang="en-US" smtClean="0"/>
              <a:t>9</a:t>
            </a:fld>
            <a:endParaRPr lang="zh-CN" altLang="en-US"/>
          </a:p>
        </p:txBody>
      </p:sp>
    </p:spTree>
    <p:extLst>
      <p:ext uri="{BB962C8B-B14F-4D97-AF65-F5344CB8AC3E}">
        <p14:creationId xmlns:p14="http://schemas.microsoft.com/office/powerpoint/2010/main" val="1015216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C86F7A-4C13-4512-9546-7A2E13DD49E4}" type="datetimeFigureOut">
              <a:rPr lang="zh-CN" altLang="en-US"/>
              <a:pPr>
                <a:defRPr/>
              </a:pPr>
              <a:t>2023/9/12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46D5BE2B-728A-4539-B86A-F2CEE53DE51F}" type="slidenum">
              <a:rPr lang="zh-CN" altLang="en-US"/>
              <a:pPr/>
              <a:t>‹#›</a:t>
            </a:fld>
            <a:endParaRPr lang="zh-CN" altLang="en-US"/>
          </a:p>
        </p:txBody>
      </p:sp>
    </p:spTree>
    <p:extLst>
      <p:ext uri="{BB962C8B-B14F-4D97-AF65-F5344CB8AC3E}">
        <p14:creationId xmlns:p14="http://schemas.microsoft.com/office/powerpoint/2010/main" val="829841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9C852424-72F4-440E-8E03-587598E5B119}" type="datetimeFigureOut">
              <a:rPr lang="zh-CN" altLang="en-US"/>
              <a:pPr>
                <a:defRPr/>
              </a:pPr>
              <a:t>2023/9/12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07DF9EC1-C088-4DAC-AB69-D10F40584BD3}" type="slidenum">
              <a:rPr lang="zh-CN" altLang="en-US"/>
              <a:pPr/>
              <a:t>‹#›</a:t>
            </a:fld>
            <a:endParaRPr lang="zh-CN" altLang="en-US"/>
          </a:p>
        </p:txBody>
      </p:sp>
    </p:spTree>
    <p:extLst>
      <p:ext uri="{BB962C8B-B14F-4D97-AF65-F5344CB8AC3E}">
        <p14:creationId xmlns:p14="http://schemas.microsoft.com/office/powerpoint/2010/main" val="1495540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5F9EF9C9-4C84-4072-AFAA-D241A8D58A51}" type="datetimeFigureOut">
              <a:rPr lang="zh-CN" altLang="en-US"/>
              <a:pPr>
                <a:defRPr/>
              </a:pPr>
              <a:t>2023/9/12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E90597D9-2D04-4C83-915B-79D3B5D496F9}" type="slidenum">
              <a:rPr lang="zh-CN" altLang="en-US"/>
              <a:pPr/>
              <a:t>‹#›</a:t>
            </a:fld>
            <a:endParaRPr lang="zh-CN" altLang="en-US"/>
          </a:p>
        </p:txBody>
      </p:sp>
    </p:spTree>
    <p:extLst>
      <p:ext uri="{BB962C8B-B14F-4D97-AF65-F5344CB8AC3E}">
        <p14:creationId xmlns:p14="http://schemas.microsoft.com/office/powerpoint/2010/main" val="2379161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C928C279-DE8B-468B-BC28-587297351CC5}" type="datetimeFigureOut">
              <a:rPr lang="zh-CN" altLang="en-US"/>
              <a:pPr>
                <a:defRPr/>
              </a:pPr>
              <a:t>2023/9/12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5D58769B-FD91-4354-84DF-C542D236D279}" type="slidenum">
              <a:rPr lang="zh-CN" altLang="en-US"/>
              <a:pPr/>
              <a:t>‹#›</a:t>
            </a:fld>
            <a:endParaRPr lang="zh-CN" altLang="en-US"/>
          </a:p>
        </p:txBody>
      </p:sp>
    </p:spTree>
    <p:extLst>
      <p:ext uri="{BB962C8B-B14F-4D97-AF65-F5344CB8AC3E}">
        <p14:creationId xmlns:p14="http://schemas.microsoft.com/office/powerpoint/2010/main" val="1115165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49DB7B-3909-433D-9621-020AC3631DB6}" type="datetimeFigureOut">
              <a:rPr lang="zh-CN" altLang="en-US"/>
              <a:pPr>
                <a:defRPr/>
              </a:pPr>
              <a:t>2023/9/12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C02487E-DA75-40AD-AFB9-B7E667800914}" type="slidenum">
              <a:rPr lang="zh-CN" altLang="en-US"/>
              <a:pPr/>
              <a:t>‹#›</a:t>
            </a:fld>
            <a:endParaRPr lang="zh-CN" altLang="en-US"/>
          </a:p>
        </p:txBody>
      </p:sp>
    </p:spTree>
    <p:extLst>
      <p:ext uri="{BB962C8B-B14F-4D97-AF65-F5344CB8AC3E}">
        <p14:creationId xmlns:p14="http://schemas.microsoft.com/office/powerpoint/2010/main" val="2941427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357891DE-9EFB-436C-8098-DA346D61F734}" type="datetimeFigureOut">
              <a:rPr lang="zh-CN" altLang="en-US"/>
              <a:pPr>
                <a:defRPr/>
              </a:pPr>
              <a:t>2023/9/12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9019AB3-A56A-40DC-B315-4C9AF1D9AEF0}" type="slidenum">
              <a:rPr lang="zh-CN" altLang="en-US"/>
              <a:pPr/>
              <a:t>‹#›</a:t>
            </a:fld>
            <a:endParaRPr lang="zh-CN" altLang="en-US"/>
          </a:p>
        </p:txBody>
      </p:sp>
    </p:spTree>
    <p:extLst>
      <p:ext uri="{BB962C8B-B14F-4D97-AF65-F5344CB8AC3E}">
        <p14:creationId xmlns:p14="http://schemas.microsoft.com/office/powerpoint/2010/main" val="4257991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588A4FD-48AA-4EB3-ADAB-90805DF574A9}" type="datetimeFigureOut">
              <a:rPr lang="zh-CN" altLang="en-US"/>
              <a:pPr>
                <a:defRPr/>
              </a:pPr>
              <a:t>2023/9/12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0219823B-989B-4FE0-A31C-A45838B716C6}" type="slidenum">
              <a:rPr lang="zh-CN" altLang="en-US"/>
              <a:pPr/>
              <a:t>‹#›</a:t>
            </a:fld>
            <a:endParaRPr lang="zh-CN" altLang="en-US"/>
          </a:p>
        </p:txBody>
      </p:sp>
    </p:spTree>
    <p:extLst>
      <p:ext uri="{BB962C8B-B14F-4D97-AF65-F5344CB8AC3E}">
        <p14:creationId xmlns:p14="http://schemas.microsoft.com/office/powerpoint/2010/main" val="16966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BCC83F5B-15CF-41AD-AAF7-C365C83FF08D}" type="datetimeFigureOut">
              <a:rPr lang="zh-CN" altLang="en-US"/>
              <a:pPr>
                <a:defRPr/>
              </a:pPr>
              <a:t>2023/9/12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687C2566-FD93-41C5-8007-9C6D9D8DF86C}" type="slidenum">
              <a:rPr lang="zh-CN" altLang="en-US"/>
              <a:pPr/>
              <a:t>‹#›</a:t>
            </a:fld>
            <a:endParaRPr lang="zh-CN" altLang="en-US"/>
          </a:p>
        </p:txBody>
      </p:sp>
    </p:spTree>
    <p:extLst>
      <p:ext uri="{BB962C8B-B14F-4D97-AF65-F5344CB8AC3E}">
        <p14:creationId xmlns:p14="http://schemas.microsoft.com/office/powerpoint/2010/main" val="1422012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17F8473D-2D84-413D-97BD-015ADE628A5A}" type="datetimeFigureOut">
              <a:rPr lang="zh-CN" altLang="en-US"/>
              <a:pPr>
                <a:defRPr/>
              </a:pPr>
              <a:t>2023/9/12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9D55DC8D-C4F0-4F0D-B826-92573808DA56}" type="slidenum">
              <a:rPr lang="zh-CN" altLang="en-US"/>
              <a:pPr/>
              <a:t>‹#›</a:t>
            </a:fld>
            <a:endParaRPr lang="zh-CN" altLang="en-US"/>
          </a:p>
        </p:txBody>
      </p:sp>
    </p:spTree>
    <p:extLst>
      <p:ext uri="{BB962C8B-B14F-4D97-AF65-F5344CB8AC3E}">
        <p14:creationId xmlns:p14="http://schemas.microsoft.com/office/powerpoint/2010/main" val="2505616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FCFA7D9F-B4F6-4B7D-8D30-9FDE43AA2DD2}" type="datetimeFigureOut">
              <a:rPr lang="zh-CN" altLang="en-US"/>
              <a:pPr>
                <a:defRPr/>
              </a:pPr>
              <a:t>2023/9/12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CCB07F97-2FC2-4714-850C-6700199D6194}" type="slidenum">
              <a:rPr lang="zh-CN" altLang="en-US"/>
              <a:pPr/>
              <a:t>‹#›</a:t>
            </a:fld>
            <a:endParaRPr lang="zh-CN" altLang="en-US"/>
          </a:p>
        </p:txBody>
      </p:sp>
    </p:spTree>
    <p:extLst>
      <p:ext uri="{BB962C8B-B14F-4D97-AF65-F5344CB8AC3E}">
        <p14:creationId xmlns:p14="http://schemas.microsoft.com/office/powerpoint/2010/main" val="2152225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5DAE2CA6-8D79-400E-AD1E-56E3E0DA2BAA}" type="datetimeFigureOut">
              <a:rPr lang="zh-CN" altLang="en-US"/>
              <a:pPr>
                <a:defRPr/>
              </a:pPr>
              <a:t>2023/9/12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4D9D1E1-5454-45C3-93DA-86C3DA9ECB48}" type="slidenum">
              <a:rPr lang="zh-CN" altLang="en-US"/>
              <a:pPr/>
              <a:t>‹#›</a:t>
            </a:fld>
            <a:endParaRPr lang="zh-CN" altLang="en-US"/>
          </a:p>
        </p:txBody>
      </p:sp>
    </p:spTree>
    <p:extLst>
      <p:ext uri="{BB962C8B-B14F-4D97-AF65-F5344CB8AC3E}">
        <p14:creationId xmlns:p14="http://schemas.microsoft.com/office/powerpoint/2010/main" val="179492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83BA994-DBC0-4389-9AC3-50B67B3923E1}" type="datetimeFigureOut">
              <a:rPr lang="zh-CN" altLang="en-US"/>
              <a:pPr>
                <a:defRPr/>
              </a:pPr>
              <a:t>2023/9/12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A430D88-0AE5-4EDA-BDD3-1B97B5FCD56A}"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1.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arxiv.org/pdf/1808.03344.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3.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20.xml"/><Relationship Id="rId16"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21.xml.rels><?xml version="1.0" encoding="UTF-8" standalone="yes"?>
<Relationships xmlns="http://schemas.openxmlformats.org/package/2006/relationships"><Relationship Id="rId13" Type="http://schemas.openxmlformats.org/officeDocument/2006/relationships/image" Target="../media/image47.png"/><Relationship Id="rId18" Type="http://schemas.openxmlformats.org/officeDocument/2006/relationships/image" Target="../media/image51.png"/><Relationship Id="rId26" Type="http://schemas.openxmlformats.org/officeDocument/2006/relationships/image" Target="../media/image59.png"/><Relationship Id="rId3" Type="http://schemas.openxmlformats.org/officeDocument/2006/relationships/image" Target="../media/image21.png"/><Relationship Id="rId21" Type="http://schemas.openxmlformats.org/officeDocument/2006/relationships/image" Target="../media/image54.png"/><Relationship Id="rId34" Type="http://schemas.openxmlformats.org/officeDocument/2006/relationships/image" Target="../media/image67.png"/><Relationship Id="rId7" Type="http://schemas.openxmlformats.org/officeDocument/2006/relationships/image" Target="../media/image41.png"/><Relationship Id="rId12" Type="http://schemas.openxmlformats.org/officeDocument/2006/relationships/image" Target="../media/image46.png"/><Relationship Id="rId17" Type="http://schemas.openxmlformats.org/officeDocument/2006/relationships/image" Target="../media/image50.png"/><Relationship Id="rId25" Type="http://schemas.openxmlformats.org/officeDocument/2006/relationships/image" Target="../media/image58.png"/><Relationship Id="rId33" Type="http://schemas.openxmlformats.org/officeDocument/2006/relationships/image" Target="../media/image66.png"/><Relationship Id="rId2" Type="http://schemas.openxmlformats.org/officeDocument/2006/relationships/notesSlide" Target="../notesSlides/notesSlide21.xml"/><Relationship Id="rId16" Type="http://schemas.openxmlformats.org/officeDocument/2006/relationships/image" Target="../media/image49.png"/><Relationship Id="rId20" Type="http://schemas.openxmlformats.org/officeDocument/2006/relationships/image" Target="../media/image53.png"/><Relationship Id="rId29"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png"/><Relationship Id="rId24" Type="http://schemas.openxmlformats.org/officeDocument/2006/relationships/image" Target="../media/image57.png"/><Relationship Id="rId32" Type="http://schemas.openxmlformats.org/officeDocument/2006/relationships/image" Target="../media/image65.png"/><Relationship Id="rId5" Type="http://schemas.openxmlformats.org/officeDocument/2006/relationships/image" Target="../media/image39.png"/><Relationship Id="rId15" Type="http://schemas.openxmlformats.org/officeDocument/2006/relationships/image" Target="../media/image20.png"/><Relationship Id="rId23" Type="http://schemas.openxmlformats.org/officeDocument/2006/relationships/image" Target="../media/image56.png"/><Relationship Id="rId28" Type="http://schemas.openxmlformats.org/officeDocument/2006/relationships/image" Target="../media/image61.png"/><Relationship Id="rId36" Type="http://schemas.openxmlformats.org/officeDocument/2006/relationships/image" Target="../media/image69.png"/><Relationship Id="rId10" Type="http://schemas.openxmlformats.org/officeDocument/2006/relationships/image" Target="../media/image44.png"/><Relationship Id="rId19" Type="http://schemas.openxmlformats.org/officeDocument/2006/relationships/image" Target="../media/image52.png"/><Relationship Id="rId31" Type="http://schemas.openxmlformats.org/officeDocument/2006/relationships/image" Target="../media/image6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48.png"/><Relationship Id="rId22" Type="http://schemas.openxmlformats.org/officeDocument/2006/relationships/image" Target="../media/image55.png"/><Relationship Id="rId27" Type="http://schemas.openxmlformats.org/officeDocument/2006/relationships/image" Target="../media/image60.png"/><Relationship Id="rId30" Type="http://schemas.openxmlformats.org/officeDocument/2006/relationships/image" Target="../media/image63.png"/><Relationship Id="rId35" Type="http://schemas.openxmlformats.org/officeDocument/2006/relationships/image" Target="../media/image68.png"/><Relationship Id="rId8" Type="http://schemas.openxmlformats.org/officeDocument/2006/relationships/image" Target="../media/image4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74.png"/><Relationship Id="rId13" Type="http://schemas.openxmlformats.org/officeDocument/2006/relationships/image" Target="../media/image79.png"/><Relationship Id="rId18" Type="http://schemas.openxmlformats.org/officeDocument/2006/relationships/image" Target="../media/image84.png"/><Relationship Id="rId3" Type="http://schemas.openxmlformats.org/officeDocument/2006/relationships/image" Target="../media/image16.png"/><Relationship Id="rId7" Type="http://schemas.openxmlformats.org/officeDocument/2006/relationships/image" Target="../media/image73.png"/><Relationship Id="rId12" Type="http://schemas.openxmlformats.org/officeDocument/2006/relationships/image" Target="../media/image78.png"/><Relationship Id="rId17" Type="http://schemas.openxmlformats.org/officeDocument/2006/relationships/image" Target="../media/image83.png"/><Relationship Id="rId2" Type="http://schemas.openxmlformats.org/officeDocument/2006/relationships/notesSlide" Target="../notesSlides/notesSlide24.xml"/><Relationship Id="rId16" Type="http://schemas.openxmlformats.org/officeDocument/2006/relationships/image" Target="../media/image82.png"/><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5" Type="http://schemas.openxmlformats.org/officeDocument/2006/relationships/image" Target="../media/image81.png"/><Relationship Id="rId10" Type="http://schemas.openxmlformats.org/officeDocument/2006/relationships/image" Target="../media/image76.png"/><Relationship Id="rId19" Type="http://schemas.openxmlformats.org/officeDocument/2006/relationships/image" Target="../media/image85.png"/><Relationship Id="rId4" Type="http://schemas.openxmlformats.org/officeDocument/2006/relationships/image" Target="../media/image70.png"/><Relationship Id="rId9" Type="http://schemas.openxmlformats.org/officeDocument/2006/relationships/image" Target="../media/image75.png"/><Relationship Id="rId14" Type="http://schemas.openxmlformats.org/officeDocument/2006/relationships/image" Target="../media/image80.png"/></Relationships>
</file>

<file path=ppt/slides/_rels/slide25.xml.rels><?xml version="1.0" encoding="UTF-8" standalone="yes"?>
<Relationships xmlns="http://schemas.openxmlformats.org/package/2006/relationships"><Relationship Id="rId13" Type="http://schemas.openxmlformats.org/officeDocument/2006/relationships/image" Target="../media/image95.png"/><Relationship Id="rId18" Type="http://schemas.openxmlformats.org/officeDocument/2006/relationships/image" Target="../media/image99.png"/><Relationship Id="rId26" Type="http://schemas.openxmlformats.org/officeDocument/2006/relationships/image" Target="../media/image107.png"/><Relationship Id="rId3" Type="http://schemas.openxmlformats.org/officeDocument/2006/relationships/image" Target="../media/image15.png"/><Relationship Id="rId21" Type="http://schemas.openxmlformats.org/officeDocument/2006/relationships/image" Target="../media/image102.png"/><Relationship Id="rId34" Type="http://schemas.openxmlformats.org/officeDocument/2006/relationships/image" Target="../media/image115.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8.png"/><Relationship Id="rId25" Type="http://schemas.openxmlformats.org/officeDocument/2006/relationships/image" Target="../media/image106.png"/><Relationship Id="rId33" Type="http://schemas.openxmlformats.org/officeDocument/2006/relationships/image" Target="../media/image114.png"/><Relationship Id="rId2" Type="http://schemas.openxmlformats.org/officeDocument/2006/relationships/notesSlide" Target="../notesSlides/notesSlide25.xml"/><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24" Type="http://schemas.openxmlformats.org/officeDocument/2006/relationships/image" Target="../media/image105.png"/><Relationship Id="rId32" Type="http://schemas.openxmlformats.org/officeDocument/2006/relationships/image" Target="../media/image113.png"/><Relationship Id="rId5" Type="http://schemas.openxmlformats.org/officeDocument/2006/relationships/image" Target="../media/image87.png"/><Relationship Id="rId15" Type="http://schemas.openxmlformats.org/officeDocument/2006/relationships/image" Target="../media/image17.png"/><Relationship Id="rId23" Type="http://schemas.openxmlformats.org/officeDocument/2006/relationships/image" Target="../media/image104.png"/><Relationship Id="rId28" Type="http://schemas.openxmlformats.org/officeDocument/2006/relationships/image" Target="../media/image109.png"/><Relationship Id="rId36" Type="http://schemas.openxmlformats.org/officeDocument/2006/relationships/image" Target="../media/image117.png"/><Relationship Id="rId10" Type="http://schemas.openxmlformats.org/officeDocument/2006/relationships/image" Target="../media/image92.png"/><Relationship Id="rId19" Type="http://schemas.openxmlformats.org/officeDocument/2006/relationships/image" Target="../media/image100.png"/><Relationship Id="rId31" Type="http://schemas.openxmlformats.org/officeDocument/2006/relationships/image" Target="../media/image112.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3.png"/><Relationship Id="rId27" Type="http://schemas.openxmlformats.org/officeDocument/2006/relationships/image" Target="../media/image108.png"/><Relationship Id="rId30" Type="http://schemas.openxmlformats.org/officeDocument/2006/relationships/image" Target="../media/image111.png"/><Relationship Id="rId35" Type="http://schemas.openxmlformats.org/officeDocument/2006/relationships/image" Target="../media/image116.png"/><Relationship Id="rId8" Type="http://schemas.openxmlformats.org/officeDocument/2006/relationships/image" Target="../media/image9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17663" y="3044280"/>
            <a:ext cx="8956675" cy="769441"/>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Super Resolution </a:t>
            </a:r>
          </a:p>
        </p:txBody>
      </p:sp>
      <p:sp>
        <p:nvSpPr>
          <p:cNvPr id="22" name="文本框 21"/>
          <p:cNvSpPr txBox="1">
            <a:spLocks noChangeArrowheads="1"/>
          </p:cNvSpPr>
          <p:nvPr/>
        </p:nvSpPr>
        <p:spPr bwMode="auto">
          <a:xfrm>
            <a:off x="1617663" y="4750009"/>
            <a:ext cx="895667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Ting Chen </a:t>
            </a:r>
            <a:r>
              <a:rPr lang="zh-TW" altLang="en-US"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陳 婷</a:t>
            </a:r>
            <a:endParaRPr lang="zh-CN" altLang="en-US"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tiffany970216@gmail.com</a:t>
            </a:r>
          </a:p>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a:t>
            </a:r>
            <a:r>
              <a:rPr lang="en-US" altLang="zh-TW"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06334568</a:t>
            </a:r>
            <a:endPar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09</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Interpolation Process</a:t>
            </a:r>
          </a:p>
        </p:txBody>
      </p:sp>
      <p:grpSp>
        <p:nvGrpSpPr>
          <p:cNvPr id="27" name="群組 26">
            <a:extLst>
              <a:ext uri="{FF2B5EF4-FFF2-40B4-BE49-F238E27FC236}">
                <a16:creationId xmlns:a16="http://schemas.microsoft.com/office/drawing/2014/main" id="{53D5A730-5FBC-4FA9-8A8A-5B6E6D7B45F8}"/>
              </a:ext>
            </a:extLst>
          </p:cNvPr>
          <p:cNvGrpSpPr/>
          <p:nvPr/>
        </p:nvGrpSpPr>
        <p:grpSpPr>
          <a:xfrm>
            <a:off x="1825132" y="2705607"/>
            <a:ext cx="2043275" cy="2104113"/>
            <a:chOff x="1835374" y="2681015"/>
            <a:chExt cx="2043275" cy="2104113"/>
          </a:xfrm>
        </p:grpSpPr>
        <p:sp>
          <p:nvSpPr>
            <p:cNvPr id="30" name="矩形 29">
              <a:extLst>
                <a:ext uri="{FF2B5EF4-FFF2-40B4-BE49-F238E27FC236}">
                  <a16:creationId xmlns:a16="http://schemas.microsoft.com/office/drawing/2014/main" id="{A78DB493-FB18-428D-8E21-89D3D32C986F}"/>
                </a:ext>
              </a:extLst>
            </p:cNvPr>
            <p:cNvSpPr/>
            <p:nvPr/>
          </p:nvSpPr>
          <p:spPr>
            <a:xfrm>
              <a:off x="1835374" y="2681015"/>
              <a:ext cx="2043275" cy="21041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200" b="1" dirty="0">
                <a:latin typeface="Times New Roman" panose="02020603050405020304" pitchFamily="18" charset="0"/>
                <a:cs typeface="Times New Roman" panose="02020603050405020304" pitchFamily="18" charset="0"/>
              </a:endParaRPr>
            </a:p>
            <a:p>
              <a:endParaRPr lang="en-US" altLang="zh-TW" sz="2200" b="1"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Pixel-Type</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Angle</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Strength</a:t>
              </a:r>
            </a:p>
            <a:p>
              <a:pPr marL="342900" indent="-342900">
                <a:buFont typeface="+mj-lt"/>
                <a:buAutoNum type="arabicPeriod"/>
              </a:pPr>
              <a:r>
                <a:rPr lang="en-US" altLang="zh-TW" sz="2200" b="1" dirty="0">
                  <a:latin typeface="Times New Roman" panose="02020603050405020304" pitchFamily="18" charset="0"/>
                  <a:cs typeface="Times New Roman" panose="02020603050405020304" pitchFamily="18" charset="0"/>
                </a:rPr>
                <a:t>Coherence</a:t>
              </a:r>
            </a:p>
            <a:p>
              <a:pPr algn="ctr"/>
              <a:endParaRPr lang="zh-TW" altLang="en-US" sz="2200" b="1" dirty="0">
                <a:latin typeface="Times New Roman" panose="02020603050405020304" pitchFamily="18" charset="0"/>
                <a:cs typeface="Times New Roman" panose="02020603050405020304" pitchFamily="18" charset="0"/>
              </a:endParaRPr>
            </a:p>
          </p:txBody>
        </p:sp>
        <p:sp>
          <p:nvSpPr>
            <p:cNvPr id="31" name="文字方塊 30">
              <a:extLst>
                <a:ext uri="{FF2B5EF4-FFF2-40B4-BE49-F238E27FC236}">
                  <a16:creationId xmlns:a16="http://schemas.microsoft.com/office/drawing/2014/main" id="{7C23119C-054B-4943-BC06-34F278CD334E}"/>
                </a:ext>
              </a:extLst>
            </p:cNvPr>
            <p:cNvSpPr txBox="1"/>
            <p:nvPr/>
          </p:nvSpPr>
          <p:spPr>
            <a:xfrm>
              <a:off x="1835374" y="2687367"/>
              <a:ext cx="2030575" cy="430887"/>
            </a:xfrm>
            <a:prstGeom prst="rect">
              <a:avLst/>
            </a:prstGeom>
            <a:solidFill>
              <a:schemeClr val="bg1"/>
            </a:solidFill>
            <a:ln>
              <a:solidFill>
                <a:srgbClr val="C00000"/>
              </a:solidFill>
            </a:ln>
          </p:spPr>
          <p:txBody>
            <a:bodyPr wrap="square" rtlCol="0">
              <a:spAutoFit/>
            </a:bodyPr>
            <a:lstStyle/>
            <a:p>
              <a:pPr algn="ctr"/>
              <a:r>
                <a:rPr lang="en-US" altLang="zh-TW" sz="2200" b="1" dirty="0">
                  <a:solidFill>
                    <a:srgbClr val="C00000"/>
                  </a:solidFill>
                  <a:latin typeface="Times New Roman" panose="02020603050405020304" pitchFamily="18" charset="0"/>
                  <a:cs typeface="Times New Roman" panose="02020603050405020304" pitchFamily="18" charset="0"/>
                </a:rPr>
                <a:t>Keys</a:t>
              </a:r>
              <a:endParaRPr lang="zh-TW" altLang="en-US" sz="2200" b="1" dirty="0">
                <a:solidFill>
                  <a:srgbClr val="C00000"/>
                </a:solidFill>
                <a:latin typeface="Times New Roman" panose="02020603050405020304" pitchFamily="18" charset="0"/>
                <a:cs typeface="Times New Roman" panose="02020603050405020304" pitchFamily="18" charset="0"/>
              </a:endParaRPr>
            </a:p>
          </p:txBody>
        </p:sp>
      </p:grpSp>
      <p:sp>
        <p:nvSpPr>
          <p:cNvPr id="32" name="矩形 31">
            <a:extLst>
              <a:ext uri="{FF2B5EF4-FFF2-40B4-BE49-F238E27FC236}">
                <a16:creationId xmlns:a16="http://schemas.microsoft.com/office/drawing/2014/main" id="{F6EC132A-A57B-40D2-B4BA-DB703A5E6902}"/>
              </a:ext>
            </a:extLst>
          </p:cNvPr>
          <p:cNvSpPr/>
          <p:nvPr/>
        </p:nvSpPr>
        <p:spPr>
          <a:xfrm>
            <a:off x="4956384" y="3292770"/>
            <a:ext cx="1747895" cy="1148439"/>
          </a:xfrm>
          <a:prstGeom prst="rect">
            <a:avLst/>
          </a:prstGeom>
          <a:solidFill>
            <a:schemeClr val="bg1"/>
          </a:solidFill>
          <a:ln>
            <a:solidFill>
              <a:srgbClr val="DAA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200" b="1" dirty="0">
                <a:solidFill>
                  <a:srgbClr val="DAA600"/>
                </a:solidFill>
                <a:latin typeface="Times New Roman" panose="02020603050405020304" pitchFamily="18" charset="0"/>
                <a:cs typeface="Times New Roman" panose="02020603050405020304" pitchFamily="18" charset="0"/>
              </a:rPr>
              <a:t>Hash </a:t>
            </a:r>
          </a:p>
          <a:p>
            <a:pPr algn="ctr"/>
            <a:r>
              <a:rPr lang="en-US" altLang="zh-TW" sz="2200" b="1" dirty="0">
                <a:solidFill>
                  <a:srgbClr val="DAA600"/>
                </a:solidFill>
                <a:latin typeface="Times New Roman" panose="02020603050405020304" pitchFamily="18" charset="0"/>
                <a:cs typeface="Times New Roman" panose="02020603050405020304" pitchFamily="18" charset="0"/>
              </a:rPr>
              <a:t>Function</a:t>
            </a:r>
            <a:endParaRPr lang="zh-TW" altLang="en-US" sz="2200" b="1" dirty="0">
              <a:solidFill>
                <a:srgbClr val="DAA600"/>
              </a:solidFill>
              <a:latin typeface="Times New Roman" panose="02020603050405020304" pitchFamily="18" charset="0"/>
              <a:cs typeface="Times New Roman" panose="02020603050405020304" pitchFamily="18" charset="0"/>
            </a:endParaRPr>
          </a:p>
        </p:txBody>
      </p:sp>
      <p:grpSp>
        <p:nvGrpSpPr>
          <p:cNvPr id="33" name="群組 32">
            <a:extLst>
              <a:ext uri="{FF2B5EF4-FFF2-40B4-BE49-F238E27FC236}">
                <a16:creationId xmlns:a16="http://schemas.microsoft.com/office/drawing/2014/main" id="{4FC4A354-D680-44D9-8DA5-4D0ACC6AB1EB}"/>
              </a:ext>
            </a:extLst>
          </p:cNvPr>
          <p:cNvGrpSpPr/>
          <p:nvPr/>
        </p:nvGrpSpPr>
        <p:grpSpPr>
          <a:xfrm>
            <a:off x="8097492" y="2168592"/>
            <a:ext cx="2039453" cy="3377643"/>
            <a:chOff x="7340769" y="2535209"/>
            <a:chExt cx="2039453" cy="3377643"/>
          </a:xfrm>
        </p:grpSpPr>
        <p:sp>
          <p:nvSpPr>
            <p:cNvPr id="34" name="矩形 33">
              <a:extLst>
                <a:ext uri="{FF2B5EF4-FFF2-40B4-BE49-F238E27FC236}">
                  <a16:creationId xmlns:a16="http://schemas.microsoft.com/office/drawing/2014/main" id="{34BB4896-E528-4933-B2F5-9B17ACD11D94}"/>
                </a:ext>
              </a:extLst>
            </p:cNvPr>
            <p:cNvSpPr/>
            <p:nvPr/>
          </p:nvSpPr>
          <p:spPr>
            <a:xfrm>
              <a:off x="7341421" y="2535209"/>
              <a:ext cx="2038801" cy="3377643"/>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TW" sz="2200" b="1" dirty="0">
                <a:latin typeface="Times New Roman" panose="02020603050405020304" pitchFamily="18" charset="0"/>
                <a:cs typeface="Times New Roman" panose="02020603050405020304" pitchFamily="18" charset="0"/>
              </a:endParaRPr>
            </a:p>
            <a:p>
              <a:endParaRPr lang="en-US" altLang="zh-TW" sz="2200" b="1" dirty="0">
                <a:latin typeface="Times New Roman" panose="02020603050405020304" pitchFamily="18" charset="0"/>
                <a:cs typeface="Times New Roman" panose="02020603050405020304" pitchFamily="18" charset="0"/>
              </a:endParaRPr>
            </a:p>
            <a:p>
              <a:pPr algn="ctr"/>
              <a:endParaRPr lang="zh-TW" altLang="en-US" sz="2200" b="1" dirty="0">
                <a:latin typeface="Times New Roman" panose="02020603050405020304" pitchFamily="18" charset="0"/>
                <a:cs typeface="Times New Roman" panose="02020603050405020304" pitchFamily="18" charset="0"/>
              </a:endParaRPr>
            </a:p>
          </p:txBody>
        </p:sp>
        <p:sp>
          <p:nvSpPr>
            <p:cNvPr id="35" name="文字方塊 34">
              <a:extLst>
                <a:ext uri="{FF2B5EF4-FFF2-40B4-BE49-F238E27FC236}">
                  <a16:creationId xmlns:a16="http://schemas.microsoft.com/office/drawing/2014/main" id="{E278F1E3-E3FD-42B3-904A-72BBB5AF26AF}"/>
                </a:ext>
              </a:extLst>
            </p:cNvPr>
            <p:cNvSpPr txBox="1"/>
            <p:nvPr/>
          </p:nvSpPr>
          <p:spPr>
            <a:xfrm>
              <a:off x="7340769" y="2535858"/>
              <a:ext cx="2030575" cy="430887"/>
            </a:xfrm>
            <a:prstGeom prst="rect">
              <a:avLst/>
            </a:prstGeom>
            <a:solidFill>
              <a:schemeClr val="bg1"/>
            </a:solidFill>
            <a:ln>
              <a:solidFill>
                <a:srgbClr val="00B0F0"/>
              </a:solidFill>
            </a:ln>
          </p:spPr>
          <p:txBody>
            <a:bodyPr wrap="square" rtlCol="0">
              <a:spAutoFit/>
            </a:bodyPr>
            <a:lstStyle/>
            <a:p>
              <a:pPr algn="ctr"/>
              <a:r>
                <a:rPr lang="en-US" altLang="zh-TW" sz="2200" b="1" dirty="0">
                  <a:solidFill>
                    <a:srgbClr val="00B0F0"/>
                  </a:solidFill>
                  <a:latin typeface="Times New Roman" panose="02020603050405020304" pitchFamily="18" charset="0"/>
                  <a:cs typeface="Times New Roman" panose="02020603050405020304" pitchFamily="18" charset="0"/>
                </a:rPr>
                <a:t>Buckets</a:t>
              </a:r>
              <a:endParaRPr lang="zh-TW" altLang="en-US" sz="2200" b="1" dirty="0">
                <a:solidFill>
                  <a:srgbClr val="00B0F0"/>
                </a:solidFill>
                <a:latin typeface="Times New Roman" panose="02020603050405020304" pitchFamily="18" charset="0"/>
                <a:cs typeface="Times New Roman" panose="02020603050405020304" pitchFamily="18" charset="0"/>
              </a:endParaRPr>
            </a:p>
          </p:txBody>
        </p:sp>
        <p:sp>
          <p:nvSpPr>
            <p:cNvPr id="36" name="矩形 35">
              <a:extLst>
                <a:ext uri="{FF2B5EF4-FFF2-40B4-BE49-F238E27FC236}">
                  <a16:creationId xmlns:a16="http://schemas.microsoft.com/office/drawing/2014/main" id="{9E1D8AB8-F164-4D43-89AA-8815DB1366B4}"/>
                </a:ext>
              </a:extLst>
            </p:cNvPr>
            <p:cNvSpPr/>
            <p:nvPr/>
          </p:nvSpPr>
          <p:spPr>
            <a:xfrm>
              <a:off x="7374465" y="3072225"/>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dirty="0">
                  <a:solidFill>
                    <a:srgbClr val="00B0F0"/>
                  </a:solidFill>
                  <a:latin typeface="Times New Roman" panose="02020603050405020304" pitchFamily="18" charset="0"/>
                  <a:cs typeface="Times New Roman" panose="02020603050405020304" pitchFamily="18" charset="0"/>
                </a:rPr>
                <a:t>ID</a:t>
              </a:r>
              <a:endParaRPr lang="zh-TW" altLang="en-US" sz="1400" dirty="0">
                <a:solidFill>
                  <a:srgbClr val="00B0F0"/>
                </a:solidFill>
                <a:latin typeface="Times New Roman" panose="02020603050405020304" pitchFamily="18" charset="0"/>
                <a:cs typeface="Times New Roman" panose="02020603050405020304" pitchFamily="18" charset="0"/>
              </a:endParaRPr>
            </a:p>
          </p:txBody>
        </p:sp>
        <p:sp>
          <p:nvSpPr>
            <p:cNvPr id="37" name="矩形 36">
              <a:extLst>
                <a:ext uri="{FF2B5EF4-FFF2-40B4-BE49-F238E27FC236}">
                  <a16:creationId xmlns:a16="http://schemas.microsoft.com/office/drawing/2014/main" id="{6CB806B6-2260-486D-A6DB-168200377803}"/>
                </a:ext>
              </a:extLst>
            </p:cNvPr>
            <p:cNvSpPr/>
            <p:nvPr/>
          </p:nvSpPr>
          <p:spPr>
            <a:xfrm>
              <a:off x="7789248" y="3072224"/>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B0F0"/>
                  </a:solidFill>
                  <a:latin typeface="Times New Roman" panose="02020603050405020304" pitchFamily="18" charset="0"/>
                  <a:cs typeface="Times New Roman" panose="02020603050405020304" pitchFamily="18" charset="0"/>
                </a:rPr>
                <a:t>Filter</a:t>
              </a:r>
              <a:endParaRPr lang="zh-TW" altLang="en-US" dirty="0">
                <a:solidFill>
                  <a:srgbClr val="00B0F0"/>
                </a:solidFill>
                <a:latin typeface="Times New Roman" panose="02020603050405020304" pitchFamily="18" charset="0"/>
                <a:cs typeface="Times New Roman" panose="02020603050405020304" pitchFamily="18" charset="0"/>
              </a:endParaRPr>
            </a:p>
          </p:txBody>
        </p:sp>
        <p:sp>
          <p:nvSpPr>
            <p:cNvPr id="38" name="矩形 37">
              <a:extLst>
                <a:ext uri="{FF2B5EF4-FFF2-40B4-BE49-F238E27FC236}">
                  <a16:creationId xmlns:a16="http://schemas.microsoft.com/office/drawing/2014/main" id="{2DE2DF39-2E32-4483-B770-18C0AD7D7966}"/>
                </a:ext>
              </a:extLst>
            </p:cNvPr>
            <p:cNvSpPr/>
            <p:nvPr/>
          </p:nvSpPr>
          <p:spPr>
            <a:xfrm>
              <a:off x="7374465" y="3462433"/>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1</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39" name="矩形 38">
              <a:extLst>
                <a:ext uri="{FF2B5EF4-FFF2-40B4-BE49-F238E27FC236}">
                  <a16:creationId xmlns:a16="http://schemas.microsoft.com/office/drawing/2014/main" id="{0C08B562-7A81-4920-BE6B-8AE02ACB548F}"/>
                </a:ext>
              </a:extLst>
            </p:cNvPr>
            <p:cNvSpPr/>
            <p:nvPr/>
          </p:nvSpPr>
          <p:spPr>
            <a:xfrm>
              <a:off x="7789248" y="3462432"/>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1</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0" name="矩形 39">
              <a:extLst>
                <a:ext uri="{FF2B5EF4-FFF2-40B4-BE49-F238E27FC236}">
                  <a16:creationId xmlns:a16="http://schemas.microsoft.com/office/drawing/2014/main" id="{A8EA20C9-97C9-43B7-A1C9-B30243CC676B}"/>
                </a:ext>
              </a:extLst>
            </p:cNvPr>
            <p:cNvSpPr/>
            <p:nvPr/>
          </p:nvSpPr>
          <p:spPr>
            <a:xfrm>
              <a:off x="7374465" y="3858854"/>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2</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1" name="矩形 40">
              <a:extLst>
                <a:ext uri="{FF2B5EF4-FFF2-40B4-BE49-F238E27FC236}">
                  <a16:creationId xmlns:a16="http://schemas.microsoft.com/office/drawing/2014/main" id="{7169BD18-96A4-4BCF-ADA0-0AD876C3050F}"/>
                </a:ext>
              </a:extLst>
            </p:cNvPr>
            <p:cNvSpPr/>
            <p:nvPr/>
          </p:nvSpPr>
          <p:spPr>
            <a:xfrm>
              <a:off x="7789248" y="3858853"/>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2</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2" name="文字方塊 41">
              <a:extLst>
                <a:ext uri="{FF2B5EF4-FFF2-40B4-BE49-F238E27FC236}">
                  <a16:creationId xmlns:a16="http://schemas.microsoft.com/office/drawing/2014/main" id="{CE893FC1-0CC9-4EE4-957F-D7D1835D76B5}"/>
                </a:ext>
              </a:extLst>
            </p:cNvPr>
            <p:cNvSpPr txBox="1"/>
            <p:nvPr/>
          </p:nvSpPr>
          <p:spPr>
            <a:xfrm>
              <a:off x="8165112" y="4424721"/>
              <a:ext cx="461665" cy="1074147"/>
            </a:xfrm>
            <a:prstGeom prst="rect">
              <a:avLst/>
            </a:prstGeom>
            <a:noFill/>
          </p:spPr>
          <p:txBody>
            <a:bodyPr vert="eaVert" wrap="square" rtlCol="0">
              <a:spAutoFit/>
            </a:bodyPr>
            <a:lstStyle/>
            <a:p>
              <a:r>
                <a:rPr lang="en-US" altLang="zh-TW" dirty="0">
                  <a:latin typeface="Times New Roman" panose="02020603050405020304" pitchFamily="18" charset="0"/>
                  <a:cs typeface="Times New Roman" panose="02020603050405020304" pitchFamily="18" charset="0"/>
                </a:rPr>
                <a:t>… … …</a:t>
              </a:r>
              <a:endParaRPr lang="zh-TW" altLang="en-US" dirty="0">
                <a:latin typeface="Times New Roman" panose="02020603050405020304" pitchFamily="18" charset="0"/>
                <a:cs typeface="Times New Roman" panose="02020603050405020304" pitchFamily="18" charset="0"/>
              </a:endParaRPr>
            </a:p>
          </p:txBody>
        </p:sp>
        <p:sp>
          <p:nvSpPr>
            <p:cNvPr id="43" name="矩形 42">
              <a:extLst>
                <a:ext uri="{FF2B5EF4-FFF2-40B4-BE49-F238E27FC236}">
                  <a16:creationId xmlns:a16="http://schemas.microsoft.com/office/drawing/2014/main" id="{B982D9A1-08CF-41AA-82A2-D84322E65FBE}"/>
                </a:ext>
              </a:extLst>
            </p:cNvPr>
            <p:cNvSpPr/>
            <p:nvPr/>
          </p:nvSpPr>
          <p:spPr>
            <a:xfrm>
              <a:off x="7377332" y="5504954"/>
              <a:ext cx="381740"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N</a:t>
              </a:r>
              <a:endParaRPr lang="zh-TW" altLang="en-US" dirty="0">
                <a:solidFill>
                  <a:schemeClr val="tx1"/>
                </a:solidFill>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9BD5C5DC-8642-4186-8CE9-765B6F391DF4}"/>
                </a:ext>
              </a:extLst>
            </p:cNvPr>
            <p:cNvSpPr/>
            <p:nvPr/>
          </p:nvSpPr>
          <p:spPr>
            <a:xfrm>
              <a:off x="7792115" y="5504953"/>
              <a:ext cx="1582095" cy="352887"/>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chemeClr val="tx1"/>
                  </a:solidFill>
                  <a:latin typeface="Times New Roman" panose="02020603050405020304" pitchFamily="18" charset="0"/>
                  <a:cs typeface="Times New Roman" panose="02020603050405020304" pitchFamily="18" charset="0"/>
                </a:rPr>
                <a:t>Filter N</a:t>
              </a:r>
              <a:endParaRPr lang="zh-TW" altLang="en-US" dirty="0">
                <a:solidFill>
                  <a:schemeClr val="tx1"/>
                </a:solidFill>
                <a:latin typeface="Times New Roman" panose="02020603050405020304" pitchFamily="18" charset="0"/>
                <a:cs typeface="Times New Roman" panose="02020603050405020304" pitchFamily="18" charset="0"/>
              </a:endParaRPr>
            </a:p>
          </p:txBody>
        </p:sp>
      </p:grpSp>
      <p:sp>
        <p:nvSpPr>
          <p:cNvPr id="45" name="箭號: 向右 44">
            <a:extLst>
              <a:ext uri="{FF2B5EF4-FFF2-40B4-BE49-F238E27FC236}">
                <a16:creationId xmlns:a16="http://schemas.microsoft.com/office/drawing/2014/main" id="{1B5BE281-5152-4AF3-960F-813B4BF495BA}"/>
              </a:ext>
            </a:extLst>
          </p:cNvPr>
          <p:cNvSpPr/>
          <p:nvPr/>
        </p:nvSpPr>
        <p:spPr>
          <a:xfrm>
            <a:off x="4071427" y="3709739"/>
            <a:ext cx="569526" cy="314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6" name="箭號: 向右 45">
            <a:extLst>
              <a:ext uri="{FF2B5EF4-FFF2-40B4-BE49-F238E27FC236}">
                <a16:creationId xmlns:a16="http://schemas.microsoft.com/office/drawing/2014/main" id="{F5496864-9E63-41BF-AE2C-9AA91A203F0F}"/>
              </a:ext>
            </a:extLst>
          </p:cNvPr>
          <p:cNvSpPr/>
          <p:nvPr/>
        </p:nvSpPr>
        <p:spPr>
          <a:xfrm>
            <a:off x="7019710" y="3714631"/>
            <a:ext cx="569526" cy="3145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46166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Hash Table</a:t>
            </a:r>
          </a:p>
        </p:txBody>
      </p:sp>
    </p:spTree>
    <p:extLst>
      <p:ext uri="{BB962C8B-B14F-4D97-AF65-F5344CB8AC3E}">
        <p14:creationId xmlns:p14="http://schemas.microsoft.com/office/powerpoint/2010/main" val="372466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(3/6)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10</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Interpolation Process</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3877985"/>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Filter Training</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In the training step, the first step involves determining which </a:t>
            </a:r>
            <a:r>
              <a:rPr lang="en-US" altLang="zh-TW" sz="2200" dirty="0">
                <a:solidFill>
                  <a:srgbClr val="FF0000"/>
                </a:solidFill>
                <a:latin typeface="Times New Roman" panose="02020603050405020304" pitchFamily="18" charset="0"/>
                <a:cs typeface="Times New Roman" panose="02020603050405020304" pitchFamily="18" charset="0"/>
              </a:rPr>
              <a:t>category</a:t>
            </a:r>
            <a:r>
              <a:rPr lang="en-US" altLang="zh-TW" sz="2200" dirty="0">
                <a:latin typeface="Times New Roman" panose="02020603050405020304" pitchFamily="18" charset="0"/>
                <a:cs typeface="Times New Roman" panose="02020603050405020304" pitchFamily="18" charset="0"/>
              </a:rPr>
              <a:t> of filter each patch belongs to. The second step is to take all the patches of this category and input them into Equation to find the most suitable filter. </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Boundary values of Strength and Coherence:</a:t>
            </a:r>
          </a:p>
          <a:p>
            <a:pPr marL="1697038" lvl="4" indent="-342900" algn="just" eaLnBrk="1" hangingPunct="1">
              <a:spcBef>
                <a:spcPts val="600"/>
              </a:spcBef>
              <a:buSzPct val="100000"/>
              <a:buFont typeface="Wingdings" panose="05000000000000000000" pitchFamily="2" charset="2"/>
              <a:buChar char="ü"/>
              <a:tabLst>
                <a:tab pos="0" algn="l"/>
              </a:tabLst>
            </a:pP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Strength: Strong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55.2366</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Medium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22.9531</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Weak</a:t>
            </a:r>
          </a:p>
          <a:p>
            <a:pPr marL="1697038" lvl="4" indent="-342900" algn="just" eaLnBrk="1" hangingPunct="1">
              <a:spcBef>
                <a:spcPts val="600"/>
              </a:spcBef>
              <a:buSzPct val="100000"/>
              <a:buFont typeface="Wingdings" panose="05000000000000000000" pitchFamily="2" charset="2"/>
              <a:buChar char="ü"/>
              <a:tabLst>
                <a:tab pos="0" algn="l"/>
              </a:tabLst>
            </a:pP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Coherence: Strong</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0.639152</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Medium </a:t>
            </a:r>
            <a:r>
              <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000" b="1" i="1" dirty="0">
                <a:solidFill>
                  <a:srgbClr val="0070C0"/>
                </a:solidFill>
                <a:latin typeface="Times New Roman" panose="02020603050405020304" pitchFamily="18" charset="0"/>
                <a:ea typeface="標楷體" panose="03000509000000000000" pitchFamily="65" charset="-120"/>
                <a:cs typeface="Times New Roman" panose="02020603050405020304" pitchFamily="18" charset="0"/>
              </a:rPr>
              <a:t>0.392087</a:t>
            </a:r>
            <a:r>
              <a:rPr lang="en-US" altLang="zh-TW"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 &gt; Weak</a:t>
            </a:r>
            <a:endParaRPr lang="zh-TW" altLang="en-US" sz="2000" b="1" i="1"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59648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3354765"/>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GPU vs. CPU</a:t>
            </a:r>
          </a:p>
          <a:p>
            <a:pPr marL="1200150" lvl="2" indent="-285750" algn="just">
              <a:spcAft>
                <a:spcPts val="2400"/>
              </a:spcAft>
              <a:buClr>
                <a:schemeClr val="tx1"/>
              </a:buClr>
              <a:buFont typeface="Wingdings" panose="05000000000000000000" pitchFamily="2" charset="2"/>
              <a:buChar char="u"/>
            </a:pPr>
            <a:r>
              <a:rPr lang="en-US" altLang="zh-TW" sz="2200" dirty="0">
                <a:solidFill>
                  <a:srgbClr val="0070C0"/>
                </a:solidFill>
                <a:latin typeface="Times New Roman" panose="02020603050405020304" pitchFamily="18" charset="0"/>
                <a:cs typeface="Times New Roman" panose="02020603050405020304" pitchFamily="18" charset="0"/>
              </a:rPr>
              <a:t>GPU</a:t>
            </a:r>
            <a:r>
              <a:rPr lang="en-US" altLang="zh-TW" sz="2200" dirty="0">
                <a:latin typeface="Times New Roman" panose="02020603050405020304" pitchFamily="18" charset="0"/>
                <a:cs typeface="Times New Roman" panose="02020603050405020304" pitchFamily="18" charset="0"/>
              </a:rPr>
              <a:t> has </a:t>
            </a:r>
            <a:r>
              <a:rPr lang="en-US" altLang="zh-TW" sz="2200" dirty="0">
                <a:solidFill>
                  <a:srgbClr val="0070C0"/>
                </a:solidFill>
                <a:latin typeface="Times New Roman" panose="02020603050405020304" pitchFamily="18" charset="0"/>
                <a:cs typeface="Times New Roman" panose="02020603050405020304" pitchFamily="18" charset="0"/>
              </a:rPr>
              <a:t>simpler control unit</a:t>
            </a:r>
            <a:r>
              <a:rPr lang="en-US" altLang="zh-TW" sz="2200" dirty="0">
                <a:latin typeface="Times New Roman" panose="02020603050405020304" pitchFamily="18" charset="0"/>
                <a:cs typeface="Times New Roman" panose="02020603050405020304" pitchFamily="18" charset="0"/>
              </a:rPr>
              <a:t>, </a:t>
            </a:r>
            <a:r>
              <a:rPr lang="en-US" altLang="zh-TW" sz="2200" dirty="0">
                <a:solidFill>
                  <a:srgbClr val="0070C0"/>
                </a:solidFill>
                <a:latin typeface="Times New Roman" panose="02020603050405020304" pitchFamily="18" charset="0"/>
                <a:cs typeface="Times New Roman" panose="02020603050405020304" pitchFamily="18" charset="0"/>
              </a:rPr>
              <a:t>ALU unit</a:t>
            </a:r>
            <a:r>
              <a:rPr lang="en-US" altLang="zh-TW" sz="2200" dirty="0">
                <a:latin typeface="Times New Roman" panose="02020603050405020304" pitchFamily="18" charset="0"/>
                <a:cs typeface="Times New Roman" panose="02020603050405020304" pitchFamily="18" charset="0"/>
              </a:rPr>
              <a:t>, and </a:t>
            </a:r>
            <a:r>
              <a:rPr lang="en-US" altLang="zh-TW" sz="2200" dirty="0">
                <a:solidFill>
                  <a:srgbClr val="0070C0"/>
                </a:solidFill>
                <a:latin typeface="Times New Roman" panose="02020603050405020304" pitchFamily="18" charset="0"/>
                <a:cs typeface="Times New Roman" panose="02020603050405020304" pitchFamily="18" charset="0"/>
              </a:rPr>
              <a:t>cache designs</a:t>
            </a:r>
            <a:r>
              <a:rPr lang="en-US" altLang="zh-TW" sz="2200" dirty="0">
                <a:latin typeface="Times New Roman" panose="02020603050405020304" pitchFamily="18" charset="0"/>
                <a:cs typeface="Times New Roman" panose="02020603050405020304" pitchFamily="18" charset="0"/>
              </a:rPr>
              <a:t>. Otherwise, they come in larger quantities. This makes GPUs proficient at </a:t>
            </a:r>
            <a:r>
              <a:rPr lang="en-US" altLang="zh-TW" sz="2200" dirty="0">
                <a:solidFill>
                  <a:srgbClr val="FF0000"/>
                </a:solidFill>
                <a:latin typeface="Times New Roman" panose="02020603050405020304" pitchFamily="18" charset="0"/>
                <a:cs typeface="Times New Roman" panose="02020603050405020304" pitchFamily="18" charset="0"/>
              </a:rPr>
              <a:t>handling large volumes of simple tasks</a:t>
            </a:r>
            <a:r>
              <a:rPr lang="en-US" altLang="zh-TW" sz="2200" dirty="0">
                <a:latin typeface="Times New Roman" panose="02020603050405020304" pitchFamily="18" charset="0"/>
                <a:cs typeface="Times New Roman" panose="02020603050405020304" pitchFamily="18" charset="0"/>
              </a:rPr>
              <a:t>. </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About speed, GPUs offer a significant advantage over CPUs, typically ranging from </a:t>
            </a:r>
            <a:r>
              <a:rPr lang="en-US" altLang="zh-TW" sz="2200" dirty="0">
                <a:solidFill>
                  <a:srgbClr val="FF0000"/>
                </a:solidFill>
                <a:latin typeface="Times New Roman" panose="02020603050405020304" pitchFamily="18" charset="0"/>
                <a:cs typeface="Times New Roman" panose="02020603050405020304" pitchFamily="18" charset="0"/>
              </a:rPr>
              <a:t>10 to 100 times faster</a:t>
            </a:r>
            <a:r>
              <a:rPr lang="en-US" altLang="zh-TW" sz="2200" dirty="0">
                <a:latin typeface="Times New Roman" panose="02020603050405020304" pitchFamily="18" charset="0"/>
                <a:cs typeface="Times New Roman" panose="02020603050405020304" pitchFamily="18" charset="0"/>
              </a:rPr>
              <a:t>. </a:t>
            </a:r>
            <a:endParaRPr lang="en-US" altLang="zh-TW" dirty="0">
              <a:solidFill>
                <a:schemeClr val="tx1">
                  <a:lumMod val="95000"/>
                  <a:lumOff val="5000"/>
                </a:schemeClr>
              </a:solidFill>
            </a:endParaRPr>
          </a:p>
          <a:p>
            <a:pPr marL="471996" lvl="1" indent="-179388" algn="just">
              <a:buFont typeface="Wingdings" panose="05000000000000000000" pitchFamily="2" charset="2"/>
              <a:buChar char="l"/>
            </a:pPr>
            <a:endParaRPr lang="en-US" altLang="zh-TW" dirty="0">
              <a:solidFill>
                <a:schemeClr val="tx1">
                  <a:lumMod val="95000"/>
                  <a:lumOff val="5000"/>
                </a:schemeClr>
              </a:solidFill>
            </a:endParaRP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380666" y="492125"/>
            <a:ext cx="4811334" cy="1323439"/>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GPU: Graphics Processing Unit</a:t>
            </a:r>
          </a:p>
          <a:p>
            <a:r>
              <a:rPr lang="en-US" altLang="zh-TW" sz="2000" dirty="0">
                <a:solidFill>
                  <a:srgbClr val="0072A9"/>
                </a:solidFill>
                <a:latin typeface="Times New Roman" panose="02020603050405020304" pitchFamily="18" charset="0"/>
                <a:cs typeface="Times New Roman" panose="02020603050405020304" pitchFamily="18" charset="0"/>
              </a:rPr>
              <a:t>CPU:  Central Processing Unit</a:t>
            </a:r>
          </a:p>
          <a:p>
            <a:r>
              <a:rPr lang="en-US" altLang="zh-TW" sz="2000" dirty="0">
                <a:solidFill>
                  <a:srgbClr val="0072A9"/>
                </a:solidFill>
                <a:latin typeface="Times New Roman" panose="02020603050405020304" pitchFamily="18" charset="0"/>
                <a:cs typeface="Times New Roman" panose="02020603050405020304" pitchFamily="18" charset="0"/>
              </a:rPr>
              <a:t>ALU: Arithmetic Logic Unit</a:t>
            </a:r>
          </a:p>
          <a:p>
            <a:r>
              <a:rPr lang="en-US" altLang="zh-TW" sz="2000" dirty="0">
                <a:solidFill>
                  <a:srgbClr val="0072A9"/>
                </a:solidFill>
                <a:latin typeface="Times New Roman" panose="02020603050405020304" pitchFamily="18" charset="0"/>
                <a:cs typeface="Times New Roman" panose="02020603050405020304" pitchFamily="18" charset="0"/>
              </a:rPr>
              <a:t>DRAM: Dynamic Random-Access Memory</a:t>
            </a:r>
          </a:p>
        </p:txBody>
      </p:sp>
    </p:spTree>
    <p:extLst>
      <p:ext uri="{BB962C8B-B14F-4D97-AF65-F5344CB8AC3E}">
        <p14:creationId xmlns:p14="http://schemas.microsoft.com/office/powerpoint/2010/main" val="28834919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(5/6)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461665"/>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GPU vs. CPU</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380666" y="492125"/>
            <a:ext cx="4811334" cy="1323439"/>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GPU: Graphics Processing Unit</a:t>
            </a:r>
          </a:p>
          <a:p>
            <a:r>
              <a:rPr lang="en-US" altLang="zh-TW" sz="2000" dirty="0">
                <a:solidFill>
                  <a:srgbClr val="0072A9"/>
                </a:solidFill>
                <a:latin typeface="Times New Roman" panose="02020603050405020304" pitchFamily="18" charset="0"/>
                <a:cs typeface="Times New Roman" panose="02020603050405020304" pitchFamily="18" charset="0"/>
              </a:rPr>
              <a:t>CPU:  Central Processing Unit</a:t>
            </a:r>
          </a:p>
          <a:p>
            <a:r>
              <a:rPr lang="en-US" altLang="zh-TW" sz="2000" dirty="0">
                <a:solidFill>
                  <a:srgbClr val="0072A9"/>
                </a:solidFill>
                <a:latin typeface="Times New Roman" panose="02020603050405020304" pitchFamily="18" charset="0"/>
                <a:cs typeface="Times New Roman" panose="02020603050405020304" pitchFamily="18" charset="0"/>
              </a:rPr>
              <a:t>ALU: Arithmetic Logic Unit</a:t>
            </a:r>
          </a:p>
          <a:p>
            <a:r>
              <a:rPr lang="en-US" altLang="zh-TW" sz="2000" dirty="0">
                <a:solidFill>
                  <a:srgbClr val="0072A9"/>
                </a:solidFill>
                <a:latin typeface="Times New Roman" panose="02020603050405020304" pitchFamily="18" charset="0"/>
                <a:cs typeface="Times New Roman" panose="02020603050405020304" pitchFamily="18" charset="0"/>
              </a:rPr>
              <a:t>DRAM: Dynamic Random-Access Memory</a:t>
            </a:r>
          </a:p>
        </p:txBody>
      </p:sp>
      <p:grpSp>
        <p:nvGrpSpPr>
          <p:cNvPr id="49" name="群組 48">
            <a:extLst>
              <a:ext uri="{FF2B5EF4-FFF2-40B4-BE49-F238E27FC236}">
                <a16:creationId xmlns:a16="http://schemas.microsoft.com/office/drawing/2014/main" id="{3F19DD84-461B-4919-87EC-9185F7D53181}"/>
              </a:ext>
            </a:extLst>
          </p:cNvPr>
          <p:cNvGrpSpPr/>
          <p:nvPr/>
        </p:nvGrpSpPr>
        <p:grpSpPr>
          <a:xfrm>
            <a:off x="1274763" y="2447606"/>
            <a:ext cx="4545875" cy="3408297"/>
            <a:chOff x="1097280" y="2461660"/>
            <a:chExt cx="4545875" cy="3408297"/>
          </a:xfrm>
        </p:grpSpPr>
        <p:sp>
          <p:nvSpPr>
            <p:cNvPr id="50" name="矩形 49">
              <a:extLst>
                <a:ext uri="{FF2B5EF4-FFF2-40B4-BE49-F238E27FC236}">
                  <a16:creationId xmlns:a16="http://schemas.microsoft.com/office/drawing/2014/main" id="{13780120-7715-41ED-9A45-234B1D9530E1}"/>
                </a:ext>
              </a:extLst>
            </p:cNvPr>
            <p:cNvSpPr/>
            <p:nvPr/>
          </p:nvSpPr>
          <p:spPr>
            <a:xfrm>
              <a:off x="1097280" y="2461660"/>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51" name="矩形 50">
              <a:extLst>
                <a:ext uri="{FF2B5EF4-FFF2-40B4-BE49-F238E27FC236}">
                  <a16:creationId xmlns:a16="http://schemas.microsoft.com/office/drawing/2014/main" id="{FC9483DA-C09C-47CA-9D05-315362286BAC}"/>
                </a:ext>
              </a:extLst>
            </p:cNvPr>
            <p:cNvSpPr/>
            <p:nvPr/>
          </p:nvSpPr>
          <p:spPr>
            <a:xfrm>
              <a:off x="1231900" y="4721387"/>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2" name="矩形 51">
              <a:extLst>
                <a:ext uri="{FF2B5EF4-FFF2-40B4-BE49-F238E27FC236}">
                  <a16:creationId xmlns:a16="http://schemas.microsoft.com/office/drawing/2014/main" id="{7F51F2EE-CB3F-4EFE-B89F-94EE8E41D8FE}"/>
                </a:ext>
              </a:extLst>
            </p:cNvPr>
            <p:cNvSpPr/>
            <p:nvPr/>
          </p:nvSpPr>
          <p:spPr>
            <a:xfrm>
              <a:off x="1231900" y="3479153"/>
              <a:ext cx="4288117" cy="1104240"/>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bg1"/>
                  </a:solidFill>
                  <a:latin typeface="Times New Roman" panose="02020603050405020304" pitchFamily="18" charset="0"/>
                  <a:cs typeface="Times New Roman" panose="02020603050405020304" pitchFamily="18" charset="0"/>
                </a:rPr>
                <a:t>Cache</a:t>
              </a:r>
              <a:endParaRPr lang="zh-TW" altLang="en-US" sz="1600" b="1" dirty="0">
                <a:solidFill>
                  <a:schemeClr val="bg1"/>
                </a:solidFill>
                <a:latin typeface="Times New Roman" panose="02020603050405020304" pitchFamily="18" charset="0"/>
                <a:cs typeface="Times New Roman" panose="02020603050405020304" pitchFamily="18" charset="0"/>
              </a:endParaRPr>
            </a:p>
          </p:txBody>
        </p:sp>
        <p:sp>
          <p:nvSpPr>
            <p:cNvPr id="53" name="矩形 52">
              <a:extLst>
                <a:ext uri="{FF2B5EF4-FFF2-40B4-BE49-F238E27FC236}">
                  <a16:creationId xmlns:a16="http://schemas.microsoft.com/office/drawing/2014/main" id="{7ABBCC2E-3120-4675-9484-4CD54123D458}"/>
                </a:ext>
              </a:extLst>
            </p:cNvPr>
            <p:cNvSpPr/>
            <p:nvPr/>
          </p:nvSpPr>
          <p:spPr>
            <a:xfrm>
              <a:off x="1231900" y="2563600"/>
              <a:ext cx="1739900" cy="802959"/>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Control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4" name="矩形 53">
              <a:extLst>
                <a:ext uri="{FF2B5EF4-FFF2-40B4-BE49-F238E27FC236}">
                  <a16:creationId xmlns:a16="http://schemas.microsoft.com/office/drawing/2014/main" id="{81768563-8D42-4F3F-B37F-2DAC08BFF2B0}"/>
                </a:ext>
              </a:extLst>
            </p:cNvPr>
            <p:cNvSpPr/>
            <p:nvPr/>
          </p:nvSpPr>
          <p:spPr>
            <a:xfrm>
              <a:off x="3106420" y="256302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5" name="矩形 54">
              <a:extLst>
                <a:ext uri="{FF2B5EF4-FFF2-40B4-BE49-F238E27FC236}">
                  <a16:creationId xmlns:a16="http://schemas.microsoft.com/office/drawing/2014/main" id="{841AAE5A-8224-4FB4-8635-A54E92A8E7D7}"/>
                </a:ext>
              </a:extLst>
            </p:cNvPr>
            <p:cNvSpPr/>
            <p:nvPr/>
          </p:nvSpPr>
          <p:spPr>
            <a:xfrm>
              <a:off x="4359237" y="257030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6" name="矩形 55">
              <a:extLst>
                <a:ext uri="{FF2B5EF4-FFF2-40B4-BE49-F238E27FC236}">
                  <a16:creationId xmlns:a16="http://schemas.microsoft.com/office/drawing/2014/main" id="{E7470482-173A-4214-B486-4E0B7F61B9FA}"/>
                </a:ext>
              </a:extLst>
            </p:cNvPr>
            <p:cNvSpPr/>
            <p:nvPr/>
          </p:nvSpPr>
          <p:spPr>
            <a:xfrm>
              <a:off x="3106420" y="3001174"/>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7" name="矩形 56">
              <a:extLst>
                <a:ext uri="{FF2B5EF4-FFF2-40B4-BE49-F238E27FC236}">
                  <a16:creationId xmlns:a16="http://schemas.microsoft.com/office/drawing/2014/main" id="{C9564C35-9057-451E-B1B0-B4E053A23880}"/>
                </a:ext>
              </a:extLst>
            </p:cNvPr>
            <p:cNvSpPr/>
            <p:nvPr/>
          </p:nvSpPr>
          <p:spPr>
            <a:xfrm>
              <a:off x="4359237" y="3008458"/>
              <a:ext cx="1122680" cy="357329"/>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ALU Unit</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58" name="矩形 57">
              <a:extLst>
                <a:ext uri="{FF2B5EF4-FFF2-40B4-BE49-F238E27FC236}">
                  <a16:creationId xmlns:a16="http://schemas.microsoft.com/office/drawing/2014/main" id="{1ADB8ACB-A5D6-4ECE-909E-10E3C0A757FF}"/>
                </a:ext>
              </a:extLst>
            </p:cNvPr>
            <p:cNvSpPr/>
            <p:nvPr/>
          </p:nvSpPr>
          <p:spPr>
            <a:xfrm>
              <a:off x="1271270" y="5296103"/>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CPU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grpSp>
        <p:nvGrpSpPr>
          <p:cNvPr id="59" name="群組 58">
            <a:extLst>
              <a:ext uri="{FF2B5EF4-FFF2-40B4-BE49-F238E27FC236}">
                <a16:creationId xmlns:a16="http://schemas.microsoft.com/office/drawing/2014/main" id="{7CCEC897-B423-4CBB-8E6D-D9BD305B44AD}"/>
              </a:ext>
            </a:extLst>
          </p:cNvPr>
          <p:cNvGrpSpPr/>
          <p:nvPr/>
        </p:nvGrpSpPr>
        <p:grpSpPr>
          <a:xfrm>
            <a:off x="6735745" y="2448328"/>
            <a:ext cx="4545875" cy="3408297"/>
            <a:chOff x="6128372" y="3089428"/>
            <a:chExt cx="4545875" cy="3408297"/>
          </a:xfrm>
        </p:grpSpPr>
        <p:sp>
          <p:nvSpPr>
            <p:cNvPr id="60" name="矩形 59">
              <a:extLst>
                <a:ext uri="{FF2B5EF4-FFF2-40B4-BE49-F238E27FC236}">
                  <a16:creationId xmlns:a16="http://schemas.microsoft.com/office/drawing/2014/main" id="{BDF261AE-0044-47D6-9C2E-B123B7D0F7E4}"/>
                </a:ext>
              </a:extLst>
            </p:cNvPr>
            <p:cNvSpPr/>
            <p:nvPr/>
          </p:nvSpPr>
          <p:spPr>
            <a:xfrm>
              <a:off x="6128372" y="3089428"/>
              <a:ext cx="4545875" cy="340829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61" name="矩形 60">
              <a:extLst>
                <a:ext uri="{FF2B5EF4-FFF2-40B4-BE49-F238E27FC236}">
                  <a16:creationId xmlns:a16="http://schemas.microsoft.com/office/drawing/2014/main" id="{762BB330-A575-462E-8380-E4DC879680C1}"/>
                </a:ext>
              </a:extLst>
            </p:cNvPr>
            <p:cNvSpPr/>
            <p:nvPr/>
          </p:nvSpPr>
          <p:spPr>
            <a:xfrm>
              <a:off x="6262992" y="5349155"/>
              <a:ext cx="4288117" cy="573854"/>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chemeClr val="tx1"/>
                  </a:solidFill>
                  <a:latin typeface="Times New Roman" panose="02020603050405020304" pitchFamily="18" charset="0"/>
                  <a:cs typeface="Times New Roman" panose="02020603050405020304" pitchFamily="18" charset="0"/>
                </a:rPr>
                <a:t>DRAM</a:t>
              </a:r>
              <a:endParaRPr lang="zh-TW" altLang="en-US" sz="1600" b="1" dirty="0">
                <a:solidFill>
                  <a:schemeClr val="tx1"/>
                </a:solidFill>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id="{7C21D3D4-4C56-4759-B3B7-59CDC4033A02}"/>
                </a:ext>
              </a:extLst>
            </p:cNvPr>
            <p:cNvSpPr/>
            <p:nvPr/>
          </p:nvSpPr>
          <p:spPr>
            <a:xfrm>
              <a:off x="6301762" y="5883226"/>
              <a:ext cx="4288117" cy="573854"/>
            </a:xfrm>
            <a:prstGeom prst="rect">
              <a:avLst/>
            </a:prstGeom>
            <a:noFill/>
            <a:ln>
              <a:no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600" b="1" dirty="0">
                  <a:solidFill>
                    <a:srgbClr val="FF0000"/>
                  </a:solidFill>
                  <a:latin typeface="Times New Roman" panose="02020603050405020304" pitchFamily="18" charset="0"/>
                  <a:cs typeface="Times New Roman" panose="02020603050405020304" pitchFamily="18" charset="0"/>
                </a:rPr>
                <a:t>GPU</a:t>
              </a:r>
              <a:endParaRPr lang="zh-TW" altLang="en-US" sz="1600" b="1" dirty="0">
                <a:solidFill>
                  <a:srgbClr val="FF0000"/>
                </a:solidFill>
                <a:latin typeface="Times New Roman" panose="02020603050405020304" pitchFamily="18" charset="0"/>
                <a:cs typeface="Times New Roman" panose="02020603050405020304" pitchFamily="18" charset="0"/>
              </a:endParaRPr>
            </a:p>
          </p:txBody>
        </p:sp>
        <p:grpSp>
          <p:nvGrpSpPr>
            <p:cNvPr id="63" name="群組 62">
              <a:extLst>
                <a:ext uri="{FF2B5EF4-FFF2-40B4-BE49-F238E27FC236}">
                  <a16:creationId xmlns:a16="http://schemas.microsoft.com/office/drawing/2014/main" id="{AA0FC861-64A0-478D-AD98-E9085EDB67DE}"/>
                </a:ext>
              </a:extLst>
            </p:cNvPr>
            <p:cNvGrpSpPr/>
            <p:nvPr/>
          </p:nvGrpSpPr>
          <p:grpSpPr>
            <a:xfrm>
              <a:off x="6262993" y="4792855"/>
              <a:ext cx="4299255" cy="422690"/>
              <a:chOff x="6262993" y="4165087"/>
              <a:chExt cx="4299255" cy="422690"/>
            </a:xfrm>
          </p:grpSpPr>
          <p:sp>
            <p:nvSpPr>
              <p:cNvPr id="94" name="矩形 93">
                <a:extLst>
                  <a:ext uri="{FF2B5EF4-FFF2-40B4-BE49-F238E27FC236}">
                    <a16:creationId xmlns:a16="http://schemas.microsoft.com/office/drawing/2014/main" id="{F6F21C7C-F9FD-442A-B437-7A3863ADECBC}"/>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95" name="矩形 94">
                <a:extLst>
                  <a:ext uri="{FF2B5EF4-FFF2-40B4-BE49-F238E27FC236}">
                    <a16:creationId xmlns:a16="http://schemas.microsoft.com/office/drawing/2014/main" id="{A6F083AC-92DE-4B03-8F32-5846BF2C81D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6" name="矩形 95">
                <a:extLst>
                  <a:ext uri="{FF2B5EF4-FFF2-40B4-BE49-F238E27FC236}">
                    <a16:creationId xmlns:a16="http://schemas.microsoft.com/office/drawing/2014/main" id="{3D4290CE-CB0E-4B91-BA64-5862F0DF9497}"/>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7" name="矩形 96">
                <a:extLst>
                  <a:ext uri="{FF2B5EF4-FFF2-40B4-BE49-F238E27FC236}">
                    <a16:creationId xmlns:a16="http://schemas.microsoft.com/office/drawing/2014/main" id="{580C113A-7C4C-4B0D-98D2-74193AB5B6D8}"/>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8" name="矩形 97">
                <a:extLst>
                  <a:ext uri="{FF2B5EF4-FFF2-40B4-BE49-F238E27FC236}">
                    <a16:creationId xmlns:a16="http://schemas.microsoft.com/office/drawing/2014/main" id="{FB4B2B74-992D-4409-8AA3-E5048500099C}"/>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9" name="矩形 98">
                <a:extLst>
                  <a:ext uri="{FF2B5EF4-FFF2-40B4-BE49-F238E27FC236}">
                    <a16:creationId xmlns:a16="http://schemas.microsoft.com/office/drawing/2014/main" id="{556FC95A-D942-41D7-9A1A-07A608FD5A7F}"/>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0" name="矩形 99">
                <a:extLst>
                  <a:ext uri="{FF2B5EF4-FFF2-40B4-BE49-F238E27FC236}">
                    <a16:creationId xmlns:a16="http://schemas.microsoft.com/office/drawing/2014/main" id="{E69DCF29-6925-4DD9-8DAB-A18110D6596A}"/>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1" name="矩形 100">
                <a:extLst>
                  <a:ext uri="{FF2B5EF4-FFF2-40B4-BE49-F238E27FC236}">
                    <a16:creationId xmlns:a16="http://schemas.microsoft.com/office/drawing/2014/main" id="{815BCEF1-D196-4017-9FC9-35CFF624EEA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102" name="矩形 101">
                <a:extLst>
                  <a:ext uri="{FF2B5EF4-FFF2-40B4-BE49-F238E27FC236}">
                    <a16:creationId xmlns:a16="http://schemas.microsoft.com/office/drawing/2014/main" id="{7D0F17CF-AEBB-47C5-B107-2B972BE37553}"/>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4" name="群組 63">
              <a:extLst>
                <a:ext uri="{FF2B5EF4-FFF2-40B4-BE49-F238E27FC236}">
                  <a16:creationId xmlns:a16="http://schemas.microsoft.com/office/drawing/2014/main" id="{F8E7F6BB-EB61-45E0-A4EE-83E6134BA761}"/>
                </a:ext>
              </a:extLst>
            </p:cNvPr>
            <p:cNvGrpSpPr/>
            <p:nvPr/>
          </p:nvGrpSpPr>
          <p:grpSpPr>
            <a:xfrm>
              <a:off x="6262993" y="4292506"/>
              <a:ext cx="4299255" cy="422690"/>
              <a:chOff x="6262993" y="4165087"/>
              <a:chExt cx="4299255" cy="422690"/>
            </a:xfrm>
          </p:grpSpPr>
          <p:sp>
            <p:nvSpPr>
              <p:cNvPr id="85" name="矩形 84">
                <a:extLst>
                  <a:ext uri="{FF2B5EF4-FFF2-40B4-BE49-F238E27FC236}">
                    <a16:creationId xmlns:a16="http://schemas.microsoft.com/office/drawing/2014/main" id="{64C0CB8F-0C37-483B-AE8B-A4DCD71BE7D3}"/>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86" name="矩形 85">
                <a:extLst>
                  <a:ext uri="{FF2B5EF4-FFF2-40B4-BE49-F238E27FC236}">
                    <a16:creationId xmlns:a16="http://schemas.microsoft.com/office/drawing/2014/main" id="{10AA13A7-0826-4E6F-8403-71D1BF876FF5}"/>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7" name="矩形 86">
                <a:extLst>
                  <a:ext uri="{FF2B5EF4-FFF2-40B4-BE49-F238E27FC236}">
                    <a16:creationId xmlns:a16="http://schemas.microsoft.com/office/drawing/2014/main" id="{CD0FA2F8-1066-477E-AECB-4A784FF26C6D}"/>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8" name="矩形 87">
                <a:extLst>
                  <a:ext uri="{FF2B5EF4-FFF2-40B4-BE49-F238E27FC236}">
                    <a16:creationId xmlns:a16="http://schemas.microsoft.com/office/drawing/2014/main" id="{F279DCB0-36BC-4CA8-9292-825B917B3AF2}"/>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9" name="矩形 88">
                <a:extLst>
                  <a:ext uri="{FF2B5EF4-FFF2-40B4-BE49-F238E27FC236}">
                    <a16:creationId xmlns:a16="http://schemas.microsoft.com/office/drawing/2014/main" id="{B1F2709B-37A5-418D-8005-8F2D9599A523}"/>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0" name="矩形 89">
                <a:extLst>
                  <a:ext uri="{FF2B5EF4-FFF2-40B4-BE49-F238E27FC236}">
                    <a16:creationId xmlns:a16="http://schemas.microsoft.com/office/drawing/2014/main" id="{298C59CF-0D48-4FAE-A59F-F210B1070D8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1" name="矩形 90">
                <a:extLst>
                  <a:ext uri="{FF2B5EF4-FFF2-40B4-BE49-F238E27FC236}">
                    <a16:creationId xmlns:a16="http://schemas.microsoft.com/office/drawing/2014/main" id="{699B8734-0E7B-4492-BF35-206AFBA54CC7}"/>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2" name="矩形 91">
                <a:extLst>
                  <a:ext uri="{FF2B5EF4-FFF2-40B4-BE49-F238E27FC236}">
                    <a16:creationId xmlns:a16="http://schemas.microsoft.com/office/drawing/2014/main" id="{F8D0503A-707F-4FA7-BB43-B0DDB41C3958}"/>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93" name="矩形 92">
                <a:extLst>
                  <a:ext uri="{FF2B5EF4-FFF2-40B4-BE49-F238E27FC236}">
                    <a16:creationId xmlns:a16="http://schemas.microsoft.com/office/drawing/2014/main" id="{F8514D2E-FBA7-4A72-A8FD-E41A75DD89AC}"/>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5" name="群組 64">
              <a:extLst>
                <a:ext uri="{FF2B5EF4-FFF2-40B4-BE49-F238E27FC236}">
                  <a16:creationId xmlns:a16="http://schemas.microsoft.com/office/drawing/2014/main" id="{C1B121CC-AB44-4979-A6F5-8440E29802BF}"/>
                </a:ext>
              </a:extLst>
            </p:cNvPr>
            <p:cNvGrpSpPr/>
            <p:nvPr/>
          </p:nvGrpSpPr>
          <p:grpSpPr>
            <a:xfrm>
              <a:off x="6262993" y="3793488"/>
              <a:ext cx="4299255" cy="422690"/>
              <a:chOff x="6262993" y="4165087"/>
              <a:chExt cx="4299255" cy="422690"/>
            </a:xfrm>
          </p:grpSpPr>
          <p:sp>
            <p:nvSpPr>
              <p:cNvPr id="76" name="矩形 75">
                <a:extLst>
                  <a:ext uri="{FF2B5EF4-FFF2-40B4-BE49-F238E27FC236}">
                    <a16:creationId xmlns:a16="http://schemas.microsoft.com/office/drawing/2014/main" id="{C926880F-41B6-4EC3-BA66-9AA5A5AE4C5E}"/>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77" name="矩形 76">
                <a:extLst>
                  <a:ext uri="{FF2B5EF4-FFF2-40B4-BE49-F238E27FC236}">
                    <a16:creationId xmlns:a16="http://schemas.microsoft.com/office/drawing/2014/main" id="{A143E67D-5BC3-477A-808F-68454E70A298}"/>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8" name="矩形 77">
                <a:extLst>
                  <a:ext uri="{FF2B5EF4-FFF2-40B4-BE49-F238E27FC236}">
                    <a16:creationId xmlns:a16="http://schemas.microsoft.com/office/drawing/2014/main" id="{9DF80622-8F8B-4797-B180-2C595FE4EBB8}"/>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9" name="矩形 78">
                <a:extLst>
                  <a:ext uri="{FF2B5EF4-FFF2-40B4-BE49-F238E27FC236}">
                    <a16:creationId xmlns:a16="http://schemas.microsoft.com/office/drawing/2014/main" id="{BCF0506C-4853-468B-A895-69480A2EC044}"/>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0" name="矩形 79">
                <a:extLst>
                  <a:ext uri="{FF2B5EF4-FFF2-40B4-BE49-F238E27FC236}">
                    <a16:creationId xmlns:a16="http://schemas.microsoft.com/office/drawing/2014/main" id="{402073FF-32B2-41EA-B590-04810BB92A10}"/>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1" name="矩形 80">
                <a:extLst>
                  <a:ext uri="{FF2B5EF4-FFF2-40B4-BE49-F238E27FC236}">
                    <a16:creationId xmlns:a16="http://schemas.microsoft.com/office/drawing/2014/main" id="{8B253E3A-9403-42EF-9B60-BF8CB337843D}"/>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2" name="矩形 81">
                <a:extLst>
                  <a:ext uri="{FF2B5EF4-FFF2-40B4-BE49-F238E27FC236}">
                    <a16:creationId xmlns:a16="http://schemas.microsoft.com/office/drawing/2014/main" id="{E927C09C-35F7-480D-B3A6-36D385519B2B}"/>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3" name="矩形 82">
                <a:extLst>
                  <a:ext uri="{FF2B5EF4-FFF2-40B4-BE49-F238E27FC236}">
                    <a16:creationId xmlns:a16="http://schemas.microsoft.com/office/drawing/2014/main" id="{CB617A93-A358-42C0-B040-9C50B43B592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84" name="矩形 83">
                <a:extLst>
                  <a:ext uri="{FF2B5EF4-FFF2-40B4-BE49-F238E27FC236}">
                    <a16:creationId xmlns:a16="http://schemas.microsoft.com/office/drawing/2014/main" id="{FBECA85C-4644-4C49-A2C8-9E023232E6B5}"/>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nvGrpSpPr>
            <p:cNvPr id="66" name="群組 65">
              <a:extLst>
                <a:ext uri="{FF2B5EF4-FFF2-40B4-BE49-F238E27FC236}">
                  <a16:creationId xmlns:a16="http://schemas.microsoft.com/office/drawing/2014/main" id="{8BE407F3-DCBA-4E6F-8A93-36424D155657}"/>
                </a:ext>
              </a:extLst>
            </p:cNvPr>
            <p:cNvGrpSpPr/>
            <p:nvPr/>
          </p:nvGrpSpPr>
          <p:grpSpPr>
            <a:xfrm>
              <a:off x="6267957" y="3289673"/>
              <a:ext cx="4299255" cy="422690"/>
              <a:chOff x="6262993" y="4165087"/>
              <a:chExt cx="4299255" cy="422690"/>
            </a:xfrm>
          </p:grpSpPr>
          <p:sp>
            <p:nvSpPr>
              <p:cNvPr id="67" name="矩形 66">
                <a:extLst>
                  <a:ext uri="{FF2B5EF4-FFF2-40B4-BE49-F238E27FC236}">
                    <a16:creationId xmlns:a16="http://schemas.microsoft.com/office/drawing/2014/main" id="{CD82B6BC-A95D-42C1-AB35-B30F5646EEFA}"/>
                  </a:ext>
                </a:extLst>
              </p:cNvPr>
              <p:cNvSpPr/>
              <p:nvPr/>
            </p:nvSpPr>
            <p:spPr>
              <a:xfrm>
                <a:off x="6262993" y="4414015"/>
                <a:ext cx="644461" cy="169377"/>
              </a:xfrm>
              <a:prstGeom prst="rect">
                <a:avLst/>
              </a:prstGeom>
              <a:solidFill>
                <a:srgbClr val="0070C0"/>
              </a:solidFill>
              <a:ln>
                <a:solidFill>
                  <a:srgbClr val="0070C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bg1"/>
                    </a:solidFill>
                    <a:latin typeface="Times New Roman" panose="02020603050405020304" pitchFamily="18" charset="0"/>
                    <a:cs typeface="Times New Roman" panose="02020603050405020304" pitchFamily="18" charset="0"/>
                  </a:rPr>
                  <a:t>Cache</a:t>
                </a:r>
                <a:endParaRPr lang="zh-TW" altLang="en-US" sz="1000" b="1" dirty="0">
                  <a:solidFill>
                    <a:schemeClr val="bg1"/>
                  </a:solidFill>
                  <a:latin typeface="Times New Roman" panose="02020603050405020304" pitchFamily="18" charset="0"/>
                  <a:cs typeface="Times New Roman" panose="02020603050405020304" pitchFamily="18" charset="0"/>
                </a:endParaRPr>
              </a:p>
            </p:txBody>
          </p:sp>
          <p:sp>
            <p:nvSpPr>
              <p:cNvPr id="68" name="矩形 67">
                <a:extLst>
                  <a:ext uri="{FF2B5EF4-FFF2-40B4-BE49-F238E27FC236}">
                    <a16:creationId xmlns:a16="http://schemas.microsoft.com/office/drawing/2014/main" id="{8A6079B3-65FB-4DED-B69C-23AA8281221E}"/>
                  </a:ext>
                </a:extLst>
              </p:cNvPr>
              <p:cNvSpPr/>
              <p:nvPr/>
            </p:nvSpPr>
            <p:spPr>
              <a:xfrm>
                <a:off x="6262993" y="4167787"/>
                <a:ext cx="644461" cy="169377"/>
              </a:xfrm>
              <a:prstGeom prst="rect">
                <a:avLst/>
              </a:prstGeom>
              <a:solidFill>
                <a:schemeClr val="accent5">
                  <a:lumMod val="60000"/>
                  <a:lumOff val="40000"/>
                </a:schemeClr>
              </a:solidFill>
              <a:ln>
                <a:solidFill>
                  <a:schemeClr val="accent5">
                    <a:lumMod val="60000"/>
                    <a:lumOff val="4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Control</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69" name="矩形 68">
                <a:extLst>
                  <a:ext uri="{FF2B5EF4-FFF2-40B4-BE49-F238E27FC236}">
                    <a16:creationId xmlns:a16="http://schemas.microsoft.com/office/drawing/2014/main" id="{42814C00-8DD8-4972-B331-21C56F797275}"/>
                  </a:ext>
                </a:extLst>
              </p:cNvPr>
              <p:cNvSpPr/>
              <p:nvPr/>
            </p:nvSpPr>
            <p:spPr>
              <a:xfrm>
                <a:off x="7042075" y="4165087"/>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0" name="矩形 69">
                <a:extLst>
                  <a:ext uri="{FF2B5EF4-FFF2-40B4-BE49-F238E27FC236}">
                    <a16:creationId xmlns:a16="http://schemas.microsoft.com/office/drawing/2014/main" id="{DE405079-757A-43D6-88F0-CAED126808F9}"/>
                  </a:ext>
                </a:extLst>
              </p:cNvPr>
              <p:cNvSpPr/>
              <p:nvPr/>
            </p:nvSpPr>
            <p:spPr>
              <a:xfrm>
                <a:off x="7554595" y="416774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1" name="矩形 70">
                <a:extLst>
                  <a:ext uri="{FF2B5EF4-FFF2-40B4-BE49-F238E27FC236}">
                    <a16:creationId xmlns:a16="http://schemas.microsoft.com/office/drawing/2014/main" id="{D7C00648-1C5D-4E9A-B10D-F54936513C31}"/>
                  </a:ext>
                </a:extLst>
              </p:cNvPr>
              <p:cNvSpPr/>
              <p:nvPr/>
            </p:nvSpPr>
            <p:spPr>
              <a:xfrm>
                <a:off x="8067115"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2" name="矩形 71">
                <a:extLst>
                  <a:ext uri="{FF2B5EF4-FFF2-40B4-BE49-F238E27FC236}">
                    <a16:creationId xmlns:a16="http://schemas.microsoft.com/office/drawing/2014/main" id="{C9F879FF-FA08-4CE1-8FDF-F5223AF72FC3}"/>
                  </a:ext>
                </a:extLst>
              </p:cNvPr>
              <p:cNvSpPr/>
              <p:nvPr/>
            </p:nvSpPr>
            <p:spPr>
              <a:xfrm>
                <a:off x="8579635" y="417378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3" name="矩形 72">
                <a:extLst>
                  <a:ext uri="{FF2B5EF4-FFF2-40B4-BE49-F238E27FC236}">
                    <a16:creationId xmlns:a16="http://schemas.microsoft.com/office/drawing/2014/main" id="{F34E5861-F270-44FD-99A5-D26DFA84B72C}"/>
                  </a:ext>
                </a:extLst>
              </p:cNvPr>
              <p:cNvSpPr/>
              <p:nvPr/>
            </p:nvSpPr>
            <p:spPr>
              <a:xfrm>
                <a:off x="9092155" y="4173329"/>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4" name="矩形 73">
                <a:extLst>
                  <a:ext uri="{FF2B5EF4-FFF2-40B4-BE49-F238E27FC236}">
                    <a16:creationId xmlns:a16="http://schemas.microsoft.com/office/drawing/2014/main" id="{EA917BD5-9F06-4B80-B526-ECE30207BB4C}"/>
                  </a:ext>
                </a:extLst>
              </p:cNvPr>
              <p:cNvSpPr/>
              <p:nvPr/>
            </p:nvSpPr>
            <p:spPr>
              <a:xfrm>
                <a:off x="9599897" y="4172544"/>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sp>
            <p:nvSpPr>
              <p:cNvPr id="75" name="矩形 74">
                <a:extLst>
                  <a:ext uri="{FF2B5EF4-FFF2-40B4-BE49-F238E27FC236}">
                    <a16:creationId xmlns:a16="http://schemas.microsoft.com/office/drawing/2014/main" id="{0D91179D-C428-4A03-909A-A7F5B54ECF32}"/>
                  </a:ext>
                </a:extLst>
              </p:cNvPr>
              <p:cNvSpPr/>
              <p:nvPr/>
            </p:nvSpPr>
            <p:spPr>
              <a:xfrm>
                <a:off x="10108148" y="4165193"/>
                <a:ext cx="454100" cy="413988"/>
              </a:xfrm>
              <a:prstGeom prst="rect">
                <a:avLst/>
              </a:prstGeom>
              <a:solidFill>
                <a:schemeClr val="accent5">
                  <a:lumMod val="20000"/>
                  <a:lumOff val="80000"/>
                </a:schemeClr>
              </a:solidFill>
              <a:ln>
                <a:solidFill>
                  <a:schemeClr val="accent5">
                    <a:lumMod val="20000"/>
                    <a:lumOff val="80000"/>
                  </a:schemeClr>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TW" sz="1000" b="1" dirty="0">
                    <a:solidFill>
                      <a:schemeClr val="tx1"/>
                    </a:solidFill>
                    <a:latin typeface="Times New Roman" panose="02020603050405020304" pitchFamily="18" charset="0"/>
                    <a:cs typeface="Times New Roman" panose="02020603050405020304" pitchFamily="18" charset="0"/>
                  </a:rPr>
                  <a:t>ALU</a:t>
                </a:r>
                <a:endParaRPr lang="zh-TW" altLang="en-US" sz="1000" b="1" dirty="0">
                  <a:solidFill>
                    <a:schemeClr val="tx1"/>
                  </a:solidFill>
                  <a:latin typeface="Times New Roman" panose="02020603050405020304" pitchFamily="18" charset="0"/>
                  <a:cs typeface="Times New Roman" panose="02020603050405020304" pitchFamily="18" charset="0"/>
                </a:endParaRPr>
              </a:p>
            </p:txBody>
          </p:sp>
        </p:grpSp>
      </p:grpSp>
      <p:sp>
        <p:nvSpPr>
          <p:cNvPr id="103" name="文字方塊 102">
            <a:extLst>
              <a:ext uri="{FF2B5EF4-FFF2-40B4-BE49-F238E27FC236}">
                <a16:creationId xmlns:a16="http://schemas.microsoft.com/office/drawing/2014/main" id="{C0501081-FF4C-49E1-B7B4-E18DE59CCFC8}"/>
              </a:ext>
            </a:extLst>
          </p:cNvPr>
          <p:cNvSpPr txBox="1"/>
          <p:nvPr/>
        </p:nvSpPr>
        <p:spPr>
          <a:xfrm>
            <a:off x="0" y="6565619"/>
            <a:ext cx="6096000" cy="307777"/>
          </a:xfrm>
          <a:prstGeom prst="rect">
            <a:avLst/>
          </a:prstGeom>
          <a:noFill/>
        </p:spPr>
        <p:txBody>
          <a:bodyPr wrap="square">
            <a:spAutoFit/>
          </a:bodyPr>
          <a:lstStyle/>
          <a:p>
            <a:r>
              <a:rPr lang="zh-TW" altLang="en-US" sz="1400" dirty="0">
                <a:solidFill>
                  <a:schemeClr val="bg1"/>
                </a:solidFill>
                <a:latin typeface="Times New Roman" panose="02020603050405020304" pitchFamily="18" charset="0"/>
                <a:cs typeface="Times New Roman" panose="02020603050405020304" pitchFamily="18" charset="0"/>
              </a:rPr>
              <a:t>https://www.gigabyte.com/tw/Article/cpu-vs-gpu-which-processor-is-right-for-you</a:t>
            </a:r>
          </a:p>
        </p:txBody>
      </p:sp>
    </p:spTree>
    <p:extLst>
      <p:ext uri="{BB962C8B-B14F-4D97-AF65-F5344CB8AC3E}">
        <p14:creationId xmlns:p14="http://schemas.microsoft.com/office/powerpoint/2010/main" val="3744748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(6/6)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12F19B85-B403-4697-80BC-DF1AA2BE6936}"/>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Improve Execution Speed</a:t>
            </a:r>
          </a:p>
        </p:txBody>
      </p:sp>
      <p:sp>
        <p:nvSpPr>
          <p:cNvPr id="47" name="矩形 46">
            <a:extLst>
              <a:ext uri="{FF2B5EF4-FFF2-40B4-BE49-F238E27FC236}">
                <a16:creationId xmlns:a16="http://schemas.microsoft.com/office/drawing/2014/main" id="{C893A0BC-F634-4EC1-96F9-4BA66339B1C3}"/>
              </a:ext>
            </a:extLst>
          </p:cNvPr>
          <p:cNvSpPr/>
          <p:nvPr/>
        </p:nvSpPr>
        <p:spPr>
          <a:xfrm>
            <a:off x="421009" y="1677114"/>
            <a:ext cx="11261484" cy="1754326"/>
          </a:xfrm>
          <a:prstGeom prst="rect">
            <a:avLst/>
          </a:prstGeom>
        </p:spPr>
        <p:txBody>
          <a:bodyPr wrap="square">
            <a:spAutoFit/>
          </a:bodyPr>
          <a:lstStyle/>
          <a:p>
            <a:pPr marL="742950" lvl="1" indent="-285750" algn="just">
              <a:lnSpc>
                <a:spcPct val="100000"/>
              </a:lnSpc>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CUDA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CUDA is a </a:t>
            </a:r>
            <a:r>
              <a:rPr lang="en-US" altLang="zh-TW" sz="2200" dirty="0">
                <a:solidFill>
                  <a:srgbClr val="FF0000"/>
                </a:solidFill>
                <a:latin typeface="Times New Roman" panose="02020603050405020304" pitchFamily="18" charset="0"/>
                <a:cs typeface="Times New Roman" panose="02020603050405020304" pitchFamily="18" charset="0"/>
              </a:rPr>
              <a:t>parallel computing architecture </a:t>
            </a:r>
            <a:r>
              <a:rPr lang="en-US" altLang="zh-TW" sz="2200" dirty="0">
                <a:latin typeface="Times New Roman" panose="02020603050405020304" pitchFamily="18" charset="0"/>
                <a:cs typeface="Times New Roman" panose="02020603050405020304" pitchFamily="18" charset="0"/>
              </a:rPr>
              <a:t>proposed by Nvidia.</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compiler of CUDA program is </a:t>
            </a:r>
            <a:r>
              <a:rPr lang="en-US" altLang="zh-TW" sz="2200" dirty="0">
                <a:solidFill>
                  <a:srgbClr val="0070C0"/>
                </a:solidFill>
                <a:latin typeface="Times New Roman" panose="02020603050405020304" pitchFamily="18" charset="0"/>
                <a:cs typeface="Times New Roman" panose="02020603050405020304" pitchFamily="18" charset="0"/>
              </a:rPr>
              <a:t>NVCC</a:t>
            </a:r>
            <a:r>
              <a:rPr lang="en-US" altLang="zh-TW" sz="2200" dirty="0">
                <a:latin typeface="Times New Roman" panose="02020603050405020304" pitchFamily="18" charset="0"/>
                <a:cs typeface="Times New Roman" panose="02020603050405020304" pitchFamily="18" charset="0"/>
              </a:rPr>
              <a:t> (NVidia CUDA Compiler).</a:t>
            </a:r>
          </a:p>
        </p:txBody>
      </p:sp>
      <p:sp>
        <p:nvSpPr>
          <p:cNvPr id="48" name="文字方塊 47">
            <a:extLst>
              <a:ext uri="{FF2B5EF4-FFF2-40B4-BE49-F238E27FC236}">
                <a16:creationId xmlns:a16="http://schemas.microsoft.com/office/drawing/2014/main" id="{639E8ADB-CC60-4D9C-BB1F-2B4FDCDD3544}"/>
              </a:ext>
            </a:extLst>
          </p:cNvPr>
          <p:cNvSpPr txBox="1"/>
          <p:nvPr/>
        </p:nvSpPr>
        <p:spPr>
          <a:xfrm>
            <a:off x="7182196" y="492125"/>
            <a:ext cx="5009804"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CUDA: Compute Unified Device Architecture </a:t>
            </a:r>
          </a:p>
        </p:txBody>
      </p:sp>
      <p:pic>
        <p:nvPicPr>
          <p:cNvPr id="15" name="圖片 14">
            <a:extLst>
              <a:ext uri="{FF2B5EF4-FFF2-40B4-BE49-F238E27FC236}">
                <a16:creationId xmlns:a16="http://schemas.microsoft.com/office/drawing/2014/main" id="{7183D4E8-A313-4EBB-AD49-0D00107A2B11}"/>
              </a:ext>
            </a:extLst>
          </p:cNvPr>
          <p:cNvPicPr/>
          <p:nvPr/>
        </p:nvPicPr>
        <p:blipFill rotWithShape="1">
          <a:blip r:embed="rId3">
            <a:extLst>
              <a:ext uri="{28A0092B-C50C-407E-A947-70E740481C1C}">
                <a14:useLocalDpi xmlns:a14="http://schemas.microsoft.com/office/drawing/2010/main" val="0"/>
              </a:ext>
            </a:extLst>
          </a:blip>
          <a:srcRect r="7591"/>
          <a:stretch/>
        </p:blipFill>
        <p:spPr bwMode="auto">
          <a:xfrm>
            <a:off x="3195433" y="3408785"/>
            <a:ext cx="5801134" cy="3154093"/>
          </a:xfrm>
          <a:prstGeom prst="rect">
            <a:avLst/>
          </a:prstGeom>
          <a:noFill/>
          <a:ln>
            <a:noFill/>
          </a:ln>
          <a:extLst>
            <a:ext uri="{53640926-AAD7-44D8-BBD7-CCE9431645EC}">
              <a14:shadowObscured xmlns:a14="http://schemas.microsoft.com/office/drawing/2010/main"/>
            </a:ext>
          </a:extLst>
        </p:spPr>
      </p:pic>
      <p:sp>
        <p:nvSpPr>
          <p:cNvPr id="16" name="文字方塊 15">
            <a:extLst>
              <a:ext uri="{FF2B5EF4-FFF2-40B4-BE49-F238E27FC236}">
                <a16:creationId xmlns:a16="http://schemas.microsoft.com/office/drawing/2014/main" id="{D14E7D51-11AA-42E0-856A-26E2DF2AF9B7}"/>
              </a:ext>
            </a:extLst>
          </p:cNvPr>
          <p:cNvSpPr txBox="1"/>
          <p:nvPr/>
        </p:nvSpPr>
        <p:spPr>
          <a:xfrm>
            <a:off x="4725823" y="6505852"/>
            <a:ext cx="2840446" cy="369332"/>
          </a:xfrm>
          <a:prstGeom prst="rect">
            <a:avLst/>
          </a:prstGeom>
          <a:noFill/>
        </p:spPr>
        <p:txBody>
          <a:bodyPr wrap="square">
            <a:spAutoFit/>
          </a:bodyPr>
          <a:lstStyle/>
          <a:p>
            <a:pPr defTabSz="457200" eaLnBrk="1" fontAlgn="auto" hangingPunct="1">
              <a:spcBef>
                <a:spcPts val="0"/>
              </a:spcBef>
              <a:spcAft>
                <a:spcPts val="0"/>
              </a:spcAft>
            </a:pPr>
            <a:r>
              <a:rPr lang="en-US" altLang="zh-TW" kern="100" dirty="0">
                <a:solidFill>
                  <a:schemeClr val="bg1"/>
                </a:solidFill>
                <a:latin typeface="Times New Roman" panose="02020603050405020304" pitchFamily="18" charset="0"/>
                <a:ea typeface="標楷體" panose="03000509000000000000" pitchFamily="65" charset="-120"/>
              </a:rPr>
              <a:t>CUDA processing flowchart.</a:t>
            </a:r>
            <a:endParaRPr lang="zh-TW" altLang="en-US" dirty="0">
              <a:solidFill>
                <a:schemeClr val="bg1"/>
              </a:solidFill>
              <a:latin typeface="Times New Roman"/>
              <a:ea typeface="標楷體"/>
            </a:endParaRPr>
          </a:p>
        </p:txBody>
      </p:sp>
    </p:spTree>
    <p:extLst>
      <p:ext uri="{BB962C8B-B14F-4D97-AF65-F5344CB8AC3E}">
        <p14:creationId xmlns:p14="http://schemas.microsoft.com/office/powerpoint/2010/main" val="391917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14</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12" name="表格 11">
            <a:extLst>
              <a:ext uri="{FF2B5EF4-FFF2-40B4-BE49-F238E27FC236}">
                <a16:creationId xmlns:a16="http://schemas.microsoft.com/office/drawing/2014/main" id="{A922E4FC-BC71-428F-908E-48B39FCAAAB7}"/>
              </a:ext>
            </a:extLst>
          </p:cNvPr>
          <p:cNvGraphicFramePr>
            <a:graphicFrameLocks noGrp="1"/>
          </p:cNvGraphicFramePr>
          <p:nvPr>
            <p:extLst>
              <p:ext uri="{D42A27DB-BD31-4B8C-83A1-F6EECF244321}">
                <p14:modId xmlns:p14="http://schemas.microsoft.com/office/powerpoint/2010/main" val="1800127976"/>
              </p:ext>
            </p:extLst>
          </p:nvPr>
        </p:nvGraphicFramePr>
        <p:xfrm>
          <a:off x="818388" y="1234440"/>
          <a:ext cx="10555224" cy="4389120"/>
        </p:xfrm>
        <a:graphic>
          <a:graphicData uri="http://schemas.openxmlformats.org/drawingml/2006/table">
            <a:tbl>
              <a:tblPr firstRow="1" bandRow="1"/>
              <a:tblGrid>
                <a:gridCol w="5114544">
                  <a:extLst>
                    <a:ext uri="{9D8B030D-6E8A-4147-A177-3AD203B41FA5}">
                      <a16:colId xmlns:a16="http://schemas.microsoft.com/office/drawing/2014/main" val="3947659282"/>
                    </a:ext>
                  </a:extLst>
                </a:gridCol>
                <a:gridCol w="5440680">
                  <a:extLst>
                    <a:ext uri="{9D8B030D-6E8A-4147-A177-3AD203B41FA5}">
                      <a16:colId xmlns:a16="http://schemas.microsoft.com/office/drawing/2014/main" val="3734143356"/>
                    </a:ext>
                  </a:extLst>
                </a:gridCol>
              </a:tblGrid>
              <a:tr h="370840">
                <a:tc gridSpan="2">
                  <a:txBody>
                    <a:bodyPr/>
                    <a:lstStyle>
                      <a:lvl1pPr marL="0" algn="l" defTabSz="914400" rtl="0" eaLnBrk="1" latinLnBrk="0" hangingPunct="1">
                        <a:defRPr sz="1800" b="1" kern="1200">
                          <a:solidFill>
                            <a:schemeClr val="lt1"/>
                          </a:solidFill>
                          <a:latin typeface="等线" panose="020F0502020204030204"/>
                        </a:defRPr>
                      </a:lvl1pPr>
                      <a:lvl2pPr marL="457200" algn="l" defTabSz="914400" rtl="0" eaLnBrk="1" latinLnBrk="0" hangingPunct="1">
                        <a:defRPr sz="1800" b="1" kern="1200">
                          <a:solidFill>
                            <a:schemeClr val="lt1"/>
                          </a:solidFill>
                          <a:latin typeface="等线" panose="020F0502020204030204"/>
                        </a:defRPr>
                      </a:lvl2pPr>
                      <a:lvl3pPr marL="914400" algn="l" defTabSz="914400" rtl="0" eaLnBrk="1" latinLnBrk="0" hangingPunct="1">
                        <a:defRPr sz="1800" b="1" kern="1200">
                          <a:solidFill>
                            <a:schemeClr val="lt1"/>
                          </a:solidFill>
                          <a:latin typeface="等线" panose="020F0502020204030204"/>
                        </a:defRPr>
                      </a:lvl3pPr>
                      <a:lvl4pPr marL="1371600" algn="l" defTabSz="914400" rtl="0" eaLnBrk="1" latinLnBrk="0" hangingPunct="1">
                        <a:defRPr sz="1800" b="1" kern="1200">
                          <a:solidFill>
                            <a:schemeClr val="lt1"/>
                          </a:solidFill>
                          <a:latin typeface="等线" panose="020F0502020204030204"/>
                        </a:defRPr>
                      </a:lvl4pPr>
                      <a:lvl5pPr marL="1828800" algn="l" defTabSz="914400" rtl="0" eaLnBrk="1" latinLnBrk="0" hangingPunct="1">
                        <a:defRPr sz="1800" b="1" kern="1200">
                          <a:solidFill>
                            <a:schemeClr val="lt1"/>
                          </a:solidFill>
                          <a:latin typeface="等线" panose="020F0502020204030204"/>
                        </a:defRPr>
                      </a:lvl5pPr>
                      <a:lvl6pPr marL="2286000" algn="l" defTabSz="914400" rtl="0" eaLnBrk="1" latinLnBrk="0" hangingPunct="1">
                        <a:defRPr sz="1800" b="1" kern="1200">
                          <a:solidFill>
                            <a:schemeClr val="lt1"/>
                          </a:solidFill>
                          <a:latin typeface="等线" panose="020F0502020204030204"/>
                        </a:defRPr>
                      </a:lvl6pPr>
                      <a:lvl7pPr marL="2743200" algn="l" defTabSz="914400" rtl="0" eaLnBrk="1" latinLnBrk="0" hangingPunct="1">
                        <a:defRPr sz="1800" b="1" kern="1200">
                          <a:solidFill>
                            <a:schemeClr val="lt1"/>
                          </a:solidFill>
                          <a:latin typeface="等线" panose="020F0502020204030204"/>
                        </a:defRPr>
                      </a:lvl7pPr>
                      <a:lvl8pPr marL="3200400" algn="l" defTabSz="914400" rtl="0" eaLnBrk="1" latinLnBrk="0" hangingPunct="1">
                        <a:defRPr sz="1800" b="1" kern="1200">
                          <a:solidFill>
                            <a:schemeClr val="lt1"/>
                          </a:solidFill>
                          <a:latin typeface="等线" panose="020F0502020204030204"/>
                        </a:defRPr>
                      </a:lvl8pPr>
                      <a:lvl9pPr marL="3657600" algn="l" defTabSz="914400" rtl="0" eaLnBrk="1" latinLnBrk="0" hangingPunct="1">
                        <a:defRPr sz="1800" b="1" kern="1200">
                          <a:solidFill>
                            <a:schemeClr val="lt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System Environment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6A7991"/>
                    </a:solidFill>
                  </a:tcPr>
                </a:tc>
                <a:tc hMerge="1">
                  <a:txBody>
                    <a:bodyPr/>
                    <a:lstStyle/>
                    <a:p>
                      <a:endParaRPr lang="zh-TW" altLang="en-US" dirty="0"/>
                    </a:p>
                  </a:txBody>
                  <a:tcPr/>
                </a:tc>
                <a:extLst>
                  <a:ext uri="{0D108BD9-81ED-4DB2-BD59-A6C34878D82A}">
                    <a16:rowId xmlns:a16="http://schemas.microsoft.com/office/drawing/2014/main" val="2568671181"/>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Operating System</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Windows 10</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695355491"/>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CPU (Central Processing Unit)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AMD Ryzen 9 5900X 12-Core Processor</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(24 Threads)</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3206130652"/>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RAM (Random</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Access Memory)</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32.0 GB</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1395251249"/>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GPU (Graphics Processing Unit)</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Nvidia GeForce RTX 3090</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2170304927"/>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Programming Development Tool</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Visual Studio 2022</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424091303"/>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OpenCV</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OpenCV 4.6.0</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20000"/>
                      </a:srgbClr>
                    </a:solidFill>
                  </a:tcPr>
                </a:tc>
                <a:extLst>
                  <a:ext uri="{0D108BD9-81ED-4DB2-BD59-A6C34878D82A}">
                    <a16:rowId xmlns:a16="http://schemas.microsoft.com/office/drawing/2014/main" val="3570514602"/>
                  </a:ext>
                </a:extLst>
              </a:tr>
              <a:tr h="370840">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CUDA Version</a:t>
                      </a:r>
                    </a:p>
                    <a:p>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(Compute Unified Device Architecture)</a:t>
                      </a:r>
                      <a:endParaRPr lang="zh-TW" altLang="en-US" sz="24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tc>
                  <a:txBody>
                    <a:bodyPr/>
                    <a:lstStyle>
                      <a:lvl1pPr marL="0" algn="l" defTabSz="914400" rtl="0" eaLnBrk="1" latinLnBrk="0" hangingPunct="1">
                        <a:defRPr sz="1800" kern="1200">
                          <a:solidFill>
                            <a:schemeClr val="dk1"/>
                          </a:solidFill>
                          <a:latin typeface="等线" panose="020F0502020204030204"/>
                        </a:defRPr>
                      </a:lvl1pPr>
                      <a:lvl2pPr marL="457200" algn="l" defTabSz="914400" rtl="0" eaLnBrk="1" latinLnBrk="0" hangingPunct="1">
                        <a:defRPr sz="1800" kern="1200">
                          <a:solidFill>
                            <a:schemeClr val="dk1"/>
                          </a:solidFill>
                          <a:latin typeface="等线" panose="020F0502020204030204"/>
                        </a:defRPr>
                      </a:lvl2pPr>
                      <a:lvl3pPr marL="914400" algn="l" defTabSz="914400" rtl="0" eaLnBrk="1" latinLnBrk="0" hangingPunct="1">
                        <a:defRPr sz="1800" kern="1200">
                          <a:solidFill>
                            <a:schemeClr val="dk1"/>
                          </a:solidFill>
                          <a:latin typeface="等线" panose="020F0502020204030204"/>
                        </a:defRPr>
                      </a:lvl3pPr>
                      <a:lvl4pPr marL="1371600" algn="l" defTabSz="914400" rtl="0" eaLnBrk="1" latinLnBrk="0" hangingPunct="1">
                        <a:defRPr sz="1800" kern="1200">
                          <a:solidFill>
                            <a:schemeClr val="dk1"/>
                          </a:solidFill>
                          <a:latin typeface="等线" panose="020F0502020204030204"/>
                        </a:defRPr>
                      </a:lvl4pPr>
                      <a:lvl5pPr marL="1828800" algn="l" defTabSz="914400" rtl="0" eaLnBrk="1" latinLnBrk="0" hangingPunct="1">
                        <a:defRPr sz="1800" kern="1200">
                          <a:solidFill>
                            <a:schemeClr val="dk1"/>
                          </a:solidFill>
                          <a:latin typeface="等线" panose="020F0502020204030204"/>
                        </a:defRPr>
                      </a:lvl5pPr>
                      <a:lvl6pPr marL="2286000" algn="l" defTabSz="914400" rtl="0" eaLnBrk="1" latinLnBrk="0" hangingPunct="1">
                        <a:defRPr sz="1800" kern="1200">
                          <a:solidFill>
                            <a:schemeClr val="dk1"/>
                          </a:solidFill>
                          <a:latin typeface="等线" panose="020F0502020204030204"/>
                        </a:defRPr>
                      </a:lvl6pPr>
                      <a:lvl7pPr marL="2743200" algn="l" defTabSz="914400" rtl="0" eaLnBrk="1" latinLnBrk="0" hangingPunct="1">
                        <a:defRPr sz="1800" kern="1200">
                          <a:solidFill>
                            <a:schemeClr val="dk1"/>
                          </a:solidFill>
                          <a:latin typeface="等线" panose="020F0502020204030204"/>
                        </a:defRPr>
                      </a:lvl7pPr>
                      <a:lvl8pPr marL="3200400" algn="l" defTabSz="914400" rtl="0" eaLnBrk="1" latinLnBrk="0" hangingPunct="1">
                        <a:defRPr sz="1800" kern="1200">
                          <a:solidFill>
                            <a:schemeClr val="dk1"/>
                          </a:solidFill>
                          <a:latin typeface="等线" panose="020F0502020204030204"/>
                        </a:defRPr>
                      </a:lvl8pPr>
                      <a:lvl9pPr marL="3657600" algn="l" defTabSz="914400" rtl="0" eaLnBrk="1" latinLnBrk="0" hangingPunct="1">
                        <a:defRPr sz="1800" kern="1200">
                          <a:solidFill>
                            <a:schemeClr val="dk1"/>
                          </a:solidFill>
                          <a:latin typeface="等线" panose="020F0502020204030204"/>
                        </a:defRPr>
                      </a:lvl9pPr>
                    </a:lstStyle>
                    <a:p>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CUDA 11.7</a:t>
                      </a:r>
                      <a:endPar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6A7991">
                        <a:tint val="40000"/>
                      </a:srgbClr>
                    </a:solidFill>
                  </a:tcPr>
                </a:tc>
                <a:extLst>
                  <a:ext uri="{0D108BD9-81ED-4DB2-BD59-A6C34878D82A}">
                    <a16:rowId xmlns:a16="http://schemas.microsoft.com/office/drawing/2014/main" val="3699548030"/>
                  </a:ext>
                </a:extLst>
              </a:tr>
            </a:tbl>
          </a:graphicData>
        </a:graphic>
      </p:graphicFrame>
    </p:spTree>
    <p:extLst>
      <p:ext uri="{BB962C8B-B14F-4D97-AF65-F5344CB8AC3E}">
        <p14:creationId xmlns:p14="http://schemas.microsoft.com/office/powerpoint/2010/main" val="4007593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6" name="矩形 15">
            <a:extLst>
              <a:ext uri="{FF2B5EF4-FFF2-40B4-BE49-F238E27FC236}">
                <a16:creationId xmlns:a16="http://schemas.microsoft.com/office/drawing/2014/main" id="{2EFA8F55-3CB9-4B30-BA79-5B4C3F058708}"/>
              </a:ext>
            </a:extLst>
          </p:cNvPr>
          <p:cNvSpPr/>
          <p:nvPr/>
        </p:nvSpPr>
        <p:spPr>
          <a:xfrm>
            <a:off x="764788" y="970860"/>
            <a:ext cx="9428539" cy="461665"/>
          </a:xfrm>
          <a:prstGeom prst="rect">
            <a:avLst/>
          </a:prstGeom>
        </p:spPr>
        <p:txBody>
          <a:bodyPr wrap="square">
            <a:spAutoFit/>
          </a:bodyPr>
          <a:lstStyle/>
          <a:p>
            <a:pPr>
              <a:spcAft>
                <a:spcPts val="600"/>
              </a:spcAft>
            </a:pPr>
            <a:r>
              <a:rPr lang="en-US" altLang="zh-TW" sz="2400" dirty="0">
                <a:latin typeface="Times New Roman" panose="02020603050405020304" pitchFamily="18" charset="0"/>
                <a:cs typeface="Times New Roman" panose="02020603050405020304" pitchFamily="18" charset="0"/>
              </a:rPr>
              <a:t>PSNR</a:t>
            </a:r>
            <a:r>
              <a:rPr lang="zh-TW" altLang="en-US" sz="2400" dirty="0">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(Peak Signal-to-Noise Ratio)</a:t>
            </a:r>
          </a:p>
        </p:txBody>
      </p:sp>
      <p:sp>
        <p:nvSpPr>
          <p:cNvPr id="17" name="矩形 16">
            <a:extLst>
              <a:ext uri="{FF2B5EF4-FFF2-40B4-BE49-F238E27FC236}">
                <a16:creationId xmlns:a16="http://schemas.microsoft.com/office/drawing/2014/main" id="{A9E83877-69EC-469C-A9A7-D2B6B50B2CBF}"/>
              </a:ext>
            </a:extLst>
          </p:cNvPr>
          <p:cNvSpPr/>
          <p:nvPr/>
        </p:nvSpPr>
        <p:spPr>
          <a:xfrm>
            <a:off x="916648" y="1580996"/>
            <a:ext cx="10634643" cy="1908215"/>
          </a:xfrm>
          <a:prstGeom prst="rect">
            <a:avLst/>
          </a:prstGeom>
        </p:spPr>
        <p:txBody>
          <a:bodyPr wrap="square">
            <a:spAutoFit/>
          </a:bodyPr>
          <a:lstStyle/>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Peak Signal-to-Noise Ratio (PSNR) is an </a:t>
            </a:r>
            <a:r>
              <a:rPr lang="en-US" altLang="zh-TW" sz="2200" dirty="0">
                <a:solidFill>
                  <a:srgbClr val="0070C0"/>
                </a:solidFill>
                <a:latin typeface="Times New Roman" panose="02020603050405020304" pitchFamily="18" charset="0"/>
                <a:cs typeface="Times New Roman" panose="02020603050405020304" pitchFamily="18" charset="0"/>
              </a:rPr>
              <a:t>objective criterion </a:t>
            </a:r>
            <a:r>
              <a:rPr lang="en-US" altLang="zh-TW" sz="2200" dirty="0">
                <a:latin typeface="Times New Roman" panose="02020603050405020304" pitchFamily="18" charset="0"/>
                <a:cs typeface="Times New Roman" panose="02020603050405020304" pitchFamily="18" charset="0"/>
              </a:rPr>
              <a:t>for evaluating images.</a:t>
            </a:r>
          </a:p>
          <a:p>
            <a:pPr marL="742950" lvl="1" indent="-285750" algn="just">
              <a:spcAft>
                <a:spcPts val="1800"/>
              </a:spcAft>
              <a:buFont typeface="Wingdings" panose="05000000000000000000" pitchFamily="2" charset="2"/>
              <a:buChar char="u"/>
            </a:pPr>
            <a:r>
              <a:rPr lang="en-US" altLang="zh-TW" sz="2000" dirty="0">
                <a:latin typeface="Times New Roman" panose="02020603050405020304" pitchFamily="18" charset="0"/>
                <a:cs typeface="Times New Roman" panose="02020603050405020304" pitchFamily="18" charset="0"/>
              </a:rPr>
              <a:t>It takes the ratio of the maximum value of the image signal to the noise in the image as the evaluation standard.</a:t>
            </a:r>
          </a:p>
          <a:p>
            <a:pPr marL="285750" lvl="1"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unit of PSNR is decibel (dB).	</a:t>
            </a:r>
            <a:r>
              <a:rPr lang="en-US" altLang="zh-TW" sz="2000" dirty="0">
                <a:latin typeface="Times New Roman" panose="02020603050405020304" pitchFamily="18" charset="0"/>
                <a:cs typeface="Times New Roman" panose="02020603050405020304" pitchFamily="18" charset="0"/>
              </a:rPr>
              <a:t>	</a:t>
            </a:r>
          </a:p>
        </p:txBody>
      </p:sp>
      <p:pic>
        <p:nvPicPr>
          <p:cNvPr id="18" name="圖片 17">
            <a:extLst>
              <a:ext uri="{FF2B5EF4-FFF2-40B4-BE49-F238E27FC236}">
                <a16:creationId xmlns:a16="http://schemas.microsoft.com/office/drawing/2014/main" id="{BF689D7F-1B5A-47F7-8E84-BE8DFE424571}"/>
              </a:ext>
            </a:extLst>
          </p:cNvPr>
          <p:cNvPicPr>
            <a:picLocks noChangeAspect="1"/>
          </p:cNvPicPr>
          <p:nvPr/>
        </p:nvPicPr>
        <p:blipFill>
          <a:blip r:embed="rId3"/>
          <a:stretch>
            <a:fillRect/>
          </a:stretch>
        </p:blipFill>
        <p:spPr>
          <a:xfrm>
            <a:off x="2514717" y="3733936"/>
            <a:ext cx="5581049" cy="1311834"/>
          </a:xfrm>
          <a:prstGeom prst="rect">
            <a:avLst/>
          </a:prstGeom>
        </p:spPr>
      </p:pic>
      <p:pic>
        <p:nvPicPr>
          <p:cNvPr id="19" name="圖片 18">
            <a:extLst>
              <a:ext uri="{FF2B5EF4-FFF2-40B4-BE49-F238E27FC236}">
                <a16:creationId xmlns:a16="http://schemas.microsoft.com/office/drawing/2014/main" id="{79F99DFE-3DBC-44C4-B1C3-AF9E5299733E}"/>
              </a:ext>
            </a:extLst>
          </p:cNvPr>
          <p:cNvPicPr>
            <a:picLocks noChangeAspect="1"/>
          </p:cNvPicPr>
          <p:nvPr/>
        </p:nvPicPr>
        <p:blipFill>
          <a:blip r:embed="rId4"/>
          <a:stretch>
            <a:fillRect/>
          </a:stretch>
        </p:blipFill>
        <p:spPr>
          <a:xfrm>
            <a:off x="2514717" y="4915532"/>
            <a:ext cx="7215065" cy="1296967"/>
          </a:xfrm>
          <a:prstGeom prst="rect">
            <a:avLst/>
          </a:prstGeom>
        </p:spPr>
      </p:pic>
    </p:spTree>
    <p:extLst>
      <p:ext uri="{BB962C8B-B14F-4D97-AF65-F5344CB8AC3E}">
        <p14:creationId xmlns:p14="http://schemas.microsoft.com/office/powerpoint/2010/main" val="362632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3" name="矩形 12">
            <a:extLst>
              <a:ext uri="{FF2B5EF4-FFF2-40B4-BE49-F238E27FC236}">
                <a16:creationId xmlns:a16="http://schemas.microsoft.com/office/drawing/2014/main" id="{7B5111FE-3DD3-45A2-8E77-D87345BCCB69}"/>
              </a:ext>
            </a:extLst>
          </p:cNvPr>
          <p:cNvSpPr/>
          <p:nvPr/>
        </p:nvSpPr>
        <p:spPr>
          <a:xfrm>
            <a:off x="916648" y="1585004"/>
            <a:ext cx="10634643" cy="1538883"/>
          </a:xfrm>
          <a:prstGeom prst="rect">
            <a:avLst/>
          </a:prstGeom>
        </p:spPr>
        <p:txBody>
          <a:bodyPr wrap="square">
            <a:spAutoFit/>
          </a:bodyPr>
          <a:lstStyle/>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SSIM is an indicator used to measure the similarity between two digital images.</a:t>
            </a:r>
          </a:p>
          <a:p>
            <a:pPr marL="285750" indent="-285750" algn="just">
              <a:spcAft>
                <a:spcPts val="18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range of the SSIM index is </a:t>
            </a:r>
            <a:r>
              <a:rPr lang="en-US" altLang="zh-TW" sz="2200" dirty="0">
                <a:solidFill>
                  <a:srgbClr val="FF0000"/>
                </a:solidFill>
                <a:latin typeface="Times New Roman" panose="02020603050405020304" pitchFamily="18" charset="0"/>
                <a:cs typeface="Times New Roman" panose="02020603050405020304" pitchFamily="18" charset="0"/>
              </a:rPr>
              <a:t>between 0 and 1</a:t>
            </a:r>
            <a:r>
              <a:rPr lang="en-US" altLang="zh-TW" sz="2200" dirty="0">
                <a:latin typeface="Times New Roman" panose="02020603050405020304" pitchFamily="18" charset="0"/>
                <a:cs typeface="Times New Roman" panose="02020603050405020304" pitchFamily="18" charset="0"/>
              </a:rPr>
              <a:t>.</a:t>
            </a:r>
          </a:p>
          <a:p>
            <a:pPr marL="742950" lvl="1" indent="-285750" algn="just">
              <a:spcAft>
                <a:spcPts val="1800"/>
              </a:spcAft>
              <a:buFont typeface="Wingdings" panose="05000000000000000000" pitchFamily="2" charset="2"/>
              <a:buChar char="u"/>
            </a:pPr>
            <a:r>
              <a:rPr lang="en-US" altLang="zh-TW" sz="2000" dirty="0">
                <a:latin typeface="Times New Roman" panose="02020603050405020304" pitchFamily="18" charset="0"/>
                <a:cs typeface="Times New Roman" panose="02020603050405020304" pitchFamily="18" charset="0"/>
              </a:rPr>
              <a:t>The higher the value, the better.</a:t>
            </a:r>
          </a:p>
        </p:txBody>
      </p:sp>
      <p:pic>
        <p:nvPicPr>
          <p:cNvPr id="14" name="圖片 13">
            <a:extLst>
              <a:ext uri="{FF2B5EF4-FFF2-40B4-BE49-F238E27FC236}">
                <a16:creationId xmlns:a16="http://schemas.microsoft.com/office/drawing/2014/main" id="{3B729BA7-C0E1-4D2A-9738-623FF38632B5}"/>
              </a:ext>
            </a:extLst>
          </p:cNvPr>
          <p:cNvPicPr>
            <a:picLocks noChangeAspect="1"/>
          </p:cNvPicPr>
          <p:nvPr/>
        </p:nvPicPr>
        <p:blipFill>
          <a:blip r:embed="rId3"/>
          <a:stretch>
            <a:fillRect/>
          </a:stretch>
        </p:blipFill>
        <p:spPr>
          <a:xfrm>
            <a:off x="2368413" y="3198122"/>
            <a:ext cx="6221288" cy="1283758"/>
          </a:xfrm>
          <a:prstGeom prst="rect">
            <a:avLst/>
          </a:prstGeom>
        </p:spPr>
      </p:pic>
      <mc:AlternateContent xmlns:mc="http://schemas.openxmlformats.org/markup-compatibility/2006" xmlns:a14="http://schemas.microsoft.com/office/drawing/2010/main">
        <mc:Choice Requires="a14">
          <p:sp>
            <p:nvSpPr>
              <p:cNvPr id="15" name="文字方塊 14">
                <a:extLst>
                  <a:ext uri="{FF2B5EF4-FFF2-40B4-BE49-F238E27FC236}">
                    <a16:creationId xmlns:a16="http://schemas.microsoft.com/office/drawing/2014/main" id="{C726EDFE-DD17-4F8B-BF08-6CE9627D0E13}"/>
                  </a:ext>
                </a:extLst>
              </p:cNvPr>
              <p:cNvSpPr txBox="1"/>
              <p:nvPr/>
            </p:nvSpPr>
            <p:spPr>
              <a:xfrm>
                <a:off x="3419442" y="4556116"/>
                <a:ext cx="6266046" cy="1578445"/>
              </a:xfrm>
              <a:prstGeom prst="rect">
                <a:avLst/>
              </a:prstGeom>
              <a:noFill/>
            </p:spPr>
            <p:txBody>
              <a:bodyPr wrap="square" rtlCol="0">
                <a:spAutoFit/>
              </a:bodyPr>
              <a:lstStyle/>
              <a:p>
                <a:pPr>
                  <a:spcAft>
                    <a:spcPts val="600"/>
                  </a:spcAft>
                </a:pPr>
                <a:r>
                  <a:rPr lang="en-US" altLang="zh-TW" sz="2000" dirty="0">
                    <a:latin typeface="Times New Roman" panose="02020603050405020304" pitchFamily="18" charset="0"/>
                    <a:cs typeface="Times New Roman" panose="02020603050405020304" pitchFamily="18" charset="0"/>
                  </a:rPr>
                  <a:t>μ: mean intensity of images</a:t>
                </a:r>
              </a:p>
              <a:p>
                <a:pPr>
                  <a:spcAft>
                    <a:spcPts val="600"/>
                  </a:spcAft>
                </a:pPr>
                <a14:m>
                  <m:oMath xmlns:m="http://schemas.openxmlformats.org/officeDocument/2006/math">
                    <m:sSup>
                      <m:sSupPr>
                        <m:ctrlPr>
                          <a:rPr lang="en-US" altLang="zh-TW" sz="2000" i="1" smtClean="0">
                            <a:latin typeface="Cambria Math" panose="02040503050406030204" pitchFamily="18" charset="0"/>
                          </a:rPr>
                        </m:ctrlPr>
                      </m:sSupPr>
                      <m:e>
                        <m:r>
                          <m:rPr>
                            <m:nor/>
                          </m:rPr>
                          <a:rPr lang="en-US" altLang="zh-TW" sz="2000" dirty="0">
                            <a:latin typeface="Times New Roman" panose="02020603050405020304" pitchFamily="18" charset="0"/>
                            <a:cs typeface="Times New Roman" panose="02020603050405020304" pitchFamily="18" charset="0"/>
                          </a:rPr>
                          <m:t>σ</m:t>
                        </m:r>
                      </m:e>
                      <m:sup>
                        <m:r>
                          <a:rPr lang="en-US" altLang="zh-TW" sz="2000" b="0" i="1" smtClean="0">
                            <a:latin typeface="Cambria Math" panose="02040503050406030204" pitchFamily="18" charset="0"/>
                          </a:rPr>
                          <m:t>2</m:t>
                        </m:r>
                      </m:sup>
                    </m:sSup>
                  </m:oMath>
                </a14:m>
                <a:r>
                  <a:rPr lang="en-US" altLang="zh-TW" sz="2000" dirty="0">
                    <a:latin typeface="Times New Roman" panose="02020603050405020304" pitchFamily="18" charset="0"/>
                    <a:cs typeface="Times New Roman" panose="02020603050405020304" pitchFamily="18" charset="0"/>
                  </a:rPr>
                  <a:t>:  variance of image intensity</a:t>
                </a:r>
              </a:p>
              <a:p>
                <a:pPr>
                  <a:spcAft>
                    <a:spcPts val="600"/>
                  </a:spcAft>
                </a:pPr>
                <a14:m>
                  <m:oMath xmlns:m="http://schemas.openxmlformats.org/officeDocument/2006/math">
                    <m:sSub>
                      <m:sSubPr>
                        <m:ctrlPr>
                          <a:rPr lang="en-US" altLang="zh-TW" sz="2000" i="1" smtClean="0">
                            <a:latin typeface="Cambria Math" panose="02040503050406030204" pitchFamily="18" charset="0"/>
                          </a:rPr>
                        </m:ctrlPr>
                      </m:sSubPr>
                      <m:e>
                        <m:r>
                          <m:rPr>
                            <m:sty m:val="p"/>
                          </m:rPr>
                          <a:rPr lang="en-US" altLang="zh-TW" sz="2000" i="1">
                            <a:latin typeface="Cambria Math" panose="02040503050406030204" pitchFamily="18" charset="0"/>
                          </a:rPr>
                          <m:t>σ</m:t>
                        </m:r>
                      </m:e>
                      <m:sub>
                        <m:r>
                          <a:rPr lang="en-US" altLang="zh-TW" sz="2000" b="0" i="1" smtClean="0">
                            <a:latin typeface="Cambria Math" panose="02040503050406030204" pitchFamily="18" charset="0"/>
                          </a:rPr>
                          <m:t>𝑥𝑦</m:t>
                        </m:r>
                      </m:sub>
                    </m:sSub>
                  </m:oMath>
                </a14:m>
                <a:r>
                  <a:rPr lang="en-US" altLang="zh-TW" sz="2000" dirty="0">
                    <a:latin typeface="Times New Roman" panose="02020603050405020304" pitchFamily="18" charset="0"/>
                    <a:cs typeface="Times New Roman" panose="02020603050405020304" pitchFamily="18" charset="0"/>
                  </a:rPr>
                  <a:t>: Covariance of predicted and actual image intensity</a:t>
                </a:r>
              </a:p>
              <a:p>
                <a:pPr>
                  <a:spcAft>
                    <a:spcPts val="600"/>
                  </a:spcAft>
                </a:pPr>
                <a14:m>
                  <m:oMath xmlns:m="http://schemas.openxmlformats.org/officeDocument/2006/math">
                    <m:sSub>
                      <m:sSubPr>
                        <m:ctrlPr>
                          <a:rPr lang="en-US" altLang="zh-TW" sz="2000" i="1" smtClean="0">
                            <a:latin typeface="Cambria Math" panose="02040503050406030204" pitchFamily="18" charset="0"/>
                          </a:rPr>
                        </m:ctrlPr>
                      </m:sSubPr>
                      <m:e>
                        <m:r>
                          <a:rPr lang="en-US" altLang="zh-TW" sz="2000" b="0" i="1" smtClean="0">
                            <a:latin typeface="Cambria Math" panose="02040503050406030204" pitchFamily="18" charset="0"/>
                          </a:rPr>
                          <m:t>𝐶</m:t>
                        </m:r>
                      </m:e>
                      <m:sub>
                        <m:r>
                          <a:rPr lang="en-US" altLang="zh-TW" sz="2000" b="0" i="1" smtClean="0">
                            <a:latin typeface="Cambria Math" panose="02040503050406030204" pitchFamily="18" charset="0"/>
                          </a:rPr>
                          <m:t>1</m:t>
                        </m:r>
                      </m:sub>
                    </m:sSub>
                  </m:oMath>
                </a14:m>
                <a:r>
                  <a:rPr lang="en-US" altLang="zh-TW"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US" altLang="zh-TW" sz="2000" i="1">
                            <a:latin typeface="Cambria Math" panose="02040503050406030204" pitchFamily="18" charset="0"/>
                          </a:rPr>
                        </m:ctrlPr>
                      </m:sSubPr>
                      <m:e>
                        <m:r>
                          <a:rPr lang="en-US" altLang="zh-TW" sz="2000" i="1">
                            <a:latin typeface="Cambria Math" panose="02040503050406030204" pitchFamily="18" charset="0"/>
                          </a:rPr>
                          <m:t>𝐶</m:t>
                        </m:r>
                      </m:e>
                      <m:sub>
                        <m:r>
                          <a:rPr lang="en-US" altLang="zh-TW" sz="2000" b="0" i="1" smtClean="0">
                            <a:latin typeface="Cambria Math" panose="02040503050406030204" pitchFamily="18" charset="0"/>
                          </a:rPr>
                          <m:t>2</m:t>
                        </m:r>
                      </m:sub>
                    </m:sSub>
                    <m:r>
                      <a:rPr lang="en-US" altLang="zh-TW" sz="2000" i="1">
                        <a:latin typeface="Cambria Math" panose="02040503050406030204" pitchFamily="18" charset="0"/>
                      </a:rPr>
                      <m:t> </m:t>
                    </m:r>
                  </m:oMath>
                </a14:m>
                <a:r>
                  <a:rPr lang="en-US" altLang="zh-TW" sz="2000" dirty="0">
                    <a:latin typeface="Times New Roman" panose="02020603050405020304" pitchFamily="18" charset="0"/>
                    <a:cs typeface="Times New Roman" panose="02020603050405020304" pitchFamily="18" charset="0"/>
                  </a:rPr>
                  <a:t>: constant (typically 0.01, 0.03)</a:t>
                </a:r>
                <a:endParaRPr lang="zh-TW" altLang="en-US" sz="2000" dirty="0">
                  <a:latin typeface="Times New Roman" panose="02020603050405020304" pitchFamily="18" charset="0"/>
                  <a:cs typeface="Times New Roman" panose="02020603050405020304" pitchFamily="18" charset="0"/>
                </a:endParaRPr>
              </a:p>
            </p:txBody>
          </p:sp>
        </mc:Choice>
        <mc:Fallback xmlns="">
          <p:sp>
            <p:nvSpPr>
              <p:cNvPr id="15" name="文字方塊 14">
                <a:extLst>
                  <a:ext uri="{FF2B5EF4-FFF2-40B4-BE49-F238E27FC236}">
                    <a16:creationId xmlns:a16="http://schemas.microsoft.com/office/drawing/2014/main" id="{C726EDFE-DD17-4F8B-BF08-6CE9627D0E13}"/>
                  </a:ext>
                </a:extLst>
              </p:cNvPr>
              <p:cNvSpPr txBox="1">
                <a:spLocks noRot="1" noChangeAspect="1" noMove="1" noResize="1" noEditPoints="1" noAdjustHandles="1" noChangeArrowheads="1" noChangeShapeType="1" noTextEdit="1"/>
              </p:cNvSpPr>
              <p:nvPr/>
            </p:nvSpPr>
            <p:spPr>
              <a:xfrm>
                <a:off x="3419442" y="4556116"/>
                <a:ext cx="6266046" cy="1578445"/>
              </a:xfrm>
              <a:prstGeom prst="rect">
                <a:avLst/>
              </a:prstGeom>
              <a:blipFill>
                <a:blip r:embed="rId4"/>
                <a:stretch>
                  <a:fillRect l="-1070" t="-1931" b="-6178"/>
                </a:stretch>
              </a:blipFill>
            </p:spPr>
            <p:txBody>
              <a:bodyPr/>
              <a:lstStyle/>
              <a:p>
                <a:r>
                  <a:rPr lang="zh-TW" altLang="en-US">
                    <a:noFill/>
                  </a:rPr>
                  <a:t> </a:t>
                </a:r>
              </a:p>
            </p:txBody>
          </p:sp>
        </mc:Fallback>
      </mc:AlternateContent>
      <p:sp>
        <p:nvSpPr>
          <p:cNvPr id="17" name="矩形 16">
            <a:extLst>
              <a:ext uri="{FF2B5EF4-FFF2-40B4-BE49-F238E27FC236}">
                <a16:creationId xmlns:a16="http://schemas.microsoft.com/office/drawing/2014/main" id="{78F72913-6121-4EA4-9339-079F7D247C33}"/>
              </a:ext>
            </a:extLst>
          </p:cNvPr>
          <p:cNvSpPr/>
          <p:nvPr/>
        </p:nvSpPr>
        <p:spPr>
          <a:xfrm>
            <a:off x="764788" y="974868"/>
            <a:ext cx="9428539" cy="461665"/>
          </a:xfrm>
          <a:prstGeom prst="rect">
            <a:avLst/>
          </a:prstGeom>
        </p:spPr>
        <p:txBody>
          <a:bodyPr wrap="square">
            <a:spAutoFit/>
          </a:bodyPr>
          <a:lstStyle/>
          <a:p>
            <a:pPr>
              <a:spcAft>
                <a:spcPts val="600"/>
              </a:spcAft>
            </a:pPr>
            <a:r>
              <a:rPr lang="en-US" altLang="zh-TW" sz="2400" dirty="0">
                <a:latin typeface="Times New Roman" panose="02020603050405020304" pitchFamily="18" charset="0"/>
                <a:cs typeface="Times New Roman" panose="02020603050405020304" pitchFamily="18" charset="0"/>
              </a:rPr>
              <a:t>SSIM index (Structural Similarity index)</a:t>
            </a:r>
          </a:p>
        </p:txBody>
      </p:sp>
    </p:spTree>
    <p:extLst>
      <p:ext uri="{BB962C8B-B14F-4D97-AF65-F5344CB8AC3E}">
        <p14:creationId xmlns:p14="http://schemas.microsoft.com/office/powerpoint/2010/main" val="3635461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17</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0" name="文字方塊 29">
            <a:extLst>
              <a:ext uri="{FF2B5EF4-FFF2-40B4-BE49-F238E27FC236}">
                <a16:creationId xmlns:a16="http://schemas.microsoft.com/office/drawing/2014/main" id="{CB6D640A-6C58-4FDA-9865-1451BB001496}"/>
              </a:ext>
            </a:extLst>
          </p:cNvPr>
          <p:cNvSpPr txBox="1"/>
          <p:nvPr/>
        </p:nvSpPr>
        <p:spPr>
          <a:xfrm>
            <a:off x="6345109" y="1721197"/>
            <a:ext cx="5638799" cy="369332"/>
          </a:xfrm>
          <a:prstGeom prst="rect">
            <a:avLst/>
          </a:prstGeom>
          <a:noFill/>
        </p:spPr>
        <p:txBody>
          <a:bodyPr wrap="square" rtlCol="0">
            <a:spAutoFit/>
          </a:bodyPr>
          <a:lstStyle/>
          <a:p>
            <a:r>
              <a:rPr lang="en-US" altLang="zh-TW" b="1" dirty="0">
                <a:solidFill>
                  <a:srgbClr val="0070C0"/>
                </a:solidFill>
                <a:latin typeface="Times New Roman" panose="02020603050405020304" pitchFamily="18" charset="0"/>
                <a:cs typeface="Times New Roman" panose="02020603050405020304" pitchFamily="18" charset="0"/>
              </a:rPr>
              <a:t>Testing Image 4 (HIP)</a:t>
            </a:r>
            <a:r>
              <a:rPr lang="en-US" altLang="zh-TW" dirty="0">
                <a:latin typeface="Times New Roman" panose="02020603050405020304" pitchFamily="18" charset="0"/>
                <a:cs typeface="Times New Roman" panose="02020603050405020304" pitchFamily="18" charset="0"/>
              </a:rPr>
              <a:t>: Image Size = 1,820 </a:t>
            </a:r>
            <a:r>
              <a:rPr lang="zh-TW" altLang="zh-TW" sz="1800" kern="100"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1,540 pixels</a:t>
            </a:r>
            <a:endParaRPr lang="zh-TW" altLang="en-US" dirty="0">
              <a:latin typeface="Times New Roman" panose="02020603050405020304" pitchFamily="18" charset="0"/>
              <a:cs typeface="Times New Roman" panose="02020603050405020304" pitchFamily="18" charset="0"/>
            </a:endParaRPr>
          </a:p>
        </p:txBody>
      </p:sp>
      <p:pic>
        <p:nvPicPr>
          <p:cNvPr id="36" name="圖片 35">
            <a:extLst>
              <a:ext uri="{FF2B5EF4-FFF2-40B4-BE49-F238E27FC236}">
                <a16:creationId xmlns:a16="http://schemas.microsoft.com/office/drawing/2014/main" id="{FFD82C27-4958-47BB-AC98-BCB9D341D6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4334" y="2619691"/>
            <a:ext cx="3536007" cy="2992006"/>
          </a:xfrm>
          <a:prstGeom prst="rect">
            <a:avLst/>
          </a:prstGeom>
        </p:spPr>
      </p:pic>
      <p:pic>
        <p:nvPicPr>
          <p:cNvPr id="38" name="圖片 37">
            <a:extLst>
              <a:ext uri="{FF2B5EF4-FFF2-40B4-BE49-F238E27FC236}">
                <a16:creationId xmlns:a16="http://schemas.microsoft.com/office/drawing/2014/main" id="{9C4CFDCC-C5B8-492F-9408-38D42777CD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3820" y="4410290"/>
            <a:ext cx="2088037" cy="569464"/>
          </a:xfrm>
          <a:prstGeom prst="rect">
            <a:avLst/>
          </a:prstGeom>
        </p:spPr>
      </p:pic>
      <p:grpSp>
        <p:nvGrpSpPr>
          <p:cNvPr id="39" name="群組 38">
            <a:extLst>
              <a:ext uri="{FF2B5EF4-FFF2-40B4-BE49-F238E27FC236}">
                <a16:creationId xmlns:a16="http://schemas.microsoft.com/office/drawing/2014/main" id="{582D5E72-4428-4461-BBF7-1F271854962D}"/>
              </a:ext>
            </a:extLst>
          </p:cNvPr>
          <p:cNvGrpSpPr/>
          <p:nvPr/>
        </p:nvGrpSpPr>
        <p:grpSpPr>
          <a:xfrm>
            <a:off x="10136112" y="2356383"/>
            <a:ext cx="1637329" cy="1973988"/>
            <a:chOff x="10074587" y="2369165"/>
            <a:chExt cx="1637329" cy="1973988"/>
          </a:xfrm>
        </p:grpSpPr>
        <p:pic>
          <p:nvPicPr>
            <p:cNvPr id="40" name="圖片 39">
              <a:extLst>
                <a:ext uri="{FF2B5EF4-FFF2-40B4-BE49-F238E27FC236}">
                  <a16:creationId xmlns:a16="http://schemas.microsoft.com/office/drawing/2014/main" id="{434E6BC7-5792-4528-BDCA-5E9CC385F5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74587" y="2369165"/>
              <a:ext cx="1637329" cy="1637329"/>
            </a:xfrm>
            <a:prstGeom prst="rect">
              <a:avLst/>
            </a:prstGeom>
          </p:spPr>
        </p:pic>
        <p:sp>
          <p:nvSpPr>
            <p:cNvPr id="41" name="文字方塊 40">
              <a:extLst>
                <a:ext uri="{FF2B5EF4-FFF2-40B4-BE49-F238E27FC236}">
                  <a16:creationId xmlns:a16="http://schemas.microsoft.com/office/drawing/2014/main" id="{59C39E57-F51E-40D0-B43E-05DF1DF714A2}"/>
                </a:ext>
              </a:extLst>
            </p:cNvPr>
            <p:cNvSpPr txBox="1"/>
            <p:nvPr/>
          </p:nvSpPr>
          <p:spPr>
            <a:xfrm>
              <a:off x="10291521" y="3973821"/>
              <a:ext cx="1317934"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xy</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grpSp>
      <p:sp>
        <p:nvSpPr>
          <p:cNvPr id="42" name="文字方塊 41">
            <a:extLst>
              <a:ext uri="{FF2B5EF4-FFF2-40B4-BE49-F238E27FC236}">
                <a16:creationId xmlns:a16="http://schemas.microsoft.com/office/drawing/2014/main" id="{A78E0482-4956-421A-8BF5-53FBFEED238D}"/>
              </a:ext>
            </a:extLst>
          </p:cNvPr>
          <p:cNvSpPr txBox="1"/>
          <p:nvPr/>
        </p:nvSpPr>
        <p:spPr>
          <a:xfrm>
            <a:off x="10434159" y="4972980"/>
            <a:ext cx="1329096"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xz</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sp>
        <p:nvSpPr>
          <p:cNvPr id="43" name="文字方塊 42">
            <a:extLst>
              <a:ext uri="{FF2B5EF4-FFF2-40B4-BE49-F238E27FC236}">
                <a16:creationId xmlns:a16="http://schemas.microsoft.com/office/drawing/2014/main" id="{8E7D7FEB-42D2-47E2-BBC8-907B741869E1}"/>
              </a:ext>
            </a:extLst>
          </p:cNvPr>
          <p:cNvSpPr txBox="1"/>
          <p:nvPr/>
        </p:nvSpPr>
        <p:spPr>
          <a:xfrm>
            <a:off x="10432877" y="6003130"/>
            <a:ext cx="1268136" cy="369332"/>
          </a:xfrm>
          <a:prstGeom prst="rect">
            <a:avLst/>
          </a:prstGeom>
          <a:noFill/>
        </p:spPr>
        <p:txBody>
          <a:bodyPr wrap="square" rtlCol="0">
            <a:spAutoFit/>
          </a:bodyPr>
          <a:lstStyle/>
          <a:p>
            <a:r>
              <a:rPr lang="en-US" altLang="zh-TW" i="1" dirty="0" err="1">
                <a:latin typeface="Times New Roman" panose="02020603050405020304" pitchFamily="18" charset="0"/>
                <a:cs typeface="Times New Roman" panose="02020603050405020304" pitchFamily="18" charset="0"/>
              </a:rPr>
              <a:t>yz</a:t>
            </a:r>
            <a:r>
              <a:rPr lang="en-US" altLang="zh-TW" dirty="0">
                <a:latin typeface="Times New Roman" panose="02020603050405020304" pitchFamily="18" charset="0"/>
                <a:cs typeface="Times New Roman" panose="02020603050405020304" pitchFamily="18" charset="0"/>
              </a:rPr>
              <a:t>-direction</a:t>
            </a:r>
            <a:endParaRPr lang="zh-TW" altLang="en-US" i="1" dirty="0">
              <a:latin typeface="Times New Roman" panose="02020603050405020304" pitchFamily="18" charset="0"/>
              <a:cs typeface="Times New Roman" panose="02020603050405020304" pitchFamily="18" charset="0"/>
            </a:endParaRPr>
          </a:p>
        </p:txBody>
      </p:sp>
      <p:sp>
        <p:nvSpPr>
          <p:cNvPr id="44" name="矩形 43">
            <a:extLst>
              <a:ext uri="{FF2B5EF4-FFF2-40B4-BE49-F238E27FC236}">
                <a16:creationId xmlns:a16="http://schemas.microsoft.com/office/drawing/2014/main" id="{F7A5CD3D-0CB4-425E-BBDC-C0D428FECB51}"/>
              </a:ext>
            </a:extLst>
          </p:cNvPr>
          <p:cNvSpPr/>
          <p:nvPr/>
        </p:nvSpPr>
        <p:spPr>
          <a:xfrm>
            <a:off x="10094120" y="2365245"/>
            <a:ext cx="492616" cy="503153"/>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sp>
        <p:nvSpPr>
          <p:cNvPr id="45" name="矩形 44">
            <a:extLst>
              <a:ext uri="{FF2B5EF4-FFF2-40B4-BE49-F238E27FC236}">
                <a16:creationId xmlns:a16="http://schemas.microsoft.com/office/drawing/2014/main" id="{A2D3E569-E2D6-47AA-B6C6-3B2D15AE529E}"/>
              </a:ext>
            </a:extLst>
          </p:cNvPr>
          <p:cNvSpPr/>
          <p:nvPr/>
        </p:nvSpPr>
        <p:spPr>
          <a:xfrm>
            <a:off x="9928611" y="4413822"/>
            <a:ext cx="415178" cy="5593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nvGrpSpPr>
          <p:cNvPr id="46" name="群組 45">
            <a:extLst>
              <a:ext uri="{FF2B5EF4-FFF2-40B4-BE49-F238E27FC236}">
                <a16:creationId xmlns:a16="http://schemas.microsoft.com/office/drawing/2014/main" id="{812D3488-EB69-4B38-9E91-3B606EA7532C}"/>
              </a:ext>
            </a:extLst>
          </p:cNvPr>
          <p:cNvGrpSpPr/>
          <p:nvPr/>
        </p:nvGrpSpPr>
        <p:grpSpPr>
          <a:xfrm>
            <a:off x="10448324" y="5457131"/>
            <a:ext cx="1222656" cy="563700"/>
            <a:chOff x="10447726" y="5429005"/>
            <a:chExt cx="1222656" cy="563700"/>
          </a:xfrm>
        </p:grpSpPr>
        <p:pic>
          <p:nvPicPr>
            <p:cNvPr id="47" name="圖片 46">
              <a:extLst>
                <a:ext uri="{FF2B5EF4-FFF2-40B4-BE49-F238E27FC236}">
                  <a16:creationId xmlns:a16="http://schemas.microsoft.com/office/drawing/2014/main" id="{72A9F2D7-1034-4D2E-BC8F-B1D8ECB449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0603" y="5429005"/>
              <a:ext cx="1199779" cy="547725"/>
            </a:xfrm>
            <a:prstGeom prst="rect">
              <a:avLst/>
            </a:prstGeom>
          </p:spPr>
        </p:pic>
        <p:sp>
          <p:nvSpPr>
            <p:cNvPr id="48" name="矩形 47">
              <a:extLst>
                <a:ext uri="{FF2B5EF4-FFF2-40B4-BE49-F238E27FC236}">
                  <a16:creationId xmlns:a16="http://schemas.microsoft.com/office/drawing/2014/main" id="{E6979A1C-19BF-4313-B700-9A704688EF4E}"/>
                </a:ext>
              </a:extLst>
            </p:cNvPr>
            <p:cNvSpPr/>
            <p:nvPr/>
          </p:nvSpPr>
          <p:spPr>
            <a:xfrm>
              <a:off x="10447726" y="5433399"/>
              <a:ext cx="415178" cy="559306"/>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Times New Roman" panose="02020603050405020304" pitchFamily="18" charset="0"/>
                <a:cs typeface="Times New Roman" panose="02020603050405020304" pitchFamily="18" charset="0"/>
              </a:endParaRPr>
            </a:p>
          </p:txBody>
        </p:sp>
      </p:grpSp>
      <p:sp>
        <p:nvSpPr>
          <p:cNvPr id="49" name="文字方塊 48">
            <a:extLst>
              <a:ext uri="{FF2B5EF4-FFF2-40B4-BE49-F238E27FC236}">
                <a16:creationId xmlns:a16="http://schemas.microsoft.com/office/drawing/2014/main" id="{5C50C660-7B1A-48F5-85AD-F1998B108F5B}"/>
              </a:ext>
            </a:extLst>
          </p:cNvPr>
          <p:cNvSpPr txBox="1"/>
          <p:nvPr/>
        </p:nvSpPr>
        <p:spPr>
          <a:xfrm>
            <a:off x="10471201" y="542814"/>
            <a:ext cx="1724597" cy="312678"/>
          </a:xfrm>
          <a:prstGeom prst="rect">
            <a:avLst/>
          </a:prstGeom>
          <a:noFill/>
        </p:spPr>
        <p:txBody>
          <a:bodyPr wrap="square" rtlCol="0">
            <a:spAutoFit/>
          </a:bodyPr>
          <a:lstStyle/>
          <a:p>
            <a:r>
              <a:rPr lang="en-US" altLang="zh-TW" sz="1400" dirty="0">
                <a:latin typeface="Times New Roman" panose="02020603050405020304" pitchFamily="18" charset="0"/>
                <a:cs typeface="Times New Roman" panose="02020603050405020304" pitchFamily="18" charset="0"/>
              </a:rPr>
              <a:t>HIP: Head In Pillow</a:t>
            </a:r>
            <a:endParaRPr lang="zh-TW" altLang="en-US" sz="1400" dirty="0">
              <a:latin typeface="Times New Roman" panose="02020603050405020304" pitchFamily="18" charset="0"/>
              <a:cs typeface="Times New Roman" panose="02020603050405020304" pitchFamily="18" charset="0"/>
            </a:endParaRPr>
          </a:p>
        </p:txBody>
      </p:sp>
      <p:pic>
        <p:nvPicPr>
          <p:cNvPr id="50" name="Picture 2" descr="Head-in-pillow effect on BGA joint 2 | Download Scientific Diagram">
            <a:extLst>
              <a:ext uri="{FF2B5EF4-FFF2-40B4-BE49-F238E27FC236}">
                <a16:creationId xmlns:a16="http://schemas.microsoft.com/office/drawing/2014/main" id="{B59A6DD4-EAA8-4BA1-9687-3166D0DD106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035971" y="495972"/>
            <a:ext cx="1435230" cy="1072880"/>
          </a:xfrm>
          <a:prstGeom prst="rect">
            <a:avLst/>
          </a:prstGeom>
          <a:noFill/>
          <a:extLst>
            <a:ext uri="{909E8E84-426E-40DD-AFC4-6F175D3DCCD1}">
              <a14:hiddenFill xmlns:a14="http://schemas.microsoft.com/office/drawing/2010/main">
                <a:solidFill>
                  <a:srgbClr val="FFFFFF"/>
                </a:solidFill>
              </a14:hiddenFill>
            </a:ext>
          </a:extLst>
        </p:spPr>
      </p:pic>
      <p:pic>
        <p:nvPicPr>
          <p:cNvPr id="64" name="圖片 63">
            <a:extLst>
              <a:ext uri="{FF2B5EF4-FFF2-40B4-BE49-F238E27FC236}">
                <a16:creationId xmlns:a16="http://schemas.microsoft.com/office/drawing/2014/main" id="{BEA9044D-E8A0-4EB0-9D7D-13F4183F440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353" y="2684906"/>
            <a:ext cx="3640900" cy="3111434"/>
          </a:xfrm>
          <a:prstGeom prst="rect">
            <a:avLst/>
          </a:prstGeom>
        </p:spPr>
      </p:pic>
      <p:sp>
        <p:nvSpPr>
          <p:cNvPr id="65" name="文字方塊 64">
            <a:extLst>
              <a:ext uri="{FF2B5EF4-FFF2-40B4-BE49-F238E27FC236}">
                <a16:creationId xmlns:a16="http://schemas.microsoft.com/office/drawing/2014/main" id="{2C0FDDED-A1B1-4423-9A46-E3876BA820E9}"/>
              </a:ext>
            </a:extLst>
          </p:cNvPr>
          <p:cNvSpPr txBox="1"/>
          <p:nvPr/>
        </p:nvSpPr>
        <p:spPr>
          <a:xfrm>
            <a:off x="403252" y="1816460"/>
            <a:ext cx="57081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srgbClr val="0070C0"/>
                </a:solidFill>
                <a:latin typeface="Times New Roman"/>
                <a:ea typeface="標楷體"/>
              </a:rPr>
              <a:t>Testing Image 1 (Void)</a:t>
            </a:r>
            <a:r>
              <a:rPr lang="en-US" altLang="zh-TW" dirty="0">
                <a:solidFill>
                  <a:prstClr val="black"/>
                </a:solidFill>
                <a:latin typeface="Times New Roman"/>
                <a:ea typeface="標楷體"/>
              </a:rPr>
              <a:t>:</a:t>
            </a:r>
            <a:r>
              <a:rPr lang="en-US" altLang="zh-TW" dirty="0">
                <a:solidFill>
                  <a:srgbClr val="0070C0"/>
                </a:solidFill>
                <a:latin typeface="Times New Roman"/>
                <a:ea typeface="標楷體"/>
              </a:rPr>
              <a:t> </a:t>
            </a:r>
            <a:r>
              <a:rPr lang="en-US" altLang="zh-TW" dirty="0">
                <a:solidFill>
                  <a:prstClr val="black"/>
                </a:solidFill>
                <a:latin typeface="Times New Roman"/>
                <a:ea typeface="標楷體"/>
              </a:rPr>
              <a:t>Image Size = 2,228 </a:t>
            </a:r>
            <a:r>
              <a:rPr lang="zh-TW" altLang="zh-TW" kern="100" dirty="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dirty="0">
                <a:solidFill>
                  <a:prstClr val="black"/>
                </a:solidFill>
                <a:latin typeface="Times New Roman"/>
                <a:ea typeface="標楷體"/>
              </a:rPr>
              <a:t> 1,904 pixels</a:t>
            </a:r>
            <a:endParaRPr lang="zh-TW" altLang="en-US" dirty="0">
              <a:solidFill>
                <a:prstClr val="black"/>
              </a:solidFill>
              <a:latin typeface="Times New Roman"/>
              <a:ea typeface="標楷體"/>
            </a:endParaRPr>
          </a:p>
        </p:txBody>
      </p:sp>
      <p:pic>
        <p:nvPicPr>
          <p:cNvPr id="66" name="圖片 65">
            <a:extLst>
              <a:ext uri="{FF2B5EF4-FFF2-40B4-BE49-F238E27FC236}">
                <a16:creationId xmlns:a16="http://schemas.microsoft.com/office/drawing/2014/main" id="{DFCFCB98-D3D1-423C-87A3-19C25E69A80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9372" y="5384056"/>
            <a:ext cx="2215040" cy="681042"/>
          </a:xfrm>
          <a:prstGeom prst="rect">
            <a:avLst/>
          </a:prstGeom>
        </p:spPr>
      </p:pic>
      <p:sp>
        <p:nvSpPr>
          <p:cNvPr id="67" name="文字方塊 66">
            <a:extLst>
              <a:ext uri="{FF2B5EF4-FFF2-40B4-BE49-F238E27FC236}">
                <a16:creationId xmlns:a16="http://schemas.microsoft.com/office/drawing/2014/main" id="{45A43393-9BB9-4C27-AC55-824D8E3E80BD}"/>
              </a:ext>
            </a:extLst>
          </p:cNvPr>
          <p:cNvSpPr txBox="1"/>
          <p:nvPr/>
        </p:nvSpPr>
        <p:spPr>
          <a:xfrm>
            <a:off x="4411080" y="3785850"/>
            <a:ext cx="129411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xy</a:t>
            </a:r>
            <a:r>
              <a:rPr lang="en-US" altLang="zh-TW" dirty="0">
                <a:solidFill>
                  <a:prstClr val="black"/>
                </a:solidFill>
                <a:latin typeface="Times New Roman"/>
                <a:ea typeface="標楷體"/>
              </a:rPr>
              <a:t>-direction</a:t>
            </a:r>
            <a:endParaRPr lang="zh-TW" altLang="en-US" dirty="0">
              <a:solidFill>
                <a:prstClr val="black"/>
              </a:solidFill>
              <a:latin typeface="Times New Roman"/>
              <a:ea typeface="標楷體"/>
            </a:endParaRPr>
          </a:p>
        </p:txBody>
      </p:sp>
      <p:sp>
        <p:nvSpPr>
          <p:cNvPr id="68" name="文字方塊 67">
            <a:extLst>
              <a:ext uri="{FF2B5EF4-FFF2-40B4-BE49-F238E27FC236}">
                <a16:creationId xmlns:a16="http://schemas.microsoft.com/office/drawing/2014/main" id="{E69C56FB-339D-4796-BDB7-D2A2A77CA9D4}"/>
              </a:ext>
            </a:extLst>
          </p:cNvPr>
          <p:cNvSpPr txBox="1"/>
          <p:nvPr/>
        </p:nvSpPr>
        <p:spPr>
          <a:xfrm>
            <a:off x="4380272" y="4922025"/>
            <a:ext cx="129534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xz</a:t>
            </a:r>
            <a:r>
              <a:rPr lang="en-US" altLang="zh-TW" dirty="0">
                <a:solidFill>
                  <a:prstClr val="black"/>
                </a:solidFill>
                <a:latin typeface="Times New Roman"/>
                <a:ea typeface="標楷體"/>
              </a:rPr>
              <a:t>-direction</a:t>
            </a:r>
            <a:endParaRPr lang="zh-TW" altLang="en-US" dirty="0">
              <a:solidFill>
                <a:prstClr val="black"/>
              </a:solidFill>
              <a:latin typeface="Times New Roman"/>
              <a:ea typeface="標楷體"/>
            </a:endParaRPr>
          </a:p>
        </p:txBody>
      </p:sp>
      <p:sp>
        <p:nvSpPr>
          <p:cNvPr id="69" name="文字方塊 68">
            <a:extLst>
              <a:ext uri="{FF2B5EF4-FFF2-40B4-BE49-F238E27FC236}">
                <a16:creationId xmlns:a16="http://schemas.microsoft.com/office/drawing/2014/main" id="{A680F7B5-DEC7-4803-9004-F91C912A26A3}"/>
              </a:ext>
            </a:extLst>
          </p:cNvPr>
          <p:cNvSpPr txBox="1"/>
          <p:nvPr/>
        </p:nvSpPr>
        <p:spPr>
          <a:xfrm>
            <a:off x="4349856" y="6053108"/>
            <a:ext cx="132616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i="1" dirty="0" err="1">
                <a:solidFill>
                  <a:prstClr val="black"/>
                </a:solidFill>
                <a:latin typeface="Times New Roman"/>
                <a:ea typeface="標楷體"/>
              </a:rPr>
              <a:t>yz</a:t>
            </a:r>
            <a:r>
              <a:rPr lang="en-US" altLang="zh-TW" dirty="0">
                <a:solidFill>
                  <a:prstClr val="black"/>
                </a:solidFill>
                <a:latin typeface="Times New Roman"/>
                <a:ea typeface="標楷體"/>
              </a:rPr>
              <a:t>-direction</a:t>
            </a:r>
            <a:endParaRPr lang="zh-TW" altLang="en-US" i="1" dirty="0">
              <a:solidFill>
                <a:prstClr val="black"/>
              </a:solidFill>
              <a:latin typeface="Times New Roman"/>
              <a:ea typeface="標楷體"/>
            </a:endParaRPr>
          </a:p>
        </p:txBody>
      </p:sp>
      <p:grpSp>
        <p:nvGrpSpPr>
          <p:cNvPr id="70" name="群組 69">
            <a:extLst>
              <a:ext uri="{FF2B5EF4-FFF2-40B4-BE49-F238E27FC236}">
                <a16:creationId xmlns:a16="http://schemas.microsoft.com/office/drawing/2014/main" id="{A111282F-021F-4209-88B6-B51F9700E93C}"/>
              </a:ext>
            </a:extLst>
          </p:cNvPr>
          <p:cNvGrpSpPr/>
          <p:nvPr/>
        </p:nvGrpSpPr>
        <p:grpSpPr>
          <a:xfrm>
            <a:off x="4229624" y="2257287"/>
            <a:ext cx="1533075" cy="1533075"/>
            <a:chOff x="4229624" y="2381450"/>
            <a:chExt cx="1533075" cy="1533075"/>
          </a:xfrm>
        </p:grpSpPr>
        <p:pic>
          <p:nvPicPr>
            <p:cNvPr id="71" name="圖片 70">
              <a:extLst>
                <a:ext uri="{FF2B5EF4-FFF2-40B4-BE49-F238E27FC236}">
                  <a16:creationId xmlns:a16="http://schemas.microsoft.com/office/drawing/2014/main" id="{8D3430C0-14AB-4948-AB2D-084FBD9DC5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229624" y="2381450"/>
              <a:ext cx="1533075" cy="1533075"/>
            </a:xfrm>
            <a:prstGeom prst="rect">
              <a:avLst/>
            </a:prstGeom>
          </p:spPr>
        </p:pic>
        <p:sp>
          <p:nvSpPr>
            <p:cNvPr id="72" name="矩形 71">
              <a:extLst>
                <a:ext uri="{FF2B5EF4-FFF2-40B4-BE49-F238E27FC236}">
                  <a16:creationId xmlns:a16="http://schemas.microsoft.com/office/drawing/2014/main" id="{BF1B36BA-7EB5-4EF8-9F2D-A2F252C23F65}"/>
                </a:ext>
              </a:extLst>
            </p:cNvPr>
            <p:cNvSpPr/>
            <p:nvPr/>
          </p:nvSpPr>
          <p:spPr>
            <a:xfrm>
              <a:off x="4245564" y="3384683"/>
              <a:ext cx="492616" cy="503153"/>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grpSp>
      <p:grpSp>
        <p:nvGrpSpPr>
          <p:cNvPr id="73" name="群組 72">
            <a:extLst>
              <a:ext uri="{FF2B5EF4-FFF2-40B4-BE49-F238E27FC236}">
                <a16:creationId xmlns:a16="http://schemas.microsoft.com/office/drawing/2014/main" id="{CDD5717F-D0B7-490C-A7A7-E0511B25E486}"/>
              </a:ext>
            </a:extLst>
          </p:cNvPr>
          <p:cNvGrpSpPr/>
          <p:nvPr/>
        </p:nvGrpSpPr>
        <p:grpSpPr>
          <a:xfrm>
            <a:off x="3880960" y="4214159"/>
            <a:ext cx="2230401" cy="712668"/>
            <a:chOff x="3880960" y="4214159"/>
            <a:chExt cx="2230401" cy="712668"/>
          </a:xfrm>
        </p:grpSpPr>
        <p:pic>
          <p:nvPicPr>
            <p:cNvPr id="74" name="圖片 73">
              <a:extLst>
                <a:ext uri="{FF2B5EF4-FFF2-40B4-BE49-F238E27FC236}">
                  <a16:creationId xmlns:a16="http://schemas.microsoft.com/office/drawing/2014/main" id="{FD782135-49EC-441B-8360-8D4913978A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0960" y="4230672"/>
              <a:ext cx="2230401" cy="696155"/>
            </a:xfrm>
            <a:prstGeom prst="rect">
              <a:avLst/>
            </a:prstGeom>
          </p:spPr>
        </p:pic>
        <p:sp>
          <p:nvSpPr>
            <p:cNvPr id="75" name="矩形 74">
              <a:extLst>
                <a:ext uri="{FF2B5EF4-FFF2-40B4-BE49-F238E27FC236}">
                  <a16:creationId xmlns:a16="http://schemas.microsoft.com/office/drawing/2014/main" id="{039EACB0-6A3E-4EE3-AEB1-B8D8C121D9D4}"/>
                </a:ext>
              </a:extLst>
            </p:cNvPr>
            <p:cNvSpPr/>
            <p:nvPr/>
          </p:nvSpPr>
          <p:spPr>
            <a:xfrm>
              <a:off x="4786069" y="4214159"/>
              <a:ext cx="492616" cy="712667"/>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grpSp>
      <p:sp>
        <p:nvSpPr>
          <p:cNvPr id="76" name="矩形 75">
            <a:extLst>
              <a:ext uri="{FF2B5EF4-FFF2-40B4-BE49-F238E27FC236}">
                <a16:creationId xmlns:a16="http://schemas.microsoft.com/office/drawing/2014/main" id="{3CB43AA3-1FC9-47E1-89B0-A9B4BEA64D1B}"/>
              </a:ext>
            </a:extLst>
          </p:cNvPr>
          <p:cNvSpPr/>
          <p:nvPr/>
        </p:nvSpPr>
        <p:spPr>
          <a:xfrm>
            <a:off x="5705197" y="5368243"/>
            <a:ext cx="442489" cy="712667"/>
          </a:xfrm>
          <a:prstGeom prst="rect">
            <a:avLst/>
          </a:prstGeom>
          <a:noFill/>
          <a:ln w="57150" cap="flat" cmpd="sng" algn="ctr">
            <a:solidFill>
              <a:srgbClr val="00B0F0"/>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Times New Roman"/>
              <a:ea typeface="標楷體"/>
              <a:cs typeface="+mn-cs"/>
            </a:endParaRPr>
          </a:p>
        </p:txBody>
      </p:sp>
    </p:spTree>
    <p:extLst>
      <p:ext uri="{BB962C8B-B14F-4D97-AF65-F5344CB8AC3E}">
        <p14:creationId xmlns:p14="http://schemas.microsoft.com/office/powerpoint/2010/main" val="1769076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18</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53" name="表格 52">
            <a:extLst>
              <a:ext uri="{FF2B5EF4-FFF2-40B4-BE49-F238E27FC236}">
                <a16:creationId xmlns:a16="http://schemas.microsoft.com/office/drawing/2014/main" id="{ECD8AEC0-336B-455B-9AC1-CB85F723C05D}"/>
              </a:ext>
            </a:extLst>
          </p:cNvPr>
          <p:cNvGraphicFramePr>
            <a:graphicFrameLocks noGrp="1"/>
          </p:cNvGraphicFramePr>
          <p:nvPr>
            <p:extLst>
              <p:ext uri="{D42A27DB-BD31-4B8C-83A1-F6EECF244321}">
                <p14:modId xmlns:p14="http://schemas.microsoft.com/office/powerpoint/2010/main" val="3791486600"/>
              </p:ext>
            </p:extLst>
          </p:nvPr>
        </p:nvGraphicFramePr>
        <p:xfrm>
          <a:off x="1450286" y="2635340"/>
          <a:ext cx="9064594" cy="3602385"/>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294942">
                  <a:extLst>
                    <a:ext uri="{9D8B030D-6E8A-4147-A177-3AD203B41FA5}">
                      <a16:colId xmlns:a16="http://schemas.microsoft.com/office/drawing/2014/main" val="1757094453"/>
                    </a:ext>
                  </a:extLst>
                </a:gridCol>
                <a:gridCol w="1294942">
                  <a:extLst>
                    <a:ext uri="{9D8B030D-6E8A-4147-A177-3AD203B41FA5}">
                      <a16:colId xmlns:a16="http://schemas.microsoft.com/office/drawing/2014/main" val="3905082375"/>
                    </a:ext>
                  </a:extLst>
                </a:gridCol>
                <a:gridCol w="1294942">
                  <a:extLst>
                    <a:ext uri="{9D8B030D-6E8A-4147-A177-3AD203B41FA5}">
                      <a16:colId xmlns:a16="http://schemas.microsoft.com/office/drawing/2014/main" val="338121953"/>
                    </a:ext>
                  </a:extLst>
                </a:gridCol>
                <a:gridCol w="1294942">
                  <a:extLst>
                    <a:ext uri="{9D8B030D-6E8A-4147-A177-3AD203B41FA5}">
                      <a16:colId xmlns:a16="http://schemas.microsoft.com/office/drawing/2014/main" val="2400799862"/>
                    </a:ext>
                  </a:extLst>
                </a:gridCol>
                <a:gridCol w="1294942">
                  <a:extLst>
                    <a:ext uri="{9D8B030D-6E8A-4147-A177-3AD203B41FA5}">
                      <a16:colId xmlns:a16="http://schemas.microsoft.com/office/drawing/2014/main" val="2810045095"/>
                    </a:ext>
                  </a:extLst>
                </a:gridCol>
                <a:gridCol w="1294942">
                  <a:extLst>
                    <a:ext uri="{9D8B030D-6E8A-4147-A177-3AD203B41FA5}">
                      <a16:colId xmlns:a16="http://schemas.microsoft.com/office/drawing/2014/main" val="2852651307"/>
                    </a:ext>
                  </a:extLst>
                </a:gridCol>
              </a:tblGrid>
              <a:tr h="676305">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600" b="1" dirty="0"/>
                        <a:t>Method</a:t>
                      </a:r>
                      <a:endParaRPr lang="zh-TW" altLang="en-US"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chemeClr val="bg1"/>
                          </a:solidFill>
                          <a:latin typeface="+mn-lt"/>
                          <a:ea typeface="+mn-ea"/>
                          <a:cs typeface="+mn-cs"/>
                        </a:rPr>
                        <a:t>PSNR (↑)</a:t>
                      </a:r>
                      <a:endParaRPr lang="zh-TW" altLang="en-US" sz="16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PSNR</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SSIM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SSIM</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Time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r>
                        <a:rPr lang="zh-TW" altLang="en-US" sz="1600" b="1" kern="1200" dirty="0">
                          <a:solidFill>
                            <a:schemeClr val="bg1"/>
                          </a:solidFill>
                          <a:latin typeface="+mn-lt"/>
                          <a:ea typeface="+mn-ea"/>
                          <a:cs typeface="+mn-cs"/>
                        </a:rPr>
                        <a:t> </a:t>
                      </a:r>
                      <a:endParaRPr lang="en-US" altLang="zh-TW" sz="1600" b="1" kern="1200" dirty="0">
                        <a:solidFill>
                          <a:schemeClr val="bg1"/>
                        </a:solidFill>
                        <a:latin typeface="+mn-lt"/>
                        <a:ea typeface="+mn-ea"/>
                        <a:cs typeface="+mn-cs"/>
                      </a:endParaRPr>
                    </a:p>
                    <a:p>
                      <a:pPr marL="0" algn="ctr" defTabSz="914400" rtl="0" eaLnBrk="1" latinLnBrk="0" hangingPunct="1">
                        <a:lnSpc>
                          <a:spcPct val="100000"/>
                        </a:lnSpc>
                      </a:pPr>
                      <a:r>
                        <a:rPr lang="en-US" sz="1600" b="1" kern="1200" dirty="0">
                          <a:solidFill>
                            <a:schemeClr val="bg1"/>
                          </a:solidFill>
                          <a:latin typeface="+mn-lt"/>
                          <a:ea typeface="+mn-ea"/>
                          <a:cs typeface="+mn-cs"/>
                        </a:rPr>
                        <a:t>(Second)</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Time</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46.218</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0.9896</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CPU</a:t>
                      </a:r>
                      <a:endParaRPr lang="zh-TW" sz="1600" kern="100" dirty="0">
                        <a:solidFill>
                          <a:srgbClr val="FF0000"/>
                        </a:solidFill>
                        <a:effectLst/>
                        <a:latin typeface="Times New Roman" panose="02020603050405020304" pitchFamily="18" charset="0"/>
                        <a:ea typeface="標楷體" panose="03000509000000000000" pitchFamily="65" charset="-120"/>
                      </a:endParaRPr>
                    </a:p>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0.00296</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48.126</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0.9917</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3.53010</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49.837</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0.9935</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rPr>
                        <a:t>1</a:t>
                      </a:r>
                      <a:endParaRPr lang="zh-TW" sz="1600" kern="100" dirty="0">
                        <a:solidFill>
                          <a:srgbClr val="FF000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6.22936</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GPU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46.757</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4</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0.9881</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CPU</a:t>
                      </a:r>
                      <a:endParaRPr lang="zh-TW" sz="1600" kern="100" dirty="0">
                        <a:effectLst/>
                        <a:latin typeface="Times New Roman" panose="02020603050405020304" pitchFamily="18" charset="0"/>
                        <a:ea typeface="標楷體" panose="03000509000000000000" pitchFamily="65" charset="-120"/>
                      </a:endParaRPr>
                    </a:p>
                    <a:p>
                      <a:pPr algn="ctr">
                        <a:lnSpc>
                          <a:spcPct val="100000"/>
                        </a:lnSpc>
                      </a:pPr>
                      <a:r>
                        <a:rPr lang="en-US" sz="1600" kern="100" dirty="0">
                          <a:effectLst/>
                          <a:latin typeface="Times New Roman" panose="02020603050405020304" pitchFamily="18" charset="0"/>
                          <a:ea typeface="標楷體" panose="03000509000000000000" pitchFamily="65" charset="-120"/>
                        </a:rPr>
                        <a:t>2.03094</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48.970</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0.9926</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GPU</a:t>
                      </a:r>
                      <a:endParaRPr lang="zh-TW" sz="1600" b="1" kern="100" dirty="0">
                        <a:solidFill>
                          <a:srgbClr val="0070C0"/>
                        </a:solidFill>
                        <a:effectLst/>
                        <a:latin typeface="Times New Roman" panose="02020603050405020304" pitchFamily="18" charset="0"/>
                        <a:ea typeface="標楷體" panose="03000509000000000000" pitchFamily="65" charset="-120"/>
                      </a:endParaRPr>
                    </a:p>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0.02299</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rPr>
                        <a:t>2</a:t>
                      </a:r>
                      <a:endParaRPr lang="zh-TW" sz="1600" b="1" kern="100" dirty="0">
                        <a:solidFill>
                          <a:srgbClr val="0070C0"/>
                        </a:solidFill>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88068435"/>
                  </a:ext>
                </a:extLst>
              </a:tr>
            </a:tbl>
          </a:graphicData>
        </a:graphic>
      </p:graphicFrame>
      <p:sp>
        <p:nvSpPr>
          <p:cNvPr id="54" name="內容版面配置區 2">
            <a:extLst>
              <a:ext uri="{FF2B5EF4-FFF2-40B4-BE49-F238E27FC236}">
                <a16:creationId xmlns:a16="http://schemas.microsoft.com/office/drawing/2014/main" id="{DDD71E39-E05A-4113-9118-D5E0CD73D68F}"/>
              </a:ext>
            </a:extLst>
          </p:cNvPr>
          <p:cNvSpPr txBox="1">
            <a:spLocks/>
          </p:cNvSpPr>
          <p:nvPr/>
        </p:nvSpPr>
        <p:spPr>
          <a:xfrm>
            <a:off x="764788" y="77743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2,228 × 1,904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higher, the better; </a:t>
            </a: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Our HsuSR ranks the second in all metrics and also gets good image quality.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The most important point is that HsuSR can achieve our goal of processing an image in less than 0.03 seconds.</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54670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260B07AE-0980-4C87-8E85-FBFCC0F0BC94}"/>
              </a:ext>
            </a:extLst>
          </p:cNvPr>
          <p:cNvSpPr txBox="1"/>
          <p:nvPr/>
        </p:nvSpPr>
        <p:spPr>
          <a:xfrm>
            <a:off x="8661862" y="492125"/>
            <a:ext cx="3530138" cy="707886"/>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HR: High-Resolution</a:t>
            </a:r>
          </a:p>
          <a:p>
            <a:r>
              <a:rPr lang="en-US" altLang="zh-TW" sz="2000" dirty="0">
                <a:solidFill>
                  <a:srgbClr val="0072A9"/>
                </a:solidFill>
                <a:latin typeface="Times New Roman" panose="02020603050405020304" pitchFamily="18" charset="0"/>
                <a:cs typeface="Times New Roman" panose="02020603050405020304" pitchFamily="18" charset="0"/>
              </a:rPr>
              <a:t>LR: Low-Resolution</a:t>
            </a: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Super-Resolution (SR)</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369880"/>
          </a:xfrm>
          <a:prstGeom prst="rect">
            <a:avLst/>
          </a:prstGeom>
        </p:spPr>
        <p:txBody>
          <a:bodyPr wrap="square">
            <a:spAutoFit/>
          </a:bodyPr>
          <a:lstStyle/>
          <a:p>
            <a:pPr marL="742950" lvl="1" indent="-285750" algn="just">
              <a:spcAft>
                <a:spcPts val="1200"/>
              </a:spcAft>
              <a:buFont typeface="Wingdings" panose="05000000000000000000" pitchFamily="2" charset="2"/>
              <a:buChar char="u"/>
            </a:pPr>
            <a:r>
              <a:rPr lang="en-US" altLang="zh-TW" sz="2400" b="1" dirty="0">
                <a:latin typeface="Times New Roman" panose="02020603050405020304" pitchFamily="18" charset="0"/>
                <a:cs typeface="Times New Roman" panose="02020603050405020304" pitchFamily="18" charset="0"/>
              </a:rPr>
              <a:t>Super-resolution</a:t>
            </a:r>
            <a:r>
              <a:rPr lang="en-US" altLang="zh-TW" sz="2400" dirty="0">
                <a:latin typeface="Times New Roman" panose="02020603050405020304" pitchFamily="18" charset="0"/>
                <a:cs typeface="Times New Roman" panose="02020603050405020304" pitchFamily="18" charset="0"/>
              </a:rPr>
              <a:t> (</a:t>
            </a:r>
            <a:r>
              <a:rPr lang="en-US" altLang="zh-TW" sz="2400" b="1" dirty="0">
                <a:latin typeface="Times New Roman" panose="02020603050405020304" pitchFamily="18" charset="0"/>
                <a:cs typeface="Times New Roman" panose="02020603050405020304" pitchFamily="18" charset="0"/>
              </a:rPr>
              <a:t>SR</a:t>
            </a:r>
            <a:r>
              <a:rPr lang="en-US" altLang="zh-TW" sz="2400" dirty="0">
                <a:latin typeface="Times New Roman" panose="02020603050405020304" pitchFamily="18" charset="0"/>
                <a:cs typeface="Times New Roman" panose="02020603050405020304" pitchFamily="18" charset="0"/>
              </a:rPr>
              <a:t>) refers to the </a:t>
            </a:r>
            <a:r>
              <a:rPr lang="en-US" altLang="zh-TW" sz="2400" dirty="0">
                <a:solidFill>
                  <a:srgbClr val="FF0000"/>
                </a:solidFill>
                <a:latin typeface="Times New Roman" panose="02020603050405020304" pitchFamily="18" charset="0"/>
                <a:cs typeface="Times New Roman" panose="02020603050405020304" pitchFamily="18" charset="0"/>
              </a:rPr>
              <a:t>reconstruction</a:t>
            </a:r>
            <a:r>
              <a:rPr lang="en-US" altLang="zh-TW" sz="2400" dirty="0">
                <a:latin typeface="Times New Roman" panose="02020603050405020304" pitchFamily="18" charset="0"/>
                <a:cs typeface="Times New Roman" panose="02020603050405020304" pitchFamily="18" charset="0"/>
              </a:rPr>
              <a:t> of corresponding </a:t>
            </a:r>
            <a:r>
              <a:rPr lang="en-US" altLang="zh-TW" sz="2400" dirty="0">
                <a:solidFill>
                  <a:srgbClr val="FF0000"/>
                </a:solidFill>
                <a:latin typeface="Times New Roman" panose="02020603050405020304" pitchFamily="18" charset="0"/>
                <a:cs typeface="Times New Roman" panose="02020603050405020304" pitchFamily="18" charset="0"/>
              </a:rPr>
              <a:t>high-resolution (HR)</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images</a:t>
            </a:r>
            <a:r>
              <a:rPr lang="zh-TW" altLang="en-US" sz="2400" dirty="0">
                <a:solidFill>
                  <a:srgbClr val="FF0000"/>
                </a:solidFill>
                <a:latin typeface="Times New Roman" panose="02020603050405020304" pitchFamily="18" charset="0"/>
                <a:cs typeface="Times New Roman" panose="02020603050405020304" pitchFamily="18" charset="0"/>
              </a:rPr>
              <a:t> </a:t>
            </a:r>
            <a:r>
              <a:rPr lang="en-US" altLang="zh-TW" sz="2400" dirty="0">
                <a:latin typeface="Times New Roman" panose="02020603050405020304" pitchFamily="18" charset="0"/>
                <a:cs typeface="Times New Roman" panose="02020603050405020304" pitchFamily="18" charset="0"/>
              </a:rPr>
              <a:t>from observed low-resolution (LR) images.</a:t>
            </a:r>
          </a:p>
          <a:p>
            <a:pPr marL="1200150" lvl="2" indent="-285750" algn="just">
              <a:spcAft>
                <a:spcPts val="24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Most of current research is on </a:t>
            </a:r>
            <a:r>
              <a:rPr lang="en-US" altLang="zh-TW" sz="2200" b="1" dirty="0">
                <a:latin typeface="Times New Roman" panose="02020603050405020304" pitchFamily="18" charset="0"/>
                <a:cs typeface="Times New Roman" panose="02020603050405020304" pitchFamily="18" charset="0"/>
              </a:rPr>
              <a:t>single image super-resolution</a:t>
            </a:r>
            <a:r>
              <a:rPr lang="zh-TW" altLang="en-US" sz="2200" b="1" dirty="0">
                <a:latin typeface="Times New Roman" panose="02020603050405020304" pitchFamily="18" charset="0"/>
                <a:cs typeface="Times New Roman" panose="02020603050405020304" pitchFamily="18" charset="0"/>
              </a:rPr>
              <a:t> </a:t>
            </a:r>
            <a:r>
              <a:rPr lang="en-US" altLang="zh-TW" sz="2200" b="1" dirty="0">
                <a:latin typeface="Times New Roman" panose="02020603050405020304" pitchFamily="18" charset="0"/>
                <a:cs typeface="Times New Roman" panose="02020603050405020304" pitchFamily="18" charset="0"/>
              </a:rPr>
              <a:t>(SISR)</a:t>
            </a:r>
            <a:r>
              <a:rPr lang="en-US" altLang="zh-TW" sz="2200" dirty="0">
                <a:latin typeface="Times New Roman" panose="02020603050405020304" pitchFamily="18" charset="0"/>
                <a:cs typeface="Times New Roman" panose="02020603050405020304" pitchFamily="18" charset="0"/>
              </a:rPr>
              <a:t>.</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SR is often used in fields such as </a:t>
            </a:r>
            <a:r>
              <a:rPr lang="en-US" altLang="zh-TW" sz="2400" dirty="0">
                <a:solidFill>
                  <a:srgbClr val="0070C0"/>
                </a:solidFill>
                <a:latin typeface="Times New Roman" panose="02020603050405020304" pitchFamily="18" charset="0"/>
                <a:cs typeface="Times New Roman" panose="02020603050405020304" pitchFamily="18" charset="0"/>
              </a:rPr>
              <a:t>surveillance equipment</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0070C0"/>
                </a:solidFill>
                <a:latin typeface="Times New Roman" panose="02020603050405020304" pitchFamily="18" charset="0"/>
                <a:cs typeface="Times New Roman" panose="02020603050405020304" pitchFamily="18" charset="0"/>
              </a:rPr>
              <a:t>satellite imagery</a:t>
            </a:r>
            <a:r>
              <a:rPr lang="en-US" altLang="zh-TW" sz="2400" dirty="0">
                <a:latin typeface="Times New Roman" panose="02020603050405020304" pitchFamily="18" charset="0"/>
                <a:cs typeface="Times New Roman" panose="02020603050405020304" pitchFamily="18" charset="0"/>
              </a:rPr>
              <a:t>, and </a:t>
            </a:r>
            <a:r>
              <a:rPr lang="en-US" altLang="zh-TW" sz="2400" dirty="0">
                <a:solidFill>
                  <a:srgbClr val="0070C0"/>
                </a:solidFill>
                <a:latin typeface="Times New Roman" panose="02020603050405020304" pitchFamily="18" charset="0"/>
                <a:cs typeface="Times New Roman" panose="02020603050405020304" pitchFamily="18" charset="0"/>
              </a:rPr>
              <a:t>medical imaging</a:t>
            </a:r>
            <a:r>
              <a:rPr lang="en-US" altLang="zh-TW" sz="2400" dirty="0">
                <a:latin typeface="Times New Roman" panose="02020603050405020304" pitchFamily="18" charset="0"/>
                <a:cs typeface="Times New Roman" panose="02020603050405020304" pitchFamily="18" charset="0"/>
              </a:rPr>
              <a:t>.</a:t>
            </a:r>
          </a:p>
        </p:txBody>
      </p:sp>
      <p:sp>
        <p:nvSpPr>
          <p:cNvPr id="13" name="矩形 12">
            <a:extLst>
              <a:ext uri="{FF2B5EF4-FFF2-40B4-BE49-F238E27FC236}">
                <a16:creationId xmlns:a16="http://schemas.microsoft.com/office/drawing/2014/main" id="{3105C50B-A102-4129-8705-089567B563C4}"/>
              </a:ext>
            </a:extLst>
          </p:cNvPr>
          <p:cNvSpPr/>
          <p:nvPr/>
        </p:nvSpPr>
        <p:spPr>
          <a:xfrm>
            <a:off x="609600" y="5473004"/>
            <a:ext cx="11353800" cy="1015663"/>
          </a:xfrm>
          <a:prstGeom prst="rect">
            <a:avLst/>
          </a:prstGeom>
        </p:spPr>
        <p:txBody>
          <a:bodyPr wrap="square">
            <a:spAutoFit/>
          </a:bodyPr>
          <a:lstStyle/>
          <a:p>
            <a:pPr algn="just">
              <a:spcAft>
                <a:spcPts val="1800"/>
              </a:spcAft>
            </a:pPr>
            <a:r>
              <a:rPr lang="en-US" altLang="zh-TW" sz="2000" dirty="0">
                <a:latin typeface="Times New Roman" panose="02020603050405020304" pitchFamily="18" charset="0"/>
                <a:cs typeface="Times New Roman" panose="02020603050405020304" pitchFamily="18" charset="0"/>
              </a:rPr>
              <a:t>W. Yang, X. Zhang, Y. Tian, W. Wang, J. </a:t>
            </a:r>
            <a:r>
              <a:rPr lang="en-US" altLang="zh-TW" sz="2000" dirty="0" err="1">
                <a:latin typeface="Times New Roman" panose="02020603050405020304" pitchFamily="18" charset="0"/>
                <a:cs typeface="Times New Roman" panose="02020603050405020304" pitchFamily="18" charset="0"/>
              </a:rPr>
              <a:t>Xue</a:t>
            </a:r>
            <a:r>
              <a:rPr lang="en-US" altLang="zh-TW" sz="2000" dirty="0">
                <a:latin typeface="Times New Roman" panose="02020603050405020304" pitchFamily="18" charset="0"/>
                <a:cs typeface="Times New Roman" panose="02020603050405020304" pitchFamily="18" charset="0"/>
              </a:rPr>
              <a:t> and Q. Liao, “</a:t>
            </a:r>
            <a:r>
              <a:rPr lang="en-US" altLang="zh-TW" sz="2000" dirty="0">
                <a:latin typeface="Times New Roman" panose="02020603050405020304" pitchFamily="18" charset="0"/>
                <a:cs typeface="Times New Roman" panose="02020603050405020304" pitchFamily="18" charset="0"/>
                <a:hlinkClick r:id="rId3"/>
              </a:rPr>
              <a:t>Deep Learning for Single Image Super-Resolution: A Brief Review</a:t>
            </a:r>
            <a:r>
              <a:rPr lang="en-US" altLang="zh-TW" sz="2000" dirty="0">
                <a:latin typeface="Times New Roman" panose="02020603050405020304" pitchFamily="18" charset="0"/>
                <a:cs typeface="Times New Roman" panose="02020603050405020304" pitchFamily="18" charset="0"/>
              </a:rPr>
              <a:t>,” in IEEE Transactions on Multimedia, vol. 21, no. 12, pp. 3106-3121, Dec. 2019, </a:t>
            </a:r>
            <a:r>
              <a:rPr lang="en-US" altLang="zh-TW" sz="2000" dirty="0" err="1">
                <a:latin typeface="Times New Roman" panose="02020603050405020304" pitchFamily="18" charset="0"/>
                <a:cs typeface="Times New Roman" panose="02020603050405020304" pitchFamily="18" charset="0"/>
              </a:rPr>
              <a:t>doi</a:t>
            </a:r>
            <a:r>
              <a:rPr lang="en-US" altLang="zh-TW" sz="2000" dirty="0">
                <a:latin typeface="Times New Roman" panose="02020603050405020304" pitchFamily="18" charset="0"/>
                <a:cs typeface="Times New Roman" panose="02020603050405020304" pitchFamily="18" charset="0"/>
              </a:rPr>
              <a:t>: 10.1109/TMM.2019.2919431.</a:t>
            </a:r>
            <a:endParaRPr lang="zh-TW"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26740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17</a:t>
            </a:r>
            <a:endParaRPr lang="zh-TW" altLang="en-US" b="1" dirty="0">
              <a:solidFill>
                <a:schemeClr val="bg1"/>
              </a:solidFill>
              <a:latin typeface="Times New Roman" panose="02020603050405020304" pitchFamily="18" charset="0"/>
              <a:cs typeface="Times New Roman" panose="02020603050405020304" pitchFamily="18" charset="0"/>
            </a:endParaRPr>
          </a:p>
        </p:txBody>
      </p:sp>
      <p:grpSp>
        <p:nvGrpSpPr>
          <p:cNvPr id="40" name="群組 39">
            <a:extLst>
              <a:ext uri="{FF2B5EF4-FFF2-40B4-BE49-F238E27FC236}">
                <a16:creationId xmlns:a16="http://schemas.microsoft.com/office/drawing/2014/main" id="{267C565C-4C93-4727-8904-D7FDC15BB1F4}"/>
              </a:ext>
            </a:extLst>
          </p:cNvPr>
          <p:cNvGrpSpPr/>
          <p:nvPr/>
        </p:nvGrpSpPr>
        <p:grpSpPr>
          <a:xfrm>
            <a:off x="160260" y="805706"/>
            <a:ext cx="11871479" cy="5957624"/>
            <a:chOff x="135999" y="206692"/>
            <a:chExt cx="11871479" cy="5957624"/>
          </a:xfrm>
        </p:grpSpPr>
        <p:pic>
          <p:nvPicPr>
            <p:cNvPr id="41" name="圖片 40">
              <a:extLst>
                <a:ext uri="{FF2B5EF4-FFF2-40B4-BE49-F238E27FC236}">
                  <a16:creationId xmlns:a16="http://schemas.microsoft.com/office/drawing/2014/main" id="{6F7C7EFE-F983-4404-B801-6429292CCA6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999" y="206692"/>
              <a:ext cx="1908000" cy="1908000"/>
            </a:xfrm>
            <a:prstGeom prst="rect">
              <a:avLst/>
            </a:prstGeom>
            <a:noFill/>
            <a:ln>
              <a:noFill/>
            </a:ln>
          </p:spPr>
        </p:pic>
        <p:pic>
          <p:nvPicPr>
            <p:cNvPr id="42" name="圖片 41">
              <a:extLst>
                <a:ext uri="{FF2B5EF4-FFF2-40B4-BE49-F238E27FC236}">
                  <a16:creationId xmlns:a16="http://schemas.microsoft.com/office/drawing/2014/main" id="{7B3C11A4-D2B1-4A75-A08A-83B29D6AEC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5999" y="2237564"/>
              <a:ext cx="1908000" cy="1908000"/>
            </a:xfrm>
            <a:prstGeom prst="rect">
              <a:avLst/>
            </a:prstGeom>
            <a:noFill/>
            <a:ln>
              <a:noFill/>
            </a:ln>
          </p:spPr>
        </p:pic>
        <p:pic>
          <p:nvPicPr>
            <p:cNvPr id="43" name="圖片 42">
              <a:extLst>
                <a:ext uri="{FF2B5EF4-FFF2-40B4-BE49-F238E27FC236}">
                  <a16:creationId xmlns:a16="http://schemas.microsoft.com/office/drawing/2014/main" id="{C5CBAD7E-DE69-426D-8599-FB94A900BC7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2115130" y="206692"/>
              <a:ext cx="1908000" cy="1908000"/>
            </a:xfrm>
            <a:prstGeom prst="rect">
              <a:avLst/>
            </a:prstGeom>
            <a:noFill/>
            <a:ln>
              <a:noFill/>
            </a:ln>
          </p:spPr>
        </p:pic>
        <p:pic>
          <p:nvPicPr>
            <p:cNvPr id="44" name="圖片 43">
              <a:extLst>
                <a:ext uri="{FF2B5EF4-FFF2-40B4-BE49-F238E27FC236}">
                  <a16:creationId xmlns:a16="http://schemas.microsoft.com/office/drawing/2014/main" id="{20714FA2-85BD-4A92-8A59-AED48DCE3FBB}"/>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094261" y="206692"/>
              <a:ext cx="1908000" cy="1908000"/>
            </a:xfrm>
            <a:prstGeom prst="rect">
              <a:avLst/>
            </a:prstGeom>
            <a:noFill/>
            <a:ln>
              <a:noFill/>
            </a:ln>
          </p:spPr>
        </p:pic>
        <p:pic>
          <p:nvPicPr>
            <p:cNvPr id="45" name="圖片 44">
              <a:extLst>
                <a:ext uri="{FF2B5EF4-FFF2-40B4-BE49-F238E27FC236}">
                  <a16:creationId xmlns:a16="http://schemas.microsoft.com/office/drawing/2014/main" id="{16E63C45-BEB2-4E5E-BCC3-DF1F51CE132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096000" y="206692"/>
              <a:ext cx="1908000" cy="1908000"/>
            </a:xfrm>
            <a:prstGeom prst="rect">
              <a:avLst/>
            </a:prstGeom>
            <a:noFill/>
            <a:ln>
              <a:noFill/>
            </a:ln>
          </p:spPr>
        </p:pic>
        <p:pic>
          <p:nvPicPr>
            <p:cNvPr id="46" name="圖片 45">
              <a:extLst>
                <a:ext uri="{FF2B5EF4-FFF2-40B4-BE49-F238E27FC236}">
                  <a16:creationId xmlns:a16="http://schemas.microsoft.com/office/drawing/2014/main" id="{576BBA47-2EB1-4BBA-A86A-5B5E3B7C55F7}"/>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8097739" y="206692"/>
              <a:ext cx="1908000" cy="1908000"/>
            </a:xfrm>
            <a:prstGeom prst="rect">
              <a:avLst/>
            </a:prstGeom>
            <a:noFill/>
            <a:ln>
              <a:noFill/>
            </a:ln>
          </p:spPr>
        </p:pic>
        <p:pic>
          <p:nvPicPr>
            <p:cNvPr id="47" name="圖片 46">
              <a:extLst>
                <a:ext uri="{FF2B5EF4-FFF2-40B4-BE49-F238E27FC236}">
                  <a16:creationId xmlns:a16="http://schemas.microsoft.com/office/drawing/2014/main" id="{1F782BD7-4D1E-4DEE-8681-59DA43D453C7}"/>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10099478" y="206692"/>
              <a:ext cx="1908000" cy="1908000"/>
            </a:xfrm>
            <a:prstGeom prst="rect">
              <a:avLst/>
            </a:prstGeom>
            <a:noFill/>
            <a:ln>
              <a:noFill/>
            </a:ln>
          </p:spPr>
        </p:pic>
        <p:pic>
          <p:nvPicPr>
            <p:cNvPr id="48" name="圖片 47">
              <a:extLst>
                <a:ext uri="{FF2B5EF4-FFF2-40B4-BE49-F238E27FC236}">
                  <a16:creationId xmlns:a16="http://schemas.microsoft.com/office/drawing/2014/main" id="{04A22DE0-BC54-4CFC-B2F9-298C2C6F90F4}"/>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2115130" y="2237564"/>
              <a:ext cx="1908000" cy="1908000"/>
            </a:xfrm>
            <a:prstGeom prst="rect">
              <a:avLst/>
            </a:prstGeom>
            <a:noFill/>
            <a:ln>
              <a:noFill/>
            </a:ln>
          </p:spPr>
        </p:pic>
        <p:pic>
          <p:nvPicPr>
            <p:cNvPr id="49" name="圖片 48">
              <a:extLst>
                <a:ext uri="{FF2B5EF4-FFF2-40B4-BE49-F238E27FC236}">
                  <a16:creationId xmlns:a16="http://schemas.microsoft.com/office/drawing/2014/main" id="{2B6A7269-A1BB-4AEA-AB12-FB04071FBB40}"/>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4094261" y="2237564"/>
              <a:ext cx="1908000" cy="1908000"/>
            </a:xfrm>
            <a:prstGeom prst="rect">
              <a:avLst/>
            </a:prstGeom>
            <a:noFill/>
            <a:ln>
              <a:noFill/>
            </a:ln>
          </p:spPr>
        </p:pic>
        <p:pic>
          <p:nvPicPr>
            <p:cNvPr id="50" name="圖片 49">
              <a:extLst>
                <a:ext uri="{FF2B5EF4-FFF2-40B4-BE49-F238E27FC236}">
                  <a16:creationId xmlns:a16="http://schemas.microsoft.com/office/drawing/2014/main" id="{BB99F4D3-57CA-4406-BA17-86178241849B}"/>
                </a:ext>
              </a:extLst>
            </p:cNvPr>
            <p:cNvPicPr/>
            <p:nvPr/>
          </p:nvPicPr>
          <p:blipFill>
            <a:blip r:embed="rId12">
              <a:extLst>
                <a:ext uri="{28A0092B-C50C-407E-A947-70E740481C1C}">
                  <a14:useLocalDpi xmlns:a14="http://schemas.microsoft.com/office/drawing/2010/main" val="0"/>
                </a:ext>
              </a:extLst>
            </a:blip>
            <a:srcRect/>
            <a:stretch>
              <a:fillRect/>
            </a:stretch>
          </p:blipFill>
          <p:spPr bwMode="auto">
            <a:xfrm>
              <a:off x="6095999" y="2237564"/>
              <a:ext cx="1908000" cy="1908000"/>
            </a:xfrm>
            <a:prstGeom prst="rect">
              <a:avLst/>
            </a:prstGeom>
            <a:noFill/>
            <a:ln>
              <a:noFill/>
            </a:ln>
          </p:spPr>
        </p:pic>
        <p:pic>
          <p:nvPicPr>
            <p:cNvPr id="51" name="圖片 50">
              <a:extLst>
                <a:ext uri="{FF2B5EF4-FFF2-40B4-BE49-F238E27FC236}">
                  <a16:creationId xmlns:a16="http://schemas.microsoft.com/office/drawing/2014/main" id="{47B97F62-4F3E-4275-A80C-ED0B5F5DC005}"/>
                </a:ext>
              </a:extLst>
            </p:cNvPr>
            <p:cNvPicPr/>
            <p:nvPr/>
          </p:nvPicPr>
          <p:blipFill>
            <a:blip r:embed="rId13">
              <a:extLst>
                <a:ext uri="{28A0092B-C50C-407E-A947-70E740481C1C}">
                  <a14:useLocalDpi xmlns:a14="http://schemas.microsoft.com/office/drawing/2010/main" val="0"/>
                </a:ext>
              </a:extLst>
            </a:blip>
            <a:srcRect/>
            <a:stretch>
              <a:fillRect/>
            </a:stretch>
          </p:blipFill>
          <p:spPr bwMode="auto">
            <a:xfrm>
              <a:off x="8097737" y="2240195"/>
              <a:ext cx="1908000" cy="1908000"/>
            </a:xfrm>
            <a:prstGeom prst="rect">
              <a:avLst/>
            </a:prstGeom>
            <a:noFill/>
            <a:ln>
              <a:noFill/>
            </a:ln>
          </p:spPr>
        </p:pic>
        <p:pic>
          <p:nvPicPr>
            <p:cNvPr id="52" name="圖片 51">
              <a:extLst>
                <a:ext uri="{FF2B5EF4-FFF2-40B4-BE49-F238E27FC236}">
                  <a16:creationId xmlns:a16="http://schemas.microsoft.com/office/drawing/2014/main" id="{AAB5BC22-024E-405C-8C76-4A6A4AC578B9}"/>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0099478" y="2237564"/>
              <a:ext cx="1908000" cy="1908000"/>
            </a:xfrm>
            <a:prstGeom prst="rect">
              <a:avLst/>
            </a:prstGeom>
            <a:noFill/>
            <a:ln>
              <a:noFill/>
            </a:ln>
          </p:spPr>
        </p:pic>
        <p:cxnSp>
          <p:nvCxnSpPr>
            <p:cNvPr id="55" name="直線接點 54">
              <a:extLst>
                <a:ext uri="{FF2B5EF4-FFF2-40B4-BE49-F238E27FC236}">
                  <a16:creationId xmlns:a16="http://schemas.microsoft.com/office/drawing/2014/main" id="{E04710A0-0964-47B0-87F0-6C43EC45B54B}"/>
                </a:ext>
              </a:extLst>
            </p:cNvPr>
            <p:cNvCxnSpPr>
              <a:cxnSpLocks/>
            </p:cNvCxnSpPr>
            <p:nvPr/>
          </p:nvCxnSpPr>
          <p:spPr>
            <a:xfrm>
              <a:off x="135999" y="4268436"/>
              <a:ext cx="1979131" cy="1895880"/>
            </a:xfrm>
            <a:prstGeom prst="line">
              <a:avLst/>
            </a:prstGeom>
            <a:noFill/>
            <a:ln w="12700" cap="flat" cmpd="sng" algn="ctr">
              <a:solidFill>
                <a:srgbClr val="99CB38"/>
              </a:solidFill>
              <a:prstDash val="solid"/>
            </a:ln>
            <a:effectLst/>
          </p:spPr>
        </p:cxnSp>
      </p:grpSp>
      <p:sp>
        <p:nvSpPr>
          <p:cNvPr id="56" name="文字方塊 55">
            <a:extLst>
              <a:ext uri="{FF2B5EF4-FFF2-40B4-BE49-F238E27FC236}">
                <a16:creationId xmlns:a16="http://schemas.microsoft.com/office/drawing/2014/main" id="{D5EF2F7D-0CDA-4E42-A370-6DF06EE17FDE}"/>
              </a:ext>
            </a:extLst>
          </p:cNvPr>
          <p:cNvSpPr txBox="1"/>
          <p:nvPr/>
        </p:nvSpPr>
        <p:spPr>
          <a:xfrm>
            <a:off x="709262" y="436374"/>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57" name="文字方塊 56">
            <a:extLst>
              <a:ext uri="{FF2B5EF4-FFF2-40B4-BE49-F238E27FC236}">
                <a16:creationId xmlns:a16="http://schemas.microsoft.com/office/drawing/2014/main" id="{1D4A0C00-FB2D-4116-B93E-738804FC568C}"/>
              </a:ext>
            </a:extLst>
          </p:cNvPr>
          <p:cNvSpPr txBox="1"/>
          <p:nvPr/>
        </p:nvSpPr>
        <p:spPr>
          <a:xfrm>
            <a:off x="4635392" y="43637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58" name="文字方塊 57">
            <a:extLst>
              <a:ext uri="{FF2B5EF4-FFF2-40B4-BE49-F238E27FC236}">
                <a16:creationId xmlns:a16="http://schemas.microsoft.com/office/drawing/2014/main" id="{CF0BED67-90FF-4A5A-B056-32F236B657D6}"/>
              </a:ext>
            </a:extLst>
          </p:cNvPr>
          <p:cNvSpPr txBox="1"/>
          <p:nvPr/>
        </p:nvSpPr>
        <p:spPr>
          <a:xfrm>
            <a:off x="6590751" y="436374"/>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59" name="文字方塊 58">
            <a:extLst>
              <a:ext uri="{FF2B5EF4-FFF2-40B4-BE49-F238E27FC236}">
                <a16:creationId xmlns:a16="http://schemas.microsoft.com/office/drawing/2014/main" id="{D5016E89-FB92-4738-950B-690EBAA97F46}"/>
              </a:ext>
            </a:extLst>
          </p:cNvPr>
          <p:cNvSpPr txBox="1"/>
          <p:nvPr/>
        </p:nvSpPr>
        <p:spPr>
          <a:xfrm>
            <a:off x="8426176" y="436374"/>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60" name="文字方塊 59">
            <a:extLst>
              <a:ext uri="{FF2B5EF4-FFF2-40B4-BE49-F238E27FC236}">
                <a16:creationId xmlns:a16="http://schemas.microsoft.com/office/drawing/2014/main" id="{4231B0AC-84BF-47F4-BFE5-8523624BB558}"/>
              </a:ext>
            </a:extLst>
          </p:cNvPr>
          <p:cNvSpPr txBox="1"/>
          <p:nvPr/>
        </p:nvSpPr>
        <p:spPr>
          <a:xfrm>
            <a:off x="2617262" y="43637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61" name="文字方塊 60">
            <a:extLst>
              <a:ext uri="{FF2B5EF4-FFF2-40B4-BE49-F238E27FC236}">
                <a16:creationId xmlns:a16="http://schemas.microsoft.com/office/drawing/2014/main" id="{8B4E629C-EBCE-4A4B-8DEB-A098F789EE33}"/>
              </a:ext>
            </a:extLst>
          </p:cNvPr>
          <p:cNvSpPr txBox="1"/>
          <p:nvPr/>
        </p:nvSpPr>
        <p:spPr>
          <a:xfrm>
            <a:off x="10609039" y="436374"/>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sp>
        <p:nvSpPr>
          <p:cNvPr id="62" name="內容版面配置區 2">
            <a:extLst>
              <a:ext uri="{FF2B5EF4-FFF2-40B4-BE49-F238E27FC236}">
                <a16:creationId xmlns:a16="http://schemas.microsoft.com/office/drawing/2014/main" id="{251EEAEE-78A0-4627-9D33-878335157BD7}"/>
              </a:ext>
            </a:extLst>
          </p:cNvPr>
          <p:cNvSpPr txBox="1">
            <a:spLocks/>
          </p:cNvSpPr>
          <p:nvPr/>
        </p:nvSpPr>
        <p:spPr>
          <a:xfrm>
            <a:off x="-43882" y="-44162"/>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xy</a:t>
            </a:r>
            <a:r>
              <a:rPr lang="en-US" altLang="zh-TW" sz="2200" b="1" dirty="0">
                <a:solidFill>
                  <a:prstClr val="black"/>
                </a:solidFill>
                <a:latin typeface="Times New Roman"/>
                <a:ea typeface="標楷體"/>
              </a:rPr>
              <a:t>-direction)</a:t>
            </a:r>
          </a:p>
        </p:txBody>
      </p:sp>
      <p:pic>
        <p:nvPicPr>
          <p:cNvPr id="63" name="圖片 62">
            <a:extLst>
              <a:ext uri="{FF2B5EF4-FFF2-40B4-BE49-F238E27FC236}">
                <a16:creationId xmlns:a16="http://schemas.microsoft.com/office/drawing/2014/main" id="{C788B485-23F8-4B01-AD80-25E6E3D4C82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37481" y="4867450"/>
            <a:ext cx="1908000" cy="1908000"/>
          </a:xfrm>
          <a:prstGeom prst="rect">
            <a:avLst/>
          </a:prstGeom>
        </p:spPr>
      </p:pic>
      <p:pic>
        <p:nvPicPr>
          <p:cNvPr id="64" name="圖片 63">
            <a:extLst>
              <a:ext uri="{FF2B5EF4-FFF2-40B4-BE49-F238E27FC236}">
                <a16:creationId xmlns:a16="http://schemas.microsoft.com/office/drawing/2014/main" id="{891BAF18-0504-4B85-8FD8-635CC2165EF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118522" y="4867450"/>
            <a:ext cx="1908000" cy="1908000"/>
          </a:xfrm>
          <a:prstGeom prst="rect">
            <a:avLst/>
          </a:prstGeom>
        </p:spPr>
      </p:pic>
      <p:pic>
        <p:nvPicPr>
          <p:cNvPr id="65" name="圖片 64">
            <a:extLst>
              <a:ext uri="{FF2B5EF4-FFF2-40B4-BE49-F238E27FC236}">
                <a16:creationId xmlns:a16="http://schemas.microsoft.com/office/drawing/2014/main" id="{0A09387C-8408-44D0-A03A-5750FC754D8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20257" y="4867450"/>
            <a:ext cx="1908000" cy="1908000"/>
          </a:xfrm>
          <a:prstGeom prst="rect">
            <a:avLst/>
          </a:prstGeom>
        </p:spPr>
      </p:pic>
      <p:pic>
        <p:nvPicPr>
          <p:cNvPr id="66" name="圖片 65">
            <a:extLst>
              <a:ext uri="{FF2B5EF4-FFF2-40B4-BE49-F238E27FC236}">
                <a16:creationId xmlns:a16="http://schemas.microsoft.com/office/drawing/2014/main" id="{70301D33-B9AF-4D64-BDD6-130F53719D8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121998" y="4867450"/>
            <a:ext cx="1908000" cy="1908000"/>
          </a:xfrm>
          <a:prstGeom prst="rect">
            <a:avLst/>
          </a:prstGeom>
        </p:spPr>
      </p:pic>
      <p:pic>
        <p:nvPicPr>
          <p:cNvPr id="67" name="圖片 66">
            <a:extLst>
              <a:ext uri="{FF2B5EF4-FFF2-40B4-BE49-F238E27FC236}">
                <a16:creationId xmlns:a16="http://schemas.microsoft.com/office/drawing/2014/main" id="{DC04F7AA-249B-4E34-A855-4EACE89C71F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123739" y="4867450"/>
            <a:ext cx="1908000" cy="1908000"/>
          </a:xfrm>
          <a:prstGeom prst="rect">
            <a:avLst/>
          </a:prstGeom>
        </p:spPr>
      </p:pic>
    </p:spTree>
    <p:extLst>
      <p:ext uri="{BB962C8B-B14F-4D97-AF65-F5344CB8AC3E}">
        <p14:creationId xmlns:p14="http://schemas.microsoft.com/office/powerpoint/2010/main" val="134046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20</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66" name="內容版面配置區 2">
            <a:extLst>
              <a:ext uri="{FF2B5EF4-FFF2-40B4-BE49-F238E27FC236}">
                <a16:creationId xmlns:a16="http://schemas.microsoft.com/office/drawing/2014/main" id="{F5A7CB40-DFE3-42F8-8A01-76DD677BA6F0}"/>
              </a:ext>
            </a:extLst>
          </p:cNvPr>
          <p:cNvSpPr txBox="1">
            <a:spLocks/>
          </p:cNvSpPr>
          <p:nvPr/>
        </p:nvSpPr>
        <p:spPr>
          <a:xfrm>
            <a:off x="-43882" y="-52626"/>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xz</a:t>
            </a:r>
            <a:r>
              <a:rPr lang="en-US" altLang="zh-TW" sz="2200" b="1" dirty="0">
                <a:solidFill>
                  <a:prstClr val="black"/>
                </a:solidFill>
                <a:latin typeface="Times New Roman"/>
                <a:ea typeface="標楷體"/>
              </a:rPr>
              <a:t>-direction)</a:t>
            </a:r>
          </a:p>
        </p:txBody>
      </p:sp>
      <p:grpSp>
        <p:nvGrpSpPr>
          <p:cNvPr id="67" name="群組 66">
            <a:extLst>
              <a:ext uri="{FF2B5EF4-FFF2-40B4-BE49-F238E27FC236}">
                <a16:creationId xmlns:a16="http://schemas.microsoft.com/office/drawing/2014/main" id="{8F9D0B1F-82D2-4A1D-92F0-1AC312F393E5}"/>
              </a:ext>
            </a:extLst>
          </p:cNvPr>
          <p:cNvGrpSpPr/>
          <p:nvPr/>
        </p:nvGrpSpPr>
        <p:grpSpPr>
          <a:xfrm>
            <a:off x="152901" y="558794"/>
            <a:ext cx="11867638" cy="2226350"/>
            <a:chOff x="174417" y="567183"/>
            <a:chExt cx="11867638" cy="2226350"/>
          </a:xfrm>
        </p:grpSpPr>
        <p:sp>
          <p:nvSpPr>
            <p:cNvPr id="68" name="文字方塊 67">
              <a:extLst>
                <a:ext uri="{FF2B5EF4-FFF2-40B4-BE49-F238E27FC236}">
                  <a16:creationId xmlns:a16="http://schemas.microsoft.com/office/drawing/2014/main" id="{45B49348-F11F-41D6-B0BB-B78812C3F57C}"/>
                </a:ext>
              </a:extLst>
            </p:cNvPr>
            <p:cNvSpPr txBox="1"/>
            <p:nvPr/>
          </p:nvSpPr>
          <p:spPr>
            <a:xfrm>
              <a:off x="719647" y="570522"/>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69" name="文字方塊 68">
              <a:extLst>
                <a:ext uri="{FF2B5EF4-FFF2-40B4-BE49-F238E27FC236}">
                  <a16:creationId xmlns:a16="http://schemas.microsoft.com/office/drawing/2014/main" id="{D8B97B80-52D4-4BA0-89ED-A62005BD59FD}"/>
                </a:ext>
              </a:extLst>
            </p:cNvPr>
            <p:cNvSpPr txBox="1"/>
            <p:nvPr/>
          </p:nvSpPr>
          <p:spPr>
            <a:xfrm>
              <a:off x="4668571" y="570522"/>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70" name="文字方塊 69">
              <a:extLst>
                <a:ext uri="{FF2B5EF4-FFF2-40B4-BE49-F238E27FC236}">
                  <a16:creationId xmlns:a16="http://schemas.microsoft.com/office/drawing/2014/main" id="{D72687AC-9240-4E37-9E3A-FA595DD60E3A}"/>
                </a:ext>
              </a:extLst>
            </p:cNvPr>
            <p:cNvSpPr txBox="1"/>
            <p:nvPr/>
          </p:nvSpPr>
          <p:spPr>
            <a:xfrm>
              <a:off x="6621946" y="570522"/>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71" name="文字方塊 70">
              <a:extLst>
                <a:ext uri="{FF2B5EF4-FFF2-40B4-BE49-F238E27FC236}">
                  <a16:creationId xmlns:a16="http://schemas.microsoft.com/office/drawing/2014/main" id="{8BEB316B-8559-431D-8188-C61818574680}"/>
                </a:ext>
              </a:extLst>
            </p:cNvPr>
            <p:cNvSpPr txBox="1"/>
            <p:nvPr/>
          </p:nvSpPr>
          <p:spPr>
            <a:xfrm>
              <a:off x="8453451" y="570522"/>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72" name="文字方塊 71">
              <a:extLst>
                <a:ext uri="{FF2B5EF4-FFF2-40B4-BE49-F238E27FC236}">
                  <a16:creationId xmlns:a16="http://schemas.microsoft.com/office/drawing/2014/main" id="{46944E42-8E94-4FB2-A1D1-19CF6C93CE6B}"/>
                </a:ext>
              </a:extLst>
            </p:cNvPr>
            <p:cNvSpPr txBox="1"/>
            <p:nvPr/>
          </p:nvSpPr>
          <p:spPr>
            <a:xfrm>
              <a:off x="2645910" y="570522"/>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73" name="文字方塊 72">
              <a:extLst>
                <a:ext uri="{FF2B5EF4-FFF2-40B4-BE49-F238E27FC236}">
                  <a16:creationId xmlns:a16="http://schemas.microsoft.com/office/drawing/2014/main" id="{4418FC04-1F7E-4BB2-9171-B47B86C9D532}"/>
                </a:ext>
              </a:extLst>
            </p:cNvPr>
            <p:cNvSpPr txBox="1"/>
            <p:nvPr/>
          </p:nvSpPr>
          <p:spPr>
            <a:xfrm>
              <a:off x="10621093" y="567183"/>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74" name="圖片 73">
              <a:extLst>
                <a:ext uri="{FF2B5EF4-FFF2-40B4-BE49-F238E27FC236}">
                  <a16:creationId xmlns:a16="http://schemas.microsoft.com/office/drawing/2014/main" id="{AB5EDB96-D70F-477B-83E0-181C9AB6FB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4417" y="936516"/>
              <a:ext cx="1908000" cy="597784"/>
            </a:xfrm>
            <a:prstGeom prst="rect">
              <a:avLst/>
            </a:prstGeom>
            <a:noFill/>
            <a:ln>
              <a:noFill/>
            </a:ln>
          </p:spPr>
        </p:pic>
        <p:pic>
          <p:nvPicPr>
            <p:cNvPr id="75" name="圖片 74">
              <a:extLst>
                <a:ext uri="{FF2B5EF4-FFF2-40B4-BE49-F238E27FC236}">
                  <a16:creationId xmlns:a16="http://schemas.microsoft.com/office/drawing/2014/main" id="{EBBCB567-76E8-46B2-9AA6-A188EC02BB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130" y="1601402"/>
              <a:ext cx="1908000" cy="597786"/>
            </a:xfrm>
            <a:prstGeom prst="rect">
              <a:avLst/>
            </a:prstGeom>
            <a:noFill/>
            <a:ln>
              <a:noFill/>
            </a:ln>
          </p:spPr>
        </p:pic>
        <p:pic>
          <p:nvPicPr>
            <p:cNvPr id="76" name="圖片 75">
              <a:extLst>
                <a:ext uri="{FF2B5EF4-FFF2-40B4-BE49-F238E27FC236}">
                  <a16:creationId xmlns:a16="http://schemas.microsoft.com/office/drawing/2014/main" id="{7AFA1358-077C-4886-8FFB-DD6D55E7C89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63523" y="936516"/>
              <a:ext cx="1908000" cy="597785"/>
            </a:xfrm>
            <a:prstGeom prst="rect">
              <a:avLst/>
            </a:prstGeom>
            <a:noFill/>
            <a:ln>
              <a:noFill/>
            </a:ln>
          </p:spPr>
        </p:pic>
        <p:pic>
          <p:nvPicPr>
            <p:cNvPr id="77" name="圖片 76">
              <a:extLst>
                <a:ext uri="{FF2B5EF4-FFF2-40B4-BE49-F238E27FC236}">
                  <a16:creationId xmlns:a16="http://schemas.microsoft.com/office/drawing/2014/main" id="{E566696E-2579-42DE-B03A-3197DDD6117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48800" y="936516"/>
              <a:ext cx="1908000" cy="597785"/>
            </a:xfrm>
            <a:prstGeom prst="rect">
              <a:avLst/>
            </a:prstGeom>
            <a:noFill/>
            <a:ln>
              <a:noFill/>
            </a:ln>
          </p:spPr>
        </p:pic>
        <p:pic>
          <p:nvPicPr>
            <p:cNvPr id="78" name="圖片 77">
              <a:extLst>
                <a:ext uri="{FF2B5EF4-FFF2-40B4-BE49-F238E27FC236}">
                  <a16:creationId xmlns:a16="http://schemas.microsoft.com/office/drawing/2014/main" id="{BB55C4AF-290E-4561-A129-A25F2CFD933C}"/>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47324" y="936515"/>
              <a:ext cx="1908000" cy="597785"/>
            </a:xfrm>
            <a:prstGeom prst="rect">
              <a:avLst/>
            </a:prstGeom>
            <a:noFill/>
            <a:ln>
              <a:noFill/>
            </a:ln>
          </p:spPr>
        </p:pic>
        <p:pic>
          <p:nvPicPr>
            <p:cNvPr id="79" name="圖片 78">
              <a:extLst>
                <a:ext uri="{FF2B5EF4-FFF2-40B4-BE49-F238E27FC236}">
                  <a16:creationId xmlns:a16="http://schemas.microsoft.com/office/drawing/2014/main" id="{C048C1F9-AD52-4216-B59D-0BB7C8A2EC5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135531" y="939854"/>
              <a:ext cx="1908000" cy="597785"/>
            </a:xfrm>
            <a:prstGeom prst="rect">
              <a:avLst/>
            </a:prstGeom>
            <a:noFill/>
            <a:ln>
              <a:noFill/>
            </a:ln>
          </p:spPr>
        </p:pic>
        <p:pic>
          <p:nvPicPr>
            <p:cNvPr id="80" name="圖片 79">
              <a:extLst>
                <a:ext uri="{FF2B5EF4-FFF2-40B4-BE49-F238E27FC236}">
                  <a16:creationId xmlns:a16="http://schemas.microsoft.com/office/drawing/2014/main" id="{7ADFE6AB-784A-42FE-BF84-27127604DD1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34055" y="936516"/>
              <a:ext cx="1908000" cy="597785"/>
            </a:xfrm>
            <a:prstGeom prst="rect">
              <a:avLst/>
            </a:prstGeom>
            <a:noFill/>
            <a:ln>
              <a:noFill/>
            </a:ln>
          </p:spPr>
        </p:pic>
        <p:pic>
          <p:nvPicPr>
            <p:cNvPr id="81" name="圖片 80">
              <a:extLst>
                <a:ext uri="{FF2B5EF4-FFF2-40B4-BE49-F238E27FC236}">
                  <a16:creationId xmlns:a16="http://schemas.microsoft.com/office/drawing/2014/main" id="{74962E24-B13D-46E2-A956-79626E9BAC3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63523" y="1601402"/>
              <a:ext cx="1908000" cy="597786"/>
            </a:xfrm>
            <a:prstGeom prst="rect">
              <a:avLst/>
            </a:prstGeom>
            <a:noFill/>
            <a:ln>
              <a:noFill/>
            </a:ln>
          </p:spPr>
        </p:pic>
        <p:pic>
          <p:nvPicPr>
            <p:cNvPr id="82" name="圖片 81">
              <a:extLst>
                <a:ext uri="{FF2B5EF4-FFF2-40B4-BE49-F238E27FC236}">
                  <a16:creationId xmlns:a16="http://schemas.microsoft.com/office/drawing/2014/main" id="{FDB71C07-95F5-4C4E-8A1B-78DF8915AC0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69862" y="1601402"/>
              <a:ext cx="1908000" cy="597786"/>
            </a:xfrm>
            <a:prstGeom prst="rect">
              <a:avLst/>
            </a:prstGeom>
            <a:noFill/>
            <a:ln>
              <a:noFill/>
            </a:ln>
          </p:spPr>
        </p:pic>
        <p:pic>
          <p:nvPicPr>
            <p:cNvPr id="83" name="圖片 82">
              <a:extLst>
                <a:ext uri="{FF2B5EF4-FFF2-40B4-BE49-F238E27FC236}">
                  <a16:creationId xmlns:a16="http://schemas.microsoft.com/office/drawing/2014/main" id="{0DBD3B6E-037F-4FD0-B830-B0503D307ECF}"/>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47324" y="1601400"/>
              <a:ext cx="1908000" cy="597786"/>
            </a:xfrm>
            <a:prstGeom prst="rect">
              <a:avLst/>
            </a:prstGeom>
            <a:noFill/>
            <a:ln>
              <a:noFill/>
            </a:ln>
          </p:spPr>
        </p:pic>
        <p:pic>
          <p:nvPicPr>
            <p:cNvPr id="84" name="圖片 83">
              <a:extLst>
                <a:ext uri="{FF2B5EF4-FFF2-40B4-BE49-F238E27FC236}">
                  <a16:creationId xmlns:a16="http://schemas.microsoft.com/office/drawing/2014/main" id="{59A190FA-BC37-4E30-8A8A-4F64B5AFAC34}"/>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53663" y="1601400"/>
              <a:ext cx="1908000" cy="597786"/>
            </a:xfrm>
            <a:prstGeom prst="rect">
              <a:avLst/>
            </a:prstGeom>
            <a:noFill/>
            <a:ln>
              <a:noFill/>
            </a:ln>
          </p:spPr>
        </p:pic>
        <p:pic>
          <p:nvPicPr>
            <p:cNvPr id="85" name="圖片 84">
              <a:extLst>
                <a:ext uri="{FF2B5EF4-FFF2-40B4-BE49-F238E27FC236}">
                  <a16:creationId xmlns:a16="http://schemas.microsoft.com/office/drawing/2014/main" id="{F1567EF8-AE88-4313-9E66-7CDF761F0092}"/>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34055" y="1601400"/>
              <a:ext cx="1908000" cy="597786"/>
            </a:xfrm>
            <a:prstGeom prst="rect">
              <a:avLst/>
            </a:prstGeom>
            <a:noFill/>
            <a:ln>
              <a:noFill/>
            </a:ln>
          </p:spPr>
        </p:pic>
        <p:cxnSp>
          <p:nvCxnSpPr>
            <p:cNvPr id="86" name="直線接點 85">
              <a:extLst>
                <a:ext uri="{FF2B5EF4-FFF2-40B4-BE49-F238E27FC236}">
                  <a16:creationId xmlns:a16="http://schemas.microsoft.com/office/drawing/2014/main" id="{9CAB6F23-C63B-4C5C-BB4E-6794B89BDD63}"/>
                </a:ext>
              </a:extLst>
            </p:cNvPr>
            <p:cNvCxnSpPr>
              <a:cxnSpLocks/>
            </p:cNvCxnSpPr>
            <p:nvPr/>
          </p:nvCxnSpPr>
          <p:spPr>
            <a:xfrm>
              <a:off x="191779" y="2281254"/>
              <a:ext cx="1876483" cy="512279"/>
            </a:xfrm>
            <a:prstGeom prst="line">
              <a:avLst/>
            </a:prstGeom>
            <a:noFill/>
            <a:ln w="12700" cap="flat" cmpd="sng" algn="ctr">
              <a:solidFill>
                <a:srgbClr val="99CB38"/>
              </a:solidFill>
              <a:prstDash val="solid"/>
            </a:ln>
            <a:effectLst/>
          </p:spPr>
        </p:cxnSp>
      </p:grpSp>
      <p:sp>
        <p:nvSpPr>
          <p:cNvPr id="87" name="文字方塊 86">
            <a:extLst>
              <a:ext uri="{FF2B5EF4-FFF2-40B4-BE49-F238E27FC236}">
                <a16:creationId xmlns:a16="http://schemas.microsoft.com/office/drawing/2014/main" id="{31FABDAD-252C-4F91-979D-2DD2310DBDB8}"/>
              </a:ext>
            </a:extLst>
          </p:cNvPr>
          <p:cNvSpPr txBox="1"/>
          <p:nvPr/>
        </p:nvSpPr>
        <p:spPr>
          <a:xfrm>
            <a:off x="698131" y="3950364"/>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88" name="文字方塊 87">
            <a:extLst>
              <a:ext uri="{FF2B5EF4-FFF2-40B4-BE49-F238E27FC236}">
                <a16:creationId xmlns:a16="http://schemas.microsoft.com/office/drawing/2014/main" id="{F1A708AE-FF73-438C-A0FF-689CFA0C73A8}"/>
              </a:ext>
            </a:extLst>
          </p:cNvPr>
          <p:cNvSpPr txBox="1"/>
          <p:nvPr/>
        </p:nvSpPr>
        <p:spPr>
          <a:xfrm>
            <a:off x="4647055" y="395036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89" name="文字方塊 88">
            <a:extLst>
              <a:ext uri="{FF2B5EF4-FFF2-40B4-BE49-F238E27FC236}">
                <a16:creationId xmlns:a16="http://schemas.microsoft.com/office/drawing/2014/main" id="{37E85383-C1C9-4DFC-9A65-B927AE99094C}"/>
              </a:ext>
            </a:extLst>
          </p:cNvPr>
          <p:cNvSpPr txBox="1"/>
          <p:nvPr/>
        </p:nvSpPr>
        <p:spPr>
          <a:xfrm>
            <a:off x="6600430" y="3950364"/>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90" name="文字方塊 89">
            <a:extLst>
              <a:ext uri="{FF2B5EF4-FFF2-40B4-BE49-F238E27FC236}">
                <a16:creationId xmlns:a16="http://schemas.microsoft.com/office/drawing/2014/main" id="{FCF1C7BC-F788-454C-8E81-4E41FEE629F6}"/>
              </a:ext>
            </a:extLst>
          </p:cNvPr>
          <p:cNvSpPr txBox="1"/>
          <p:nvPr/>
        </p:nvSpPr>
        <p:spPr>
          <a:xfrm>
            <a:off x="8431935" y="3950364"/>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91" name="文字方塊 90">
            <a:extLst>
              <a:ext uri="{FF2B5EF4-FFF2-40B4-BE49-F238E27FC236}">
                <a16:creationId xmlns:a16="http://schemas.microsoft.com/office/drawing/2014/main" id="{C28DCF6D-86E0-48D9-BF83-928747982B30}"/>
              </a:ext>
            </a:extLst>
          </p:cNvPr>
          <p:cNvSpPr txBox="1"/>
          <p:nvPr/>
        </p:nvSpPr>
        <p:spPr>
          <a:xfrm>
            <a:off x="2624394" y="3950364"/>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92" name="文字方塊 91">
            <a:extLst>
              <a:ext uri="{FF2B5EF4-FFF2-40B4-BE49-F238E27FC236}">
                <a16:creationId xmlns:a16="http://schemas.microsoft.com/office/drawing/2014/main" id="{EFBDA955-97EA-46BD-87E0-D9BB74C074F0}"/>
              </a:ext>
            </a:extLst>
          </p:cNvPr>
          <p:cNvSpPr txBox="1"/>
          <p:nvPr/>
        </p:nvSpPr>
        <p:spPr>
          <a:xfrm>
            <a:off x="10599577" y="3947025"/>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pic>
        <p:nvPicPr>
          <p:cNvPr id="93" name="圖片 92">
            <a:extLst>
              <a:ext uri="{FF2B5EF4-FFF2-40B4-BE49-F238E27FC236}">
                <a16:creationId xmlns:a16="http://schemas.microsoft.com/office/drawing/2014/main" id="{9766CEB3-4F61-4E59-8FA5-ACF00B9ACD59}"/>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3614" y="4291149"/>
            <a:ext cx="1908000" cy="588687"/>
          </a:xfrm>
          <a:prstGeom prst="rect">
            <a:avLst/>
          </a:prstGeom>
          <a:noFill/>
          <a:ln>
            <a:noFill/>
          </a:ln>
        </p:spPr>
      </p:pic>
      <p:pic>
        <p:nvPicPr>
          <p:cNvPr id="94" name="圖片 93">
            <a:extLst>
              <a:ext uri="{FF2B5EF4-FFF2-40B4-BE49-F238E27FC236}">
                <a16:creationId xmlns:a16="http://schemas.microsoft.com/office/drawing/2014/main" id="{33A37560-C4C3-4D2E-8A7C-43B498B74BDF}"/>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43395" y="4291149"/>
            <a:ext cx="1908000" cy="588687"/>
          </a:xfrm>
          <a:prstGeom prst="rect">
            <a:avLst/>
          </a:prstGeom>
          <a:noFill/>
          <a:ln>
            <a:noFill/>
          </a:ln>
        </p:spPr>
      </p:pic>
      <p:pic>
        <p:nvPicPr>
          <p:cNvPr id="95" name="圖片 94">
            <a:extLst>
              <a:ext uri="{FF2B5EF4-FFF2-40B4-BE49-F238E27FC236}">
                <a16:creationId xmlns:a16="http://schemas.microsoft.com/office/drawing/2014/main" id="{2BAF6F40-63A2-4636-9868-355AA4EC2729}"/>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30616" y="4291149"/>
            <a:ext cx="1908000" cy="588687"/>
          </a:xfrm>
          <a:prstGeom prst="rect">
            <a:avLst/>
          </a:prstGeom>
          <a:noFill/>
          <a:ln>
            <a:noFill/>
          </a:ln>
        </p:spPr>
      </p:pic>
      <p:pic>
        <p:nvPicPr>
          <p:cNvPr id="96" name="圖片 95">
            <a:extLst>
              <a:ext uri="{FF2B5EF4-FFF2-40B4-BE49-F238E27FC236}">
                <a16:creationId xmlns:a16="http://schemas.microsoft.com/office/drawing/2014/main" id="{828ED90E-5EDF-47AF-9DDA-596A3DE87B53}"/>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13857" y="4295490"/>
            <a:ext cx="1908000" cy="587777"/>
          </a:xfrm>
          <a:prstGeom prst="rect">
            <a:avLst/>
          </a:prstGeom>
          <a:noFill/>
          <a:ln>
            <a:noFill/>
          </a:ln>
        </p:spPr>
      </p:pic>
      <p:pic>
        <p:nvPicPr>
          <p:cNvPr id="97" name="圖片 96">
            <a:extLst>
              <a:ext uri="{FF2B5EF4-FFF2-40B4-BE49-F238E27FC236}">
                <a16:creationId xmlns:a16="http://schemas.microsoft.com/office/drawing/2014/main" id="{2032144A-0F3E-4599-B68D-C2641DCC0500}"/>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097098" y="4294858"/>
            <a:ext cx="1908000" cy="588687"/>
          </a:xfrm>
          <a:prstGeom prst="rect">
            <a:avLst/>
          </a:prstGeom>
          <a:noFill/>
          <a:ln>
            <a:noFill/>
          </a:ln>
        </p:spPr>
      </p:pic>
      <p:pic>
        <p:nvPicPr>
          <p:cNvPr id="98" name="圖片 97">
            <a:extLst>
              <a:ext uri="{FF2B5EF4-FFF2-40B4-BE49-F238E27FC236}">
                <a16:creationId xmlns:a16="http://schemas.microsoft.com/office/drawing/2014/main" id="{C73F57B3-16CA-449C-B5F0-2AE39CE99D9F}"/>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080339" y="4291148"/>
            <a:ext cx="1908000" cy="588687"/>
          </a:xfrm>
          <a:prstGeom prst="rect">
            <a:avLst/>
          </a:prstGeom>
          <a:noFill/>
          <a:ln>
            <a:noFill/>
          </a:ln>
        </p:spPr>
      </p:pic>
      <p:pic>
        <p:nvPicPr>
          <p:cNvPr id="99" name="圖片 98">
            <a:extLst>
              <a:ext uri="{FF2B5EF4-FFF2-40B4-BE49-F238E27FC236}">
                <a16:creationId xmlns:a16="http://schemas.microsoft.com/office/drawing/2014/main" id="{4B23629A-2C20-4E66-9E8D-5C6F3795A0AA}"/>
              </a:ext>
            </a:extLst>
          </p:cNvPr>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63614" y="4950073"/>
            <a:ext cx="1908000" cy="588687"/>
          </a:xfrm>
          <a:prstGeom prst="rect">
            <a:avLst/>
          </a:prstGeom>
          <a:noFill/>
          <a:ln>
            <a:noFill/>
          </a:ln>
        </p:spPr>
      </p:pic>
      <p:pic>
        <p:nvPicPr>
          <p:cNvPr id="100" name="圖片 99">
            <a:extLst>
              <a:ext uri="{FF2B5EF4-FFF2-40B4-BE49-F238E27FC236}">
                <a16:creationId xmlns:a16="http://schemas.microsoft.com/office/drawing/2014/main" id="{D6CC7330-88E7-47ED-B395-9E58D7464F23}"/>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142007" y="4950072"/>
            <a:ext cx="1908000" cy="588687"/>
          </a:xfrm>
          <a:prstGeom prst="rect">
            <a:avLst/>
          </a:prstGeom>
          <a:noFill/>
          <a:ln>
            <a:noFill/>
          </a:ln>
        </p:spPr>
      </p:pic>
      <p:pic>
        <p:nvPicPr>
          <p:cNvPr id="101" name="圖片 100">
            <a:extLst>
              <a:ext uri="{FF2B5EF4-FFF2-40B4-BE49-F238E27FC236}">
                <a16:creationId xmlns:a16="http://schemas.microsoft.com/office/drawing/2014/main" id="{BD6B6956-1008-4263-8BF1-C93323079899}"/>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127284" y="4953403"/>
            <a:ext cx="1908000" cy="588687"/>
          </a:xfrm>
          <a:prstGeom prst="rect">
            <a:avLst/>
          </a:prstGeom>
          <a:noFill/>
          <a:ln>
            <a:noFill/>
          </a:ln>
        </p:spPr>
      </p:pic>
      <p:pic>
        <p:nvPicPr>
          <p:cNvPr id="102" name="圖片 101">
            <a:extLst>
              <a:ext uri="{FF2B5EF4-FFF2-40B4-BE49-F238E27FC236}">
                <a16:creationId xmlns:a16="http://schemas.microsoft.com/office/drawing/2014/main" id="{9F6DDCD6-4A44-41CF-8DF1-20BDF7E39A1B}"/>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113857" y="4950982"/>
            <a:ext cx="1908000" cy="587777"/>
          </a:xfrm>
          <a:prstGeom prst="rect">
            <a:avLst/>
          </a:prstGeom>
          <a:noFill/>
          <a:ln>
            <a:noFill/>
          </a:ln>
        </p:spPr>
      </p:pic>
      <p:pic>
        <p:nvPicPr>
          <p:cNvPr id="103" name="圖片 102">
            <a:extLst>
              <a:ext uri="{FF2B5EF4-FFF2-40B4-BE49-F238E27FC236}">
                <a16:creationId xmlns:a16="http://schemas.microsoft.com/office/drawing/2014/main" id="{DCECC4C6-03D1-4831-8FBC-89C334CB7378}"/>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106962" y="4950071"/>
            <a:ext cx="1908000" cy="588687"/>
          </a:xfrm>
          <a:prstGeom prst="rect">
            <a:avLst/>
          </a:prstGeom>
          <a:noFill/>
          <a:ln>
            <a:noFill/>
          </a:ln>
        </p:spPr>
      </p:pic>
      <p:pic>
        <p:nvPicPr>
          <p:cNvPr id="104" name="圖片 103">
            <a:extLst>
              <a:ext uri="{FF2B5EF4-FFF2-40B4-BE49-F238E27FC236}">
                <a16:creationId xmlns:a16="http://schemas.microsoft.com/office/drawing/2014/main" id="{9DAF4F32-0F91-483A-A80C-8886C7824998}"/>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080339" y="4950071"/>
            <a:ext cx="1908000" cy="588687"/>
          </a:xfrm>
          <a:prstGeom prst="rect">
            <a:avLst/>
          </a:prstGeom>
          <a:noFill/>
          <a:ln>
            <a:noFill/>
          </a:ln>
        </p:spPr>
      </p:pic>
      <p:cxnSp>
        <p:nvCxnSpPr>
          <p:cNvPr id="105" name="直線接點 104">
            <a:extLst>
              <a:ext uri="{FF2B5EF4-FFF2-40B4-BE49-F238E27FC236}">
                <a16:creationId xmlns:a16="http://schemas.microsoft.com/office/drawing/2014/main" id="{B81DF705-EC64-4F17-B313-27584A581F30}"/>
              </a:ext>
            </a:extLst>
          </p:cNvPr>
          <p:cNvCxnSpPr>
            <a:cxnSpLocks/>
          </p:cNvCxnSpPr>
          <p:nvPr/>
        </p:nvCxnSpPr>
        <p:spPr>
          <a:xfrm>
            <a:off x="179372" y="5643338"/>
            <a:ext cx="1876483" cy="512279"/>
          </a:xfrm>
          <a:prstGeom prst="line">
            <a:avLst/>
          </a:prstGeom>
          <a:noFill/>
          <a:ln w="12700" cap="flat" cmpd="sng" algn="ctr">
            <a:solidFill>
              <a:srgbClr val="99CB38"/>
            </a:solidFill>
            <a:prstDash val="solid"/>
          </a:ln>
          <a:effectLst/>
        </p:spPr>
      </p:cxnSp>
      <p:pic>
        <p:nvPicPr>
          <p:cNvPr id="106" name="圖片 105">
            <a:extLst>
              <a:ext uri="{FF2B5EF4-FFF2-40B4-BE49-F238E27FC236}">
                <a16:creationId xmlns:a16="http://schemas.microsoft.com/office/drawing/2014/main" id="{058B9511-69CD-46C9-834E-FD5E640BF50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0123738" y="2253752"/>
            <a:ext cx="1908000" cy="595527"/>
          </a:xfrm>
          <a:prstGeom prst="rect">
            <a:avLst/>
          </a:prstGeom>
        </p:spPr>
      </p:pic>
      <p:pic>
        <p:nvPicPr>
          <p:cNvPr id="107" name="圖片 106">
            <a:extLst>
              <a:ext uri="{FF2B5EF4-FFF2-40B4-BE49-F238E27FC236}">
                <a16:creationId xmlns:a16="http://schemas.microsoft.com/office/drawing/2014/main" id="{805E6FCA-34DF-4B45-9315-88D73CA741B2}"/>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0080339" y="5605284"/>
            <a:ext cx="1908000" cy="586639"/>
          </a:xfrm>
          <a:prstGeom prst="rect">
            <a:avLst/>
          </a:prstGeom>
        </p:spPr>
      </p:pic>
      <p:pic>
        <p:nvPicPr>
          <p:cNvPr id="108" name="圖片 107">
            <a:extLst>
              <a:ext uri="{FF2B5EF4-FFF2-40B4-BE49-F238E27FC236}">
                <a16:creationId xmlns:a16="http://schemas.microsoft.com/office/drawing/2014/main" id="{A61FD66C-5F34-4B7E-8E4C-0EEAC4F9C5A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132147" y="2245647"/>
            <a:ext cx="1908000" cy="595527"/>
          </a:xfrm>
          <a:prstGeom prst="rect">
            <a:avLst/>
          </a:prstGeom>
        </p:spPr>
      </p:pic>
      <p:pic>
        <p:nvPicPr>
          <p:cNvPr id="109" name="圖片 108">
            <a:extLst>
              <a:ext uri="{FF2B5EF4-FFF2-40B4-BE49-F238E27FC236}">
                <a16:creationId xmlns:a16="http://schemas.microsoft.com/office/drawing/2014/main" id="{DEA27C23-DD53-4361-9C01-FA5160E0FA39}"/>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8114605" y="5605284"/>
            <a:ext cx="1908000" cy="586639"/>
          </a:xfrm>
          <a:prstGeom prst="rect">
            <a:avLst/>
          </a:prstGeom>
        </p:spPr>
      </p:pic>
      <p:pic>
        <p:nvPicPr>
          <p:cNvPr id="110" name="圖片 109">
            <a:extLst>
              <a:ext uri="{FF2B5EF4-FFF2-40B4-BE49-F238E27FC236}">
                <a16:creationId xmlns:a16="http://schemas.microsoft.com/office/drawing/2014/main" id="{8CBB6D31-EE66-44FC-83A9-D31F6B37A07B}"/>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20648" y="2247134"/>
            <a:ext cx="1908000" cy="595527"/>
          </a:xfrm>
          <a:prstGeom prst="rect">
            <a:avLst/>
          </a:prstGeom>
        </p:spPr>
      </p:pic>
      <p:pic>
        <p:nvPicPr>
          <p:cNvPr id="111" name="圖片 110">
            <a:extLst>
              <a:ext uri="{FF2B5EF4-FFF2-40B4-BE49-F238E27FC236}">
                <a16:creationId xmlns:a16="http://schemas.microsoft.com/office/drawing/2014/main" id="{95AAA10B-4BCA-4149-B228-CB9BCD56A5AC}"/>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120648" y="5605998"/>
            <a:ext cx="1908000" cy="586639"/>
          </a:xfrm>
          <a:prstGeom prst="rect">
            <a:avLst/>
          </a:prstGeom>
        </p:spPr>
      </p:pic>
      <p:pic>
        <p:nvPicPr>
          <p:cNvPr id="112" name="圖片 111">
            <a:extLst>
              <a:ext uri="{FF2B5EF4-FFF2-40B4-BE49-F238E27FC236}">
                <a16:creationId xmlns:a16="http://schemas.microsoft.com/office/drawing/2014/main" id="{BEA9E681-581F-46F8-AFFB-1B008552D3F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4148346" y="2257900"/>
            <a:ext cx="1908000" cy="595527"/>
          </a:xfrm>
          <a:prstGeom prst="rect">
            <a:avLst/>
          </a:prstGeom>
        </p:spPr>
      </p:pic>
      <p:pic>
        <p:nvPicPr>
          <p:cNvPr id="113" name="圖片 112">
            <a:extLst>
              <a:ext uri="{FF2B5EF4-FFF2-40B4-BE49-F238E27FC236}">
                <a16:creationId xmlns:a16="http://schemas.microsoft.com/office/drawing/2014/main" id="{D01EECE6-BECB-4B18-97DE-CB148837AAAE}"/>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4136159" y="5605999"/>
            <a:ext cx="1908000" cy="586639"/>
          </a:xfrm>
          <a:prstGeom prst="rect">
            <a:avLst/>
          </a:prstGeom>
        </p:spPr>
      </p:pic>
      <p:pic>
        <p:nvPicPr>
          <p:cNvPr id="114" name="圖片 113">
            <a:extLst>
              <a:ext uri="{FF2B5EF4-FFF2-40B4-BE49-F238E27FC236}">
                <a16:creationId xmlns:a16="http://schemas.microsoft.com/office/drawing/2014/main" id="{CF4190E9-F854-45BA-B1E0-9054E9EF2466}"/>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142007" y="2262123"/>
            <a:ext cx="1908000" cy="595527"/>
          </a:xfrm>
          <a:prstGeom prst="rect">
            <a:avLst/>
          </a:prstGeom>
        </p:spPr>
      </p:pic>
      <p:pic>
        <p:nvPicPr>
          <p:cNvPr id="115" name="圖片 114">
            <a:extLst>
              <a:ext uri="{FF2B5EF4-FFF2-40B4-BE49-F238E27FC236}">
                <a16:creationId xmlns:a16="http://schemas.microsoft.com/office/drawing/2014/main" id="{612588B1-CBC5-4E11-A4F0-2051F623D2B8}"/>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142007" y="5608995"/>
            <a:ext cx="1908000" cy="586639"/>
          </a:xfrm>
          <a:prstGeom prst="rect">
            <a:avLst/>
          </a:prstGeom>
        </p:spPr>
      </p:pic>
    </p:spTree>
    <p:extLst>
      <p:ext uri="{BB962C8B-B14F-4D97-AF65-F5344CB8AC3E}">
        <p14:creationId xmlns:p14="http://schemas.microsoft.com/office/powerpoint/2010/main" val="3248107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21</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9" name="內容版面配置區 2">
            <a:extLst>
              <a:ext uri="{FF2B5EF4-FFF2-40B4-BE49-F238E27FC236}">
                <a16:creationId xmlns:a16="http://schemas.microsoft.com/office/drawing/2014/main" id="{200ADAD1-5557-4B3C-BA1C-5E3CD9EC7A32}"/>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2,228 × 1,904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It is evident that A+ produces better image quality compared with our HsuSR.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However, our HsuSR also performs well, with differences of less than 20 pixels compared with A+. </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graphicFrame>
        <p:nvGraphicFramePr>
          <p:cNvPr id="20" name="表格 19">
            <a:extLst>
              <a:ext uri="{FF2B5EF4-FFF2-40B4-BE49-F238E27FC236}">
                <a16:creationId xmlns:a16="http://schemas.microsoft.com/office/drawing/2014/main" id="{FD6745EF-5536-4593-B9D5-A3B5FB2931AD}"/>
              </a:ext>
            </a:extLst>
          </p:cNvPr>
          <p:cNvGraphicFramePr>
            <a:graphicFrameLocks noGrp="1"/>
          </p:cNvGraphicFramePr>
          <p:nvPr>
            <p:extLst>
              <p:ext uri="{D42A27DB-BD31-4B8C-83A1-F6EECF244321}">
                <p14:modId xmlns:p14="http://schemas.microsoft.com/office/powerpoint/2010/main" val="1935929392"/>
              </p:ext>
            </p:extLst>
          </p:nvPr>
        </p:nvGraphicFramePr>
        <p:xfrm>
          <a:off x="37867" y="3352503"/>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364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215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190</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326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209</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21" name="表格 20">
            <a:extLst>
              <a:ext uri="{FF2B5EF4-FFF2-40B4-BE49-F238E27FC236}">
                <a16:creationId xmlns:a16="http://schemas.microsoft.com/office/drawing/2014/main" id="{FDE5A93E-6BE5-4494-9E05-B7A91C6AAAD3}"/>
              </a:ext>
            </a:extLst>
          </p:cNvPr>
          <p:cNvGraphicFramePr>
            <a:graphicFrameLocks noGrp="1"/>
          </p:cNvGraphicFramePr>
          <p:nvPr>
            <p:extLst>
              <p:ext uri="{D42A27DB-BD31-4B8C-83A1-F6EECF244321}">
                <p14:modId xmlns:p14="http://schemas.microsoft.com/office/powerpoint/2010/main" val="164898824"/>
              </p:ext>
            </p:extLst>
          </p:nvPr>
        </p:nvGraphicFramePr>
        <p:xfrm>
          <a:off x="4132746" y="3339098"/>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348</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406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270</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342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266</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22" name="表格 21">
            <a:extLst>
              <a:ext uri="{FF2B5EF4-FFF2-40B4-BE49-F238E27FC236}">
                <a16:creationId xmlns:a16="http://schemas.microsoft.com/office/drawing/2014/main" id="{9BC115A3-596E-4771-8C99-EA9451EC1C6A}"/>
              </a:ext>
            </a:extLst>
          </p:cNvPr>
          <p:cNvGraphicFramePr>
            <a:graphicFrameLocks noGrp="1"/>
          </p:cNvGraphicFramePr>
          <p:nvPr>
            <p:extLst>
              <p:ext uri="{D42A27DB-BD31-4B8C-83A1-F6EECF244321}">
                <p14:modId xmlns:p14="http://schemas.microsoft.com/office/powerpoint/2010/main" val="1772228154"/>
              </p:ext>
            </p:extLst>
          </p:nvPr>
        </p:nvGraphicFramePr>
        <p:xfrm>
          <a:off x="8211455" y="3335725"/>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512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511</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378</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472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394</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sp>
        <p:nvSpPr>
          <p:cNvPr id="23" name="文字方塊 22">
            <a:extLst>
              <a:ext uri="{FF2B5EF4-FFF2-40B4-BE49-F238E27FC236}">
                <a16:creationId xmlns:a16="http://schemas.microsoft.com/office/drawing/2014/main" id="{40DBB711-FFA3-4077-B1AA-F0F3B157CE5A}"/>
              </a:ext>
            </a:extLst>
          </p:cNvPr>
          <p:cNvSpPr txBox="1"/>
          <p:nvPr/>
        </p:nvSpPr>
        <p:spPr>
          <a:xfrm>
            <a:off x="1550652" y="2941099"/>
            <a:ext cx="141162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xy</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24" name="文字方塊 23">
            <a:extLst>
              <a:ext uri="{FF2B5EF4-FFF2-40B4-BE49-F238E27FC236}">
                <a16:creationId xmlns:a16="http://schemas.microsoft.com/office/drawing/2014/main" id="{C952A5AF-A87A-428D-BEC1-C9729AA632B0}"/>
              </a:ext>
            </a:extLst>
          </p:cNvPr>
          <p:cNvSpPr txBox="1"/>
          <p:nvPr/>
        </p:nvSpPr>
        <p:spPr>
          <a:xfrm>
            <a:off x="5452495" y="2926085"/>
            <a:ext cx="134796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25" name="文字方塊 24">
            <a:extLst>
              <a:ext uri="{FF2B5EF4-FFF2-40B4-BE49-F238E27FC236}">
                <a16:creationId xmlns:a16="http://schemas.microsoft.com/office/drawing/2014/main" id="{789CE16F-4202-4F8F-998A-25E8ADB93054}"/>
              </a:ext>
            </a:extLst>
          </p:cNvPr>
          <p:cNvSpPr txBox="1"/>
          <p:nvPr/>
        </p:nvSpPr>
        <p:spPr>
          <a:xfrm>
            <a:off x="9497203" y="2926085"/>
            <a:ext cx="13550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yz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Tree>
    <p:extLst>
      <p:ext uri="{BB962C8B-B14F-4D97-AF65-F5344CB8AC3E}">
        <p14:creationId xmlns:p14="http://schemas.microsoft.com/office/powerpoint/2010/main" val="3310632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22</a:t>
            </a:r>
            <a:endParaRPr lang="zh-TW" altLang="en-US" b="1" dirty="0">
              <a:solidFill>
                <a:schemeClr val="bg1"/>
              </a:solidFill>
              <a:latin typeface="Times New Roman" panose="02020603050405020304" pitchFamily="18" charset="0"/>
              <a:cs typeface="Times New Roman" panose="02020603050405020304" pitchFamily="18" charset="0"/>
            </a:endParaRPr>
          </a:p>
        </p:txBody>
      </p:sp>
      <p:graphicFrame>
        <p:nvGraphicFramePr>
          <p:cNvPr id="14" name="表格 13">
            <a:extLst>
              <a:ext uri="{FF2B5EF4-FFF2-40B4-BE49-F238E27FC236}">
                <a16:creationId xmlns:a16="http://schemas.microsoft.com/office/drawing/2014/main" id="{02384E15-42DD-439D-A921-C77BE5B0A520}"/>
              </a:ext>
            </a:extLst>
          </p:cNvPr>
          <p:cNvGraphicFramePr>
            <a:graphicFrameLocks noGrp="1"/>
          </p:cNvGraphicFramePr>
          <p:nvPr>
            <p:extLst>
              <p:ext uri="{D42A27DB-BD31-4B8C-83A1-F6EECF244321}">
                <p14:modId xmlns:p14="http://schemas.microsoft.com/office/powerpoint/2010/main" val="3033347275"/>
              </p:ext>
            </p:extLst>
          </p:nvPr>
        </p:nvGraphicFramePr>
        <p:xfrm>
          <a:off x="1563703" y="3099772"/>
          <a:ext cx="9064594" cy="3474413"/>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294942">
                  <a:extLst>
                    <a:ext uri="{9D8B030D-6E8A-4147-A177-3AD203B41FA5}">
                      <a16:colId xmlns:a16="http://schemas.microsoft.com/office/drawing/2014/main" val="1757094453"/>
                    </a:ext>
                  </a:extLst>
                </a:gridCol>
                <a:gridCol w="1294942">
                  <a:extLst>
                    <a:ext uri="{9D8B030D-6E8A-4147-A177-3AD203B41FA5}">
                      <a16:colId xmlns:a16="http://schemas.microsoft.com/office/drawing/2014/main" val="3905082375"/>
                    </a:ext>
                  </a:extLst>
                </a:gridCol>
                <a:gridCol w="1294942">
                  <a:extLst>
                    <a:ext uri="{9D8B030D-6E8A-4147-A177-3AD203B41FA5}">
                      <a16:colId xmlns:a16="http://schemas.microsoft.com/office/drawing/2014/main" val="338121953"/>
                    </a:ext>
                  </a:extLst>
                </a:gridCol>
                <a:gridCol w="1294942">
                  <a:extLst>
                    <a:ext uri="{9D8B030D-6E8A-4147-A177-3AD203B41FA5}">
                      <a16:colId xmlns:a16="http://schemas.microsoft.com/office/drawing/2014/main" val="2400799862"/>
                    </a:ext>
                  </a:extLst>
                </a:gridCol>
                <a:gridCol w="1294942">
                  <a:extLst>
                    <a:ext uri="{9D8B030D-6E8A-4147-A177-3AD203B41FA5}">
                      <a16:colId xmlns:a16="http://schemas.microsoft.com/office/drawing/2014/main" val="2810045095"/>
                    </a:ext>
                  </a:extLst>
                </a:gridCol>
                <a:gridCol w="1294942">
                  <a:extLst>
                    <a:ext uri="{9D8B030D-6E8A-4147-A177-3AD203B41FA5}">
                      <a16:colId xmlns:a16="http://schemas.microsoft.com/office/drawing/2014/main" val="2852651307"/>
                    </a:ext>
                  </a:extLst>
                </a:gridCol>
              </a:tblGrid>
              <a:tr h="548333">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600" b="1" dirty="0"/>
                        <a:t>Method</a:t>
                      </a:r>
                      <a:endParaRPr lang="zh-TW" altLang="en-US" sz="16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600" b="1" kern="1200" dirty="0">
                          <a:solidFill>
                            <a:schemeClr val="bg1"/>
                          </a:solidFill>
                          <a:latin typeface="+mn-lt"/>
                          <a:ea typeface="+mn-ea"/>
                          <a:cs typeface="+mn-cs"/>
                        </a:rPr>
                        <a:t>PSNR (↑)</a:t>
                      </a:r>
                      <a:endParaRPr lang="zh-TW" altLang="en-US" sz="16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PSNR</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SSIM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SSIM</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Time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a:t>
                      </a:r>
                      <a:r>
                        <a:rPr lang="zh-TW" altLang="en-US" sz="1600" b="1" kern="1200" dirty="0">
                          <a:solidFill>
                            <a:schemeClr val="bg1"/>
                          </a:solidFill>
                          <a:latin typeface="+mn-lt"/>
                          <a:ea typeface="+mn-ea"/>
                          <a:cs typeface="+mn-cs"/>
                        </a:rPr>
                        <a:t> </a:t>
                      </a:r>
                      <a:endParaRPr lang="en-US" altLang="zh-TW" sz="1600" b="1" kern="1200" dirty="0">
                        <a:solidFill>
                          <a:schemeClr val="bg1"/>
                        </a:solidFill>
                        <a:latin typeface="+mn-lt"/>
                        <a:ea typeface="+mn-ea"/>
                        <a:cs typeface="+mn-cs"/>
                      </a:endParaRPr>
                    </a:p>
                    <a:p>
                      <a:pPr marL="0" algn="ctr" defTabSz="914400" rtl="0" eaLnBrk="1" latinLnBrk="0" hangingPunct="1">
                        <a:lnSpc>
                          <a:spcPct val="100000"/>
                        </a:lnSpc>
                      </a:pPr>
                      <a:r>
                        <a:rPr lang="en-US" sz="1600" b="1" kern="1200" dirty="0">
                          <a:solidFill>
                            <a:schemeClr val="bg1"/>
                          </a:solidFill>
                          <a:latin typeface="+mn-lt"/>
                          <a:ea typeface="+mn-ea"/>
                          <a:cs typeface="+mn-cs"/>
                        </a:rPr>
                        <a:t>(Second)</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sz="1600" b="1" kern="1200" dirty="0">
                          <a:solidFill>
                            <a:schemeClr val="bg1"/>
                          </a:solidFill>
                          <a:latin typeface="+mn-lt"/>
                          <a:ea typeface="+mn-ea"/>
                          <a:cs typeface="+mn-cs"/>
                        </a:rPr>
                        <a:t>Rank (</a:t>
                      </a:r>
                      <a:r>
                        <a:rPr lang="zh-TW" altLang="en-US" sz="1600" b="1" kern="1200" dirty="0">
                          <a:solidFill>
                            <a:schemeClr val="bg1"/>
                          </a:solidFill>
                          <a:latin typeface="+mn-lt"/>
                          <a:ea typeface="+mn-ea"/>
                          <a:cs typeface="+mn-cs"/>
                        </a:rPr>
                        <a:t>↓</a:t>
                      </a:r>
                      <a:r>
                        <a:rPr lang="en-US" sz="1600" b="1" kern="1200" dirty="0">
                          <a:solidFill>
                            <a:schemeClr val="bg1"/>
                          </a:solidFill>
                          <a:latin typeface="+mn-lt"/>
                          <a:ea typeface="+mn-ea"/>
                          <a:cs typeface="+mn-cs"/>
                        </a:rPr>
                        <a:t>) </a:t>
                      </a:r>
                    </a:p>
                    <a:p>
                      <a:pPr marL="0" algn="ctr" defTabSz="914400" rtl="0" eaLnBrk="1" latinLnBrk="0" hangingPunct="1">
                        <a:lnSpc>
                          <a:spcPct val="100000"/>
                        </a:lnSpc>
                      </a:pPr>
                      <a:r>
                        <a:rPr lang="en-US" sz="1600" b="1" kern="1200" dirty="0">
                          <a:solidFill>
                            <a:schemeClr val="bg1"/>
                          </a:solidFill>
                          <a:latin typeface="+mn-lt"/>
                          <a:ea typeface="+mn-ea"/>
                          <a:cs typeface="+mn-cs"/>
                        </a:rPr>
                        <a:t>of Time</a:t>
                      </a:r>
                      <a:endParaRPr lang="zh-TW" altLang="en-US" sz="16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41.002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0.9836</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CPU</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0.00212</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42.478</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0.9866</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3.2085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FF0000"/>
                          </a:solidFill>
                          <a:effectLst/>
                          <a:latin typeface="Times New Roman" panose="02020603050405020304" pitchFamily="18" charset="0"/>
                          <a:ea typeface="標楷體" panose="03000509000000000000" pitchFamily="65" charset="-120"/>
                          <a:cs typeface="+mn-cs"/>
                        </a:rPr>
                        <a:t>43.807</a:t>
                      </a:r>
                      <a:endParaRPr lang="zh-TW" altLang="en-US" sz="1600" b="1" kern="10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0.9884</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3.98449</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GPU</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41.834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0.9832</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CPU</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1.39004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0070C0"/>
                          </a:solidFill>
                          <a:effectLst/>
                          <a:latin typeface="Times New Roman" panose="02020603050405020304" pitchFamily="18" charset="0"/>
                          <a:ea typeface="標楷體" panose="03000509000000000000" pitchFamily="65" charset="-120"/>
                          <a:cs typeface="+mn-cs"/>
                        </a:rPr>
                        <a:t>43.362</a:t>
                      </a:r>
                      <a:endParaRPr lang="zh-TW" altLang="en-US" sz="1600" b="1" kern="10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a:solidFill>
                            <a:srgbClr val="0070C0"/>
                          </a:solidFill>
                          <a:effectLst/>
                          <a:latin typeface="Times New Roman" panose="02020603050405020304" pitchFamily="18" charset="0"/>
                          <a:ea typeface="標楷體" panose="03000509000000000000" pitchFamily="65" charset="-120"/>
                          <a:cs typeface="+mn-cs"/>
                        </a:rPr>
                        <a:t>0.9881</a:t>
                      </a:r>
                      <a:endParaRPr lang="zh-TW" altLang="en-US" sz="1600" b="1" kern="10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GPU</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0.02191</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88068435"/>
                  </a:ext>
                </a:extLst>
              </a:tr>
            </a:tbl>
          </a:graphicData>
        </a:graphic>
      </p:graphicFrame>
      <p:sp>
        <p:nvSpPr>
          <p:cNvPr id="15" name="內容版面配置區 2">
            <a:extLst>
              <a:ext uri="{FF2B5EF4-FFF2-40B4-BE49-F238E27FC236}">
                <a16:creationId xmlns:a16="http://schemas.microsoft.com/office/drawing/2014/main" id="{03826C79-7F65-4D83-B0A5-940EC6C95E94}"/>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1,820 × 1,540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higher, the better; </a:t>
            </a: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Comparing our HsuSR with A+, the difference in SSIM is only 0.003 and the difference in PSNR is around 0.45. </a:t>
            </a:r>
          </a:p>
          <a:p>
            <a:pPr marL="944118" marR="0" lvl="3" indent="-285750" algn="just" defTabSz="914400" rtl="0" eaLnBrk="1" fontAlgn="auto" latinLnBrk="0" hangingPunct="1">
              <a:lnSpc>
                <a:spcPct val="90000"/>
              </a:lnSpc>
              <a:spcBef>
                <a:spcPts val="200"/>
              </a:spcBef>
              <a:spcAft>
                <a:spcPts val="400"/>
              </a:spcAft>
              <a:buClr>
                <a:srgbClr val="99CB38"/>
              </a:buClr>
              <a:buSzPct val="100000"/>
              <a:buFont typeface="Wingdings" panose="05000000000000000000" pitchFamily="2" charset="2"/>
              <a:buChar char="Ø"/>
              <a:tabLst>
                <a:tab pos="0" algn="l"/>
              </a:tabLst>
              <a:defRPr/>
            </a:pPr>
            <a:r>
              <a:rPr kumimoji="0" lang="en-US" altLang="zh-TW" sz="1800" b="0" i="0" u="none" strike="noStrike" kern="100" cap="none" spc="0" normalizeH="0" baseline="0" noProof="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rPr>
              <a:t>This indicates that the difference between the two methods is very small.</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1874925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82" name="文字方塊 81">
            <a:extLst>
              <a:ext uri="{FF2B5EF4-FFF2-40B4-BE49-F238E27FC236}">
                <a16:creationId xmlns:a16="http://schemas.microsoft.com/office/drawing/2014/main" id="{8018DAC5-7ED3-47F1-A884-B332763969D9}"/>
              </a:ext>
            </a:extLst>
          </p:cNvPr>
          <p:cNvSpPr txBox="1"/>
          <p:nvPr/>
        </p:nvSpPr>
        <p:spPr>
          <a:xfrm>
            <a:off x="2664478" y="411203"/>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Bicubic</a:t>
            </a:r>
          </a:p>
        </p:txBody>
      </p:sp>
      <p:sp>
        <p:nvSpPr>
          <p:cNvPr id="83" name="文字方塊 82">
            <a:extLst>
              <a:ext uri="{FF2B5EF4-FFF2-40B4-BE49-F238E27FC236}">
                <a16:creationId xmlns:a16="http://schemas.microsoft.com/office/drawing/2014/main" id="{3B77A5FD-A95A-4244-AA21-6D3DC728D81A}"/>
              </a:ext>
            </a:extLst>
          </p:cNvPr>
          <p:cNvSpPr txBox="1"/>
          <p:nvPr/>
        </p:nvSpPr>
        <p:spPr>
          <a:xfrm>
            <a:off x="10645260" y="411203"/>
            <a:ext cx="937399"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err="1">
                <a:solidFill>
                  <a:prstClr val="black"/>
                </a:solidFill>
                <a:latin typeface="Times New Roman" panose="02020603050405020304" pitchFamily="18" charset="0"/>
                <a:ea typeface="標楷體" panose="03000509000000000000" pitchFamily="65" charset="-120"/>
              </a:rPr>
              <a:t>HsuSR</a:t>
            </a:r>
            <a:endParaRPr lang="en-US" altLang="zh-TW" b="1" kern="100" dirty="0">
              <a:solidFill>
                <a:prstClr val="black"/>
              </a:solidFill>
              <a:latin typeface="Times New Roman" panose="02020603050405020304" pitchFamily="18" charset="0"/>
              <a:ea typeface="標楷體" panose="03000509000000000000" pitchFamily="65" charset="-120"/>
            </a:endParaRPr>
          </a:p>
        </p:txBody>
      </p:sp>
      <p:sp>
        <p:nvSpPr>
          <p:cNvPr id="84" name="內容版面配置區 2">
            <a:extLst>
              <a:ext uri="{FF2B5EF4-FFF2-40B4-BE49-F238E27FC236}">
                <a16:creationId xmlns:a16="http://schemas.microsoft.com/office/drawing/2014/main" id="{21DA0F00-10FF-4F10-BE46-B8FA138C6CC9}"/>
              </a:ext>
            </a:extLst>
          </p:cNvPr>
          <p:cNvSpPr txBox="1">
            <a:spLocks/>
          </p:cNvSpPr>
          <p:nvPr/>
        </p:nvSpPr>
        <p:spPr>
          <a:xfrm>
            <a:off x="-43882" y="-52626"/>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xy</a:t>
            </a:r>
            <a:r>
              <a:rPr lang="en-US" altLang="zh-TW" sz="2200" b="1" dirty="0">
                <a:solidFill>
                  <a:prstClr val="black"/>
                </a:solidFill>
                <a:latin typeface="Times New Roman"/>
                <a:ea typeface="標楷體"/>
              </a:rPr>
              <a:t>-direction)</a:t>
            </a:r>
          </a:p>
        </p:txBody>
      </p:sp>
      <p:sp>
        <p:nvSpPr>
          <p:cNvPr id="85" name="文字方塊 84">
            <a:extLst>
              <a:ext uri="{FF2B5EF4-FFF2-40B4-BE49-F238E27FC236}">
                <a16:creationId xmlns:a16="http://schemas.microsoft.com/office/drawing/2014/main" id="{419E8730-E90E-42E8-B554-1C48D77771C7}"/>
              </a:ext>
            </a:extLst>
          </p:cNvPr>
          <p:cNvSpPr txBox="1"/>
          <p:nvPr/>
        </p:nvSpPr>
        <p:spPr>
          <a:xfrm>
            <a:off x="668622" y="411203"/>
            <a:ext cx="838967"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Target</a:t>
            </a:r>
            <a:endParaRPr lang="zh-TW" altLang="en-US" b="1" dirty="0">
              <a:solidFill>
                <a:prstClr val="black"/>
              </a:solidFill>
              <a:latin typeface="Times New Roman"/>
              <a:ea typeface="標楷體"/>
            </a:endParaRPr>
          </a:p>
        </p:txBody>
      </p:sp>
      <p:sp>
        <p:nvSpPr>
          <p:cNvPr id="86" name="文字方塊 85">
            <a:extLst>
              <a:ext uri="{FF2B5EF4-FFF2-40B4-BE49-F238E27FC236}">
                <a16:creationId xmlns:a16="http://schemas.microsoft.com/office/drawing/2014/main" id="{C3560DF6-511B-4842-9966-D606C23689C7}"/>
              </a:ext>
            </a:extLst>
          </p:cNvPr>
          <p:cNvSpPr txBox="1"/>
          <p:nvPr/>
        </p:nvSpPr>
        <p:spPr>
          <a:xfrm>
            <a:off x="4598616" y="411345"/>
            <a:ext cx="94843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ICBI</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[5]</a:t>
            </a:r>
            <a:endParaRPr lang="zh-TW" altLang="en-US" b="1" dirty="0">
              <a:solidFill>
                <a:prstClr val="black"/>
              </a:solidFill>
              <a:latin typeface="Times New Roman"/>
              <a:ea typeface="標楷體"/>
            </a:endParaRPr>
          </a:p>
        </p:txBody>
      </p:sp>
      <p:sp>
        <p:nvSpPr>
          <p:cNvPr id="87" name="文字方塊 86">
            <a:extLst>
              <a:ext uri="{FF2B5EF4-FFF2-40B4-BE49-F238E27FC236}">
                <a16:creationId xmlns:a16="http://schemas.microsoft.com/office/drawing/2014/main" id="{A29DA473-E68C-4E5F-865E-824E66064B3F}"/>
              </a:ext>
            </a:extLst>
          </p:cNvPr>
          <p:cNvSpPr txBox="1"/>
          <p:nvPr/>
        </p:nvSpPr>
        <p:spPr>
          <a:xfrm>
            <a:off x="6641211" y="411203"/>
            <a:ext cx="948439" cy="369332"/>
          </a:xfrm>
          <a:prstGeom prst="rect">
            <a:avLst/>
          </a:prstGeom>
          <a:noFill/>
        </p:spPr>
        <p:txBody>
          <a:bodyPr wrap="square" rtlCol="0">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A+ [23]</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sp>
        <p:nvSpPr>
          <p:cNvPr id="88" name="文字方塊 87">
            <a:extLst>
              <a:ext uri="{FF2B5EF4-FFF2-40B4-BE49-F238E27FC236}">
                <a16:creationId xmlns:a16="http://schemas.microsoft.com/office/drawing/2014/main" id="{880F63EE-A368-4C3E-B2F8-D2A4A71DA247}"/>
              </a:ext>
            </a:extLst>
          </p:cNvPr>
          <p:cNvSpPr txBox="1"/>
          <p:nvPr/>
        </p:nvSpPr>
        <p:spPr>
          <a:xfrm>
            <a:off x="8425994" y="411203"/>
            <a:ext cx="1284576" cy="369332"/>
          </a:xfrm>
          <a:prstGeom prst="rect">
            <a:avLst/>
          </a:prstGeom>
          <a:noFill/>
        </p:spPr>
        <p:txBody>
          <a:bodyPr wrap="square">
            <a:spAutoFit/>
          </a:bodyPr>
          <a:lstStyle/>
          <a:p>
            <a:pPr algn="ctr" defTabSz="457200" eaLnBrk="1" fontAlgn="auto" hangingPunct="1">
              <a:spcBef>
                <a:spcPts val="0"/>
              </a:spcBef>
              <a:spcAft>
                <a:spcPts val="0"/>
              </a:spcAft>
            </a:pPr>
            <a:r>
              <a:rPr lang="en-US" altLang="zh-TW" b="1" kern="100" dirty="0">
                <a:solidFill>
                  <a:prstClr val="black"/>
                </a:solidFill>
                <a:latin typeface="Times New Roman" panose="02020603050405020304" pitchFamily="18" charset="0"/>
                <a:ea typeface="標楷體" panose="03000509000000000000" pitchFamily="65" charset="-120"/>
              </a:rPr>
              <a:t>RAISR [19]</a:t>
            </a:r>
            <a:endParaRPr lang="zh-TW" altLang="zh-TW" b="1" kern="100" dirty="0">
              <a:solidFill>
                <a:prstClr val="black"/>
              </a:solidFill>
              <a:latin typeface="Times New Roman" panose="02020603050405020304" pitchFamily="18" charset="0"/>
              <a:ea typeface="標楷體" panose="03000509000000000000" pitchFamily="65" charset="-120"/>
            </a:endParaRPr>
          </a:p>
        </p:txBody>
      </p:sp>
      <p:pic>
        <p:nvPicPr>
          <p:cNvPr id="89" name="圖片 88">
            <a:extLst>
              <a:ext uri="{FF2B5EF4-FFF2-40B4-BE49-F238E27FC236}">
                <a16:creationId xmlns:a16="http://schemas.microsoft.com/office/drawing/2014/main" id="{E83C78EB-A042-42FF-9E2D-63037F120BE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7252" y="780535"/>
            <a:ext cx="1908000" cy="1908000"/>
          </a:xfrm>
          <a:prstGeom prst="rect">
            <a:avLst/>
          </a:prstGeom>
          <a:noFill/>
          <a:ln>
            <a:noFill/>
          </a:ln>
        </p:spPr>
      </p:pic>
      <p:pic>
        <p:nvPicPr>
          <p:cNvPr id="90" name="圖片 89">
            <a:extLst>
              <a:ext uri="{FF2B5EF4-FFF2-40B4-BE49-F238E27FC236}">
                <a16:creationId xmlns:a16="http://schemas.microsoft.com/office/drawing/2014/main" id="{C5079EE7-31E3-4D1A-A978-044AFB1BEE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6141" y="780535"/>
            <a:ext cx="1908000" cy="1908000"/>
          </a:xfrm>
          <a:prstGeom prst="rect">
            <a:avLst/>
          </a:prstGeom>
          <a:noFill/>
          <a:ln>
            <a:noFill/>
          </a:ln>
        </p:spPr>
      </p:pic>
      <p:pic>
        <p:nvPicPr>
          <p:cNvPr id="91" name="圖片 90">
            <a:extLst>
              <a:ext uri="{FF2B5EF4-FFF2-40B4-BE49-F238E27FC236}">
                <a16:creationId xmlns:a16="http://schemas.microsoft.com/office/drawing/2014/main" id="{8D0AA065-75B5-4235-94B7-D713CA23E37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38977" y="780535"/>
            <a:ext cx="1908000" cy="1908000"/>
          </a:xfrm>
          <a:prstGeom prst="rect">
            <a:avLst/>
          </a:prstGeom>
          <a:noFill/>
          <a:ln>
            <a:noFill/>
          </a:ln>
        </p:spPr>
      </p:pic>
      <p:pic>
        <p:nvPicPr>
          <p:cNvPr id="92" name="圖片 91">
            <a:extLst>
              <a:ext uri="{FF2B5EF4-FFF2-40B4-BE49-F238E27FC236}">
                <a16:creationId xmlns:a16="http://schemas.microsoft.com/office/drawing/2014/main" id="{27536F82-4F6D-4115-82C9-181A9AFBCFF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41813" y="780535"/>
            <a:ext cx="1908000" cy="1908000"/>
          </a:xfrm>
          <a:prstGeom prst="rect">
            <a:avLst/>
          </a:prstGeom>
          <a:noFill/>
          <a:ln>
            <a:noFill/>
          </a:ln>
        </p:spPr>
      </p:pic>
      <p:pic>
        <p:nvPicPr>
          <p:cNvPr id="93" name="圖片 92">
            <a:extLst>
              <a:ext uri="{FF2B5EF4-FFF2-40B4-BE49-F238E27FC236}">
                <a16:creationId xmlns:a16="http://schemas.microsoft.com/office/drawing/2014/main" id="{6C29896C-3C84-42F3-AB68-3F18B352BD92}"/>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47859" y="780535"/>
            <a:ext cx="1908000" cy="1908000"/>
          </a:xfrm>
          <a:prstGeom prst="rect">
            <a:avLst/>
          </a:prstGeom>
          <a:noFill/>
          <a:ln>
            <a:noFill/>
          </a:ln>
        </p:spPr>
      </p:pic>
      <p:pic>
        <p:nvPicPr>
          <p:cNvPr id="94" name="圖片 93">
            <a:extLst>
              <a:ext uri="{FF2B5EF4-FFF2-40B4-BE49-F238E27FC236}">
                <a16:creationId xmlns:a16="http://schemas.microsoft.com/office/drawing/2014/main" id="{82E11856-9DD6-4634-9B3F-7E0B090A7960}"/>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53905" y="780535"/>
            <a:ext cx="1908000" cy="1908000"/>
          </a:xfrm>
          <a:prstGeom prst="rect">
            <a:avLst/>
          </a:prstGeom>
          <a:noFill/>
          <a:ln>
            <a:noFill/>
          </a:ln>
        </p:spPr>
      </p:pic>
      <p:pic>
        <p:nvPicPr>
          <p:cNvPr id="95" name="圖片 94">
            <a:extLst>
              <a:ext uri="{FF2B5EF4-FFF2-40B4-BE49-F238E27FC236}">
                <a16:creationId xmlns:a16="http://schemas.microsoft.com/office/drawing/2014/main" id="{AD9AB8B1-447C-4D63-B675-4321E850437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34105" y="2763201"/>
            <a:ext cx="1908000" cy="1908000"/>
          </a:xfrm>
          <a:prstGeom prst="rect">
            <a:avLst/>
          </a:prstGeom>
          <a:noFill/>
          <a:ln>
            <a:noFill/>
          </a:ln>
        </p:spPr>
      </p:pic>
      <p:pic>
        <p:nvPicPr>
          <p:cNvPr id="96" name="圖片 95">
            <a:extLst>
              <a:ext uri="{FF2B5EF4-FFF2-40B4-BE49-F238E27FC236}">
                <a16:creationId xmlns:a16="http://schemas.microsoft.com/office/drawing/2014/main" id="{DCB708D9-0939-4687-B432-44D558B716F5}"/>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48979" y="2763201"/>
            <a:ext cx="1908000" cy="1908000"/>
          </a:xfrm>
          <a:prstGeom prst="rect">
            <a:avLst/>
          </a:prstGeom>
          <a:noFill/>
          <a:ln>
            <a:noFill/>
          </a:ln>
        </p:spPr>
      </p:pic>
      <p:pic>
        <p:nvPicPr>
          <p:cNvPr id="97" name="圖片 96">
            <a:extLst>
              <a:ext uri="{FF2B5EF4-FFF2-40B4-BE49-F238E27FC236}">
                <a16:creationId xmlns:a16="http://schemas.microsoft.com/office/drawing/2014/main" id="{8C4CB504-2EE8-4FD7-B5CC-CBA0A6681C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38977" y="2764669"/>
            <a:ext cx="1908000" cy="1908000"/>
          </a:xfrm>
          <a:prstGeom prst="rect">
            <a:avLst/>
          </a:prstGeom>
          <a:noFill/>
          <a:ln>
            <a:noFill/>
          </a:ln>
        </p:spPr>
      </p:pic>
      <p:pic>
        <p:nvPicPr>
          <p:cNvPr id="98" name="圖片 97">
            <a:extLst>
              <a:ext uri="{FF2B5EF4-FFF2-40B4-BE49-F238E27FC236}">
                <a16:creationId xmlns:a16="http://schemas.microsoft.com/office/drawing/2014/main" id="{A26985F6-3B7A-4569-AEC1-6430D7485070}"/>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45025" y="2763201"/>
            <a:ext cx="1908000" cy="1908000"/>
          </a:xfrm>
          <a:prstGeom prst="rect">
            <a:avLst/>
          </a:prstGeom>
          <a:noFill/>
          <a:ln>
            <a:noFill/>
          </a:ln>
        </p:spPr>
      </p:pic>
      <p:pic>
        <p:nvPicPr>
          <p:cNvPr id="99" name="圖片 98">
            <a:extLst>
              <a:ext uri="{FF2B5EF4-FFF2-40B4-BE49-F238E27FC236}">
                <a16:creationId xmlns:a16="http://schemas.microsoft.com/office/drawing/2014/main" id="{F76F87BA-A890-4AA2-8935-1CD9F1F62FE3}"/>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38523" y="2763201"/>
            <a:ext cx="1908000" cy="1908000"/>
          </a:xfrm>
          <a:prstGeom prst="rect">
            <a:avLst/>
          </a:prstGeom>
          <a:noFill/>
          <a:ln>
            <a:noFill/>
          </a:ln>
        </p:spPr>
      </p:pic>
      <p:pic>
        <p:nvPicPr>
          <p:cNvPr id="100" name="圖片 99">
            <a:extLst>
              <a:ext uri="{FF2B5EF4-FFF2-40B4-BE49-F238E27FC236}">
                <a16:creationId xmlns:a16="http://schemas.microsoft.com/office/drawing/2014/main" id="{7FC8B064-A7EB-47A3-8224-D8CE4B92937B}"/>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53905" y="2763201"/>
            <a:ext cx="1908000" cy="1908000"/>
          </a:xfrm>
          <a:prstGeom prst="rect">
            <a:avLst/>
          </a:prstGeom>
          <a:noFill/>
          <a:ln>
            <a:noFill/>
          </a:ln>
        </p:spPr>
      </p:pic>
      <p:cxnSp>
        <p:nvCxnSpPr>
          <p:cNvPr id="101" name="直線接點 100">
            <a:extLst>
              <a:ext uri="{FF2B5EF4-FFF2-40B4-BE49-F238E27FC236}">
                <a16:creationId xmlns:a16="http://schemas.microsoft.com/office/drawing/2014/main" id="{9FDD2854-4C7A-4641-A0FC-2BA92037A1FD}"/>
              </a:ext>
            </a:extLst>
          </p:cNvPr>
          <p:cNvCxnSpPr>
            <a:cxnSpLocks/>
          </p:cNvCxnSpPr>
          <p:nvPr/>
        </p:nvCxnSpPr>
        <p:spPr>
          <a:xfrm>
            <a:off x="137979" y="4807348"/>
            <a:ext cx="1917952" cy="1874735"/>
          </a:xfrm>
          <a:prstGeom prst="line">
            <a:avLst/>
          </a:prstGeom>
          <a:noFill/>
          <a:ln w="12700" cap="flat" cmpd="sng" algn="ctr">
            <a:solidFill>
              <a:srgbClr val="99CB38"/>
            </a:solidFill>
            <a:prstDash val="solid"/>
          </a:ln>
          <a:effectLst/>
        </p:spPr>
      </p:cxnSp>
      <p:pic>
        <p:nvPicPr>
          <p:cNvPr id="102" name="圖片 101">
            <a:extLst>
              <a:ext uri="{FF2B5EF4-FFF2-40B4-BE49-F238E27FC236}">
                <a16:creationId xmlns:a16="http://schemas.microsoft.com/office/drawing/2014/main" id="{46627E46-4EFF-42CA-99C2-A912014D051A}"/>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153905" y="4745867"/>
            <a:ext cx="1908000" cy="1908000"/>
          </a:xfrm>
          <a:prstGeom prst="rect">
            <a:avLst/>
          </a:prstGeom>
        </p:spPr>
      </p:pic>
      <p:pic>
        <p:nvPicPr>
          <p:cNvPr id="103" name="圖片 102">
            <a:extLst>
              <a:ext uri="{FF2B5EF4-FFF2-40B4-BE49-F238E27FC236}">
                <a16:creationId xmlns:a16="http://schemas.microsoft.com/office/drawing/2014/main" id="{0CEA8707-2FBB-4B90-B34E-D0C06FF5A52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47859" y="4745867"/>
            <a:ext cx="1908000" cy="1908000"/>
          </a:xfrm>
          <a:prstGeom prst="rect">
            <a:avLst/>
          </a:prstGeom>
        </p:spPr>
      </p:pic>
      <p:pic>
        <p:nvPicPr>
          <p:cNvPr id="104" name="圖片 103">
            <a:extLst>
              <a:ext uri="{FF2B5EF4-FFF2-40B4-BE49-F238E27FC236}">
                <a16:creationId xmlns:a16="http://schemas.microsoft.com/office/drawing/2014/main" id="{B10F29DC-FC39-4EEC-8612-10DAC78ECB7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155067" y="4745867"/>
            <a:ext cx="1908000" cy="1908000"/>
          </a:xfrm>
          <a:prstGeom prst="rect">
            <a:avLst/>
          </a:prstGeom>
        </p:spPr>
      </p:pic>
      <p:pic>
        <p:nvPicPr>
          <p:cNvPr id="105" name="圖片 104">
            <a:extLst>
              <a:ext uri="{FF2B5EF4-FFF2-40B4-BE49-F238E27FC236}">
                <a16:creationId xmlns:a16="http://schemas.microsoft.com/office/drawing/2014/main" id="{3DA93709-FFBE-4742-8495-B48CB196BAD6}"/>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145604" y="4745867"/>
            <a:ext cx="1908000" cy="1908000"/>
          </a:xfrm>
          <a:prstGeom prst="rect">
            <a:avLst/>
          </a:prstGeom>
        </p:spPr>
      </p:pic>
      <p:pic>
        <p:nvPicPr>
          <p:cNvPr id="106" name="圖片 105">
            <a:extLst>
              <a:ext uri="{FF2B5EF4-FFF2-40B4-BE49-F238E27FC236}">
                <a16:creationId xmlns:a16="http://schemas.microsoft.com/office/drawing/2014/main" id="{C18EFEA7-D466-4EAF-99F3-72A458D22F6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136141" y="4745867"/>
            <a:ext cx="1908000" cy="1908000"/>
          </a:xfrm>
          <a:prstGeom prst="rect">
            <a:avLst/>
          </a:prstGeom>
        </p:spPr>
      </p:pic>
    </p:spTree>
    <p:extLst>
      <p:ext uri="{BB962C8B-B14F-4D97-AF65-F5344CB8AC3E}">
        <p14:creationId xmlns:p14="http://schemas.microsoft.com/office/powerpoint/2010/main" val="252805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24</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56" name="內容版面配置區 2">
            <a:extLst>
              <a:ext uri="{FF2B5EF4-FFF2-40B4-BE49-F238E27FC236}">
                <a16:creationId xmlns:a16="http://schemas.microsoft.com/office/drawing/2014/main" id="{4281D7AF-4DCA-4259-BF00-0BE2DD086B68}"/>
              </a:ext>
            </a:extLst>
          </p:cNvPr>
          <p:cNvSpPr txBox="1">
            <a:spLocks/>
          </p:cNvSpPr>
          <p:nvPr/>
        </p:nvSpPr>
        <p:spPr>
          <a:xfrm>
            <a:off x="-43882" y="23698"/>
            <a:ext cx="10167620" cy="402336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lvl="1" indent="-358775" algn="just" fontAlgn="auto">
              <a:lnSpc>
                <a:spcPct val="100000"/>
              </a:lnSpc>
              <a:spcBef>
                <a:spcPts val="1200"/>
              </a:spcBef>
              <a:spcAft>
                <a:spcPts val="200"/>
              </a:spcAft>
              <a:buClr>
                <a:srgbClr val="99CB38"/>
              </a:buClr>
              <a:buSzPct val="100000"/>
              <a:buFont typeface="Wingdings" panose="05000000000000000000" pitchFamily="2" charset="2"/>
              <a:buChar char="l"/>
              <a:tabLst>
                <a:tab pos="0" algn="l"/>
              </a:tabLst>
            </a:pPr>
            <a:r>
              <a:rPr lang="en-US" altLang="zh-TW" sz="2200" b="1" dirty="0">
                <a:solidFill>
                  <a:prstClr val="black"/>
                </a:solidFill>
                <a:latin typeface="Times New Roman"/>
                <a:ea typeface="標楷體"/>
              </a:rPr>
              <a:t>Diff (</a:t>
            </a:r>
            <a:r>
              <a:rPr lang="en-US" altLang="zh-TW" sz="2200" b="1" i="1" dirty="0" err="1">
                <a:solidFill>
                  <a:prstClr val="black"/>
                </a:solidFill>
                <a:latin typeface="Times New Roman"/>
                <a:ea typeface="標楷體"/>
              </a:rPr>
              <a:t>xz</a:t>
            </a:r>
            <a:r>
              <a:rPr lang="en-US" altLang="zh-TW" sz="2200" b="1" dirty="0">
                <a:solidFill>
                  <a:prstClr val="black"/>
                </a:solidFill>
                <a:latin typeface="Times New Roman"/>
                <a:ea typeface="標楷體"/>
              </a:rPr>
              <a:t>-direction)</a:t>
            </a:r>
          </a:p>
        </p:txBody>
      </p:sp>
      <p:grpSp>
        <p:nvGrpSpPr>
          <p:cNvPr id="157" name="群組 156">
            <a:extLst>
              <a:ext uri="{FF2B5EF4-FFF2-40B4-BE49-F238E27FC236}">
                <a16:creationId xmlns:a16="http://schemas.microsoft.com/office/drawing/2014/main" id="{8FFD1FA7-342E-4FA8-9D82-E6E0597FA694}"/>
              </a:ext>
            </a:extLst>
          </p:cNvPr>
          <p:cNvGrpSpPr/>
          <p:nvPr/>
        </p:nvGrpSpPr>
        <p:grpSpPr>
          <a:xfrm>
            <a:off x="162700" y="596563"/>
            <a:ext cx="11846400" cy="2086224"/>
            <a:chOff x="162700" y="509508"/>
            <a:chExt cx="11846400" cy="2086224"/>
          </a:xfrm>
        </p:grpSpPr>
        <p:sp>
          <p:nvSpPr>
            <p:cNvPr id="158" name="文字方塊 157">
              <a:extLst>
                <a:ext uri="{FF2B5EF4-FFF2-40B4-BE49-F238E27FC236}">
                  <a16:creationId xmlns:a16="http://schemas.microsoft.com/office/drawing/2014/main" id="{F0D23C1C-F564-4142-BF09-9A39007F91A7}"/>
                </a:ext>
              </a:extLst>
            </p:cNvPr>
            <p:cNvSpPr txBox="1"/>
            <p:nvPr/>
          </p:nvSpPr>
          <p:spPr>
            <a:xfrm>
              <a:off x="637629" y="516065"/>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59" name="文字方塊 158">
              <a:extLst>
                <a:ext uri="{FF2B5EF4-FFF2-40B4-BE49-F238E27FC236}">
                  <a16:creationId xmlns:a16="http://schemas.microsoft.com/office/drawing/2014/main" id="{9FA536E1-6A04-48DF-9D7B-0C8F01E693E6}"/>
                </a:ext>
              </a:extLst>
            </p:cNvPr>
            <p:cNvSpPr txBox="1"/>
            <p:nvPr/>
          </p:nvSpPr>
          <p:spPr>
            <a:xfrm>
              <a:off x="4607653" y="516065"/>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60" name="文字方塊 159">
              <a:extLst>
                <a:ext uri="{FF2B5EF4-FFF2-40B4-BE49-F238E27FC236}">
                  <a16:creationId xmlns:a16="http://schemas.microsoft.com/office/drawing/2014/main" id="{7CCC1DD7-D1AF-4AFC-A411-5B093EF6F6F1}"/>
                </a:ext>
              </a:extLst>
            </p:cNvPr>
            <p:cNvSpPr txBox="1"/>
            <p:nvPr/>
          </p:nvSpPr>
          <p:spPr>
            <a:xfrm>
              <a:off x="6642374" y="516065"/>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61" name="文字方塊 160">
              <a:extLst>
                <a:ext uri="{FF2B5EF4-FFF2-40B4-BE49-F238E27FC236}">
                  <a16:creationId xmlns:a16="http://schemas.microsoft.com/office/drawing/2014/main" id="{F6FD107F-E9DA-4B1D-A24D-849877C3BD83}"/>
                </a:ext>
              </a:extLst>
            </p:cNvPr>
            <p:cNvSpPr txBox="1"/>
            <p:nvPr/>
          </p:nvSpPr>
          <p:spPr>
            <a:xfrm>
              <a:off x="8521532" y="516065"/>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62" name="文字方塊 161">
              <a:extLst>
                <a:ext uri="{FF2B5EF4-FFF2-40B4-BE49-F238E27FC236}">
                  <a16:creationId xmlns:a16="http://schemas.microsoft.com/office/drawing/2014/main" id="{6EB13F8B-3132-41F5-8420-6686FE905AD2}"/>
                </a:ext>
              </a:extLst>
            </p:cNvPr>
            <p:cNvSpPr txBox="1"/>
            <p:nvPr/>
          </p:nvSpPr>
          <p:spPr>
            <a:xfrm>
              <a:off x="2609569" y="512726"/>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163" name="文字方塊 162">
              <a:extLst>
                <a:ext uri="{FF2B5EF4-FFF2-40B4-BE49-F238E27FC236}">
                  <a16:creationId xmlns:a16="http://schemas.microsoft.com/office/drawing/2014/main" id="{E621DA28-D337-416E-98B7-D6D032320E39}"/>
                </a:ext>
              </a:extLst>
            </p:cNvPr>
            <p:cNvSpPr txBox="1"/>
            <p:nvPr/>
          </p:nvSpPr>
          <p:spPr>
            <a:xfrm>
              <a:off x="10582975" y="509508"/>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164" name="圖片 163">
              <a:extLst>
                <a:ext uri="{FF2B5EF4-FFF2-40B4-BE49-F238E27FC236}">
                  <a16:creationId xmlns:a16="http://schemas.microsoft.com/office/drawing/2014/main" id="{945A1651-5244-4FF1-96D3-852143EE488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818" y="889367"/>
              <a:ext cx="1908000" cy="523176"/>
            </a:xfrm>
            <a:prstGeom prst="rect">
              <a:avLst/>
            </a:prstGeom>
            <a:noFill/>
            <a:ln>
              <a:noFill/>
            </a:ln>
          </p:spPr>
        </p:pic>
        <p:pic>
          <p:nvPicPr>
            <p:cNvPr id="165" name="圖片 164">
              <a:extLst>
                <a:ext uri="{FF2B5EF4-FFF2-40B4-BE49-F238E27FC236}">
                  <a16:creationId xmlns:a16="http://schemas.microsoft.com/office/drawing/2014/main" id="{DF905F4F-9BC8-4410-9A1F-BE23603D66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5491" y="889367"/>
              <a:ext cx="1908000" cy="523176"/>
            </a:xfrm>
            <a:prstGeom prst="rect">
              <a:avLst/>
            </a:prstGeom>
            <a:noFill/>
            <a:ln>
              <a:noFill/>
            </a:ln>
          </p:spPr>
        </p:pic>
        <p:pic>
          <p:nvPicPr>
            <p:cNvPr id="166" name="圖片 165">
              <a:extLst>
                <a:ext uri="{FF2B5EF4-FFF2-40B4-BE49-F238E27FC236}">
                  <a16:creationId xmlns:a16="http://schemas.microsoft.com/office/drawing/2014/main" id="{599796B2-D964-44AB-B023-C8B3580A56A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157164" y="889367"/>
              <a:ext cx="1908000" cy="523176"/>
            </a:xfrm>
            <a:prstGeom prst="rect">
              <a:avLst/>
            </a:prstGeom>
            <a:noFill/>
            <a:ln>
              <a:noFill/>
            </a:ln>
          </p:spPr>
        </p:pic>
        <p:pic>
          <p:nvPicPr>
            <p:cNvPr id="167" name="圖片 166">
              <a:extLst>
                <a:ext uri="{FF2B5EF4-FFF2-40B4-BE49-F238E27FC236}">
                  <a16:creationId xmlns:a16="http://schemas.microsoft.com/office/drawing/2014/main" id="{F49B957B-6D3B-4EDB-B13B-8AF86739398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34329" y="884147"/>
              <a:ext cx="1908000" cy="520446"/>
            </a:xfrm>
            <a:prstGeom prst="rect">
              <a:avLst/>
            </a:prstGeom>
            <a:noFill/>
            <a:ln>
              <a:noFill/>
            </a:ln>
          </p:spPr>
        </p:pic>
        <p:pic>
          <p:nvPicPr>
            <p:cNvPr id="168" name="圖片 167">
              <a:extLst>
                <a:ext uri="{FF2B5EF4-FFF2-40B4-BE49-F238E27FC236}">
                  <a16:creationId xmlns:a16="http://schemas.microsoft.com/office/drawing/2014/main" id="{8C98F6BB-BF7A-4428-8CC1-7593750D097F}"/>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111494" y="881417"/>
              <a:ext cx="1908000" cy="523176"/>
            </a:xfrm>
            <a:prstGeom prst="rect">
              <a:avLst/>
            </a:prstGeom>
            <a:noFill/>
            <a:ln>
              <a:noFill/>
            </a:ln>
          </p:spPr>
        </p:pic>
        <p:pic>
          <p:nvPicPr>
            <p:cNvPr id="169" name="圖片 168">
              <a:extLst>
                <a:ext uri="{FF2B5EF4-FFF2-40B4-BE49-F238E27FC236}">
                  <a16:creationId xmlns:a16="http://schemas.microsoft.com/office/drawing/2014/main" id="{ACE6E6F8-94F3-4F08-90B8-C62B9E87C192}"/>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097675" y="878840"/>
              <a:ext cx="1908000" cy="523176"/>
            </a:xfrm>
            <a:prstGeom prst="rect">
              <a:avLst/>
            </a:prstGeom>
            <a:noFill/>
            <a:ln>
              <a:noFill/>
            </a:ln>
          </p:spPr>
        </p:pic>
        <p:pic>
          <p:nvPicPr>
            <p:cNvPr id="170" name="圖片 169">
              <a:extLst>
                <a:ext uri="{FF2B5EF4-FFF2-40B4-BE49-F238E27FC236}">
                  <a16:creationId xmlns:a16="http://schemas.microsoft.com/office/drawing/2014/main" id="{2D27D6D2-0935-4C0D-A276-9CF881A6581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85000" y="1485792"/>
              <a:ext cx="1908000" cy="523176"/>
            </a:xfrm>
            <a:prstGeom prst="rect">
              <a:avLst/>
            </a:prstGeom>
            <a:noFill/>
            <a:ln>
              <a:noFill/>
            </a:ln>
          </p:spPr>
        </p:pic>
        <p:pic>
          <p:nvPicPr>
            <p:cNvPr id="171" name="圖片 170">
              <a:extLst>
                <a:ext uri="{FF2B5EF4-FFF2-40B4-BE49-F238E27FC236}">
                  <a16:creationId xmlns:a16="http://schemas.microsoft.com/office/drawing/2014/main" id="{C42FF582-B68A-4E7B-AD80-21A8A092520E}"/>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175491" y="1489437"/>
              <a:ext cx="1908000" cy="523176"/>
            </a:xfrm>
            <a:prstGeom prst="rect">
              <a:avLst/>
            </a:prstGeom>
            <a:noFill/>
            <a:ln>
              <a:noFill/>
            </a:ln>
          </p:spPr>
        </p:pic>
        <p:pic>
          <p:nvPicPr>
            <p:cNvPr id="172" name="圖片 171">
              <a:extLst>
                <a:ext uri="{FF2B5EF4-FFF2-40B4-BE49-F238E27FC236}">
                  <a16:creationId xmlns:a16="http://schemas.microsoft.com/office/drawing/2014/main" id="{96A7C208-3910-4354-B029-EC727D9E82EC}"/>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157164" y="1485792"/>
              <a:ext cx="1908000" cy="523176"/>
            </a:xfrm>
            <a:prstGeom prst="rect">
              <a:avLst/>
            </a:prstGeom>
            <a:noFill/>
            <a:ln>
              <a:noFill/>
            </a:ln>
          </p:spPr>
        </p:pic>
        <p:pic>
          <p:nvPicPr>
            <p:cNvPr id="173" name="圖片 172">
              <a:extLst>
                <a:ext uri="{FF2B5EF4-FFF2-40B4-BE49-F238E27FC236}">
                  <a16:creationId xmlns:a16="http://schemas.microsoft.com/office/drawing/2014/main" id="{2438A3A4-3B51-4CBF-8DCC-DF48E671A37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134329" y="1492771"/>
              <a:ext cx="1908000" cy="520446"/>
            </a:xfrm>
            <a:prstGeom prst="rect">
              <a:avLst/>
            </a:prstGeom>
            <a:noFill/>
            <a:ln>
              <a:noFill/>
            </a:ln>
          </p:spPr>
        </p:pic>
        <p:pic>
          <p:nvPicPr>
            <p:cNvPr id="174" name="圖片 173">
              <a:extLst>
                <a:ext uri="{FF2B5EF4-FFF2-40B4-BE49-F238E27FC236}">
                  <a16:creationId xmlns:a16="http://schemas.microsoft.com/office/drawing/2014/main" id="{93469BA7-0622-442D-A4C3-43854370DB1D}"/>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116002" y="1492771"/>
              <a:ext cx="1908000" cy="523176"/>
            </a:xfrm>
            <a:prstGeom prst="rect">
              <a:avLst/>
            </a:prstGeom>
            <a:noFill/>
            <a:ln>
              <a:noFill/>
            </a:ln>
          </p:spPr>
        </p:pic>
        <p:pic>
          <p:nvPicPr>
            <p:cNvPr id="175" name="圖片 174">
              <a:extLst>
                <a:ext uri="{FF2B5EF4-FFF2-40B4-BE49-F238E27FC236}">
                  <a16:creationId xmlns:a16="http://schemas.microsoft.com/office/drawing/2014/main" id="{B6F778B6-6657-40BE-A3FF-9BF4F7631278}"/>
                </a:ext>
              </a:extLst>
            </p:cNvPr>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0101100" y="1492747"/>
              <a:ext cx="1908000" cy="523176"/>
            </a:xfrm>
            <a:prstGeom prst="rect">
              <a:avLst/>
            </a:prstGeom>
            <a:noFill/>
            <a:ln>
              <a:noFill/>
            </a:ln>
          </p:spPr>
        </p:pic>
        <p:cxnSp>
          <p:nvCxnSpPr>
            <p:cNvPr id="176" name="直線接點 175">
              <a:extLst>
                <a:ext uri="{FF2B5EF4-FFF2-40B4-BE49-F238E27FC236}">
                  <a16:creationId xmlns:a16="http://schemas.microsoft.com/office/drawing/2014/main" id="{E5FF6AEB-3788-40E7-A5E9-BF4BF6A9AFE1}"/>
                </a:ext>
              </a:extLst>
            </p:cNvPr>
            <p:cNvCxnSpPr>
              <a:cxnSpLocks/>
            </p:cNvCxnSpPr>
            <p:nvPr/>
          </p:nvCxnSpPr>
          <p:spPr>
            <a:xfrm>
              <a:off x="162700" y="2190365"/>
              <a:ext cx="1897751" cy="405367"/>
            </a:xfrm>
            <a:prstGeom prst="line">
              <a:avLst/>
            </a:prstGeom>
            <a:noFill/>
            <a:ln w="12700" cap="flat" cmpd="sng" algn="ctr">
              <a:solidFill>
                <a:srgbClr val="99CB38"/>
              </a:solidFill>
              <a:prstDash val="solid"/>
            </a:ln>
            <a:effectLst/>
          </p:spPr>
        </p:cxnSp>
      </p:grpSp>
      <p:grpSp>
        <p:nvGrpSpPr>
          <p:cNvPr id="177" name="群組 176">
            <a:extLst>
              <a:ext uri="{FF2B5EF4-FFF2-40B4-BE49-F238E27FC236}">
                <a16:creationId xmlns:a16="http://schemas.microsoft.com/office/drawing/2014/main" id="{B8F6FEA4-D9B0-44B9-BF8F-5B66B4B324F6}"/>
              </a:ext>
            </a:extLst>
          </p:cNvPr>
          <p:cNvGrpSpPr/>
          <p:nvPr/>
        </p:nvGrpSpPr>
        <p:grpSpPr>
          <a:xfrm>
            <a:off x="88275" y="3359011"/>
            <a:ext cx="12052997" cy="3243072"/>
            <a:chOff x="88275" y="3359011"/>
            <a:chExt cx="12052997" cy="3243072"/>
          </a:xfrm>
        </p:grpSpPr>
        <p:sp>
          <p:nvSpPr>
            <p:cNvPr id="178" name="文字方塊 177">
              <a:extLst>
                <a:ext uri="{FF2B5EF4-FFF2-40B4-BE49-F238E27FC236}">
                  <a16:creationId xmlns:a16="http://schemas.microsoft.com/office/drawing/2014/main" id="{E1411C78-A099-49CA-BD04-4500D58C6323}"/>
                </a:ext>
              </a:extLst>
            </p:cNvPr>
            <p:cNvSpPr txBox="1"/>
            <p:nvPr/>
          </p:nvSpPr>
          <p:spPr>
            <a:xfrm>
              <a:off x="598719" y="3393847"/>
              <a:ext cx="838967"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Target</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79" name="文字方塊 178">
              <a:extLst>
                <a:ext uri="{FF2B5EF4-FFF2-40B4-BE49-F238E27FC236}">
                  <a16:creationId xmlns:a16="http://schemas.microsoft.com/office/drawing/2014/main" id="{B5335BBE-729D-401B-9528-F2A3D084129C}"/>
                </a:ext>
              </a:extLst>
            </p:cNvPr>
            <p:cNvSpPr txBox="1"/>
            <p:nvPr/>
          </p:nvSpPr>
          <p:spPr>
            <a:xfrm>
              <a:off x="4607653" y="3391339"/>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ICBI</a:t>
              </a:r>
              <a:r>
                <a:rPr kumimoji="0" lang="zh-TW" altLang="en-US" sz="1800" b="1" i="0" u="none" strike="noStrike" kern="0" cap="none" spc="0" normalizeH="0" baseline="0" noProof="0" dirty="0">
                  <a:ln>
                    <a:noFill/>
                  </a:ln>
                  <a:solidFill>
                    <a:prstClr val="black"/>
                  </a:solidFill>
                  <a:effectLst/>
                  <a:uLnTx/>
                  <a:uFillTx/>
                  <a:latin typeface="Times New Roman"/>
                  <a:ea typeface="標楷體"/>
                </a:rPr>
                <a:t> </a:t>
              </a:r>
              <a:r>
                <a:rPr kumimoji="0" lang="en-US" altLang="zh-TW" sz="1800" b="1" i="0" u="none" strike="noStrike" kern="0" cap="none" spc="0" normalizeH="0" baseline="0" noProof="0" dirty="0">
                  <a:ln>
                    <a:noFill/>
                  </a:ln>
                  <a:solidFill>
                    <a:prstClr val="black"/>
                  </a:solidFill>
                  <a:effectLst/>
                  <a:uLnTx/>
                  <a:uFillTx/>
                  <a:latin typeface="Times New Roman"/>
                  <a:ea typeface="標楷體"/>
                </a:rPr>
                <a:t>[5]</a:t>
              </a:r>
              <a:endParaRPr kumimoji="0" lang="zh-TW" altLang="en-US" sz="1800" b="1" i="0" u="none" strike="noStrike" kern="0" cap="none" spc="0" normalizeH="0" baseline="0" noProof="0" dirty="0">
                <a:ln>
                  <a:noFill/>
                </a:ln>
                <a:solidFill>
                  <a:prstClr val="black"/>
                </a:solidFill>
                <a:effectLst/>
                <a:uLnTx/>
                <a:uFillTx/>
                <a:latin typeface="Times New Roman"/>
                <a:ea typeface="標楷體"/>
              </a:endParaRPr>
            </a:p>
          </p:txBody>
        </p:sp>
        <p:sp>
          <p:nvSpPr>
            <p:cNvPr id="180" name="文字方塊 179">
              <a:extLst>
                <a:ext uri="{FF2B5EF4-FFF2-40B4-BE49-F238E27FC236}">
                  <a16:creationId xmlns:a16="http://schemas.microsoft.com/office/drawing/2014/main" id="{60088276-9FFE-49C6-B687-DF485081A8A6}"/>
                </a:ext>
              </a:extLst>
            </p:cNvPr>
            <p:cNvSpPr txBox="1"/>
            <p:nvPr/>
          </p:nvSpPr>
          <p:spPr>
            <a:xfrm>
              <a:off x="6626923" y="3359011"/>
              <a:ext cx="948439" cy="36933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A+ [23]</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81" name="文字方塊 180">
              <a:extLst>
                <a:ext uri="{FF2B5EF4-FFF2-40B4-BE49-F238E27FC236}">
                  <a16:creationId xmlns:a16="http://schemas.microsoft.com/office/drawing/2014/main" id="{6E1811A8-7231-4B53-9E15-66F628246A88}"/>
                </a:ext>
              </a:extLst>
            </p:cNvPr>
            <p:cNvSpPr txBox="1"/>
            <p:nvPr/>
          </p:nvSpPr>
          <p:spPr>
            <a:xfrm>
              <a:off x="8521532" y="3377797"/>
              <a:ext cx="1284576"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rPr>
                <a:t>RAISR [19]</a:t>
              </a:r>
              <a:endParaRPr kumimoji="0" lang="zh-TW"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sp>
          <p:nvSpPr>
            <p:cNvPr id="182" name="文字方塊 181">
              <a:extLst>
                <a:ext uri="{FF2B5EF4-FFF2-40B4-BE49-F238E27FC236}">
                  <a16:creationId xmlns:a16="http://schemas.microsoft.com/office/drawing/2014/main" id="{16BBBB4A-C515-41F5-87C0-3DC4D485C1D1}"/>
                </a:ext>
              </a:extLst>
            </p:cNvPr>
            <p:cNvSpPr txBox="1"/>
            <p:nvPr/>
          </p:nvSpPr>
          <p:spPr>
            <a:xfrm>
              <a:off x="2573569" y="3391339"/>
              <a:ext cx="948439" cy="369332"/>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0" cap="none" spc="0" normalizeH="0" baseline="0" noProof="0" dirty="0">
                  <a:ln>
                    <a:noFill/>
                  </a:ln>
                  <a:solidFill>
                    <a:prstClr val="black"/>
                  </a:solidFill>
                  <a:effectLst/>
                  <a:uLnTx/>
                  <a:uFillTx/>
                  <a:latin typeface="Times New Roman"/>
                  <a:ea typeface="標楷體"/>
                </a:rPr>
                <a:t>Bicubic</a:t>
              </a:r>
            </a:p>
          </p:txBody>
        </p:sp>
        <p:sp>
          <p:nvSpPr>
            <p:cNvPr id="183" name="文字方塊 182">
              <a:extLst>
                <a:ext uri="{FF2B5EF4-FFF2-40B4-BE49-F238E27FC236}">
                  <a16:creationId xmlns:a16="http://schemas.microsoft.com/office/drawing/2014/main" id="{102DC647-0A28-43F0-B63C-A599ADD1B322}"/>
                </a:ext>
              </a:extLst>
            </p:cNvPr>
            <p:cNvSpPr txBox="1"/>
            <p:nvPr/>
          </p:nvSpPr>
          <p:spPr>
            <a:xfrm>
              <a:off x="10696814" y="3359011"/>
              <a:ext cx="937399" cy="369332"/>
            </a:xfrm>
            <a:prstGeom prst="rect">
              <a:avLst/>
            </a:prstGeom>
            <a:noFill/>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altLang="zh-TW" sz="1800" b="1" i="0" u="none" strike="noStrike" kern="100" cap="none" spc="0" normalizeH="0" baseline="0" noProof="0" dirty="0" err="1">
                  <a:ln>
                    <a:noFill/>
                  </a:ln>
                  <a:solidFill>
                    <a:prstClr val="black"/>
                  </a:solidFill>
                  <a:effectLst/>
                  <a:uLnTx/>
                  <a:uFillTx/>
                  <a:latin typeface="Times New Roman" panose="02020603050405020304" pitchFamily="18" charset="0"/>
                  <a:ea typeface="標楷體" panose="03000509000000000000" pitchFamily="65" charset="-120"/>
                </a:rPr>
                <a:t>HsuSR</a:t>
              </a:r>
              <a:endParaRPr kumimoji="0" lang="en-US" altLang="zh-TW" sz="1800" b="1" i="0" u="none" strike="noStrike" kern="100" cap="none" spc="0" normalizeH="0" baseline="0" noProof="0" dirty="0">
                <a:ln>
                  <a:noFill/>
                </a:ln>
                <a:solidFill>
                  <a:prstClr val="black"/>
                </a:solidFill>
                <a:effectLst/>
                <a:uLnTx/>
                <a:uFillTx/>
                <a:latin typeface="Times New Roman" panose="02020603050405020304" pitchFamily="18" charset="0"/>
                <a:ea typeface="標楷體" panose="03000509000000000000" pitchFamily="65" charset="-120"/>
              </a:endParaRPr>
            </a:p>
          </p:txBody>
        </p:sp>
        <p:pic>
          <p:nvPicPr>
            <p:cNvPr id="184" name="圖片 183">
              <a:extLst>
                <a:ext uri="{FF2B5EF4-FFF2-40B4-BE49-F238E27FC236}">
                  <a16:creationId xmlns:a16="http://schemas.microsoft.com/office/drawing/2014/main" id="{240E7B8C-ABC6-4F2E-B8F6-751AC46FF24E}"/>
                </a:ext>
              </a:extLst>
            </p:cNvPr>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162700" y="3826385"/>
              <a:ext cx="1908000" cy="874386"/>
            </a:xfrm>
            <a:prstGeom prst="rect">
              <a:avLst/>
            </a:prstGeom>
            <a:noFill/>
            <a:ln>
              <a:noFill/>
            </a:ln>
          </p:spPr>
        </p:pic>
        <p:pic>
          <p:nvPicPr>
            <p:cNvPr id="185" name="圖片 184">
              <a:extLst>
                <a:ext uri="{FF2B5EF4-FFF2-40B4-BE49-F238E27FC236}">
                  <a16:creationId xmlns:a16="http://schemas.microsoft.com/office/drawing/2014/main" id="{913CA76A-A915-4112-8D77-CAB2F2519B77}"/>
                </a:ext>
              </a:extLst>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176035" y="3837547"/>
              <a:ext cx="1908000" cy="874386"/>
            </a:xfrm>
            <a:prstGeom prst="rect">
              <a:avLst/>
            </a:prstGeom>
            <a:noFill/>
            <a:ln>
              <a:noFill/>
            </a:ln>
          </p:spPr>
        </p:pic>
        <p:pic>
          <p:nvPicPr>
            <p:cNvPr id="186" name="圖片 185">
              <a:extLst>
                <a:ext uri="{FF2B5EF4-FFF2-40B4-BE49-F238E27FC236}">
                  <a16:creationId xmlns:a16="http://schemas.microsoft.com/office/drawing/2014/main" id="{980B6AA5-63E7-46DD-9A93-163AAAFDC2E2}"/>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189370" y="3837547"/>
              <a:ext cx="1908000" cy="874386"/>
            </a:xfrm>
            <a:prstGeom prst="rect">
              <a:avLst/>
            </a:prstGeom>
            <a:noFill/>
            <a:ln>
              <a:noFill/>
            </a:ln>
          </p:spPr>
        </p:pic>
        <p:pic>
          <p:nvPicPr>
            <p:cNvPr id="187" name="圖片 186">
              <a:extLst>
                <a:ext uri="{FF2B5EF4-FFF2-40B4-BE49-F238E27FC236}">
                  <a16:creationId xmlns:a16="http://schemas.microsoft.com/office/drawing/2014/main" id="{1F09D578-7F98-42E0-AB96-181B7B3ACC0B}"/>
                </a:ext>
              </a:extLst>
            </p:cNvPr>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199967" y="3840276"/>
              <a:ext cx="1908000" cy="871657"/>
            </a:xfrm>
            <a:prstGeom prst="rect">
              <a:avLst/>
            </a:prstGeom>
            <a:noFill/>
            <a:ln>
              <a:noFill/>
            </a:ln>
          </p:spPr>
        </p:pic>
        <p:pic>
          <p:nvPicPr>
            <p:cNvPr id="188" name="圖片 187">
              <a:extLst>
                <a:ext uri="{FF2B5EF4-FFF2-40B4-BE49-F238E27FC236}">
                  <a16:creationId xmlns:a16="http://schemas.microsoft.com/office/drawing/2014/main" id="{8118CD42-41A6-4894-9D4B-93AC70E3B483}"/>
                </a:ext>
              </a:extLst>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8215738" y="3838687"/>
              <a:ext cx="1908000" cy="874386"/>
            </a:xfrm>
            <a:prstGeom prst="rect">
              <a:avLst/>
            </a:prstGeom>
            <a:noFill/>
            <a:ln>
              <a:noFill/>
            </a:ln>
          </p:spPr>
        </p:pic>
        <p:pic>
          <p:nvPicPr>
            <p:cNvPr id="189" name="圖片 188">
              <a:extLst>
                <a:ext uri="{FF2B5EF4-FFF2-40B4-BE49-F238E27FC236}">
                  <a16:creationId xmlns:a16="http://schemas.microsoft.com/office/drawing/2014/main" id="{1C900A7F-9A1A-4952-B170-7067DF432325}"/>
                </a:ext>
              </a:extLst>
            </p:cNvPr>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0211513" y="3837943"/>
              <a:ext cx="1908000" cy="874386"/>
            </a:xfrm>
            <a:prstGeom prst="rect">
              <a:avLst/>
            </a:prstGeom>
            <a:noFill/>
            <a:ln>
              <a:noFill/>
            </a:ln>
          </p:spPr>
        </p:pic>
        <p:pic>
          <p:nvPicPr>
            <p:cNvPr id="190" name="圖片 189">
              <a:extLst>
                <a:ext uri="{FF2B5EF4-FFF2-40B4-BE49-F238E27FC236}">
                  <a16:creationId xmlns:a16="http://schemas.microsoft.com/office/drawing/2014/main" id="{BA0AC86E-E1E6-4E46-8A27-3CB4D995452D}"/>
                </a:ext>
              </a:extLst>
            </p:cNvPr>
            <p:cNvPicPr/>
            <p:nvPr/>
          </p:nvPicPr>
          <p:blipFill>
            <a:blip r:embed="rId21">
              <a:extLst>
                <a:ext uri="{28A0092B-C50C-407E-A947-70E740481C1C}">
                  <a14:useLocalDpi xmlns:a14="http://schemas.microsoft.com/office/drawing/2010/main" val="0"/>
                </a:ext>
              </a:extLst>
            </a:blip>
            <a:srcRect/>
            <a:stretch>
              <a:fillRect/>
            </a:stretch>
          </p:blipFill>
          <p:spPr bwMode="auto">
            <a:xfrm>
              <a:off x="152775" y="4792552"/>
              <a:ext cx="1900713" cy="871047"/>
            </a:xfrm>
            <a:prstGeom prst="rect">
              <a:avLst/>
            </a:prstGeom>
            <a:noFill/>
            <a:ln>
              <a:noFill/>
            </a:ln>
          </p:spPr>
        </p:pic>
        <p:pic>
          <p:nvPicPr>
            <p:cNvPr id="191" name="圖片 190">
              <a:extLst>
                <a:ext uri="{FF2B5EF4-FFF2-40B4-BE49-F238E27FC236}">
                  <a16:creationId xmlns:a16="http://schemas.microsoft.com/office/drawing/2014/main" id="{E88720EF-E9C7-4B72-B3E3-26C8866222CB}"/>
                </a:ext>
              </a:extLst>
            </p:cNvPr>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163022" y="4790882"/>
              <a:ext cx="1908000" cy="874386"/>
            </a:xfrm>
            <a:prstGeom prst="rect">
              <a:avLst/>
            </a:prstGeom>
            <a:noFill/>
            <a:ln>
              <a:noFill/>
            </a:ln>
          </p:spPr>
        </p:pic>
        <p:pic>
          <p:nvPicPr>
            <p:cNvPr id="192" name="圖片 191">
              <a:extLst>
                <a:ext uri="{FF2B5EF4-FFF2-40B4-BE49-F238E27FC236}">
                  <a16:creationId xmlns:a16="http://schemas.microsoft.com/office/drawing/2014/main" id="{C39C0B94-CF96-49FD-90C8-8C25E44BDD3C}"/>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4188000" y="4790882"/>
              <a:ext cx="1908000" cy="874386"/>
            </a:xfrm>
            <a:prstGeom prst="rect">
              <a:avLst/>
            </a:prstGeom>
            <a:noFill/>
            <a:ln>
              <a:noFill/>
            </a:ln>
          </p:spPr>
        </p:pic>
        <p:pic>
          <p:nvPicPr>
            <p:cNvPr id="193" name="圖片 192">
              <a:extLst>
                <a:ext uri="{FF2B5EF4-FFF2-40B4-BE49-F238E27FC236}">
                  <a16:creationId xmlns:a16="http://schemas.microsoft.com/office/drawing/2014/main" id="{5A88D7C7-8906-4370-A607-D92931D4F2E7}"/>
                </a:ext>
              </a:extLst>
            </p:cNvPr>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6212978" y="4788420"/>
              <a:ext cx="1908000" cy="871657"/>
            </a:xfrm>
            <a:prstGeom prst="rect">
              <a:avLst/>
            </a:prstGeom>
            <a:noFill/>
            <a:ln>
              <a:noFill/>
            </a:ln>
          </p:spPr>
        </p:pic>
        <p:pic>
          <p:nvPicPr>
            <p:cNvPr id="194" name="圖片 193">
              <a:extLst>
                <a:ext uri="{FF2B5EF4-FFF2-40B4-BE49-F238E27FC236}">
                  <a16:creationId xmlns:a16="http://schemas.microsoft.com/office/drawing/2014/main" id="{50737974-EA33-4326-B6AC-3988B605A4D4}"/>
                </a:ext>
              </a:extLst>
            </p:cNvPr>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8230512" y="4788420"/>
              <a:ext cx="1908000" cy="874386"/>
            </a:xfrm>
            <a:prstGeom prst="rect">
              <a:avLst/>
            </a:prstGeom>
            <a:noFill/>
            <a:ln>
              <a:noFill/>
            </a:ln>
          </p:spPr>
        </p:pic>
        <p:pic>
          <p:nvPicPr>
            <p:cNvPr id="195" name="圖片 194">
              <a:extLst>
                <a:ext uri="{FF2B5EF4-FFF2-40B4-BE49-F238E27FC236}">
                  <a16:creationId xmlns:a16="http://schemas.microsoft.com/office/drawing/2014/main" id="{AFB531C2-4182-4B17-928B-CEEF0D0ABF2D}"/>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0233272" y="4788420"/>
              <a:ext cx="1908000" cy="874386"/>
            </a:xfrm>
            <a:prstGeom prst="rect">
              <a:avLst/>
            </a:prstGeom>
            <a:noFill/>
            <a:ln>
              <a:noFill/>
            </a:ln>
          </p:spPr>
        </p:pic>
        <p:cxnSp>
          <p:nvCxnSpPr>
            <p:cNvPr id="196" name="直線接點 195">
              <a:extLst>
                <a:ext uri="{FF2B5EF4-FFF2-40B4-BE49-F238E27FC236}">
                  <a16:creationId xmlns:a16="http://schemas.microsoft.com/office/drawing/2014/main" id="{FF1C0922-3C1E-4706-93FB-2D46F77DDFDB}"/>
                </a:ext>
              </a:extLst>
            </p:cNvPr>
            <p:cNvCxnSpPr>
              <a:cxnSpLocks/>
            </p:cNvCxnSpPr>
            <p:nvPr/>
          </p:nvCxnSpPr>
          <p:spPr>
            <a:xfrm>
              <a:off x="88275" y="5765123"/>
              <a:ext cx="1948001" cy="836960"/>
            </a:xfrm>
            <a:prstGeom prst="line">
              <a:avLst/>
            </a:prstGeom>
            <a:noFill/>
            <a:ln w="12700" cap="flat" cmpd="sng" algn="ctr">
              <a:solidFill>
                <a:srgbClr val="99CB38"/>
              </a:solidFill>
              <a:prstDash val="solid"/>
            </a:ln>
            <a:effectLst/>
          </p:spPr>
        </p:cxnSp>
      </p:grpSp>
      <p:pic>
        <p:nvPicPr>
          <p:cNvPr id="197" name="圖片 196">
            <a:extLst>
              <a:ext uri="{FF2B5EF4-FFF2-40B4-BE49-F238E27FC236}">
                <a16:creationId xmlns:a16="http://schemas.microsoft.com/office/drawing/2014/main" id="{FFB58B77-4009-4F9E-9FA0-080EFE5387B3}"/>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182320" y="2166342"/>
            <a:ext cx="1908000" cy="520364"/>
          </a:xfrm>
          <a:prstGeom prst="rect">
            <a:avLst/>
          </a:prstGeom>
        </p:spPr>
      </p:pic>
      <p:pic>
        <p:nvPicPr>
          <p:cNvPr id="198" name="圖片 197">
            <a:extLst>
              <a:ext uri="{FF2B5EF4-FFF2-40B4-BE49-F238E27FC236}">
                <a16:creationId xmlns:a16="http://schemas.microsoft.com/office/drawing/2014/main" id="{08B1CF6C-E6AC-4FAF-84C4-737B8708AAA1}"/>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162956" y="5744217"/>
            <a:ext cx="1908000" cy="871043"/>
          </a:xfrm>
          <a:prstGeom prst="rect">
            <a:avLst/>
          </a:prstGeom>
        </p:spPr>
      </p:pic>
      <p:pic>
        <p:nvPicPr>
          <p:cNvPr id="199" name="圖片 198">
            <a:extLst>
              <a:ext uri="{FF2B5EF4-FFF2-40B4-BE49-F238E27FC236}">
                <a16:creationId xmlns:a16="http://schemas.microsoft.com/office/drawing/2014/main" id="{8A7EC3F4-93B3-4B31-A0E0-2DF900355047}"/>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4154669" y="2166342"/>
            <a:ext cx="1908000" cy="520364"/>
          </a:xfrm>
          <a:prstGeom prst="rect">
            <a:avLst/>
          </a:prstGeom>
        </p:spPr>
      </p:pic>
      <p:pic>
        <p:nvPicPr>
          <p:cNvPr id="200" name="圖片 199">
            <a:extLst>
              <a:ext uri="{FF2B5EF4-FFF2-40B4-BE49-F238E27FC236}">
                <a16:creationId xmlns:a16="http://schemas.microsoft.com/office/drawing/2014/main" id="{696D4CC6-797D-4CBC-A7D8-91012A4BD4A7}"/>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188000" y="5744216"/>
            <a:ext cx="1908000" cy="871043"/>
          </a:xfrm>
          <a:prstGeom prst="rect">
            <a:avLst/>
          </a:prstGeom>
        </p:spPr>
      </p:pic>
      <p:pic>
        <p:nvPicPr>
          <p:cNvPr id="201" name="圖片 200">
            <a:extLst>
              <a:ext uri="{FF2B5EF4-FFF2-40B4-BE49-F238E27FC236}">
                <a16:creationId xmlns:a16="http://schemas.microsoft.com/office/drawing/2014/main" id="{C069E5AC-335D-4F9B-B0E7-552C1043FDFA}"/>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6127018" y="2166042"/>
            <a:ext cx="1908000" cy="520364"/>
          </a:xfrm>
          <a:prstGeom prst="rect">
            <a:avLst/>
          </a:prstGeom>
        </p:spPr>
      </p:pic>
      <p:pic>
        <p:nvPicPr>
          <p:cNvPr id="202" name="圖片 201">
            <a:extLst>
              <a:ext uri="{FF2B5EF4-FFF2-40B4-BE49-F238E27FC236}">
                <a16:creationId xmlns:a16="http://schemas.microsoft.com/office/drawing/2014/main" id="{F9776B20-7652-4BA8-9DEF-0D99621EEA14}"/>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208002" y="5753144"/>
            <a:ext cx="1908000" cy="871043"/>
          </a:xfrm>
          <a:prstGeom prst="rect">
            <a:avLst/>
          </a:prstGeom>
        </p:spPr>
      </p:pic>
      <p:pic>
        <p:nvPicPr>
          <p:cNvPr id="203" name="圖片 202">
            <a:extLst>
              <a:ext uri="{FF2B5EF4-FFF2-40B4-BE49-F238E27FC236}">
                <a16:creationId xmlns:a16="http://schemas.microsoft.com/office/drawing/2014/main" id="{DF019146-8742-4C20-B3EF-547B90C036C5}"/>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8111494" y="2169297"/>
            <a:ext cx="1908000" cy="520364"/>
          </a:xfrm>
          <a:prstGeom prst="rect">
            <a:avLst/>
          </a:prstGeom>
        </p:spPr>
      </p:pic>
      <p:pic>
        <p:nvPicPr>
          <p:cNvPr id="204" name="圖片 203">
            <a:extLst>
              <a:ext uri="{FF2B5EF4-FFF2-40B4-BE49-F238E27FC236}">
                <a16:creationId xmlns:a16="http://schemas.microsoft.com/office/drawing/2014/main" id="{68F2784A-BB27-441E-B8F8-7ADE3F0F2C8D}"/>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8228004" y="5744215"/>
            <a:ext cx="1908000" cy="871043"/>
          </a:xfrm>
          <a:prstGeom prst="rect">
            <a:avLst/>
          </a:prstGeom>
        </p:spPr>
      </p:pic>
      <p:pic>
        <p:nvPicPr>
          <p:cNvPr id="205" name="圖片 204">
            <a:extLst>
              <a:ext uri="{FF2B5EF4-FFF2-40B4-BE49-F238E27FC236}">
                <a16:creationId xmlns:a16="http://schemas.microsoft.com/office/drawing/2014/main" id="{35939ACE-48F2-4DDF-B402-4B64D5BAB799}"/>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10097675" y="2179976"/>
            <a:ext cx="1908000" cy="520364"/>
          </a:xfrm>
          <a:prstGeom prst="rect">
            <a:avLst/>
          </a:prstGeom>
        </p:spPr>
      </p:pic>
      <p:pic>
        <p:nvPicPr>
          <p:cNvPr id="206" name="圖片 205">
            <a:extLst>
              <a:ext uri="{FF2B5EF4-FFF2-40B4-BE49-F238E27FC236}">
                <a16:creationId xmlns:a16="http://schemas.microsoft.com/office/drawing/2014/main" id="{0C99CF2E-25CF-43F9-A0E7-678739A65D5E}"/>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10230827" y="5744215"/>
            <a:ext cx="1908000" cy="871043"/>
          </a:xfrm>
          <a:prstGeom prst="rect">
            <a:avLst/>
          </a:prstGeom>
        </p:spPr>
      </p:pic>
    </p:spTree>
    <p:extLst>
      <p:ext uri="{BB962C8B-B14F-4D97-AF65-F5344CB8AC3E}">
        <p14:creationId xmlns:p14="http://schemas.microsoft.com/office/powerpoint/2010/main" val="258055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5054600" y="254000"/>
            <a:ext cx="71374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874577" cy="588783"/>
            <a:chOff x="551544" y="79986"/>
            <a:chExt cx="4872766" cy="587765"/>
          </a:xfrm>
        </p:grpSpPr>
        <p:sp>
          <p:nvSpPr>
            <p:cNvPr id="6170" name="文本框 4"/>
            <p:cNvSpPr txBox="1">
              <a:spLocks noChangeArrowheads="1"/>
            </p:cNvSpPr>
            <p:nvPr/>
          </p:nvSpPr>
          <p:spPr bwMode="auto">
            <a:xfrm>
              <a:off x="765390" y="79986"/>
              <a:ext cx="465892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Experimental Results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3</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3" name="內容版面配置區 2">
            <a:extLst>
              <a:ext uri="{FF2B5EF4-FFF2-40B4-BE49-F238E27FC236}">
                <a16:creationId xmlns:a16="http://schemas.microsoft.com/office/drawing/2014/main" id="{DF1043DC-D95C-4D1D-89F7-82307AA28956}"/>
              </a:ext>
            </a:extLst>
          </p:cNvPr>
          <p:cNvSpPr txBox="1">
            <a:spLocks/>
          </p:cNvSpPr>
          <p:nvPr/>
        </p:nvSpPr>
        <p:spPr>
          <a:xfrm>
            <a:off x="1097280" y="1266296"/>
            <a:ext cx="10167620" cy="4023360"/>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58775" marR="0" lvl="1" indent="-358775" algn="just" defTabSz="914400" rtl="0" eaLnBrk="1" fontAlgn="auto" latinLnBrk="0" hangingPunct="1">
              <a:lnSpc>
                <a:spcPct val="100000"/>
              </a:lnSpc>
              <a:spcBef>
                <a:spcPts val="1200"/>
              </a:spcBef>
              <a:spcAft>
                <a:spcPts val="200"/>
              </a:spcAft>
              <a:buClr>
                <a:srgbClr val="99CB38"/>
              </a:buClr>
              <a:buSzPct val="100000"/>
              <a:buFont typeface="Wingdings" panose="05000000000000000000" pitchFamily="2" charset="2"/>
              <a:buChar char="l"/>
              <a:tabLst>
                <a:tab pos="0" algn="l"/>
              </a:tabLst>
              <a:defRPr/>
            </a:pPr>
            <a:r>
              <a:rPr kumimoji="0" lang="en-US" altLang="zh-TW" sz="2200" b="0" i="0" u="none" strike="noStrike" kern="1200" cap="none" spc="0" normalizeH="0" baseline="0" noProof="0">
                <a:ln>
                  <a:noFill/>
                </a:ln>
                <a:solidFill>
                  <a:sysClr val="windowText" lastClr="000000"/>
                </a:solidFill>
                <a:effectLst/>
                <a:uLnTx/>
                <a:uFillTx/>
                <a:latin typeface="Times New Roman"/>
                <a:ea typeface="標楷體"/>
                <a:cs typeface="+mn-cs"/>
              </a:rPr>
              <a:t>Scale: 4, Size: 1,820 × 1,540 pixels (Nvidia 3090, No Input/Output, Computation Only)</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zh-TW" altLang="zh-TW" sz="2000" b="0" i="0" u="none" strike="noStrike" kern="1200" cap="none" spc="0" normalizeH="0" baseline="0" noProof="0">
                <a:ln>
                  <a:noFill/>
                </a:ln>
                <a:solidFill>
                  <a:sysClr val="windowText" lastClr="000000"/>
                </a:solidFill>
                <a:effectLst/>
                <a:uLnTx/>
                <a:uFillTx/>
                <a:latin typeface="Times New Roman"/>
                <a:ea typeface="標楷體"/>
                <a:cs typeface="+mn-cs"/>
              </a:rPr>
              <a:t>↓</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the lower, the better; </a:t>
            </a:r>
            <a:r>
              <a:rPr kumimoji="0" lang="en-US" altLang="zh-TW" sz="2000" b="1" i="0" u="none" strike="noStrike" kern="1200" cap="none" spc="0" normalizeH="0" baseline="0" noProof="0">
                <a:ln>
                  <a:noFill/>
                </a:ln>
                <a:solidFill>
                  <a:srgbClr val="FF0000"/>
                </a:solidFill>
                <a:effectLst/>
                <a:uLnTx/>
                <a:uFillTx/>
                <a:latin typeface="Times New Roman"/>
                <a:ea typeface="標楷體"/>
                <a:cs typeface="+mn-cs"/>
              </a:rPr>
              <a:t>Red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best; </a:t>
            </a:r>
            <a:r>
              <a:rPr kumimoji="0" lang="en-US" altLang="zh-TW" sz="2000" b="1" i="0" u="none" strike="noStrike" kern="1200" cap="none" spc="0" normalizeH="0" baseline="0" noProof="0">
                <a:ln>
                  <a:noFill/>
                </a:ln>
                <a:solidFill>
                  <a:srgbClr val="0070C0"/>
                </a:solidFill>
                <a:effectLst/>
                <a:uLnTx/>
                <a:uFillTx/>
                <a:latin typeface="Times New Roman"/>
                <a:ea typeface="標楷體"/>
                <a:cs typeface="+mn-cs"/>
              </a:rPr>
              <a:t>Blue bold</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 the second.</a:t>
            </a:r>
          </a:p>
          <a:p>
            <a:pPr marL="761238" marR="0" lvl="2" indent="-285750" algn="just" defTabSz="914400" rtl="0" eaLnBrk="1" fontAlgn="auto" latinLnBrk="0" hangingPunct="1">
              <a:lnSpc>
                <a:spcPct val="90000"/>
              </a:lnSpc>
              <a:spcBef>
                <a:spcPts val="200"/>
              </a:spcBef>
              <a:spcAft>
                <a:spcPts val="400"/>
              </a:spcAft>
              <a:buClr>
                <a:srgbClr val="99CB38"/>
              </a:buClr>
              <a:buSzPct val="100000"/>
              <a:buFont typeface="Arial" panose="020B0604020202020204" pitchFamily="34" charset="0"/>
              <a:buChar char="•"/>
              <a:tabLst>
                <a:tab pos="0" algn="l"/>
              </a:tabLst>
              <a:defRPr/>
            </a:pP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ICBI is based on directional interpolation, and the solder ball shapes in the </a:t>
            </a:r>
            <a:r>
              <a:rPr kumimoji="0" lang="en-US" altLang="zh-TW" sz="2000" b="0" i="1" u="none" strike="noStrike" kern="1200" cap="none" spc="0" normalizeH="0" baseline="0" noProof="0">
                <a:ln>
                  <a:noFill/>
                </a:ln>
                <a:solidFill>
                  <a:sysClr val="windowText" lastClr="000000"/>
                </a:solidFill>
                <a:effectLst/>
                <a:uLnTx/>
                <a:uFillTx/>
                <a:latin typeface="Times New Roman"/>
                <a:ea typeface="標楷體"/>
                <a:cs typeface="+mn-cs"/>
              </a:rPr>
              <a:t>xz</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-directions and </a:t>
            </a:r>
            <a:r>
              <a:rPr kumimoji="0" lang="en-US" altLang="zh-TW" sz="2000" b="0" i="1" u="none" strike="noStrike" kern="1200" cap="none" spc="0" normalizeH="0" baseline="0" noProof="0">
                <a:ln>
                  <a:noFill/>
                </a:ln>
                <a:solidFill>
                  <a:sysClr val="windowText" lastClr="000000"/>
                </a:solidFill>
                <a:effectLst/>
                <a:uLnTx/>
                <a:uFillTx/>
                <a:latin typeface="Times New Roman"/>
                <a:ea typeface="標楷體"/>
                <a:cs typeface="+mn-cs"/>
              </a:rPr>
              <a:t>yz</a:t>
            </a:r>
            <a:r>
              <a:rPr kumimoji="0" lang="en-US" altLang="zh-TW" sz="2000" b="0" i="0" u="none" strike="noStrike" kern="1200" cap="none" spc="0" normalizeH="0" baseline="0" noProof="0">
                <a:ln>
                  <a:noFill/>
                </a:ln>
                <a:solidFill>
                  <a:sysClr val="windowText" lastClr="000000"/>
                </a:solidFill>
                <a:effectLst/>
                <a:uLnTx/>
                <a:uFillTx/>
                <a:latin typeface="Times New Roman"/>
                <a:ea typeface="標楷體"/>
                <a:cs typeface="+mn-cs"/>
              </a:rPr>
              <a:t>-directions have clear orientations, resulting in better overall interpolation results.</a:t>
            </a:r>
            <a:endParaRPr kumimoji="0" lang="en-US" altLang="zh-TW" sz="1800" b="0" i="0" u="none" strike="noStrike" kern="100" cap="none" spc="0" normalizeH="0" baseline="0" noProof="0" dirty="0">
              <a:ln>
                <a:noFill/>
              </a:ln>
              <a:solidFill>
                <a:sysClr val="windowText" lastClr="000000"/>
              </a:solidFill>
              <a:effectLst/>
              <a:uLnTx/>
              <a:uFillTx/>
              <a:latin typeface="Times New Roman"/>
              <a:ea typeface="標楷體" panose="03000509000000000000" pitchFamily="65" charset="-120"/>
              <a:cs typeface="Times New Roman" panose="02020603050405020304" pitchFamily="18" charset="0"/>
            </a:endParaRPr>
          </a:p>
        </p:txBody>
      </p:sp>
      <p:graphicFrame>
        <p:nvGraphicFramePr>
          <p:cNvPr id="34" name="表格 33">
            <a:extLst>
              <a:ext uri="{FF2B5EF4-FFF2-40B4-BE49-F238E27FC236}">
                <a16:creationId xmlns:a16="http://schemas.microsoft.com/office/drawing/2014/main" id="{A405B4AC-0BB0-4025-83D1-985889A21E59}"/>
              </a:ext>
            </a:extLst>
          </p:cNvPr>
          <p:cNvGraphicFramePr>
            <a:graphicFrameLocks noGrp="1"/>
          </p:cNvGraphicFramePr>
          <p:nvPr>
            <p:extLst>
              <p:ext uri="{D42A27DB-BD31-4B8C-83A1-F6EECF244321}">
                <p14:modId xmlns:p14="http://schemas.microsoft.com/office/powerpoint/2010/main" val="2566031587"/>
              </p:ext>
            </p:extLst>
          </p:nvPr>
        </p:nvGraphicFramePr>
        <p:xfrm>
          <a:off x="37867" y="3352503"/>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274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145</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173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RAISR [19]</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192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130</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35" name="表格 34">
            <a:extLst>
              <a:ext uri="{FF2B5EF4-FFF2-40B4-BE49-F238E27FC236}">
                <a16:creationId xmlns:a16="http://schemas.microsoft.com/office/drawing/2014/main" id="{C484C266-F84C-4165-83D5-0652C4EAC0AE}"/>
              </a:ext>
            </a:extLst>
          </p:cNvPr>
          <p:cNvGraphicFramePr>
            <a:graphicFrameLocks noGrp="1"/>
          </p:cNvGraphicFramePr>
          <p:nvPr>
            <p:extLst>
              <p:ext uri="{D42A27DB-BD31-4B8C-83A1-F6EECF244321}">
                <p14:modId xmlns:p14="http://schemas.microsoft.com/office/powerpoint/2010/main" val="2558606091"/>
              </p:ext>
            </p:extLst>
          </p:nvPr>
        </p:nvGraphicFramePr>
        <p:xfrm>
          <a:off x="4132746" y="3339098"/>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167</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104</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133</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303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127</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graphicFrame>
        <p:nvGraphicFramePr>
          <p:cNvPr id="36" name="表格 35">
            <a:extLst>
              <a:ext uri="{FF2B5EF4-FFF2-40B4-BE49-F238E27FC236}">
                <a16:creationId xmlns:a16="http://schemas.microsoft.com/office/drawing/2014/main" id="{F3560317-9861-4D70-B4D6-539BF077D6A4}"/>
              </a:ext>
            </a:extLst>
          </p:cNvPr>
          <p:cNvGraphicFramePr>
            <a:graphicFrameLocks noGrp="1"/>
          </p:cNvGraphicFramePr>
          <p:nvPr>
            <p:extLst>
              <p:ext uri="{D42A27DB-BD31-4B8C-83A1-F6EECF244321}">
                <p14:modId xmlns:p14="http://schemas.microsoft.com/office/powerpoint/2010/main" val="1348346081"/>
              </p:ext>
            </p:extLst>
          </p:nvPr>
        </p:nvGraphicFramePr>
        <p:xfrm>
          <a:off x="8211455" y="3335725"/>
          <a:ext cx="3926507" cy="2387487"/>
        </p:xfrm>
        <a:graphic>
          <a:graphicData uri="http://schemas.openxmlformats.org/drawingml/2006/table">
            <a:tbl>
              <a:tblPr firstRow="1" bandRow="1"/>
              <a:tblGrid>
                <a:gridCol w="1294942">
                  <a:extLst>
                    <a:ext uri="{9D8B030D-6E8A-4147-A177-3AD203B41FA5}">
                      <a16:colId xmlns:a16="http://schemas.microsoft.com/office/drawing/2014/main" val="1822192779"/>
                    </a:ext>
                  </a:extLst>
                </a:gridCol>
                <a:gridCol w="1464979">
                  <a:extLst>
                    <a:ext uri="{9D8B030D-6E8A-4147-A177-3AD203B41FA5}">
                      <a16:colId xmlns:a16="http://schemas.microsoft.com/office/drawing/2014/main" val="1757094453"/>
                    </a:ext>
                  </a:extLst>
                </a:gridCol>
                <a:gridCol w="1166586">
                  <a:extLst>
                    <a:ext uri="{9D8B030D-6E8A-4147-A177-3AD203B41FA5}">
                      <a16:colId xmlns:a16="http://schemas.microsoft.com/office/drawing/2014/main" val="3905082375"/>
                    </a:ext>
                  </a:extLst>
                </a:gridCol>
              </a:tblGrid>
              <a:tr h="370840">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algn="ctr">
                        <a:lnSpc>
                          <a:spcPct val="100000"/>
                        </a:lnSpc>
                      </a:pPr>
                      <a:r>
                        <a:rPr lang="en-US" altLang="zh-TW" sz="1800" b="1" dirty="0"/>
                        <a:t>Method</a:t>
                      </a:r>
                      <a:endParaRPr lang="zh-TW" altLang="en-US" sz="1800" b="1" dirty="0"/>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800" b="1" kern="1200" dirty="0">
                          <a:solidFill>
                            <a:schemeClr val="bg1"/>
                          </a:solidFill>
                          <a:latin typeface="+mn-lt"/>
                          <a:ea typeface="+mn-ea"/>
                          <a:cs typeface="+mn-cs"/>
                        </a:rPr>
                        <a:t>Diff Value (↓)</a:t>
                      </a:r>
                      <a:endParaRPr lang="zh-TW" altLang="en-US" sz="1800" b="1" kern="1200" dirty="0">
                        <a:solidFill>
                          <a:schemeClr val="bg1"/>
                        </a:solidFill>
                        <a:latin typeface="+mn-lt"/>
                        <a:ea typeface="+mn-ea"/>
                        <a:cs typeface="+mn-cs"/>
                      </a:endParaRPr>
                    </a:p>
                  </a:txBody>
                  <a:tcPr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tc>
                  <a:txBody>
                    <a:bodyPr/>
                    <a:lstStyle>
                      <a:lvl1pPr marL="0" algn="l" defTabSz="914400" rtl="0" eaLnBrk="1" latinLnBrk="0" hangingPunct="1">
                        <a:defRPr sz="1800" b="1" kern="1200">
                          <a:solidFill>
                            <a:schemeClr val="bg1"/>
                          </a:solidFill>
                          <a:latin typeface="Times New Roman"/>
                          <a:ea typeface="標楷體"/>
                        </a:defRPr>
                      </a:lvl1pPr>
                      <a:lvl2pPr marL="457200" algn="l" defTabSz="914400" rtl="0" eaLnBrk="1" latinLnBrk="0" hangingPunct="1">
                        <a:defRPr sz="1800" b="1" kern="1200">
                          <a:solidFill>
                            <a:schemeClr val="bg1"/>
                          </a:solidFill>
                          <a:latin typeface="Times New Roman"/>
                          <a:ea typeface="標楷體"/>
                        </a:defRPr>
                      </a:lvl2pPr>
                      <a:lvl3pPr marL="914400" algn="l" defTabSz="914400" rtl="0" eaLnBrk="1" latinLnBrk="0" hangingPunct="1">
                        <a:defRPr sz="1800" b="1" kern="1200">
                          <a:solidFill>
                            <a:schemeClr val="bg1"/>
                          </a:solidFill>
                          <a:latin typeface="Times New Roman"/>
                          <a:ea typeface="標楷體"/>
                        </a:defRPr>
                      </a:lvl3pPr>
                      <a:lvl4pPr marL="1371600" algn="l" defTabSz="914400" rtl="0" eaLnBrk="1" latinLnBrk="0" hangingPunct="1">
                        <a:defRPr sz="1800" b="1" kern="1200">
                          <a:solidFill>
                            <a:schemeClr val="bg1"/>
                          </a:solidFill>
                          <a:latin typeface="Times New Roman"/>
                          <a:ea typeface="標楷體"/>
                        </a:defRPr>
                      </a:lvl4pPr>
                      <a:lvl5pPr marL="1828800" algn="l" defTabSz="914400" rtl="0" eaLnBrk="1" latinLnBrk="0" hangingPunct="1">
                        <a:defRPr sz="1800" b="1" kern="1200">
                          <a:solidFill>
                            <a:schemeClr val="bg1"/>
                          </a:solidFill>
                          <a:latin typeface="Times New Roman"/>
                          <a:ea typeface="標楷體"/>
                        </a:defRPr>
                      </a:lvl5pPr>
                      <a:lvl6pPr marL="2286000" algn="l" defTabSz="914400" rtl="0" eaLnBrk="1" latinLnBrk="0" hangingPunct="1">
                        <a:defRPr sz="1800" b="1" kern="1200">
                          <a:solidFill>
                            <a:schemeClr val="bg1"/>
                          </a:solidFill>
                          <a:latin typeface="Times New Roman"/>
                          <a:ea typeface="標楷體"/>
                        </a:defRPr>
                      </a:lvl6pPr>
                      <a:lvl7pPr marL="2743200" algn="l" defTabSz="914400" rtl="0" eaLnBrk="1" latinLnBrk="0" hangingPunct="1">
                        <a:defRPr sz="1800" b="1" kern="1200">
                          <a:solidFill>
                            <a:schemeClr val="bg1"/>
                          </a:solidFill>
                          <a:latin typeface="Times New Roman"/>
                          <a:ea typeface="標楷體"/>
                        </a:defRPr>
                      </a:lvl7pPr>
                      <a:lvl8pPr marL="3200400" algn="l" defTabSz="914400" rtl="0" eaLnBrk="1" latinLnBrk="0" hangingPunct="1">
                        <a:defRPr sz="1800" b="1" kern="1200">
                          <a:solidFill>
                            <a:schemeClr val="bg1"/>
                          </a:solidFill>
                          <a:latin typeface="Times New Roman"/>
                          <a:ea typeface="標楷體"/>
                        </a:defRPr>
                      </a:lvl8pPr>
                      <a:lvl9pPr marL="3657600" algn="l" defTabSz="914400" rtl="0" eaLnBrk="1" latinLnBrk="0" hangingPunct="1">
                        <a:defRPr sz="1800" b="1" kern="1200">
                          <a:solidFill>
                            <a:schemeClr val="bg1"/>
                          </a:solidFill>
                          <a:latin typeface="Times New Roman"/>
                          <a:ea typeface="標楷體"/>
                        </a:defRPr>
                      </a:lvl9pPr>
                    </a:lstStyle>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Rank (</a:t>
                      </a:r>
                      <a:r>
                        <a:rPr lang="zh-TW" altLang="zh-TW" sz="1800" b="1" kern="1200" dirty="0">
                          <a:solidFill>
                            <a:schemeClr val="bg1"/>
                          </a:solidFill>
                          <a:effectLst/>
                          <a:latin typeface="+mn-lt"/>
                          <a:ea typeface="+mn-ea"/>
                          <a:cs typeface="+mn-cs"/>
                        </a:rPr>
                        <a:t>↓</a:t>
                      </a:r>
                      <a:r>
                        <a:rPr lang="en-US" altLang="zh-TW" sz="1800" b="1" kern="1200" dirty="0">
                          <a:solidFill>
                            <a:schemeClr val="bg1"/>
                          </a:solidFill>
                          <a:effectLst/>
                          <a:latin typeface="+mn-lt"/>
                          <a:ea typeface="+mn-ea"/>
                          <a:cs typeface="+mn-cs"/>
                        </a:rPr>
                        <a:t>) </a:t>
                      </a:r>
                    </a:p>
                    <a:p>
                      <a:pPr marL="0" algn="ctr" defTabSz="914400" rtl="0" eaLnBrk="1" latinLnBrk="0" hangingPunct="1">
                        <a:lnSpc>
                          <a:spcPct val="100000"/>
                        </a:lnSpc>
                      </a:pPr>
                      <a:r>
                        <a:rPr lang="en-US" altLang="zh-TW" sz="1800" b="1" kern="1200" dirty="0">
                          <a:solidFill>
                            <a:schemeClr val="bg1"/>
                          </a:solidFill>
                          <a:effectLst/>
                          <a:latin typeface="+mn-lt"/>
                          <a:ea typeface="+mn-ea"/>
                          <a:cs typeface="+mn-cs"/>
                        </a:rPr>
                        <a:t>of Diff</a:t>
                      </a:r>
                      <a:endParaRPr lang="zh-TW" altLang="en-US" sz="1800" b="1" kern="1200" dirty="0">
                        <a:solidFill>
                          <a:schemeClr val="bg1"/>
                        </a:solidFill>
                        <a:latin typeface="+mn-lt"/>
                        <a:ea typeface="+mn-ea"/>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37A76F"/>
                    </a:solidFill>
                  </a:tcPr>
                </a:tc>
                <a:extLst>
                  <a:ext uri="{0D108BD9-81ED-4DB2-BD59-A6C34878D82A}">
                    <a16:rowId xmlns:a16="http://schemas.microsoft.com/office/drawing/2014/main" val="3695999497"/>
                  </a:ext>
                </a:extLst>
              </a:tr>
              <a:tr h="355487">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Bicubic</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66</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4</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7990134"/>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ICBI [5]</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39</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FF0000"/>
                          </a:solidFill>
                          <a:effectLst/>
                          <a:latin typeface="Times New Roman" panose="02020603050405020304" pitchFamily="18" charset="0"/>
                          <a:ea typeface="標楷體" panose="03000509000000000000" pitchFamily="65" charset="-120"/>
                          <a:cs typeface="+mn-cs"/>
                        </a:rPr>
                        <a:t>1</a:t>
                      </a:r>
                      <a:endParaRPr lang="zh-TW" altLang="en-US" sz="1600" b="1" kern="100" dirty="0">
                        <a:solidFill>
                          <a:srgbClr val="FF000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09627891"/>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a:effectLst/>
                          <a:latin typeface="Times New Roman" panose="02020603050405020304" pitchFamily="18" charset="0"/>
                          <a:ea typeface="標楷體" panose="03000509000000000000" pitchFamily="65" charset="-120"/>
                        </a:rPr>
                        <a:t>A+ [23]</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a:solidFill>
                            <a:schemeClr val="tx1"/>
                          </a:solidFill>
                          <a:effectLst/>
                          <a:latin typeface="Times New Roman" panose="02020603050405020304" pitchFamily="18" charset="0"/>
                          <a:ea typeface="標楷體" panose="03000509000000000000" pitchFamily="65" charset="-120"/>
                          <a:cs typeface="+mn-cs"/>
                        </a:rPr>
                        <a:t>51</a:t>
                      </a:r>
                      <a:endParaRPr lang="zh-TW" altLang="en-US" sz="1600" kern="10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3</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7381485"/>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a:effectLst/>
                          <a:latin typeface="Times New Roman" panose="02020603050405020304" pitchFamily="18" charset="0"/>
                          <a:ea typeface="標楷體" panose="03000509000000000000" pitchFamily="65" charset="-120"/>
                        </a:rPr>
                        <a:t>RAISR [19]</a:t>
                      </a:r>
                      <a:endParaRPr lang="zh-TW" sz="1600" kern="10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102</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kern="100" dirty="0">
                          <a:solidFill>
                            <a:schemeClr val="tx1"/>
                          </a:solidFill>
                          <a:effectLst/>
                          <a:latin typeface="Times New Roman" panose="02020603050405020304" pitchFamily="18" charset="0"/>
                          <a:ea typeface="標楷體" panose="03000509000000000000" pitchFamily="65" charset="-120"/>
                          <a:cs typeface="+mn-cs"/>
                        </a:rPr>
                        <a:t>5</a:t>
                      </a:r>
                      <a:endParaRPr lang="zh-TW" altLang="en-US" sz="1600" kern="100" dirty="0">
                        <a:solidFill>
                          <a:schemeClr val="tx1"/>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4267346"/>
                  </a:ext>
                </a:extLst>
              </a:tr>
              <a:tr h="370840">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algn="ctr">
                        <a:lnSpc>
                          <a:spcPct val="100000"/>
                        </a:lnSpc>
                      </a:pPr>
                      <a:r>
                        <a:rPr lang="en-US" sz="1600" kern="100" dirty="0" err="1">
                          <a:effectLst/>
                          <a:latin typeface="Times New Roman" panose="02020603050405020304" pitchFamily="18" charset="0"/>
                          <a:ea typeface="標楷體" panose="03000509000000000000" pitchFamily="65" charset="-120"/>
                        </a:rPr>
                        <a:t>HsuSR</a:t>
                      </a:r>
                      <a:endParaRPr lang="zh-TW" sz="1600" kern="100" dirty="0">
                        <a:effectLst/>
                        <a:latin typeface="Times New Roman" panose="02020603050405020304" pitchFamily="18" charset="0"/>
                        <a:ea typeface="標楷體" panose="03000509000000000000" pitchFamily="65" charset="-120"/>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50</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Times New Roman"/>
                          <a:ea typeface="標楷體"/>
                        </a:defRPr>
                      </a:lvl1pPr>
                      <a:lvl2pPr marL="457200" algn="l" defTabSz="914400" rtl="0" eaLnBrk="1" latinLnBrk="0" hangingPunct="1">
                        <a:defRPr sz="1800" kern="1200">
                          <a:solidFill>
                            <a:schemeClr val="tx1"/>
                          </a:solidFill>
                          <a:latin typeface="Times New Roman"/>
                          <a:ea typeface="標楷體"/>
                        </a:defRPr>
                      </a:lvl2pPr>
                      <a:lvl3pPr marL="914400" algn="l" defTabSz="914400" rtl="0" eaLnBrk="1" latinLnBrk="0" hangingPunct="1">
                        <a:defRPr sz="1800" kern="1200">
                          <a:solidFill>
                            <a:schemeClr val="tx1"/>
                          </a:solidFill>
                          <a:latin typeface="Times New Roman"/>
                          <a:ea typeface="標楷體"/>
                        </a:defRPr>
                      </a:lvl3pPr>
                      <a:lvl4pPr marL="1371600" algn="l" defTabSz="914400" rtl="0" eaLnBrk="1" latinLnBrk="0" hangingPunct="1">
                        <a:defRPr sz="1800" kern="1200">
                          <a:solidFill>
                            <a:schemeClr val="tx1"/>
                          </a:solidFill>
                          <a:latin typeface="Times New Roman"/>
                          <a:ea typeface="標楷體"/>
                        </a:defRPr>
                      </a:lvl4pPr>
                      <a:lvl5pPr marL="1828800" algn="l" defTabSz="914400" rtl="0" eaLnBrk="1" latinLnBrk="0" hangingPunct="1">
                        <a:defRPr sz="1800" kern="1200">
                          <a:solidFill>
                            <a:schemeClr val="tx1"/>
                          </a:solidFill>
                          <a:latin typeface="Times New Roman"/>
                          <a:ea typeface="標楷體"/>
                        </a:defRPr>
                      </a:lvl5pPr>
                      <a:lvl6pPr marL="2286000" algn="l" defTabSz="914400" rtl="0" eaLnBrk="1" latinLnBrk="0" hangingPunct="1">
                        <a:defRPr sz="1800" kern="1200">
                          <a:solidFill>
                            <a:schemeClr val="tx1"/>
                          </a:solidFill>
                          <a:latin typeface="Times New Roman"/>
                          <a:ea typeface="標楷體"/>
                        </a:defRPr>
                      </a:lvl6pPr>
                      <a:lvl7pPr marL="2743200" algn="l" defTabSz="914400" rtl="0" eaLnBrk="1" latinLnBrk="0" hangingPunct="1">
                        <a:defRPr sz="1800" kern="1200">
                          <a:solidFill>
                            <a:schemeClr val="tx1"/>
                          </a:solidFill>
                          <a:latin typeface="Times New Roman"/>
                          <a:ea typeface="標楷體"/>
                        </a:defRPr>
                      </a:lvl7pPr>
                      <a:lvl8pPr marL="3200400" algn="l" defTabSz="914400" rtl="0" eaLnBrk="1" latinLnBrk="0" hangingPunct="1">
                        <a:defRPr sz="1800" kern="1200">
                          <a:solidFill>
                            <a:schemeClr val="tx1"/>
                          </a:solidFill>
                          <a:latin typeface="Times New Roman"/>
                          <a:ea typeface="標楷體"/>
                        </a:defRPr>
                      </a:lvl8pPr>
                      <a:lvl9pPr marL="3657600" algn="l" defTabSz="914400" rtl="0" eaLnBrk="1" latinLnBrk="0" hangingPunct="1">
                        <a:defRPr sz="1800" kern="1200">
                          <a:solidFill>
                            <a:schemeClr val="tx1"/>
                          </a:solidFill>
                          <a:latin typeface="Times New Roman"/>
                          <a:ea typeface="標楷體"/>
                        </a:defRPr>
                      </a:lvl9pPr>
                    </a:lstStyle>
                    <a:p>
                      <a:pPr marL="0" algn="ctr" defTabSz="914400" rtl="0" eaLnBrk="1" latinLnBrk="0" hangingPunct="1">
                        <a:lnSpc>
                          <a:spcPct val="100000"/>
                        </a:lnSpc>
                      </a:pPr>
                      <a:r>
                        <a:rPr lang="en-US" sz="1600" b="1" kern="100" dirty="0">
                          <a:solidFill>
                            <a:srgbClr val="0070C0"/>
                          </a:solidFill>
                          <a:effectLst/>
                          <a:latin typeface="Times New Roman" panose="02020603050405020304" pitchFamily="18" charset="0"/>
                          <a:ea typeface="標楷體" panose="03000509000000000000" pitchFamily="65" charset="-120"/>
                          <a:cs typeface="+mn-cs"/>
                        </a:rPr>
                        <a:t>2</a:t>
                      </a:r>
                      <a:endParaRPr lang="zh-TW" altLang="en-US" sz="1600" b="1" kern="100" dirty="0">
                        <a:solidFill>
                          <a:srgbClr val="0070C0"/>
                        </a:solidFill>
                        <a:effectLst/>
                        <a:latin typeface="Times New Roman" panose="02020603050405020304" pitchFamily="18" charset="0"/>
                        <a:ea typeface="標楷體" panose="03000509000000000000" pitchFamily="65" charset="-120"/>
                        <a:cs typeface="+mn-cs"/>
                      </a:endParaRPr>
                    </a:p>
                  </a:txBody>
                  <a:tcPr marL="68580" marR="68580" marT="0" marB="0"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068435"/>
                  </a:ext>
                </a:extLst>
              </a:tr>
            </a:tbl>
          </a:graphicData>
        </a:graphic>
      </p:graphicFrame>
      <p:sp>
        <p:nvSpPr>
          <p:cNvPr id="37" name="文字方塊 36">
            <a:extLst>
              <a:ext uri="{FF2B5EF4-FFF2-40B4-BE49-F238E27FC236}">
                <a16:creationId xmlns:a16="http://schemas.microsoft.com/office/drawing/2014/main" id="{ED112381-0E69-4C22-BA2D-CAAB29D40946}"/>
              </a:ext>
            </a:extLst>
          </p:cNvPr>
          <p:cNvSpPr txBox="1"/>
          <p:nvPr/>
        </p:nvSpPr>
        <p:spPr>
          <a:xfrm>
            <a:off x="1550652" y="2941099"/>
            <a:ext cx="1411623"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xy</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38" name="文字方塊 37">
            <a:extLst>
              <a:ext uri="{FF2B5EF4-FFF2-40B4-BE49-F238E27FC236}">
                <a16:creationId xmlns:a16="http://schemas.microsoft.com/office/drawing/2014/main" id="{91266BAB-6FA7-463D-B76A-DFBBD52D513F}"/>
              </a:ext>
            </a:extLst>
          </p:cNvPr>
          <p:cNvSpPr txBox="1"/>
          <p:nvPr/>
        </p:nvSpPr>
        <p:spPr>
          <a:xfrm>
            <a:off x="5452495" y="2926085"/>
            <a:ext cx="134796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xz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
        <p:nvSpPr>
          <p:cNvPr id="39" name="文字方塊 38">
            <a:extLst>
              <a:ext uri="{FF2B5EF4-FFF2-40B4-BE49-F238E27FC236}">
                <a16:creationId xmlns:a16="http://schemas.microsoft.com/office/drawing/2014/main" id="{8A85F8EC-0FB0-4B0C-B86C-767129F97263}"/>
              </a:ext>
            </a:extLst>
          </p:cNvPr>
          <p:cNvSpPr txBox="1"/>
          <p:nvPr/>
        </p:nvSpPr>
        <p:spPr>
          <a:xfrm>
            <a:off x="9497203" y="2926085"/>
            <a:ext cx="1355009"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i="1" dirty="0" err="1">
                <a:solidFill>
                  <a:prstClr val="black"/>
                </a:solidFill>
                <a:latin typeface="Times New Roman"/>
                <a:ea typeface="標楷體"/>
              </a:rPr>
              <a:t>yz</a:t>
            </a:r>
            <a:r>
              <a:rPr lang="en-US" altLang="zh-TW" b="1" dirty="0">
                <a:solidFill>
                  <a:prstClr val="black"/>
                </a:solidFill>
                <a:latin typeface="Times New Roman"/>
                <a:ea typeface="標楷體"/>
              </a:rPr>
              <a:t>-direction</a:t>
            </a:r>
            <a:endParaRPr lang="zh-TW" altLang="en-US" b="1" i="1" dirty="0">
              <a:solidFill>
                <a:prstClr val="black"/>
              </a:solidFill>
              <a:latin typeface="Times New Roman"/>
              <a:ea typeface="標楷體"/>
            </a:endParaRPr>
          </a:p>
        </p:txBody>
      </p:sp>
    </p:spTree>
    <p:extLst>
      <p:ext uri="{BB962C8B-B14F-4D97-AF65-F5344CB8AC3E}">
        <p14:creationId xmlns:p14="http://schemas.microsoft.com/office/powerpoint/2010/main" val="27840392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2092960" y="254000"/>
            <a:ext cx="1009904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1859827" cy="588783"/>
            <a:chOff x="551544" y="79986"/>
            <a:chExt cx="1859136" cy="587765"/>
          </a:xfrm>
        </p:grpSpPr>
        <p:sp>
          <p:nvSpPr>
            <p:cNvPr id="6170" name="文本框 4"/>
            <p:cNvSpPr txBox="1">
              <a:spLocks noChangeArrowheads="1"/>
            </p:cNvSpPr>
            <p:nvPr/>
          </p:nvSpPr>
          <p:spPr bwMode="auto">
            <a:xfrm>
              <a:off x="765390" y="79986"/>
              <a:ext cx="1645290"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Test</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04</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26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Method: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Generate high-resolution images using traditional image processing method HsuSR</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Steps: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Input LR image and parameters =&gt; HsuSR =&gt; Generate reconstructed HR images</a:t>
            </a:r>
          </a:p>
          <a:p>
            <a:pPr marL="742950" lvl="1" indent="-285750" algn="just" eaLnBrk="0" hangingPunct="0">
              <a:spcBef>
                <a:spcPct val="0"/>
              </a:spcBef>
              <a:spcAft>
                <a:spcPts val="1200"/>
              </a:spcAft>
              <a:buFont typeface="Wingdings" panose="05000000000000000000" pitchFamily="2" charset="2"/>
              <a:buChar char="u"/>
            </a:pPr>
            <a:r>
              <a:rPr lang="en-US" altLang="zh-TW" sz="2400" b="1" i="0" dirty="0">
                <a:solidFill>
                  <a:schemeClr val="tx1"/>
                </a:solidFill>
                <a:latin typeface="Times New Roman" panose="02020603050405020304" pitchFamily="18" charset="0"/>
                <a:ea typeface="宋体" pitchFamily="2" charset="-122"/>
                <a:cs typeface="Times New Roman" panose="02020603050405020304" pitchFamily="18" charset="0"/>
              </a:rPr>
              <a:t>Results: </a:t>
            </a:r>
            <a:r>
              <a:rPr lang="en-US" altLang="zh-TW" sz="2400" i="0" dirty="0">
                <a:solidFill>
                  <a:schemeClr val="tx1"/>
                </a:solidFill>
                <a:latin typeface="Times New Roman" panose="02020603050405020304" pitchFamily="18" charset="0"/>
                <a:ea typeface="宋体" pitchFamily="2" charset="-122"/>
                <a:cs typeface="Times New Roman" panose="02020603050405020304" pitchFamily="18" charset="0"/>
              </a:rPr>
              <a:t>Make the reconstructed HR image as similar as possible to the original HR image</a:t>
            </a:r>
          </a:p>
        </p:txBody>
      </p:sp>
    </p:spTree>
    <p:extLst>
      <p:ext uri="{BB962C8B-B14F-4D97-AF65-F5344CB8AC3E}">
        <p14:creationId xmlns:p14="http://schemas.microsoft.com/office/powerpoint/2010/main" val="24584329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nvSpPr>
        <p:spPr>
          <a:xfrm>
            <a:off x="1635125" y="3064123"/>
            <a:ext cx="8956675" cy="769441"/>
          </a:xfrm>
          <a:prstGeom prst="rect">
            <a:avLst/>
          </a:prstGeom>
          <a:noFill/>
        </p:spPr>
        <p:txBody>
          <a:bodyPr wrap="square">
            <a:spAutoFit/>
          </a:bodyPr>
          <a:lstStyle/>
          <a:p>
            <a:pPr algn="ctr" eaLnBrk="1" fontAlgn="auto" hangingPunct="1">
              <a:spcBef>
                <a:spcPts val="0"/>
              </a:spcBef>
              <a:spcAft>
                <a:spcPts val="0"/>
              </a:spcAft>
              <a:defRPr/>
            </a:pPr>
            <a:r>
              <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Thanks for listening</a:t>
            </a:r>
            <a:r>
              <a:rPr lang="zh-TW" altLang="en-US"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 </a:t>
            </a:r>
            <a:r>
              <a:rPr lang="en-US" altLang="zh-TW"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sz="4400" b="1" spc="300" dirty="0">
              <a:solidFill>
                <a:srgbClr val="044875"/>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 name="文本框 21"/>
          <p:cNvSpPr txBox="1">
            <a:spLocks noChangeArrowheads="1"/>
          </p:cNvSpPr>
          <p:nvPr/>
        </p:nvSpPr>
        <p:spPr bwMode="auto">
          <a:xfrm>
            <a:off x="1617663" y="4750009"/>
            <a:ext cx="895667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Presenter: Ting Chen </a:t>
            </a:r>
            <a:r>
              <a:rPr lang="zh-TW" altLang="en-US"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陳 婷</a:t>
            </a:r>
            <a:endParaRPr lang="zh-CN" altLang="en-US"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E-mail: tiffany970216@gmail.com</a:t>
            </a:r>
          </a:p>
          <a:p>
            <a:pPr algn="ctr" eaLnBrk="1" hangingPunct="1">
              <a:spcBef>
                <a:spcPts val="600"/>
              </a:spcBef>
            </a:pPr>
            <a:r>
              <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Phone: 09</a:t>
            </a:r>
            <a:r>
              <a:rPr lang="en-US" altLang="zh-TW"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06334568</a:t>
            </a:r>
            <a:endParaRPr lang="en-US" altLang="zh-CN" dirty="0">
              <a:solidFill>
                <a:schemeClr val="accent5">
                  <a:lumMod val="75000"/>
                </a:schemeClr>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 name="矩形 8"/>
          <p:cNvSpPr/>
          <p:nvPr/>
        </p:nvSpPr>
        <p:spPr>
          <a:xfrm>
            <a:off x="1600200" y="2257425"/>
            <a:ext cx="8956675" cy="2382838"/>
          </a:xfrm>
          <a:prstGeom prst="rect">
            <a:avLst/>
          </a:prstGeom>
          <a:noFill/>
          <a:ln w="25400">
            <a:solidFill>
              <a:srgbClr val="0448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43" name="组合 42"/>
          <p:cNvGrpSpPr>
            <a:grpSpLocks/>
          </p:cNvGrpSpPr>
          <p:nvPr/>
        </p:nvGrpSpPr>
        <p:grpSpPr bwMode="auto">
          <a:xfrm>
            <a:off x="10290175" y="4325938"/>
            <a:ext cx="1109663" cy="1130300"/>
            <a:chOff x="2666985" y="682103"/>
            <a:chExt cx="1109138" cy="1131217"/>
          </a:xfrm>
        </p:grpSpPr>
        <p:sp>
          <p:nvSpPr>
            <p:cNvPr id="40" name="矩形 39"/>
            <p:cNvSpPr/>
            <p:nvPr/>
          </p:nvSpPr>
          <p:spPr>
            <a:xfrm>
              <a:off x="2841527" y="858458"/>
              <a:ext cx="769574" cy="76897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1" name="矩形 40"/>
            <p:cNvSpPr/>
            <p:nvPr/>
          </p:nvSpPr>
          <p:spPr>
            <a:xfrm>
              <a:off x="2666985" y="682103"/>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2" name="矩形 41"/>
            <p:cNvSpPr/>
            <p:nvPr/>
          </p:nvSpPr>
          <p:spPr>
            <a:xfrm>
              <a:off x="3217587" y="1254067"/>
              <a:ext cx="558536" cy="559253"/>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grpSp>
        <p:nvGrpSpPr>
          <p:cNvPr id="44" name="组合 43"/>
          <p:cNvGrpSpPr>
            <a:grpSpLocks/>
          </p:cNvGrpSpPr>
          <p:nvPr/>
        </p:nvGrpSpPr>
        <p:grpSpPr bwMode="auto">
          <a:xfrm>
            <a:off x="792163" y="1462088"/>
            <a:ext cx="1109662" cy="1131887"/>
            <a:chOff x="2666985" y="682103"/>
            <a:chExt cx="1109138" cy="1131217"/>
          </a:xfrm>
        </p:grpSpPr>
        <p:sp>
          <p:nvSpPr>
            <p:cNvPr id="45" name="矩形 44"/>
            <p:cNvSpPr/>
            <p:nvPr/>
          </p:nvSpPr>
          <p:spPr>
            <a:xfrm>
              <a:off x="2841528" y="858211"/>
              <a:ext cx="769573" cy="76948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6" name="矩形 45"/>
            <p:cNvSpPr/>
            <p:nvPr/>
          </p:nvSpPr>
          <p:spPr>
            <a:xfrm>
              <a:off x="2666985" y="682103"/>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7" name="矩形 46"/>
            <p:cNvSpPr/>
            <p:nvPr/>
          </p:nvSpPr>
          <p:spPr>
            <a:xfrm>
              <a:off x="3217587" y="1254851"/>
              <a:ext cx="558536" cy="558469"/>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grpSp>
      <p:sp>
        <p:nvSpPr>
          <p:cNvPr id="49" name="矩形 48"/>
          <p:cNvSpPr/>
          <p:nvPr/>
        </p:nvSpPr>
        <p:spPr>
          <a:xfrm>
            <a:off x="0" y="-12700"/>
            <a:ext cx="12192000" cy="3730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3" name="矩形 52"/>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4" name="矩形 53"/>
          <p:cNvSpPr/>
          <p:nvPr/>
        </p:nvSpPr>
        <p:spPr>
          <a:xfrm>
            <a:off x="-1" y="6523037"/>
            <a:ext cx="11970327"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4016525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3304032" y="254000"/>
            <a:ext cx="8887968"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3123364" cy="588783"/>
            <a:chOff x="551544" y="79986"/>
            <a:chExt cx="3122203" cy="587765"/>
          </a:xfrm>
        </p:grpSpPr>
        <p:sp>
          <p:nvSpPr>
            <p:cNvPr id="6170" name="文本框 4"/>
            <p:cNvSpPr txBox="1">
              <a:spLocks noChangeArrowheads="1"/>
            </p:cNvSpPr>
            <p:nvPr/>
          </p:nvSpPr>
          <p:spPr bwMode="auto">
            <a:xfrm>
              <a:off x="765390" y="79986"/>
              <a:ext cx="2908357"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References</a:t>
              </a: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5</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4" name="Text Placeholder 2">
            <a:extLst>
              <a:ext uri="{FF2B5EF4-FFF2-40B4-BE49-F238E27FC236}">
                <a16:creationId xmlns:a16="http://schemas.microsoft.com/office/drawing/2014/main" id="{41DEE7A3-13B4-4B1A-B7C9-7F486A445E2D}"/>
              </a:ext>
            </a:extLst>
          </p:cNvPr>
          <p:cNvSpPr txBox="1">
            <a:spLocks/>
          </p:cNvSpPr>
          <p:nvPr/>
        </p:nvSpPr>
        <p:spPr>
          <a:xfrm>
            <a:off x="509508" y="1014989"/>
            <a:ext cx="11072892" cy="5000228"/>
          </a:xfrm>
          <a:prstGeom prst="rect">
            <a:avLst/>
          </a:prstGeom>
        </p:spPr>
        <p:txBody>
          <a:bodyPr spcFirstLastPara="1" vert="horz" wrap="square" lIns="91425" tIns="91425" rIns="91425" bIns="91425" rtlCol="0" anchor="t" anchorCtr="0">
            <a:normAutofit/>
          </a:bodyPr>
          <a:lstStyle>
            <a:lvl1pPr marL="457200" lvl="0" indent="-342900" algn="l" defTabSz="685800" rtl="0" eaLnBrk="1" latinLnBrk="0" hangingPunct="1">
              <a:lnSpc>
                <a:spcPct val="94000"/>
              </a:lnSpc>
              <a:spcBef>
                <a:spcPts val="0"/>
              </a:spcBef>
              <a:spcAft>
                <a:spcPts val="0"/>
              </a:spcAft>
              <a:buSzPts val="1800"/>
              <a:buFont typeface="Franklin Gothic Book" panose="020B0503020102020204" pitchFamily="34" charset="0"/>
              <a:buChar char="●"/>
              <a:defRPr sz="1500" kern="1200" baseline="0">
                <a:solidFill>
                  <a:schemeClr val="tx2"/>
                </a:solidFill>
                <a:latin typeface="+mn-lt"/>
                <a:ea typeface="+mn-ea"/>
                <a:cs typeface="+mn-cs"/>
              </a:defRPr>
            </a:lvl1pPr>
            <a:lvl2pPr marL="914400" lvl="1"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500" i="1" kern="1200" baseline="0">
                <a:solidFill>
                  <a:schemeClr val="tx2"/>
                </a:solidFill>
                <a:latin typeface="+mn-lt"/>
                <a:ea typeface="+mn-ea"/>
                <a:cs typeface="+mn-cs"/>
              </a:defRPr>
            </a:lvl2pPr>
            <a:lvl3pPr marL="1371600" lvl="2"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kern="1200" baseline="0">
                <a:solidFill>
                  <a:schemeClr val="tx2"/>
                </a:solidFill>
                <a:latin typeface="+mn-lt"/>
                <a:ea typeface="+mn-ea"/>
                <a:cs typeface="+mn-cs"/>
              </a:defRPr>
            </a:lvl3pPr>
            <a:lvl4pPr marL="1828800" lvl="3"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350" i="1" kern="1200" baseline="0">
                <a:solidFill>
                  <a:schemeClr val="tx2"/>
                </a:solidFill>
                <a:latin typeface="+mn-lt"/>
                <a:ea typeface="+mn-ea"/>
                <a:cs typeface="+mn-cs"/>
              </a:defRPr>
            </a:lvl4pPr>
            <a:lvl5pPr marL="2286000" lvl="4"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kern="1200" baseline="0">
                <a:solidFill>
                  <a:schemeClr val="tx2"/>
                </a:solidFill>
                <a:latin typeface="+mn-lt"/>
                <a:ea typeface="+mn-ea"/>
                <a:cs typeface="+mn-cs"/>
              </a:defRPr>
            </a:lvl5pPr>
            <a:lvl6pPr marL="2743200" lvl="5"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200" i="1" kern="1200" baseline="0">
                <a:solidFill>
                  <a:schemeClr val="tx2"/>
                </a:solidFill>
                <a:latin typeface="+mn-lt"/>
                <a:ea typeface="+mn-ea"/>
                <a:cs typeface="+mn-cs"/>
              </a:defRPr>
            </a:lvl6pPr>
            <a:lvl7pPr marL="3200400" lvl="6"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7pPr>
            <a:lvl8pPr marL="3657600" lvl="7"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i="1" kern="1200" baseline="0">
                <a:solidFill>
                  <a:schemeClr val="tx2"/>
                </a:solidFill>
                <a:latin typeface="+mn-lt"/>
                <a:ea typeface="+mn-ea"/>
                <a:cs typeface="+mn-cs"/>
              </a:defRPr>
            </a:lvl8pPr>
            <a:lvl9pPr marL="4114800" lvl="8" indent="-317500" algn="l" defTabSz="685800" rtl="0" eaLnBrk="1" latinLnBrk="0" hangingPunct="1">
              <a:lnSpc>
                <a:spcPct val="94000"/>
              </a:lnSpc>
              <a:spcBef>
                <a:spcPts val="0"/>
              </a:spcBef>
              <a:spcAft>
                <a:spcPts val="0"/>
              </a:spcAft>
              <a:buSzPts val="1400"/>
              <a:buFont typeface="Franklin Gothic Book" panose="020B0503020102020204" pitchFamily="34" charset="0"/>
              <a:buChar char="■"/>
              <a:defRPr sz="1050" kern="1200" baseline="0">
                <a:solidFill>
                  <a:schemeClr val="tx2"/>
                </a:solidFill>
                <a:latin typeface="+mn-lt"/>
                <a:ea typeface="+mn-ea"/>
                <a:cs typeface="+mn-cs"/>
              </a:defRPr>
            </a:lvl9pPr>
          </a:lstStyle>
          <a:p>
            <a:pPr marL="342900" lvl="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prstClr val="black"/>
                </a:solidFill>
                <a:latin typeface="Times New Roman" panose="02020603050405020304" pitchFamily="18" charset="0"/>
                <a:ea typeface="標楷體" panose="03000509000000000000" pitchFamily="65" charset="-120"/>
              </a:rPr>
              <a:t>N. F. Bate, C. J. Fluke, B. R. </a:t>
            </a:r>
            <a:r>
              <a:rPr lang="en-US" altLang="zh-TW" sz="1800" kern="100" dirty="0" err="1">
                <a:solidFill>
                  <a:prstClr val="black"/>
                </a:solidFill>
                <a:latin typeface="Times New Roman" panose="02020603050405020304" pitchFamily="18" charset="0"/>
                <a:ea typeface="標楷體" panose="03000509000000000000" pitchFamily="65" charset="-120"/>
              </a:rPr>
              <a:t>Barsdell</a:t>
            </a:r>
            <a:r>
              <a:rPr lang="en-US" altLang="zh-TW" sz="1800" kern="100" dirty="0">
                <a:solidFill>
                  <a:prstClr val="black"/>
                </a:solidFill>
                <a:latin typeface="Times New Roman" panose="02020603050405020304" pitchFamily="18" charset="0"/>
                <a:ea typeface="標楷體" panose="03000509000000000000" pitchFamily="65" charset="-120"/>
              </a:rPr>
              <a:t>, H. </a:t>
            </a:r>
            <a:r>
              <a:rPr lang="en-US" altLang="zh-TW" sz="1800" kern="100" dirty="0" err="1">
                <a:solidFill>
                  <a:prstClr val="black"/>
                </a:solidFill>
                <a:latin typeface="Times New Roman" panose="02020603050405020304" pitchFamily="18" charset="0"/>
                <a:ea typeface="標楷體" panose="03000509000000000000" pitchFamily="65" charset="-120"/>
              </a:rPr>
              <a:t>Garsden</a:t>
            </a:r>
            <a:r>
              <a:rPr lang="en-US" altLang="zh-TW" sz="1800" kern="100" dirty="0">
                <a:solidFill>
                  <a:prstClr val="black"/>
                </a:solidFill>
                <a:latin typeface="Times New Roman" panose="02020603050405020304" pitchFamily="18" charset="0"/>
                <a:ea typeface="標楷體" panose="03000509000000000000" pitchFamily="65" charset="-120"/>
              </a:rPr>
              <a:t>, and G. F. Lewis, “Computational Advances in Gravitational Microlensing: A Comparison of CPU, GPU, and Parallel, Large Data Codes,” </a:t>
            </a:r>
            <a:r>
              <a:rPr lang="en-US" altLang="zh-TW" sz="1800" i="1" kern="100" dirty="0">
                <a:solidFill>
                  <a:prstClr val="black"/>
                </a:solidFill>
                <a:latin typeface="Times New Roman" panose="02020603050405020304" pitchFamily="18" charset="0"/>
                <a:ea typeface="標楷體" panose="03000509000000000000" pitchFamily="65" charset="-120"/>
              </a:rPr>
              <a:t>New Astronomy</a:t>
            </a:r>
            <a:r>
              <a:rPr lang="en-US" altLang="zh-TW" sz="1800" kern="100" dirty="0">
                <a:solidFill>
                  <a:prstClr val="black"/>
                </a:solidFill>
                <a:latin typeface="Times New Roman" panose="02020603050405020304" pitchFamily="18" charset="0"/>
                <a:ea typeface="標楷體" panose="03000509000000000000" pitchFamily="65" charset="-120"/>
              </a:rPr>
              <a:t>, vol. 15, no. 8, pp. 726-734, 2010.</a:t>
            </a:r>
          </a:p>
          <a:p>
            <a:pPr marL="34290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schemeClr val="tx1"/>
                </a:solidFill>
                <a:latin typeface="Times New Roman" panose="02020603050405020304" pitchFamily="18" charset="0"/>
                <a:ea typeface="標楷體" panose="03000509000000000000" pitchFamily="65" charset="-120"/>
              </a:rPr>
              <a:t>Y. Romano, J. </a:t>
            </a:r>
            <a:r>
              <a:rPr lang="en-US" altLang="zh-TW" sz="1800" kern="100" dirty="0" err="1">
                <a:solidFill>
                  <a:schemeClr val="tx1"/>
                </a:solidFill>
                <a:latin typeface="Times New Roman" panose="02020603050405020304" pitchFamily="18" charset="0"/>
                <a:ea typeface="標楷體" panose="03000509000000000000" pitchFamily="65" charset="-120"/>
              </a:rPr>
              <a:t>Isidoro</a:t>
            </a:r>
            <a:r>
              <a:rPr lang="en-US" altLang="zh-TW" sz="1800" kern="100" dirty="0">
                <a:solidFill>
                  <a:schemeClr val="tx1"/>
                </a:solidFill>
                <a:latin typeface="Times New Roman" panose="02020603050405020304" pitchFamily="18" charset="0"/>
                <a:ea typeface="標楷體" panose="03000509000000000000" pitchFamily="65" charset="-120"/>
              </a:rPr>
              <a:t>, and P. </a:t>
            </a:r>
            <a:r>
              <a:rPr lang="en-US" altLang="zh-TW" sz="1800" kern="100" dirty="0" err="1">
                <a:solidFill>
                  <a:schemeClr val="tx1"/>
                </a:solidFill>
                <a:latin typeface="Times New Roman" panose="02020603050405020304" pitchFamily="18" charset="0"/>
                <a:ea typeface="標楷體" panose="03000509000000000000" pitchFamily="65" charset="-120"/>
              </a:rPr>
              <a:t>Milanfar</a:t>
            </a:r>
            <a:r>
              <a:rPr lang="en-US" altLang="zh-TW" sz="1800" kern="100" dirty="0">
                <a:solidFill>
                  <a:schemeClr val="tx1"/>
                </a:solidFill>
                <a:latin typeface="Times New Roman" panose="02020603050405020304" pitchFamily="18" charset="0"/>
                <a:ea typeface="標楷體" panose="03000509000000000000" pitchFamily="65" charset="-120"/>
              </a:rPr>
              <a:t>, “RAISR: Rapid and Accurate Image Super Resolution,” </a:t>
            </a:r>
            <a:r>
              <a:rPr lang="en-US" altLang="zh-TW" sz="1800" i="1" kern="100" dirty="0">
                <a:solidFill>
                  <a:schemeClr val="tx1"/>
                </a:solidFill>
                <a:latin typeface="Times New Roman" panose="02020603050405020304" pitchFamily="18" charset="0"/>
                <a:ea typeface="標楷體" panose="03000509000000000000" pitchFamily="65" charset="-120"/>
              </a:rPr>
              <a:t>IEEE Transactions on Computational Imaging</a:t>
            </a:r>
            <a:r>
              <a:rPr lang="en-US" altLang="zh-TW" sz="1800" kern="100" dirty="0">
                <a:solidFill>
                  <a:schemeClr val="tx1"/>
                </a:solidFill>
                <a:latin typeface="Times New Roman" panose="02020603050405020304" pitchFamily="18" charset="0"/>
                <a:ea typeface="標楷體" panose="03000509000000000000" pitchFamily="65" charset="-120"/>
              </a:rPr>
              <a:t>, vol. 3, no. 1, pp. 110-125, </a:t>
            </a:r>
            <a:r>
              <a:rPr lang="en-US" altLang="zh-TW" sz="1800" kern="100" dirty="0" err="1">
                <a:solidFill>
                  <a:schemeClr val="tx1"/>
                </a:solidFill>
                <a:latin typeface="Times New Roman" panose="02020603050405020304" pitchFamily="18" charset="0"/>
                <a:ea typeface="標楷體" panose="03000509000000000000" pitchFamily="65" charset="-120"/>
              </a:rPr>
              <a:t>doi</a:t>
            </a:r>
            <a:r>
              <a:rPr lang="en-US" altLang="zh-TW" sz="1800" kern="100" dirty="0">
                <a:solidFill>
                  <a:schemeClr val="tx1"/>
                </a:solidFill>
                <a:latin typeface="Times New Roman" panose="02020603050405020304" pitchFamily="18" charset="0"/>
                <a:ea typeface="標楷體" panose="03000509000000000000" pitchFamily="65" charset="-120"/>
              </a:rPr>
              <a:t>: 10.1109/TCI.2016.2629284, 2017.</a:t>
            </a:r>
          </a:p>
          <a:p>
            <a:pPr marL="342900" algn="just" defTabSz="914400" fontAlgn="auto">
              <a:lnSpc>
                <a:spcPct val="100000"/>
              </a:lnSpc>
              <a:spcBef>
                <a:spcPts val="1200"/>
              </a:spcBef>
              <a:spcAft>
                <a:spcPts val="200"/>
              </a:spcAft>
              <a:buClr>
                <a:prstClr val="black"/>
              </a:buClr>
              <a:buSzPct val="100000"/>
              <a:buFont typeface="+mj-lt"/>
              <a:buAutoNum type="arabicPeriod"/>
            </a:pPr>
            <a:r>
              <a:rPr lang="en-US" altLang="zh-TW" sz="1800" kern="100" dirty="0">
                <a:solidFill>
                  <a:schemeClr val="tx1"/>
                </a:solidFill>
                <a:latin typeface="Times New Roman" panose="02020603050405020304" pitchFamily="18" charset="0"/>
                <a:ea typeface="標楷體" panose="03000509000000000000" pitchFamily="65" charset="-120"/>
              </a:rPr>
              <a:t>Test Research, Inc., “TRI Innovation,” https://www.tri.com.tw/tw/index.html, 2023.</a:t>
            </a:r>
          </a:p>
          <a:p>
            <a:pPr marL="342900" algn="just" defTabSz="914400" fontAlgn="auto">
              <a:lnSpc>
                <a:spcPct val="100000"/>
              </a:lnSpc>
              <a:spcBef>
                <a:spcPts val="1200"/>
              </a:spcBef>
              <a:spcAft>
                <a:spcPts val="200"/>
              </a:spcAft>
              <a:buClr>
                <a:prstClr val="black"/>
              </a:buClr>
              <a:buSzPct val="100000"/>
              <a:buFont typeface="+mj-lt"/>
              <a:buAutoNum type="arabicPeriod"/>
            </a:pPr>
            <a:endParaRPr lang="en-US" altLang="zh-TW" sz="1800" kern="100" dirty="0">
              <a:solidFill>
                <a:schemeClr val="tx1"/>
              </a:solidFill>
              <a:latin typeface="Times New Roman" panose="02020603050405020304" pitchFamily="18" charset="0"/>
              <a:ea typeface="標楷體" panose="03000509000000000000" pitchFamily="65" charset="-120"/>
            </a:endParaRPr>
          </a:p>
          <a:p>
            <a:pPr marL="342900" lvl="0" algn="just" defTabSz="914400" fontAlgn="auto">
              <a:lnSpc>
                <a:spcPct val="100000"/>
              </a:lnSpc>
              <a:spcBef>
                <a:spcPts val="1200"/>
              </a:spcBef>
              <a:spcAft>
                <a:spcPts val="200"/>
              </a:spcAft>
              <a:buClr>
                <a:prstClr val="black"/>
              </a:buClr>
              <a:buSzPct val="100000"/>
              <a:buFont typeface="+mj-lt"/>
              <a:buAutoNum type="arabicPeriod"/>
            </a:pPr>
            <a:endParaRPr lang="zh-TW" altLang="zh-TW" sz="1800" kern="100" dirty="0">
              <a:solidFill>
                <a:prstClr val="black"/>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055364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(2/7)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02</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2" name="文字方塊 31">
            <a:extLst>
              <a:ext uri="{FF2B5EF4-FFF2-40B4-BE49-F238E27FC236}">
                <a16:creationId xmlns:a16="http://schemas.microsoft.com/office/drawing/2014/main" id="{260B07AE-0980-4C87-8E85-FBFCC0F0BC94}"/>
              </a:ext>
            </a:extLst>
          </p:cNvPr>
          <p:cNvSpPr txBox="1"/>
          <p:nvPr/>
        </p:nvSpPr>
        <p:spPr>
          <a:xfrm>
            <a:off x="8661862" y="492125"/>
            <a:ext cx="3530138" cy="1015663"/>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a:p>
            <a:r>
              <a:rPr lang="en-US" altLang="zh-TW" sz="2000" dirty="0">
                <a:solidFill>
                  <a:srgbClr val="0072A9"/>
                </a:solidFill>
                <a:latin typeface="Times New Roman" panose="02020603050405020304" pitchFamily="18" charset="0"/>
                <a:cs typeface="Times New Roman" panose="02020603050405020304" pitchFamily="18" charset="0"/>
              </a:rPr>
              <a:t>LR: Low-Resolution</a:t>
            </a:r>
          </a:p>
          <a:p>
            <a:r>
              <a:rPr lang="en-US" altLang="zh-TW" sz="2000" dirty="0">
                <a:solidFill>
                  <a:srgbClr val="0072A9"/>
                </a:solidFill>
                <a:latin typeface="Times New Roman" panose="02020603050405020304" pitchFamily="18" charset="0"/>
                <a:cs typeface="Times New Roman" panose="02020603050405020304" pitchFamily="18" charset="0"/>
              </a:rPr>
              <a:t>HR: High-Resolution</a:t>
            </a: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Research Direction</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769989"/>
          </a:xfrm>
          <a:prstGeom prst="rect">
            <a:avLst/>
          </a:prstGeom>
        </p:spPr>
        <p:txBody>
          <a:bodyPr wrap="square">
            <a:spAutoFit/>
          </a:bodyPr>
          <a:lstStyle/>
          <a:p>
            <a:pPr marL="742950" lvl="1" indent="-285750" algn="just">
              <a:spcAft>
                <a:spcPts val="24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Use traditional image processing methods to perform </a:t>
            </a:r>
            <a:r>
              <a:rPr lang="en-US" altLang="zh-TW" sz="2400" dirty="0">
                <a:solidFill>
                  <a:srgbClr val="FF0000"/>
                </a:solidFill>
                <a:latin typeface="Times New Roman" panose="02020603050405020304" pitchFamily="18" charset="0"/>
                <a:cs typeface="Times New Roman" panose="02020603050405020304" pitchFamily="18" charset="0"/>
              </a:rPr>
              <a:t>super resolution</a:t>
            </a:r>
            <a:r>
              <a:rPr lang="en-US" altLang="zh-TW" sz="2400" dirty="0">
                <a:latin typeface="Times New Roman" panose="02020603050405020304" pitchFamily="18" charset="0"/>
                <a:cs typeface="Times New Roman" panose="02020603050405020304" pitchFamily="18" charset="0"/>
              </a:rPr>
              <a:t> on the solder ball of the printed circuit board (PCB board) image.</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solder ball image is subjected to </a:t>
            </a:r>
            <a:r>
              <a:rPr lang="en-US" altLang="zh-TW" sz="2400" dirty="0">
                <a:solidFill>
                  <a:srgbClr val="FF0000"/>
                </a:solidFill>
                <a:latin typeface="Times New Roman" panose="02020603050405020304" pitchFamily="18" charset="0"/>
                <a:cs typeface="Times New Roman" panose="02020603050405020304" pitchFamily="18" charset="0"/>
              </a:rPr>
              <a:t>4x</a:t>
            </a:r>
            <a:r>
              <a:rPr lang="en-US" altLang="zh-TW" sz="2400" dirty="0">
                <a:latin typeface="Times New Roman" panose="02020603050405020304" pitchFamily="18" charset="0"/>
                <a:cs typeface="Times New Roman" panose="02020603050405020304" pitchFamily="18" charset="0"/>
              </a:rPr>
              <a:t> down-sampling through bicubic interpolation to generate a low-resolution (LR) image, and then reconstructed back to a high-resolution (HR) image through an image processing algorithm.</a:t>
            </a:r>
          </a:p>
          <a:p>
            <a:pPr marL="1200150" lvl="2" indent="-285750" algn="just">
              <a:spcAft>
                <a:spcPts val="2400"/>
              </a:spcAft>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The goal is to </a:t>
            </a:r>
            <a:r>
              <a:rPr lang="en-US" altLang="zh-TW" sz="2200" dirty="0">
                <a:solidFill>
                  <a:srgbClr val="0070C0"/>
                </a:solidFill>
                <a:latin typeface="Times New Roman" panose="02020603050405020304" pitchFamily="18" charset="0"/>
                <a:cs typeface="Times New Roman" panose="02020603050405020304" pitchFamily="18" charset="0"/>
              </a:rPr>
              <a:t>make the two images as close as possible</a:t>
            </a:r>
            <a:r>
              <a:rPr lang="en-US" altLang="zh-TW" sz="2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57519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(3/7)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03</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PCB Inspection</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24676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solidFill>
                  <a:srgbClr val="FF0000"/>
                </a:solidFill>
                <a:latin typeface="Times New Roman" panose="02020603050405020304" pitchFamily="18" charset="0"/>
                <a:cs typeface="Times New Roman" panose="02020603050405020304" pitchFamily="18" charset="0"/>
              </a:rPr>
              <a:t>PCB inspection </a:t>
            </a:r>
            <a:r>
              <a:rPr lang="en-US" altLang="zh-TW" sz="2400" dirty="0">
                <a:latin typeface="Times New Roman" panose="02020603050405020304" pitchFamily="18" charset="0"/>
                <a:cs typeface="Times New Roman" panose="02020603050405020304" pitchFamily="18" charset="0"/>
              </a:rPr>
              <a:t>is an essential part of the electronic industry to find out the defects,  such as voids, short circuits, and so on.</a:t>
            </a:r>
          </a:p>
          <a:p>
            <a:pPr marL="742950" lvl="1" indent="-285750" algn="just">
              <a:spcAft>
                <a:spcPts val="1200"/>
              </a:spcAft>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In the current PCB inspection, the common methods are Automated Optical Inspection (AOI), Solder Paste Inspection (SPI), and </a:t>
            </a:r>
            <a:r>
              <a:rPr lang="en-US" altLang="zh-TW" sz="2400" dirty="0">
                <a:solidFill>
                  <a:srgbClr val="FF0000"/>
                </a:solidFill>
                <a:latin typeface="Times New Roman" panose="02020603050405020304" pitchFamily="18" charset="0"/>
                <a:cs typeface="Times New Roman" panose="02020603050405020304" pitchFamily="18" charset="0"/>
              </a:rPr>
              <a:t>Automated X-ray Inspection (AXI)</a:t>
            </a:r>
            <a:r>
              <a:rPr lang="en-US" altLang="zh-TW" sz="2400" dirty="0">
                <a:latin typeface="Times New Roman" panose="02020603050405020304" pitchFamily="18" charset="0"/>
                <a:cs typeface="Times New Roman" panose="02020603050405020304" pitchFamily="18" charset="0"/>
              </a:rPr>
              <a:t>.</a:t>
            </a:r>
          </a:p>
        </p:txBody>
      </p:sp>
      <p:grpSp>
        <p:nvGrpSpPr>
          <p:cNvPr id="14" name="群組 13">
            <a:extLst>
              <a:ext uri="{FF2B5EF4-FFF2-40B4-BE49-F238E27FC236}">
                <a16:creationId xmlns:a16="http://schemas.microsoft.com/office/drawing/2014/main" id="{DB04EEA7-A09D-47E6-94F6-FA6A4049FE6B}"/>
              </a:ext>
            </a:extLst>
          </p:cNvPr>
          <p:cNvGrpSpPr/>
          <p:nvPr/>
        </p:nvGrpSpPr>
        <p:grpSpPr>
          <a:xfrm>
            <a:off x="1269792" y="3958957"/>
            <a:ext cx="5075455" cy="2564079"/>
            <a:chOff x="1535462" y="4194195"/>
            <a:chExt cx="5075455" cy="2564079"/>
          </a:xfrm>
        </p:grpSpPr>
        <p:pic>
          <p:nvPicPr>
            <p:cNvPr id="15" name="圖片 14">
              <a:extLst>
                <a:ext uri="{FF2B5EF4-FFF2-40B4-BE49-F238E27FC236}">
                  <a16:creationId xmlns:a16="http://schemas.microsoft.com/office/drawing/2014/main" id="{F7EE1E4F-016B-4E87-AA2F-9FED32F4D6CA}"/>
                </a:ext>
              </a:extLst>
            </p:cNvPr>
            <p:cNvPicPr>
              <a:picLocks noChangeAspect="1"/>
            </p:cNvPicPr>
            <p:nvPr/>
          </p:nvPicPr>
          <p:blipFill>
            <a:blip r:embed="rId3"/>
            <a:stretch>
              <a:fillRect/>
            </a:stretch>
          </p:blipFill>
          <p:spPr>
            <a:xfrm>
              <a:off x="1535462" y="4194195"/>
              <a:ext cx="5075455" cy="2207244"/>
            </a:xfrm>
            <a:prstGeom prst="rect">
              <a:avLst/>
            </a:prstGeom>
          </p:spPr>
        </p:pic>
        <p:sp>
          <p:nvSpPr>
            <p:cNvPr id="16" name="文字方塊 15">
              <a:extLst>
                <a:ext uri="{FF2B5EF4-FFF2-40B4-BE49-F238E27FC236}">
                  <a16:creationId xmlns:a16="http://schemas.microsoft.com/office/drawing/2014/main" id="{ADAC4DF4-2C7D-49A6-B07F-EDA81EDB2B62}"/>
                </a:ext>
              </a:extLst>
            </p:cNvPr>
            <p:cNvSpPr txBox="1"/>
            <p:nvPr/>
          </p:nvSpPr>
          <p:spPr>
            <a:xfrm>
              <a:off x="3344589" y="6388942"/>
              <a:ext cx="1952625" cy="369332"/>
            </a:xfrm>
            <a:prstGeom prst="rect">
              <a:avLst/>
            </a:prstGeom>
            <a:noFill/>
          </p:spPr>
          <p:txBody>
            <a:bodyPr wrap="square">
              <a:spAutoFit/>
            </a:bodyPr>
            <a:lstStyle/>
            <a:p>
              <a:r>
                <a:rPr lang="en-US" altLang="zh-TW" sz="1800" kern="100" dirty="0">
                  <a:effectLst/>
                  <a:latin typeface="Times New Roman" panose="02020603050405020304" pitchFamily="18" charset="0"/>
                  <a:ea typeface="標楷體" panose="03000509000000000000" pitchFamily="65" charset="-120"/>
                </a:rPr>
                <a:t>A kind of PCB [1].</a:t>
              </a:r>
              <a:endParaRPr lang="zh-TW" altLang="en-US" dirty="0"/>
            </a:p>
          </p:txBody>
        </p:sp>
      </p:grpSp>
      <p:grpSp>
        <p:nvGrpSpPr>
          <p:cNvPr id="17" name="群組 16">
            <a:extLst>
              <a:ext uri="{FF2B5EF4-FFF2-40B4-BE49-F238E27FC236}">
                <a16:creationId xmlns:a16="http://schemas.microsoft.com/office/drawing/2014/main" id="{58C8E504-4069-48B5-B3DC-0B20C9ED0ED2}"/>
              </a:ext>
            </a:extLst>
          </p:cNvPr>
          <p:cNvGrpSpPr/>
          <p:nvPr/>
        </p:nvGrpSpPr>
        <p:grpSpPr>
          <a:xfrm>
            <a:off x="7755094" y="3625408"/>
            <a:ext cx="3514105" cy="2767135"/>
            <a:chOff x="6814109" y="3776015"/>
            <a:chExt cx="3514105" cy="2767135"/>
          </a:xfrm>
        </p:grpSpPr>
        <p:pic>
          <p:nvPicPr>
            <p:cNvPr id="19" name="圖片 18">
              <a:extLst>
                <a:ext uri="{FF2B5EF4-FFF2-40B4-BE49-F238E27FC236}">
                  <a16:creationId xmlns:a16="http://schemas.microsoft.com/office/drawing/2014/main" id="{70C097D6-7102-47FE-BB24-4757489FFF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1079" y="3776015"/>
              <a:ext cx="2767135" cy="2767135"/>
            </a:xfrm>
            <a:prstGeom prst="rect">
              <a:avLst/>
            </a:prstGeom>
          </p:spPr>
        </p:pic>
        <p:sp>
          <p:nvSpPr>
            <p:cNvPr id="20" name="矩形 19">
              <a:extLst>
                <a:ext uri="{FF2B5EF4-FFF2-40B4-BE49-F238E27FC236}">
                  <a16:creationId xmlns:a16="http://schemas.microsoft.com/office/drawing/2014/main" id="{60E248E7-774A-4D7E-80EE-5F1766ECA189}"/>
                </a:ext>
              </a:extLst>
            </p:cNvPr>
            <p:cNvSpPr/>
            <p:nvPr/>
          </p:nvSpPr>
          <p:spPr>
            <a:xfrm>
              <a:off x="7893249" y="5910032"/>
              <a:ext cx="347045" cy="33633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B0F0"/>
                </a:solidFill>
              </a:endParaRPr>
            </a:p>
          </p:txBody>
        </p:sp>
        <p:sp>
          <p:nvSpPr>
            <p:cNvPr id="21" name="文字方塊 20">
              <a:extLst>
                <a:ext uri="{FF2B5EF4-FFF2-40B4-BE49-F238E27FC236}">
                  <a16:creationId xmlns:a16="http://schemas.microsoft.com/office/drawing/2014/main" id="{1B09E275-2C68-430F-BBF3-2AF43C3A28E0}"/>
                </a:ext>
              </a:extLst>
            </p:cNvPr>
            <p:cNvSpPr txBox="1"/>
            <p:nvPr/>
          </p:nvSpPr>
          <p:spPr>
            <a:xfrm>
              <a:off x="6814109" y="5893531"/>
              <a:ext cx="638175" cy="369332"/>
            </a:xfrm>
            <a:prstGeom prst="rect">
              <a:avLst/>
            </a:prstGeom>
            <a:noFill/>
          </p:spPr>
          <p:txBody>
            <a:bodyPr wrap="square" rtlCol="0">
              <a:spAutoFit/>
            </a:bodyPr>
            <a:lstStyle/>
            <a:p>
              <a:r>
                <a:rPr lang="en-US" altLang="zh-TW" b="1" dirty="0">
                  <a:solidFill>
                    <a:srgbClr val="00B0F0"/>
                  </a:solidFill>
                  <a:latin typeface="Times New Roman" panose="02020603050405020304" pitchFamily="18" charset="0"/>
                  <a:cs typeface="Times New Roman" panose="02020603050405020304" pitchFamily="18" charset="0"/>
                </a:rPr>
                <a:t>Void</a:t>
              </a:r>
              <a:endParaRPr lang="zh-TW" altLang="en-US" b="1" dirty="0">
                <a:solidFill>
                  <a:srgbClr val="00B0F0"/>
                </a:solidFill>
                <a:latin typeface="Times New Roman" panose="02020603050405020304" pitchFamily="18" charset="0"/>
                <a:cs typeface="Times New Roman" panose="02020603050405020304" pitchFamily="18" charset="0"/>
              </a:endParaRPr>
            </a:p>
          </p:txBody>
        </p:sp>
      </p:grpSp>
      <p:sp>
        <p:nvSpPr>
          <p:cNvPr id="22" name="文字方塊 21">
            <a:extLst>
              <a:ext uri="{FF2B5EF4-FFF2-40B4-BE49-F238E27FC236}">
                <a16:creationId xmlns:a16="http://schemas.microsoft.com/office/drawing/2014/main" id="{69FCFAE2-76A8-452D-93A4-84DBD1C8A9FF}"/>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spTree>
    <p:extLst>
      <p:ext uri="{BB962C8B-B14F-4D97-AF65-F5344CB8AC3E}">
        <p14:creationId xmlns:p14="http://schemas.microsoft.com/office/powerpoint/2010/main" val="898642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(4/7)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04</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PCB X-Ray Image</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1200329"/>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X-Ray machine to capture images of the PCB board to be inspected surrounding 360°. If a PCB is captured every 11.25°, then 32 X-Ray images can be obtained.</a:t>
            </a:r>
          </a:p>
        </p:txBody>
      </p:sp>
      <p:pic>
        <p:nvPicPr>
          <p:cNvPr id="22" name="圖片 21">
            <a:extLst>
              <a:ext uri="{FF2B5EF4-FFF2-40B4-BE49-F238E27FC236}">
                <a16:creationId xmlns:a16="http://schemas.microsoft.com/office/drawing/2014/main" id="{E58C9DD6-A06F-4018-80B6-EB342A18E159}"/>
              </a:ext>
            </a:extLst>
          </p:cNvPr>
          <p:cNvPicPr>
            <a:picLocks noChangeAspect="1"/>
          </p:cNvPicPr>
          <p:nvPr/>
        </p:nvPicPr>
        <p:blipFill>
          <a:blip r:embed="rId3"/>
          <a:stretch>
            <a:fillRect/>
          </a:stretch>
        </p:blipFill>
        <p:spPr>
          <a:xfrm>
            <a:off x="550863" y="2839111"/>
            <a:ext cx="2880525" cy="3704273"/>
          </a:xfrm>
          <a:prstGeom prst="rect">
            <a:avLst/>
          </a:prstGeom>
        </p:spPr>
      </p:pic>
      <p:pic>
        <p:nvPicPr>
          <p:cNvPr id="23" name="圖片 22" descr="一張含有 電子產品 的圖片&#10;&#10;自動產生的描述">
            <a:extLst>
              <a:ext uri="{FF2B5EF4-FFF2-40B4-BE49-F238E27FC236}">
                <a16:creationId xmlns:a16="http://schemas.microsoft.com/office/drawing/2014/main" id="{16CA13DB-9B42-4261-890A-84D58F9C92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82237" y="3012833"/>
            <a:ext cx="3669336" cy="3135735"/>
          </a:xfrm>
          <a:prstGeom prst="rect">
            <a:avLst/>
          </a:prstGeom>
        </p:spPr>
      </p:pic>
      <p:sp>
        <p:nvSpPr>
          <p:cNvPr id="24" name="箭號: 向右 23">
            <a:extLst>
              <a:ext uri="{FF2B5EF4-FFF2-40B4-BE49-F238E27FC236}">
                <a16:creationId xmlns:a16="http://schemas.microsoft.com/office/drawing/2014/main" id="{F52326B2-F428-4E52-990F-C96EFB0E2C68}"/>
              </a:ext>
            </a:extLst>
          </p:cNvPr>
          <p:cNvSpPr/>
          <p:nvPr/>
        </p:nvSpPr>
        <p:spPr>
          <a:xfrm>
            <a:off x="3622507" y="4437827"/>
            <a:ext cx="533400"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25" name="圖片 24">
            <a:extLst>
              <a:ext uri="{FF2B5EF4-FFF2-40B4-BE49-F238E27FC236}">
                <a16:creationId xmlns:a16="http://schemas.microsoft.com/office/drawing/2014/main" id="{071F0EEF-F1C7-47D6-839C-62A2B28A6E1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6076" y="3012834"/>
            <a:ext cx="3669337" cy="3135735"/>
          </a:xfrm>
          <a:prstGeom prst="rect">
            <a:avLst/>
          </a:prstGeom>
        </p:spPr>
      </p:pic>
      <p:sp>
        <p:nvSpPr>
          <p:cNvPr id="26" name="文字方塊 25">
            <a:extLst>
              <a:ext uri="{FF2B5EF4-FFF2-40B4-BE49-F238E27FC236}">
                <a16:creationId xmlns:a16="http://schemas.microsoft.com/office/drawing/2014/main" id="{4344F934-AA89-4BD1-95F4-310C2278B4E0}"/>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spTree>
    <p:extLst>
      <p:ext uri="{BB962C8B-B14F-4D97-AF65-F5344CB8AC3E}">
        <p14:creationId xmlns:p14="http://schemas.microsoft.com/office/powerpoint/2010/main" val="319128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(5/7)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05</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35" name="矩形 34">
            <a:extLst>
              <a:ext uri="{FF2B5EF4-FFF2-40B4-BE49-F238E27FC236}">
                <a16:creationId xmlns:a16="http://schemas.microsoft.com/office/drawing/2014/main" id="{83EDE6C3-4C52-4E9D-8649-D94035D4E2DF}"/>
              </a:ext>
            </a:extLst>
          </p:cNvPr>
          <p:cNvSpPr/>
          <p:nvPr/>
        </p:nvSpPr>
        <p:spPr>
          <a:xfrm>
            <a:off x="609600" y="835780"/>
            <a:ext cx="11072892" cy="661207"/>
          </a:xfrm>
          <a:prstGeom prst="rect">
            <a:avLst/>
          </a:prstGeom>
        </p:spPr>
        <p:txBody>
          <a:bodyPr wrap="square">
            <a:spAutoFit/>
          </a:bodyPr>
          <a:lstStyle/>
          <a:p>
            <a:pPr marL="285750" indent="-285750" eaLnBrk="1" fontAlgn="auto" hangingPunct="1">
              <a:lnSpc>
                <a:spcPct val="150000"/>
              </a:lnSpc>
              <a:spcBef>
                <a:spcPts val="0"/>
              </a:spcBef>
              <a:spcAft>
                <a:spcPts val="0"/>
              </a:spcAft>
              <a:buFont typeface="Wingdings" panose="05000000000000000000" pitchFamily="2" charset="2"/>
              <a:buChar char="Ø"/>
              <a:defRPr/>
            </a:pPr>
            <a:r>
              <a:rPr lang="en-US" altLang="zh-CN" sz="2800" dirty="0">
                <a:solidFill>
                  <a:schemeClr val="bg2">
                    <a:lumMod val="25000"/>
                  </a:schemeClr>
                </a:solidFill>
                <a:latin typeface="Times New Roman" panose="02020603050405020304" pitchFamily="18" charset="0"/>
                <a:ea typeface="+mn-ea"/>
                <a:cs typeface="Times New Roman" panose="02020603050405020304" pitchFamily="18" charset="0"/>
              </a:rPr>
              <a:t>Defect Inspection Process </a:t>
            </a: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3724096"/>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defect inspection process of our collaborative company, </a:t>
            </a:r>
            <a:r>
              <a:rPr lang="en-US" altLang="zh-TW" sz="2400" b="1" dirty="0">
                <a:latin typeface="Times New Roman" panose="02020603050405020304" pitchFamily="18" charset="0"/>
                <a:cs typeface="Times New Roman" panose="02020603050405020304" pitchFamily="18" charset="0"/>
              </a:rPr>
              <a:t>Test Research, Inc. </a:t>
            </a:r>
          </a:p>
          <a:p>
            <a:pPr marL="742950" lvl="1" indent="-285750" algn="just">
              <a:spcAft>
                <a:spcPts val="12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For efficiency, they </a:t>
            </a:r>
            <a:r>
              <a:rPr lang="en-US" altLang="zh-TW" sz="2400" dirty="0">
                <a:solidFill>
                  <a:srgbClr val="FF0000"/>
                </a:solidFill>
                <a:latin typeface="Times New Roman" panose="02020603050405020304" pitchFamily="18" charset="0"/>
                <a:cs typeface="Times New Roman" panose="02020603050405020304" pitchFamily="18" charset="0"/>
              </a:rPr>
              <a:t>reduce the size of the images </a:t>
            </a:r>
            <a:r>
              <a:rPr lang="en-US" altLang="zh-TW" sz="2400" dirty="0">
                <a:latin typeface="Times New Roman" panose="02020603050405020304" pitchFamily="18" charset="0"/>
                <a:cs typeface="Times New Roman" panose="02020603050405020304" pitchFamily="18" charset="0"/>
              </a:rPr>
              <a:t>and </a:t>
            </a:r>
            <a:r>
              <a:rPr lang="en-US" altLang="zh-TW" sz="2400" dirty="0">
                <a:solidFill>
                  <a:srgbClr val="FF0000"/>
                </a:solidFill>
                <a:latin typeface="Times New Roman" panose="02020603050405020304" pitchFamily="18" charset="0"/>
                <a:cs typeface="Times New Roman" panose="02020603050405020304" pitchFamily="18" charset="0"/>
              </a:rPr>
              <a:t>perform 3D image reconstruction</a:t>
            </a:r>
            <a:r>
              <a:rPr lang="en-US" altLang="zh-TW" sz="2400" dirty="0">
                <a:latin typeface="Times New Roman" panose="02020603050405020304" pitchFamily="18" charset="0"/>
                <a:cs typeface="Times New Roman" panose="02020603050405020304" pitchFamily="18" charset="0"/>
              </a:rPr>
              <a:t> before </a:t>
            </a:r>
            <a:r>
              <a:rPr lang="en-US" altLang="zh-TW" sz="2400" dirty="0">
                <a:solidFill>
                  <a:srgbClr val="FF0000"/>
                </a:solidFill>
                <a:latin typeface="Times New Roman" panose="02020603050405020304" pitchFamily="18" charset="0"/>
                <a:cs typeface="Times New Roman" panose="02020603050405020304" pitchFamily="18" charset="0"/>
              </a:rPr>
              <a:t>enlarging them back to their original size</a:t>
            </a:r>
            <a:r>
              <a:rPr lang="en-US" altLang="zh-TW" sz="2400" dirty="0">
                <a:latin typeface="Times New Roman" panose="02020603050405020304" pitchFamily="18" charset="0"/>
                <a:cs typeface="Times New Roman" panose="02020603050405020304" pitchFamily="18" charset="0"/>
              </a:rPr>
              <a:t>.</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Current Down-Scaling and Up-Scaling Methods: </a:t>
            </a:r>
            <a:r>
              <a:rPr lang="en-US" altLang="zh-TW" sz="2200" b="1" dirty="0">
                <a:latin typeface="Times New Roman" panose="02020603050405020304" pitchFamily="18" charset="0"/>
                <a:cs typeface="Times New Roman" panose="02020603050405020304" pitchFamily="18" charset="0"/>
              </a:rPr>
              <a:t>Bicubic.</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Therefore, the quality of X-ray images is crucial. If the image quality is distorted, or details are lost after enlargement, the defect inspection system may make errors.</a:t>
            </a:r>
          </a:p>
          <a:p>
            <a:pPr marL="742950" lvl="1" indent="-285750" algn="just">
              <a:spcAft>
                <a:spcPts val="2400"/>
              </a:spcAft>
              <a:buClr>
                <a:schemeClr val="tx1"/>
              </a:buClr>
              <a:buFont typeface="Wingdings" panose="05000000000000000000" pitchFamily="2" charset="2"/>
              <a:buChar char="u"/>
            </a:pPr>
            <a:endParaRPr lang="en-US" altLang="zh-TW" sz="2400" dirty="0">
              <a:latin typeface="Times New Roman" panose="02020603050405020304" pitchFamily="18" charset="0"/>
              <a:cs typeface="Times New Roman" panose="02020603050405020304" pitchFamily="18" charset="0"/>
            </a:endParaRPr>
          </a:p>
        </p:txBody>
      </p:sp>
      <p:pic>
        <p:nvPicPr>
          <p:cNvPr id="23" name="圖片 22">
            <a:extLst>
              <a:ext uri="{FF2B5EF4-FFF2-40B4-BE49-F238E27FC236}">
                <a16:creationId xmlns:a16="http://schemas.microsoft.com/office/drawing/2014/main" id="{D6EA1616-98B2-4971-B75B-FCFA3FA7994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58459" y="4721258"/>
            <a:ext cx="7675083" cy="1740024"/>
          </a:xfrm>
          <a:prstGeom prst="rect">
            <a:avLst/>
          </a:prstGeom>
          <a:noFill/>
        </p:spPr>
      </p:pic>
    </p:spTree>
    <p:extLst>
      <p:ext uri="{BB962C8B-B14F-4D97-AF65-F5344CB8AC3E}">
        <p14:creationId xmlns:p14="http://schemas.microsoft.com/office/powerpoint/2010/main" val="663993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(6/7)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06</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82E45678-9F46-4D02-A3AA-503B607FEC9F}"/>
              </a:ext>
            </a:extLst>
          </p:cNvPr>
          <p:cNvSpPr/>
          <p:nvPr/>
        </p:nvSpPr>
        <p:spPr>
          <a:xfrm>
            <a:off x="421009" y="1061973"/>
            <a:ext cx="11261484" cy="4647426"/>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 </a:t>
            </a:r>
            <a:r>
              <a:rPr lang="en-US" altLang="zh-TW" sz="2400" dirty="0">
                <a:solidFill>
                  <a:srgbClr val="0070C0"/>
                </a:solidFill>
                <a:latin typeface="Times New Roman" panose="02020603050405020304" pitchFamily="18" charset="0"/>
                <a:cs typeface="Times New Roman" panose="02020603050405020304" pitchFamily="18" charset="0"/>
              </a:rPr>
              <a:t>size</a:t>
            </a:r>
            <a:r>
              <a:rPr lang="en-US" altLang="zh-TW" sz="2400" dirty="0">
                <a:latin typeface="Times New Roman" panose="02020603050405020304" pitchFamily="18" charset="0"/>
                <a:cs typeface="Times New Roman" panose="02020603050405020304" pitchFamily="18" charset="0"/>
              </a:rPr>
              <a:t> of the </a:t>
            </a:r>
            <a:r>
              <a:rPr lang="en-US" altLang="zh-TW" sz="2400" dirty="0">
                <a:solidFill>
                  <a:srgbClr val="0070C0"/>
                </a:solidFill>
                <a:latin typeface="Times New Roman" panose="02020603050405020304" pitchFamily="18" charset="0"/>
                <a:cs typeface="Times New Roman" panose="02020603050405020304" pitchFamily="18" charset="0"/>
              </a:rPr>
              <a:t>PCB X-Ray image </a:t>
            </a:r>
            <a:r>
              <a:rPr lang="en-US" altLang="zh-TW" sz="2400" dirty="0">
                <a:latin typeface="Times New Roman" panose="02020603050405020304" pitchFamily="18" charset="0"/>
                <a:cs typeface="Times New Roman" panose="02020603050405020304" pitchFamily="18" charset="0"/>
              </a:rPr>
              <a:t>is usually very </a:t>
            </a:r>
            <a:r>
              <a:rPr lang="en-US" altLang="zh-TW" sz="2400" dirty="0">
                <a:solidFill>
                  <a:srgbClr val="0070C0"/>
                </a:solidFill>
                <a:latin typeface="Times New Roman" panose="02020603050405020304" pitchFamily="18" charset="0"/>
                <a:cs typeface="Times New Roman" panose="02020603050405020304" pitchFamily="18" charset="0"/>
              </a:rPr>
              <a:t>large</a:t>
            </a:r>
            <a:r>
              <a:rPr lang="en-US" altLang="zh-TW" sz="2400" dirty="0">
                <a:latin typeface="Times New Roman" panose="02020603050405020304" pitchFamily="18" charset="0"/>
                <a:cs typeface="Times New Roman" panose="02020603050405020304" pitchFamily="18" charset="0"/>
              </a:rPr>
              <a:t> because defect inspection aims to </a:t>
            </a:r>
            <a:r>
              <a:rPr lang="en-US" altLang="zh-TW" sz="2400" dirty="0">
                <a:solidFill>
                  <a:srgbClr val="FF0000"/>
                </a:solidFill>
                <a:latin typeface="Times New Roman" panose="02020603050405020304" pitchFamily="18" charset="0"/>
                <a:cs typeface="Times New Roman" panose="02020603050405020304" pitchFamily="18" charset="0"/>
              </a:rPr>
              <a:t>detect </a:t>
            </a:r>
            <a:r>
              <a:rPr lang="en-US" altLang="zh-TW" sz="2400" dirty="0">
                <a:latin typeface="Times New Roman" panose="02020603050405020304" pitchFamily="18" charset="0"/>
                <a:cs typeface="Times New Roman" panose="02020603050405020304" pitchFamily="18" charset="0"/>
              </a:rPr>
              <a:t>even the </a:t>
            </a:r>
            <a:r>
              <a:rPr lang="en-US" altLang="zh-TW" sz="2400" dirty="0">
                <a:solidFill>
                  <a:srgbClr val="FF0000"/>
                </a:solidFill>
                <a:latin typeface="Times New Roman" panose="02020603050405020304" pitchFamily="18" charset="0"/>
                <a:cs typeface="Times New Roman" panose="02020603050405020304" pitchFamily="18" charset="0"/>
              </a:rPr>
              <a:t>slightest defects</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Although </a:t>
            </a:r>
            <a:r>
              <a:rPr lang="en-US" altLang="zh-TW" sz="2400" dirty="0">
                <a:solidFill>
                  <a:srgbClr val="0070C0"/>
                </a:solidFill>
                <a:latin typeface="Times New Roman" panose="02020603050405020304" pitchFamily="18" charset="0"/>
                <a:cs typeface="Times New Roman" panose="02020603050405020304" pitchFamily="18" charset="0"/>
              </a:rPr>
              <a:t>deep-learning super-resolution </a:t>
            </a:r>
            <a:r>
              <a:rPr lang="en-US" altLang="zh-TW" sz="2400" dirty="0">
                <a:latin typeface="Times New Roman" panose="02020603050405020304" pitchFamily="18" charset="0"/>
                <a:cs typeface="Times New Roman" panose="02020603050405020304" pitchFamily="18" charset="0"/>
              </a:rPr>
              <a:t>methods can obtain very good image quality, the </a:t>
            </a:r>
            <a:r>
              <a:rPr lang="en-US" altLang="zh-TW" sz="2400" dirty="0">
                <a:solidFill>
                  <a:srgbClr val="FF0000"/>
                </a:solidFill>
                <a:latin typeface="Times New Roman" panose="02020603050405020304" pitchFamily="18" charset="0"/>
                <a:cs typeface="Times New Roman" panose="02020603050405020304" pitchFamily="18" charset="0"/>
              </a:rPr>
              <a:t>resources</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time</a:t>
            </a:r>
            <a:r>
              <a:rPr lang="en-US" altLang="zh-TW" sz="2400" dirty="0">
                <a:latin typeface="Times New Roman" panose="02020603050405020304" pitchFamily="18" charset="0"/>
                <a:cs typeface="Times New Roman" panose="02020603050405020304" pitchFamily="18" charset="0"/>
              </a:rPr>
              <a:t>, and </a:t>
            </a:r>
            <a:r>
              <a:rPr lang="en-US" altLang="zh-TW" sz="2400" dirty="0">
                <a:solidFill>
                  <a:srgbClr val="FF0000"/>
                </a:solidFill>
                <a:latin typeface="Times New Roman" panose="02020603050405020304" pitchFamily="18" charset="0"/>
                <a:cs typeface="Times New Roman" panose="02020603050405020304" pitchFamily="18" charset="0"/>
              </a:rPr>
              <a:t>computational complexity required </a:t>
            </a:r>
            <a:r>
              <a:rPr lang="en-US" altLang="zh-TW" sz="2400" dirty="0">
                <a:latin typeface="Times New Roman" panose="02020603050405020304" pitchFamily="18" charset="0"/>
                <a:cs typeface="Times New Roman" panose="02020603050405020304" pitchFamily="18" charset="0"/>
              </a:rPr>
              <a:t>are very </a:t>
            </a:r>
            <a:r>
              <a:rPr lang="en-US" altLang="zh-TW" sz="2400" dirty="0">
                <a:solidFill>
                  <a:srgbClr val="FF0000"/>
                </a:solidFill>
                <a:latin typeface="Times New Roman" panose="02020603050405020304" pitchFamily="18" charset="0"/>
                <a:cs typeface="Times New Roman" panose="02020603050405020304" pitchFamily="18" charset="0"/>
              </a:rPr>
              <a:t>high</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There are too many types of PCB X-Ray images in the industry. It is impossible to retrain the entire model every time a new PCB is received to improve the super-resolution accuracy of this board. </a:t>
            </a:r>
          </a:p>
          <a:p>
            <a:pPr marL="742950" lvl="1" indent="-285750" algn="just">
              <a:spcAft>
                <a:spcPts val="2400"/>
              </a:spcAft>
              <a:buClr>
                <a:schemeClr val="tx1"/>
              </a:buClr>
              <a:buFont typeface="Wingdings" panose="05000000000000000000" pitchFamily="2" charset="2"/>
              <a:buChar char="u"/>
            </a:pPr>
            <a:endParaRPr lang="en-US" altLang="zh-TW" sz="2400" dirty="0">
              <a:solidFill>
                <a:srgbClr val="FF0000"/>
              </a:solidFill>
              <a:latin typeface="Times New Roman" panose="02020603050405020304" pitchFamily="18" charset="0"/>
              <a:cs typeface="Times New Roman" panose="02020603050405020304" pitchFamily="18" charset="0"/>
            </a:endParaRPr>
          </a:p>
          <a:p>
            <a:pPr marL="742950" lvl="1" indent="-285750" algn="just">
              <a:spcAft>
                <a:spcPts val="2400"/>
              </a:spcAft>
              <a:buClr>
                <a:schemeClr val="tx1"/>
              </a:buClr>
              <a:buFont typeface="Wingdings" panose="05000000000000000000" pitchFamily="2" charset="2"/>
              <a:buChar char="u"/>
            </a:pPr>
            <a:endParaRPr lang="en-US" altLang="zh-TW" sz="2400" dirty="0">
              <a:solidFill>
                <a:srgbClr val="FF0000"/>
              </a:solidFill>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69FCFAE2-76A8-452D-93A4-84DBD1C8A9FF}"/>
              </a:ext>
            </a:extLst>
          </p:cNvPr>
          <p:cNvSpPr txBox="1"/>
          <p:nvPr/>
        </p:nvSpPr>
        <p:spPr>
          <a:xfrm>
            <a:off x="8661862" y="492125"/>
            <a:ext cx="3530138" cy="400110"/>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PCB: Printed Circuit Board</a:t>
            </a:r>
          </a:p>
        </p:txBody>
      </p:sp>
      <p:pic>
        <p:nvPicPr>
          <p:cNvPr id="27" name="圖片 26" descr="一張含有 電子產品 的圖片&#10;&#10;自動產生的描述">
            <a:extLst>
              <a:ext uri="{FF2B5EF4-FFF2-40B4-BE49-F238E27FC236}">
                <a16:creationId xmlns:a16="http://schemas.microsoft.com/office/drawing/2014/main" id="{740BDAAF-C28C-4909-94D7-97339ECE5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5463" y="4028680"/>
            <a:ext cx="2878599" cy="2459988"/>
          </a:xfrm>
          <a:prstGeom prst="rect">
            <a:avLst/>
          </a:prstGeom>
        </p:spPr>
      </p:pic>
      <mc:AlternateContent xmlns:mc="http://schemas.openxmlformats.org/markup-compatibility/2006" xmlns:a14="http://schemas.microsoft.com/office/drawing/2010/main">
        <mc:Choice Requires="a14">
          <p:sp>
            <p:nvSpPr>
              <p:cNvPr id="30" name="文字方塊 29">
                <a:extLst>
                  <a:ext uri="{FF2B5EF4-FFF2-40B4-BE49-F238E27FC236}">
                    <a16:creationId xmlns:a16="http://schemas.microsoft.com/office/drawing/2014/main" id="{ABA59370-5EE2-40E4-B70F-73CD9EF1C106}"/>
                  </a:ext>
                </a:extLst>
              </p:cNvPr>
              <p:cNvSpPr txBox="1"/>
              <p:nvPr/>
            </p:nvSpPr>
            <p:spPr>
              <a:xfrm>
                <a:off x="8474061" y="5426695"/>
                <a:ext cx="3530138" cy="369332"/>
              </a:xfrm>
              <a:prstGeom prst="rect">
                <a:avLst/>
              </a:prstGeom>
              <a:noFill/>
            </p:spPr>
            <p:txBody>
              <a:bodyPr wrap="square" rtlCol="0">
                <a:spAutoFit/>
              </a:bodyPr>
              <a:lstStyle/>
              <a:p>
                <a:pPr defTabSz="457200" eaLnBrk="1" fontAlgn="auto" hangingPunct="1">
                  <a:spcBef>
                    <a:spcPts val="0"/>
                  </a:spcBef>
                  <a:spcAft>
                    <a:spcPts val="0"/>
                  </a:spcAft>
                </a:pPr>
                <a:r>
                  <a:rPr lang="en-US" altLang="zh-TW" b="1" dirty="0">
                    <a:solidFill>
                      <a:prstClr val="black"/>
                    </a:solidFill>
                    <a:latin typeface="Times New Roman"/>
                    <a:ea typeface="標楷體"/>
                  </a:rPr>
                  <a:t>2,228 </a:t>
                </a:r>
                <a14:m>
                  <m:oMath xmlns:m="http://schemas.openxmlformats.org/officeDocument/2006/math">
                    <m:r>
                      <a:rPr lang="en-US" altLang="zh-TW" b="1" i="1" dirty="0" smtClean="0">
                        <a:solidFill>
                          <a:prstClr val="black"/>
                        </a:solidFill>
                        <a:latin typeface="Cambria Math" panose="02040503050406030204" pitchFamily="18" charset="0"/>
                        <a:ea typeface="Cambria Math" panose="02040503050406030204" pitchFamily="18" charset="0"/>
                      </a:rPr>
                      <m:t>×</m:t>
                    </m:r>
                  </m:oMath>
                </a14:m>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1,904 = 4,242,112</a:t>
                </a:r>
                <a:r>
                  <a:rPr lang="zh-TW" altLang="en-US" b="1" dirty="0">
                    <a:solidFill>
                      <a:prstClr val="black"/>
                    </a:solidFill>
                    <a:latin typeface="Times New Roman"/>
                    <a:ea typeface="標楷體"/>
                  </a:rPr>
                  <a:t> </a:t>
                </a:r>
                <a:r>
                  <a:rPr lang="en-US" altLang="zh-TW" b="1" dirty="0">
                    <a:solidFill>
                      <a:prstClr val="black"/>
                    </a:solidFill>
                    <a:latin typeface="Times New Roman"/>
                    <a:ea typeface="標楷體"/>
                  </a:rPr>
                  <a:t>pixels</a:t>
                </a:r>
                <a:endParaRPr lang="zh-TW" altLang="en-US" b="1" dirty="0">
                  <a:solidFill>
                    <a:prstClr val="black"/>
                  </a:solidFill>
                  <a:latin typeface="Times New Roman"/>
                  <a:ea typeface="標楷體"/>
                </a:endParaRPr>
              </a:p>
            </p:txBody>
          </p:sp>
        </mc:Choice>
        <mc:Fallback xmlns="">
          <p:sp>
            <p:nvSpPr>
              <p:cNvPr id="30" name="文字方塊 29">
                <a:extLst>
                  <a:ext uri="{FF2B5EF4-FFF2-40B4-BE49-F238E27FC236}">
                    <a16:creationId xmlns:a16="http://schemas.microsoft.com/office/drawing/2014/main" id="{ABA59370-5EE2-40E4-B70F-73CD9EF1C106}"/>
                  </a:ext>
                </a:extLst>
              </p:cNvPr>
              <p:cNvSpPr txBox="1">
                <a:spLocks noRot="1" noChangeAspect="1" noMove="1" noResize="1" noEditPoints="1" noAdjustHandles="1" noChangeArrowheads="1" noChangeShapeType="1" noTextEdit="1"/>
              </p:cNvSpPr>
              <p:nvPr/>
            </p:nvSpPr>
            <p:spPr>
              <a:xfrm>
                <a:off x="8474061" y="5426695"/>
                <a:ext cx="3530138" cy="369332"/>
              </a:xfrm>
              <a:prstGeom prst="rect">
                <a:avLst/>
              </a:prstGeom>
              <a:blipFill>
                <a:blip r:embed="rId4"/>
                <a:stretch>
                  <a:fillRect l="-1382" t="-8197" b="-24590"/>
                </a:stretch>
              </a:blipFill>
            </p:spPr>
            <p:txBody>
              <a:bodyPr/>
              <a:lstStyle/>
              <a:p>
                <a:r>
                  <a:rPr lang="zh-TW" altLang="en-US">
                    <a:noFill/>
                  </a:rPr>
                  <a:t> </a:t>
                </a:r>
              </a:p>
            </p:txBody>
          </p:sp>
        </mc:Fallback>
      </mc:AlternateContent>
    </p:spTree>
    <p:extLst>
      <p:ext uri="{BB962C8B-B14F-4D97-AF65-F5344CB8AC3E}">
        <p14:creationId xmlns:p14="http://schemas.microsoft.com/office/powerpoint/2010/main" val="117058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Introduction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(7/7)</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01</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07</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82E45678-9F46-4D02-A3AA-503B607FEC9F}"/>
              </a:ext>
            </a:extLst>
          </p:cNvPr>
          <p:cNvSpPr/>
          <p:nvPr/>
        </p:nvSpPr>
        <p:spPr>
          <a:xfrm>
            <a:off x="421008" y="1057965"/>
            <a:ext cx="11261484" cy="4462760"/>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In </a:t>
            </a:r>
            <a:r>
              <a:rPr lang="en-US" altLang="zh-TW" sz="2400" dirty="0">
                <a:solidFill>
                  <a:srgbClr val="0070C0"/>
                </a:solidFill>
                <a:latin typeface="Times New Roman" panose="02020603050405020304" pitchFamily="18" charset="0"/>
                <a:cs typeface="Times New Roman" panose="02020603050405020304" pitchFamily="18" charset="0"/>
              </a:rPr>
              <a:t>traditional super-resolution </a:t>
            </a:r>
            <a:r>
              <a:rPr lang="en-US" altLang="zh-TW" sz="2400" dirty="0">
                <a:latin typeface="Times New Roman" panose="02020603050405020304" pitchFamily="18" charset="0"/>
                <a:cs typeface="Times New Roman" panose="02020603050405020304" pitchFamily="18" charset="0"/>
              </a:rPr>
              <a:t>methods, although the image quality of the results is inferior to that of deep learning, </a:t>
            </a:r>
            <a:r>
              <a:rPr lang="en-US" altLang="zh-TW" sz="2400" dirty="0">
                <a:solidFill>
                  <a:srgbClr val="FF0000"/>
                </a:solidFill>
                <a:latin typeface="Times New Roman" panose="02020603050405020304" pitchFamily="18" charset="0"/>
                <a:cs typeface="Times New Roman" panose="02020603050405020304" pitchFamily="18" charset="0"/>
              </a:rPr>
              <a:t>the computational complexity </a:t>
            </a:r>
            <a:r>
              <a:rPr lang="en-US" altLang="zh-TW" sz="2400" dirty="0">
                <a:latin typeface="Times New Roman" panose="02020603050405020304" pitchFamily="18" charset="0"/>
                <a:cs typeface="Times New Roman" panose="02020603050405020304" pitchFamily="18" charset="0"/>
              </a:rPr>
              <a:t>is usually relatively </a:t>
            </a:r>
            <a:r>
              <a:rPr lang="en-US" altLang="zh-TW" sz="2400" dirty="0">
                <a:solidFill>
                  <a:srgbClr val="FF0000"/>
                </a:solidFill>
                <a:latin typeface="Times New Roman" panose="02020603050405020304" pitchFamily="18" charset="0"/>
                <a:cs typeface="Times New Roman" panose="02020603050405020304" pitchFamily="18" charset="0"/>
              </a:rPr>
              <a:t>simple</a:t>
            </a:r>
            <a:r>
              <a:rPr lang="en-US" altLang="zh-TW" sz="2400" dirty="0">
                <a:latin typeface="Times New Roman" panose="02020603050405020304" pitchFamily="18" charset="0"/>
                <a:cs typeface="Times New Roman" panose="02020603050405020304" pitchFamily="18" charset="0"/>
              </a:rPr>
              <a:t>, </a:t>
            </a:r>
            <a:r>
              <a:rPr lang="en-US" altLang="zh-TW" sz="2400" dirty="0">
                <a:solidFill>
                  <a:srgbClr val="FF0000"/>
                </a:solidFill>
                <a:latin typeface="Times New Roman" panose="02020603050405020304" pitchFamily="18" charset="0"/>
                <a:cs typeface="Times New Roman" panose="02020603050405020304" pitchFamily="18" charset="0"/>
              </a:rPr>
              <a:t>fewer computer resources </a:t>
            </a:r>
            <a:r>
              <a:rPr lang="en-US" altLang="zh-TW" sz="2400" dirty="0">
                <a:latin typeface="Times New Roman" panose="02020603050405020304" pitchFamily="18" charset="0"/>
                <a:cs typeface="Times New Roman" panose="02020603050405020304" pitchFamily="18" charset="0"/>
              </a:rPr>
              <a:t>are used, and the </a:t>
            </a:r>
            <a:r>
              <a:rPr lang="en-US" altLang="zh-TW" sz="2400" dirty="0">
                <a:solidFill>
                  <a:srgbClr val="FF0000"/>
                </a:solidFill>
                <a:latin typeface="Times New Roman" panose="02020603050405020304" pitchFamily="18" charset="0"/>
                <a:cs typeface="Times New Roman" panose="02020603050405020304" pitchFamily="18" charset="0"/>
              </a:rPr>
              <a:t>execution time is shorter</a:t>
            </a:r>
            <a:r>
              <a:rPr lang="en-US" altLang="zh-TW" sz="2400" dirty="0">
                <a:latin typeface="Times New Roman" panose="02020603050405020304" pitchFamily="18" charset="0"/>
                <a:cs typeface="Times New Roman" panose="02020603050405020304" pitchFamily="18" charset="0"/>
              </a:rPr>
              <a:t>. </a:t>
            </a:r>
          </a:p>
          <a:p>
            <a:pPr marL="742950" lvl="1" indent="-285750" algn="just">
              <a:spcAft>
                <a:spcPts val="12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In 2017, Google proposed the </a:t>
            </a:r>
            <a:r>
              <a:rPr lang="en-US" altLang="zh-TW" sz="2400" b="1" dirty="0">
                <a:latin typeface="Times New Roman" panose="02020603050405020304" pitchFamily="18" charset="0"/>
                <a:cs typeface="Times New Roman" panose="02020603050405020304" pitchFamily="18" charset="0"/>
              </a:rPr>
              <a:t>Rapid and Accurate Image Super-Resolution (RAISR)</a:t>
            </a:r>
            <a:r>
              <a:rPr lang="en-US" altLang="zh-TW" sz="2400" dirty="0">
                <a:latin typeface="Times New Roman" panose="02020603050405020304" pitchFamily="18" charset="0"/>
                <a:cs typeface="Times New Roman" panose="02020603050405020304" pitchFamily="18" charset="0"/>
              </a:rPr>
              <a:t>  method. </a:t>
            </a:r>
          </a:p>
          <a:p>
            <a:pPr marL="1200150" lvl="2" indent="-285750" algn="just">
              <a:spcAft>
                <a:spcPts val="2400"/>
              </a:spcAft>
              <a:buClr>
                <a:schemeClr val="tx1"/>
              </a:buClr>
              <a:buFont typeface="Wingdings" panose="05000000000000000000" pitchFamily="2" charset="2"/>
              <a:buChar char="u"/>
              <a:tabLst>
                <a:tab pos="0" algn="l"/>
              </a:tabLst>
            </a:pPr>
            <a:r>
              <a:rPr lang="en-US" altLang="zh-TW" sz="2200" dirty="0">
                <a:latin typeface="Times New Roman" panose="02020603050405020304" pitchFamily="18" charset="0"/>
                <a:cs typeface="Times New Roman" panose="02020603050405020304" pitchFamily="18" charset="0"/>
              </a:rPr>
              <a:t>This method uses Bilinear interpolation for upscaling and then uses </a:t>
            </a:r>
            <a:r>
              <a:rPr lang="en-US" altLang="zh-TW" sz="2200" dirty="0">
                <a:solidFill>
                  <a:srgbClr val="0070C0"/>
                </a:solidFill>
                <a:latin typeface="Times New Roman" panose="02020603050405020304" pitchFamily="18" charset="0"/>
                <a:cs typeface="Times New Roman" panose="02020603050405020304" pitchFamily="18" charset="0"/>
              </a:rPr>
              <a:t>Hash-Table</a:t>
            </a:r>
            <a:r>
              <a:rPr lang="en-US" altLang="zh-TW" sz="2200" dirty="0">
                <a:latin typeface="Times New Roman" panose="02020603050405020304" pitchFamily="18" charset="0"/>
                <a:cs typeface="Times New Roman" panose="02020603050405020304" pitchFamily="18" charset="0"/>
              </a:rPr>
              <a:t> to find the pre-trained filters corresponding to the interpolated pixels to adjust the image details and improve the image quality.</a:t>
            </a:r>
            <a:endParaRPr lang="en-US" altLang="zh-TW" sz="2200" dirty="0"/>
          </a:p>
          <a:p>
            <a:pPr marL="742950" lvl="1" indent="-285750" algn="just">
              <a:spcAft>
                <a:spcPts val="2400"/>
              </a:spcAft>
              <a:buClr>
                <a:schemeClr val="tx1"/>
              </a:buClr>
              <a:buFont typeface="Wingdings" panose="05000000000000000000" pitchFamily="2" charset="2"/>
              <a:buChar char="u"/>
              <a:tabLst>
                <a:tab pos="0" algn="l"/>
              </a:tabLst>
            </a:pPr>
            <a:r>
              <a:rPr lang="en-US" altLang="zh-TW" sz="2400" dirty="0">
                <a:latin typeface="Times New Roman" panose="02020603050405020304" pitchFamily="18" charset="0"/>
                <a:cs typeface="Times New Roman" panose="02020603050405020304" pitchFamily="18" charset="0"/>
              </a:rPr>
              <a:t>We proposed a </a:t>
            </a:r>
            <a:r>
              <a:rPr lang="en-US" altLang="zh-TW" sz="2400" dirty="0">
                <a:solidFill>
                  <a:srgbClr val="FF0000"/>
                </a:solidFill>
                <a:latin typeface="Times New Roman" panose="02020603050405020304" pitchFamily="18" charset="0"/>
                <a:cs typeface="Times New Roman" panose="02020603050405020304" pitchFamily="18" charset="0"/>
              </a:rPr>
              <a:t>traditional super-resolution algorithm </a:t>
            </a:r>
            <a:r>
              <a:rPr lang="en-US" altLang="zh-TW" sz="2400" dirty="0">
                <a:latin typeface="Times New Roman" panose="02020603050405020304" pitchFamily="18" charset="0"/>
                <a:cs typeface="Times New Roman" panose="02020603050405020304" pitchFamily="18" charset="0"/>
              </a:rPr>
              <a:t>for </a:t>
            </a:r>
            <a:r>
              <a:rPr lang="en-US" altLang="zh-TW" sz="2400" dirty="0">
                <a:solidFill>
                  <a:srgbClr val="FF0000"/>
                </a:solidFill>
                <a:latin typeface="Times New Roman" panose="02020603050405020304" pitchFamily="18" charset="0"/>
                <a:cs typeface="Times New Roman" panose="02020603050405020304" pitchFamily="18" charset="0"/>
              </a:rPr>
              <a:t>enlarging 4x </a:t>
            </a:r>
            <a:r>
              <a:rPr lang="en-US" altLang="zh-TW" sz="2400" dirty="0">
                <a:latin typeface="Times New Roman" panose="02020603050405020304" pitchFamily="18" charset="0"/>
                <a:cs typeface="Times New Roman" panose="02020603050405020304" pitchFamily="18" charset="0"/>
              </a:rPr>
              <a:t>resolution: </a:t>
            </a:r>
            <a:r>
              <a:rPr lang="en-US" altLang="zh-TW" sz="2400" b="1" dirty="0">
                <a:latin typeface="Times New Roman" panose="02020603050405020304" pitchFamily="18" charset="0"/>
                <a:cs typeface="Times New Roman" panose="02020603050405020304" pitchFamily="18" charset="0"/>
              </a:rPr>
              <a:t>HsuSR</a:t>
            </a:r>
            <a:r>
              <a:rPr lang="en-US" altLang="zh-TW"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0941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54000"/>
            <a:ext cx="609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 name="矩形 2"/>
          <p:cNvSpPr/>
          <p:nvPr/>
        </p:nvSpPr>
        <p:spPr>
          <a:xfrm>
            <a:off x="4470400" y="254000"/>
            <a:ext cx="7721600" cy="238125"/>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 name="组合 3"/>
          <p:cNvGrpSpPr>
            <a:grpSpLocks/>
          </p:cNvGrpSpPr>
          <p:nvPr/>
        </p:nvGrpSpPr>
        <p:grpSpPr bwMode="auto">
          <a:xfrm>
            <a:off x="550863" y="79555"/>
            <a:ext cx="4260473" cy="588783"/>
            <a:chOff x="551544" y="79986"/>
            <a:chExt cx="4258890" cy="587765"/>
          </a:xfrm>
        </p:grpSpPr>
        <p:sp>
          <p:nvSpPr>
            <p:cNvPr id="6170" name="文本框 4"/>
            <p:cNvSpPr txBox="1">
              <a:spLocks noChangeArrowheads="1"/>
            </p:cNvSpPr>
            <p:nvPr/>
          </p:nvSpPr>
          <p:spPr bwMode="auto">
            <a:xfrm>
              <a:off x="765389" y="79986"/>
              <a:ext cx="4045045" cy="58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ctr" eaLnBrk="1" hangingPunct="1"/>
              <a:r>
                <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rPr>
                <a:t>Methodology </a:t>
              </a:r>
              <a:r>
                <a:rPr lang="en-US" altLang="zh-TW" sz="3200" b="1" dirty="0">
                  <a:solidFill>
                    <a:srgbClr val="044875"/>
                  </a:solidFill>
                  <a:latin typeface="Times New Roman" panose="02020603050405020304" pitchFamily="18" charset="0"/>
                  <a:ea typeface="微软雅黑" pitchFamily="34" charset="-122"/>
                  <a:cs typeface="Times New Roman" panose="02020603050405020304" pitchFamily="18" charset="0"/>
                </a:rPr>
                <a:t>(1/6)</a:t>
              </a:r>
              <a:endParaRPr lang="en-US" altLang="zh-CN" sz="3200" b="1" dirty="0">
                <a:solidFill>
                  <a:srgbClr val="044875"/>
                </a:solidFill>
                <a:latin typeface="Times New Roman" panose="02020603050405020304" pitchFamily="18" charset="0"/>
                <a:ea typeface="微软雅黑" pitchFamily="34" charset="-122"/>
                <a:cs typeface="Times New Roman" panose="02020603050405020304" pitchFamily="18" charset="0"/>
              </a:endParaRPr>
            </a:p>
          </p:txBody>
        </p:sp>
        <p:sp>
          <p:nvSpPr>
            <p:cNvPr id="6" name="文本框 5"/>
            <p:cNvSpPr txBox="1"/>
            <p:nvPr/>
          </p:nvSpPr>
          <p:spPr>
            <a:xfrm>
              <a:off x="551544" y="82976"/>
              <a:ext cx="723631" cy="584775"/>
            </a:xfrm>
            <a:prstGeom prst="rect">
              <a:avLst/>
            </a:prstGeom>
            <a:noFill/>
          </p:spPr>
          <p:txBody>
            <a:bodyPr>
              <a:spAutoFit/>
            </a:bodyPr>
            <a:lstStyle/>
            <a:p>
              <a:pPr algn="ctr" eaLnBrk="1" fontAlgn="auto" hangingPunct="1">
                <a:spcBef>
                  <a:spcPts val="0"/>
                </a:spcBef>
                <a:spcAft>
                  <a:spcPts val="0"/>
                </a:spcAft>
                <a:defRPr/>
              </a:pPr>
              <a:r>
                <a:rPr lang="en-US" altLang="zh-CN" sz="3200" dirty="0">
                  <a:solidFill>
                    <a:schemeClr val="bg2">
                      <a:lumMod val="25000"/>
                    </a:schemeClr>
                  </a:solidFill>
                  <a:latin typeface="Impact" panose="020B0806030902050204" pitchFamily="34" charset="0"/>
                  <a:ea typeface="+mn-ea"/>
                </a:rPr>
                <a:t>0</a:t>
              </a:r>
              <a:r>
                <a:rPr lang="en-US" altLang="zh-TW" sz="3200" dirty="0">
                  <a:solidFill>
                    <a:schemeClr val="bg2">
                      <a:lumMod val="25000"/>
                    </a:schemeClr>
                  </a:solidFill>
                  <a:latin typeface="Impact" panose="020B0806030902050204" pitchFamily="34" charset="0"/>
                  <a:ea typeface="+mn-ea"/>
                </a:rPr>
                <a:t>2</a:t>
              </a:r>
              <a:endParaRPr lang="zh-CN" altLang="en-US" sz="3200" dirty="0">
                <a:solidFill>
                  <a:schemeClr val="bg2">
                    <a:lumMod val="25000"/>
                  </a:schemeClr>
                </a:solidFill>
                <a:latin typeface="Impact" panose="020B0806030902050204" pitchFamily="34" charset="0"/>
                <a:ea typeface="+mn-ea"/>
              </a:endParaRPr>
            </a:p>
          </p:txBody>
        </p:sp>
      </p:grpSp>
      <p:sp>
        <p:nvSpPr>
          <p:cNvPr id="28" name="矩形 27">
            <a:extLst>
              <a:ext uri="{FF2B5EF4-FFF2-40B4-BE49-F238E27FC236}">
                <a16:creationId xmlns:a16="http://schemas.microsoft.com/office/drawing/2014/main" id="{03E5D3E3-BC07-432C-950A-CC59B52475A7}"/>
              </a:ext>
            </a:extLst>
          </p:cNvPr>
          <p:cNvSpPr/>
          <p:nvPr/>
        </p:nvSpPr>
        <p:spPr>
          <a:xfrm>
            <a:off x="11566525" y="6523038"/>
            <a:ext cx="625475" cy="334962"/>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 name="矩形 28">
            <a:extLst>
              <a:ext uri="{FF2B5EF4-FFF2-40B4-BE49-F238E27FC236}">
                <a16:creationId xmlns:a16="http://schemas.microsoft.com/office/drawing/2014/main" id="{7848B6B8-A694-481C-8357-15F853BA97AC}"/>
              </a:ext>
            </a:extLst>
          </p:cNvPr>
          <p:cNvSpPr/>
          <p:nvPr/>
        </p:nvSpPr>
        <p:spPr>
          <a:xfrm>
            <a:off x="0" y="6523037"/>
            <a:ext cx="11566526" cy="334963"/>
          </a:xfrm>
          <a:prstGeom prst="rect">
            <a:avLst/>
          </a:prstGeom>
          <a:solidFill>
            <a:srgbClr val="0448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5" name="文字方塊 4">
            <a:extLst>
              <a:ext uri="{FF2B5EF4-FFF2-40B4-BE49-F238E27FC236}">
                <a16:creationId xmlns:a16="http://schemas.microsoft.com/office/drawing/2014/main" id="{B38B16B0-1515-4EF0-936E-CC1B8CC50FC0}"/>
              </a:ext>
            </a:extLst>
          </p:cNvPr>
          <p:cNvSpPr txBox="1"/>
          <p:nvPr/>
        </p:nvSpPr>
        <p:spPr>
          <a:xfrm>
            <a:off x="11682492" y="6488668"/>
            <a:ext cx="509508" cy="369332"/>
          </a:xfrm>
          <a:prstGeom prst="rect">
            <a:avLst/>
          </a:prstGeom>
          <a:noFill/>
        </p:spPr>
        <p:txBody>
          <a:bodyPr wrap="square" rtlCol="0" anchor="ctr">
            <a:spAutoFit/>
          </a:bodyPr>
          <a:lstStyle/>
          <a:p>
            <a:pPr algn="ctr"/>
            <a:r>
              <a:rPr lang="en-US" altLang="zh-TW" b="1" dirty="0">
                <a:solidFill>
                  <a:schemeClr val="bg1"/>
                </a:solidFill>
                <a:latin typeface="Times New Roman" panose="02020603050405020304" pitchFamily="18" charset="0"/>
                <a:cs typeface="Times New Roman" panose="02020603050405020304" pitchFamily="18" charset="0"/>
              </a:rPr>
              <a:t>08</a:t>
            </a:r>
            <a:endParaRPr lang="zh-TW" altLang="en-US" b="1" dirty="0">
              <a:solidFill>
                <a:schemeClr val="bg1"/>
              </a:solidFill>
              <a:latin typeface="Times New Roman" panose="02020603050405020304" pitchFamily="18" charset="0"/>
              <a:cs typeface="Times New Roman" panose="02020603050405020304" pitchFamily="18" charset="0"/>
            </a:endParaRPr>
          </a:p>
        </p:txBody>
      </p:sp>
      <p:sp>
        <p:nvSpPr>
          <p:cNvPr id="18" name="矩形 17">
            <a:extLst>
              <a:ext uri="{FF2B5EF4-FFF2-40B4-BE49-F238E27FC236}">
                <a16:creationId xmlns:a16="http://schemas.microsoft.com/office/drawing/2014/main" id="{82E45678-9F46-4D02-A3AA-503B607FEC9F}"/>
              </a:ext>
            </a:extLst>
          </p:cNvPr>
          <p:cNvSpPr/>
          <p:nvPr/>
        </p:nvSpPr>
        <p:spPr>
          <a:xfrm>
            <a:off x="421009" y="1677114"/>
            <a:ext cx="11261484" cy="2277547"/>
          </a:xfrm>
          <a:prstGeom prst="rect">
            <a:avLst/>
          </a:prstGeom>
        </p:spPr>
        <p:txBody>
          <a:bodyPr wrap="square">
            <a:spAutoFit/>
          </a:bodyPr>
          <a:lstStyle/>
          <a:p>
            <a:pPr marL="742950" lvl="1" indent="-285750" algn="just">
              <a:spcAft>
                <a:spcPts val="24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We expect to enlarge 4x images as similar to the original image.</a:t>
            </a:r>
            <a:r>
              <a:rPr lang="en-US" altLang="zh-TW" sz="2400" b="1" dirty="0">
                <a:latin typeface="Times New Roman" panose="02020603050405020304" pitchFamily="18" charset="0"/>
                <a:cs typeface="Times New Roman" panose="02020603050405020304" pitchFamily="18" charset="0"/>
              </a:rPr>
              <a:t> </a:t>
            </a:r>
          </a:p>
          <a:p>
            <a:pPr marL="742950" lvl="1" indent="-285750" algn="just">
              <a:spcAft>
                <a:spcPts val="1200"/>
              </a:spcAft>
              <a:buClr>
                <a:schemeClr val="tx1"/>
              </a:buClr>
              <a:buFont typeface="Wingdings" panose="05000000000000000000" pitchFamily="2" charset="2"/>
              <a:buChar char="u"/>
            </a:pPr>
            <a:r>
              <a:rPr lang="en-US" altLang="zh-TW" sz="2400" dirty="0">
                <a:latin typeface="Times New Roman" panose="02020603050405020304" pitchFamily="18" charset="0"/>
                <a:cs typeface="Times New Roman" panose="02020603050405020304" pitchFamily="18" charset="0"/>
              </a:rPr>
              <a:t>Divide into two parts:</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Interpolation Process</a:t>
            </a:r>
          </a:p>
          <a:p>
            <a:pPr marL="1200150" lvl="2" indent="-285750" algn="just">
              <a:spcAft>
                <a:spcPts val="2400"/>
              </a:spcAft>
              <a:buClr>
                <a:schemeClr val="tx1"/>
              </a:buClr>
              <a:buFont typeface="Wingdings" panose="05000000000000000000" pitchFamily="2" charset="2"/>
              <a:buChar char="u"/>
            </a:pPr>
            <a:r>
              <a:rPr lang="en-US" altLang="zh-TW" sz="2200" dirty="0">
                <a:latin typeface="Times New Roman" panose="02020603050405020304" pitchFamily="18" charset="0"/>
                <a:cs typeface="Times New Roman" panose="02020603050405020304" pitchFamily="18" charset="0"/>
              </a:rPr>
              <a:t>Improve Execution Speed</a:t>
            </a:r>
            <a:endParaRPr lang="en-US" altLang="zh-TW" sz="2200" b="1" dirty="0">
              <a:latin typeface="Times New Roman" panose="02020603050405020304" pitchFamily="18" charset="0"/>
              <a:cs typeface="Times New Roman" panose="02020603050405020304" pitchFamily="18" charset="0"/>
            </a:endParaRPr>
          </a:p>
        </p:txBody>
      </p:sp>
      <p:sp>
        <p:nvSpPr>
          <p:cNvPr id="22" name="文字方塊 21">
            <a:extLst>
              <a:ext uri="{FF2B5EF4-FFF2-40B4-BE49-F238E27FC236}">
                <a16:creationId xmlns:a16="http://schemas.microsoft.com/office/drawing/2014/main" id="{69FCFAE2-76A8-452D-93A4-84DBD1C8A9FF}"/>
              </a:ext>
            </a:extLst>
          </p:cNvPr>
          <p:cNvSpPr txBox="1"/>
          <p:nvPr/>
        </p:nvSpPr>
        <p:spPr>
          <a:xfrm>
            <a:off x="8661862" y="492125"/>
            <a:ext cx="3530138" cy="707886"/>
          </a:xfrm>
          <a:prstGeom prst="rect">
            <a:avLst/>
          </a:prstGeom>
          <a:noFill/>
        </p:spPr>
        <p:txBody>
          <a:bodyPr wrap="square" rtlCol="0">
            <a:spAutoFit/>
          </a:bodyPr>
          <a:lstStyle/>
          <a:p>
            <a:r>
              <a:rPr lang="en-US" altLang="zh-TW" sz="2000" dirty="0">
                <a:solidFill>
                  <a:srgbClr val="0072A9"/>
                </a:solidFill>
                <a:latin typeface="Times New Roman" panose="02020603050405020304" pitchFamily="18" charset="0"/>
                <a:cs typeface="Times New Roman" panose="02020603050405020304" pitchFamily="18" charset="0"/>
              </a:rPr>
              <a:t>LR: Low Resolution</a:t>
            </a:r>
          </a:p>
          <a:p>
            <a:r>
              <a:rPr lang="en-US" altLang="zh-TW" sz="2000" dirty="0">
                <a:solidFill>
                  <a:srgbClr val="0072A9"/>
                </a:solidFill>
                <a:latin typeface="Times New Roman" panose="02020603050405020304" pitchFamily="18" charset="0"/>
                <a:cs typeface="Times New Roman" panose="02020603050405020304" pitchFamily="18" charset="0"/>
              </a:rPr>
              <a:t>SR: Super Resolution</a:t>
            </a:r>
          </a:p>
        </p:txBody>
      </p:sp>
      <p:grpSp>
        <p:nvGrpSpPr>
          <p:cNvPr id="7" name="群組 6">
            <a:extLst>
              <a:ext uri="{FF2B5EF4-FFF2-40B4-BE49-F238E27FC236}">
                <a16:creationId xmlns:a16="http://schemas.microsoft.com/office/drawing/2014/main" id="{2A7E9C98-65ED-4D26-9B23-FC09DD9415F2}"/>
              </a:ext>
            </a:extLst>
          </p:cNvPr>
          <p:cNvGrpSpPr/>
          <p:nvPr/>
        </p:nvGrpSpPr>
        <p:grpSpPr>
          <a:xfrm>
            <a:off x="997081" y="4709488"/>
            <a:ext cx="10197837" cy="1235944"/>
            <a:chOff x="959105" y="4786276"/>
            <a:chExt cx="10197837" cy="1235944"/>
          </a:xfrm>
        </p:grpSpPr>
        <p:sp>
          <p:nvSpPr>
            <p:cNvPr id="14" name="矩形: 圓角 13">
              <a:extLst>
                <a:ext uri="{FF2B5EF4-FFF2-40B4-BE49-F238E27FC236}">
                  <a16:creationId xmlns:a16="http://schemas.microsoft.com/office/drawing/2014/main" id="{CCA3F8F6-7479-4743-B9F7-DE083CFDCB91}"/>
                </a:ext>
              </a:extLst>
            </p:cNvPr>
            <p:cNvSpPr/>
            <p:nvPr/>
          </p:nvSpPr>
          <p:spPr bwMode="auto">
            <a:xfrm>
              <a:off x="959105" y="4920678"/>
              <a:ext cx="1328247" cy="432048"/>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marL="0" marR="0" indent="0" algn="ctr"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TW"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LR image</a:t>
              </a:r>
              <a:endParaRPr kumimoji="0" lang="zh-TW" alt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矩形: 圓角 14">
              <a:extLst>
                <a:ext uri="{FF2B5EF4-FFF2-40B4-BE49-F238E27FC236}">
                  <a16:creationId xmlns:a16="http://schemas.microsoft.com/office/drawing/2014/main" id="{7394E141-4793-4027-91EC-A1D5ED3A8723}"/>
                </a:ext>
              </a:extLst>
            </p:cNvPr>
            <p:cNvSpPr/>
            <p:nvPr/>
          </p:nvSpPr>
          <p:spPr bwMode="auto">
            <a:xfrm>
              <a:off x="2779924" y="4786276"/>
              <a:ext cx="1546229" cy="700852"/>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defTabSz="914400" fontAlgn="base">
                <a:spcBef>
                  <a:spcPct val="0"/>
                </a:spcBef>
                <a:spcAft>
                  <a:spcPct val="0"/>
                </a:spcAft>
              </a:pPr>
              <a:r>
                <a:rPr lang="en-US" altLang="zh-TW" dirty="0">
                  <a:latin typeface="Times New Roman" panose="02020603050405020304" pitchFamily="18" charset="0"/>
                  <a:cs typeface="Times New Roman" panose="02020603050405020304" pitchFamily="18" charset="0"/>
                </a:rPr>
                <a:t>Bilinear Interpolation</a:t>
              </a:r>
            </a:p>
          </p:txBody>
        </p:sp>
        <p:sp>
          <p:nvSpPr>
            <p:cNvPr id="16" name="矩形: 圓角 15">
              <a:extLst>
                <a:ext uri="{FF2B5EF4-FFF2-40B4-BE49-F238E27FC236}">
                  <a16:creationId xmlns:a16="http://schemas.microsoft.com/office/drawing/2014/main" id="{4E6424EB-6A72-46B1-A479-14468F8C171D}"/>
                </a:ext>
              </a:extLst>
            </p:cNvPr>
            <p:cNvSpPr/>
            <p:nvPr/>
          </p:nvSpPr>
          <p:spPr bwMode="auto">
            <a:xfrm>
              <a:off x="4818725" y="4786822"/>
              <a:ext cx="1872208" cy="700852"/>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Select Filter from Hash Table</a:t>
              </a:r>
              <a:endParaRPr lang="zh-TW" altLang="en-US" dirty="0">
                <a:latin typeface="Times New Roman" panose="02020603050405020304" pitchFamily="18" charset="0"/>
                <a:cs typeface="Times New Roman" panose="02020603050405020304" pitchFamily="18" charset="0"/>
              </a:endParaRPr>
            </a:p>
          </p:txBody>
        </p:sp>
        <p:sp>
          <p:nvSpPr>
            <p:cNvPr id="17" name="矩形: 圓角 16">
              <a:extLst>
                <a:ext uri="{FF2B5EF4-FFF2-40B4-BE49-F238E27FC236}">
                  <a16:creationId xmlns:a16="http://schemas.microsoft.com/office/drawing/2014/main" id="{910049A3-4938-44CE-B87C-2788FE21E668}"/>
                </a:ext>
              </a:extLst>
            </p:cNvPr>
            <p:cNvSpPr/>
            <p:nvPr/>
          </p:nvSpPr>
          <p:spPr bwMode="auto">
            <a:xfrm>
              <a:off x="7270211" y="4786824"/>
              <a:ext cx="2034800" cy="70085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Use Filter to Fine-Tune the Image</a:t>
              </a:r>
              <a:endParaRPr lang="zh-TW" altLang="en-US" dirty="0">
                <a:latin typeface="Times New Roman" panose="02020603050405020304" pitchFamily="18" charset="0"/>
                <a:cs typeface="Times New Roman" panose="02020603050405020304" pitchFamily="18" charset="0"/>
              </a:endParaRPr>
            </a:p>
          </p:txBody>
        </p:sp>
        <p:sp>
          <p:nvSpPr>
            <p:cNvPr id="19" name="矩形: 圓角 18">
              <a:extLst>
                <a:ext uri="{FF2B5EF4-FFF2-40B4-BE49-F238E27FC236}">
                  <a16:creationId xmlns:a16="http://schemas.microsoft.com/office/drawing/2014/main" id="{84C6569C-4F75-4AE8-8333-1F651A5B01F3}"/>
                </a:ext>
              </a:extLst>
            </p:cNvPr>
            <p:cNvSpPr/>
            <p:nvPr/>
          </p:nvSpPr>
          <p:spPr bwMode="auto">
            <a:xfrm>
              <a:off x="9828695" y="4898245"/>
              <a:ext cx="1328247" cy="454481"/>
            </a:xfrm>
            <a:prstGeom prst="roundRect">
              <a:avLst/>
            </a:prstGeom>
            <a:solidFill>
              <a:srgbClr val="FFFFFF"/>
            </a:solidFill>
            <a:ln w="28575" cap="flat" cmpd="sng" algn="ctr">
              <a:solidFill>
                <a:srgbClr val="00B050"/>
              </a:solidFill>
              <a:prstDash val="solid"/>
              <a:round/>
              <a:headEnd type="none" w="med" len="med"/>
              <a:tailEnd type="none" w="med" len="med"/>
            </a:ln>
          </p:spPr>
          <p:txBody>
            <a:bodyPr vert="horz" wrap="square" lIns="91440" tIns="45720" rIns="91440" bIns="45720" numCol="1" rtlCol="0" anchor="t" anchorCtr="0" compatLnSpc="1"/>
            <a:lstStyle/>
            <a:p>
              <a:pPr algn="ctr"/>
              <a:r>
                <a:rPr lang="en-US" altLang="zh-TW" dirty="0">
                  <a:latin typeface="Times New Roman" panose="02020603050405020304" pitchFamily="18" charset="0"/>
                  <a:cs typeface="Times New Roman" panose="02020603050405020304" pitchFamily="18" charset="0"/>
                </a:rPr>
                <a:t>SR Image</a:t>
              </a:r>
              <a:endParaRPr lang="zh-TW" altLang="en-US" dirty="0">
                <a:latin typeface="Times New Roman" panose="02020603050405020304" pitchFamily="18" charset="0"/>
                <a:cs typeface="Times New Roman" panose="02020603050405020304" pitchFamily="18" charset="0"/>
              </a:endParaRPr>
            </a:p>
          </p:txBody>
        </p:sp>
        <p:cxnSp>
          <p:nvCxnSpPr>
            <p:cNvPr id="20" name="直線單箭頭接點 19">
              <a:extLst>
                <a:ext uri="{FF2B5EF4-FFF2-40B4-BE49-F238E27FC236}">
                  <a16:creationId xmlns:a16="http://schemas.microsoft.com/office/drawing/2014/main" id="{5052CB62-677C-442E-B33B-5A0FBC704848}"/>
                </a:ext>
              </a:extLst>
            </p:cNvPr>
            <p:cNvCxnSpPr>
              <a:cxnSpLocks/>
              <a:stCxn id="14" idx="3"/>
              <a:endCxn id="15" idx="1"/>
            </p:cNvCxnSpPr>
            <p:nvPr/>
          </p:nvCxnSpPr>
          <p:spPr bwMode="auto">
            <a:xfrm>
              <a:off x="2287352" y="5136702"/>
              <a:ext cx="492572" cy="0"/>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1" name="直線單箭頭接點 20">
              <a:extLst>
                <a:ext uri="{FF2B5EF4-FFF2-40B4-BE49-F238E27FC236}">
                  <a16:creationId xmlns:a16="http://schemas.microsoft.com/office/drawing/2014/main" id="{394E039E-8958-4FBE-A1D0-63D1D0A3EE84}"/>
                </a:ext>
              </a:extLst>
            </p:cNvPr>
            <p:cNvCxnSpPr>
              <a:cxnSpLocks/>
              <a:stCxn id="15" idx="3"/>
              <a:endCxn id="16" idx="1"/>
            </p:cNvCxnSpPr>
            <p:nvPr/>
          </p:nvCxnSpPr>
          <p:spPr bwMode="auto">
            <a:xfrm>
              <a:off x="4326153" y="5136702"/>
              <a:ext cx="492572" cy="546"/>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4" name="直線單箭頭接點 23">
              <a:extLst>
                <a:ext uri="{FF2B5EF4-FFF2-40B4-BE49-F238E27FC236}">
                  <a16:creationId xmlns:a16="http://schemas.microsoft.com/office/drawing/2014/main" id="{FDBCF8A3-940B-4FAF-8BD9-D21914D45A68}"/>
                </a:ext>
              </a:extLst>
            </p:cNvPr>
            <p:cNvCxnSpPr>
              <a:cxnSpLocks/>
              <a:stCxn id="16" idx="3"/>
              <a:endCxn id="17" idx="1"/>
            </p:cNvCxnSpPr>
            <p:nvPr/>
          </p:nvCxnSpPr>
          <p:spPr bwMode="auto">
            <a:xfrm>
              <a:off x="6690933" y="5137248"/>
              <a:ext cx="579278" cy="2"/>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cxnSp>
          <p:nvCxnSpPr>
            <p:cNvPr id="25" name="直線單箭頭接點 24">
              <a:extLst>
                <a:ext uri="{FF2B5EF4-FFF2-40B4-BE49-F238E27FC236}">
                  <a16:creationId xmlns:a16="http://schemas.microsoft.com/office/drawing/2014/main" id="{42573D02-01AF-4CA7-89A4-03311FC7BA13}"/>
                </a:ext>
              </a:extLst>
            </p:cNvPr>
            <p:cNvCxnSpPr>
              <a:cxnSpLocks/>
              <a:stCxn id="17" idx="3"/>
            </p:cNvCxnSpPr>
            <p:nvPr/>
          </p:nvCxnSpPr>
          <p:spPr bwMode="auto">
            <a:xfrm>
              <a:off x="9305011" y="5137250"/>
              <a:ext cx="523684" cy="1086"/>
            </a:xfrm>
            <a:prstGeom prst="straightConnector1">
              <a:avLst/>
            </a:prstGeom>
            <a:ln>
              <a:solidFill>
                <a:srgbClr val="00B050"/>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26" name="文字方塊 25">
              <a:extLst>
                <a:ext uri="{FF2B5EF4-FFF2-40B4-BE49-F238E27FC236}">
                  <a16:creationId xmlns:a16="http://schemas.microsoft.com/office/drawing/2014/main" id="{239F1CCB-FF23-4F15-A66A-DC80F6E275DE}"/>
                </a:ext>
              </a:extLst>
            </p:cNvPr>
            <p:cNvSpPr txBox="1"/>
            <p:nvPr/>
          </p:nvSpPr>
          <p:spPr>
            <a:xfrm>
              <a:off x="4818725" y="5652888"/>
              <a:ext cx="2554550" cy="369332"/>
            </a:xfrm>
            <a:prstGeom prst="rect">
              <a:avLst/>
            </a:prstGeom>
            <a:noFill/>
          </p:spPr>
          <p:txBody>
            <a:bodyPr wrap="square">
              <a:spAutoFit/>
            </a:bodyPr>
            <a:lstStyle/>
            <a:p>
              <a:r>
                <a:rPr lang="en-US" altLang="zh-TW" sz="1800" kern="100" dirty="0">
                  <a:latin typeface="Times New Roman" panose="02020603050405020304" pitchFamily="18" charset="0"/>
                  <a:ea typeface="標楷體" panose="03000509000000000000" pitchFamily="65" charset="-120"/>
                  <a:cs typeface="Times New Roman" panose="02020603050405020304" pitchFamily="18" charset="0"/>
                </a:rPr>
                <a:t>The </a:t>
              </a:r>
              <a:r>
                <a:rPr lang="en-US" altLang="zh-TW" kern="100" dirty="0">
                  <a:latin typeface="Times New Roman" panose="02020603050405020304" pitchFamily="18" charset="0"/>
                  <a:ea typeface="標楷體" panose="03000509000000000000" pitchFamily="65" charset="-120"/>
                  <a:cs typeface="Times New Roman" panose="02020603050405020304" pitchFamily="18" charset="0"/>
                </a:rPr>
                <a:t>Flowchart of </a:t>
              </a:r>
              <a:r>
                <a:rPr lang="en-US" altLang="zh-TW" sz="1800" kern="100" dirty="0">
                  <a:latin typeface="Times New Roman" panose="02020603050405020304" pitchFamily="18" charset="0"/>
                  <a:ea typeface="標楷體" panose="03000509000000000000" pitchFamily="65" charset="-120"/>
                  <a:cs typeface="Times New Roman" panose="02020603050405020304" pitchFamily="18" charset="0"/>
                </a:rPr>
                <a:t>HsuSR.</a:t>
              </a:r>
              <a:endParaRPr lang="zh-TW" alt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5418487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1053</TotalTime>
  <Words>3107</Words>
  <Application>Microsoft Office PowerPoint</Application>
  <PresentationFormat>寬螢幕</PresentationFormat>
  <Paragraphs>625</Paragraphs>
  <Slides>29</Slides>
  <Notes>29</Notes>
  <HiddenSlides>0</HiddenSlides>
  <MMClips>0</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29</vt:i4>
      </vt:variant>
    </vt:vector>
  </HeadingPairs>
  <TitlesOfParts>
    <vt:vector size="41" baseType="lpstr">
      <vt:lpstr>微软雅黑</vt:lpstr>
      <vt:lpstr>宋体</vt:lpstr>
      <vt:lpstr>新細明體</vt:lpstr>
      <vt:lpstr>標楷體</vt:lpstr>
      <vt:lpstr>Arial</vt:lpstr>
      <vt:lpstr>Calibri</vt:lpstr>
      <vt:lpstr>Calibri Light</vt:lpstr>
      <vt:lpstr>Cambria Math</vt:lpstr>
      <vt:lpstr>Impact</vt:lpstr>
      <vt:lpstr>Times New Roman</vt:lpstr>
      <vt:lpstr>Wingdings</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yanan peng</dc:creator>
  <cp:lastModifiedBy>user</cp:lastModifiedBy>
  <cp:revision>149</cp:revision>
  <dcterms:created xsi:type="dcterms:W3CDTF">2015-04-13T12:15:43Z</dcterms:created>
  <dcterms:modified xsi:type="dcterms:W3CDTF">2023-09-12T08:54:04Z</dcterms:modified>
</cp:coreProperties>
</file>