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6" r:id="rId3"/>
    <p:sldId id="310" r:id="rId4"/>
    <p:sldId id="269" r:id="rId5"/>
    <p:sldId id="270" r:id="rId6"/>
    <p:sldId id="337" r:id="rId7"/>
    <p:sldId id="355" r:id="rId8"/>
    <p:sldId id="357" r:id="rId9"/>
    <p:sldId id="354" r:id="rId10"/>
    <p:sldId id="356" r:id="rId11"/>
    <p:sldId id="305" r:id="rId12"/>
    <p:sldId id="280" r:id="rId13"/>
    <p:sldId id="313" r:id="rId14"/>
    <p:sldId id="298" r:id="rId15"/>
    <p:sldId id="296" r:id="rId16"/>
    <p:sldId id="325" r:id="rId17"/>
    <p:sldId id="343" r:id="rId18"/>
    <p:sldId id="295" r:id="rId19"/>
    <p:sldId id="347" r:id="rId20"/>
    <p:sldId id="372" r:id="rId21"/>
    <p:sldId id="341" r:id="rId22"/>
    <p:sldId id="292" r:id="rId23"/>
    <p:sldId id="344" r:id="rId24"/>
    <p:sldId id="371" r:id="rId25"/>
    <p:sldId id="306" r:id="rId26"/>
    <p:sldId id="340" r:id="rId27"/>
    <p:sldId id="319" r:id="rId28"/>
    <p:sldId id="361" r:id="rId29"/>
    <p:sldId id="374" r:id="rId30"/>
    <p:sldId id="375" r:id="rId31"/>
    <p:sldId id="373" r:id="rId32"/>
    <p:sldId id="388" r:id="rId33"/>
    <p:sldId id="384" r:id="rId34"/>
    <p:sldId id="385" r:id="rId35"/>
    <p:sldId id="359" r:id="rId36"/>
    <p:sldId id="387" r:id="rId37"/>
    <p:sldId id="378" r:id="rId38"/>
    <p:sldId id="380" r:id="rId39"/>
    <p:sldId id="362" r:id="rId40"/>
    <p:sldId id="386" r:id="rId41"/>
    <p:sldId id="390" r:id="rId42"/>
    <p:sldId id="393" r:id="rId43"/>
    <p:sldId id="394" r:id="rId44"/>
    <p:sldId id="389" r:id="rId45"/>
    <p:sldId id="358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C4"/>
    <a:srgbClr val="00FF00"/>
    <a:srgbClr val="4C6030"/>
    <a:srgbClr val="FFFFFF"/>
    <a:srgbClr val="00729A"/>
    <a:srgbClr val="00A4DE"/>
    <a:srgbClr val="00B0F1"/>
    <a:srgbClr val="3D91B8"/>
    <a:srgbClr val="6AA4CD"/>
    <a:srgbClr val="6B5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4" autoAdjust="0"/>
    <p:restoredTop sz="75357" autoAdjust="0"/>
  </p:normalViewPr>
  <p:slideViewPr>
    <p:cSldViewPr snapToGrid="0">
      <p:cViewPr varScale="1">
        <p:scale>
          <a:sx n="63" d="100"/>
          <a:sy n="63" d="100"/>
        </p:scale>
        <p:origin x="119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507AF-2C28-4502-BB2F-45CC0FB48E0F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5E3AB-AFE1-4CAC-B874-15A23FBCE5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70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218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毫米波雷達：追蹤能力弱。尤其是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People Still, Occlusion, Cross</a:t>
            </a:r>
          </a:p>
          <a:p>
            <a:endParaRPr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兩個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sensor fusion: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坐標系不一樣。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採樣頻率不一樣。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FOV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不一樣。</a:t>
            </a:r>
            <a:endParaRPr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962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 完美融合毫米波雷達和相機中的每個人。</a:t>
            </a:r>
            <a:endParaRPr lang="en-US" altLang="zh-CN" dirty="0"/>
          </a:p>
          <a:p>
            <a:r>
              <a:rPr lang="en-US" altLang="zh-TW" dirty="0"/>
              <a:t>2. </a:t>
            </a:r>
            <a:r>
              <a:rPr lang="zh-CN" altLang="en-US" dirty="0"/>
              <a:t>在兩個</a:t>
            </a:r>
            <a:r>
              <a:rPr lang="en-US" altLang="zh-CN" dirty="0"/>
              <a:t>senor</a:t>
            </a:r>
            <a:r>
              <a:rPr lang="zh-CN" altLang="en-US" dirty="0"/>
              <a:t>的偵測範圍內，保持</a:t>
            </a:r>
            <a:r>
              <a:rPr lang="en-US" altLang="zh-CN" dirty="0"/>
              <a:t>UID</a:t>
            </a:r>
            <a:r>
              <a:rPr lang="zh-CN" altLang="en-US" dirty="0"/>
              <a:t>不變，加強我們的追蹤能力。因為不同</a:t>
            </a:r>
            <a:r>
              <a:rPr lang="en-US" altLang="zh-CN" dirty="0"/>
              <a:t>FOV</a:t>
            </a:r>
            <a:r>
              <a:rPr lang="zh-CN" altLang="en-US" dirty="0"/>
              <a:t>，但仍需保持</a:t>
            </a:r>
            <a:r>
              <a:rPr lang="en-US" altLang="zh-CN" dirty="0"/>
              <a:t>UID</a:t>
            </a:r>
            <a:r>
              <a:rPr lang="zh-CN" altLang="en-US" dirty="0"/>
              <a:t>不變</a:t>
            </a:r>
            <a:endParaRPr lang="en-US" altLang="zh-CN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640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ransform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Function/Matrix </a:t>
            </a:r>
          </a:p>
          <a:p>
            <a:pPr algn="l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mmwave pts to 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img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meter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6501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我們訓練了一個</a:t>
            </a:r>
            <a:r>
              <a:rPr lang="en-US" altLang="zh-CN" dirty="0"/>
              <a:t>regression</a:t>
            </a:r>
            <a:r>
              <a:rPr lang="zh-CN" altLang="en-US" dirty="0"/>
              <a:t>的</a:t>
            </a:r>
            <a:r>
              <a:rPr lang="en-US" altLang="zh-CN" dirty="0"/>
              <a:t>model</a:t>
            </a:r>
            <a:r>
              <a:rPr lang="zh-CN" altLang="en-US" dirty="0"/>
              <a:t>，將毫米波雷達點 投影至 影像</a:t>
            </a:r>
            <a:r>
              <a:rPr lang="en-US" altLang="zh-CN" dirty="0"/>
              <a:t>BBOX</a:t>
            </a:r>
            <a:r>
              <a:rPr lang="zh-CN" altLang="en-US" dirty="0"/>
              <a:t>的質心。</a:t>
            </a:r>
            <a:endParaRPr lang="en-US" altLang="zh-CN" dirty="0"/>
          </a:p>
          <a:p>
            <a:pPr algn="l"/>
            <a:endParaRPr lang="en-US" altLang="zh-CN" dirty="0"/>
          </a:p>
          <a:p>
            <a:pPr algn="l"/>
            <a:r>
              <a:rPr lang="zh-CN" altLang="en-US" dirty="0"/>
              <a:t>我們經過實驗後發現利用 更多的資訊 相較於 僅利用</a:t>
            </a:r>
            <a:r>
              <a:rPr lang="en-US" altLang="zh-CN" dirty="0"/>
              <a:t> </a:t>
            </a:r>
            <a:r>
              <a:rPr lang="zh-CN" altLang="en-US" dirty="0"/>
              <a:t>坐標點，精度會高很多。</a:t>
            </a:r>
            <a:endParaRPr lang="en-US" altLang="zh-CN" dirty="0"/>
          </a:p>
          <a:p>
            <a:pPr algn="l"/>
            <a:r>
              <a:rPr lang="zh-CN" altLang="en-US" dirty="0"/>
              <a:t>因此</a:t>
            </a:r>
            <a:r>
              <a:rPr lang="en-US" altLang="zh-CN" dirty="0"/>
              <a:t>input</a:t>
            </a:r>
            <a:r>
              <a:rPr lang="zh-CN" altLang="en-US" dirty="0"/>
              <a:t>為毫米波雷達點的</a:t>
            </a:r>
            <a:r>
              <a:rPr lang="en-US" altLang="zh-CN" dirty="0"/>
              <a:t>px, </a:t>
            </a:r>
            <a:r>
              <a:rPr lang="en-US" altLang="zh-CN" dirty="0" err="1"/>
              <a:t>py</a:t>
            </a:r>
            <a:r>
              <a:rPr lang="en-US" altLang="zh-CN" dirty="0"/>
              <a:t>, </a:t>
            </a:r>
            <a:r>
              <a:rPr lang="en-US" altLang="zh-CN" dirty="0" err="1"/>
              <a:t>vx</a:t>
            </a:r>
            <a:r>
              <a:rPr lang="en-US" altLang="zh-CN" dirty="0"/>
              <a:t>, </a:t>
            </a:r>
            <a:r>
              <a:rPr lang="en-US" altLang="zh-CN" dirty="0" err="1"/>
              <a:t>vy</a:t>
            </a:r>
            <a:r>
              <a:rPr lang="en-US" altLang="zh-CN" dirty="0"/>
              <a:t>, ax, ay</a:t>
            </a:r>
            <a:r>
              <a:rPr lang="zh-CN" altLang="en-US" dirty="0"/>
              <a:t>。</a:t>
            </a:r>
            <a:endParaRPr lang="en-US" altLang="zh-CN" dirty="0"/>
          </a:p>
          <a:p>
            <a:pPr algn="l"/>
            <a:r>
              <a:rPr lang="en-US" altLang="zh-CN" dirty="0"/>
              <a:t>Output</a:t>
            </a:r>
            <a:r>
              <a:rPr lang="zh-CN" altLang="en-US" dirty="0"/>
              <a:t>為</a:t>
            </a:r>
            <a:r>
              <a:rPr lang="en-US" altLang="zh-CN" dirty="0"/>
              <a:t>BBOX</a:t>
            </a:r>
            <a:r>
              <a:rPr lang="zh-CN" altLang="en-US" dirty="0"/>
              <a:t>質心。</a:t>
            </a:r>
            <a:endParaRPr lang="en-US" altLang="zh-CN" dirty="0"/>
          </a:p>
          <a:p>
            <a:pPr algn="l"/>
            <a:endParaRPr lang="en-US" altLang="zh-CN" dirty="0"/>
          </a:p>
          <a:p>
            <a:pPr algn="l"/>
            <a:r>
              <a:rPr lang="zh-CN" altLang="en-US" dirty="0"/>
              <a:t>在得到有毫米波雷達點預測出的</a:t>
            </a:r>
            <a:r>
              <a:rPr lang="en-US" altLang="zh-CN" dirty="0"/>
              <a:t>pixel point</a:t>
            </a:r>
            <a:r>
              <a:rPr lang="zh-CN" altLang="en-US" dirty="0"/>
              <a:t>後，</a:t>
            </a:r>
            <a:endParaRPr lang="en-US" altLang="zh-CN" dirty="0"/>
          </a:p>
          <a:p>
            <a:pPr algn="l"/>
            <a:r>
              <a:rPr lang="zh-CN" altLang="en-US" dirty="0"/>
              <a:t>我們可以與 目標 進行匹配。</a:t>
            </a:r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28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這邊提出了一個基於</a:t>
            </a:r>
            <a:r>
              <a:rPr lang="en-US" altLang="zh-CN" dirty="0" err="1"/>
              <a:t>Ml</a:t>
            </a:r>
            <a:r>
              <a:rPr lang="zh-CN" altLang="en-US" dirty="0"/>
              <a:t>的方法 利用 </a:t>
            </a:r>
            <a:r>
              <a:rPr lang="en-US" altLang="zh-CN" dirty="0"/>
              <a:t>BBOX</a:t>
            </a:r>
            <a:r>
              <a:rPr lang="zh-CN" altLang="en-US" dirty="0"/>
              <a:t>資訊 來預測 空間位置 。</a:t>
            </a:r>
            <a:endParaRPr lang="en-US" altLang="zh-CN" dirty="0"/>
          </a:p>
          <a:p>
            <a:pPr algn="l"/>
            <a:endParaRPr lang="en-US" altLang="zh-TW" dirty="0"/>
          </a:p>
          <a:p>
            <a:pPr algn="l"/>
            <a:r>
              <a:rPr lang="zh-CN" altLang="en-US" dirty="0"/>
              <a:t>這樣做的優點</a:t>
            </a:r>
            <a:r>
              <a:rPr lang="en-US" altLang="zh-CN" dirty="0"/>
              <a:t>/</a:t>
            </a:r>
            <a:r>
              <a:rPr lang="zh-CN" altLang="en-US" dirty="0"/>
              <a:t>目的：</a:t>
            </a:r>
            <a:endParaRPr lang="en-US" altLang="zh-CN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CN" altLang="en-US" dirty="0"/>
              <a:t>影像中的人在沒有對應的毫米波雷達點時</a:t>
            </a:r>
            <a:r>
              <a:rPr lang="en-US" altLang="zh-CN" dirty="0"/>
              <a:t>(</a:t>
            </a:r>
            <a:r>
              <a:rPr lang="zh-CN" altLang="en-US" dirty="0"/>
              <a:t>人靜止</a:t>
            </a:r>
            <a:r>
              <a:rPr lang="en-US" altLang="zh-CN" dirty="0"/>
              <a:t>/MMW</a:t>
            </a:r>
            <a:r>
              <a:rPr lang="zh-CN" altLang="en-US" dirty="0"/>
              <a:t>追蹤失敗</a:t>
            </a:r>
            <a:r>
              <a:rPr lang="en-US" altLang="zh-CN" dirty="0"/>
              <a:t>)</a:t>
            </a:r>
            <a:r>
              <a:rPr lang="zh-CN" altLang="en-US" dirty="0"/>
              <a:t>，可以採用估計的位置</a:t>
            </a:r>
            <a:endParaRPr lang="en-US" altLang="zh-CN" dirty="0"/>
          </a:p>
          <a:p>
            <a:pPr marL="228600" indent="-228600" algn="l">
              <a:buFont typeface="+mj-lt"/>
              <a:buAutoNum type="arabicPeriod"/>
            </a:pPr>
            <a:r>
              <a:rPr lang="zh-CN" altLang="en-US" dirty="0"/>
              <a:t>為後續 毫米波雷達 與 彩色相機 的融合提供更多資訊，提升融合的精度</a:t>
            </a:r>
            <a:r>
              <a:rPr lang="en-US" altLang="zh-CN" dirty="0"/>
              <a:t>(</a:t>
            </a:r>
            <a:r>
              <a:rPr lang="zh-CN" altLang="en-US" dirty="0"/>
              <a:t>特別是交叉經過、遮擋的時候，深度資訊是有幫助的</a:t>
            </a:r>
            <a:r>
              <a:rPr lang="en-US" altLang="zh-CN" dirty="0"/>
              <a:t>)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 algn="l">
              <a:buFont typeface="+mj-lt"/>
              <a:buNone/>
            </a:pPr>
            <a:endParaRPr lang="en-US" altLang="zh-CN" dirty="0"/>
          </a:p>
          <a:p>
            <a:pPr marL="0" indent="0" algn="l">
              <a:buFont typeface="+mj-lt"/>
              <a:buNone/>
            </a:pPr>
            <a:r>
              <a:rPr lang="zh-CN" altLang="en-US" dirty="0"/>
              <a:t>我們觀察</a:t>
            </a:r>
            <a:r>
              <a:rPr lang="en-US" altLang="zh-CN" dirty="0"/>
              <a:t>BBOX</a:t>
            </a:r>
            <a:r>
              <a:rPr lang="zh-CN" altLang="en-US" dirty="0"/>
              <a:t>中心底部的點是相對穩定，且和真實位置有一定的關係的</a:t>
            </a:r>
            <a:r>
              <a:rPr lang="en-US" altLang="zh-CN" dirty="0"/>
              <a:t>(perspective transform)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 algn="l">
              <a:buFont typeface="+mj-lt"/>
              <a:buNone/>
            </a:pPr>
            <a:r>
              <a:rPr lang="zh-CN" altLang="en-US" dirty="0"/>
              <a:t>因此我們將中心底部點作為</a:t>
            </a:r>
            <a:r>
              <a:rPr lang="en-US" altLang="zh-CN" dirty="0"/>
              <a:t>input</a:t>
            </a:r>
            <a:r>
              <a:rPr lang="zh-CN" altLang="en-US" dirty="0"/>
              <a:t>，</a:t>
            </a:r>
            <a:r>
              <a:rPr lang="en-US" altLang="zh-CN" dirty="0"/>
              <a:t>output</a:t>
            </a:r>
            <a:r>
              <a:rPr lang="zh-CN" altLang="en-US" dirty="0"/>
              <a:t>為空間真實位置。</a:t>
            </a:r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157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為了更加方便收集</a:t>
            </a:r>
            <a:r>
              <a:rPr lang="en-US" altLang="zh-CN" dirty="0"/>
              <a:t>data</a:t>
            </a:r>
            <a:r>
              <a:rPr lang="zh-CN" altLang="en-US" dirty="0"/>
              <a:t>來訓練前面的模型，減少標註</a:t>
            </a:r>
            <a:r>
              <a:rPr lang="en-US" altLang="zh-CN" dirty="0"/>
              <a:t>data</a:t>
            </a:r>
            <a:r>
              <a:rPr lang="zh-CN" altLang="en-US" dirty="0"/>
              <a:t>的時間，</a:t>
            </a:r>
            <a:endParaRPr lang="en-US" altLang="zh-CN" dirty="0"/>
          </a:p>
          <a:p>
            <a:pPr algn="l"/>
            <a:r>
              <a:rPr lang="zh-CN" altLang="en-US" dirty="0"/>
              <a:t>我們設定 </a:t>
            </a:r>
            <a:r>
              <a:rPr lang="zh-TW" altLang="en-US" dirty="0"/>
              <a:t>當圖像中只有一個人，毫米波雷達中只有一個點時，</a:t>
            </a:r>
            <a:endParaRPr lang="en-US" altLang="zh-TW" dirty="0"/>
          </a:p>
          <a:p>
            <a:pPr algn="l"/>
            <a:r>
              <a:rPr lang="zh-CN" altLang="en-US" dirty="0"/>
              <a:t>將這對</a:t>
            </a:r>
            <a:r>
              <a:rPr lang="en-US" altLang="zh-CN" dirty="0"/>
              <a:t>data</a:t>
            </a:r>
            <a:r>
              <a:rPr lang="zh-CN" altLang="en-US" dirty="0"/>
              <a:t>自動匹配，達到自動標註的效果。</a:t>
            </a:r>
            <a:r>
              <a:rPr lang="zh-TW" altLang="en-US" dirty="0"/>
              <a:t> </a:t>
            </a:r>
            <a:endParaRPr lang="en-US" altLang="zh-TW" dirty="0"/>
          </a:p>
          <a:p>
            <a:pPr algn="l"/>
            <a:endParaRPr lang="en-US" altLang="zh-TW" dirty="0"/>
          </a:p>
          <a:p>
            <a:pPr algn="l"/>
            <a:r>
              <a:rPr lang="zh-CN" altLang="en-US" dirty="0"/>
              <a:t>再分別應用到前面 坐標校正 和 位置估計 的</a:t>
            </a:r>
            <a:r>
              <a:rPr lang="en-US" altLang="zh-CN" dirty="0"/>
              <a:t>ml model</a:t>
            </a:r>
            <a:r>
              <a:rPr lang="zh-CN" altLang="en-US" dirty="0"/>
              <a:t>中進行訓練。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190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如圖分別是 坐標校正 和 位置估計 的兩個結果圖。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所以我們可以比較  </a:t>
            </a:r>
            <a:r>
              <a:rPr lang="en-US" altLang="zh-CN" dirty="0"/>
              <a:t>pixel</a:t>
            </a:r>
            <a:r>
              <a:rPr lang="zh-CN" altLang="en-US" dirty="0"/>
              <a:t>點之間的距離 與 位置之間的距離，來判斷是否匹配。</a:t>
            </a:r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EC871-CAC6-4271-8255-AD823FDBC7FF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03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經過我們前面的方法，我們 現在的已知資訊有 </a:t>
            </a:r>
            <a:r>
              <a:rPr lang="en-US" altLang="zh-CN" dirty="0" err="1"/>
              <a:t>mmw</a:t>
            </a:r>
            <a:r>
              <a:rPr lang="en-US" altLang="zh-CN" dirty="0"/>
              <a:t> and Cam.</a:t>
            </a:r>
          </a:p>
          <a:p>
            <a:r>
              <a:rPr lang="zh-CN" altLang="en-US" dirty="0"/>
              <a:t>我們計算他們之間的歐式距離，可以得到</a:t>
            </a:r>
            <a:r>
              <a:rPr lang="en-US" altLang="zh-CN" dirty="0"/>
              <a:t>centroid </a:t>
            </a:r>
            <a:r>
              <a:rPr lang="zh-CN" altLang="en-US" dirty="0"/>
              <a:t>和 </a:t>
            </a:r>
            <a:r>
              <a:rPr lang="en-US" altLang="zh-CN" dirty="0"/>
              <a:t>position distance error.</a:t>
            </a:r>
          </a:p>
          <a:p>
            <a:r>
              <a:rPr lang="zh-CN" altLang="en-US" dirty="0"/>
              <a:t>因為兩個</a:t>
            </a:r>
            <a:r>
              <a:rPr lang="en-US" altLang="zh-CN" dirty="0"/>
              <a:t>distance</a:t>
            </a:r>
            <a:r>
              <a:rPr lang="zh-CN" altLang="en-US" dirty="0"/>
              <a:t>之間的單位不一樣，所以我們會給定一個權重，目前是</a:t>
            </a:r>
            <a:r>
              <a:rPr lang="en-US" altLang="zh-CN" dirty="0"/>
              <a:t>1</a:t>
            </a:r>
            <a:r>
              <a:rPr lang="zh-CN" altLang="en-US" dirty="0"/>
              <a:t>， </a:t>
            </a:r>
            <a:r>
              <a:rPr lang="en-US" altLang="zh-CN" dirty="0"/>
              <a:t>100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我們會先經過預處理，把不在</a:t>
            </a:r>
            <a:r>
              <a:rPr lang="en-US" altLang="zh-CN" dirty="0"/>
              <a:t>BBOX</a:t>
            </a:r>
            <a:r>
              <a:rPr lang="zh-CN" altLang="en-US" dirty="0"/>
              <a:t>內的 毫米波雷達點 排除在外。</a:t>
            </a:r>
            <a:endParaRPr lang="en-US" altLang="zh-CN" dirty="0"/>
          </a:p>
          <a:p>
            <a:r>
              <a:rPr lang="zh-CN" altLang="en-US" dirty="0"/>
              <a:t>然後將計算出的</a:t>
            </a:r>
            <a:r>
              <a:rPr lang="en-US" altLang="zh-CN" dirty="0"/>
              <a:t>error matrix </a:t>
            </a:r>
            <a:r>
              <a:rPr lang="zh-CN" altLang="en-US" dirty="0"/>
              <a:t>透過 </a:t>
            </a:r>
            <a:r>
              <a:rPr lang="en-US" altLang="zh-CN" dirty="0"/>
              <a:t>Hungarian </a:t>
            </a:r>
            <a:r>
              <a:rPr lang="zh-CN" altLang="en-US" dirty="0"/>
              <a:t>進行匹配，會得到三類。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其中 </a:t>
            </a:r>
            <a:r>
              <a:rPr lang="en-US" altLang="zh-CN" dirty="0"/>
              <a:t>unmatched BBOX </a:t>
            </a:r>
            <a:r>
              <a:rPr lang="zh-CN" altLang="en-US" dirty="0"/>
              <a:t>我們可以使用 預測出的位置 來 代替 毫米波雷達點。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EC871-CAC6-4271-8255-AD823FDBC7F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810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如圖是我們主要的實驗區域，藍色線是我們的</a:t>
            </a:r>
            <a:r>
              <a:rPr lang="en-US" altLang="zh-CN" dirty="0"/>
              <a:t>camera</a:t>
            </a:r>
            <a:r>
              <a:rPr lang="zh-CN" altLang="en-US" dirty="0"/>
              <a:t>範圍，紅色是</a:t>
            </a:r>
            <a:r>
              <a:rPr lang="en-US" altLang="zh-CN" dirty="0" err="1"/>
              <a:t>mmw</a:t>
            </a:r>
            <a:r>
              <a:rPr lang="zh-CN" altLang="en-US" dirty="0"/>
              <a:t>範圍</a:t>
            </a:r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707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這邊要介紹我們的</a:t>
            </a:r>
            <a:r>
              <a:rPr lang="en-US" altLang="zh-CN" dirty="0"/>
              <a:t>UID</a:t>
            </a:r>
            <a:r>
              <a:rPr lang="zh-CN" altLang="en-US" dirty="0"/>
              <a:t>策略，目的是為了在兩個</a:t>
            </a:r>
            <a:r>
              <a:rPr lang="en-US" altLang="zh-CN" dirty="0"/>
              <a:t>sensor</a:t>
            </a:r>
            <a:r>
              <a:rPr lang="zh-CN" altLang="en-US" dirty="0"/>
              <a:t>傳感器範圍內保持</a:t>
            </a:r>
            <a:r>
              <a:rPr lang="en-US" altLang="zh-CN" dirty="0"/>
              <a:t>ID</a:t>
            </a:r>
            <a:r>
              <a:rPr lang="zh-CN" altLang="en-US" dirty="0"/>
              <a:t>不變。</a:t>
            </a:r>
            <a:endParaRPr lang="en-US" altLang="zh-CN" dirty="0"/>
          </a:p>
          <a:p>
            <a:pPr algn="l"/>
            <a:r>
              <a:rPr lang="zh-CN" altLang="en-US" dirty="0"/>
              <a:t>已知我們在 </a:t>
            </a:r>
            <a:r>
              <a:rPr lang="en-US" altLang="zh-CN" dirty="0"/>
              <a:t>camera</a:t>
            </a:r>
            <a:r>
              <a:rPr lang="zh-CN" altLang="en-US" dirty="0"/>
              <a:t>端 和 </a:t>
            </a:r>
            <a:r>
              <a:rPr lang="en-US" altLang="zh-CN" dirty="0"/>
              <a:t>MMW</a:t>
            </a:r>
            <a:r>
              <a:rPr lang="zh-CN" altLang="en-US" dirty="0"/>
              <a:t>端 都會有追蹤結果，得到</a:t>
            </a:r>
            <a:r>
              <a:rPr lang="en-US" altLang="zh-CN" dirty="0"/>
              <a:t>C</a:t>
            </a:r>
            <a:r>
              <a:rPr lang="en-US" altLang="zh-CN" baseline="-25000" dirty="0"/>
              <a:t>ID</a:t>
            </a:r>
            <a:r>
              <a:rPr lang="en-US" altLang="zh-CN" dirty="0"/>
              <a:t>, M</a:t>
            </a:r>
            <a:r>
              <a:rPr lang="en-US" altLang="zh-CN" baseline="-25000" dirty="0"/>
              <a:t>ID</a:t>
            </a:r>
            <a:r>
              <a:rPr lang="en-US" altLang="zh-CN" baseline="0" dirty="0"/>
              <a:t>, </a:t>
            </a:r>
            <a:r>
              <a:rPr lang="zh-CN" altLang="en-US" baseline="0" dirty="0"/>
              <a:t>其中</a:t>
            </a:r>
            <a:r>
              <a:rPr lang="en-US" altLang="zh-CN" baseline="0" dirty="0"/>
              <a:t>CID</a:t>
            </a:r>
            <a:r>
              <a:rPr lang="zh-CN" altLang="en-US" baseline="0" dirty="0"/>
              <a:t>是遞增，</a:t>
            </a:r>
            <a:r>
              <a:rPr lang="en-US" altLang="zh-CN" baseline="0" dirty="0"/>
              <a:t>MID</a:t>
            </a:r>
            <a:r>
              <a:rPr lang="zh-CN" altLang="en-US" baseline="0" dirty="0"/>
              <a:t>是遞補的，遞補的</a:t>
            </a:r>
            <a:r>
              <a:rPr lang="en-US" altLang="zh-CN" baseline="0" dirty="0"/>
              <a:t>MID</a:t>
            </a:r>
            <a:r>
              <a:rPr lang="zh-CN" altLang="en-US" baseline="0" dirty="0"/>
              <a:t>會對後續持續追蹤影響很大，</a:t>
            </a:r>
            <a:endParaRPr lang="en-US" altLang="zh-CN" baseline="0" dirty="0"/>
          </a:p>
          <a:p>
            <a:pPr algn="l"/>
            <a:endParaRPr lang="en-US" altLang="zh-CN" baseline="-25000" dirty="0"/>
          </a:p>
          <a:p>
            <a:pPr algn="l"/>
            <a:r>
              <a:rPr lang="zh-CN" altLang="en-US" dirty="0"/>
              <a:t>並且在影像端的追蹤精度是高於</a:t>
            </a:r>
            <a:r>
              <a:rPr lang="en-US" altLang="zh-CN" dirty="0"/>
              <a:t>MMW</a:t>
            </a:r>
            <a:r>
              <a:rPr lang="zh-CN" altLang="en-US" dirty="0"/>
              <a:t>的，因此我們的策略是</a:t>
            </a:r>
            <a:r>
              <a:rPr lang="en-US" altLang="zh-CN" dirty="0"/>
              <a:t>C</a:t>
            </a:r>
            <a:r>
              <a:rPr lang="en-US" altLang="zh-CN" baseline="-25000" dirty="0"/>
              <a:t>ID</a:t>
            </a:r>
            <a:r>
              <a:rPr lang="zh-CN" altLang="en-US" dirty="0"/>
              <a:t>主導，</a:t>
            </a:r>
            <a:r>
              <a:rPr lang="en-US" altLang="zh-CN" dirty="0"/>
              <a:t>M</a:t>
            </a:r>
            <a:r>
              <a:rPr lang="en-US" altLang="zh-CN" baseline="-25000" dirty="0"/>
              <a:t>ID</a:t>
            </a:r>
            <a:r>
              <a:rPr lang="zh-CN" altLang="en-US" baseline="0" dirty="0"/>
              <a:t>為輔助。</a:t>
            </a:r>
            <a:endParaRPr lang="en-US" altLang="zh-CN" baseline="0" dirty="0"/>
          </a:p>
          <a:p>
            <a:pPr algn="l"/>
            <a:endParaRPr lang="en-US" altLang="zh-CN" baseline="0" dirty="0"/>
          </a:p>
          <a:p>
            <a:pPr algn="l"/>
            <a:r>
              <a:rPr lang="en-US" altLang="zh-CN" baseline="0" dirty="0"/>
              <a:t>UID</a:t>
            </a:r>
            <a:r>
              <a:rPr lang="zh-CN" altLang="en-US" baseline="0" dirty="0"/>
              <a:t>分配：在</a:t>
            </a:r>
            <a:r>
              <a:rPr lang="en-US" altLang="zh-CN" baseline="0" dirty="0"/>
              <a:t>only MMW area</a:t>
            </a:r>
            <a:r>
              <a:rPr lang="zh-CN" altLang="en-US" baseline="0" dirty="0"/>
              <a:t>，分配一個</a:t>
            </a:r>
            <a:r>
              <a:rPr lang="en-US" altLang="zh-CN" baseline="0" dirty="0"/>
              <a:t>UID</a:t>
            </a:r>
            <a:r>
              <a:rPr lang="zh-CN" altLang="en-US" baseline="0" dirty="0"/>
              <a:t>。 在</a:t>
            </a:r>
            <a:r>
              <a:rPr lang="en-US" altLang="zh-CN" baseline="0" dirty="0"/>
              <a:t>overlapping area</a:t>
            </a:r>
            <a:r>
              <a:rPr lang="zh-CN" altLang="en-US" baseline="0" dirty="0"/>
              <a:t>，不會給</a:t>
            </a:r>
            <a:r>
              <a:rPr lang="en-US" altLang="zh-CN" baseline="0" dirty="0"/>
              <a:t>MMW assign UID, </a:t>
            </a:r>
            <a:r>
              <a:rPr lang="zh-CN" altLang="en-US" baseline="0" dirty="0"/>
              <a:t>會給每個</a:t>
            </a:r>
            <a:r>
              <a:rPr lang="en-US" altLang="zh-CN" baseline="0" dirty="0"/>
              <a:t>BBOX</a:t>
            </a:r>
            <a:r>
              <a:rPr lang="zh-CN" altLang="en-US" baseline="0" dirty="0"/>
              <a:t>一個</a:t>
            </a:r>
            <a:r>
              <a:rPr lang="en-US" altLang="zh-CN" baseline="0" dirty="0"/>
              <a:t>UID</a:t>
            </a:r>
            <a:r>
              <a:rPr lang="zh-CN" altLang="en-US" baseline="0" dirty="0"/>
              <a:t>。</a:t>
            </a:r>
            <a:endParaRPr lang="en-US" altLang="zh-CN" baseline="0" dirty="0"/>
          </a:p>
          <a:p>
            <a:pPr algn="l"/>
            <a:endParaRPr lang="en-US" altLang="zh-CN" baseline="0" dirty="0"/>
          </a:p>
          <a:p>
            <a:pPr algn="l"/>
            <a:r>
              <a:rPr lang="zh-CN" altLang="en-US" baseline="0" dirty="0"/>
              <a:t>狀態的轉變：</a:t>
            </a:r>
            <a:endParaRPr lang="en-US" altLang="zh-CN" baseline="0" dirty="0"/>
          </a:p>
          <a:p>
            <a:pPr algn="l"/>
            <a:r>
              <a:rPr lang="en-US" altLang="zh-CN" dirty="0"/>
              <a:t>MMW to Match: </a:t>
            </a:r>
            <a:r>
              <a:rPr lang="zh-CN" altLang="en-US" dirty="0"/>
              <a:t>從重疊區域外走進內。</a:t>
            </a:r>
            <a:endParaRPr lang="en-US" altLang="zh-CN" dirty="0"/>
          </a:p>
          <a:p>
            <a:pPr algn="l"/>
            <a:r>
              <a:rPr lang="en-US" altLang="zh-CN" dirty="0"/>
              <a:t>Match to MMW: </a:t>
            </a:r>
            <a:r>
              <a:rPr lang="zh-CN" altLang="en-US" dirty="0"/>
              <a:t>內走到外。</a:t>
            </a:r>
            <a:endParaRPr lang="en-US" altLang="zh-CN" dirty="0"/>
          </a:p>
          <a:p>
            <a:pPr algn="l"/>
            <a:r>
              <a:rPr lang="en-US" altLang="zh-CN" dirty="0"/>
              <a:t>Match to CAM</a:t>
            </a:r>
            <a:r>
              <a:rPr lang="zh-CN" altLang="en-US" dirty="0"/>
              <a:t>： 在重疊區域內，沒有</a:t>
            </a:r>
            <a:r>
              <a:rPr lang="en-US" altLang="zh-CN" dirty="0"/>
              <a:t>match</a:t>
            </a:r>
            <a:r>
              <a:rPr lang="zh-CN" altLang="en-US" dirty="0"/>
              <a:t>到</a:t>
            </a:r>
            <a:r>
              <a:rPr lang="en-US" altLang="zh-CN" dirty="0"/>
              <a:t>MMW (</a:t>
            </a:r>
            <a:r>
              <a:rPr lang="zh-CN" altLang="en-US" dirty="0"/>
              <a:t>遮擋，站立，無法偵測</a:t>
            </a:r>
            <a:r>
              <a:rPr lang="en-US" altLang="zh-CN" dirty="0"/>
              <a:t>)</a:t>
            </a:r>
            <a:r>
              <a:rPr lang="zh-CN" altLang="en-US" dirty="0"/>
              <a:t>。</a:t>
            </a:r>
            <a:endParaRPr lang="en-US" altLang="zh-CN" dirty="0"/>
          </a:p>
          <a:p>
            <a:pPr algn="l"/>
            <a:r>
              <a:rPr lang="en-US" altLang="zh-CN" dirty="0"/>
              <a:t>CAM to</a:t>
            </a:r>
            <a:r>
              <a:rPr lang="zh-CN" altLang="en-US" dirty="0"/>
              <a:t> </a:t>
            </a:r>
            <a:r>
              <a:rPr lang="en-US" altLang="zh-CN" dirty="0"/>
              <a:t>Match:</a:t>
            </a:r>
            <a:r>
              <a:rPr lang="zh-CN" altLang="en-US" dirty="0"/>
              <a:t> 找到對應</a:t>
            </a:r>
            <a:r>
              <a:rPr lang="en-US" altLang="zh-CN" dirty="0"/>
              <a:t>MMW</a:t>
            </a:r>
            <a:r>
              <a:rPr lang="zh-CN" altLang="en-US" dirty="0"/>
              <a:t>。</a:t>
            </a:r>
            <a:endParaRPr lang="en-US" altLang="zh-CN" dirty="0"/>
          </a:p>
          <a:p>
            <a:pPr algn="l"/>
            <a:endParaRPr lang="en-US" altLang="zh-CN" dirty="0"/>
          </a:p>
          <a:p>
            <a:pPr algn="l"/>
            <a:endParaRPr lang="en-US" altLang="zh-CN" dirty="0"/>
          </a:p>
          <a:p>
            <a:pPr algn="l"/>
            <a:r>
              <a:rPr lang="zh-CN" altLang="en-US" dirty="0"/>
              <a:t>困難點：</a:t>
            </a:r>
            <a:endParaRPr lang="en-US" altLang="zh-CN" dirty="0"/>
          </a:p>
          <a:p>
            <a:pPr algn="l"/>
            <a:endParaRPr lang="en-US" altLang="zh-TW" dirty="0"/>
          </a:p>
          <a:p>
            <a:pPr marL="228600" indent="-228600" algn="l">
              <a:buAutoNum type="arabicPeriod"/>
            </a:pPr>
            <a:r>
              <a:rPr lang="zh-CN" altLang="en-US" dirty="0"/>
              <a:t>從只有毫米波雷達區域 走進 重疊區域</a:t>
            </a:r>
            <a:endParaRPr lang="en-US" altLang="zh-CN" dirty="0"/>
          </a:p>
          <a:p>
            <a:pPr marL="228600" indent="-228600" algn="l">
              <a:buAutoNum type="arabicPeriod"/>
            </a:pPr>
            <a:r>
              <a:rPr lang="zh-CN" altLang="en-US" dirty="0"/>
              <a:t>從重疊區域 走進只有雷達的區域</a:t>
            </a:r>
            <a:endParaRPr lang="en-US" altLang="zh-CN" dirty="0"/>
          </a:p>
          <a:p>
            <a:pPr marL="228600" indent="-228600" algn="l">
              <a:buAutoNum type="arabicPeriod"/>
            </a:pPr>
            <a:endParaRPr lang="en-US" altLang="zh-TW" dirty="0"/>
          </a:p>
          <a:p>
            <a:pPr marL="228600" indent="-228600" algn="l">
              <a:buAutoNum type="arabicPeriod"/>
            </a:pPr>
            <a:r>
              <a:rPr lang="zh-CN" altLang="en-US" dirty="0"/>
              <a:t>這幾種條件下，要保持</a:t>
            </a:r>
            <a:r>
              <a:rPr lang="en-US" altLang="zh-CN" dirty="0"/>
              <a:t>UID</a:t>
            </a:r>
            <a:r>
              <a:rPr lang="zh-CN" altLang="en-US" dirty="0"/>
              <a:t>不變。</a:t>
            </a:r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75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25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859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085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因為兩個</a:t>
            </a:r>
            <a:r>
              <a:rPr lang="en-US" altLang="zh-CN" dirty="0"/>
              <a:t>sensor</a:t>
            </a:r>
            <a:r>
              <a:rPr lang="zh-CN" altLang="en-US" dirty="0"/>
              <a:t>不同的採樣頻率，</a:t>
            </a:r>
            <a:r>
              <a:rPr lang="en-US" altLang="zh-CN" dirty="0"/>
              <a:t>Camera </a:t>
            </a:r>
            <a:r>
              <a:rPr lang="zh-CN" altLang="en-US" dirty="0"/>
              <a:t>大概是</a:t>
            </a:r>
            <a:r>
              <a:rPr lang="en-US" altLang="zh-CN" dirty="0"/>
              <a:t>30fps, MMW</a:t>
            </a:r>
            <a:r>
              <a:rPr lang="zh-CN" altLang="en-US" dirty="0"/>
              <a:t>是</a:t>
            </a:r>
            <a:r>
              <a:rPr lang="en-US" altLang="zh-CN" dirty="0"/>
              <a:t>16fps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所以我們需要對他們進行時間同步，理論上來說他們的資訊會更加準確。</a:t>
            </a:r>
            <a:endParaRPr lang="en-US" altLang="zh-CN" dirty="0"/>
          </a:p>
          <a:p>
            <a:endParaRPr lang="en-US" altLang="zh-TW" dirty="0"/>
          </a:p>
          <a:p>
            <a:r>
              <a:rPr lang="zh-CN" altLang="en-US" dirty="0"/>
              <a:t>當</a:t>
            </a:r>
            <a:r>
              <a:rPr lang="en-US" altLang="zh-CN" dirty="0"/>
              <a:t>camera </a:t>
            </a:r>
            <a:r>
              <a:rPr lang="zh-CN" altLang="en-US" dirty="0"/>
              <a:t>時間快於</a:t>
            </a:r>
            <a:r>
              <a:rPr lang="en-US" altLang="zh-CN" dirty="0"/>
              <a:t>Radar</a:t>
            </a:r>
            <a:r>
              <a:rPr lang="zh-CN" altLang="en-US" dirty="0"/>
              <a:t>時，我們會用勻加速公式來同步</a:t>
            </a:r>
            <a:r>
              <a:rPr lang="en-US" altLang="zh-CN" dirty="0"/>
              <a:t>camera</a:t>
            </a:r>
            <a:r>
              <a:rPr lang="zh-CN" altLang="en-US" dirty="0"/>
              <a:t>時間點的</a:t>
            </a:r>
            <a:r>
              <a:rPr lang="en-US" altLang="zh-CN" dirty="0"/>
              <a:t>radar </a:t>
            </a:r>
            <a:r>
              <a:rPr lang="zh-CN" altLang="en-US" dirty="0"/>
              <a:t>數值。</a:t>
            </a:r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73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因為</a:t>
            </a:r>
            <a:r>
              <a:rPr lang="en-US" altLang="zh-CN" dirty="0"/>
              <a:t>radar</a:t>
            </a:r>
            <a:r>
              <a:rPr lang="zh-CN" altLang="en-US" dirty="0"/>
              <a:t>本身有</a:t>
            </a:r>
            <a:r>
              <a:rPr lang="en-US" altLang="zh-CN" dirty="0"/>
              <a:t>x, y, </a:t>
            </a:r>
            <a:r>
              <a:rPr lang="en-US" altLang="zh-CN" dirty="0" err="1"/>
              <a:t>vx</a:t>
            </a:r>
            <a:r>
              <a:rPr lang="en-US" altLang="zh-CN" dirty="0"/>
              <a:t>, </a:t>
            </a:r>
            <a:r>
              <a:rPr lang="en-US" altLang="zh-CN" dirty="0" err="1"/>
              <a:t>vy</a:t>
            </a:r>
            <a:r>
              <a:rPr lang="en-US" altLang="zh-CN" dirty="0"/>
              <a:t>, ax, ay</a:t>
            </a:r>
            <a:r>
              <a:rPr lang="zh-CN" altLang="en-US" dirty="0"/>
              <a:t>，所以剛好可以利用勻加速公式進行同步。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943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當相機採樣的時間慢於毫米波雷達時，我們會使用線性內插的方法。</a:t>
            </a:r>
            <a:endParaRPr lang="en-US" altLang="zh-CN" dirty="0"/>
          </a:p>
          <a:p>
            <a:r>
              <a:rPr lang="en-US" altLang="zh-TW" dirty="0"/>
              <a:t>t (current image timestamp), x (millimeter-wave radar information of the target), </a:t>
            </a:r>
          </a:p>
          <a:p>
            <a:r>
              <a:rPr lang="en-US" altLang="zh-TW" dirty="0"/>
              <a:t>x1 and t1 (the current millimeter-wave radar information and its corresponding timestamp), </a:t>
            </a:r>
          </a:p>
          <a:p>
            <a:r>
              <a:rPr lang="en-US" altLang="zh-TW" dirty="0"/>
              <a:t>x0 and t0 (represent the previous millimeter-wave radar information and its corresponding timestamp).</a:t>
            </a:r>
            <a:endParaRPr lang="en-US" altLang="zh-CN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0277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如圖是我們在</a:t>
            </a:r>
            <a:r>
              <a:rPr lang="en-US" altLang="zh-CN" dirty="0"/>
              <a:t>LAB328</a:t>
            </a:r>
            <a:r>
              <a:rPr lang="zh-CN" altLang="en-US" dirty="0"/>
              <a:t>空間時測試時，</a:t>
            </a:r>
            <a:r>
              <a:rPr lang="en-US" altLang="zh-CN" dirty="0"/>
              <a:t>sensor</a:t>
            </a:r>
            <a:r>
              <a:rPr lang="zh-CN" altLang="en-US" dirty="0"/>
              <a:t>架設的位置。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994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在</a:t>
            </a:r>
            <a:r>
              <a:rPr lang="en-US" altLang="zh-CN" dirty="0"/>
              <a:t>LAB326</a:t>
            </a:r>
            <a:r>
              <a:rPr lang="zh-CN" altLang="en-US" dirty="0"/>
              <a:t>時，</a:t>
            </a:r>
            <a:r>
              <a:rPr lang="en-US" altLang="zh-CN" dirty="0"/>
              <a:t>sensor</a:t>
            </a:r>
            <a:r>
              <a:rPr lang="zh-CN" altLang="en-US" dirty="0"/>
              <a:t>架設的位置。</a:t>
            </a:r>
            <a:endParaRPr lang="zh-TW" altLang="en-US" dirty="0"/>
          </a:p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264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我們收集了在上述</a:t>
            </a:r>
            <a:r>
              <a:rPr lang="en-US" altLang="zh-CN" dirty="0"/>
              <a:t>4</a:t>
            </a:r>
            <a:r>
              <a:rPr lang="zh-CN" altLang="en-US" dirty="0"/>
              <a:t>個</a:t>
            </a:r>
            <a:r>
              <a:rPr lang="en-US" altLang="zh-CN" dirty="0"/>
              <a:t>sensor</a:t>
            </a:r>
            <a:r>
              <a:rPr lang="zh-CN" altLang="en-US" dirty="0"/>
              <a:t>架設位置下的</a:t>
            </a:r>
            <a:r>
              <a:rPr lang="en-US" altLang="zh-CN" dirty="0"/>
              <a:t>data</a:t>
            </a:r>
            <a:r>
              <a:rPr lang="zh-CN" altLang="en-US" dirty="0"/>
              <a:t>。</a:t>
            </a:r>
            <a:endParaRPr lang="en-US" altLang="zh-CN" dirty="0"/>
          </a:p>
          <a:p>
            <a:pPr algn="l"/>
            <a:r>
              <a:rPr lang="en-US" altLang="zh-CN" dirty="0"/>
              <a:t>1,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在</a:t>
            </a:r>
            <a:r>
              <a:rPr lang="en-US" altLang="zh-CN" dirty="0"/>
              <a:t>Lab 328</a:t>
            </a:r>
          </a:p>
          <a:p>
            <a:pPr algn="l"/>
            <a:r>
              <a:rPr lang="en-US" altLang="zh-CN" dirty="0"/>
              <a:t>3, 4</a:t>
            </a:r>
            <a:r>
              <a:rPr lang="zh-CN" altLang="en-US" dirty="0"/>
              <a:t>在</a:t>
            </a:r>
            <a:r>
              <a:rPr lang="en-US" altLang="zh-CN" dirty="0"/>
              <a:t>lab326</a:t>
            </a:r>
          </a:p>
          <a:p>
            <a:pPr algn="l"/>
            <a:endParaRPr lang="en-US" altLang="zh-CN" dirty="0"/>
          </a:p>
          <a:p>
            <a:pPr algn="l"/>
            <a:r>
              <a:rPr lang="en-US" altLang="zh-CN" dirty="0"/>
              <a:t>Unit: </a:t>
            </a:r>
            <a:r>
              <a:rPr lang="en-US" altLang="zh-TW" dirty="0"/>
              <a:t>frame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73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這邊我們測試 坐標校正 方法的精度。</a:t>
            </a:r>
            <a:endParaRPr lang="en-US" altLang="zh-TW" dirty="0"/>
          </a:p>
          <a:p>
            <a:pPr algn="l"/>
            <a:endParaRPr lang="en-US" altLang="zh-TW" dirty="0"/>
          </a:p>
          <a:p>
            <a:pPr algn="l"/>
            <a:r>
              <a:rPr lang="en-US" altLang="zh-TW" dirty="0"/>
              <a:t>Metric: MSE</a:t>
            </a:r>
            <a:r>
              <a:rPr lang="zh-CN" altLang="en-US" dirty="0"/>
              <a:t>，兩點之間的距離 </a:t>
            </a:r>
            <a:r>
              <a:rPr lang="en-US" altLang="zh-CN" dirty="0"/>
              <a:t>(pixel)</a:t>
            </a:r>
            <a:r>
              <a:rPr lang="zh-CN" altLang="en-US" dirty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386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51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優點：</a:t>
            </a:r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具有空間位置</a:t>
            </a:r>
            <a:r>
              <a:rPr lang="en-US" altLang="zh-TW" b="0" dirty="0"/>
              <a:t>(</a:t>
            </a:r>
            <a:r>
              <a:rPr lang="zh-CN" altLang="en-US" b="0" dirty="0"/>
              <a:t>距離</a:t>
            </a:r>
            <a:r>
              <a:rPr lang="en-US" altLang="zh-TW" b="0" dirty="0"/>
              <a:t>, </a:t>
            </a:r>
            <a:r>
              <a:rPr lang="zh-CN" altLang="en-US" b="0" dirty="0"/>
              <a:t>方位角</a:t>
            </a:r>
            <a:r>
              <a:rPr lang="en-US" altLang="zh-TW" b="0" dirty="0"/>
              <a:t>)</a:t>
            </a:r>
            <a:r>
              <a:rPr lang="zh-CN" altLang="en-US" b="0" dirty="0"/>
              <a:t>，速度，加速度。</a:t>
            </a:r>
            <a:endParaRPr lang="en-US" altLang="zh-CN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TW" b="0" dirty="0"/>
              <a:t>FOV </a:t>
            </a:r>
            <a:r>
              <a:rPr lang="zh-CN" altLang="en-US" b="0" dirty="0"/>
              <a:t>比較大，</a:t>
            </a:r>
            <a:r>
              <a:rPr lang="en-US" altLang="zh-CN" b="0" dirty="0"/>
              <a:t>120</a:t>
            </a:r>
            <a:r>
              <a:rPr lang="zh-CN" altLang="en-US" b="0" dirty="0"/>
              <a:t>度。</a:t>
            </a:r>
            <a:endParaRPr lang="en-US" altLang="zh-CN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altLang="zh-TW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CN" altLang="en-US" b="0" dirty="0"/>
              <a:t>缺點：</a:t>
            </a:r>
            <a:endParaRPr lang="en-US" altLang="zh-CN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CN" altLang="en-US" b="0" dirty="0"/>
              <a:t>無法識別靜止中的人，也是因為它的特性</a:t>
            </a:r>
            <a:r>
              <a:rPr lang="en-US" altLang="zh-CN" b="0" dirty="0"/>
              <a:t>(</a:t>
            </a:r>
            <a:r>
              <a:rPr lang="zh-CN" altLang="en-US" b="0" dirty="0"/>
              <a:t>基於多普勒效應，只能偵測到相對移動中的物件</a:t>
            </a:r>
            <a:r>
              <a:rPr lang="en-US" altLang="zh-CN" b="0" dirty="0"/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CN" altLang="en-US" b="0" dirty="0"/>
              <a:t>在追蹤目標時，容易出現</a:t>
            </a:r>
            <a:r>
              <a:rPr lang="en-US" altLang="zh-CN" b="1" dirty="0"/>
              <a:t>FP</a:t>
            </a:r>
            <a:r>
              <a:rPr lang="en-US" altLang="zh-CN" b="0" dirty="0"/>
              <a:t>(</a:t>
            </a:r>
            <a:r>
              <a:rPr lang="zh-CN" altLang="en-US" b="0" dirty="0"/>
              <a:t>誤報</a:t>
            </a:r>
            <a:r>
              <a:rPr lang="en-US" altLang="zh-CN" b="0" dirty="0"/>
              <a:t>/</a:t>
            </a:r>
            <a:r>
              <a:rPr lang="zh-CN" altLang="en-US" b="0" dirty="0"/>
              <a:t>鬼影</a:t>
            </a:r>
            <a:r>
              <a:rPr lang="en-US" altLang="zh-CN" b="0" dirty="0"/>
              <a:t>/</a:t>
            </a:r>
            <a:r>
              <a:rPr lang="zh-CN" altLang="en-US" b="0" dirty="0"/>
              <a:t>無中生有</a:t>
            </a:r>
            <a:r>
              <a:rPr lang="en-US" altLang="zh-CN" b="0" dirty="0"/>
              <a:t>) /</a:t>
            </a:r>
            <a:r>
              <a:rPr lang="zh-CN" altLang="en-US" b="1" dirty="0"/>
              <a:t>追蹤失敗</a:t>
            </a:r>
            <a:r>
              <a:rPr lang="zh-CN" altLang="en-US" b="0" dirty="0"/>
              <a:t>的情況，特別是人在交叉經過的時候可能發生。</a:t>
            </a:r>
            <a:endParaRPr lang="en-US" altLang="zh-CN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CN" altLang="en-US" b="0" dirty="0"/>
              <a:t>還有</a:t>
            </a:r>
            <a:r>
              <a:rPr lang="en-US" altLang="zh-CN" b="1" dirty="0"/>
              <a:t>FN</a:t>
            </a:r>
            <a:r>
              <a:rPr lang="en-US" altLang="zh-CN" b="0" dirty="0"/>
              <a:t>(</a:t>
            </a:r>
            <a:r>
              <a:rPr lang="zh-CN" altLang="en-US" b="0" dirty="0"/>
              <a:t>漏報，雷達點消失</a:t>
            </a:r>
            <a:r>
              <a:rPr lang="en-US" altLang="zh-CN" b="0" dirty="0"/>
              <a:t>) /</a:t>
            </a:r>
            <a:r>
              <a:rPr lang="zh-CN" altLang="en-US" b="1" dirty="0"/>
              <a:t>追蹤失敗</a:t>
            </a:r>
            <a:r>
              <a:rPr lang="zh-CN" altLang="en-US" b="0" dirty="0"/>
              <a:t>，即無法追蹤到目標，這種情況多發生與人交叉進過、遮擋、靜止時。</a:t>
            </a:r>
            <a:endParaRPr lang="en-US" altLang="zh-CN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CN" altLang="en-US" b="0" dirty="0"/>
              <a:t>無法分類</a:t>
            </a:r>
            <a:r>
              <a:rPr lang="en-US" altLang="zh-CN" b="0" dirty="0"/>
              <a:t>, </a:t>
            </a:r>
            <a:r>
              <a:rPr lang="zh-CN" altLang="en-US" b="0" dirty="0"/>
              <a:t>窗簾、風扇、不小心碰撞到物體，都有幾率產生被偵測到。</a:t>
            </a:r>
            <a:endParaRPr lang="en-US" altLang="zh-CN" b="0" dirty="0"/>
          </a:p>
          <a:p>
            <a:pPr marL="228600" indent="-228600">
              <a:buFont typeface="+mj-lt"/>
              <a:buAutoNum type="arabicPeriod"/>
            </a:pPr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如圖是我們使用的是</a:t>
            </a:r>
            <a:r>
              <a:rPr lang="en-US" altLang="zh-CN" b="0" i="0" dirty="0" err="1">
                <a:solidFill>
                  <a:srgbClr val="121212"/>
                </a:solidFill>
                <a:effectLst/>
                <a:latin typeface="-apple-system"/>
              </a:rPr>
              <a:t>Jorjin</a:t>
            </a: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的</a:t>
            </a:r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device</a:t>
            </a: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FP: </a:t>
            </a: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誤報</a:t>
            </a:r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/</a:t>
            </a: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鬼影，</a:t>
            </a:r>
            <a:r>
              <a:rPr lang="en-US" altLang="zh-CN" b="0" i="0" dirty="0">
                <a:solidFill>
                  <a:srgbClr val="121212"/>
                </a:solidFill>
                <a:effectLst/>
                <a:latin typeface="-apple-system"/>
              </a:rPr>
              <a:t>FN: </a:t>
            </a:r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漏報</a:t>
            </a:r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基於多普勒效應原理，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雷達傳送電磁波訊號，其路徑上的物體反射該訊號，透過捕獲反射的訊號，可以確定物體的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spatial pos 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和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 Velocity info.</a:t>
            </a:r>
            <a:endParaRPr lang="en-US" altLang="zh-TW" b="0" i="0" dirty="0">
              <a:solidFill>
                <a:srgbClr val="666666"/>
              </a:solidFill>
              <a:effectLst/>
              <a:latin typeface="Lora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/>
              <a:t>High-accurate: </a:t>
            </a:r>
            <a:r>
              <a:rPr lang="zh-CN" altLang="en-US" sz="1200" b="0" dirty="0"/>
              <a:t>高頻</a:t>
            </a:r>
            <a:r>
              <a:rPr lang="en-US" altLang="zh-CN" sz="1200" b="0" dirty="0"/>
              <a:t>-&gt;</a:t>
            </a:r>
            <a:r>
              <a:rPr lang="zh-CN" altLang="en-US" sz="1200" b="0" dirty="0"/>
              <a:t>波長短</a:t>
            </a:r>
            <a:endParaRPr lang="en-US" altLang="zh-TW" b="0" i="0" dirty="0">
              <a:solidFill>
                <a:srgbClr val="666666"/>
              </a:solidFill>
              <a:effectLst/>
              <a:latin typeface="Lora" panose="020B0604020202020204" pitchFamily="2" charset="0"/>
            </a:endParaRPr>
          </a:p>
          <a:p>
            <a:r>
              <a:rPr lang="en-US" altLang="zh-TW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77GHZ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是目前主流車載的高分辨率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radar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頻段</a:t>
            </a:r>
            <a:r>
              <a:rPr lang="en-US" altLang="zh-TW" dirty="0"/>
              <a:t>GHZ(</a:t>
            </a:r>
            <a:r>
              <a:rPr lang="en-US" altLang="zh-TW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GigaHertz</a:t>
            </a:r>
            <a:r>
              <a:rPr lang="en-US" altLang="zh-TW" dirty="0"/>
              <a:t>) = </a:t>
            </a:r>
            <a:r>
              <a:rPr lang="en-US" altLang="zh-TW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altLang="zh-TW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altLang="zh-TW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Hz</a:t>
            </a:r>
          </a:p>
          <a:p>
            <a:endParaRPr lang="en-US" altLang="zh-TW" dirty="0"/>
          </a:p>
          <a:p>
            <a:r>
              <a:rPr lang="en-US" altLang="zh-TW" dirty="0"/>
              <a:t>Ref:</a:t>
            </a:r>
          </a:p>
          <a:p>
            <a:r>
              <a:rPr lang="en-US" altLang="zh-TW" dirty="0"/>
              <a:t>https://www.jorjin.com/products-zh-hant/wireless-connectivity-product-zh-hant/sensing-solution-zh-hant/mmwave-radar/?lang=zh-hant</a:t>
            </a:r>
          </a:p>
          <a:p>
            <a:r>
              <a:rPr lang="en-US" altLang="zh-TW" dirty="0"/>
              <a:t>https://zhuanlan.zhihu.com/p/412722096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620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TW" dirty="0"/>
              <a:t>Metric: MSE</a:t>
            </a:r>
            <a:r>
              <a:rPr lang="zh-CN" altLang="en-US" dirty="0"/>
              <a:t> 兩點之間的距離。</a:t>
            </a:r>
            <a:endParaRPr lang="en-US" altLang="zh-CN" dirty="0"/>
          </a:p>
          <a:p>
            <a:pPr algn="l"/>
            <a:r>
              <a:rPr lang="en-US" altLang="zh-TW" dirty="0"/>
              <a:t>pixel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512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TW" dirty="0"/>
              <a:t>Metric: MSE</a:t>
            </a:r>
            <a:r>
              <a:rPr lang="zh-CN" altLang="en-US" dirty="0"/>
              <a:t> 兩點之間的距離。</a:t>
            </a:r>
            <a:endParaRPr lang="en-US" altLang="zh-CN" dirty="0"/>
          </a:p>
          <a:p>
            <a:pPr algn="l"/>
            <a:r>
              <a:rPr lang="en-US" altLang="zh-TW" dirty="0"/>
              <a:t>pixel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174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dirty="0"/>
              <a:t>測試 位置估計 方法的精度。</a:t>
            </a:r>
            <a:endParaRPr lang="en-US" altLang="zh-TW" dirty="0"/>
          </a:p>
          <a:p>
            <a:pPr algn="l"/>
            <a:endParaRPr lang="en-US" altLang="zh-TW" dirty="0"/>
          </a:p>
          <a:p>
            <a:pPr algn="l"/>
            <a:r>
              <a:rPr lang="en-US" altLang="zh-TW" dirty="0"/>
              <a:t>Metric: MSE</a:t>
            </a:r>
            <a:r>
              <a:rPr lang="zh-CN" altLang="en-US" dirty="0"/>
              <a:t>，兩點之間的距離</a:t>
            </a:r>
            <a:r>
              <a:rPr lang="en-US" altLang="zh-CN" dirty="0"/>
              <a:t>(meter)</a:t>
            </a:r>
            <a:r>
              <a:rPr lang="zh-CN" altLang="en-US" dirty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402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750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2476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8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TW" dirty="0"/>
              <a:t>Metric: ID switch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4596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8528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618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51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優點：</a:t>
            </a:r>
            <a:endParaRPr lang="en-US" altLang="zh-CN" dirty="0"/>
          </a:p>
          <a:p>
            <a:r>
              <a:rPr lang="zh-CN" altLang="en-US" dirty="0"/>
              <a:t>相對</a:t>
            </a:r>
            <a:r>
              <a:rPr lang="en-US" altLang="zh-CN" dirty="0"/>
              <a:t>MMW</a:t>
            </a:r>
            <a:r>
              <a:rPr lang="zh-CN" altLang="en-US" dirty="0"/>
              <a:t>來說彩色相機擁有豐富的</a:t>
            </a:r>
            <a:r>
              <a:rPr lang="zh-CN" altLang="en-US" b="1" dirty="0"/>
              <a:t>影像資訊</a:t>
            </a:r>
            <a:r>
              <a:rPr lang="zh-CN" altLang="en-US" dirty="0"/>
              <a:t>和</a:t>
            </a:r>
            <a:r>
              <a:rPr lang="zh-CN" altLang="en-US" b="1" dirty="0"/>
              <a:t>目標的特征</a:t>
            </a:r>
            <a:r>
              <a:rPr lang="zh-CN" altLang="en-US" dirty="0"/>
              <a:t>，</a:t>
            </a:r>
            <a:endParaRPr lang="en-US" altLang="zh-CN" dirty="0"/>
          </a:p>
          <a:p>
            <a:r>
              <a:rPr lang="zh-CN" altLang="en-US" dirty="0"/>
              <a:t>我們能夠利用</a:t>
            </a:r>
            <a:r>
              <a:rPr lang="en-US" altLang="zh-CN" dirty="0"/>
              <a:t>DL</a:t>
            </a:r>
            <a:r>
              <a:rPr lang="zh-CN" altLang="en-US" dirty="0"/>
              <a:t>中</a:t>
            </a:r>
            <a:r>
              <a:rPr lang="en-US" altLang="zh-CN" dirty="0"/>
              <a:t>multiple object detection and tracking</a:t>
            </a:r>
            <a:r>
              <a:rPr lang="zh-CN" altLang="en-US" dirty="0"/>
              <a:t>的方法，</a:t>
            </a:r>
            <a:endParaRPr lang="en-US" altLang="zh-CN" dirty="0"/>
          </a:p>
          <a:p>
            <a:r>
              <a:rPr lang="zh-CN" altLang="en-US" dirty="0"/>
              <a:t>對影像中的人進行比較精準的偵測和追蹤。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缺點：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沒有深度資訊，也就是沒有目標的空間位置。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它的</a:t>
            </a:r>
            <a:r>
              <a:rPr lang="en-US" altLang="zh-CN" dirty="0"/>
              <a:t>FOV</a:t>
            </a:r>
            <a:r>
              <a:rPr lang="zh-CN" altLang="en-US" dirty="0"/>
              <a:t>較小，只有</a:t>
            </a:r>
            <a:r>
              <a:rPr lang="en-US" altLang="zh-CN" dirty="0"/>
              <a:t>60</a:t>
            </a:r>
            <a:r>
              <a:rPr lang="zh-CN" altLang="en-US" dirty="0"/>
              <a:t>度。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2851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400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我們可以發揮兩個</a:t>
            </a:r>
            <a:r>
              <a:rPr lang="en-US" altLang="zh-CN" dirty="0"/>
              <a:t>sensor</a:t>
            </a:r>
            <a:r>
              <a:rPr lang="zh-CN" altLang="en-US" dirty="0"/>
              <a:t>各自的優勢，解決各自的局限性。</a:t>
            </a:r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Camera </a:t>
            </a:r>
            <a:r>
              <a:rPr lang="zh-CN" altLang="en-US" dirty="0"/>
              <a:t>大概是</a:t>
            </a:r>
            <a:r>
              <a:rPr lang="en-US" altLang="zh-CN" dirty="0"/>
              <a:t>30fps, MMW</a:t>
            </a:r>
            <a:r>
              <a:rPr lang="zh-CN" altLang="en-US" dirty="0"/>
              <a:t>是</a:t>
            </a:r>
            <a:r>
              <a:rPr lang="en-US" altLang="zh-CN" dirty="0"/>
              <a:t>16fps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5E3AB-AFE1-4CAC-B874-15A23FBCE51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70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CN" altLang="en-US" b="0" dirty="0"/>
              <a:t>我們遇到的問題：這邊是幾個毫米波雷達的缺點，或者說</a:t>
            </a:r>
            <a:r>
              <a:rPr lang="zh-CN" altLang="en-US" b="1" dirty="0"/>
              <a:t>限制</a:t>
            </a:r>
            <a:r>
              <a:rPr lang="zh-CN" altLang="en-US" b="0" dirty="0"/>
              <a:t>。</a:t>
            </a:r>
            <a:endParaRPr lang="en-US" altLang="zh-CN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="0" dirty="0"/>
              <a:t>MMW</a:t>
            </a:r>
            <a:r>
              <a:rPr lang="zh-CN" altLang="en-US" b="0" dirty="0"/>
              <a:t>基於多普勒效應，無法識別靜止中的人，只能偵測到相對移動中的</a:t>
            </a:r>
            <a:r>
              <a:rPr lang="en-US" altLang="zh-CN" b="0" dirty="0"/>
              <a:t>object</a:t>
            </a: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基於多普勒效應原理，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雷達傳送電磁波訊號，其路徑上的物體反射該訊號，透過捕獲反射的訊號，可以確定物體的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spatial pos 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和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 Velocity info.</a:t>
            </a:r>
            <a:endParaRPr lang="en-US" altLang="zh-TW" b="0" i="0" dirty="0">
              <a:solidFill>
                <a:srgbClr val="666666"/>
              </a:solidFill>
              <a:effectLst/>
              <a:latin typeface="Lora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/>
              <a:t>High-accurate: </a:t>
            </a:r>
            <a:r>
              <a:rPr lang="zh-CN" altLang="en-US" sz="1200" b="0" dirty="0"/>
              <a:t>高頻</a:t>
            </a:r>
            <a:r>
              <a:rPr lang="en-US" altLang="zh-CN" sz="1200" b="0" dirty="0"/>
              <a:t>-&gt;</a:t>
            </a:r>
            <a:r>
              <a:rPr lang="zh-CN" altLang="en-US" sz="1200" b="0" dirty="0"/>
              <a:t>波長短</a:t>
            </a:r>
            <a:endParaRPr lang="en-US" altLang="zh-TW" b="0" i="0" dirty="0">
              <a:solidFill>
                <a:srgbClr val="666666"/>
              </a:solidFill>
              <a:effectLst/>
              <a:latin typeface="Lora" panose="020B0604020202020204" pitchFamily="2" charset="0"/>
            </a:endParaRPr>
          </a:p>
          <a:p>
            <a:r>
              <a:rPr lang="en-US" altLang="zh-TW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77GHZ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是目前主流車載的高分辨率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radar</a:t>
            </a:r>
            <a:r>
              <a:rPr lang="zh-CN" altLang="en-US" b="0" i="0" dirty="0">
                <a:solidFill>
                  <a:srgbClr val="666666"/>
                </a:solidFill>
                <a:effectLst/>
                <a:latin typeface="Lora" panose="020B0604020202020204" pitchFamily="2" charset="0"/>
              </a:rPr>
              <a:t>頻段</a:t>
            </a:r>
            <a:r>
              <a:rPr lang="en-US" altLang="zh-TW" dirty="0"/>
              <a:t>GHZ(</a:t>
            </a:r>
            <a:r>
              <a:rPr lang="en-US" altLang="zh-TW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GigaHertz</a:t>
            </a:r>
            <a:r>
              <a:rPr lang="en-US" altLang="zh-TW" dirty="0"/>
              <a:t>) = </a:t>
            </a:r>
            <a:r>
              <a:rPr lang="en-US" altLang="zh-TW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altLang="zh-TW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altLang="zh-TW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Hz</a:t>
            </a:r>
          </a:p>
          <a:p>
            <a:endParaRPr lang="en-US" altLang="zh-TW" dirty="0"/>
          </a:p>
          <a:p>
            <a:r>
              <a:rPr lang="en-US" altLang="zh-TW" dirty="0"/>
              <a:t>Ref:</a:t>
            </a:r>
          </a:p>
          <a:p>
            <a:r>
              <a:rPr lang="en-US" altLang="zh-TW" dirty="0"/>
              <a:t>https://www.jorjin.com/products-zh-hant/wireless-connectivity-product-zh-hant/sensing-solution-zh-hant/mmwave-radar/?lang=zh-hant</a:t>
            </a:r>
          </a:p>
          <a:p>
            <a:r>
              <a:rPr lang="en-US" altLang="zh-TW" dirty="0"/>
              <a:t>https://zhuanlan.zhihu.com/p/412722096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215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dirty="0"/>
              <a:t>畫面中可以看到，出現 鬼影</a:t>
            </a:r>
            <a:r>
              <a:rPr lang="en-US" altLang="zh-CN" b="0" dirty="0"/>
              <a:t>/ </a:t>
            </a:r>
            <a:r>
              <a:rPr lang="zh-CN" altLang="en-US" b="0" dirty="0"/>
              <a:t>無中生有 的情況，</a:t>
            </a:r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9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dirty="0"/>
              <a:t>畫面中可以看到，因為</a:t>
            </a:r>
            <a:r>
              <a:rPr lang="zh-CN" altLang="en-US" b="1" dirty="0"/>
              <a:t>遮擋</a:t>
            </a:r>
            <a:r>
              <a:rPr lang="zh-CN" altLang="en-US" b="0" dirty="0"/>
              <a:t>，導致 </a:t>
            </a:r>
            <a:r>
              <a:rPr lang="en-US" altLang="zh-CN" b="1" dirty="0"/>
              <a:t>MMW</a:t>
            </a:r>
            <a:r>
              <a:rPr lang="zh-CN" altLang="en-US" b="1" dirty="0"/>
              <a:t>追蹤失敗</a:t>
            </a:r>
            <a:r>
              <a:rPr lang="zh-CN" altLang="en-US" b="0" dirty="0"/>
              <a:t>，導致</a:t>
            </a:r>
            <a:r>
              <a:rPr lang="en-US" altLang="zh-CN" b="0" dirty="0"/>
              <a:t>ID switch</a:t>
            </a:r>
            <a:r>
              <a:rPr lang="zh-CN" altLang="en-US" b="0" dirty="0"/>
              <a:t>，產生新的點。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strike="sngStrike" dirty="0"/>
              <a:t>因為無法判定前後的點是同個人，所以會產生多個毫米波雷達點，特別是人在交叉經過的時候可能發生。</a:t>
            </a:r>
            <a:endParaRPr lang="en-US" altLang="zh-CN" b="0" i="0" strike="sngStrike" dirty="0">
              <a:solidFill>
                <a:srgbClr val="12121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  <a:p>
            <a:endParaRPr lang="en-US" altLang="zh-CN" b="0" i="0" dirty="0">
              <a:solidFill>
                <a:srgbClr val="121212"/>
              </a:solidFill>
              <a:effectLst/>
              <a:latin typeface="-apple-system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622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CN" altLang="en-US" b="0" dirty="0"/>
              <a:t>主要是因為遮擋導致的追蹤失敗，並且短暫失去目標的位置</a:t>
            </a:r>
            <a:r>
              <a:rPr lang="en-US" altLang="zh-CN" b="0" dirty="0"/>
              <a:t>(</a:t>
            </a:r>
            <a:r>
              <a:rPr lang="zh-CN" altLang="en-US" b="0" dirty="0"/>
              <a:t>雷達點消失，偵測不到目標</a:t>
            </a:r>
            <a:r>
              <a:rPr lang="en-US" altLang="zh-CN" b="0" dirty="0"/>
              <a:t>)</a:t>
            </a:r>
            <a:r>
              <a:rPr lang="zh-CN" altLang="en-US" b="0" dirty="0"/>
              <a:t>。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CN" altLang="en-US" b="0" dirty="0"/>
              <a:t>這種情況多發生與人交叉進過、被遮擋時。</a:t>
            </a:r>
            <a:endParaRPr lang="en-US" altLang="zh-CN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37628-B820-42EF-A241-CE9D2C9CD08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05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00636B-7CCD-4F9D-9AAB-BBF1F0BFC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C9CE8D3-4AFA-4F91-A3D5-E1D980574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2DAEB2-0EEE-4C7E-B194-302BF11F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5D8AC0-56C2-4415-9FBB-A8D43B75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6D3B63-6BA0-472E-838A-F4BA8B5B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8097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4E67E-7F4D-4EE6-94AA-22F18C19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2B98220-8210-4414-BB7B-EC213EEA2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A3A9C6-367B-4B17-BB6E-4D6E676A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6152C9-1028-41FF-9F3E-D74EF261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AD65E1-71DF-4150-A27F-9EB61D3C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231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7618CF-7C9A-49FC-9B3F-951753D5D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66372A0-E14C-4D54-972A-9163762A0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B21C87-9872-40A6-B99C-9E2F890E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710AE9-97C8-48ED-BA34-A8973368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AD1F7D-C0C4-474D-B583-FF12B5C1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3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0232C5-F26D-4EE2-A96E-8EA13FE5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08DB8E-EBE5-4EEB-BC5D-976124A45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52058E-1D61-4DB0-9347-A4BA9D1A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6ED65E-C5E7-4184-A912-B311DDFE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1E0C86-7E8D-40B8-B014-87687EF7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35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39903A-0C65-49C9-BC3E-F806B70E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0B93DF-C026-4838-AD15-BE818611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E340B2-6EA8-4534-84DD-FEA34175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DF06F0-28BA-4191-B1F7-40ADA09A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3CE2BA-4003-4BEF-A727-09D3CCAD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92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93FA53-C6BB-4070-9EA0-E837DF3A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B241B7-CBEC-4523-B459-BB0412888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0E6F0BD-5753-42E7-8571-B96E7C4A7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460B50A-1DD0-4581-83E5-011C8FBD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7296B8C-2D28-40D0-9841-CCAA4A00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3E2BDDC-7582-4693-BCA5-BEF3A178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424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363AC7-C331-4B0D-B665-735E2E0F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27DB29A-CD3E-4C2D-B332-91487A9E0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78E895B-FAB6-438C-9EE6-C3C08B531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20BAE39-8636-42B4-A3B6-A96AE70D8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4733BDB-699D-4A79-8961-DBBCB62AF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CD2C0D5-9FC6-4E5D-906D-15E05AAC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C448A42-BACA-41AE-870C-87D7F216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09E827E-CAD9-465D-AC83-69F69002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44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B6C1DD-0EAB-4034-B046-77BA6B88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CF58BFD-C6A0-4C13-9E1A-12F280BE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AD3FEC7-F4D1-4657-A5A3-5D1B5AEE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FD72501-84E9-4ACA-A3A9-7782D256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0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2B89E7E-48B2-473A-ACD7-A5AEEF58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86F4675-13B5-4524-BF6A-0849E19D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AA1174-AF7C-449F-83B2-33A01B64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20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1A8A38-E538-4B63-84A4-19EF6A5F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389A24-4701-45E2-9E2E-C592167F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9D652BA-5F5C-4A4E-A876-09FD3958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AA98E83-B976-42CE-8D0C-0F10F06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6715D06-F30E-48F7-BA82-5B7D4D41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FE387B-7456-4304-AE1D-E3B400AB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75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08F5B2-D11A-44AB-A3BF-3513E3DD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D128755-6B82-4283-A537-C1DABE1CF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FBB3CF0-E1AB-43F7-9384-F61BD23DD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69B2A45-A207-45BD-AA55-1C5B50BB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69FA846-D52A-4779-8234-C701E3FB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C4438FC-492B-475B-B464-D6D812E4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283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2156FA-0A9D-465F-94E1-A32F4BC9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02CED9-04A3-4F92-A066-2F3240DAE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BF3AFB-8744-4974-9F36-B0E2D8F3B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507BE-9725-4F7C-BD72-EB7369ADC70C}" type="datetimeFigureOut">
              <a:rPr lang="zh-TW" altLang="en-US" smtClean="0"/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AFC018-9401-40DE-AA74-53E5D36F9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8208E7-0520-4083-B496-501C13464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C9BC0-8013-4402-BFDC-C7B2F410F3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5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CB04BF5D-57B8-415D-B93F-2C8653EB3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3362" y="4361685"/>
            <a:ext cx="7065270" cy="223999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zh-CN" b="1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Presenter:</a:t>
            </a:r>
            <a:r>
              <a:rPr lang="en-US" altLang="zh-CN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Hao-Hsuan Ting (</a:t>
            </a:r>
            <a:r>
              <a:rPr lang="zh-TW" altLang="en-US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丁浩軒</a:t>
            </a:r>
            <a:r>
              <a:rPr lang="en-US" altLang="zh-TW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altLang="zh-TW" b="1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Tel: </a:t>
            </a:r>
            <a:r>
              <a:rPr lang="en-US" altLang="zh-TW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0972332008</a:t>
            </a:r>
          </a:p>
          <a:p>
            <a:pPr>
              <a:spcBef>
                <a:spcPts val="1200"/>
              </a:spcBef>
            </a:pPr>
            <a:r>
              <a:rPr lang="en-US" altLang="zh-CN" b="1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E-mail: </a:t>
            </a:r>
            <a:r>
              <a:rPr lang="en-US" altLang="zh-CN" dirty="0"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r12944052@ntu.edu.tw</a:t>
            </a:r>
          </a:p>
          <a:p>
            <a:pPr>
              <a:spcBef>
                <a:spcPts val="1200"/>
              </a:spcBef>
            </a:pPr>
            <a:r>
              <a:rPr lang="en-US" altLang="zh-TW" b="1" cap="none" dirty="0">
                <a:solidFill>
                  <a:schemeClr val="tx1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Advisor:</a:t>
            </a:r>
            <a:r>
              <a:rPr lang="en-US" altLang="zh-TW" cap="none" dirty="0">
                <a:solidFill>
                  <a:schemeClr val="tx1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 Prof. </a:t>
            </a:r>
            <a:r>
              <a:rPr lang="en-US" altLang="zh-TW" cap="none" dirty="0" err="1">
                <a:solidFill>
                  <a:schemeClr val="tx1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Chiou</a:t>
            </a:r>
            <a:r>
              <a:rPr lang="en-US" altLang="zh-TW" cap="none" dirty="0">
                <a:solidFill>
                  <a:schemeClr val="tx1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-Shann </a:t>
            </a:r>
            <a:r>
              <a:rPr lang="en-US" altLang="zh-TW" cap="none" dirty="0" err="1">
                <a:solidFill>
                  <a:schemeClr val="tx1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Fuh</a:t>
            </a:r>
            <a:endParaRPr lang="en-US" altLang="zh-TW" cap="none" dirty="0">
              <a:solidFill>
                <a:schemeClr val="tx1"/>
              </a:solidFill>
              <a:latin typeface="+mj-lt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2866125-421E-45A2-A1DF-BBA2C261E96A}"/>
              </a:ext>
            </a:extLst>
          </p:cNvPr>
          <p:cNvSpPr txBox="1"/>
          <p:nvPr/>
        </p:nvSpPr>
        <p:spPr>
          <a:xfrm>
            <a:off x="856749" y="1078144"/>
            <a:ext cx="104784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pPr>
            <a:r>
              <a:rPr lang="en-US" altLang="zh-TW" sz="4800" dirty="0">
                <a:solidFill>
                  <a:srgbClr val="002060"/>
                </a:solidFill>
                <a:latin typeface="+mj-lt"/>
              </a:rPr>
              <a:t>LinFusion: Millimeter Wave Radar and Color Camera Fusion </a:t>
            </a:r>
          </a:p>
          <a:p>
            <a:pPr algn="ctr">
              <a:defRPr sz="4800" b="1">
                <a:solidFill>
                  <a:srgbClr val="FFFFF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pPr>
            <a:r>
              <a:rPr lang="en-US" altLang="zh-TW" sz="4800" dirty="0">
                <a:solidFill>
                  <a:srgbClr val="002060"/>
                </a:solidFill>
                <a:latin typeface="+mj-lt"/>
              </a:rPr>
              <a:t>for People Tracking</a:t>
            </a:r>
          </a:p>
        </p:txBody>
      </p:sp>
    </p:spTree>
    <p:extLst>
      <p:ext uri="{BB962C8B-B14F-4D97-AF65-F5344CB8AC3E}">
        <p14:creationId xmlns:p14="http://schemas.microsoft.com/office/powerpoint/2010/main" val="1848123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12192000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(4/5) – Problem: </a:t>
            </a:r>
            <a:r>
              <a:rPr lang="en-US" altLang="zh-TW" dirty="0">
                <a:solidFill>
                  <a:srgbClr val="007EC4"/>
                </a:solidFill>
                <a:sym typeface="+mn-ea"/>
              </a:rPr>
              <a:t>mmWave Tracking failed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A4A5FDD-6B82-476E-9F29-AF823025E783}"/>
              </a:ext>
            </a:extLst>
          </p:cNvPr>
          <p:cNvSpPr txBox="1"/>
          <p:nvPr/>
        </p:nvSpPr>
        <p:spPr>
          <a:xfrm>
            <a:off x="9398000" y="-13928"/>
            <a:ext cx="283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 : Millimeter Wave</a:t>
            </a:r>
          </a:p>
        </p:txBody>
      </p:sp>
      <p:pic>
        <p:nvPicPr>
          <p:cNvPr id="3" name="MMW_FN">
            <a:hlinkClick r:id="" action="ppaction://media"/>
            <a:extLst>
              <a:ext uri="{FF2B5EF4-FFF2-40B4-BE49-F238E27FC236}">
                <a16:creationId xmlns:a16="http://schemas.microsoft.com/office/drawing/2014/main" id="{2FADF752-BDAD-4E67-87DE-385B8C064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27" y="1885029"/>
            <a:ext cx="12192000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(4/5) – Problem: </a:t>
            </a:r>
            <a:r>
              <a:rPr lang="en-US" altLang="zh-TW" dirty="0">
                <a:solidFill>
                  <a:srgbClr val="007EC4"/>
                </a:solidFill>
                <a:sym typeface="+mn-ea"/>
              </a:rPr>
              <a:t>Summary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D153B94-E758-4A23-B3C4-A20DED2048A9}"/>
              </a:ext>
            </a:extLst>
          </p:cNvPr>
          <p:cNvSpPr txBox="1"/>
          <p:nvPr/>
        </p:nvSpPr>
        <p:spPr>
          <a:xfrm>
            <a:off x="2404997" y="2516498"/>
            <a:ext cx="855110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mmWave Radar: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tracking accuracy (People Still, Occlusion, Cross)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The F</a:t>
            </a:r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usion of two sensors:</a:t>
            </a: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System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is different.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Rate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is different.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FOV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is different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906E5E-B009-415B-9E84-E7EF08F94319}"/>
              </a:ext>
            </a:extLst>
          </p:cNvPr>
          <p:cNvSpPr txBox="1"/>
          <p:nvPr/>
        </p:nvSpPr>
        <p:spPr>
          <a:xfrm>
            <a:off x="9385300" y="0"/>
            <a:ext cx="280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FOV: Field of View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 : Millimeter Wave</a:t>
            </a:r>
          </a:p>
        </p:txBody>
      </p:sp>
    </p:spTree>
    <p:extLst>
      <p:ext uri="{BB962C8B-B14F-4D97-AF65-F5344CB8AC3E}">
        <p14:creationId xmlns:p14="http://schemas.microsoft.com/office/powerpoint/2010/main" val="299512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(5/5) – Target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5A790D-96F0-489F-87B2-CDFC4673CA51}"/>
              </a:ext>
            </a:extLst>
          </p:cNvPr>
          <p:cNvSpPr txBox="1"/>
          <p:nvPr/>
        </p:nvSpPr>
        <p:spPr>
          <a:xfrm>
            <a:off x="9347200" y="0"/>
            <a:ext cx="284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 : Millimeter Wave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8522ADC-2BDC-40AB-B3F3-20805FF09FDB}"/>
              </a:ext>
            </a:extLst>
          </p:cNvPr>
          <p:cNvSpPr txBox="1"/>
          <p:nvPr/>
        </p:nvSpPr>
        <p:spPr>
          <a:xfrm>
            <a:off x="6631966" y="2399699"/>
            <a:ext cx="51164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Perfectly </a:t>
            </a:r>
            <a:r>
              <a:rPr lang="en-US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Fusing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everyone in the </a:t>
            </a:r>
            <a:r>
              <a:rPr lang="en-US" altLang="zh-TW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altLang="zh-TW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Radar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Keep the </a:t>
            </a:r>
            <a:r>
              <a:rPr lang="en-US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UID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unchanged.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Camera FOV: </a:t>
            </a:r>
            <a:r>
              <a:rPr lang="en-US" altLang="zh-CN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altLang="zh-TW" sz="2400" kern="100" dirty="0">
                <a:solidFill>
                  <a:srgbClr val="007EC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altLang="zh-CN" sz="2400" dirty="0">
              <a:solidFill>
                <a:srgbClr val="007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mmWaveRadar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FOV: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n-US" altLang="zh-TW" sz="2400" kern="100" dirty="0">
                <a:solidFill>
                  <a:srgbClr val="007EC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zh-TW" altLang="en-US" sz="2400" dirty="0">
              <a:solidFill>
                <a:srgbClr val="007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6D476C8-C3A6-411C-A886-4B3B143F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5" y="1573361"/>
            <a:ext cx="4560170" cy="514231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D226F90-D5C6-46D2-843E-CE0DC4A20CA2}"/>
              </a:ext>
            </a:extLst>
          </p:cNvPr>
          <p:cNvSpPr/>
          <p:nvPr/>
        </p:nvSpPr>
        <p:spPr>
          <a:xfrm>
            <a:off x="2633539" y="2351037"/>
            <a:ext cx="1818104" cy="183325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1204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圓角 12"/>
          <p:cNvSpPr/>
          <p:nvPr/>
        </p:nvSpPr>
        <p:spPr>
          <a:xfrm>
            <a:off x="719998" y="3338998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3343847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" name="文字方塊 16">
            <a:extLst>
              <a:ext uri="{FF2B5EF4-FFF2-40B4-BE49-F238E27FC236}">
                <a16:creationId xmlns:a16="http://schemas.microsoft.com/office/drawing/2014/main" id="{B6AA9303-5837-4769-B0E1-33363DB78F60}"/>
              </a:ext>
            </a:extLst>
          </p:cNvPr>
          <p:cNvSpPr txBox="1"/>
          <p:nvPr/>
        </p:nvSpPr>
        <p:spPr>
          <a:xfrm>
            <a:off x="1602221" y="2415672"/>
            <a:ext cx="8987557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ctr"/>
            <a:r>
              <a:rPr lang="en-US" sz="5400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12935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D7F94D-C23B-4CEC-A39C-B85435B26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74" y="118826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b="0" i="0" dirty="0">
                <a:solidFill>
                  <a:srgbClr val="24292F"/>
                </a:solidFill>
                <a:effectLst/>
                <a:latin typeface="-apple-system"/>
              </a:rPr>
              <a:t>Trained On MOT17 </a:t>
            </a:r>
            <a:r>
              <a:rPr lang="en-US" altLang="zh-TW" b="0" i="0" dirty="0">
                <a:solidFill>
                  <a:srgbClr val="24292F"/>
                </a:solidFill>
                <a:effectLst/>
                <a:latin typeface="-apple-system"/>
              </a:rPr>
              <a:t>YOLOX detector and ByteTrack tracking algorith</a:t>
            </a:r>
            <a:r>
              <a:rPr lang="en-US" altLang="zh-TW" dirty="0">
                <a:solidFill>
                  <a:srgbClr val="24292F"/>
                </a:solidFill>
                <a:latin typeface="-apple-system"/>
              </a:rPr>
              <a:t>m</a:t>
            </a:r>
            <a:br>
              <a:rPr lang="en-US" altLang="zh-TW" dirty="0"/>
            </a:b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alace">
            <a:hlinkClick r:id="" action="ppaction://media"/>
            <a:extLst>
              <a:ext uri="{FF2B5EF4-FFF2-40B4-BE49-F238E27FC236}">
                <a16:creationId xmlns:a16="http://schemas.microsoft.com/office/drawing/2014/main" id="{E172BA18-ED55-415C-9184-042C67A48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145" y="2317173"/>
            <a:ext cx="7735710" cy="435133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CC05990-0634-BD03-A48A-341839A961A8}"/>
              </a:ext>
            </a:extLst>
          </p:cNvPr>
          <p:cNvSpPr txBox="1"/>
          <p:nvPr/>
        </p:nvSpPr>
        <p:spPr>
          <a:xfrm>
            <a:off x="9044248" y="-23723"/>
            <a:ext cx="344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MOT: Multiple Object Tracking</a:t>
            </a:r>
          </a:p>
        </p:txBody>
      </p:sp>
      <p:sp>
        <p:nvSpPr>
          <p:cNvPr id="10" name="矩形: 圓角 12">
            <a:extLst>
              <a:ext uri="{FF2B5EF4-FFF2-40B4-BE49-F238E27FC236}">
                <a16:creationId xmlns:a16="http://schemas.microsoft.com/office/drawing/2014/main" id="{9060A03B-9D61-47C4-AF0E-7DAAB021B4CB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" name="矩形: 圓角 50">
            <a:extLst>
              <a:ext uri="{FF2B5EF4-FFF2-40B4-BE49-F238E27FC236}">
                <a16:creationId xmlns:a16="http://schemas.microsoft.com/office/drawing/2014/main" id="{147F19FC-27AC-4A3E-9EC6-D138D807CB79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文字方塊 16">
            <a:extLst>
              <a:ext uri="{FF2B5EF4-FFF2-40B4-BE49-F238E27FC236}">
                <a16:creationId xmlns:a16="http://schemas.microsoft.com/office/drawing/2014/main" id="{311E06E8-3AD7-44BA-AAE8-51EAB7F7A03A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(1/8) – Multiple Object Tracking </a:t>
            </a:r>
          </a:p>
        </p:txBody>
      </p:sp>
    </p:spTree>
    <p:extLst>
      <p:ext uri="{BB962C8B-B14F-4D97-AF65-F5344CB8AC3E}">
        <p14:creationId xmlns:p14="http://schemas.microsoft.com/office/powerpoint/2010/main" val="4724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D7F94D-C23B-4CEC-A39C-B85435B26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15" y="2285969"/>
            <a:ext cx="5179126" cy="46570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We trained a </a:t>
            </a:r>
            <a:r>
              <a:rPr lang="en-US" altLang="zh-TW" sz="2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 model 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to predict the </a:t>
            </a:r>
            <a:r>
              <a:rPr lang="en-US" altLang="zh-TW" sz="2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BBOX centroid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TW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Input: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mmWave (</a:t>
            </a:r>
            <a:r>
              <a:rPr lang="en-US" altLang="zh-CN" sz="2000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Px, Py, Vx, Vy, Ax, Ay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Output: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BBOX Centroid (</a:t>
            </a:r>
            <a:r>
              <a:rPr lang="en-US" altLang="zh-TW" sz="2000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 y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TW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圓角 12">
            <a:extLst>
              <a:ext uri="{FF2B5EF4-FFF2-40B4-BE49-F238E27FC236}">
                <a16:creationId xmlns:a16="http://schemas.microsoft.com/office/drawing/2014/main" id="{5A6CCE94-4554-4E3B-992E-13EBFB8BEE6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" name="矩形: 圓角 50">
            <a:extLst>
              <a:ext uri="{FF2B5EF4-FFF2-40B4-BE49-F238E27FC236}">
                <a16:creationId xmlns:a16="http://schemas.microsoft.com/office/drawing/2014/main" id="{1C9991B6-B122-4873-A215-5C3EEF2D9B1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文字方塊 16">
            <a:extLst>
              <a:ext uri="{FF2B5EF4-FFF2-40B4-BE49-F238E27FC236}">
                <a16:creationId xmlns:a16="http://schemas.microsoft.com/office/drawing/2014/main" id="{FF9D1E27-2E1A-43A0-AD68-780D104FF1EA}"/>
              </a:ext>
            </a:extLst>
          </p:cNvPr>
          <p:cNvSpPr txBox="1"/>
          <p:nvPr/>
        </p:nvSpPr>
        <p:spPr>
          <a:xfrm>
            <a:off x="276374" y="648183"/>
            <a:ext cx="11741455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(2/8) – </a:t>
            </a:r>
            <a:r>
              <a:rPr lang="en-US" altLang="zh-CN" dirty="0">
                <a:sym typeface="+mn-ea"/>
              </a:rPr>
              <a:t>Coordinate Calibration</a:t>
            </a:r>
            <a:endParaRPr lang="en-US" altLang="zh-TW" dirty="0">
              <a:sym typeface="+mn-ea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71696B01-F075-4CFB-9A69-58A26F0FC9F4}"/>
              </a:ext>
            </a:extLst>
          </p:cNvPr>
          <p:cNvGrpSpPr/>
          <p:nvPr/>
        </p:nvGrpSpPr>
        <p:grpSpPr>
          <a:xfrm>
            <a:off x="5533984" y="1888460"/>
            <a:ext cx="6274605" cy="4179103"/>
            <a:chOff x="5425047" y="2214791"/>
            <a:chExt cx="5647620" cy="3761509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C8DFA8E-5452-45C6-A00D-AF71C0A7FAD0}"/>
                </a:ext>
              </a:extLst>
            </p:cNvPr>
            <p:cNvPicPr/>
            <p:nvPr/>
          </p:nvPicPr>
          <p:blipFill rotWithShape="1">
            <a:blip r:embed="rId3"/>
            <a:srcRect l="19586" t="35158" r="19898"/>
            <a:stretch/>
          </p:blipFill>
          <p:spPr bwMode="auto">
            <a:xfrm>
              <a:off x="5425047" y="2849578"/>
              <a:ext cx="3526281" cy="28170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0ECA162-0DCA-4E19-B463-FB2841938682}"/>
                </a:ext>
              </a:extLst>
            </p:cNvPr>
            <p:cNvPicPr/>
            <p:nvPr/>
          </p:nvPicPr>
          <p:blipFill rotWithShape="1">
            <a:blip r:embed="rId4"/>
            <a:srcRect l="46533" t="-198" r="17827" b="30680"/>
            <a:stretch/>
          </p:blipFill>
          <p:spPr bwMode="auto">
            <a:xfrm>
              <a:off x="9135225" y="2849578"/>
              <a:ext cx="1937442" cy="28184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9E84B9C-B79A-49F8-89BD-C69B3EFC9FFA}"/>
                </a:ext>
              </a:extLst>
            </p:cNvPr>
            <p:cNvSpPr txBox="1"/>
            <p:nvPr/>
          </p:nvSpPr>
          <p:spPr>
            <a:xfrm>
              <a:off x="6396009" y="5653451"/>
              <a:ext cx="1584356" cy="32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mmWave Radar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9A6186D5-DE94-4B76-86D2-0CE4E61F7281}"/>
                </a:ext>
              </a:extLst>
            </p:cNvPr>
            <p:cNvSpPr txBox="1"/>
            <p:nvPr/>
          </p:nvSpPr>
          <p:spPr>
            <a:xfrm>
              <a:off x="9311768" y="5653450"/>
              <a:ext cx="1584356" cy="32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接點: 肘形 37">
              <a:extLst>
                <a:ext uri="{FF2B5EF4-FFF2-40B4-BE49-F238E27FC236}">
                  <a16:creationId xmlns:a16="http://schemas.microsoft.com/office/drawing/2014/main" id="{EB72B917-474D-4A0B-B7EB-198CB6481BBB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 flipV="1">
              <a:off x="7396682" y="2393685"/>
              <a:ext cx="878185" cy="784100"/>
            </a:xfrm>
            <a:prstGeom prst="bentConnector3">
              <a:avLst>
                <a:gd name="adj1" fmla="val 1546"/>
              </a:avLst>
            </a:prstGeom>
            <a:ln w="19050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96F001C7-0657-43A8-AEE2-2F2A3BE1684C}"/>
                </a:ext>
              </a:extLst>
            </p:cNvPr>
            <p:cNvSpPr/>
            <p:nvPr/>
          </p:nvSpPr>
          <p:spPr>
            <a:xfrm>
              <a:off x="8274867" y="2214791"/>
              <a:ext cx="959668" cy="357788"/>
            </a:xfrm>
            <a:prstGeom prst="roundRect">
              <a:avLst/>
            </a:prstGeom>
            <a:solidFill>
              <a:srgbClr val="EE853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R-C model</a:t>
              </a:r>
              <a:endParaRPr lang="zh-TW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接點: 肘形 47">
              <a:extLst>
                <a:ext uri="{FF2B5EF4-FFF2-40B4-BE49-F238E27FC236}">
                  <a16:creationId xmlns:a16="http://schemas.microsoft.com/office/drawing/2014/main" id="{6CB981AE-A437-418F-8F48-02A94D80F1D8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9234535" y="2393685"/>
              <a:ext cx="679010" cy="1951978"/>
            </a:xfrm>
            <a:prstGeom prst="bentConnector2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E5B7D93-019F-4755-ACF6-8C5F3F43A0C7}"/>
              </a:ext>
            </a:extLst>
          </p:cNvPr>
          <p:cNvSpPr txBox="1"/>
          <p:nvPr/>
        </p:nvSpPr>
        <p:spPr>
          <a:xfrm>
            <a:off x="10020300" y="-38100"/>
            <a:ext cx="227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R-C: Radar to Camera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BBOX: Bounding box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</p:txBody>
      </p:sp>
    </p:spTree>
    <p:extLst>
      <p:ext uri="{BB962C8B-B14F-4D97-AF65-F5344CB8AC3E}">
        <p14:creationId xmlns:p14="http://schemas.microsoft.com/office/powerpoint/2010/main" val="109858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2">
            <a:extLst>
              <a:ext uri="{FF2B5EF4-FFF2-40B4-BE49-F238E27FC236}">
                <a16:creationId xmlns:a16="http://schemas.microsoft.com/office/drawing/2014/main" id="{5A6CCE94-4554-4E3B-992E-13EBFB8BEE6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" name="矩形: 圓角 50">
            <a:extLst>
              <a:ext uri="{FF2B5EF4-FFF2-40B4-BE49-F238E27FC236}">
                <a16:creationId xmlns:a16="http://schemas.microsoft.com/office/drawing/2014/main" id="{1C9991B6-B122-4873-A215-5C3EEF2D9B1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文字方塊 16">
            <a:extLst>
              <a:ext uri="{FF2B5EF4-FFF2-40B4-BE49-F238E27FC236}">
                <a16:creationId xmlns:a16="http://schemas.microsoft.com/office/drawing/2014/main" id="{FF9D1E27-2E1A-43A0-AD68-780D104FF1EA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(3/8) – </a:t>
            </a:r>
            <a:r>
              <a:rPr lang="en-US" altLang="zh-CN" dirty="0">
                <a:sym typeface="+mn-ea"/>
              </a:rPr>
              <a:t>Position Estimation</a:t>
            </a:r>
            <a:endParaRPr lang="en-US" altLang="zh-TW" dirty="0">
              <a:sym typeface="+mn-ea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C52E7AC-41A6-4A9C-8478-625CDE2C6148}"/>
              </a:ext>
            </a:extLst>
          </p:cNvPr>
          <p:cNvGrpSpPr/>
          <p:nvPr/>
        </p:nvGrpSpPr>
        <p:grpSpPr>
          <a:xfrm>
            <a:off x="5280790" y="2079150"/>
            <a:ext cx="6651667" cy="4131419"/>
            <a:chOff x="5789657" y="2881090"/>
            <a:chExt cx="5958720" cy="3701023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0494C6C-3038-45F0-9A08-7D33ACF5D23C}"/>
                </a:ext>
              </a:extLst>
            </p:cNvPr>
            <p:cNvSpPr txBox="1"/>
            <p:nvPr/>
          </p:nvSpPr>
          <p:spPr>
            <a:xfrm>
              <a:off x="6953027" y="6255290"/>
              <a:ext cx="1584356" cy="326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mmWave Radar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0537279C-90FA-4BE3-B1D2-6882E0419CD1}"/>
                </a:ext>
              </a:extLst>
            </p:cNvPr>
            <p:cNvSpPr txBox="1"/>
            <p:nvPr/>
          </p:nvSpPr>
          <p:spPr>
            <a:xfrm>
              <a:off x="9979871" y="6255289"/>
              <a:ext cx="1584356" cy="326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404F0215-183B-4F40-BE51-5333560E1F63}"/>
                </a:ext>
              </a:extLst>
            </p:cNvPr>
            <p:cNvSpPr/>
            <p:nvPr/>
          </p:nvSpPr>
          <p:spPr>
            <a:xfrm>
              <a:off x="9138570" y="2881090"/>
              <a:ext cx="959668" cy="357788"/>
            </a:xfrm>
            <a:prstGeom prst="roundRect">
              <a:avLst/>
            </a:prstGeom>
            <a:solidFill>
              <a:srgbClr val="EE853E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C-R model</a:t>
              </a:r>
              <a:endParaRPr lang="zh-TW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8A1DFA4-BC2E-4628-B31C-31C8FE088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02" t="9178" r="28248" b="16684"/>
            <a:stretch/>
          </p:blipFill>
          <p:spPr>
            <a:xfrm>
              <a:off x="9795721" y="3566279"/>
              <a:ext cx="1952656" cy="2689009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00518F5-B5EA-4386-BBE7-2D330414B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987" t="44826" r="16684"/>
            <a:stretch/>
          </p:blipFill>
          <p:spPr>
            <a:xfrm>
              <a:off x="5789657" y="3566279"/>
              <a:ext cx="3911097" cy="2689009"/>
            </a:xfrm>
            <a:prstGeom prst="rect">
              <a:avLst/>
            </a:prstGeom>
          </p:spPr>
        </p:pic>
        <p:cxnSp>
          <p:nvCxnSpPr>
            <p:cNvPr id="23" name="接點: 肘形 22">
              <a:extLst>
                <a:ext uri="{FF2B5EF4-FFF2-40B4-BE49-F238E27FC236}">
                  <a16:creationId xmlns:a16="http://schemas.microsoft.com/office/drawing/2014/main" id="{8F3B4FE3-77FC-40E2-A2BC-31DA2545A47B}"/>
                </a:ext>
              </a:extLst>
            </p:cNvPr>
            <p:cNvCxnSpPr>
              <a:endCxn id="15" idx="3"/>
            </p:cNvCxnSpPr>
            <p:nvPr/>
          </p:nvCxnSpPr>
          <p:spPr>
            <a:xfrm rot="16200000" flipV="1">
              <a:off x="9274903" y="3883320"/>
              <a:ext cx="2661807" cy="1015135"/>
            </a:xfrm>
            <a:prstGeom prst="bentConnector2">
              <a:avLst/>
            </a:prstGeom>
            <a:ln w="19050">
              <a:solidFill>
                <a:schemeClr val="accent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接點: 肘形 24">
              <a:extLst>
                <a:ext uri="{FF2B5EF4-FFF2-40B4-BE49-F238E27FC236}">
                  <a16:creationId xmlns:a16="http://schemas.microsoft.com/office/drawing/2014/main" id="{D3A9D104-D9B2-423B-B58F-1D336D97F3CB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rot="10800000" flipV="1">
              <a:off x="7898664" y="3059984"/>
              <a:ext cx="1239906" cy="833006"/>
            </a:xfrm>
            <a:prstGeom prst="bentConnector3">
              <a:avLst>
                <a:gd name="adj1" fmla="val 99933"/>
              </a:avLst>
            </a:prstGeom>
            <a:ln w="19050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85A773D-84AF-4621-9D91-88E794E37E7D}"/>
              </a:ext>
            </a:extLst>
          </p:cNvPr>
          <p:cNvSpPr txBox="1"/>
          <p:nvPr/>
        </p:nvSpPr>
        <p:spPr>
          <a:xfrm>
            <a:off x="10020300" y="-38100"/>
            <a:ext cx="227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C-R: Camera to Radar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BBOX: Bounding box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156B7A13-D3D3-4B76-974C-E270D9F83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19" y="2278847"/>
            <a:ext cx="5179126" cy="46570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We trained a </a:t>
            </a:r>
            <a:r>
              <a:rPr lang="en-US" altLang="zh-TW" sz="2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 model 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to predict the </a:t>
            </a:r>
            <a:r>
              <a:rPr lang="en-US" altLang="zh-TW" sz="2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position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TW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Input: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BBOX center bottom (</a:t>
            </a:r>
            <a:r>
              <a:rPr lang="en-US" altLang="zh-CN" sz="2000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 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Output: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mmWave (</a:t>
            </a:r>
            <a:r>
              <a:rPr lang="en-US" altLang="zh-CN" sz="2000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Px, Py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TW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19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2">
            <a:extLst>
              <a:ext uri="{FF2B5EF4-FFF2-40B4-BE49-F238E27FC236}">
                <a16:creationId xmlns:a16="http://schemas.microsoft.com/office/drawing/2014/main" id="{5A6CCE94-4554-4E3B-992E-13EBFB8BEE6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" name="矩形: 圓角 50">
            <a:extLst>
              <a:ext uri="{FF2B5EF4-FFF2-40B4-BE49-F238E27FC236}">
                <a16:creationId xmlns:a16="http://schemas.microsoft.com/office/drawing/2014/main" id="{1C9991B6-B122-4873-A215-5C3EEF2D9B1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文字方塊 16">
            <a:extLst>
              <a:ext uri="{FF2B5EF4-FFF2-40B4-BE49-F238E27FC236}">
                <a16:creationId xmlns:a16="http://schemas.microsoft.com/office/drawing/2014/main" id="{FF9D1E27-2E1A-43A0-AD68-780D104FF1EA}"/>
              </a:ext>
            </a:extLst>
          </p:cNvPr>
          <p:cNvSpPr txBox="1"/>
          <p:nvPr/>
        </p:nvSpPr>
        <p:spPr>
          <a:xfrm>
            <a:off x="276374" y="648183"/>
            <a:ext cx="11741455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(4/8) – </a:t>
            </a:r>
            <a:r>
              <a:rPr lang="en-US" altLang="zh-CN" dirty="0">
                <a:sym typeface="+mn-ea"/>
              </a:rPr>
              <a:t>Dataset Collection</a:t>
            </a:r>
            <a:endParaRPr lang="en-US" altLang="zh-TW" dirty="0">
              <a:sym typeface="+mn-ea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6BBDAEE-4575-4222-9B4F-8EB438E47E96}"/>
              </a:ext>
            </a:extLst>
          </p:cNvPr>
          <p:cNvGrpSpPr/>
          <p:nvPr/>
        </p:nvGrpSpPr>
        <p:grpSpPr>
          <a:xfrm>
            <a:off x="2768708" y="3079256"/>
            <a:ext cx="6756786" cy="3764638"/>
            <a:chOff x="8005006" y="2946399"/>
            <a:chExt cx="7034076" cy="3919134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BCA1F0AC-3881-4F24-AD6F-9046C5AFC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88" t="16324" r="27065" b="-1"/>
            <a:stretch/>
          </p:blipFill>
          <p:spPr>
            <a:xfrm>
              <a:off x="12547987" y="2946399"/>
              <a:ext cx="2491095" cy="3457955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4175839-8179-4A09-9793-405484CA1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995" t="46144" r="24094" b="-620"/>
            <a:stretch/>
          </p:blipFill>
          <p:spPr>
            <a:xfrm>
              <a:off x="8005006" y="2946399"/>
              <a:ext cx="4186994" cy="3457955"/>
            </a:xfrm>
            <a:prstGeom prst="rect">
              <a:avLst/>
            </a:prstGeom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ACA42D05-0263-4A7B-8F4C-380BAFF9CCE4}"/>
                </a:ext>
              </a:extLst>
            </p:cNvPr>
            <p:cNvGrpSpPr/>
            <p:nvPr/>
          </p:nvGrpSpPr>
          <p:grpSpPr>
            <a:xfrm>
              <a:off x="8902493" y="6404372"/>
              <a:ext cx="6008833" cy="461161"/>
              <a:chOff x="7219922" y="6255289"/>
              <a:chExt cx="4258445" cy="326823"/>
            </a:xfrm>
          </p:grpSpPr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2888DBD-D063-4802-A188-77C14DE3950F}"/>
                  </a:ext>
                </a:extLst>
              </p:cNvPr>
              <p:cNvSpPr txBox="1"/>
              <p:nvPr/>
            </p:nvSpPr>
            <p:spPr>
              <a:xfrm>
                <a:off x="7219922" y="6255289"/>
                <a:ext cx="1584356" cy="326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mmWave Radar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74FE7385-28D2-4E8A-A1E4-116526C6BEF2}"/>
                  </a:ext>
                </a:extLst>
              </p:cNvPr>
              <p:cNvSpPr txBox="1"/>
              <p:nvPr/>
            </p:nvSpPr>
            <p:spPr>
              <a:xfrm>
                <a:off x="9894011" y="6255289"/>
                <a:ext cx="1584356" cy="326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Camera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0BDAFEBB-406F-4316-9F27-789061596075}"/>
              </a:ext>
            </a:extLst>
          </p:cNvPr>
          <p:cNvSpPr txBox="1"/>
          <p:nvPr/>
        </p:nvSpPr>
        <p:spPr>
          <a:xfrm>
            <a:off x="2604298" y="1846858"/>
            <a:ext cx="733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400" b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Labeling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: when there is only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person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in the image and only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point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in the mmWave radar.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1985D99-FBE4-45ED-879D-5CAD3F399C6B}"/>
              </a:ext>
            </a:extLst>
          </p:cNvPr>
          <p:cNvSpPr txBox="1"/>
          <p:nvPr/>
        </p:nvSpPr>
        <p:spPr>
          <a:xfrm>
            <a:off x="10020300" y="-38100"/>
            <a:ext cx="2273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</p:txBody>
      </p:sp>
    </p:spTree>
    <p:extLst>
      <p:ext uri="{BB962C8B-B14F-4D97-AF65-F5344CB8AC3E}">
        <p14:creationId xmlns:p14="http://schemas.microsoft.com/office/powerpoint/2010/main" val="33873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2">
            <a:extLst>
              <a:ext uri="{FF2B5EF4-FFF2-40B4-BE49-F238E27FC236}">
                <a16:creationId xmlns:a16="http://schemas.microsoft.com/office/drawing/2014/main" id="{2FBAC6D0-C3FB-49DC-B4AF-8CB631AD203C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矩形: 圓角 50">
            <a:extLst>
              <a:ext uri="{FF2B5EF4-FFF2-40B4-BE49-F238E27FC236}">
                <a16:creationId xmlns:a16="http://schemas.microsoft.com/office/drawing/2014/main" id="{2DACD7DE-97C5-4CD2-B93B-53E239D8689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8" name="文字方塊 16">
            <a:extLst>
              <a:ext uri="{FF2B5EF4-FFF2-40B4-BE49-F238E27FC236}">
                <a16:creationId xmlns:a16="http://schemas.microsoft.com/office/drawing/2014/main" id="{CBD8EB06-8E21-4B19-A157-D4F64B24AD7D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(5/8) – Target Fusion 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4A8A87E-0B1A-4411-9015-4DAA3128295D}"/>
              </a:ext>
            </a:extLst>
          </p:cNvPr>
          <p:cNvSpPr txBox="1"/>
          <p:nvPr/>
        </p:nvSpPr>
        <p:spPr>
          <a:xfrm>
            <a:off x="10020300" y="-9072"/>
            <a:ext cx="227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R-C: Radar to Camera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C-R: Camera to Radar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944ADE2-53C0-4EC4-B78A-73405202C267}"/>
              </a:ext>
            </a:extLst>
          </p:cNvPr>
          <p:cNvGrpSpPr/>
          <p:nvPr/>
        </p:nvGrpSpPr>
        <p:grpSpPr>
          <a:xfrm>
            <a:off x="163338" y="2045640"/>
            <a:ext cx="11819146" cy="4024185"/>
            <a:chOff x="163338" y="2045640"/>
            <a:chExt cx="11819146" cy="4024185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36775B4C-A8CE-479B-A5A7-569164032389}"/>
                </a:ext>
              </a:extLst>
            </p:cNvPr>
            <p:cNvGrpSpPr/>
            <p:nvPr/>
          </p:nvGrpSpPr>
          <p:grpSpPr>
            <a:xfrm>
              <a:off x="163338" y="2045640"/>
              <a:ext cx="5775765" cy="4019403"/>
              <a:chOff x="1170577" y="1883943"/>
              <a:chExt cx="5751008" cy="4002173"/>
            </a:xfrm>
          </p:grpSpPr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190C6D88-0EC3-473C-A012-DD0CFD404B76}"/>
                  </a:ext>
                </a:extLst>
              </p:cNvPr>
              <p:cNvGrpSpPr/>
              <p:nvPr/>
            </p:nvGrpSpPr>
            <p:grpSpPr>
              <a:xfrm>
                <a:off x="1170577" y="1968474"/>
                <a:ext cx="5751008" cy="3917642"/>
                <a:chOff x="781278" y="1850778"/>
                <a:chExt cx="5751005" cy="3917641"/>
              </a:xfrm>
            </p:grpSpPr>
            <p:pic>
              <p:nvPicPr>
                <p:cNvPr id="9" name="圖片 8">
                  <a:extLst>
                    <a:ext uri="{FF2B5EF4-FFF2-40B4-BE49-F238E27FC236}">
                      <a16:creationId xmlns:a16="http://schemas.microsoft.com/office/drawing/2014/main" id="{3BC48458-3EBF-4687-B50F-C4D7A25DB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4230" t="6895" r="24284" b="36222"/>
                <a:stretch/>
              </p:blipFill>
              <p:spPr>
                <a:xfrm>
                  <a:off x="4576734" y="2820201"/>
                  <a:ext cx="1955549" cy="2611114"/>
                </a:xfrm>
                <a:prstGeom prst="rect">
                  <a:avLst/>
                </a:prstGeom>
              </p:spPr>
            </p:pic>
            <p:pic>
              <p:nvPicPr>
                <p:cNvPr id="12" name="圖片 11">
                  <a:extLst>
                    <a:ext uri="{FF2B5EF4-FFF2-40B4-BE49-F238E27FC236}">
                      <a16:creationId xmlns:a16="http://schemas.microsoft.com/office/drawing/2014/main" id="{53BE34F2-F5FE-4CE9-982A-99285806D0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0208" t="34886" r="20379" b="2948"/>
                <a:stretch/>
              </p:blipFill>
              <p:spPr>
                <a:xfrm>
                  <a:off x="781278" y="2818503"/>
                  <a:ext cx="3431263" cy="2654929"/>
                </a:xfrm>
                <a:prstGeom prst="rect">
                  <a:avLst/>
                </a:prstGeom>
              </p:spPr>
            </p:pic>
            <p:grpSp>
              <p:nvGrpSpPr>
                <p:cNvPr id="19" name="群組 18">
                  <a:extLst>
                    <a:ext uri="{FF2B5EF4-FFF2-40B4-BE49-F238E27FC236}">
                      <a16:creationId xmlns:a16="http://schemas.microsoft.com/office/drawing/2014/main" id="{17BAAE9E-B455-4D28-B1FB-F675EF3AC64A}"/>
                    </a:ext>
                  </a:extLst>
                </p:cNvPr>
                <p:cNvGrpSpPr/>
                <p:nvPr/>
              </p:nvGrpSpPr>
              <p:grpSpPr>
                <a:xfrm>
                  <a:off x="1666195" y="1850778"/>
                  <a:ext cx="4719029" cy="3917641"/>
                  <a:chOff x="6396009" y="2214791"/>
                  <a:chExt cx="4500115" cy="3735903"/>
                </a:xfrm>
              </p:grpSpPr>
              <p:sp>
                <p:nvSpPr>
                  <p:cNvPr id="22" name="文字方塊 21">
                    <a:extLst>
                      <a:ext uri="{FF2B5EF4-FFF2-40B4-BE49-F238E27FC236}">
                        <a16:creationId xmlns:a16="http://schemas.microsoft.com/office/drawing/2014/main" id="{A4AFBA48-23E8-4EC1-A61F-2B5FE578F117}"/>
                      </a:ext>
                    </a:extLst>
                  </p:cNvPr>
                  <p:cNvSpPr txBox="1"/>
                  <p:nvPr/>
                </p:nvSpPr>
                <p:spPr>
                  <a:xfrm>
                    <a:off x="6396009" y="5629229"/>
                    <a:ext cx="1584356" cy="3214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a:t>mmWave Radar</a:t>
                    </a:r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文字方塊 22">
                    <a:extLst>
                      <a:ext uri="{FF2B5EF4-FFF2-40B4-BE49-F238E27FC236}">
                        <a16:creationId xmlns:a16="http://schemas.microsoft.com/office/drawing/2014/main" id="{8F48F037-5550-450E-AF9A-CAE5DC8A0851}"/>
                      </a:ext>
                    </a:extLst>
                  </p:cNvPr>
                  <p:cNvSpPr txBox="1"/>
                  <p:nvPr/>
                </p:nvSpPr>
                <p:spPr>
                  <a:xfrm>
                    <a:off x="9311768" y="5629228"/>
                    <a:ext cx="1584356" cy="3214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Camera</a:t>
                    </a:r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4" name="接點: 肘形 23">
                    <a:extLst>
                      <a:ext uri="{FF2B5EF4-FFF2-40B4-BE49-F238E27FC236}">
                        <a16:creationId xmlns:a16="http://schemas.microsoft.com/office/drawing/2014/main" id="{F98D156D-3976-419F-9485-8D579A5B8507}"/>
                      </a:ext>
                    </a:extLst>
                  </p:cNvPr>
                  <p:cNvCxnSpPr>
                    <a:cxnSpLocks/>
                    <a:endCxn id="25" idx="1"/>
                  </p:cNvCxnSpPr>
                  <p:nvPr/>
                </p:nvCxnSpPr>
                <p:spPr>
                  <a:xfrm rot="5400000" flipH="1" flipV="1">
                    <a:off x="7147648" y="2635785"/>
                    <a:ext cx="1074817" cy="590619"/>
                  </a:xfrm>
                  <a:prstGeom prst="bentConnector2">
                    <a:avLst/>
                  </a:prstGeom>
                  <a:ln w="19050">
                    <a:solidFill>
                      <a:schemeClr val="accent2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矩形: 圓角 24">
                    <a:extLst>
                      <a:ext uri="{FF2B5EF4-FFF2-40B4-BE49-F238E27FC236}">
                        <a16:creationId xmlns:a16="http://schemas.microsoft.com/office/drawing/2014/main" id="{462CA0AD-892C-49B8-A7C1-69DC948F2444}"/>
                      </a:ext>
                    </a:extLst>
                  </p:cNvPr>
                  <p:cNvSpPr/>
                  <p:nvPr/>
                </p:nvSpPr>
                <p:spPr>
                  <a:xfrm>
                    <a:off x="7980365" y="2214791"/>
                    <a:ext cx="953546" cy="357788"/>
                  </a:xfrm>
                  <a:prstGeom prst="roundRect">
                    <a:avLst/>
                  </a:prstGeom>
                  <a:solidFill>
                    <a:srgbClr val="EE853E"/>
                  </a:solidFill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R-C model</a:t>
                    </a:r>
                    <a:endParaRPr lang="zh-TW" altLang="en-US" sz="1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6" name="接點: 肘形 25">
                    <a:extLst>
                      <a:ext uri="{FF2B5EF4-FFF2-40B4-BE49-F238E27FC236}">
                        <a16:creationId xmlns:a16="http://schemas.microsoft.com/office/drawing/2014/main" id="{1FDC40B4-2D86-4CD0-8FD3-03D8F2283CF2}"/>
                      </a:ext>
                    </a:extLst>
                  </p:cNvPr>
                  <p:cNvCxnSpPr>
                    <a:cxnSpLocks/>
                    <a:stCxn id="25" idx="3"/>
                  </p:cNvCxnSpPr>
                  <p:nvPr/>
                </p:nvCxnSpPr>
                <p:spPr>
                  <a:xfrm>
                    <a:off x="8933910" y="2393685"/>
                    <a:ext cx="1047216" cy="1890573"/>
                  </a:xfrm>
                  <a:prstGeom prst="bentConnector2">
                    <a:avLst/>
                  </a:prstGeom>
                  <a:ln w="19050" cap="flat" cmpd="sng" algn="ctr">
                    <a:solidFill>
                      <a:schemeClr val="accent2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88AE824A-621F-4DC3-AD8E-903F42A439B5}"/>
                  </a:ext>
                </a:extLst>
              </p:cNvPr>
              <p:cNvSpPr txBox="1"/>
              <p:nvPr/>
            </p:nvSpPr>
            <p:spPr>
              <a:xfrm>
                <a:off x="4846322" y="1883943"/>
                <a:ext cx="940535" cy="52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</a:t>
                </a:r>
              </a:p>
              <a:p>
                <a:pPr algn="ctr"/>
                <a:r>
                  <a:rPr lang="en-US" altLang="zh-TW" sz="14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Centroid</a:t>
                </a:r>
                <a:endParaRPr lang="zh-TW" altLang="en-US" sz="1400" b="1" dirty="0">
                  <a:solidFill>
                    <a:srgbClr val="007E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ED8D4386-3CA8-442E-975C-F3E9EB21B259}"/>
                </a:ext>
              </a:extLst>
            </p:cNvPr>
            <p:cNvGrpSpPr/>
            <p:nvPr/>
          </p:nvGrpSpPr>
          <p:grpSpPr>
            <a:xfrm>
              <a:off x="6540569" y="2131288"/>
              <a:ext cx="5441915" cy="3938537"/>
              <a:chOff x="6337426" y="2187948"/>
              <a:chExt cx="5441915" cy="3938537"/>
            </a:xfrm>
          </p:grpSpPr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09EA5502-ABA3-4288-944E-B15C02403C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338" t="42819" r="16757" b="4432"/>
              <a:stretch/>
            </p:blipFill>
            <p:spPr>
              <a:xfrm>
                <a:off x="6337426" y="3205604"/>
                <a:ext cx="3440954" cy="2584134"/>
              </a:xfrm>
              <a:prstGeom prst="rect">
                <a:avLst/>
              </a:prstGeom>
            </p:spPr>
          </p:pic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5D52603D-7E45-4D26-917D-AA141186B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807" t="15781" r="21209" b="4723"/>
              <a:stretch/>
            </p:blipFill>
            <p:spPr>
              <a:xfrm>
                <a:off x="9995026" y="3208433"/>
                <a:ext cx="1784315" cy="2579498"/>
              </a:xfrm>
              <a:prstGeom prst="rect">
                <a:avLst/>
              </a:prstGeom>
            </p:spPr>
          </p:pic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E5194F9D-62D0-4831-A3F0-2C9FA4604C70}"/>
                  </a:ext>
                </a:extLst>
              </p:cNvPr>
              <p:cNvSpPr txBox="1"/>
              <p:nvPr/>
            </p:nvSpPr>
            <p:spPr>
              <a:xfrm>
                <a:off x="7237289" y="5787931"/>
                <a:ext cx="16412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mmWave Radar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ECCE0EA5-81F0-4376-87B9-9D8B14F9FEA2}"/>
                  </a:ext>
                </a:extLst>
              </p:cNvPr>
              <p:cNvSpPr txBox="1"/>
              <p:nvPr/>
            </p:nvSpPr>
            <p:spPr>
              <a:xfrm>
                <a:off x="10081444" y="5787931"/>
                <a:ext cx="16412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Camera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矩形: 圓角 49">
                <a:extLst>
                  <a:ext uri="{FF2B5EF4-FFF2-40B4-BE49-F238E27FC236}">
                    <a16:creationId xmlns:a16="http://schemas.microsoft.com/office/drawing/2014/main" id="{C1D70BAF-F8AB-4DB9-9143-B4333647F3B4}"/>
                  </a:ext>
                </a:extLst>
              </p:cNvPr>
              <p:cNvSpPr/>
              <p:nvPr/>
            </p:nvSpPr>
            <p:spPr>
              <a:xfrm>
                <a:off x="9044413" y="2292614"/>
                <a:ext cx="950613" cy="370631"/>
              </a:xfrm>
              <a:prstGeom prst="roundRect">
                <a:avLst/>
              </a:prstGeom>
              <a:solidFill>
                <a:srgbClr val="EE853E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C-R model</a:t>
                </a:r>
                <a:endParaRPr lang="zh-TW" alt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1" name="接點: 肘形 50">
                <a:extLst>
                  <a:ext uri="{FF2B5EF4-FFF2-40B4-BE49-F238E27FC236}">
                    <a16:creationId xmlns:a16="http://schemas.microsoft.com/office/drawing/2014/main" id="{1BA388F7-066C-45DC-9A3D-E5A82A2B3855}"/>
                  </a:ext>
                </a:extLst>
              </p:cNvPr>
              <p:cNvCxnSpPr>
                <a:cxnSpLocks/>
                <a:endCxn id="50" idx="3"/>
              </p:cNvCxnSpPr>
              <p:nvPr/>
            </p:nvCxnSpPr>
            <p:spPr>
              <a:xfrm rot="16200000" flipV="1">
                <a:off x="8911778" y="3561178"/>
                <a:ext cx="3008470" cy="841974"/>
              </a:xfrm>
              <a:prstGeom prst="bentConnector2">
                <a:avLst/>
              </a:prstGeom>
              <a:ln w="19050">
                <a:solidFill>
                  <a:schemeClr val="accent2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接點: 肘形 51">
                <a:extLst>
                  <a:ext uri="{FF2B5EF4-FFF2-40B4-BE49-F238E27FC236}">
                    <a16:creationId xmlns:a16="http://schemas.microsoft.com/office/drawing/2014/main" id="{C009DFB2-B958-4DD5-9D70-AA40C87B63A2}"/>
                  </a:ext>
                </a:extLst>
              </p:cNvPr>
              <p:cNvCxnSpPr>
                <a:cxnSpLocks/>
                <a:stCxn id="50" idx="1"/>
              </p:cNvCxnSpPr>
              <p:nvPr/>
            </p:nvCxnSpPr>
            <p:spPr>
              <a:xfrm rot="10800000" flipV="1">
                <a:off x="7958005" y="2477930"/>
                <a:ext cx="1086409" cy="1578914"/>
              </a:xfrm>
              <a:prstGeom prst="bentConnector2">
                <a:avLst/>
              </a:prstGeom>
              <a:ln w="1905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C6870FC3-150E-40BA-877B-8A03A60BA7FC}"/>
                  </a:ext>
                </a:extLst>
              </p:cNvPr>
              <p:cNvSpPr txBox="1"/>
              <p:nvPr/>
            </p:nvSpPr>
            <p:spPr>
              <a:xfrm>
                <a:off x="7732431" y="2187948"/>
                <a:ext cx="15375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</a:t>
                </a:r>
              </a:p>
              <a:p>
                <a:pPr algn="ctr"/>
                <a:r>
                  <a:rPr lang="en-US" altLang="zh-TW" sz="16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</a:t>
                </a:r>
                <a:endParaRPr lang="zh-TW" altLang="en-US" sz="1600" b="1" dirty="0">
                  <a:solidFill>
                    <a:srgbClr val="007E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5C847E99-8B3A-4D01-A951-3FD491934BAB}"/>
                </a:ext>
              </a:extLst>
            </p:cNvPr>
            <p:cNvSpPr/>
            <p:nvPr/>
          </p:nvSpPr>
          <p:spPr>
            <a:xfrm>
              <a:off x="4542972" y="4000184"/>
              <a:ext cx="767100" cy="731473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C5291CF2-4411-4D21-97F1-E4E341069B92}"/>
                </a:ext>
              </a:extLst>
            </p:cNvPr>
            <p:cNvSpPr/>
            <p:nvPr/>
          </p:nvSpPr>
          <p:spPr>
            <a:xfrm>
              <a:off x="7874191" y="3685562"/>
              <a:ext cx="767100" cy="731473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81A03D-D6EF-4461-854C-75ACB61FB3FB}"/>
              </a:ext>
            </a:extLst>
          </p:cNvPr>
          <p:cNvSpPr txBox="1"/>
          <p:nvPr/>
        </p:nvSpPr>
        <p:spPr>
          <a:xfrm>
            <a:off x="1859536" y="6280764"/>
            <a:ext cx="349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Calibration</a:t>
            </a:r>
            <a:endParaRPr lang="zh-TW" alt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20D82E8A-6A26-4C48-B7B2-2C866F557095}"/>
              </a:ext>
            </a:extLst>
          </p:cNvPr>
          <p:cNvSpPr txBox="1"/>
          <p:nvPr/>
        </p:nvSpPr>
        <p:spPr>
          <a:xfrm>
            <a:off x="8080631" y="6280764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Estimation</a:t>
            </a:r>
            <a:endParaRPr lang="zh-TW" alt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27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D0FFE0-6B0C-4312-979C-F63A2E43E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63" y="1474517"/>
            <a:ext cx="11741457" cy="5383484"/>
          </a:xfrm>
        </p:spPr>
        <p:txBody>
          <a:bodyPr>
            <a:normAutofit/>
          </a:bodyPr>
          <a:lstStyle/>
          <a:p>
            <a:pPr lvl="1"/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TW" b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: 2 pairs of lists: 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mmWave list: </a:t>
            </a:r>
            <a:r>
              <a:rPr lang="en-US" altLang="zh-TW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x’, y’, </a:t>
            </a:r>
            <a:r>
              <a:rPr lang="en-US" altLang="zh-CN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Px, Py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       	            	 </a:t>
            </a:r>
          </a:p>
          <a:p>
            <a:pPr lvl="2">
              <a:lnSpc>
                <a:spcPct val="100000"/>
              </a:lnSpc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BBOX list: </a:t>
            </a:r>
            <a:r>
              <a:rPr lang="en-US" altLang="zh-TW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 y, </a:t>
            </a:r>
            <a:r>
              <a:rPr lang="en-US" altLang="zh-CN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Px’, Py’</a:t>
            </a:r>
          </a:p>
          <a:p>
            <a:pPr lvl="2">
              <a:lnSpc>
                <a:spcPct val="100000"/>
              </a:lnSpc>
            </a:pPr>
            <a:endParaRPr lang="en-US" altLang="zh-TW" i="1" dirty="0">
              <a:solidFill>
                <a:srgbClr val="007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endParaRPr lang="en-US" altLang="zh-TW" dirty="0">
              <a:solidFill>
                <a:srgbClr val="007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TW" b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the 2 pairs of lists: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culate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Matrix (</a:t>
            </a:r>
            <a:r>
              <a:rPr lang="en-US" altLang="zh-TW" sz="2400" i="1" dirty="0">
                <a:latin typeface="Arial" panose="020B0604020202020204" pitchFamily="34" charset="0"/>
                <a:cs typeface="Arial" panose="020B0604020202020204" pitchFamily="34" charset="0"/>
              </a:rPr>
              <a:t>m*n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3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if </a:t>
            </a:r>
            <a:r>
              <a:rPr lang="en-US" altLang="zh-TW" sz="2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altLang="zh-TW" sz="2000" i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x’, y’) 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outside the BBOX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sz="2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unmatched</a:t>
            </a:r>
          </a:p>
          <a:p>
            <a:pPr lvl="2"/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+mj-lt"/>
              <a:buAutoNum type="arabicPeriod" startAt="2"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Match Algorithm 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TW" sz="2400" b="1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Hungarian Algorithm</a:t>
            </a:r>
          </a:p>
          <a:p>
            <a:pPr lvl="3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Matches, Unmatched mmWave, Unmatched BBOX</a:t>
            </a:r>
          </a:p>
          <a:p>
            <a:pPr lvl="3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Unmatched BBOX 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altLang="zh-CN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Position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radar image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16">
            <a:extLst>
              <a:ext uri="{FF2B5EF4-FFF2-40B4-BE49-F238E27FC236}">
                <a16:creationId xmlns:a16="http://schemas.microsoft.com/office/drawing/2014/main" id="{267B4F7F-D8A0-4FA3-B583-6092C75A99E7}"/>
              </a:ext>
            </a:extLst>
          </p:cNvPr>
          <p:cNvSpPr txBox="1"/>
          <p:nvPr/>
        </p:nvSpPr>
        <p:spPr>
          <a:xfrm>
            <a:off x="276374" y="3687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endParaRPr lang="en-US" altLang="zh-TW" dirty="0">
              <a:sym typeface="+mn-ea"/>
            </a:endParaRPr>
          </a:p>
        </p:txBody>
      </p:sp>
      <p:sp>
        <p:nvSpPr>
          <p:cNvPr id="16" name="矩形: 圓角 12">
            <a:extLst>
              <a:ext uri="{FF2B5EF4-FFF2-40B4-BE49-F238E27FC236}">
                <a16:creationId xmlns:a16="http://schemas.microsoft.com/office/drawing/2014/main" id="{2FBAC6D0-C3FB-49DC-B4AF-8CB631AD203C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矩形: 圓角 50">
            <a:extLst>
              <a:ext uri="{FF2B5EF4-FFF2-40B4-BE49-F238E27FC236}">
                <a16:creationId xmlns:a16="http://schemas.microsoft.com/office/drawing/2014/main" id="{2DACD7DE-97C5-4CD2-B93B-53E239D8689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8" name="文字方塊 16">
            <a:extLst>
              <a:ext uri="{FF2B5EF4-FFF2-40B4-BE49-F238E27FC236}">
                <a16:creationId xmlns:a16="http://schemas.microsoft.com/office/drawing/2014/main" id="{CBD8EB06-8E21-4B19-A157-D4F64B24AD7D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(5/8) – Target Fusion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5F78B89-8832-47C0-AB8A-8646BFD0B65F}"/>
              </a:ext>
            </a:extLst>
          </p:cNvPr>
          <p:cNvSpPr txBox="1"/>
          <p:nvPr/>
        </p:nvSpPr>
        <p:spPr>
          <a:xfrm>
            <a:off x="10020300" y="-38100"/>
            <a:ext cx="2273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BBOX: Bounding box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2529E6-01F9-43BA-B325-3AD5C220C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88" y="1795166"/>
            <a:ext cx="4635581" cy="68506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1BB63DB-C212-4635-B319-19179BF02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620" y="2874483"/>
            <a:ext cx="5969916" cy="55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7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8987557" cy="64632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dirty="0"/>
              <a:t>Outline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933134" y="1773987"/>
            <a:ext cx="9098915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</a:t>
            </a: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16">
            <a:extLst>
              <a:ext uri="{FF2B5EF4-FFF2-40B4-BE49-F238E27FC236}">
                <a16:creationId xmlns:a16="http://schemas.microsoft.com/office/drawing/2014/main" id="{C9161971-CC8D-46F7-B355-C001F8705280}"/>
              </a:ext>
            </a:extLst>
          </p:cNvPr>
          <p:cNvSpPr txBox="1"/>
          <p:nvPr/>
        </p:nvSpPr>
        <p:spPr>
          <a:xfrm>
            <a:off x="276374" y="3687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endParaRPr lang="en-US" altLang="zh-TW" dirty="0">
              <a:sym typeface="+mn-ea"/>
            </a:endParaRPr>
          </a:p>
        </p:txBody>
      </p:sp>
      <p:sp>
        <p:nvSpPr>
          <p:cNvPr id="5" name="矩形: 圓角 12">
            <a:extLst>
              <a:ext uri="{FF2B5EF4-FFF2-40B4-BE49-F238E27FC236}">
                <a16:creationId xmlns:a16="http://schemas.microsoft.com/office/drawing/2014/main" id="{91FE8DA4-6324-4A2D-880E-2B591BF3D3C9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" name="矩形: 圓角 50">
            <a:extLst>
              <a:ext uri="{FF2B5EF4-FFF2-40B4-BE49-F238E27FC236}">
                <a16:creationId xmlns:a16="http://schemas.microsoft.com/office/drawing/2014/main" id="{725E23B9-1B38-44DC-8517-7174199C6345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" name="文字方塊 16">
            <a:extLst>
              <a:ext uri="{FF2B5EF4-FFF2-40B4-BE49-F238E27FC236}">
                <a16:creationId xmlns:a16="http://schemas.microsoft.com/office/drawing/2014/main" id="{39393FC1-82E0-422C-8609-2680E5767FB9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(6/8) – </a:t>
            </a:r>
            <a:r>
              <a:rPr lang="en-US" altLang="zh-CN" dirty="0">
                <a:sym typeface="+mn-ea"/>
              </a:rPr>
              <a:t>UID Assignment Strategy</a:t>
            </a:r>
            <a:endParaRPr lang="en-US" altLang="zh-TW" dirty="0">
              <a:sym typeface="+mn-ea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8C615F-A5C6-4EEF-8984-A7DBF688164A}"/>
              </a:ext>
            </a:extLst>
          </p:cNvPr>
          <p:cNvGrpSpPr/>
          <p:nvPr/>
        </p:nvGrpSpPr>
        <p:grpSpPr>
          <a:xfrm>
            <a:off x="6888579" y="1573910"/>
            <a:ext cx="4505135" cy="5080259"/>
            <a:chOff x="6411340" y="473245"/>
            <a:chExt cx="5242283" cy="5911510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649FF835-E6CE-4BA6-9995-2E93ADA55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1340" y="473245"/>
              <a:ext cx="5242283" cy="5911510"/>
            </a:xfrm>
            <a:prstGeom prst="rect">
              <a:avLst/>
            </a:prstGeom>
          </p:spPr>
        </p:pic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2E5EF422-58D0-44E2-82A0-72BFD3AAE0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56579" y="1344748"/>
              <a:ext cx="2087218" cy="3756994"/>
            </a:xfrm>
            <a:prstGeom prst="line">
              <a:avLst/>
            </a:prstGeom>
            <a:ln w="19050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7B0EDD5A-779B-43B3-9143-C014223E94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3614" y="4068069"/>
              <a:ext cx="725556" cy="1033671"/>
            </a:xfrm>
            <a:prstGeom prst="line">
              <a:avLst/>
            </a:prstGeom>
            <a:ln w="19050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9AF097BC-8485-46E6-9285-5516DFB249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5787" y="4386121"/>
              <a:ext cx="1987827" cy="71561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AA98F27A-1E93-4D91-B334-C4FC11D6C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3797" y="4743930"/>
              <a:ext cx="854764" cy="35780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9E48A580-5A5A-49E3-AADF-F3677AD09CDA}"/>
              </a:ext>
            </a:extLst>
          </p:cNvPr>
          <p:cNvSpPr txBox="1"/>
          <p:nvPr/>
        </p:nvSpPr>
        <p:spPr>
          <a:xfrm>
            <a:off x="364978" y="3032029"/>
            <a:ext cx="62294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TW" sz="20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The </a:t>
            </a:r>
            <a:r>
              <a:rPr lang="en-US" altLang="zh-TW" sz="2000" kern="100" dirty="0">
                <a:solidFill>
                  <a:srgbClr val="007EC4"/>
                </a:solidFill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smaller blue angle </a:t>
            </a:r>
            <a:r>
              <a:rPr lang="en-US" altLang="zh-TW" sz="20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indicates the FOV of the color camera. </a:t>
            </a:r>
            <a:r>
              <a:rPr lang="en-US" altLang="zh-TW" sz="2000" kern="1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en-US" altLang="zh-TW" sz="2000" dirty="0"/>
              <a:t>overlapping area of sensors</a:t>
            </a:r>
            <a:r>
              <a:rPr lang="en-US" altLang="zh-TW" sz="2000" kern="1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en-US" altLang="zh-TW" sz="2000" kern="100" dirty="0">
              <a:effectLst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TW" sz="2000" kern="1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TW" sz="20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The </a:t>
            </a:r>
            <a:r>
              <a:rPr lang="en-US" altLang="zh-TW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larger red angle </a:t>
            </a:r>
            <a:r>
              <a:rPr lang="en-US" altLang="zh-TW" sz="2000" kern="100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indicates the FOV of the  mmWave radar</a:t>
            </a:r>
            <a:r>
              <a:rPr lang="en-US" altLang="zh-TW" sz="2000" kern="1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zh-TW" altLang="zh-TW" sz="2000" kern="100" dirty="0">
              <a:effectLst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A7834FA8-0768-47FA-AC9B-0CBC15A13E66}"/>
              </a:ext>
            </a:extLst>
          </p:cNvPr>
          <p:cNvSpPr txBox="1"/>
          <p:nvPr/>
        </p:nvSpPr>
        <p:spPr>
          <a:xfrm>
            <a:off x="10020300" y="-9072"/>
            <a:ext cx="227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FOV: Field Of View</a:t>
            </a:r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</p:txBody>
      </p:sp>
    </p:spTree>
    <p:extLst>
      <p:ext uri="{BB962C8B-B14F-4D97-AF65-F5344CB8AC3E}">
        <p14:creationId xmlns:p14="http://schemas.microsoft.com/office/powerpoint/2010/main" val="134557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12">
            <a:extLst>
              <a:ext uri="{FF2B5EF4-FFF2-40B4-BE49-F238E27FC236}">
                <a16:creationId xmlns:a16="http://schemas.microsoft.com/office/drawing/2014/main" id="{91FE8DA4-6324-4A2D-880E-2B591BF3D3C9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" name="矩形: 圓角 50">
            <a:extLst>
              <a:ext uri="{FF2B5EF4-FFF2-40B4-BE49-F238E27FC236}">
                <a16:creationId xmlns:a16="http://schemas.microsoft.com/office/drawing/2014/main" id="{725E23B9-1B38-44DC-8517-7174199C6345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" name="文字方塊 16">
            <a:extLst>
              <a:ext uri="{FF2B5EF4-FFF2-40B4-BE49-F238E27FC236}">
                <a16:creationId xmlns:a16="http://schemas.microsoft.com/office/drawing/2014/main" id="{39393FC1-82E0-422C-8609-2680E5767FB9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(6/8) – </a:t>
            </a:r>
            <a:r>
              <a:rPr lang="en-US" altLang="zh-CN" dirty="0">
                <a:sym typeface="+mn-ea"/>
              </a:rPr>
              <a:t>UID Assignment Strategy</a:t>
            </a:r>
            <a:endParaRPr lang="en-US" altLang="zh-TW" dirty="0">
              <a:sym typeface="+mn-ea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78BD3F2C-FB4E-4BB2-9F15-9C8130C9AC81}"/>
              </a:ext>
            </a:extLst>
          </p:cNvPr>
          <p:cNvGrpSpPr/>
          <p:nvPr/>
        </p:nvGrpSpPr>
        <p:grpSpPr>
          <a:xfrm>
            <a:off x="845024" y="2224025"/>
            <a:ext cx="10609839" cy="4325909"/>
            <a:chOff x="1511775" y="2222788"/>
            <a:chExt cx="10358811" cy="4223558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DE12FE3B-0023-4F26-ADC7-762090AA6740}"/>
                </a:ext>
              </a:extLst>
            </p:cNvPr>
            <p:cNvSpPr/>
            <p:nvPr/>
          </p:nvSpPr>
          <p:spPr>
            <a:xfrm>
              <a:off x="3085358" y="3420405"/>
              <a:ext cx="1143167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mmWave</a:t>
              </a:r>
              <a:endParaRPr lang="zh-TW" altLang="en-US" dirty="0"/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DCA467E7-7CAE-4BE0-B4E9-4E11A9F0F823}"/>
                </a:ext>
              </a:extLst>
            </p:cNvPr>
            <p:cNvSpPr/>
            <p:nvPr/>
          </p:nvSpPr>
          <p:spPr>
            <a:xfrm>
              <a:off x="8201438" y="3420404"/>
              <a:ext cx="899651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CAM</a:t>
              </a:r>
              <a:endParaRPr lang="zh-TW" altLang="en-US" dirty="0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B72DF66-7527-45D3-AF36-47198FC9F4B5}"/>
                </a:ext>
              </a:extLst>
            </p:cNvPr>
            <p:cNvSpPr/>
            <p:nvPr/>
          </p:nvSpPr>
          <p:spPr>
            <a:xfrm>
              <a:off x="5804492" y="2222788"/>
              <a:ext cx="899651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START</a:t>
              </a:r>
              <a:endParaRPr lang="zh-TW" altLang="en-US" sz="1600" dirty="0"/>
            </a:p>
          </p:txBody>
        </p: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2B8B327F-6B11-4096-8C29-419A78581826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6254317" y="2780037"/>
              <a:ext cx="1" cy="6403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接點: 肘形 12">
              <a:extLst>
                <a:ext uri="{FF2B5EF4-FFF2-40B4-BE49-F238E27FC236}">
                  <a16:creationId xmlns:a16="http://schemas.microsoft.com/office/drawing/2014/main" id="{ACEB6898-BEEB-4BCB-B8EA-3CBC399B9A7E}"/>
                </a:ext>
              </a:extLst>
            </p:cNvPr>
            <p:cNvCxnSpPr>
              <a:cxnSpLocks/>
              <a:stCxn id="11" idx="2"/>
              <a:endCxn id="8" idx="0"/>
            </p:cNvCxnSpPr>
            <p:nvPr/>
          </p:nvCxnSpPr>
          <p:spPr>
            <a:xfrm rot="5400000">
              <a:off x="4635446" y="1801533"/>
              <a:ext cx="640368" cy="2597376"/>
            </a:xfrm>
            <a:prstGeom prst="bentConnector3">
              <a:avLst>
                <a:gd name="adj1" fmla="val 3734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id="{888EF094-7DA7-405B-90CD-6EC8F46EA12E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 rot="16200000" flipH="1">
              <a:off x="7132608" y="1901747"/>
              <a:ext cx="640367" cy="2396946"/>
            </a:xfrm>
            <a:prstGeom prst="bentConnector3">
              <a:avLst>
                <a:gd name="adj1" fmla="val 3789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F14EAB22-D5BE-4707-BE06-F5182605EFC9}"/>
                </a:ext>
              </a:extLst>
            </p:cNvPr>
            <p:cNvSpPr txBox="1"/>
            <p:nvPr/>
          </p:nvSpPr>
          <p:spPr>
            <a:xfrm>
              <a:off x="2779460" y="3927736"/>
              <a:ext cx="130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>
                  <a:solidFill>
                    <a:srgbClr val="FF0000"/>
                  </a:solidFill>
                </a:rPr>
                <a:t>U</a:t>
              </a:r>
              <a:r>
                <a:rPr lang="en-US" altLang="zh-TW" sz="1600" i="1" baseline="-25000" dirty="0">
                  <a:solidFill>
                    <a:srgbClr val="FF0000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M</a:t>
              </a:r>
              <a:r>
                <a:rPr lang="en-US" altLang="zh-TW" sz="1600" b="1" i="1" baseline="-25000" dirty="0">
                  <a:solidFill>
                    <a:schemeClr val="accent1"/>
                  </a:solidFill>
                </a:rPr>
                <a:t>ID</a:t>
              </a:r>
              <a:endParaRPr lang="zh-TW" altLang="en-US" sz="1600" b="1" i="1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E18E916-7D4E-4E78-BE4F-8355F70AE169}"/>
                </a:ext>
              </a:extLst>
            </p:cNvPr>
            <p:cNvSpPr txBox="1"/>
            <p:nvPr/>
          </p:nvSpPr>
          <p:spPr>
            <a:xfrm>
              <a:off x="5600883" y="3927736"/>
              <a:ext cx="130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>
                  <a:solidFill>
                    <a:srgbClr val="FF0000"/>
                  </a:solidFill>
                </a:rPr>
                <a:t>U</a:t>
              </a:r>
              <a:r>
                <a:rPr lang="en-US" altLang="zh-TW" sz="1600" i="1" baseline="-25000" dirty="0">
                  <a:solidFill>
                    <a:srgbClr val="FF0000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 C</a:t>
              </a:r>
              <a:r>
                <a:rPr lang="en-US" altLang="zh-TW" sz="1600" b="1" i="1" baseline="-25000" dirty="0">
                  <a:solidFill>
                    <a:schemeClr val="accent1"/>
                  </a:solidFill>
                </a:rPr>
                <a:t>ID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i="1" dirty="0"/>
                <a:t>M</a:t>
              </a:r>
              <a:r>
                <a:rPr lang="en-US" altLang="zh-TW" sz="1600" i="1" baseline="-25000" dirty="0"/>
                <a:t>ID</a:t>
              </a:r>
              <a:endParaRPr lang="zh-TW" altLang="en-US" sz="1600" i="1" baseline="-25000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4786DED-9D68-4AE3-A143-F98AD66CE319}"/>
                </a:ext>
              </a:extLst>
            </p:cNvPr>
            <p:cNvSpPr txBox="1"/>
            <p:nvPr/>
          </p:nvSpPr>
          <p:spPr>
            <a:xfrm>
              <a:off x="7997831" y="3927736"/>
              <a:ext cx="130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>
                  <a:solidFill>
                    <a:srgbClr val="FF0000"/>
                  </a:solidFill>
                </a:rPr>
                <a:t>U</a:t>
              </a:r>
              <a:r>
                <a:rPr lang="en-US" altLang="zh-TW" sz="1600" i="1" baseline="-25000" dirty="0">
                  <a:solidFill>
                    <a:srgbClr val="FF0000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C</a:t>
              </a:r>
              <a:r>
                <a:rPr lang="en-US" altLang="zh-TW" sz="1600" b="1" i="1" baseline="-25000" dirty="0">
                  <a:solidFill>
                    <a:schemeClr val="accent1"/>
                  </a:solidFill>
                </a:rPr>
                <a:t>ID</a:t>
              </a:r>
              <a:endParaRPr lang="zh-TW" altLang="en-US" sz="1600" b="1" i="1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12AF9E22-A4D1-4FEB-BD34-45A7EAFB35A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3428799" y="4266290"/>
              <a:ext cx="4093" cy="666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DF6B5EAA-5553-4A36-BECC-7007A8E289E1}"/>
                </a:ext>
              </a:extLst>
            </p:cNvPr>
            <p:cNvSpPr txBox="1"/>
            <p:nvPr/>
          </p:nvSpPr>
          <p:spPr>
            <a:xfrm>
              <a:off x="1511775" y="3501472"/>
              <a:ext cx="1857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</a:rPr>
                <a:t>STATE: </a:t>
              </a:r>
              <a:endParaRPr lang="zh-TW" alt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24" name="接點: 肘形 23">
              <a:extLst>
                <a:ext uri="{FF2B5EF4-FFF2-40B4-BE49-F238E27FC236}">
                  <a16:creationId xmlns:a16="http://schemas.microsoft.com/office/drawing/2014/main" id="{C5C927BF-69D3-4368-8648-3A9982B209AB}"/>
                </a:ext>
              </a:extLst>
            </p:cNvPr>
            <p:cNvCxnSpPr>
              <a:cxnSpLocks/>
              <a:stCxn id="20" idx="2"/>
              <a:endCxn id="25" idx="0"/>
            </p:cNvCxnSpPr>
            <p:nvPr/>
          </p:nvCxnSpPr>
          <p:spPr>
            <a:xfrm rot="5400000">
              <a:off x="5555286" y="4217081"/>
              <a:ext cx="649821" cy="74823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FDA6E8EF-D66B-4ADF-9A52-D6772A4FFA05}"/>
                </a:ext>
              </a:extLst>
            </p:cNvPr>
            <p:cNvSpPr/>
            <p:nvPr/>
          </p:nvSpPr>
          <p:spPr>
            <a:xfrm>
              <a:off x="4923484" y="4916111"/>
              <a:ext cx="1165185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mmWave</a:t>
              </a:r>
              <a:endParaRPr lang="zh-TW" altLang="en-US" dirty="0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A215BE71-42D7-4896-B1C9-66D920613862}"/>
                </a:ext>
              </a:extLst>
            </p:cNvPr>
            <p:cNvSpPr/>
            <p:nvPr/>
          </p:nvSpPr>
          <p:spPr>
            <a:xfrm>
              <a:off x="6702658" y="4916110"/>
              <a:ext cx="899651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CAM</a:t>
              </a:r>
              <a:endParaRPr lang="zh-TW" altLang="en-US" dirty="0"/>
            </a:p>
          </p:txBody>
        </p: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49E9DDAF-F744-44DA-899B-9C827FA81464}"/>
                </a:ext>
              </a:extLst>
            </p:cNvPr>
            <p:cNvCxnSpPr>
              <a:cxnSpLocks/>
              <a:stCxn id="20" idx="2"/>
              <a:endCxn id="26" idx="0"/>
            </p:cNvCxnSpPr>
            <p:nvPr/>
          </p:nvCxnSpPr>
          <p:spPr>
            <a:xfrm rot="16200000" flipH="1">
              <a:off x="6378489" y="4142115"/>
              <a:ext cx="649820" cy="89816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4A4134EF-962B-48D8-950E-AE28FA530ED7}"/>
                </a:ext>
              </a:extLst>
            </p:cNvPr>
            <p:cNvSpPr txBox="1"/>
            <p:nvPr/>
          </p:nvSpPr>
          <p:spPr>
            <a:xfrm>
              <a:off x="1511775" y="5009435"/>
              <a:ext cx="1857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</a:rPr>
                <a:t>STATE: </a:t>
              </a:r>
              <a:endParaRPr lang="zh-TW" alt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6AB91B36-22A1-41B4-AC5C-7D10FFA5B3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7168" y="4266290"/>
              <a:ext cx="4093" cy="6660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90CC140C-1A85-448E-B75A-857129AEE88F}"/>
                </a:ext>
              </a:extLst>
            </p:cNvPr>
            <p:cNvSpPr/>
            <p:nvPr/>
          </p:nvSpPr>
          <p:spPr>
            <a:xfrm>
              <a:off x="5801803" y="3413869"/>
              <a:ext cx="899651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Match</a:t>
              </a:r>
              <a:endParaRPr lang="zh-TW" altLang="en-US" dirty="0"/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6795A0ED-DD8B-4325-A532-77A9801A452F}"/>
                </a:ext>
              </a:extLst>
            </p:cNvPr>
            <p:cNvSpPr/>
            <p:nvPr/>
          </p:nvSpPr>
          <p:spPr>
            <a:xfrm>
              <a:off x="2978974" y="4928848"/>
              <a:ext cx="899651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Match</a:t>
              </a:r>
              <a:endParaRPr lang="zh-TW" altLang="en-US" dirty="0"/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7970CF69-CF09-45E8-8453-C2B5A68576FC}"/>
                </a:ext>
              </a:extLst>
            </p:cNvPr>
            <p:cNvSpPr/>
            <p:nvPr/>
          </p:nvSpPr>
          <p:spPr>
            <a:xfrm>
              <a:off x="8197342" y="4928848"/>
              <a:ext cx="899651" cy="55724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Match</a:t>
              </a:r>
              <a:endParaRPr lang="zh-TW" altLang="en-US" dirty="0"/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2DA262CA-62CD-4065-A520-66505C1CEE3A}"/>
                </a:ext>
              </a:extLst>
            </p:cNvPr>
            <p:cNvSpPr txBox="1"/>
            <p:nvPr/>
          </p:nvSpPr>
          <p:spPr>
            <a:xfrm>
              <a:off x="4863537" y="5461507"/>
              <a:ext cx="130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>
                  <a:solidFill>
                    <a:srgbClr val="FF0000"/>
                  </a:solidFill>
                </a:rPr>
                <a:t>U</a:t>
              </a:r>
              <a:r>
                <a:rPr lang="en-US" altLang="zh-TW" sz="1600" i="1" baseline="-25000" dirty="0">
                  <a:solidFill>
                    <a:srgbClr val="FF0000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M</a:t>
              </a:r>
              <a:r>
                <a:rPr lang="en-US" altLang="zh-TW" sz="1600" b="1" i="1" baseline="-25000" dirty="0">
                  <a:solidFill>
                    <a:schemeClr val="accent1"/>
                  </a:solidFill>
                </a:rPr>
                <a:t>ID</a:t>
              </a:r>
              <a:endParaRPr lang="zh-TW" altLang="en-US" sz="1600" b="1" i="1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B4EF2F11-CCC9-410A-B5E4-2F4850EE525C}"/>
                </a:ext>
              </a:extLst>
            </p:cNvPr>
            <p:cNvSpPr txBox="1"/>
            <p:nvPr/>
          </p:nvSpPr>
          <p:spPr>
            <a:xfrm>
              <a:off x="7993735" y="5490330"/>
              <a:ext cx="130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>
                  <a:solidFill>
                    <a:srgbClr val="FF0000"/>
                  </a:solidFill>
                </a:rPr>
                <a:t>U</a:t>
              </a:r>
              <a:r>
                <a:rPr lang="en-US" altLang="zh-TW" sz="1600" i="1" baseline="-25000" dirty="0">
                  <a:solidFill>
                    <a:srgbClr val="FF0000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C</a:t>
              </a:r>
              <a:r>
                <a:rPr lang="en-US" altLang="zh-TW" sz="1600" b="1" i="1" baseline="-25000" dirty="0">
                  <a:solidFill>
                    <a:schemeClr val="accent1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i="1" dirty="0"/>
                <a:t>M</a:t>
              </a:r>
              <a:r>
                <a:rPr lang="en-US" altLang="zh-TW" sz="1600" i="1" baseline="-25000" dirty="0"/>
                <a:t>ID</a:t>
              </a:r>
              <a:endParaRPr lang="zh-TW" altLang="en-US" sz="1600" i="1" baseline="-25000" dirty="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9F048644-8062-4392-AB97-BDA5A2312C36}"/>
                </a:ext>
              </a:extLst>
            </p:cNvPr>
            <p:cNvSpPr txBox="1"/>
            <p:nvPr/>
          </p:nvSpPr>
          <p:spPr>
            <a:xfrm>
              <a:off x="6499051" y="5461507"/>
              <a:ext cx="130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>
                  <a:solidFill>
                    <a:srgbClr val="FF0000"/>
                  </a:solidFill>
                </a:rPr>
                <a:t>U</a:t>
              </a:r>
              <a:r>
                <a:rPr lang="en-US" altLang="zh-TW" sz="1600" i="1" baseline="-25000" dirty="0">
                  <a:solidFill>
                    <a:srgbClr val="FF0000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C</a:t>
              </a:r>
              <a:r>
                <a:rPr lang="en-US" altLang="zh-TW" sz="1600" b="1" i="1" baseline="-25000" dirty="0">
                  <a:solidFill>
                    <a:schemeClr val="accent1"/>
                  </a:solidFill>
                </a:rPr>
                <a:t>ID</a:t>
              </a:r>
              <a:endParaRPr lang="zh-TW" altLang="en-US" sz="1600" b="1" i="1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AD6F331-C927-4364-9F2E-DE9B9AF76CB9}"/>
                </a:ext>
              </a:extLst>
            </p:cNvPr>
            <p:cNvSpPr txBox="1"/>
            <p:nvPr/>
          </p:nvSpPr>
          <p:spPr>
            <a:xfrm>
              <a:off x="2784021" y="5463949"/>
              <a:ext cx="130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i="1" dirty="0">
                  <a:solidFill>
                    <a:srgbClr val="FF0000"/>
                  </a:solidFill>
                </a:rPr>
                <a:t>U</a:t>
              </a:r>
              <a:r>
                <a:rPr lang="en-US" altLang="zh-TW" sz="1600" i="1" baseline="-25000" dirty="0">
                  <a:solidFill>
                    <a:srgbClr val="FF0000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b="1" i="1" dirty="0">
                  <a:solidFill>
                    <a:schemeClr val="accent1"/>
                  </a:solidFill>
                </a:rPr>
                <a:t>C</a:t>
              </a:r>
              <a:r>
                <a:rPr lang="en-US" altLang="zh-TW" sz="1600" b="1" i="1" baseline="-25000" dirty="0">
                  <a:solidFill>
                    <a:schemeClr val="accent1"/>
                  </a:solidFill>
                </a:rPr>
                <a:t>ID</a:t>
              </a:r>
              <a:r>
                <a:rPr lang="en-US" altLang="zh-TW" sz="1600" i="1" dirty="0">
                  <a:solidFill>
                    <a:schemeClr val="accent1"/>
                  </a:solidFill>
                </a:rPr>
                <a:t>  </a:t>
              </a:r>
              <a:r>
                <a:rPr lang="en-US" altLang="zh-TW" sz="1600" i="1" dirty="0"/>
                <a:t>M</a:t>
              </a:r>
              <a:r>
                <a:rPr lang="en-US" altLang="zh-TW" sz="1600" i="1" baseline="-25000" dirty="0"/>
                <a:t>ID</a:t>
              </a:r>
              <a:endParaRPr lang="zh-TW" altLang="en-US" sz="1600" i="1" baseline="-25000" dirty="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F12C2B0A-6915-4211-8107-16ED7D1EFBF7}"/>
                </a:ext>
              </a:extLst>
            </p:cNvPr>
            <p:cNvSpPr txBox="1"/>
            <p:nvPr/>
          </p:nvSpPr>
          <p:spPr>
            <a:xfrm>
              <a:off x="4181585" y="3435120"/>
              <a:ext cx="9755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Outside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overlapping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</a:t>
              </a:r>
              <a:endPara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D6D96B69-98B5-44CB-95EA-04041E8BCE5A}"/>
                </a:ext>
              </a:extLst>
            </p:cNvPr>
            <p:cNvSpPr txBox="1"/>
            <p:nvPr/>
          </p:nvSpPr>
          <p:spPr>
            <a:xfrm>
              <a:off x="5113097" y="5800015"/>
              <a:ext cx="9755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Outside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overlapping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</a:t>
              </a:r>
              <a:endPara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C6C55FC-24D7-4E00-9474-2052D77789F6}"/>
                </a:ext>
              </a:extLst>
            </p:cNvPr>
            <p:cNvSpPr txBox="1"/>
            <p:nvPr/>
          </p:nvSpPr>
          <p:spPr>
            <a:xfrm>
              <a:off x="6663493" y="3362972"/>
              <a:ext cx="9755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the </a:t>
              </a:r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overlapping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</a:t>
              </a:r>
              <a:endPara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F0D1E04F-6F8A-4534-AED0-6E11F3606826}"/>
                </a:ext>
              </a:extLst>
            </p:cNvPr>
            <p:cNvSpPr txBox="1"/>
            <p:nvPr/>
          </p:nvSpPr>
          <p:spPr>
            <a:xfrm>
              <a:off x="9060440" y="3362972"/>
              <a:ext cx="9755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the </a:t>
              </a:r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overlapping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</a:t>
              </a:r>
              <a:endPara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A0AF99E7-1F79-4358-B80A-4138D94FEE9F}"/>
                </a:ext>
              </a:extLst>
            </p:cNvPr>
            <p:cNvSpPr/>
            <p:nvPr/>
          </p:nvSpPr>
          <p:spPr>
            <a:xfrm>
              <a:off x="10036012" y="3603918"/>
              <a:ext cx="859002" cy="3606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/>
                <a:t>mmWave</a:t>
              </a:r>
              <a:endParaRPr lang="zh-TW" altLang="en-US" sz="1100" dirty="0"/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B8A30C9B-BAEF-4E9C-8F0E-2B76C1DF1FEA}"/>
                </a:ext>
              </a:extLst>
            </p:cNvPr>
            <p:cNvSpPr txBox="1"/>
            <p:nvPr/>
          </p:nvSpPr>
          <p:spPr>
            <a:xfrm>
              <a:off x="9870011" y="3962065"/>
              <a:ext cx="13068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i="1" dirty="0"/>
                <a:t>M</a:t>
              </a:r>
              <a:r>
                <a:rPr lang="en-US" altLang="zh-TW" sz="1400" i="1" baseline="-25000" dirty="0"/>
                <a:t>ID</a:t>
              </a:r>
              <a:endParaRPr lang="zh-TW" altLang="en-US" sz="1400" i="1" baseline="-25000" dirty="0"/>
            </a:p>
          </p:txBody>
        </p:sp>
        <p:cxnSp>
          <p:nvCxnSpPr>
            <p:cNvPr id="43" name="接點: 肘形 42">
              <a:extLst>
                <a:ext uri="{FF2B5EF4-FFF2-40B4-BE49-F238E27FC236}">
                  <a16:creationId xmlns:a16="http://schemas.microsoft.com/office/drawing/2014/main" id="{2B01E70F-9627-4180-B810-74CAD3F8D420}"/>
                </a:ext>
              </a:extLst>
            </p:cNvPr>
            <p:cNvCxnSpPr>
              <a:cxnSpLocks/>
            </p:cNvCxnSpPr>
            <p:nvPr/>
          </p:nvCxnSpPr>
          <p:spPr>
            <a:xfrm>
              <a:off x="8647166" y="3025921"/>
              <a:ext cx="1818347" cy="582230"/>
            </a:xfrm>
            <a:prstGeom prst="bentConnector3">
              <a:avLst>
                <a:gd name="adj1" fmla="val 10002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1E367463-1B29-4784-ACB1-93B1C0731357}"/>
                </a:ext>
              </a:extLst>
            </p:cNvPr>
            <p:cNvSpPr txBox="1"/>
            <p:nvPr/>
          </p:nvSpPr>
          <p:spPr>
            <a:xfrm>
              <a:off x="1927330" y="5450223"/>
              <a:ext cx="1021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</a:rPr>
                <a:t>ID List:</a:t>
              </a:r>
              <a:endParaRPr lang="zh-TW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4228B4D8-F546-42C1-9448-0151D931DD1C}"/>
                </a:ext>
              </a:extLst>
            </p:cNvPr>
            <p:cNvSpPr txBox="1"/>
            <p:nvPr/>
          </p:nvSpPr>
          <p:spPr>
            <a:xfrm>
              <a:off x="1927330" y="3903078"/>
              <a:ext cx="1021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</a:rPr>
                <a:t>ID List:</a:t>
              </a:r>
              <a:endParaRPr lang="zh-TW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C0CE57E9-CD6A-4521-B3DD-F2249D79B44E}"/>
                </a:ext>
              </a:extLst>
            </p:cNvPr>
            <p:cNvSpPr txBox="1"/>
            <p:nvPr/>
          </p:nvSpPr>
          <p:spPr>
            <a:xfrm>
              <a:off x="10895014" y="3420404"/>
              <a:ext cx="9755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the </a:t>
              </a:r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overlapping </a:t>
              </a:r>
            </a:p>
            <a:p>
              <a:r>
                <a: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</a:t>
              </a:r>
              <a:endPara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0DBF465-0E6B-4F37-B884-8A8284446934}"/>
              </a:ext>
            </a:extLst>
          </p:cNvPr>
          <p:cNvSpPr txBox="1"/>
          <p:nvPr/>
        </p:nvSpPr>
        <p:spPr>
          <a:xfrm>
            <a:off x="-9103" y="157460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Our Strategy: </a:t>
            </a:r>
            <a:r>
              <a:rPr lang="en-US" altLang="zh-TW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TW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TW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dominates.  </a:t>
            </a:r>
            <a:endParaRPr lang="zh-TW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DB731DB-7128-4B0B-BB8E-B41C412DDF64}"/>
              </a:ext>
            </a:extLst>
          </p:cNvPr>
          <p:cNvSpPr txBox="1"/>
          <p:nvPr/>
        </p:nvSpPr>
        <p:spPr>
          <a:xfrm>
            <a:off x="6279129" y="1576404"/>
            <a:ext cx="657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incremental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2DDBF290-A9AD-4641-90AF-CF4D980FBD74}"/>
              </a:ext>
            </a:extLst>
          </p:cNvPr>
          <p:cNvSpPr txBox="1"/>
          <p:nvPr/>
        </p:nvSpPr>
        <p:spPr>
          <a:xfrm>
            <a:off x="10103556" y="-33349"/>
            <a:ext cx="22357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CAM: Camera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BBOX: Bounding Box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8A4A17D8-F2B8-49E8-89C1-B0A2D97AEA63}"/>
              </a:ext>
            </a:extLst>
          </p:cNvPr>
          <p:cNvSpPr txBox="1"/>
          <p:nvPr/>
        </p:nvSpPr>
        <p:spPr>
          <a:xfrm>
            <a:off x="0" y="2017122"/>
            <a:ext cx="2747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</a:t>
            </a:r>
            <a:r>
              <a:rPr lang="en-US" altLang="zh-TW" sz="1600" i="1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ID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Unique IDentifier</a:t>
            </a:r>
          </a:p>
          <a:p>
            <a:r>
              <a:rPr lang="en-US" altLang="zh-TW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</a:t>
            </a:r>
            <a:r>
              <a:rPr lang="en-US" altLang="zh-TW" sz="1600" i="1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ID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Camera IDentifier</a:t>
            </a:r>
          </a:p>
          <a:p>
            <a:r>
              <a:rPr lang="en-US" altLang="zh-TW" sz="1600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</a:t>
            </a:r>
            <a:r>
              <a:rPr lang="en-US" altLang="zh-TW" sz="1600" i="1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ID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mmWave IDentifier</a:t>
            </a:r>
          </a:p>
        </p:txBody>
      </p:sp>
    </p:spTree>
    <p:extLst>
      <p:ext uri="{BB962C8B-B14F-4D97-AF65-F5344CB8AC3E}">
        <p14:creationId xmlns:p14="http://schemas.microsoft.com/office/powerpoint/2010/main" val="148559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(7/8) – Current System Flow Chart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7FE4F65-9F7D-402D-8EFF-96BC4309CCA6}"/>
              </a:ext>
            </a:extLst>
          </p:cNvPr>
          <p:cNvGrpSpPr/>
          <p:nvPr/>
        </p:nvGrpSpPr>
        <p:grpSpPr>
          <a:xfrm>
            <a:off x="597056" y="2714625"/>
            <a:ext cx="9855876" cy="2297771"/>
            <a:chOff x="254315" y="2628900"/>
            <a:chExt cx="9855876" cy="2297771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6FF512A-FC84-43B5-9AAF-1B32CF7B3F0C}"/>
                </a:ext>
              </a:extLst>
            </p:cNvPr>
            <p:cNvGrpSpPr/>
            <p:nvPr/>
          </p:nvGrpSpPr>
          <p:grpSpPr>
            <a:xfrm>
              <a:off x="254315" y="2628900"/>
              <a:ext cx="9582367" cy="2297771"/>
              <a:chOff x="1165412" y="919497"/>
              <a:chExt cx="8951261" cy="2146437"/>
            </a:xfrm>
          </p:grpSpPr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C1DC4F1E-ACC5-47D1-9291-9DD317598549}"/>
                  </a:ext>
                </a:extLst>
              </p:cNvPr>
              <p:cNvSpPr/>
              <p:nvPr/>
            </p:nvSpPr>
            <p:spPr>
              <a:xfrm>
                <a:off x="1165412" y="1174376"/>
                <a:ext cx="1102659" cy="5647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Camera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矩形: 圓角 6">
                <a:extLst>
                  <a:ext uri="{FF2B5EF4-FFF2-40B4-BE49-F238E27FC236}">
                    <a16:creationId xmlns:a16="http://schemas.microsoft.com/office/drawing/2014/main" id="{EB1B18AE-87A9-442B-A086-5820D3163446}"/>
                  </a:ext>
                </a:extLst>
              </p:cNvPr>
              <p:cNvSpPr/>
              <p:nvPr/>
            </p:nvSpPr>
            <p:spPr>
              <a:xfrm>
                <a:off x="1165412" y="2501155"/>
                <a:ext cx="1102659" cy="5647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mmWave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矩形: 圓角 7">
                <a:extLst>
                  <a:ext uri="{FF2B5EF4-FFF2-40B4-BE49-F238E27FC236}">
                    <a16:creationId xmlns:a16="http://schemas.microsoft.com/office/drawing/2014/main" id="{95D22C2E-0649-4973-AF0E-48D9688DF755}"/>
                  </a:ext>
                </a:extLst>
              </p:cNvPr>
              <p:cNvSpPr/>
              <p:nvPr/>
            </p:nvSpPr>
            <p:spPr>
              <a:xfrm>
                <a:off x="3496235" y="1188567"/>
                <a:ext cx="1102659" cy="56477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BBOX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</a:t>
                </a:r>
                <a:endParaRPr lang="zh-TW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" name="直線單箭頭接點 9">
                <a:extLst>
                  <a:ext uri="{FF2B5EF4-FFF2-40B4-BE49-F238E27FC236}">
                    <a16:creationId xmlns:a16="http://schemas.microsoft.com/office/drawing/2014/main" id="{87C8C0A0-E7DA-42F9-88AB-6C5A9D3E2D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0824" y="1470955"/>
                <a:ext cx="1102658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單箭頭接點 10">
                <a:extLst>
                  <a:ext uri="{FF2B5EF4-FFF2-40B4-BE49-F238E27FC236}">
                    <a16:creationId xmlns:a16="http://schemas.microsoft.com/office/drawing/2014/main" id="{C3764884-D14D-412E-A878-0C326B8B25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400" y="1470957"/>
                <a:ext cx="149710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: 圓角 11">
                <a:extLst>
                  <a:ext uri="{FF2B5EF4-FFF2-40B4-BE49-F238E27FC236}">
                    <a16:creationId xmlns:a16="http://schemas.microsoft.com/office/drawing/2014/main" id="{5F1D0553-E030-48CD-9B14-E5EAEAC49258}"/>
                  </a:ext>
                </a:extLst>
              </p:cNvPr>
              <p:cNvSpPr/>
              <p:nvPr/>
            </p:nvSpPr>
            <p:spPr>
              <a:xfrm>
                <a:off x="6369424" y="1188567"/>
                <a:ext cx="2102225" cy="56477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Centroid,</a:t>
                </a:r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Estimated Position</a:t>
                </a:r>
                <a:endParaRPr lang="zh-TW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直線單箭頭接點 12">
                <a:extLst>
                  <a:ext uri="{FF2B5EF4-FFF2-40B4-BE49-F238E27FC236}">
                    <a16:creationId xmlns:a16="http://schemas.microsoft.com/office/drawing/2014/main" id="{3D09F2D9-2405-4E2F-A1C5-8C6E37D2C3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0824" y="2783541"/>
                <a:ext cx="1102658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單箭頭接點 13">
                <a:extLst>
                  <a:ext uri="{FF2B5EF4-FFF2-40B4-BE49-F238E27FC236}">
                    <a16:creationId xmlns:a16="http://schemas.microsoft.com/office/drawing/2014/main" id="{86A4B8A5-2AA0-420A-BF52-4BDF97E2C7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400" y="2783543"/>
                <a:ext cx="149710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2A59BAAD-C5DD-4E40-82D8-C49EB5CF960E}"/>
                  </a:ext>
                </a:extLst>
              </p:cNvPr>
              <p:cNvSpPr/>
              <p:nvPr/>
            </p:nvSpPr>
            <p:spPr>
              <a:xfrm>
                <a:off x="3464858" y="2501157"/>
                <a:ext cx="1223683" cy="56477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mmWave info</a:t>
                </a:r>
                <a:endParaRPr lang="zh-TW" alt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179B1835-6041-4ACD-8DF1-D4B94733702F}"/>
                  </a:ext>
                </a:extLst>
              </p:cNvPr>
              <p:cNvSpPr txBox="1"/>
              <p:nvPr/>
            </p:nvSpPr>
            <p:spPr>
              <a:xfrm>
                <a:off x="2071396" y="1208537"/>
                <a:ext cx="1591235" cy="287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ByteTrack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25A6D89A-B51C-407B-BD70-D3C8046BA0FA}"/>
                  </a:ext>
                </a:extLst>
              </p:cNvPr>
              <p:cNvSpPr/>
              <p:nvPr/>
            </p:nvSpPr>
            <p:spPr>
              <a:xfrm>
                <a:off x="6369424" y="2501155"/>
                <a:ext cx="2102225" cy="56477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Estimated Centroid,</a:t>
                </a:r>
              </a:p>
              <a:p>
                <a:pPr algn="ctr"/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 Position</a:t>
                </a:r>
                <a:endParaRPr lang="zh-TW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528FE63A-4954-44CE-85DA-A93465075071}"/>
                  </a:ext>
                </a:extLst>
              </p:cNvPr>
              <p:cNvCxnSpPr>
                <a:cxnSpLocks/>
                <a:stCxn id="6" idx="2"/>
                <a:endCxn id="7" idx="0"/>
              </p:cNvCxnSpPr>
              <p:nvPr/>
            </p:nvCxnSpPr>
            <p:spPr>
              <a:xfrm>
                <a:off x="1716742" y="1739153"/>
                <a:ext cx="0" cy="7620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2800C24-6708-4AAB-A5F1-E68B6100DA33}"/>
                  </a:ext>
                </a:extLst>
              </p:cNvPr>
              <p:cNvSpPr txBox="1"/>
              <p:nvPr/>
            </p:nvSpPr>
            <p:spPr>
              <a:xfrm>
                <a:off x="1535206" y="1858544"/>
                <a:ext cx="15912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Synchronization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A1BC7F1D-E1F6-4699-9625-DBE41A53B63B}"/>
                  </a:ext>
                </a:extLst>
              </p:cNvPr>
              <p:cNvSpPr txBox="1"/>
              <p:nvPr/>
            </p:nvSpPr>
            <p:spPr>
              <a:xfrm>
                <a:off x="6624918" y="2227875"/>
                <a:ext cx="1591235" cy="287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Pixel, meter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2945973-6194-47E4-997F-9A31F7AB8A9D}"/>
                  </a:ext>
                </a:extLst>
              </p:cNvPr>
              <p:cNvSpPr txBox="1"/>
              <p:nvPr/>
            </p:nvSpPr>
            <p:spPr>
              <a:xfrm>
                <a:off x="6624918" y="919497"/>
                <a:ext cx="1591235" cy="287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Pixel, meter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接點: 肘形 22">
                <a:extLst>
                  <a:ext uri="{FF2B5EF4-FFF2-40B4-BE49-F238E27FC236}">
                    <a16:creationId xmlns:a16="http://schemas.microsoft.com/office/drawing/2014/main" id="{5155CA2D-F084-40D8-BA24-94C3767EC9C7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>
              <a:xfrm>
                <a:off x="8471649" y="1470956"/>
                <a:ext cx="1645024" cy="628419"/>
              </a:xfrm>
              <a:prstGeom prst="bentConnector3">
                <a:avLst>
                  <a:gd name="adj1" fmla="val 39192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接點: 肘形 23">
                <a:extLst>
                  <a:ext uri="{FF2B5EF4-FFF2-40B4-BE49-F238E27FC236}">
                    <a16:creationId xmlns:a16="http://schemas.microsoft.com/office/drawing/2014/main" id="{511FAB9C-1A17-41A6-ABD3-AB3074DC2948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8471649" y="2099375"/>
                <a:ext cx="1417913" cy="684169"/>
              </a:xfrm>
              <a:prstGeom prst="bentConnector3">
                <a:avLst>
                  <a:gd name="adj1" fmla="val 4563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5574DF-D5DB-4A34-9FEA-7A2737D6148F}"/>
                  </a:ext>
                </a:extLst>
              </p:cNvPr>
              <p:cNvSpPr txBox="1"/>
              <p:nvPr/>
            </p:nvSpPr>
            <p:spPr>
              <a:xfrm>
                <a:off x="7939348" y="1816985"/>
                <a:ext cx="1591235" cy="488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</a:t>
                </a:r>
              </a:p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Error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83748A2C-A497-4F77-8D4E-3CF18B40234A}"/>
                  </a:ext>
                </a:extLst>
              </p:cNvPr>
              <p:cNvSpPr txBox="1"/>
              <p:nvPr/>
            </p:nvSpPr>
            <p:spPr>
              <a:xfrm>
                <a:off x="4630271" y="1224433"/>
                <a:ext cx="1591235" cy="488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Camera-Radar</a:t>
                </a:r>
              </a:p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Regression model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D2F7F5-12E5-4203-92E8-5AAB9C26CBF1}"/>
                  </a:ext>
                </a:extLst>
              </p:cNvPr>
              <p:cNvSpPr txBox="1"/>
              <p:nvPr/>
            </p:nvSpPr>
            <p:spPr>
              <a:xfrm>
                <a:off x="4630271" y="2538548"/>
                <a:ext cx="1591235" cy="488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Radar-Camera</a:t>
                </a:r>
              </a:p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Regression model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6EA14A78-4F58-459F-8F56-46B33AFC138E}"/>
                </a:ext>
              </a:extLst>
            </p:cNvPr>
            <p:cNvSpPr txBox="1"/>
            <p:nvPr/>
          </p:nvSpPr>
          <p:spPr>
            <a:xfrm>
              <a:off x="8518956" y="3626554"/>
              <a:ext cx="1591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Hungarian Algorithm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08C7106-B007-4DBC-B11E-89E73C859D09}"/>
              </a:ext>
            </a:extLst>
          </p:cNvPr>
          <p:cNvSpPr txBox="1"/>
          <p:nvPr/>
        </p:nvSpPr>
        <p:spPr>
          <a:xfrm>
            <a:off x="10080978" y="-10771"/>
            <a:ext cx="22582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BBOX: Bounding box</a:t>
            </a:r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79DD9BF0-5F28-46F6-B44A-975345B29C1E}"/>
              </a:ext>
            </a:extLst>
          </p:cNvPr>
          <p:cNvGrpSpPr/>
          <p:nvPr/>
        </p:nvGrpSpPr>
        <p:grpSpPr>
          <a:xfrm>
            <a:off x="3025038" y="2580180"/>
            <a:ext cx="3097156" cy="1240382"/>
            <a:chOff x="3025037" y="2580179"/>
            <a:chExt cx="3097156" cy="1240382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CD935352-44AB-4E67-8CCE-2B1F85BB0BFC}"/>
                </a:ext>
              </a:extLst>
            </p:cNvPr>
            <p:cNvSpPr/>
            <p:nvPr/>
          </p:nvSpPr>
          <p:spPr>
            <a:xfrm>
              <a:off x="3032838" y="2815628"/>
              <a:ext cx="3063160" cy="1004933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5BF27A6-E1B9-459D-8486-896122007B29}"/>
                </a:ext>
              </a:extLst>
            </p:cNvPr>
            <p:cNvSpPr/>
            <p:nvPr/>
          </p:nvSpPr>
          <p:spPr>
            <a:xfrm>
              <a:off x="3025037" y="2580179"/>
              <a:ext cx="3097156" cy="2330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Position Estimation</a:t>
              </a:r>
              <a:endParaRPr lang="zh-TW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C00BB1C-973D-459C-A8A5-18DEE91EFF36}"/>
              </a:ext>
            </a:extLst>
          </p:cNvPr>
          <p:cNvGrpSpPr/>
          <p:nvPr/>
        </p:nvGrpSpPr>
        <p:grpSpPr>
          <a:xfrm>
            <a:off x="2994737" y="4025604"/>
            <a:ext cx="3101261" cy="1230857"/>
            <a:chOff x="3020931" y="2589704"/>
            <a:chExt cx="3101261" cy="1230857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561E91B-2614-4520-9842-411B5B6C97FE}"/>
                </a:ext>
              </a:extLst>
            </p:cNvPr>
            <p:cNvSpPr/>
            <p:nvPr/>
          </p:nvSpPr>
          <p:spPr>
            <a:xfrm>
              <a:off x="3032838" y="2815628"/>
              <a:ext cx="3063160" cy="1004933"/>
            </a:xfrm>
            <a:prstGeom prst="rect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E4A06745-6EF9-4701-95FA-15CD242735E2}"/>
                </a:ext>
              </a:extLst>
            </p:cNvPr>
            <p:cNvSpPr/>
            <p:nvPr/>
          </p:nvSpPr>
          <p:spPr>
            <a:xfrm>
              <a:off x="3020931" y="2589704"/>
              <a:ext cx="3101261" cy="2330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BBOX Centroid</a:t>
              </a:r>
              <a:r>
                <a:rPr lang="zh-TW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Estimation</a:t>
              </a:r>
            </a:p>
          </p:txBody>
        </p:sp>
      </p:grp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7929D677-ACE0-4386-A2B6-42F07A840F70}"/>
              </a:ext>
            </a:extLst>
          </p:cNvPr>
          <p:cNvSpPr/>
          <p:nvPr/>
        </p:nvSpPr>
        <p:spPr>
          <a:xfrm>
            <a:off x="10209809" y="3672407"/>
            <a:ext cx="1415520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</a:t>
            </a:r>
            <a:r>
              <a:rPr lang="en-US" altLang="zh-TW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altLang="zh-TW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zh-TW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C2BB6683-3D52-453E-BD22-7C9B81B0D59A}"/>
              </a:ext>
            </a:extLst>
          </p:cNvPr>
          <p:cNvSpPr/>
          <p:nvPr/>
        </p:nvSpPr>
        <p:spPr>
          <a:xfrm>
            <a:off x="10209809" y="2700472"/>
            <a:ext cx="1415520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Unmatched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BBOX/Person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C2191471-922F-4EB2-B102-A7662A436374}"/>
              </a:ext>
            </a:extLst>
          </p:cNvPr>
          <p:cNvSpPr/>
          <p:nvPr/>
        </p:nvSpPr>
        <p:spPr>
          <a:xfrm>
            <a:off x="10209809" y="4710095"/>
            <a:ext cx="1415520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Unmatched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63BCDB07-F660-4E7F-AA67-CA50C8F0908C}"/>
              </a:ext>
            </a:extLst>
          </p:cNvPr>
          <p:cNvSpPr txBox="1"/>
          <p:nvPr/>
        </p:nvSpPr>
        <p:spPr>
          <a:xfrm>
            <a:off x="3176526" y="4493665"/>
            <a:ext cx="132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Outside overlapping area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文字方塊 16"/>
          <p:cNvSpPr txBox="1"/>
          <p:nvPr/>
        </p:nvSpPr>
        <p:spPr>
          <a:xfrm>
            <a:off x="276374" y="648183"/>
            <a:ext cx="11915626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(7/8) – Current System Flow Chart - </a:t>
            </a:r>
            <a:r>
              <a:rPr lang="en-US" altLang="zh-TW" dirty="0">
                <a:solidFill>
                  <a:schemeClr val="accent1"/>
                </a:solidFill>
                <a:sym typeface="+mn-ea"/>
              </a:rPr>
              <a:t>UID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5155CA2D-F084-40D8-BA24-94C3767EC9C7}"/>
              </a:ext>
            </a:extLst>
          </p:cNvPr>
          <p:cNvCxnSpPr>
            <a:cxnSpLocks/>
          </p:cNvCxnSpPr>
          <p:nvPr/>
        </p:nvCxnSpPr>
        <p:spPr>
          <a:xfrm>
            <a:off x="0" y="3058573"/>
            <a:ext cx="1761006" cy="672725"/>
          </a:xfrm>
          <a:prstGeom prst="bentConnector3">
            <a:avLst>
              <a:gd name="adj1" fmla="val 396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511FAB9C-1A17-41A6-ABD3-AB3074DC2948}"/>
              </a:ext>
            </a:extLst>
          </p:cNvPr>
          <p:cNvCxnSpPr>
            <a:cxnSpLocks/>
          </p:cNvCxnSpPr>
          <p:nvPr/>
        </p:nvCxnSpPr>
        <p:spPr>
          <a:xfrm flipV="1">
            <a:off x="0" y="3731299"/>
            <a:ext cx="1517883" cy="732406"/>
          </a:xfrm>
          <a:prstGeom prst="bentConnector3">
            <a:avLst>
              <a:gd name="adj1" fmla="val 456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6EA14A78-4F58-459F-8F56-46B33AFC138E}"/>
              </a:ext>
            </a:extLst>
          </p:cNvPr>
          <p:cNvSpPr txBox="1"/>
          <p:nvPr/>
        </p:nvSpPr>
        <p:spPr>
          <a:xfrm>
            <a:off x="443280" y="3465888"/>
            <a:ext cx="1591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Hungarian Algorithm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08C7106-B007-4DBC-B11E-89E73C859D09}"/>
              </a:ext>
            </a:extLst>
          </p:cNvPr>
          <p:cNvSpPr txBox="1"/>
          <p:nvPr/>
        </p:nvSpPr>
        <p:spPr>
          <a:xfrm>
            <a:off x="10103556" y="-33349"/>
            <a:ext cx="22357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BBOX: Bounding Box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UID: Unique IDentifier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5108740-4438-43BD-AB2E-71ADD06B3793}"/>
              </a:ext>
            </a:extLst>
          </p:cNvPr>
          <p:cNvSpPr/>
          <p:nvPr/>
        </p:nvSpPr>
        <p:spPr>
          <a:xfrm>
            <a:off x="1761006" y="3384512"/>
            <a:ext cx="1415520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</a:t>
            </a:r>
            <a:r>
              <a:rPr lang="en-US" altLang="zh-TW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altLang="zh-TW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zh-TW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92CDA74-062F-4918-8B43-8E0081DD77C2}"/>
              </a:ext>
            </a:extLst>
          </p:cNvPr>
          <p:cNvSpPr/>
          <p:nvPr/>
        </p:nvSpPr>
        <p:spPr>
          <a:xfrm>
            <a:off x="1761006" y="2412577"/>
            <a:ext cx="1415520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Unmatched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BBOX/Person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B41315E-A040-4943-A983-1D4C05106756}"/>
              </a:ext>
            </a:extLst>
          </p:cNvPr>
          <p:cNvSpPr/>
          <p:nvPr/>
        </p:nvSpPr>
        <p:spPr>
          <a:xfrm>
            <a:off x="1761006" y="4422200"/>
            <a:ext cx="1415520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Unmatched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0F11CA4C-A03C-488A-8FC3-D22E17A93649}"/>
              </a:ext>
            </a:extLst>
          </p:cNvPr>
          <p:cNvCxnSpPr>
            <a:cxnSpLocks/>
            <a:stCxn id="14" idx="3"/>
            <a:endCxn id="5" idx="3"/>
          </p:cNvCxnSpPr>
          <p:nvPr/>
        </p:nvCxnSpPr>
        <p:spPr>
          <a:xfrm>
            <a:off x="3176526" y="4724498"/>
            <a:ext cx="1321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98549CA-DD7E-4671-AB7B-31FC49290EB1}"/>
              </a:ext>
            </a:extLst>
          </p:cNvPr>
          <p:cNvSpPr/>
          <p:nvPr/>
        </p:nvSpPr>
        <p:spPr>
          <a:xfrm>
            <a:off x="4494252" y="3420570"/>
            <a:ext cx="1321266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 a UID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1AD73B00-08B3-4DCE-A12A-AD375AEBC4AE}"/>
              </a:ext>
            </a:extLst>
          </p:cNvPr>
          <p:cNvCxnSpPr>
            <a:cxnSpLocks/>
          </p:cNvCxnSpPr>
          <p:nvPr/>
        </p:nvCxnSpPr>
        <p:spPr>
          <a:xfrm>
            <a:off x="3176526" y="3727498"/>
            <a:ext cx="1321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85A1619D-163D-4F6A-B8B9-AC5C00B799C3}"/>
              </a:ext>
            </a:extLst>
          </p:cNvPr>
          <p:cNvCxnSpPr>
            <a:cxnSpLocks/>
          </p:cNvCxnSpPr>
          <p:nvPr/>
        </p:nvCxnSpPr>
        <p:spPr>
          <a:xfrm>
            <a:off x="3176526" y="2721238"/>
            <a:ext cx="1321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46E52EE-534B-4665-A080-899F2E4705DB}"/>
              </a:ext>
            </a:extLst>
          </p:cNvPr>
          <p:cNvSpPr/>
          <p:nvPr/>
        </p:nvSpPr>
        <p:spPr>
          <a:xfrm>
            <a:off x="4494252" y="4422199"/>
            <a:ext cx="1321266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 a UID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2EE19A37-6E15-4C24-BBCB-C9539F800B64}"/>
              </a:ext>
            </a:extLst>
          </p:cNvPr>
          <p:cNvSpPr/>
          <p:nvPr/>
        </p:nvSpPr>
        <p:spPr>
          <a:xfrm>
            <a:off x="4494252" y="2418941"/>
            <a:ext cx="1321266" cy="6045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 a UID</a:t>
            </a:r>
            <a:endParaRPr lang="zh-TW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BD513E9-BF1B-4DF1-B702-8C481E65550D}"/>
              </a:ext>
            </a:extLst>
          </p:cNvPr>
          <p:cNvSpPr txBox="1"/>
          <p:nvPr/>
        </p:nvSpPr>
        <p:spPr>
          <a:xfrm>
            <a:off x="4379287" y="4972934"/>
            <a:ext cx="130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i="1" dirty="0">
                <a:solidFill>
                  <a:srgbClr val="FF0000"/>
                </a:solidFill>
              </a:rPr>
              <a:t>U</a:t>
            </a:r>
            <a:r>
              <a:rPr lang="en-US" altLang="zh-TW" sz="1600" i="1" baseline="-25000" dirty="0">
                <a:solidFill>
                  <a:srgbClr val="FF0000"/>
                </a:solidFill>
              </a:rPr>
              <a:t>ID</a:t>
            </a:r>
            <a:r>
              <a:rPr lang="en-US" altLang="zh-TW" sz="1600" i="1" dirty="0">
                <a:solidFill>
                  <a:schemeClr val="accent1"/>
                </a:solidFill>
              </a:rPr>
              <a:t>  </a:t>
            </a:r>
            <a:r>
              <a:rPr lang="en-US" altLang="zh-TW" sz="1600" b="1" i="1" dirty="0">
                <a:solidFill>
                  <a:schemeClr val="accent1"/>
                </a:solidFill>
              </a:rPr>
              <a:t>M</a:t>
            </a:r>
            <a:r>
              <a:rPr lang="en-US" altLang="zh-TW" sz="1600" b="1" i="1" baseline="-25000" dirty="0">
                <a:solidFill>
                  <a:schemeClr val="accent1"/>
                </a:solidFill>
              </a:rPr>
              <a:t>ID</a:t>
            </a:r>
            <a:endParaRPr lang="zh-TW" altLang="en-US" sz="1600" b="1" i="1" baseline="-25000" dirty="0">
              <a:solidFill>
                <a:schemeClr val="accent1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8CD0F2E-7A29-4FEC-8715-E0D60B02B3C8}"/>
              </a:ext>
            </a:extLst>
          </p:cNvPr>
          <p:cNvSpPr txBox="1"/>
          <p:nvPr/>
        </p:nvSpPr>
        <p:spPr>
          <a:xfrm>
            <a:off x="4494251" y="3975934"/>
            <a:ext cx="130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i="1" dirty="0">
                <a:solidFill>
                  <a:srgbClr val="FF0000"/>
                </a:solidFill>
              </a:rPr>
              <a:t>U</a:t>
            </a:r>
            <a:r>
              <a:rPr lang="en-US" altLang="zh-TW" sz="1600" i="1" baseline="-25000" dirty="0">
                <a:solidFill>
                  <a:srgbClr val="FF0000"/>
                </a:solidFill>
              </a:rPr>
              <a:t>ID</a:t>
            </a:r>
            <a:r>
              <a:rPr lang="en-US" altLang="zh-TW" sz="1600" i="1" dirty="0">
                <a:solidFill>
                  <a:schemeClr val="accent1"/>
                </a:solidFill>
              </a:rPr>
              <a:t> </a:t>
            </a:r>
            <a:r>
              <a:rPr lang="en-US" altLang="zh-TW" sz="1600" b="1" i="1" dirty="0">
                <a:solidFill>
                  <a:schemeClr val="accent1"/>
                </a:solidFill>
              </a:rPr>
              <a:t> C</a:t>
            </a:r>
            <a:r>
              <a:rPr lang="en-US" altLang="zh-TW" sz="1600" b="1" i="1" baseline="-25000" dirty="0">
                <a:solidFill>
                  <a:schemeClr val="accent1"/>
                </a:solidFill>
              </a:rPr>
              <a:t>ID</a:t>
            </a:r>
            <a:r>
              <a:rPr lang="en-US" altLang="zh-TW" sz="1600" b="1" i="1" dirty="0">
                <a:solidFill>
                  <a:schemeClr val="accent1"/>
                </a:solidFill>
              </a:rPr>
              <a:t>  </a:t>
            </a:r>
            <a:r>
              <a:rPr lang="en-US" altLang="zh-TW" sz="1600" i="1" dirty="0"/>
              <a:t>M</a:t>
            </a:r>
            <a:r>
              <a:rPr lang="en-US" altLang="zh-TW" sz="1600" i="1" baseline="-25000" dirty="0"/>
              <a:t>ID</a:t>
            </a:r>
            <a:endParaRPr lang="zh-TW" altLang="en-US" sz="1600" i="1" baseline="-250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3947F5F-8B3C-47D7-B974-EC0E62D79373}"/>
              </a:ext>
            </a:extLst>
          </p:cNvPr>
          <p:cNvSpPr txBox="1"/>
          <p:nvPr/>
        </p:nvSpPr>
        <p:spPr>
          <a:xfrm>
            <a:off x="4269809" y="2957799"/>
            <a:ext cx="130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i="1" dirty="0">
                <a:solidFill>
                  <a:srgbClr val="FF0000"/>
                </a:solidFill>
              </a:rPr>
              <a:t>U</a:t>
            </a:r>
            <a:r>
              <a:rPr lang="en-US" altLang="zh-TW" sz="1600" i="1" baseline="-25000" dirty="0">
                <a:solidFill>
                  <a:srgbClr val="FF0000"/>
                </a:solidFill>
              </a:rPr>
              <a:t>ID</a:t>
            </a:r>
            <a:r>
              <a:rPr lang="en-US" altLang="zh-TW" sz="1600" i="1" dirty="0">
                <a:solidFill>
                  <a:schemeClr val="accent1"/>
                </a:solidFill>
              </a:rPr>
              <a:t>  </a:t>
            </a:r>
            <a:r>
              <a:rPr lang="en-US" altLang="zh-TW" sz="1600" b="1" i="1" dirty="0">
                <a:solidFill>
                  <a:schemeClr val="accent1"/>
                </a:solidFill>
              </a:rPr>
              <a:t>C</a:t>
            </a:r>
            <a:r>
              <a:rPr lang="en-US" altLang="zh-TW" sz="1600" b="1" i="1" baseline="-25000" dirty="0">
                <a:solidFill>
                  <a:schemeClr val="accent1"/>
                </a:solidFill>
              </a:rPr>
              <a:t>ID</a:t>
            </a:r>
            <a:endParaRPr lang="zh-TW" altLang="en-US" sz="1600" b="1" i="1" baseline="-25000" dirty="0">
              <a:solidFill>
                <a:schemeClr val="accent1"/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6253BF0-7B4B-496C-95BA-870AB20D3675}"/>
              </a:ext>
            </a:extLst>
          </p:cNvPr>
          <p:cNvSpPr txBox="1"/>
          <p:nvPr/>
        </p:nvSpPr>
        <p:spPr>
          <a:xfrm>
            <a:off x="6783156" y="3108767"/>
            <a:ext cx="2604637" cy="1156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</a:t>
            </a:r>
            <a:r>
              <a:rPr lang="en-US" altLang="zh-TW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Unique IDentifier</a:t>
            </a:r>
          </a:p>
          <a:p>
            <a:pPr>
              <a:lnSpc>
                <a:spcPct val="150000"/>
              </a:lnSpc>
            </a:pPr>
            <a:r>
              <a:rPr lang="en-US" altLang="zh-TW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TW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Camera IDentifier</a:t>
            </a:r>
          </a:p>
          <a:p>
            <a:pPr>
              <a:lnSpc>
                <a:spcPct val="150000"/>
              </a:lnSpc>
            </a:pPr>
            <a:r>
              <a:rPr lang="en-US" altLang="zh-TW" sz="16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TW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mmWave IDentifier</a:t>
            </a:r>
          </a:p>
        </p:txBody>
      </p:sp>
    </p:spTree>
    <p:extLst>
      <p:ext uri="{BB962C8B-B14F-4D97-AF65-F5344CB8AC3E}">
        <p14:creationId xmlns:p14="http://schemas.microsoft.com/office/powerpoint/2010/main" val="1963655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文字方塊 16">
            <a:extLst>
              <a:ext uri="{FF2B5EF4-FFF2-40B4-BE49-F238E27FC236}">
                <a16:creationId xmlns:a16="http://schemas.microsoft.com/office/drawing/2014/main" id="{BCEC3551-01B7-4F77-BD36-BA39ADD68A5B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(8/8) – </a:t>
            </a:r>
            <a:r>
              <a:rPr lang="en-US" altLang="zh-CN" dirty="0">
                <a:sym typeface="+mn-ea"/>
              </a:rPr>
              <a:t>Time Synchronization</a:t>
            </a:r>
            <a:endParaRPr lang="en-US" altLang="zh-TW" dirty="0">
              <a:sym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316728-FDB2-4B66-AF4C-D733E3819E7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32490" y="3229680"/>
            <a:ext cx="7527019" cy="2613356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8E560D7E-ABBE-4A6F-8655-7C1D46EB4171}"/>
              </a:ext>
            </a:extLst>
          </p:cNvPr>
          <p:cNvSpPr txBox="1"/>
          <p:nvPr/>
        </p:nvSpPr>
        <p:spPr>
          <a:xfrm>
            <a:off x="2451360" y="2250860"/>
            <a:ext cx="8009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en-US" altLang="zh-TW" sz="2400" baseline="-25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: Use extrapolation (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Acceleration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7858EB64-0527-4295-90C8-E8A627B3C1C6}"/>
              </a:ext>
            </a:extLst>
          </p:cNvPr>
          <p:cNvSpPr/>
          <p:nvPr/>
        </p:nvSpPr>
        <p:spPr>
          <a:xfrm>
            <a:off x="3022485" y="5126674"/>
            <a:ext cx="2190221" cy="67826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9F0BE92-66E6-4922-8157-F66DE9BC6567}"/>
              </a:ext>
            </a:extLst>
          </p:cNvPr>
          <p:cNvSpPr txBox="1"/>
          <p:nvPr/>
        </p:nvSpPr>
        <p:spPr>
          <a:xfrm>
            <a:off x="3577845" y="5748151"/>
            <a:ext cx="107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endParaRPr lang="zh-TW" altLang="en-US" sz="2400" i="1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22C2A27-FD95-4762-9A52-24F696BB80AB}"/>
              </a:ext>
            </a:extLst>
          </p:cNvPr>
          <p:cNvSpPr txBox="1"/>
          <p:nvPr/>
        </p:nvSpPr>
        <p:spPr>
          <a:xfrm>
            <a:off x="6167474" y="5748152"/>
            <a:ext cx="107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zh-TW" altLang="en-US" sz="2400" i="1" dirty="0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2CE36152-0B31-4D55-AA2A-EF175CF6A25B}"/>
              </a:ext>
            </a:extLst>
          </p:cNvPr>
          <p:cNvSpPr/>
          <p:nvPr/>
        </p:nvSpPr>
        <p:spPr>
          <a:xfrm>
            <a:off x="5612113" y="5126674"/>
            <a:ext cx="2190221" cy="67826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866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文字方塊 16">
            <a:extLst>
              <a:ext uri="{FF2B5EF4-FFF2-40B4-BE49-F238E27FC236}">
                <a16:creationId xmlns:a16="http://schemas.microsoft.com/office/drawing/2014/main" id="{BCEC3551-01B7-4F77-BD36-BA39ADD68A5B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(8/8)</a:t>
            </a:r>
            <a:r>
              <a:rPr lang="zh-TW" altLang="en-US" dirty="0">
                <a:sym typeface="+mn-ea"/>
              </a:rPr>
              <a:t> </a:t>
            </a:r>
            <a:r>
              <a:rPr lang="en-US" altLang="zh-TW" dirty="0">
                <a:sym typeface="+mn-ea"/>
              </a:rPr>
              <a:t>– </a:t>
            </a:r>
            <a:r>
              <a:rPr lang="en-US" altLang="zh-CN" dirty="0">
                <a:sym typeface="+mn-ea"/>
              </a:rPr>
              <a:t>Time Synchronization</a:t>
            </a:r>
            <a:endParaRPr lang="en-US" altLang="zh-TW" dirty="0">
              <a:sym typeface="+mn-ea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08920F3-763C-480F-99B6-018BE4E89594}"/>
              </a:ext>
            </a:extLst>
          </p:cNvPr>
          <p:cNvSpPr txBox="1"/>
          <p:nvPr/>
        </p:nvSpPr>
        <p:spPr>
          <a:xfrm>
            <a:off x="661099" y="1783925"/>
            <a:ext cx="762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TW" altLang="en-US" sz="24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7719562-0122-43E8-A6D7-EA6E88BDBF31}"/>
              </a:ext>
            </a:extLst>
          </p:cNvPr>
          <p:cNvSpPr txBox="1"/>
          <p:nvPr/>
        </p:nvSpPr>
        <p:spPr>
          <a:xfrm>
            <a:off x="9512300" y="-10771"/>
            <a:ext cx="2826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4C264D18-9330-44F5-93F5-3EDB1FEA663A}"/>
              </a:ext>
            </a:extLst>
          </p:cNvPr>
          <p:cNvGrpSpPr/>
          <p:nvPr/>
        </p:nvGrpSpPr>
        <p:grpSpPr>
          <a:xfrm>
            <a:off x="121007" y="3364468"/>
            <a:ext cx="11782736" cy="2268149"/>
            <a:chOff x="121007" y="3364468"/>
            <a:chExt cx="11782736" cy="2268149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65F7990B-F27B-47AA-B06D-F93F21779AB7}"/>
                </a:ext>
              </a:extLst>
            </p:cNvPr>
            <p:cNvGrpSpPr/>
            <p:nvPr/>
          </p:nvGrpSpPr>
          <p:grpSpPr>
            <a:xfrm>
              <a:off x="121007" y="3838426"/>
              <a:ext cx="11782736" cy="1794191"/>
              <a:chOff x="53709" y="3464424"/>
              <a:chExt cx="11782736" cy="1794191"/>
            </a:xfrm>
          </p:grpSpPr>
          <p:pic>
            <p:nvPicPr>
              <p:cNvPr id="25" name="圖片 24">
                <a:extLst>
                  <a:ext uri="{FF2B5EF4-FFF2-40B4-BE49-F238E27FC236}">
                    <a16:creationId xmlns:a16="http://schemas.microsoft.com/office/drawing/2014/main" id="{D2DA7BA8-51D5-4E40-8A41-F7F0738FB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1099" y="3576035"/>
                <a:ext cx="3555346" cy="1570967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70CF1903-522F-4D57-A2F8-C39B9241F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58794" y="3464424"/>
                <a:ext cx="3432366" cy="1794191"/>
              </a:xfrm>
              <a:prstGeom prst="rect">
                <a:avLst/>
              </a:prstGeom>
            </p:spPr>
          </p:pic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88B24050-7FE3-4CD3-98C6-3853235FE25C}"/>
                  </a:ext>
                </a:extLst>
              </p:cNvPr>
              <p:cNvSpPr txBox="1"/>
              <p:nvPr/>
            </p:nvSpPr>
            <p:spPr>
              <a:xfrm>
                <a:off x="53709" y="4142270"/>
                <a:ext cx="261514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kern="1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[</a:t>
                </a:r>
                <a:r>
                  <a:rPr lang="en-US" altLang="zh-TW" sz="2400" i="1" kern="1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x, y, </a:t>
                </a:r>
                <a:r>
                  <a:rPr lang="en-US" altLang="zh-TW" sz="2400" i="1" kern="100" dirty="0" err="1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v</a:t>
                </a:r>
                <a:r>
                  <a:rPr lang="en-US" altLang="zh-TW" sz="2400" i="1" kern="100" baseline="-25000" dirty="0" err="1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x</a:t>
                </a:r>
                <a:r>
                  <a:rPr lang="en-US" altLang="zh-TW" sz="2400" i="1" kern="1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, </a:t>
                </a:r>
                <a:r>
                  <a:rPr lang="en-US" altLang="zh-TW" sz="2400" i="1" kern="100" dirty="0" err="1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v</a:t>
                </a:r>
                <a:r>
                  <a:rPr lang="en-US" altLang="zh-TW" sz="2400" i="1" kern="100" baseline="-25000" dirty="0" err="1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y</a:t>
                </a:r>
                <a:r>
                  <a:rPr lang="en-US" altLang="zh-TW" sz="2400" i="1" kern="1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, a</a:t>
                </a:r>
                <a:r>
                  <a:rPr lang="en-US" altLang="zh-TW" sz="2400" i="1" kern="100" baseline="-250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x</a:t>
                </a:r>
                <a:r>
                  <a:rPr lang="en-US" altLang="zh-TW" sz="2400" i="1" kern="1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, a</a:t>
                </a:r>
                <a:r>
                  <a:rPr lang="en-US" altLang="zh-TW" sz="2400" i="1" kern="100" baseline="-250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y</a:t>
                </a:r>
                <a:r>
                  <a:rPr lang="en-US" altLang="zh-TW" sz="2400" kern="100" dirty="0">
                    <a:effectLst/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]</a:t>
                </a:r>
                <a:endParaRPr lang="zh-TW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箭號: 向右 26">
                <a:extLst>
                  <a:ext uri="{FF2B5EF4-FFF2-40B4-BE49-F238E27FC236}">
                    <a16:creationId xmlns:a16="http://schemas.microsoft.com/office/drawing/2014/main" id="{0B06D715-08B8-47C8-AAC1-778208A19B56}"/>
                  </a:ext>
                </a:extLst>
              </p:cNvPr>
              <p:cNvSpPr/>
              <p:nvPr/>
            </p:nvSpPr>
            <p:spPr>
              <a:xfrm>
                <a:off x="2668855" y="4272833"/>
                <a:ext cx="1223695" cy="177375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箭號: 向右 38">
                <a:extLst>
                  <a:ext uri="{FF2B5EF4-FFF2-40B4-BE49-F238E27FC236}">
                    <a16:creationId xmlns:a16="http://schemas.microsoft.com/office/drawing/2014/main" id="{741E5E6D-9139-4EDE-BB47-79F86BDAB8D6}"/>
                  </a:ext>
                </a:extLst>
              </p:cNvPr>
              <p:cNvSpPr/>
              <p:nvPr/>
            </p:nvSpPr>
            <p:spPr>
              <a:xfrm>
                <a:off x="6990106" y="4272833"/>
                <a:ext cx="1223695" cy="177375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9DE93D48-C68D-4A01-A86E-CCB5815D70AD}"/>
                </a:ext>
              </a:extLst>
            </p:cNvPr>
            <p:cNvGrpSpPr/>
            <p:nvPr/>
          </p:nvGrpSpPr>
          <p:grpSpPr>
            <a:xfrm>
              <a:off x="213287" y="3364468"/>
              <a:ext cx="11187745" cy="369332"/>
              <a:chOff x="213287" y="3364468"/>
              <a:chExt cx="11187745" cy="369332"/>
            </a:xfrm>
          </p:grpSpPr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A1CFAF92-A5A1-4F98-AF8B-84454F116AEE}"/>
                  </a:ext>
                </a:extLst>
              </p:cNvPr>
              <p:cNvSpPr txBox="1"/>
              <p:nvPr/>
            </p:nvSpPr>
            <p:spPr>
              <a:xfrm>
                <a:off x="213287" y="3364468"/>
                <a:ext cx="2430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>
                    <a:solidFill>
                      <a:srgbClr val="007E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mmWave radar data</a:t>
                </a:r>
                <a:endParaRPr lang="zh-TW" altLang="en-US" b="1" dirty="0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E7A7619C-F56F-4689-B0F4-62E9010A15D1}"/>
                  </a:ext>
                </a:extLst>
              </p:cNvPr>
              <p:cNvSpPr txBox="1"/>
              <p:nvPr/>
            </p:nvSpPr>
            <p:spPr>
              <a:xfrm>
                <a:off x="3741483" y="3364468"/>
                <a:ext cx="3601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>
                    <a:solidFill>
                      <a:srgbClr val="007E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After Time Synchronization</a:t>
                </a:r>
                <a:endParaRPr lang="zh-TW" altLang="en-US" b="1" dirty="0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A3FD8B4E-7E1E-4762-A6FD-C65D9BFBA5B1}"/>
                  </a:ext>
                </a:extLst>
              </p:cNvPr>
              <p:cNvSpPr txBox="1"/>
              <p:nvPr/>
            </p:nvSpPr>
            <p:spPr>
              <a:xfrm>
                <a:off x="8716511" y="3364468"/>
                <a:ext cx="26845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b="1" dirty="0">
                    <a:solidFill>
                      <a:srgbClr val="007E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Matrix Form</a:t>
                </a:r>
                <a:endParaRPr lang="zh-TW" altLang="en-US" b="1" dirty="0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644F57B-9357-426C-B76D-6D91C6A5D170}"/>
              </a:ext>
            </a:extLst>
          </p:cNvPr>
          <p:cNvSpPr txBox="1"/>
          <p:nvPr/>
        </p:nvSpPr>
        <p:spPr>
          <a:xfrm>
            <a:off x="2451360" y="2094396"/>
            <a:ext cx="8009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en-US" altLang="zh-TW" sz="2400" baseline="-25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: Use extrapolation (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Acceleration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4011463-19EA-4AA6-9E68-480468C81B8D}"/>
              </a:ext>
            </a:extLst>
          </p:cNvPr>
          <p:cNvSpPr txBox="1"/>
          <p:nvPr/>
        </p:nvSpPr>
        <p:spPr>
          <a:xfrm>
            <a:off x="2221264" y="4248703"/>
            <a:ext cx="22534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Uniform </a:t>
            </a:r>
          </a:p>
          <a:p>
            <a:pPr algn="ctr">
              <a:lnSpc>
                <a:spcPct val="150000"/>
              </a:lnSpc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48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文字方塊 16">
            <a:extLst>
              <a:ext uri="{FF2B5EF4-FFF2-40B4-BE49-F238E27FC236}">
                <a16:creationId xmlns:a16="http://schemas.microsoft.com/office/drawing/2014/main" id="{BCEC3551-01B7-4F77-BD36-BA39ADD68A5B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Methodology (8/8)</a:t>
            </a:r>
            <a:r>
              <a:rPr lang="zh-TW" altLang="en-US" dirty="0">
                <a:sym typeface="+mn-ea"/>
              </a:rPr>
              <a:t> </a:t>
            </a:r>
            <a:r>
              <a:rPr lang="en-US" altLang="zh-TW" dirty="0">
                <a:sym typeface="+mn-ea"/>
              </a:rPr>
              <a:t>– </a:t>
            </a:r>
            <a:r>
              <a:rPr lang="en-US" altLang="zh-CN" dirty="0">
                <a:sym typeface="+mn-ea"/>
              </a:rPr>
              <a:t>Time Synchronization</a:t>
            </a:r>
            <a:endParaRPr lang="en-US" altLang="zh-TW" dirty="0">
              <a:sym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672D118-C01C-448A-A5BA-50860D4D9243}"/>
              </a:ext>
            </a:extLst>
          </p:cNvPr>
          <p:cNvSpPr txBox="1"/>
          <p:nvPr/>
        </p:nvSpPr>
        <p:spPr>
          <a:xfrm>
            <a:off x="2641599" y="1855795"/>
            <a:ext cx="690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en-US" altLang="zh-TW" sz="2400" baseline="-25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altLang="zh-TW" sz="2400" i="1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i="1" baseline="-25000" dirty="0" err="1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r>
              <a:rPr lang="en-US" altLang="zh-TW" sz="2400" i="1" baseline="-250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: Use </a:t>
            </a:r>
            <a:r>
              <a:rPr lang="en-US" altLang="zh-TW" sz="2400" dirty="0">
                <a:solidFill>
                  <a:srgbClr val="007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Interpolation 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zh-TW" alt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1A8A6B3-3211-48A1-BBDE-A63B53C8ED04}"/>
              </a:ext>
            </a:extLst>
          </p:cNvPr>
          <p:cNvGrpSpPr/>
          <p:nvPr/>
        </p:nvGrpSpPr>
        <p:grpSpPr>
          <a:xfrm>
            <a:off x="2321644" y="2616069"/>
            <a:ext cx="7777309" cy="2577796"/>
            <a:chOff x="2207344" y="2816033"/>
            <a:chExt cx="7777309" cy="2577796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2A6DFF1B-46B7-45C3-9C2C-E6EEA219DE41}"/>
                </a:ext>
              </a:extLst>
            </p:cNvPr>
            <p:cNvGrpSpPr/>
            <p:nvPr/>
          </p:nvGrpSpPr>
          <p:grpSpPr>
            <a:xfrm>
              <a:off x="2207344" y="3103298"/>
              <a:ext cx="7777309" cy="1904240"/>
              <a:chOff x="2207344" y="2761040"/>
              <a:chExt cx="7777309" cy="1904240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2E1D6202-C301-4F54-AF36-A03285D7B0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7344" y="2761040"/>
                <a:ext cx="7777309" cy="1864680"/>
              </a:xfrm>
              <a:prstGeom prst="rect">
                <a:avLst/>
              </a:prstGeom>
            </p:spPr>
          </p:pic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EBA87C5E-31FA-4688-BBDF-994A66928CFC}"/>
                  </a:ext>
                </a:extLst>
              </p:cNvPr>
              <p:cNvSpPr/>
              <p:nvPr/>
            </p:nvSpPr>
            <p:spPr>
              <a:xfrm>
                <a:off x="3755304" y="4026542"/>
                <a:ext cx="876302" cy="638738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4ED3D381-3AD7-4E18-80A6-71B74B03D8EE}"/>
                  </a:ext>
                </a:extLst>
              </p:cNvPr>
              <p:cNvSpPr/>
              <p:nvPr/>
            </p:nvSpPr>
            <p:spPr>
              <a:xfrm>
                <a:off x="5114205" y="4035180"/>
                <a:ext cx="600796" cy="61594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橢圓 8">
                <a:extLst>
                  <a:ext uri="{FF2B5EF4-FFF2-40B4-BE49-F238E27FC236}">
                    <a16:creationId xmlns:a16="http://schemas.microsoft.com/office/drawing/2014/main" id="{FF104152-476A-4F04-AC92-DE4301B7D750}"/>
                  </a:ext>
                </a:extLst>
              </p:cNvPr>
              <p:cNvSpPr/>
              <p:nvPr/>
            </p:nvSpPr>
            <p:spPr>
              <a:xfrm>
                <a:off x="4631605" y="2935440"/>
                <a:ext cx="876302" cy="64426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0879F1A-5EA4-44F6-8EBA-294A4D3622F7}"/>
                </a:ext>
              </a:extLst>
            </p:cNvPr>
            <p:cNvSpPr txBox="1"/>
            <p:nvPr/>
          </p:nvSpPr>
          <p:spPr>
            <a:xfrm>
              <a:off x="4874853" y="2816033"/>
              <a:ext cx="10795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i="1" dirty="0" err="1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zh-TW" sz="2400" i="1" baseline="-25000" dirty="0" err="1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camera</a:t>
              </a:r>
              <a:endParaRPr lang="zh-TW" altLang="en-US" sz="2400" i="1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40BF9852-5D6C-4E93-89A7-771DBE39B224}"/>
                </a:ext>
              </a:extLst>
            </p:cNvPr>
            <p:cNvSpPr txBox="1"/>
            <p:nvPr/>
          </p:nvSpPr>
          <p:spPr>
            <a:xfrm>
              <a:off x="5114204" y="4932164"/>
              <a:ext cx="10795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i="1" dirty="0" err="1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zh-TW" sz="2400" i="1" baseline="-25000" dirty="0" err="1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radar</a:t>
              </a:r>
              <a:endParaRPr lang="zh-TW" altLang="en-US" sz="2400" i="1" dirty="0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16D9ED71-967C-4EF1-AC71-384F9C7F6DFD}"/>
              </a:ext>
            </a:extLst>
          </p:cNvPr>
          <p:cNvGrpSpPr/>
          <p:nvPr/>
        </p:nvGrpSpPr>
        <p:grpSpPr>
          <a:xfrm>
            <a:off x="2697527" y="5443101"/>
            <a:ext cx="7567034" cy="1266407"/>
            <a:chOff x="2697527" y="5399559"/>
            <a:chExt cx="7567034" cy="1266407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FCFDD78-9014-48E1-9B78-CDD7DA16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7527" y="5399559"/>
              <a:ext cx="3512771" cy="1266407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C6270139-0DE6-4FC5-8E6D-A6D26360C37E}"/>
                </a:ext>
              </a:extLst>
            </p:cNvPr>
            <p:cNvSpPr txBox="1"/>
            <p:nvPr/>
          </p:nvSpPr>
          <p:spPr>
            <a:xfrm>
              <a:off x="5768254" y="5899450"/>
              <a:ext cx="44963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solidFill>
                    <a:srgbClr val="007E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Linear Interpolation </a:t>
              </a:r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Equation</a:t>
              </a:r>
              <a:endParaRPr lang="zh-TW" altLang="en-US" sz="2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610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圓角 12"/>
          <p:cNvSpPr/>
          <p:nvPr/>
        </p:nvSpPr>
        <p:spPr>
          <a:xfrm>
            <a:off x="719998" y="3338998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3343847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" name="文字方塊 16">
            <a:extLst>
              <a:ext uri="{FF2B5EF4-FFF2-40B4-BE49-F238E27FC236}">
                <a16:creationId xmlns:a16="http://schemas.microsoft.com/office/drawing/2014/main" id="{B6AA9303-5837-4769-B0E1-33363DB78F60}"/>
              </a:ext>
            </a:extLst>
          </p:cNvPr>
          <p:cNvSpPr txBox="1"/>
          <p:nvPr/>
        </p:nvSpPr>
        <p:spPr>
          <a:xfrm>
            <a:off x="1602221" y="2415672"/>
            <a:ext cx="8987557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ctr"/>
            <a:r>
              <a:rPr lang="en-US" sz="5400" dirty="0"/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1719478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(1/5) – </a:t>
            </a:r>
            <a:r>
              <a:rPr lang="en-US" altLang="zh-CN" dirty="0">
                <a:sym typeface="+mn-ea"/>
              </a:rPr>
              <a:t>Environment</a:t>
            </a:r>
            <a:endParaRPr lang="en-US" altLang="zh-TW" dirty="0">
              <a:sym typeface="+mn-ea"/>
            </a:endParaRPr>
          </a:p>
          <a:p>
            <a:endParaRPr lang="en-US" altLang="zh-TW" dirty="0">
              <a:sym typeface="+mn-ea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B7A2B46-1656-417B-9C8A-762BD0EACA4E}"/>
              </a:ext>
            </a:extLst>
          </p:cNvPr>
          <p:cNvGrpSpPr/>
          <p:nvPr/>
        </p:nvGrpSpPr>
        <p:grpSpPr>
          <a:xfrm>
            <a:off x="6576865" y="2246457"/>
            <a:ext cx="4308298" cy="4308298"/>
            <a:chOff x="1199462" y="1848508"/>
            <a:chExt cx="4308298" cy="430829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AA9AAB38-0DBF-4C3B-A2DB-544529AEC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62" y="1848508"/>
              <a:ext cx="4308298" cy="4308298"/>
            </a:xfrm>
            <a:prstGeom prst="rect">
              <a:avLst/>
            </a:prstGeom>
          </p:spPr>
        </p:pic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27FE8A60-85AC-4BE3-B227-B477EFC32223}"/>
                </a:ext>
              </a:extLst>
            </p:cNvPr>
            <p:cNvSpPr/>
            <p:nvPr/>
          </p:nvSpPr>
          <p:spPr>
            <a:xfrm>
              <a:off x="2927057" y="2797619"/>
              <a:ext cx="801387" cy="6624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55D5D768-6620-4E6D-92F9-A4F5B52F5C7E}"/>
                </a:ext>
              </a:extLst>
            </p:cNvPr>
            <p:cNvSpPr/>
            <p:nvPr/>
          </p:nvSpPr>
          <p:spPr>
            <a:xfrm>
              <a:off x="2764389" y="3677415"/>
              <a:ext cx="1090767" cy="901701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6C7CB07-8A66-4EF8-BB10-D94B1E222019}"/>
                </a:ext>
              </a:extLst>
            </p:cNvPr>
            <p:cNvSpPr txBox="1"/>
            <p:nvPr/>
          </p:nvSpPr>
          <p:spPr>
            <a:xfrm>
              <a:off x="3496734" y="2882384"/>
              <a:ext cx="139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</a:t>
              </a:r>
              <a:endParaRPr lang="zh-TW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DA0784E-2C62-49DF-BF96-A3FF2A4459BD}"/>
                </a:ext>
              </a:extLst>
            </p:cNvPr>
            <p:cNvSpPr txBox="1"/>
            <p:nvPr/>
          </p:nvSpPr>
          <p:spPr>
            <a:xfrm>
              <a:off x="2417239" y="4635483"/>
              <a:ext cx="212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mmWave Radar</a:t>
              </a:r>
              <a:endParaRPr lang="zh-TW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104895B-F8E9-4145-A4C2-B06C590EDC78}"/>
              </a:ext>
            </a:extLst>
          </p:cNvPr>
          <p:cNvGrpSpPr/>
          <p:nvPr/>
        </p:nvGrpSpPr>
        <p:grpSpPr>
          <a:xfrm>
            <a:off x="1428236" y="2246459"/>
            <a:ext cx="4308296" cy="4308296"/>
            <a:chOff x="3175000" y="1200150"/>
            <a:chExt cx="4660900" cy="4660900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D596F15-626A-43BF-8718-F074E0A8C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0" y="1200150"/>
              <a:ext cx="4660900" cy="4660900"/>
            </a:xfrm>
            <a:prstGeom prst="rect">
              <a:avLst/>
            </a:prstGeom>
          </p:spPr>
        </p:pic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A94060F3-6572-41EF-B59E-732F5168EDDE}"/>
                </a:ext>
              </a:extLst>
            </p:cNvPr>
            <p:cNvSpPr/>
            <p:nvPr/>
          </p:nvSpPr>
          <p:spPr>
            <a:xfrm>
              <a:off x="5220315" y="1491218"/>
              <a:ext cx="875685" cy="72390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90D11E16-B36D-4DD9-92AB-B231F98A34EC}"/>
                </a:ext>
              </a:extLst>
            </p:cNvPr>
            <p:cNvSpPr/>
            <p:nvPr/>
          </p:nvSpPr>
          <p:spPr>
            <a:xfrm>
              <a:off x="5056033" y="4184650"/>
              <a:ext cx="1090767" cy="901701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7083B8A1-BD9F-4673-8FF2-EB9498E08F22}"/>
                </a:ext>
              </a:extLst>
            </p:cNvPr>
            <p:cNvSpPr txBox="1"/>
            <p:nvPr/>
          </p:nvSpPr>
          <p:spPr>
            <a:xfrm>
              <a:off x="5867400" y="1668502"/>
              <a:ext cx="139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</a:t>
              </a:r>
              <a:endParaRPr lang="zh-TW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DF6B1F12-E1FB-43DD-B8AE-1A56DA630146}"/>
                </a:ext>
              </a:extLst>
            </p:cNvPr>
            <p:cNvSpPr txBox="1"/>
            <p:nvPr/>
          </p:nvSpPr>
          <p:spPr>
            <a:xfrm>
              <a:off x="4607283" y="3815318"/>
              <a:ext cx="2126534" cy="399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mmWave Radar</a:t>
              </a:r>
              <a:endParaRPr lang="zh-TW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F6EF7D3-BFCB-4076-86F8-32B57A905619}"/>
              </a:ext>
            </a:extLst>
          </p:cNvPr>
          <p:cNvSpPr txBox="1"/>
          <p:nvPr/>
        </p:nvSpPr>
        <p:spPr>
          <a:xfrm>
            <a:off x="10080978" y="-10771"/>
            <a:ext cx="2258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59F12734-155E-47BD-BE19-CD2F6B45229D}"/>
              </a:ext>
            </a:extLst>
          </p:cNvPr>
          <p:cNvSpPr/>
          <p:nvPr/>
        </p:nvSpPr>
        <p:spPr>
          <a:xfrm>
            <a:off x="200192" y="1757746"/>
            <a:ext cx="1165764" cy="3247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328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77D88EB7-AE84-4D8D-903C-0A3432785419}"/>
              </a:ext>
            </a:extLst>
          </p:cNvPr>
          <p:cNvSpPr/>
          <p:nvPr/>
        </p:nvSpPr>
        <p:spPr>
          <a:xfrm>
            <a:off x="3542880" y="1827735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017F2938-89A8-4734-89F1-7FC86C6B9F91}"/>
              </a:ext>
            </a:extLst>
          </p:cNvPr>
          <p:cNvSpPr/>
          <p:nvPr/>
        </p:nvSpPr>
        <p:spPr>
          <a:xfrm>
            <a:off x="8538900" y="1827735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929843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(1/5) – </a:t>
            </a:r>
            <a:r>
              <a:rPr lang="en-US" altLang="zh-CN" dirty="0">
                <a:sym typeface="+mn-ea"/>
              </a:rPr>
              <a:t>Environment</a:t>
            </a:r>
            <a:endParaRPr lang="en-US" altLang="zh-TW" dirty="0">
              <a:sym typeface="+mn-ea"/>
            </a:endParaRPr>
          </a:p>
          <a:p>
            <a:endParaRPr lang="en-US" altLang="zh-TW" dirty="0">
              <a:sym typeface="+mn-ea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3F7098B-30C9-46CC-8448-0E7F2A4A5040}"/>
              </a:ext>
            </a:extLst>
          </p:cNvPr>
          <p:cNvGrpSpPr/>
          <p:nvPr/>
        </p:nvGrpSpPr>
        <p:grpSpPr>
          <a:xfrm>
            <a:off x="6527562" y="2383512"/>
            <a:ext cx="4406902" cy="4189416"/>
            <a:chOff x="1303266" y="2033557"/>
            <a:chExt cx="4406902" cy="4189416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0F47272-AA23-454A-AD3B-55333EA0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266" y="2033557"/>
              <a:ext cx="4189416" cy="4189416"/>
            </a:xfrm>
            <a:prstGeom prst="rect">
              <a:avLst/>
            </a:prstGeom>
          </p:spPr>
        </p:pic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597DC5B9-1FEE-4E86-BB95-16F48A6644AD}"/>
                </a:ext>
              </a:extLst>
            </p:cNvPr>
            <p:cNvSpPr/>
            <p:nvPr/>
          </p:nvSpPr>
          <p:spPr>
            <a:xfrm>
              <a:off x="4089813" y="2844936"/>
              <a:ext cx="692406" cy="572389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7EFCE3C6-D676-4CEE-8AF4-2FCF30A451E3}"/>
                </a:ext>
              </a:extLst>
            </p:cNvPr>
            <p:cNvSpPr/>
            <p:nvPr/>
          </p:nvSpPr>
          <p:spPr>
            <a:xfrm>
              <a:off x="2038367" y="4174468"/>
              <a:ext cx="757744" cy="62640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D88C3119-AA29-4950-81BE-4492C4ABFD30}"/>
                </a:ext>
              </a:extLst>
            </p:cNvPr>
            <p:cNvSpPr txBox="1"/>
            <p:nvPr/>
          </p:nvSpPr>
          <p:spPr>
            <a:xfrm>
              <a:off x="4313168" y="3256010"/>
              <a:ext cx="139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</a:t>
              </a:r>
              <a:endParaRPr lang="zh-TW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6303C5D5-52FA-4B55-A190-C33DD9F53571}"/>
                </a:ext>
              </a:extLst>
            </p:cNvPr>
            <p:cNvSpPr txBox="1"/>
            <p:nvPr/>
          </p:nvSpPr>
          <p:spPr>
            <a:xfrm>
              <a:off x="1514128" y="3869630"/>
              <a:ext cx="21265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mmWave Radar</a:t>
              </a:r>
              <a:endParaRPr lang="zh-TW" alt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DE6A771-B9EC-436B-8E42-D52E92C2FB70}"/>
              </a:ext>
            </a:extLst>
          </p:cNvPr>
          <p:cNvSpPr txBox="1"/>
          <p:nvPr/>
        </p:nvSpPr>
        <p:spPr>
          <a:xfrm>
            <a:off x="10080978" y="-10771"/>
            <a:ext cx="2258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664C17D-3778-4EB8-ABC1-F30E2C25B451}"/>
              </a:ext>
            </a:extLst>
          </p:cNvPr>
          <p:cNvSpPr/>
          <p:nvPr/>
        </p:nvSpPr>
        <p:spPr>
          <a:xfrm>
            <a:off x="200192" y="1757746"/>
            <a:ext cx="1165764" cy="3247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326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19CD3293-4071-4400-80BB-AB3BDA96DE6E}"/>
              </a:ext>
            </a:extLst>
          </p:cNvPr>
          <p:cNvSpPr/>
          <p:nvPr/>
        </p:nvSpPr>
        <p:spPr>
          <a:xfrm>
            <a:off x="8538900" y="1928350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4</a:t>
            </a:r>
            <a:endParaRPr lang="zh-TW" altLang="en-US" b="1" dirty="0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233F4869-4846-4147-BCCC-C37AEFFEFD8D}"/>
              </a:ext>
            </a:extLst>
          </p:cNvPr>
          <p:cNvSpPr/>
          <p:nvPr/>
        </p:nvSpPr>
        <p:spPr>
          <a:xfrm>
            <a:off x="3194571" y="1928350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3</a:t>
            </a:r>
            <a:endParaRPr lang="zh-TW" altLang="en-US" b="1" dirty="0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D077624-C730-409F-A612-476369366851}"/>
              </a:ext>
            </a:extLst>
          </p:cNvPr>
          <p:cNvGrpSpPr/>
          <p:nvPr/>
        </p:nvGrpSpPr>
        <p:grpSpPr>
          <a:xfrm>
            <a:off x="1184274" y="2383512"/>
            <a:ext cx="4404819" cy="4189416"/>
            <a:chOff x="6699319" y="2020401"/>
            <a:chExt cx="4404819" cy="4189416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E1E2141F-C26D-41E3-A4C5-108036B0A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319" y="2020401"/>
              <a:ext cx="4189416" cy="4189416"/>
            </a:xfrm>
            <a:prstGeom prst="rect">
              <a:avLst/>
            </a:prstGeom>
          </p:spPr>
        </p:pic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FD3B5583-CBF7-4C1C-AEE9-CD75B42BEBE0}"/>
                </a:ext>
              </a:extLst>
            </p:cNvPr>
            <p:cNvSpPr/>
            <p:nvPr/>
          </p:nvSpPr>
          <p:spPr>
            <a:xfrm>
              <a:off x="8098389" y="3313085"/>
              <a:ext cx="1090767" cy="55654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A33CE947-0393-4142-B087-D9034C34D28D}"/>
                </a:ext>
              </a:extLst>
            </p:cNvPr>
            <p:cNvSpPr/>
            <p:nvPr/>
          </p:nvSpPr>
          <p:spPr>
            <a:xfrm>
              <a:off x="8021570" y="3869630"/>
              <a:ext cx="1397000" cy="7438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88C71A9-7D4E-469E-A4C4-433658C156CC}"/>
                </a:ext>
              </a:extLst>
            </p:cNvPr>
            <p:cNvSpPr txBox="1"/>
            <p:nvPr/>
          </p:nvSpPr>
          <p:spPr>
            <a:xfrm>
              <a:off x="7945272" y="2943753"/>
              <a:ext cx="139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Camera</a:t>
              </a:r>
              <a:endParaRPr lang="zh-TW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C450D719-18EC-40A9-B633-6E76F6521EF1}"/>
                </a:ext>
              </a:extLst>
            </p:cNvPr>
            <p:cNvSpPr txBox="1"/>
            <p:nvPr/>
          </p:nvSpPr>
          <p:spPr>
            <a:xfrm>
              <a:off x="8977604" y="4498510"/>
              <a:ext cx="21265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mmWave Radar</a:t>
              </a:r>
              <a:endParaRPr lang="zh-TW" alt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508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1602221" y="2505673"/>
            <a:ext cx="8987557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ctr"/>
            <a:r>
              <a:rPr lang="en-US" sz="5400" dirty="0"/>
              <a:t>Introduction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3338998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3343847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720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(2/5) – Dataset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DE6A771-B9EC-436B-8E42-D52E92C2FB70}"/>
              </a:ext>
            </a:extLst>
          </p:cNvPr>
          <p:cNvSpPr txBox="1"/>
          <p:nvPr/>
        </p:nvSpPr>
        <p:spPr>
          <a:xfrm>
            <a:off x="10080978" y="-10771"/>
            <a:ext cx="2258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811825B0-6DE4-41F4-B8ED-E8FCC414B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2838"/>
              </p:ext>
            </p:extLst>
          </p:nvPr>
        </p:nvGraphicFramePr>
        <p:xfrm>
          <a:off x="2248002" y="2933061"/>
          <a:ext cx="7695996" cy="2689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332">
                  <a:extLst>
                    <a:ext uri="{9D8B030D-6E8A-4147-A177-3AD203B41FA5}">
                      <a16:colId xmlns:a16="http://schemas.microsoft.com/office/drawing/2014/main" val="564333821"/>
                    </a:ext>
                  </a:extLst>
                </a:gridCol>
                <a:gridCol w="2459851">
                  <a:extLst>
                    <a:ext uri="{9D8B030D-6E8A-4147-A177-3AD203B41FA5}">
                      <a16:colId xmlns:a16="http://schemas.microsoft.com/office/drawing/2014/main" val="404618330"/>
                    </a:ext>
                  </a:extLst>
                </a:gridCol>
                <a:gridCol w="2670813">
                  <a:extLst>
                    <a:ext uri="{9D8B030D-6E8A-4147-A177-3AD203B41FA5}">
                      <a16:colId xmlns:a16="http://schemas.microsoft.com/office/drawing/2014/main" val="3345915537"/>
                    </a:ext>
                  </a:extLst>
                </a:gridCol>
              </a:tblGrid>
              <a:tr h="4681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(frames)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  <a:r>
                        <a:rPr lang="en-US" altLang="zh-CN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 </a:t>
                      </a:r>
                    </a:p>
                    <a:p>
                      <a:pPr algn="ctr"/>
                      <a:r>
                        <a:rPr lang="en-US" altLang="zh-CN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(frames)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extLst>
                  <a:ext uri="{0D108BD9-81ED-4DB2-BD59-A6C34878D82A}">
                    <a16:rowId xmlns:a16="http://schemas.microsoft.com/office/drawing/2014/main" val="255881020"/>
                  </a:ext>
                </a:extLst>
              </a:tr>
              <a:tr h="4681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23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1,322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6,534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extLst>
                  <a:ext uri="{0D108BD9-81ED-4DB2-BD59-A6C34878D82A}">
                    <a16:rowId xmlns:a16="http://schemas.microsoft.com/office/drawing/2014/main" val="2553631113"/>
                  </a:ext>
                </a:extLst>
              </a:tr>
              <a:tr h="4681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3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1,848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8,074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extLst>
                  <a:ext uri="{0D108BD9-81ED-4DB2-BD59-A6C34878D82A}">
                    <a16:rowId xmlns:a16="http://schemas.microsoft.com/office/drawing/2014/main" val="1997693171"/>
                  </a:ext>
                </a:extLst>
              </a:tr>
              <a:tr h="4681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23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1,192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4,801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extLst>
                  <a:ext uri="{0D108BD9-81ED-4DB2-BD59-A6C34878D82A}">
                    <a16:rowId xmlns:a16="http://schemas.microsoft.com/office/drawing/2014/main" val="375970203"/>
                  </a:ext>
                </a:extLst>
              </a:tr>
              <a:tr h="46817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23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1,387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3,784</a:t>
                      </a:r>
                      <a:endParaRPr lang="zh-TW" altLang="en-US" sz="2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440" marR="115440" marT="57720" marB="57720"/>
                </a:tc>
                <a:extLst>
                  <a:ext uri="{0D108BD9-81ED-4DB2-BD59-A6C34878D82A}">
                    <a16:rowId xmlns:a16="http://schemas.microsoft.com/office/drawing/2014/main" val="1548982685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545A9843-9D48-A3E0-1325-2754C4223158}"/>
              </a:ext>
            </a:extLst>
          </p:cNvPr>
          <p:cNvSpPr txBox="1"/>
          <p:nvPr/>
        </p:nvSpPr>
        <p:spPr>
          <a:xfrm>
            <a:off x="7341833" y="2370338"/>
            <a:ext cx="201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30 frames/second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1332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(3/5) – </a:t>
            </a:r>
            <a:r>
              <a:rPr lang="en-US" altLang="zh-CN" dirty="0">
                <a:sym typeface="+mn-ea"/>
              </a:rPr>
              <a:t>Coordinate Calibration</a:t>
            </a:r>
            <a:endParaRPr lang="en-US" altLang="zh-TW" dirty="0">
              <a:sym typeface="+mn-ea"/>
            </a:endParaRPr>
          </a:p>
          <a:p>
            <a:endParaRPr lang="en-US" altLang="zh-TW" dirty="0">
              <a:sym typeface="+mn-ea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C52BE11-DE49-4BB8-BBA4-F0C3AD1DA53D}"/>
              </a:ext>
            </a:extLst>
          </p:cNvPr>
          <p:cNvGrpSpPr/>
          <p:nvPr/>
        </p:nvGrpSpPr>
        <p:grpSpPr>
          <a:xfrm>
            <a:off x="5599866" y="2120848"/>
            <a:ext cx="6315760" cy="4370806"/>
            <a:chOff x="163338" y="2067940"/>
            <a:chExt cx="5775765" cy="3997103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4DEBEF72-42B3-4585-BD81-319EF579D645}"/>
                </a:ext>
              </a:extLst>
            </p:cNvPr>
            <p:cNvGrpSpPr/>
            <p:nvPr/>
          </p:nvGrpSpPr>
          <p:grpSpPr>
            <a:xfrm>
              <a:off x="163338" y="2067940"/>
              <a:ext cx="5775765" cy="3997103"/>
              <a:chOff x="1170577" y="1906147"/>
              <a:chExt cx="5751008" cy="3979969"/>
            </a:xfrm>
          </p:grpSpPr>
          <p:grpSp>
            <p:nvGrpSpPr>
              <p:cNvPr id="26" name="群組 25">
                <a:extLst>
                  <a:ext uri="{FF2B5EF4-FFF2-40B4-BE49-F238E27FC236}">
                    <a16:creationId xmlns:a16="http://schemas.microsoft.com/office/drawing/2014/main" id="{CE6AA429-83BA-4C6D-8D11-21E306298222}"/>
                  </a:ext>
                </a:extLst>
              </p:cNvPr>
              <p:cNvGrpSpPr/>
              <p:nvPr/>
            </p:nvGrpSpPr>
            <p:grpSpPr>
              <a:xfrm>
                <a:off x="1170577" y="1968474"/>
                <a:ext cx="5751008" cy="3917642"/>
                <a:chOff x="781278" y="1850778"/>
                <a:chExt cx="5751005" cy="3917641"/>
              </a:xfrm>
            </p:grpSpPr>
            <p:pic>
              <p:nvPicPr>
                <p:cNvPr id="28" name="圖片 27">
                  <a:extLst>
                    <a:ext uri="{FF2B5EF4-FFF2-40B4-BE49-F238E27FC236}">
                      <a16:creationId xmlns:a16="http://schemas.microsoft.com/office/drawing/2014/main" id="{9D5C79E0-FB30-4854-8829-1BA31482A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4230" t="6895" r="24284" b="36222"/>
                <a:stretch/>
              </p:blipFill>
              <p:spPr>
                <a:xfrm>
                  <a:off x="4576734" y="2820201"/>
                  <a:ext cx="1955549" cy="2611114"/>
                </a:xfrm>
                <a:prstGeom prst="rect">
                  <a:avLst/>
                </a:prstGeom>
              </p:spPr>
            </p:pic>
            <p:pic>
              <p:nvPicPr>
                <p:cNvPr id="29" name="圖片 28">
                  <a:extLst>
                    <a:ext uri="{FF2B5EF4-FFF2-40B4-BE49-F238E27FC236}">
                      <a16:creationId xmlns:a16="http://schemas.microsoft.com/office/drawing/2014/main" id="{DA70D05F-E570-4526-BD50-259887138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0208" t="34886" r="20379" b="2948"/>
                <a:stretch/>
              </p:blipFill>
              <p:spPr>
                <a:xfrm>
                  <a:off x="781278" y="2818503"/>
                  <a:ext cx="3431263" cy="2654929"/>
                </a:xfrm>
                <a:prstGeom prst="rect">
                  <a:avLst/>
                </a:prstGeom>
              </p:spPr>
            </p:pic>
            <p:grpSp>
              <p:nvGrpSpPr>
                <p:cNvPr id="30" name="群組 29">
                  <a:extLst>
                    <a:ext uri="{FF2B5EF4-FFF2-40B4-BE49-F238E27FC236}">
                      <a16:creationId xmlns:a16="http://schemas.microsoft.com/office/drawing/2014/main" id="{4149936E-8255-43A3-A5D8-71D90C203D69}"/>
                    </a:ext>
                  </a:extLst>
                </p:cNvPr>
                <p:cNvGrpSpPr/>
                <p:nvPr/>
              </p:nvGrpSpPr>
              <p:grpSpPr>
                <a:xfrm>
                  <a:off x="1666195" y="1850778"/>
                  <a:ext cx="4719029" cy="3917641"/>
                  <a:chOff x="6396009" y="2214791"/>
                  <a:chExt cx="4500115" cy="3735903"/>
                </a:xfrm>
              </p:grpSpPr>
              <p:sp>
                <p:nvSpPr>
                  <p:cNvPr id="31" name="文字方塊 30">
                    <a:extLst>
                      <a:ext uri="{FF2B5EF4-FFF2-40B4-BE49-F238E27FC236}">
                        <a16:creationId xmlns:a16="http://schemas.microsoft.com/office/drawing/2014/main" id="{0600A396-4911-40EF-AC60-CE39FB8DF647}"/>
                      </a:ext>
                    </a:extLst>
                  </p:cNvPr>
                  <p:cNvSpPr txBox="1"/>
                  <p:nvPr/>
                </p:nvSpPr>
                <p:spPr>
                  <a:xfrm>
                    <a:off x="6396009" y="5629229"/>
                    <a:ext cx="1584356" cy="3214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a:t>mmWave Radar</a:t>
                    </a:r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文字方塊 31">
                    <a:extLst>
                      <a:ext uri="{FF2B5EF4-FFF2-40B4-BE49-F238E27FC236}">
                        <a16:creationId xmlns:a16="http://schemas.microsoft.com/office/drawing/2014/main" id="{B11E2119-6CDB-4546-A567-1211BF90A5E1}"/>
                      </a:ext>
                    </a:extLst>
                  </p:cNvPr>
                  <p:cNvSpPr txBox="1"/>
                  <p:nvPr/>
                </p:nvSpPr>
                <p:spPr>
                  <a:xfrm>
                    <a:off x="9311768" y="5629228"/>
                    <a:ext cx="1584356" cy="3214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Camera</a:t>
                    </a:r>
                    <a:endParaRPr lang="zh-TW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3" name="接點: 肘形 32">
                    <a:extLst>
                      <a:ext uri="{FF2B5EF4-FFF2-40B4-BE49-F238E27FC236}">
                        <a16:creationId xmlns:a16="http://schemas.microsoft.com/office/drawing/2014/main" id="{0B79C6AD-AC54-4E28-9117-CF84A97EC341}"/>
                      </a:ext>
                    </a:extLst>
                  </p:cNvPr>
                  <p:cNvCxnSpPr>
                    <a:cxnSpLocks/>
                    <a:endCxn id="34" idx="1"/>
                  </p:cNvCxnSpPr>
                  <p:nvPr/>
                </p:nvCxnSpPr>
                <p:spPr>
                  <a:xfrm rot="5400000" flipH="1" flipV="1">
                    <a:off x="7147648" y="2635785"/>
                    <a:ext cx="1074817" cy="590619"/>
                  </a:xfrm>
                  <a:prstGeom prst="bentConnector2">
                    <a:avLst/>
                  </a:prstGeom>
                  <a:ln w="19050">
                    <a:solidFill>
                      <a:schemeClr val="accent2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矩形: 圓角 33">
                    <a:extLst>
                      <a:ext uri="{FF2B5EF4-FFF2-40B4-BE49-F238E27FC236}">
                        <a16:creationId xmlns:a16="http://schemas.microsoft.com/office/drawing/2014/main" id="{FA1CB554-6E2C-429D-8D04-BE9E5EBB31CA}"/>
                      </a:ext>
                    </a:extLst>
                  </p:cNvPr>
                  <p:cNvSpPr/>
                  <p:nvPr/>
                </p:nvSpPr>
                <p:spPr>
                  <a:xfrm>
                    <a:off x="7980365" y="2214791"/>
                    <a:ext cx="953546" cy="357788"/>
                  </a:xfrm>
                  <a:prstGeom prst="roundRect">
                    <a:avLst/>
                  </a:prstGeom>
                  <a:solidFill>
                    <a:srgbClr val="EE853E"/>
                  </a:solidFill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R-C model</a:t>
                    </a:r>
                    <a:endParaRPr lang="zh-TW" altLang="en-US" sz="1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5" name="接點: 肘形 34">
                    <a:extLst>
                      <a:ext uri="{FF2B5EF4-FFF2-40B4-BE49-F238E27FC236}">
                        <a16:creationId xmlns:a16="http://schemas.microsoft.com/office/drawing/2014/main" id="{E26A2E90-5AE5-4BE8-AB72-A5B032997AD6}"/>
                      </a:ext>
                    </a:extLst>
                  </p:cNvPr>
                  <p:cNvCxnSpPr>
                    <a:cxnSpLocks/>
                    <a:stCxn id="34" idx="3"/>
                  </p:cNvCxnSpPr>
                  <p:nvPr/>
                </p:nvCxnSpPr>
                <p:spPr>
                  <a:xfrm>
                    <a:off x="8933910" y="2393685"/>
                    <a:ext cx="1047216" cy="1890573"/>
                  </a:xfrm>
                  <a:prstGeom prst="bentConnector2">
                    <a:avLst/>
                  </a:prstGeom>
                  <a:ln w="19050" cap="flat" cmpd="sng" algn="ctr">
                    <a:solidFill>
                      <a:schemeClr val="accent2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5B7FE31-D456-43D1-82BF-34E0384DB2FC}"/>
                  </a:ext>
                </a:extLst>
              </p:cNvPr>
              <p:cNvSpPr txBox="1"/>
              <p:nvPr/>
            </p:nvSpPr>
            <p:spPr>
              <a:xfrm>
                <a:off x="4846322" y="1906147"/>
                <a:ext cx="940535" cy="52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</a:t>
                </a:r>
              </a:p>
              <a:p>
                <a:pPr algn="ctr"/>
                <a:r>
                  <a:rPr lang="en-US" altLang="zh-TW" sz="14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Centroid</a:t>
                </a:r>
                <a:endParaRPr lang="zh-TW" altLang="en-US" sz="1400" b="1" dirty="0">
                  <a:solidFill>
                    <a:srgbClr val="007E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6E667680-E09D-4EF1-B734-97D6E2F6B042}"/>
                </a:ext>
              </a:extLst>
            </p:cNvPr>
            <p:cNvSpPr/>
            <p:nvPr/>
          </p:nvSpPr>
          <p:spPr>
            <a:xfrm>
              <a:off x="4542972" y="4000184"/>
              <a:ext cx="767100" cy="731473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4EFDA26-BA1F-459E-8B71-07D7EF692448}"/>
              </a:ext>
            </a:extLst>
          </p:cNvPr>
          <p:cNvSpPr txBox="1"/>
          <p:nvPr/>
        </p:nvSpPr>
        <p:spPr>
          <a:xfrm>
            <a:off x="10020300" y="-9072"/>
            <a:ext cx="227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R-C: Radar to Camera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 Mean Squared Error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81FC2F1-7CFD-4E6B-B592-E79DBFC37BF4}"/>
              </a:ext>
            </a:extLst>
          </p:cNvPr>
          <p:cNvGrpSpPr/>
          <p:nvPr/>
        </p:nvGrpSpPr>
        <p:grpSpPr>
          <a:xfrm>
            <a:off x="291741" y="1911295"/>
            <a:ext cx="5377249" cy="1167088"/>
            <a:chOff x="276374" y="1821289"/>
            <a:chExt cx="5377249" cy="116708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765670E-A498-4158-AA30-9324CA713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374" y="2161108"/>
              <a:ext cx="5377249" cy="827269"/>
            </a:xfrm>
            <a:prstGeom prst="rect">
              <a:avLst/>
            </a:prstGeom>
          </p:spPr>
        </p:pic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13177493-E6E0-47DA-A7B4-21011B4A3987}"/>
                </a:ext>
              </a:extLst>
            </p:cNvPr>
            <p:cNvSpPr/>
            <p:nvPr/>
          </p:nvSpPr>
          <p:spPr>
            <a:xfrm>
              <a:off x="356769" y="1821289"/>
              <a:ext cx="1165764" cy="32477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Metric</a:t>
              </a:r>
              <a:endParaRPr lang="zh-TW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249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(3/5) – </a:t>
            </a:r>
            <a:r>
              <a:rPr lang="en-US" altLang="zh-CN" dirty="0">
                <a:sym typeface="+mn-ea"/>
              </a:rPr>
              <a:t>Coordinate Calibration</a:t>
            </a:r>
            <a:endParaRPr lang="en-US" altLang="zh-TW" dirty="0">
              <a:sym typeface="+mn-ea"/>
            </a:endParaRPr>
          </a:p>
          <a:p>
            <a:endParaRPr lang="en-US" altLang="zh-TW" dirty="0">
              <a:sym typeface="+mn-ea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4EFDA26-BA1F-459E-8B71-07D7EF692448}"/>
              </a:ext>
            </a:extLst>
          </p:cNvPr>
          <p:cNvSpPr txBox="1"/>
          <p:nvPr/>
        </p:nvSpPr>
        <p:spPr>
          <a:xfrm>
            <a:off x="10020300" y="-9072"/>
            <a:ext cx="227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R-C: Radar to Camera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 Mean Squared Error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0230528_233947_kai_output_centroid">
            <a:hlinkClick r:id="" action="ppaction://media"/>
            <a:extLst>
              <a:ext uri="{FF2B5EF4-FFF2-40B4-BE49-F238E27FC236}">
                <a16:creationId xmlns:a16="http://schemas.microsoft.com/office/drawing/2014/main" id="{38985545-1287-EDDB-6FB8-03B865467F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48508"/>
            <a:ext cx="12192000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(3/5) – </a:t>
            </a:r>
            <a:r>
              <a:rPr lang="en-US" altLang="zh-CN" dirty="0">
                <a:sym typeface="+mn-ea"/>
              </a:rPr>
              <a:t>Coordinate Calibration</a:t>
            </a:r>
            <a:endParaRPr lang="en-US" altLang="zh-TW" dirty="0">
              <a:sym typeface="+mn-ea"/>
            </a:endParaRPr>
          </a:p>
          <a:p>
            <a:endParaRPr lang="en-US" altLang="zh-TW" dirty="0">
              <a:sym typeface="+mn-ea"/>
            </a:endParaRPr>
          </a:p>
        </p:txBody>
      </p:sp>
      <p:graphicFrame>
        <p:nvGraphicFramePr>
          <p:cNvPr id="19" name="表格 4">
            <a:extLst>
              <a:ext uri="{FF2B5EF4-FFF2-40B4-BE49-F238E27FC236}">
                <a16:creationId xmlns:a16="http://schemas.microsoft.com/office/drawing/2014/main" id="{1900C876-8DB1-4CBE-88C5-269A71980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73634"/>
              </p:ext>
            </p:extLst>
          </p:nvPr>
        </p:nvGraphicFramePr>
        <p:xfrm>
          <a:off x="2807070" y="1848508"/>
          <a:ext cx="6387623" cy="200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194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414186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907205">
                  <a:extLst>
                    <a:ext uri="{9D8B030D-6E8A-4147-A177-3AD203B41FA5}">
                      <a16:colId xmlns:a16="http://schemas.microsoft.com/office/drawing/2014/main" val="2834226832"/>
                    </a:ext>
                  </a:extLst>
                </a:gridCol>
                <a:gridCol w="1572038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828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Transform 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 model (ours)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850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1,322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63.339</a:t>
                      </a:r>
                      <a:endParaRPr 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25.309</a:t>
                      </a:r>
                      <a:endParaRPr lang="zh-TW" sz="21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86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6,005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43.796</a:t>
                      </a:r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22.480</a:t>
                      </a:r>
                      <a:endParaRPr lang="zh-TW" altLang="en-US" sz="2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36" name="文字方塊 35">
            <a:extLst>
              <a:ext uri="{FF2B5EF4-FFF2-40B4-BE49-F238E27FC236}">
                <a16:creationId xmlns:a16="http://schemas.microsoft.com/office/drawing/2014/main" id="{D12782B3-8DA9-4E2F-B55E-4E593A5BBCB2}"/>
              </a:ext>
            </a:extLst>
          </p:cNvPr>
          <p:cNvSpPr txBox="1"/>
          <p:nvPr/>
        </p:nvSpPr>
        <p:spPr>
          <a:xfrm>
            <a:off x="9318255" y="2009727"/>
            <a:ext cx="49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sym typeface="Wingdings" panose="05000000000000000000" pitchFamily="2" charset="2"/>
              </a:rPr>
              <a:t></a:t>
            </a:r>
            <a:endParaRPr lang="zh-TW" altLang="en-US" sz="3600" dirty="0">
              <a:solidFill>
                <a:schemeClr val="accent1"/>
              </a:solidFill>
            </a:endParaRPr>
          </a:p>
        </p:txBody>
      </p:sp>
      <p:graphicFrame>
        <p:nvGraphicFramePr>
          <p:cNvPr id="39" name="表格 4">
            <a:extLst>
              <a:ext uri="{FF2B5EF4-FFF2-40B4-BE49-F238E27FC236}">
                <a16:creationId xmlns:a16="http://schemas.microsoft.com/office/drawing/2014/main" id="{05A11683-D064-471D-B244-965FC3E60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10069"/>
              </p:ext>
            </p:extLst>
          </p:nvPr>
        </p:nvGraphicFramePr>
        <p:xfrm>
          <a:off x="2807070" y="4563462"/>
          <a:ext cx="6387623" cy="200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194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414186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907205">
                  <a:extLst>
                    <a:ext uri="{9D8B030D-6E8A-4147-A177-3AD203B41FA5}">
                      <a16:colId xmlns:a16="http://schemas.microsoft.com/office/drawing/2014/main" val="2834226832"/>
                    </a:ext>
                  </a:extLst>
                </a:gridCol>
                <a:gridCol w="1572038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828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Transform 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 model (ours)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850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1,848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45.812</a:t>
                      </a:r>
                      <a:endParaRPr 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b="1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25.004</a:t>
                      </a:r>
                      <a:endParaRPr lang="zh-TW" sz="21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86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8,939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51.489</a:t>
                      </a:r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27.360</a:t>
                      </a:r>
                      <a:endParaRPr lang="zh-TW" altLang="en-US" sz="2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40" name="橢圓 39">
            <a:extLst>
              <a:ext uri="{FF2B5EF4-FFF2-40B4-BE49-F238E27FC236}">
                <a16:creationId xmlns:a16="http://schemas.microsoft.com/office/drawing/2014/main" id="{C7F0F38F-26DC-4754-A700-872928798480}"/>
              </a:ext>
            </a:extLst>
          </p:cNvPr>
          <p:cNvSpPr/>
          <p:nvPr/>
        </p:nvSpPr>
        <p:spPr>
          <a:xfrm>
            <a:off x="2284656" y="1915808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D3BF5D47-87BA-4095-A246-D2AEFB490500}"/>
              </a:ext>
            </a:extLst>
          </p:cNvPr>
          <p:cNvSpPr/>
          <p:nvPr/>
        </p:nvSpPr>
        <p:spPr>
          <a:xfrm>
            <a:off x="2284656" y="4681629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0F77141-8A4D-4B31-8E44-3BB53C9A6527}"/>
              </a:ext>
            </a:extLst>
          </p:cNvPr>
          <p:cNvSpPr txBox="1"/>
          <p:nvPr/>
        </p:nvSpPr>
        <p:spPr>
          <a:xfrm>
            <a:off x="9318255" y="4563462"/>
            <a:ext cx="49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sym typeface="Wingdings" panose="05000000000000000000" pitchFamily="2" charset="2"/>
              </a:rPr>
              <a:t></a:t>
            </a:r>
            <a:endParaRPr lang="zh-TW" altLang="en-US" sz="3600" dirty="0">
              <a:solidFill>
                <a:schemeClr val="accent1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3FD9C85-C6CE-4632-9B05-B57CAC64B6B1}"/>
              </a:ext>
            </a:extLst>
          </p:cNvPr>
          <p:cNvSpPr txBox="1"/>
          <p:nvPr/>
        </p:nvSpPr>
        <p:spPr>
          <a:xfrm>
            <a:off x="6096000" y="1474517"/>
            <a:ext cx="292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Calibration Error (Pixels)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6338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(3/5) – </a:t>
            </a:r>
            <a:r>
              <a:rPr lang="en-US" altLang="zh-CN" dirty="0">
                <a:sym typeface="+mn-ea"/>
              </a:rPr>
              <a:t>Coordinate Calibration</a:t>
            </a:r>
            <a:endParaRPr lang="en-US" altLang="zh-TW" dirty="0">
              <a:sym typeface="+mn-ea"/>
            </a:endParaRPr>
          </a:p>
          <a:p>
            <a:endParaRPr lang="en-US" altLang="zh-TW" dirty="0">
              <a:sym typeface="+mn-ea"/>
            </a:endParaRPr>
          </a:p>
        </p:txBody>
      </p:sp>
      <p:graphicFrame>
        <p:nvGraphicFramePr>
          <p:cNvPr id="19" name="表格 4">
            <a:extLst>
              <a:ext uri="{FF2B5EF4-FFF2-40B4-BE49-F238E27FC236}">
                <a16:creationId xmlns:a16="http://schemas.microsoft.com/office/drawing/2014/main" id="{1900C876-8DB1-4CBE-88C5-269A71980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395546"/>
              </p:ext>
            </p:extLst>
          </p:nvPr>
        </p:nvGraphicFramePr>
        <p:xfrm>
          <a:off x="2835645" y="1848508"/>
          <a:ext cx="6387623" cy="200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194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414186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907205">
                  <a:extLst>
                    <a:ext uri="{9D8B030D-6E8A-4147-A177-3AD203B41FA5}">
                      <a16:colId xmlns:a16="http://schemas.microsoft.com/office/drawing/2014/main" val="2834226832"/>
                    </a:ext>
                  </a:extLst>
                </a:gridCol>
                <a:gridCol w="1572038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828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Transform 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 model (ours)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850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1,192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44.908</a:t>
                      </a:r>
                      <a:endParaRPr 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b="1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19.217</a:t>
                      </a:r>
                      <a:endParaRPr lang="zh-TW" sz="21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86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5,473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56.626</a:t>
                      </a:r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23.840</a:t>
                      </a:r>
                      <a:endParaRPr lang="zh-TW" altLang="en-US" sz="2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36" name="文字方塊 35">
            <a:extLst>
              <a:ext uri="{FF2B5EF4-FFF2-40B4-BE49-F238E27FC236}">
                <a16:creationId xmlns:a16="http://schemas.microsoft.com/office/drawing/2014/main" id="{D12782B3-8DA9-4E2F-B55E-4E593A5BBCB2}"/>
              </a:ext>
            </a:extLst>
          </p:cNvPr>
          <p:cNvSpPr txBox="1"/>
          <p:nvPr/>
        </p:nvSpPr>
        <p:spPr>
          <a:xfrm>
            <a:off x="9232530" y="2022432"/>
            <a:ext cx="49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sym typeface="Wingdings" panose="05000000000000000000" pitchFamily="2" charset="2"/>
              </a:rPr>
              <a:t></a:t>
            </a:r>
            <a:endParaRPr lang="zh-TW" altLang="en-US" sz="3600" dirty="0">
              <a:solidFill>
                <a:schemeClr val="accent1"/>
              </a:solidFill>
            </a:endParaRPr>
          </a:p>
        </p:txBody>
      </p:sp>
      <p:graphicFrame>
        <p:nvGraphicFramePr>
          <p:cNvPr id="39" name="表格 4">
            <a:extLst>
              <a:ext uri="{FF2B5EF4-FFF2-40B4-BE49-F238E27FC236}">
                <a16:creationId xmlns:a16="http://schemas.microsoft.com/office/drawing/2014/main" id="{05A11683-D064-471D-B244-965FC3E60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547205"/>
              </p:ext>
            </p:extLst>
          </p:nvPr>
        </p:nvGraphicFramePr>
        <p:xfrm>
          <a:off x="2835645" y="4563462"/>
          <a:ext cx="6387623" cy="200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194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414186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907205">
                  <a:extLst>
                    <a:ext uri="{9D8B030D-6E8A-4147-A177-3AD203B41FA5}">
                      <a16:colId xmlns:a16="http://schemas.microsoft.com/office/drawing/2014/main" val="2834226832"/>
                    </a:ext>
                  </a:extLst>
                </a:gridCol>
                <a:gridCol w="1572038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828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Transform </a:t>
                      </a: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 model (ours)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850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1,387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48.603</a:t>
                      </a:r>
                      <a:endParaRPr 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b="1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11.715</a:t>
                      </a:r>
                      <a:endParaRPr lang="zh-TW" sz="21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41272" marR="141272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86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5,818</a:t>
                      </a:r>
                      <a:endParaRPr lang="zh-TW" altLang="zh-TW" sz="21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49.314</a:t>
                      </a:r>
                      <a:endParaRPr lang="zh-TW" altLang="en-US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22.868</a:t>
                      </a:r>
                      <a:endParaRPr lang="zh-TW" altLang="en-US" sz="2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004" marR="92004" marT="46001" marB="46001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40" name="橢圓 39">
            <a:extLst>
              <a:ext uri="{FF2B5EF4-FFF2-40B4-BE49-F238E27FC236}">
                <a16:creationId xmlns:a16="http://schemas.microsoft.com/office/drawing/2014/main" id="{C7F0F38F-26DC-4754-A700-872928798480}"/>
              </a:ext>
            </a:extLst>
          </p:cNvPr>
          <p:cNvSpPr/>
          <p:nvPr/>
        </p:nvSpPr>
        <p:spPr>
          <a:xfrm>
            <a:off x="2313231" y="1915808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3</a:t>
            </a:r>
            <a:endParaRPr lang="zh-TW" altLang="en-US" b="1" dirty="0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D3BF5D47-87BA-4095-A246-D2AEFB490500}"/>
              </a:ext>
            </a:extLst>
          </p:cNvPr>
          <p:cNvSpPr/>
          <p:nvPr/>
        </p:nvSpPr>
        <p:spPr>
          <a:xfrm>
            <a:off x="2313231" y="4681629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4</a:t>
            </a:r>
            <a:endParaRPr lang="zh-TW" altLang="en-US" b="1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0F77141-8A4D-4B31-8E44-3BB53C9A6527}"/>
              </a:ext>
            </a:extLst>
          </p:cNvPr>
          <p:cNvSpPr txBox="1"/>
          <p:nvPr/>
        </p:nvSpPr>
        <p:spPr>
          <a:xfrm>
            <a:off x="9232530" y="4563462"/>
            <a:ext cx="49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sym typeface="Wingdings" panose="05000000000000000000" pitchFamily="2" charset="2"/>
              </a:rPr>
              <a:t></a:t>
            </a:r>
            <a:endParaRPr lang="zh-TW" altLang="en-US" sz="3600" dirty="0">
              <a:solidFill>
                <a:schemeClr val="accent1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2A26FA3-01BC-4FF7-98F1-ED14A6D1D87D}"/>
              </a:ext>
            </a:extLst>
          </p:cNvPr>
          <p:cNvSpPr txBox="1"/>
          <p:nvPr/>
        </p:nvSpPr>
        <p:spPr>
          <a:xfrm>
            <a:off x="6096000" y="1474517"/>
            <a:ext cx="292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Calibration Error (Pixels)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2664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(4/5) – Position Estimation</a:t>
            </a:r>
          </a:p>
          <a:p>
            <a:endParaRPr lang="en-US" altLang="zh-TW" dirty="0">
              <a:sym typeface="+mn-ea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BBCF4FB5-C717-4693-B9C4-023C9A76C82F}"/>
              </a:ext>
            </a:extLst>
          </p:cNvPr>
          <p:cNvGrpSpPr/>
          <p:nvPr/>
        </p:nvGrpSpPr>
        <p:grpSpPr>
          <a:xfrm>
            <a:off x="276374" y="1962715"/>
            <a:ext cx="5377249" cy="1167088"/>
            <a:chOff x="276374" y="1821289"/>
            <a:chExt cx="5377249" cy="116708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4BA0A56-2D93-43A8-AF5F-06365599E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74" y="2161108"/>
              <a:ext cx="5377249" cy="827269"/>
            </a:xfrm>
            <a:prstGeom prst="rect">
              <a:avLst/>
            </a:prstGeom>
          </p:spPr>
        </p:pic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0F41318-34CD-476B-A7D1-FDADAB0E857C}"/>
                </a:ext>
              </a:extLst>
            </p:cNvPr>
            <p:cNvSpPr/>
            <p:nvPr/>
          </p:nvSpPr>
          <p:spPr>
            <a:xfrm>
              <a:off x="356769" y="1821289"/>
              <a:ext cx="1165764" cy="32477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Metric</a:t>
              </a:r>
              <a:endParaRPr lang="zh-TW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A4BBBA4-CCC4-40A8-8E42-D737FA651EFB}"/>
              </a:ext>
            </a:extLst>
          </p:cNvPr>
          <p:cNvGrpSpPr/>
          <p:nvPr/>
        </p:nvGrpSpPr>
        <p:grpSpPr>
          <a:xfrm>
            <a:off x="5991929" y="2237317"/>
            <a:ext cx="5797735" cy="4196059"/>
            <a:chOff x="6540569" y="2131288"/>
            <a:chExt cx="5441915" cy="3938537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AB7F65BF-C92D-4DA9-B7C4-BFF6BE0B094C}"/>
                </a:ext>
              </a:extLst>
            </p:cNvPr>
            <p:cNvGrpSpPr/>
            <p:nvPr/>
          </p:nvGrpSpPr>
          <p:grpSpPr>
            <a:xfrm>
              <a:off x="6540569" y="2131288"/>
              <a:ext cx="5441915" cy="3938537"/>
              <a:chOff x="6337426" y="2187948"/>
              <a:chExt cx="5441915" cy="3938537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D41C2801-BBF0-4FA2-A4B9-8009A5B48D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8338" t="42819" r="16757" b="4432"/>
              <a:stretch/>
            </p:blipFill>
            <p:spPr>
              <a:xfrm>
                <a:off x="6337426" y="3205604"/>
                <a:ext cx="3440954" cy="2584134"/>
              </a:xfrm>
              <a:prstGeom prst="rect">
                <a:avLst/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A9A35A68-60DF-41D0-9705-1CF744D4DD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807" t="15781" r="21209" b="4723"/>
              <a:stretch/>
            </p:blipFill>
            <p:spPr>
              <a:xfrm>
                <a:off x="9995026" y="3208433"/>
                <a:ext cx="1784315" cy="2579498"/>
              </a:xfrm>
              <a:prstGeom prst="rect">
                <a:avLst/>
              </a:prstGeom>
            </p:spPr>
          </p:pic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18B8FA8D-F704-485E-8789-0602CB95E693}"/>
                  </a:ext>
                </a:extLst>
              </p:cNvPr>
              <p:cNvSpPr txBox="1"/>
              <p:nvPr/>
            </p:nvSpPr>
            <p:spPr>
              <a:xfrm>
                <a:off x="7237289" y="5787931"/>
                <a:ext cx="16412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mmWave Radar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F2077B4A-7BA0-470C-9AE8-2A0A5498D2AB}"/>
                  </a:ext>
                </a:extLst>
              </p:cNvPr>
              <p:cNvSpPr txBox="1"/>
              <p:nvPr/>
            </p:nvSpPr>
            <p:spPr>
              <a:xfrm>
                <a:off x="10081444" y="5787931"/>
                <a:ext cx="16412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Camera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8CE856EC-D002-43FC-B422-8D646C196F97}"/>
                  </a:ext>
                </a:extLst>
              </p:cNvPr>
              <p:cNvSpPr/>
              <p:nvPr/>
            </p:nvSpPr>
            <p:spPr>
              <a:xfrm>
                <a:off x="9044413" y="2292614"/>
                <a:ext cx="950613" cy="370631"/>
              </a:xfrm>
              <a:prstGeom prst="roundRect">
                <a:avLst/>
              </a:prstGeom>
              <a:solidFill>
                <a:srgbClr val="EE853E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C-R model</a:t>
                </a:r>
                <a:endParaRPr lang="zh-TW" alt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接點: 肘形 23">
                <a:extLst>
                  <a:ext uri="{FF2B5EF4-FFF2-40B4-BE49-F238E27FC236}">
                    <a16:creationId xmlns:a16="http://schemas.microsoft.com/office/drawing/2014/main" id="{7E60560A-ADFF-4167-9946-4256E6DF1EDA}"/>
                  </a:ext>
                </a:extLst>
              </p:cNvPr>
              <p:cNvCxnSpPr>
                <a:cxnSpLocks/>
                <a:endCxn id="23" idx="3"/>
              </p:cNvCxnSpPr>
              <p:nvPr/>
            </p:nvCxnSpPr>
            <p:spPr>
              <a:xfrm rot="16200000" flipV="1">
                <a:off x="8911778" y="3561178"/>
                <a:ext cx="3008470" cy="841974"/>
              </a:xfrm>
              <a:prstGeom prst="bentConnector2">
                <a:avLst/>
              </a:prstGeom>
              <a:ln w="19050">
                <a:solidFill>
                  <a:schemeClr val="accent2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接點: 肘形 24">
                <a:extLst>
                  <a:ext uri="{FF2B5EF4-FFF2-40B4-BE49-F238E27FC236}">
                    <a16:creationId xmlns:a16="http://schemas.microsoft.com/office/drawing/2014/main" id="{56F48942-79C6-4796-A6E7-4F709120EAEF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rot="10800000" flipV="1">
                <a:off x="7958005" y="2477930"/>
                <a:ext cx="1086409" cy="1578914"/>
              </a:xfrm>
              <a:prstGeom prst="bentConnector2">
                <a:avLst/>
              </a:prstGeom>
              <a:ln w="1905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B354FC3-73A0-4AD2-8FAB-4B52A20F7736}"/>
                  </a:ext>
                </a:extLst>
              </p:cNvPr>
              <p:cNvSpPr txBox="1"/>
              <p:nvPr/>
            </p:nvSpPr>
            <p:spPr>
              <a:xfrm>
                <a:off x="7732431" y="2187948"/>
                <a:ext cx="153755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</a:t>
                </a:r>
              </a:p>
              <a:p>
                <a:pPr algn="ctr"/>
                <a:r>
                  <a:rPr lang="en-US" altLang="zh-TW" sz="1600" b="1" dirty="0">
                    <a:solidFill>
                      <a:srgbClr val="007E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</a:t>
                </a:r>
                <a:endParaRPr lang="zh-TW" altLang="en-US" sz="1600" b="1" dirty="0">
                  <a:solidFill>
                    <a:srgbClr val="007E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2FCF5879-D820-4F53-819C-81FD57594958}"/>
                </a:ext>
              </a:extLst>
            </p:cNvPr>
            <p:cNvSpPr/>
            <p:nvPr/>
          </p:nvSpPr>
          <p:spPr>
            <a:xfrm>
              <a:off x="7874191" y="3685562"/>
              <a:ext cx="767100" cy="731473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5925D4E-76A4-4E85-91B6-DF98E4EB1F2E}"/>
              </a:ext>
            </a:extLst>
          </p:cNvPr>
          <p:cNvSpPr txBox="1"/>
          <p:nvPr/>
        </p:nvSpPr>
        <p:spPr>
          <a:xfrm>
            <a:off x="10020300" y="-9072"/>
            <a:ext cx="227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C-R: Camera to Radar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 Mean Squared Error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05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(4/5) – Position Estimation</a:t>
            </a:r>
          </a:p>
          <a:p>
            <a:endParaRPr lang="en-US" altLang="zh-TW" dirty="0">
              <a:sym typeface="+mn-ea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5925D4E-76A4-4E85-91B6-DF98E4EB1F2E}"/>
              </a:ext>
            </a:extLst>
          </p:cNvPr>
          <p:cNvSpPr txBox="1"/>
          <p:nvPr/>
        </p:nvSpPr>
        <p:spPr>
          <a:xfrm>
            <a:off x="10020300" y="-9072"/>
            <a:ext cx="227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C-R: Camera to Radar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 Mean Squared Error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0230528_233947_kai_output_pos">
            <a:hlinkClick r:id="" action="ppaction://media"/>
            <a:extLst>
              <a:ext uri="{FF2B5EF4-FFF2-40B4-BE49-F238E27FC236}">
                <a16:creationId xmlns:a16="http://schemas.microsoft.com/office/drawing/2014/main" id="{FC1160A9-A508-51BD-ABCE-03A1D7F8E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23996"/>
            <a:ext cx="12192000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(4/5) – Position Estimation</a:t>
            </a:r>
          </a:p>
          <a:p>
            <a:endParaRPr lang="en-US" altLang="zh-TW" dirty="0">
              <a:sym typeface="+mn-ea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5925D4E-76A4-4E85-91B6-DF98E4EB1F2E}"/>
              </a:ext>
            </a:extLst>
          </p:cNvPr>
          <p:cNvSpPr txBox="1"/>
          <p:nvPr/>
        </p:nvSpPr>
        <p:spPr>
          <a:xfrm>
            <a:off x="10020300" y="-9072"/>
            <a:ext cx="227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C-R: Camera to Radar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 Mean Squared Error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表格 4">
            <a:extLst>
              <a:ext uri="{FF2B5EF4-FFF2-40B4-BE49-F238E27FC236}">
                <a16:creationId xmlns:a16="http://schemas.microsoft.com/office/drawing/2014/main" id="{9D9D33DB-ECEE-4846-B896-94F0161E7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033883"/>
              </p:ext>
            </p:extLst>
          </p:nvPr>
        </p:nvGraphicFramePr>
        <p:xfrm>
          <a:off x="2535936" y="1941922"/>
          <a:ext cx="6885158" cy="1648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728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877568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849862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481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MSE </a:t>
                      </a: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49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1,322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0.2030</a:t>
                      </a:r>
                      <a:endParaRPr lang="zh-TW" sz="23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32755" marR="132755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51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6,005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0.1953</a:t>
                      </a:r>
                      <a:endParaRPr lang="zh-TW" alt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28" name="橢圓 27">
            <a:extLst>
              <a:ext uri="{FF2B5EF4-FFF2-40B4-BE49-F238E27FC236}">
                <a16:creationId xmlns:a16="http://schemas.microsoft.com/office/drawing/2014/main" id="{87C8DEB7-F91F-42B3-880F-C53662394623}"/>
              </a:ext>
            </a:extLst>
          </p:cNvPr>
          <p:cNvSpPr/>
          <p:nvPr/>
        </p:nvSpPr>
        <p:spPr>
          <a:xfrm>
            <a:off x="1921344" y="2031388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BAA7710-4830-4D3A-BB4C-4409C1671425}"/>
              </a:ext>
            </a:extLst>
          </p:cNvPr>
          <p:cNvSpPr/>
          <p:nvPr/>
        </p:nvSpPr>
        <p:spPr>
          <a:xfrm>
            <a:off x="1921344" y="4468045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  <p:graphicFrame>
        <p:nvGraphicFramePr>
          <p:cNvPr id="30" name="表格 4">
            <a:extLst>
              <a:ext uri="{FF2B5EF4-FFF2-40B4-BE49-F238E27FC236}">
                <a16:creationId xmlns:a16="http://schemas.microsoft.com/office/drawing/2014/main" id="{09B7083E-153D-478E-B066-22CE79319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918653"/>
              </p:ext>
            </p:extLst>
          </p:nvPr>
        </p:nvGraphicFramePr>
        <p:xfrm>
          <a:off x="2535936" y="4468045"/>
          <a:ext cx="6885158" cy="1648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728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877568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849862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481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MSE </a:t>
                      </a: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49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1,848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300" b="1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0.188</a:t>
                      </a:r>
                      <a:endParaRPr lang="zh-TW" sz="23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32755" marR="132755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51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8,939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0.2253</a:t>
                      </a:r>
                      <a:endParaRPr lang="zh-TW" alt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96934C41-EA38-4038-B258-E57196A59A85}"/>
              </a:ext>
            </a:extLst>
          </p:cNvPr>
          <p:cNvSpPr txBox="1"/>
          <p:nvPr/>
        </p:nvSpPr>
        <p:spPr>
          <a:xfrm>
            <a:off x="6096000" y="1474517"/>
            <a:ext cx="292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Position Error (Meters)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9347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(4/5) – Position Estimation</a:t>
            </a:r>
          </a:p>
          <a:p>
            <a:endParaRPr lang="en-US" altLang="zh-TW" dirty="0">
              <a:sym typeface="+mn-ea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5925D4E-76A4-4E85-91B6-DF98E4EB1F2E}"/>
              </a:ext>
            </a:extLst>
          </p:cNvPr>
          <p:cNvSpPr txBox="1"/>
          <p:nvPr/>
        </p:nvSpPr>
        <p:spPr>
          <a:xfrm>
            <a:off x="10020300" y="-9072"/>
            <a:ext cx="2273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C-R: Camera to Radar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 Mean Squared Error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表格 4">
            <a:extLst>
              <a:ext uri="{FF2B5EF4-FFF2-40B4-BE49-F238E27FC236}">
                <a16:creationId xmlns:a16="http://schemas.microsoft.com/office/drawing/2014/main" id="{9D9D33DB-ECEE-4846-B896-94F0161E7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216352"/>
              </p:ext>
            </p:extLst>
          </p:nvPr>
        </p:nvGraphicFramePr>
        <p:xfrm>
          <a:off x="2535936" y="1941922"/>
          <a:ext cx="6885158" cy="1648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728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877568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849862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481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MSE </a:t>
                      </a: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49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1,192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300" b="1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0.318</a:t>
                      </a:r>
                      <a:endParaRPr lang="zh-TW" sz="23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32755" marR="132755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51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5,473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0.233</a:t>
                      </a:r>
                      <a:endParaRPr lang="zh-TW" alt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28" name="橢圓 27">
            <a:extLst>
              <a:ext uri="{FF2B5EF4-FFF2-40B4-BE49-F238E27FC236}">
                <a16:creationId xmlns:a16="http://schemas.microsoft.com/office/drawing/2014/main" id="{87C8DEB7-F91F-42B3-880F-C53662394623}"/>
              </a:ext>
            </a:extLst>
          </p:cNvPr>
          <p:cNvSpPr/>
          <p:nvPr/>
        </p:nvSpPr>
        <p:spPr>
          <a:xfrm>
            <a:off x="1921344" y="2031388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3</a:t>
            </a:r>
            <a:endParaRPr lang="zh-TW" altLang="en-US" b="1" dirty="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BAA7710-4830-4D3A-BB4C-4409C1671425}"/>
              </a:ext>
            </a:extLst>
          </p:cNvPr>
          <p:cNvSpPr/>
          <p:nvPr/>
        </p:nvSpPr>
        <p:spPr>
          <a:xfrm>
            <a:off x="1921344" y="4468045"/>
            <a:ext cx="384227" cy="36216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4</a:t>
            </a:r>
            <a:endParaRPr lang="zh-TW" altLang="en-US" b="1" dirty="0"/>
          </a:p>
        </p:txBody>
      </p:sp>
      <p:graphicFrame>
        <p:nvGraphicFramePr>
          <p:cNvPr id="30" name="表格 4">
            <a:extLst>
              <a:ext uri="{FF2B5EF4-FFF2-40B4-BE49-F238E27FC236}">
                <a16:creationId xmlns:a16="http://schemas.microsoft.com/office/drawing/2014/main" id="{09B7083E-153D-478E-B066-22CE79319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647102"/>
              </p:ext>
            </p:extLst>
          </p:nvPr>
        </p:nvGraphicFramePr>
        <p:xfrm>
          <a:off x="2535936" y="4468045"/>
          <a:ext cx="6885158" cy="1648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728">
                  <a:extLst>
                    <a:ext uri="{9D8B030D-6E8A-4147-A177-3AD203B41FA5}">
                      <a16:colId xmlns:a16="http://schemas.microsoft.com/office/drawing/2014/main" val="212221179"/>
                    </a:ext>
                  </a:extLst>
                </a:gridCol>
                <a:gridCol w="1877568">
                  <a:extLst>
                    <a:ext uri="{9D8B030D-6E8A-4147-A177-3AD203B41FA5}">
                      <a16:colId xmlns:a16="http://schemas.microsoft.com/office/drawing/2014/main" val="527684701"/>
                    </a:ext>
                  </a:extLst>
                </a:gridCol>
                <a:gridCol w="1849862">
                  <a:extLst>
                    <a:ext uri="{9D8B030D-6E8A-4147-A177-3AD203B41FA5}">
                      <a16:colId xmlns:a16="http://schemas.microsoft.com/office/drawing/2014/main" val="3342530417"/>
                    </a:ext>
                  </a:extLst>
                </a:gridCol>
              </a:tblGrid>
              <a:tr h="4812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Type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MSE </a:t>
                      </a: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574701137"/>
                  </a:ext>
                </a:extLst>
              </a:tr>
              <a:tr h="549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1,387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300" b="1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0.184</a:t>
                      </a:r>
                      <a:endParaRPr lang="zh-TW" sz="2300" b="1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32755" marR="132755" marT="0" marB="0" anchor="ctr"/>
                </a:tc>
                <a:extLst>
                  <a:ext uri="{0D108BD9-81ED-4DB2-BD59-A6C34878D82A}">
                    <a16:rowId xmlns:a16="http://schemas.microsoft.com/office/drawing/2014/main" val="3850437251"/>
                  </a:ext>
                </a:extLst>
              </a:tr>
              <a:tr h="551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300" kern="100" dirty="0"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5,818</a:t>
                      </a:r>
                      <a:endParaRPr lang="zh-TW" altLang="zh-TW" sz="23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0.230</a:t>
                      </a:r>
                      <a:endParaRPr lang="zh-TW" altLang="en-US" sz="2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57" marR="86457" marT="43228" marB="43228"/>
                </a:tc>
                <a:extLst>
                  <a:ext uri="{0D108BD9-81ED-4DB2-BD59-A6C34878D82A}">
                    <a16:rowId xmlns:a16="http://schemas.microsoft.com/office/drawing/2014/main" val="2653783898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9E87969B-A97A-4517-966F-2C26C8C2CA68}"/>
              </a:ext>
            </a:extLst>
          </p:cNvPr>
          <p:cNvSpPr txBox="1"/>
          <p:nvPr/>
        </p:nvSpPr>
        <p:spPr>
          <a:xfrm>
            <a:off x="6096000" y="1474517"/>
            <a:ext cx="292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Position Error (Meters)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9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(5/5) – UID</a:t>
            </a:r>
          </a:p>
          <a:p>
            <a:endParaRPr lang="en-US" altLang="zh-TW" dirty="0">
              <a:sym typeface="+mn-ea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664D824-80BB-4A69-B1A2-BFF3BEE39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888901"/>
              </p:ext>
            </p:extLst>
          </p:nvPr>
        </p:nvGraphicFramePr>
        <p:xfrm>
          <a:off x="3621540" y="2590088"/>
          <a:ext cx="4948920" cy="1997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399">
                  <a:extLst>
                    <a:ext uri="{9D8B030D-6E8A-4147-A177-3AD203B41FA5}">
                      <a16:colId xmlns:a16="http://schemas.microsoft.com/office/drawing/2014/main" val="2220569003"/>
                    </a:ext>
                  </a:extLst>
                </a:gridCol>
                <a:gridCol w="1851521">
                  <a:extLst>
                    <a:ext uri="{9D8B030D-6E8A-4147-A177-3AD203B41FA5}">
                      <a16:colId xmlns:a16="http://schemas.microsoft.com/office/drawing/2014/main" val="498690375"/>
                    </a:ext>
                  </a:extLst>
                </a:gridCol>
              </a:tblGrid>
              <a:tr h="4992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</a:t>
                      </a:r>
                      <a:endParaRPr lang="zh-TW" sz="19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UID Switch </a:t>
                      </a: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endParaRPr lang="zh-TW" sz="19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extLst>
                  <a:ext uri="{0D108BD9-81ED-4DB2-BD59-A6C34878D82A}">
                    <a16:rowId xmlns:a16="http://schemas.microsoft.com/office/drawing/2014/main" val="3589450065"/>
                  </a:ext>
                </a:extLst>
              </a:tr>
              <a:tr h="4992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BBOX Switch</a:t>
                      </a:r>
                      <a:endParaRPr lang="zh-TW" sz="19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zh-TW" sz="19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extLst>
                  <a:ext uri="{0D108BD9-81ED-4DB2-BD59-A6C34878D82A}">
                    <a16:rowId xmlns:a16="http://schemas.microsoft.com/office/drawing/2014/main" val="2008840307"/>
                  </a:ext>
                </a:extLst>
              </a:tr>
              <a:tr h="4992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mmWave</a:t>
                      </a: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Tracking Fail</a:t>
                      </a:r>
                      <a:endParaRPr lang="zh-TW" sz="19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TW" sz="19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extLst>
                  <a:ext uri="{0D108BD9-81ED-4DB2-BD59-A6C34878D82A}">
                    <a16:rowId xmlns:a16="http://schemas.microsoft.com/office/drawing/2014/main" val="2212167698"/>
                  </a:ext>
                </a:extLst>
              </a:tr>
              <a:tr h="4992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zh-TW" sz="1900" kern="10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endParaRPr lang="zh-TW" sz="1900" kern="100" dirty="0"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09170" marR="109170" marT="0" marB="0" anchor="ctr"/>
                </a:tc>
                <a:extLst>
                  <a:ext uri="{0D108BD9-81ED-4DB2-BD59-A6C34878D82A}">
                    <a16:rowId xmlns:a16="http://schemas.microsoft.com/office/drawing/2014/main" val="21299371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84A0994A-1E6C-B9FB-6384-CCD97C67D467}"/>
              </a:ext>
            </a:extLst>
          </p:cNvPr>
          <p:cNvSpPr txBox="1"/>
          <p:nvPr/>
        </p:nvSpPr>
        <p:spPr>
          <a:xfrm>
            <a:off x="10103556" y="-33349"/>
            <a:ext cx="22357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BBOX: Bounding Box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UID: Unique IDentifier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6B7FF1F-9CCF-C5E0-181D-9565BDE79D66}"/>
              </a:ext>
            </a:extLst>
          </p:cNvPr>
          <p:cNvSpPr txBox="1"/>
          <p:nvPr/>
        </p:nvSpPr>
        <p:spPr>
          <a:xfrm>
            <a:off x="4456590" y="1757779"/>
            <a:ext cx="382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Totally: 28,942 frames = 965 seconds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8E1CE33-5CBA-B215-AA4D-EF99337334FC}"/>
              </a:ext>
            </a:extLst>
          </p:cNvPr>
          <p:cNvSpPr txBox="1"/>
          <p:nvPr/>
        </p:nvSpPr>
        <p:spPr>
          <a:xfrm>
            <a:off x="7173156" y="2225707"/>
            <a:ext cx="509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Fusion                 </a:t>
            </a:r>
            <a:r>
              <a:rPr lang="en-US" altLang="zh-TW" dirty="0" err="1"/>
              <a:t>mmWave</a:t>
            </a:r>
            <a:r>
              <a:rPr lang="en-US" altLang="zh-TW" dirty="0"/>
              <a:t> Only       Camera Only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259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600ACDFD-0CAB-4719-9BEE-833DD98E5A72}"/>
              </a:ext>
            </a:extLst>
          </p:cNvPr>
          <p:cNvGrpSpPr/>
          <p:nvPr/>
        </p:nvGrpSpPr>
        <p:grpSpPr>
          <a:xfrm>
            <a:off x="5346106" y="2336340"/>
            <a:ext cx="5445775" cy="3873477"/>
            <a:chOff x="6871201" y="1650924"/>
            <a:chExt cx="5572812" cy="3963836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771F854-DE92-4BF0-A237-AEA669AB74A1}"/>
                </a:ext>
              </a:extLst>
            </p:cNvPr>
            <p:cNvSpPr txBox="1"/>
            <p:nvPr/>
          </p:nvSpPr>
          <p:spPr>
            <a:xfrm>
              <a:off x="6871201" y="4673783"/>
              <a:ext cx="5572812" cy="940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>
                  <a:solidFill>
                    <a:srgbClr val="777777"/>
                  </a:solidFill>
                  <a:latin typeface="Lato" panose="020B0604020202020204" pitchFamily="34" charset="0"/>
                </a:rPr>
                <a:t>Jorjin </a:t>
              </a:r>
              <a:r>
                <a:rPr lang="en-US" altLang="zh-TW" sz="1600" b="0" i="0" dirty="0">
                  <a:solidFill>
                    <a:srgbClr val="777777"/>
                  </a:solidFill>
                  <a:effectLst/>
                  <a:latin typeface="Lato" panose="020B0604020202020204" pitchFamily="34" charset="0"/>
                </a:rPr>
                <a:t>MT5A61E01K </a:t>
              </a:r>
            </a:p>
            <a:p>
              <a:pPr algn="ctr"/>
              <a:r>
                <a:rPr lang="en-US" altLang="zh-TW" sz="1600" b="0" i="0" dirty="0">
                  <a:solidFill>
                    <a:srgbClr val="777777"/>
                  </a:solidFill>
                  <a:effectLst/>
                  <a:latin typeface="Lato" panose="020B0604020202020204" pitchFamily="34" charset="0"/>
                </a:rPr>
                <a:t>77GHz MMW sensor application kit</a:t>
              </a:r>
              <a:endParaRPr lang="zh-TW" altLang="en-US" sz="1600" dirty="0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BFAE3D14-F689-4809-994F-57CB969E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3215" y="1650924"/>
              <a:ext cx="5068785" cy="2998863"/>
            </a:xfrm>
            <a:prstGeom prst="rect">
              <a:avLst/>
            </a:prstGeom>
          </p:spPr>
        </p:pic>
      </p:grpSp>
      <p:sp>
        <p:nvSpPr>
          <p:cNvPr id="104" name="文字方塊 16"/>
          <p:cNvSpPr txBox="1"/>
          <p:nvPr/>
        </p:nvSpPr>
        <p:spPr>
          <a:xfrm>
            <a:off x="276374" y="648183"/>
            <a:ext cx="8987557" cy="64389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(1/5) – mmWave Radar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A4A5FDD-6B82-476E-9F29-AF823025E783}"/>
              </a:ext>
            </a:extLst>
          </p:cNvPr>
          <p:cNvSpPr txBox="1"/>
          <p:nvPr/>
        </p:nvSpPr>
        <p:spPr>
          <a:xfrm>
            <a:off x="9474200" y="-39328"/>
            <a:ext cx="2757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FP: False Positive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FN: False Negative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FOV: Field of View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14B0E7E-79E5-4748-9F15-3911289FA6E7}"/>
              </a:ext>
            </a:extLst>
          </p:cNvPr>
          <p:cNvGrpSpPr/>
          <p:nvPr/>
        </p:nvGrpSpPr>
        <p:grpSpPr>
          <a:xfrm>
            <a:off x="662125" y="1668910"/>
            <a:ext cx="5926565" cy="4875081"/>
            <a:chOff x="323265" y="1908039"/>
            <a:chExt cx="5926565" cy="4875081"/>
          </a:xfrm>
        </p:grpSpPr>
        <p:sp>
          <p:nvSpPr>
            <p:cNvPr id="9" name="文字方塊 3">
              <a:extLst>
                <a:ext uri="{FF2B5EF4-FFF2-40B4-BE49-F238E27FC236}">
                  <a16:creationId xmlns:a16="http://schemas.microsoft.com/office/drawing/2014/main" id="{7BEF357C-76A8-441D-99E6-3C9A91158FE9}"/>
                </a:ext>
              </a:extLst>
            </p:cNvPr>
            <p:cNvSpPr txBox="1"/>
            <p:nvPr/>
          </p:nvSpPr>
          <p:spPr>
            <a:xfrm>
              <a:off x="323265" y="1908039"/>
              <a:ext cx="5926565" cy="177817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8" tIns="45718" rIns="45718" bIns="45718">
              <a:spAutoFit/>
            </a:bodyPr>
            <a:lstStyle>
              <a:lvl1pPr marL="342900" indent="-342900">
                <a:lnSpc>
                  <a:spcPct val="150000"/>
                </a:lnSpc>
                <a:buSzPct val="100000"/>
                <a:buAutoNum type="arabicPeriod"/>
                <a:defRPr sz="2400" b="1"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lvl1pPr>
            </a:lstStyle>
            <a:p>
              <a:pPr marL="0" indent="0">
                <a:buNone/>
              </a:pPr>
              <a:r>
                <a:rPr lang="en-US" altLang="zh-TW" sz="2800" dirty="0"/>
                <a:t>Advantages: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b="0" dirty="0"/>
                <a:t>S</a:t>
              </a:r>
              <a:r>
                <a:rPr lang="zh-TW" altLang="en-US" b="0" dirty="0"/>
                <a:t>patial </a:t>
              </a:r>
              <a:r>
                <a:rPr lang="en-US" altLang="zh-TW" b="0" dirty="0">
                  <a:solidFill>
                    <a:srgbClr val="00729A"/>
                  </a:solidFill>
                </a:rPr>
                <a:t>P</a:t>
              </a:r>
              <a:r>
                <a:rPr lang="zh-TW" altLang="en-US" b="0" dirty="0">
                  <a:solidFill>
                    <a:srgbClr val="00729A"/>
                  </a:solidFill>
                </a:rPr>
                <a:t>osition </a:t>
              </a:r>
              <a:endParaRPr lang="en-US" altLang="zh-TW" b="0" dirty="0">
                <a:solidFill>
                  <a:srgbClr val="00729A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b="0" dirty="0">
                  <a:solidFill>
                    <a:srgbClr val="00729A"/>
                  </a:solidFill>
                </a:rPr>
                <a:t>Large FOV</a:t>
              </a:r>
              <a:endParaRPr lang="en-US" altLang="zh-TW" sz="2000" b="0" dirty="0"/>
            </a:p>
          </p:txBody>
        </p:sp>
        <p:sp>
          <p:nvSpPr>
            <p:cNvPr id="12" name="文字方塊 3">
              <a:extLst>
                <a:ext uri="{FF2B5EF4-FFF2-40B4-BE49-F238E27FC236}">
                  <a16:creationId xmlns:a16="http://schemas.microsoft.com/office/drawing/2014/main" id="{FBCCC65B-BC7B-4101-A437-497A91962151}"/>
                </a:ext>
              </a:extLst>
            </p:cNvPr>
            <p:cNvSpPr txBox="1"/>
            <p:nvPr/>
          </p:nvSpPr>
          <p:spPr>
            <a:xfrm>
              <a:off x="323266" y="3896949"/>
              <a:ext cx="4278132" cy="288617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8" tIns="45718" rIns="45718" bIns="45718">
              <a:spAutoFit/>
            </a:bodyPr>
            <a:lstStyle>
              <a:lvl1pPr marL="342900" indent="-342900">
                <a:lnSpc>
                  <a:spcPct val="150000"/>
                </a:lnSpc>
                <a:buSzPct val="100000"/>
                <a:buAutoNum type="arabicPeriod"/>
                <a:defRPr sz="2400" b="1"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lvl1pPr>
            </a:lstStyle>
            <a:p>
              <a:pPr marL="0" indent="0">
                <a:buNone/>
              </a:pPr>
              <a:r>
                <a:rPr lang="en-US" altLang="zh-TW" sz="2800" dirty="0"/>
                <a:t>Disadvantages: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zh-CN" b="0" dirty="0"/>
                <a:t>“Blind” to </a:t>
              </a:r>
              <a:r>
                <a:rPr lang="en-US" altLang="zh-CN" b="0" dirty="0">
                  <a:solidFill>
                    <a:srgbClr val="00729A"/>
                  </a:solidFill>
                </a:rPr>
                <a:t>still</a:t>
              </a:r>
              <a:r>
                <a:rPr lang="en-US" altLang="zh-CN" b="0" dirty="0"/>
                <a:t> targets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zh-CN" b="0" dirty="0">
                  <a:solidFill>
                    <a:srgbClr val="00729A"/>
                  </a:solidFill>
                </a:rPr>
                <a:t>FP</a:t>
              </a:r>
              <a:r>
                <a:rPr lang="en-US" altLang="zh-CN" b="0" dirty="0">
                  <a:solidFill>
                    <a:srgbClr val="FF0000"/>
                  </a:solidFill>
                </a:rPr>
                <a:t> </a:t>
              </a:r>
              <a:r>
                <a:rPr lang="en-US" altLang="zh-CN" b="0" dirty="0"/>
                <a:t>or </a:t>
              </a:r>
              <a:r>
                <a:rPr lang="en-US" altLang="zh-CN" b="0" dirty="0">
                  <a:solidFill>
                    <a:srgbClr val="00729A"/>
                  </a:solidFill>
                </a:rPr>
                <a:t>FN</a:t>
              </a:r>
              <a:r>
                <a:rPr lang="en-US" altLang="zh-CN" b="0" dirty="0">
                  <a:solidFill>
                    <a:srgbClr val="FF0000"/>
                  </a:solidFill>
                </a:rPr>
                <a:t> </a:t>
              </a:r>
              <a:r>
                <a:rPr lang="en-US" altLang="zh-CN" b="0" dirty="0"/>
                <a:t>are easy to occur when detecting targets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zh-TW" b="0" dirty="0"/>
                <a:t>Classification</a:t>
              </a:r>
              <a:endParaRPr lang="zh-TW" altLang="en-US" b="0" dirty="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120032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Experimental Results (5/5) – UID</a:t>
            </a:r>
          </a:p>
          <a:p>
            <a:endParaRPr lang="en-US" altLang="zh-TW" dirty="0">
              <a:sym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7B91A0-471C-4545-BE8E-D5D4B056F28C}"/>
              </a:ext>
            </a:extLst>
          </p:cNvPr>
          <p:cNvSpPr txBox="1"/>
          <p:nvPr/>
        </p:nvSpPr>
        <p:spPr>
          <a:xfrm>
            <a:off x="719998" y="2408459"/>
            <a:ext cx="483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Visualization…</a:t>
            </a:r>
            <a:endParaRPr lang="zh-TW" alt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3F0D8F3-8967-C786-1E56-BA4F0F0B3303}"/>
              </a:ext>
            </a:extLst>
          </p:cNvPr>
          <p:cNvSpPr txBox="1"/>
          <p:nvPr/>
        </p:nvSpPr>
        <p:spPr>
          <a:xfrm>
            <a:off x="10103556" y="-33349"/>
            <a:ext cx="223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UID: Unique IDentifier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2342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圓角 12"/>
          <p:cNvSpPr/>
          <p:nvPr/>
        </p:nvSpPr>
        <p:spPr>
          <a:xfrm>
            <a:off x="719998" y="3338998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3343847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" name="文字方塊 16">
            <a:extLst>
              <a:ext uri="{FF2B5EF4-FFF2-40B4-BE49-F238E27FC236}">
                <a16:creationId xmlns:a16="http://schemas.microsoft.com/office/drawing/2014/main" id="{B6AA9303-5837-4769-B0E1-33363DB78F60}"/>
              </a:ext>
            </a:extLst>
          </p:cNvPr>
          <p:cNvSpPr txBox="1"/>
          <p:nvPr/>
        </p:nvSpPr>
        <p:spPr>
          <a:xfrm>
            <a:off x="1602221" y="2415672"/>
            <a:ext cx="8987557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ctr"/>
            <a:r>
              <a:rPr lang="en-US" sz="5400" dirty="0"/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1741284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Application (1/2)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AE425F-5D37-43B0-A50C-68C9C2C9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448" y="3165087"/>
            <a:ext cx="4496041" cy="33712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DD7D725-420F-44DA-B9A1-72823939C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32" y="1682810"/>
            <a:ext cx="3639341" cy="485354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A6F0893-1D12-4E25-9F99-F1CC253182E6}"/>
              </a:ext>
            </a:extLst>
          </p:cNvPr>
          <p:cNvSpPr txBox="1"/>
          <p:nvPr/>
        </p:nvSpPr>
        <p:spPr>
          <a:xfrm>
            <a:off x="1814448" y="2019502"/>
            <a:ext cx="848779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: 3m*3m square region</a:t>
            </a:r>
          </a:p>
          <a:p>
            <a:pPr algn="just"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: 2.4 m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11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2240091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Application (2/2)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D97C33-774F-4C51-A0AA-CC75AA7635E1}"/>
              </a:ext>
            </a:extLst>
          </p:cNvPr>
          <p:cNvSpPr txBox="1"/>
          <p:nvPr/>
        </p:nvSpPr>
        <p:spPr>
          <a:xfrm>
            <a:off x="719998" y="2408459"/>
            <a:ext cx="4833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Visualization…</a:t>
            </a:r>
            <a:endParaRPr lang="zh-TW" alt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68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16">
            <a:extLst>
              <a:ext uri="{FF2B5EF4-FFF2-40B4-BE49-F238E27FC236}">
                <a16:creationId xmlns:a16="http://schemas.microsoft.com/office/drawing/2014/main" id="{C9161971-CC8D-46F7-B355-C001F8705280}"/>
              </a:ext>
            </a:extLst>
          </p:cNvPr>
          <p:cNvSpPr txBox="1"/>
          <p:nvPr/>
        </p:nvSpPr>
        <p:spPr>
          <a:xfrm>
            <a:off x="276374" y="3687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endParaRPr lang="en-US" altLang="zh-TW" dirty="0">
              <a:sym typeface="+mn-ea"/>
            </a:endParaRPr>
          </a:p>
        </p:txBody>
      </p:sp>
      <p:sp>
        <p:nvSpPr>
          <p:cNvPr id="11" name="矩形: 圓角 12">
            <a:extLst>
              <a:ext uri="{FF2B5EF4-FFF2-40B4-BE49-F238E27FC236}">
                <a16:creationId xmlns:a16="http://schemas.microsoft.com/office/drawing/2014/main" id="{B6056AD7-0252-4845-B086-36503CC224FF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矩形: 圓角 50">
            <a:extLst>
              <a:ext uri="{FF2B5EF4-FFF2-40B4-BE49-F238E27FC236}">
                <a16:creationId xmlns:a16="http://schemas.microsoft.com/office/drawing/2014/main" id="{35007DF6-1875-4CB1-AC68-21F890C386D6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881FF272-29E8-4170-B0B1-8E833AF28D7D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Conclusion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517F5C-53C5-47A4-85F9-34C4D1538739}"/>
              </a:ext>
            </a:extLst>
          </p:cNvPr>
          <p:cNvSpPr txBox="1"/>
          <p:nvPr/>
        </p:nvSpPr>
        <p:spPr>
          <a:xfrm>
            <a:off x="1814448" y="2019502"/>
            <a:ext cx="8487792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:  Deep learning-based coordinate calibration and spatial position estimation methods to improve fusion accuracy.</a:t>
            </a:r>
          </a:p>
          <a:p>
            <a:pPr algn="just">
              <a:lnSpc>
                <a:spcPct val="150000"/>
              </a:lnSpc>
            </a:pPr>
            <a:endParaRPr lang="en-US" altLang="zh-TW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: Time synchronization on two sensors’ input data -&gt; Position Estimation &amp; Coordinate Calibration -&gt; UID Assignment based on Hungarian Algorithm</a:t>
            </a:r>
          </a:p>
          <a:p>
            <a:pPr algn="just">
              <a:lnSpc>
                <a:spcPct val="150000"/>
              </a:lnSpc>
            </a:pPr>
            <a:endParaRPr lang="en-US" altLang="zh-TW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: This system maintains consistent IDs for targets within the range of both sensors.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BF182E-B253-40C5-B768-FC76CDFE4F73}"/>
              </a:ext>
            </a:extLst>
          </p:cNvPr>
          <p:cNvSpPr txBox="1"/>
          <p:nvPr/>
        </p:nvSpPr>
        <p:spPr>
          <a:xfrm>
            <a:off x="10080978" y="-10771"/>
            <a:ext cx="2258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7322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圓角 12"/>
          <p:cNvSpPr/>
          <p:nvPr/>
        </p:nvSpPr>
        <p:spPr>
          <a:xfrm>
            <a:off x="719998" y="3338998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3343847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" name="文字方塊 16">
            <a:extLst>
              <a:ext uri="{FF2B5EF4-FFF2-40B4-BE49-F238E27FC236}">
                <a16:creationId xmlns:a16="http://schemas.microsoft.com/office/drawing/2014/main" id="{B6AA9303-5837-4769-B0E1-33363DB78F60}"/>
              </a:ext>
            </a:extLst>
          </p:cNvPr>
          <p:cNvSpPr txBox="1"/>
          <p:nvPr/>
        </p:nvSpPr>
        <p:spPr>
          <a:xfrm>
            <a:off x="1105910" y="2505673"/>
            <a:ext cx="9980179" cy="92332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pPr algn="ctr"/>
            <a:r>
              <a:rPr lang="en-US" sz="5400" dirty="0"/>
              <a:t>Thanks!!!</a:t>
            </a:r>
          </a:p>
        </p:txBody>
      </p:sp>
    </p:spTree>
    <p:extLst>
      <p:ext uri="{BB962C8B-B14F-4D97-AF65-F5344CB8AC3E}">
        <p14:creationId xmlns:p14="http://schemas.microsoft.com/office/powerpoint/2010/main" val="161683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(2/5) – Color Camera 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B3ACF17-6223-4152-9E03-EC3829E6FC0C}"/>
              </a:ext>
            </a:extLst>
          </p:cNvPr>
          <p:cNvGrpSpPr/>
          <p:nvPr/>
        </p:nvGrpSpPr>
        <p:grpSpPr>
          <a:xfrm>
            <a:off x="6916066" y="1980471"/>
            <a:ext cx="4397476" cy="4094896"/>
            <a:chOff x="323266" y="1961393"/>
            <a:chExt cx="4278132" cy="3983764"/>
          </a:xfrm>
        </p:grpSpPr>
        <p:sp>
          <p:nvSpPr>
            <p:cNvPr id="7" name="文字方塊 3">
              <a:extLst>
                <a:ext uri="{FF2B5EF4-FFF2-40B4-BE49-F238E27FC236}">
                  <a16:creationId xmlns:a16="http://schemas.microsoft.com/office/drawing/2014/main" id="{40BBB3D4-03F0-4ED7-B9D1-E764C62AE86E}"/>
                </a:ext>
              </a:extLst>
            </p:cNvPr>
            <p:cNvSpPr txBox="1"/>
            <p:nvPr/>
          </p:nvSpPr>
          <p:spPr>
            <a:xfrm>
              <a:off x="323266" y="1961393"/>
              <a:ext cx="4278132" cy="172991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8" tIns="45718" rIns="45718" bIns="45718">
              <a:spAutoFit/>
            </a:bodyPr>
            <a:lstStyle>
              <a:lvl1pPr marL="342900" indent="-342900">
                <a:lnSpc>
                  <a:spcPct val="150000"/>
                </a:lnSpc>
                <a:buSzPct val="100000"/>
                <a:buAutoNum type="arabicPeriod"/>
                <a:defRPr sz="2400" b="1"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lvl1pPr>
            </a:lstStyle>
            <a:p>
              <a:pPr marL="0" indent="0">
                <a:buNone/>
              </a:pPr>
              <a:r>
                <a:rPr lang="en-US" altLang="zh-TW" sz="2800" dirty="0"/>
                <a:t>Advantages: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b="0" dirty="0">
                  <a:latin typeface="Arial" panose="020B0604020202020204" pitchFamily="34" charset="0"/>
                  <a:cs typeface="Arial" panose="020B0604020202020204" pitchFamily="34" charset="0"/>
                </a:rPr>
                <a:t>Features</a:t>
              </a:r>
              <a:r>
                <a:rPr lang="en-US" altLang="zh-TW" b="0" dirty="0">
                  <a:solidFill>
                    <a:srgbClr val="3D91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b="0" dirty="0">
                  <a:latin typeface="Arial" panose="020B0604020202020204" pitchFamily="34" charset="0"/>
                  <a:cs typeface="Arial" panose="020B0604020202020204" pitchFamily="34" charset="0"/>
                </a:rPr>
                <a:t>of the target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b="0" dirty="0">
                  <a:latin typeface="Arial" panose="020B0604020202020204" pitchFamily="34" charset="0"/>
                  <a:cs typeface="Arial" panose="020B0604020202020204" pitchFamily="34" charset="0"/>
                </a:rPr>
                <a:t>Rich </a:t>
              </a:r>
              <a:r>
                <a:rPr lang="en-US" altLang="zh-CN" b="0" dirty="0">
                  <a:solidFill>
                    <a:srgbClr val="0072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</a:t>
              </a:r>
              <a:r>
                <a:rPr lang="en-US" altLang="zh-TW" b="0" dirty="0">
                  <a:solidFill>
                    <a:srgbClr val="0072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  <a:endParaRPr lang="zh-TW" altLang="en-US" b="0" dirty="0">
                <a:solidFill>
                  <a:srgbClr val="00729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字方塊 3">
              <a:extLst>
                <a:ext uri="{FF2B5EF4-FFF2-40B4-BE49-F238E27FC236}">
                  <a16:creationId xmlns:a16="http://schemas.microsoft.com/office/drawing/2014/main" id="{FFC3BAE7-DD00-45E3-9030-1125EBECA14A}"/>
                </a:ext>
              </a:extLst>
            </p:cNvPr>
            <p:cNvSpPr txBox="1"/>
            <p:nvPr/>
          </p:nvSpPr>
          <p:spPr>
            <a:xfrm>
              <a:off x="323266" y="4215240"/>
              <a:ext cx="4278132" cy="172991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8" tIns="45718" rIns="45718" bIns="45718">
              <a:spAutoFit/>
            </a:bodyPr>
            <a:lstStyle>
              <a:lvl1pPr marL="342900" indent="-342900">
                <a:lnSpc>
                  <a:spcPct val="150000"/>
                </a:lnSpc>
                <a:buSzPct val="100000"/>
                <a:buAutoNum type="arabicPeriod"/>
                <a:defRPr sz="2400" b="1"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lvl1pPr>
            </a:lstStyle>
            <a:p>
              <a:pPr marL="0" indent="0">
                <a:buNone/>
              </a:pPr>
              <a:r>
                <a:rPr lang="en-US" altLang="zh-TW" sz="2800" dirty="0"/>
                <a:t>Disadvantages: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zh-CN" b="0" dirty="0"/>
                <a:t>No </a:t>
              </a:r>
              <a:r>
                <a:rPr lang="en-US" altLang="zh-CN" b="0" dirty="0">
                  <a:solidFill>
                    <a:srgbClr val="00729A"/>
                  </a:solidFill>
                </a:rPr>
                <a:t>depth information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zh-CN" b="0" dirty="0">
                  <a:solidFill>
                    <a:srgbClr val="00729A"/>
                  </a:solidFill>
                </a:rPr>
                <a:t>Small FOV</a:t>
              </a:r>
              <a:endParaRPr lang="zh-TW" altLang="en-US" b="0" dirty="0"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31269B59-13FD-49DF-92A8-A37698889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58" y="2286391"/>
            <a:ext cx="4715525" cy="360796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B5FA3AF-C017-46ED-90E9-2E04F2FB5509}"/>
              </a:ext>
            </a:extLst>
          </p:cNvPr>
          <p:cNvSpPr txBox="1"/>
          <p:nvPr/>
        </p:nvSpPr>
        <p:spPr>
          <a:xfrm>
            <a:off x="10255044" y="0"/>
            <a:ext cx="193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ym typeface="+mn-ea"/>
              </a:rPr>
              <a:t>FOV: Field of View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96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BF07999-4078-41CA-BAEE-905D29BD9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604011"/>
              </p:ext>
            </p:extLst>
          </p:nvPr>
        </p:nvGraphicFramePr>
        <p:xfrm>
          <a:off x="2052463" y="1979112"/>
          <a:ext cx="7980885" cy="4393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9019">
                  <a:extLst>
                    <a:ext uri="{9D8B030D-6E8A-4147-A177-3AD203B41FA5}">
                      <a16:colId xmlns:a16="http://schemas.microsoft.com/office/drawing/2014/main" val="968618833"/>
                    </a:ext>
                  </a:extLst>
                </a:gridCol>
                <a:gridCol w="2385933">
                  <a:extLst>
                    <a:ext uri="{9D8B030D-6E8A-4147-A177-3AD203B41FA5}">
                      <a16:colId xmlns:a16="http://schemas.microsoft.com/office/drawing/2014/main" val="50026402"/>
                    </a:ext>
                  </a:extLst>
                </a:gridCol>
                <a:gridCol w="2385933">
                  <a:extLst>
                    <a:ext uri="{9D8B030D-6E8A-4147-A177-3AD203B41FA5}">
                      <a16:colId xmlns:a16="http://schemas.microsoft.com/office/drawing/2014/main" val="794979345"/>
                    </a:ext>
                  </a:extLst>
                </a:gridCol>
              </a:tblGrid>
              <a:tr h="635097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Feature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mmWave Radar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Color Camera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158316744"/>
                  </a:ext>
                </a:extLst>
              </a:tr>
              <a:tr h="452189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Resolution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Low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High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4047470828"/>
                  </a:ext>
                </a:extLst>
              </a:tr>
              <a:tr h="452189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Velocity Measure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Yes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No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3237500818"/>
                  </a:ext>
                </a:extLst>
              </a:tr>
              <a:tr h="452189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Field Of View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r>
                        <a:rPr lang="en-US" sz="1700" kern="100" dirty="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r>
                        <a:rPr lang="en-US" sz="1700" kern="100" dirty="0">
                          <a:solidFill>
                            <a:schemeClr val="tx1"/>
                          </a:solidFill>
                          <a:effectLst/>
                        </a:rPr>
                        <a:t>°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3284380331"/>
                  </a:ext>
                </a:extLst>
              </a:tr>
              <a:tr h="452189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Sampling Speed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Low (16FPS)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High (30 FPS)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4001774241"/>
                  </a:ext>
                </a:extLst>
              </a:tr>
              <a:tr h="452189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Environmental Suitability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Good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Bad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2483372943"/>
                  </a:ext>
                </a:extLst>
              </a:tr>
              <a:tr h="452189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Sensor Size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Small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Small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2801066058"/>
                  </a:ext>
                </a:extLst>
              </a:tr>
              <a:tr h="452189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Detection Range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High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Low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105046713"/>
                  </a:ext>
                </a:extLst>
              </a:tr>
              <a:tr h="592750"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Human Detection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>
                          <a:effectLst/>
                        </a:rPr>
                        <a:t>“Blind” to Standing Object</a:t>
                      </a:r>
                      <a:endParaRPr lang="zh-TW" sz="19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tc>
                  <a:txBody>
                    <a:bodyPr/>
                    <a:lstStyle/>
                    <a:p>
                      <a:pPr marL="304800" indent="-304800" algn="ctr"/>
                      <a:r>
                        <a:rPr lang="en-US" sz="1900" kern="100" dirty="0">
                          <a:effectLst/>
                        </a:rPr>
                        <a:t>Yes</a:t>
                      </a:r>
                      <a:endParaRPr lang="zh-TW" sz="1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109745" marR="109745" marT="0" marB="0" anchor="ctr"/>
                </a:tc>
                <a:extLst>
                  <a:ext uri="{0D108BD9-81ED-4DB2-BD59-A6C34878D82A}">
                    <a16:rowId xmlns:a16="http://schemas.microsoft.com/office/drawing/2014/main" val="2209520100"/>
                  </a:ext>
                </a:extLst>
              </a:tr>
            </a:tbl>
          </a:graphicData>
        </a:graphic>
      </p:graphicFrame>
      <p:sp>
        <p:nvSpPr>
          <p:cNvPr id="5" name="文字方塊 16">
            <a:extLst>
              <a:ext uri="{FF2B5EF4-FFF2-40B4-BE49-F238E27FC236}">
                <a16:creationId xmlns:a16="http://schemas.microsoft.com/office/drawing/2014/main" id="{5C69DDDC-03FF-482D-AA6D-4DB1E97539B5}"/>
              </a:ext>
            </a:extLst>
          </p:cNvPr>
          <p:cNvSpPr txBox="1"/>
          <p:nvPr/>
        </p:nvSpPr>
        <p:spPr>
          <a:xfrm>
            <a:off x="276374" y="648183"/>
            <a:ext cx="11472003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(3/5) – Comparison</a:t>
            </a:r>
          </a:p>
        </p:txBody>
      </p:sp>
      <p:sp>
        <p:nvSpPr>
          <p:cNvPr id="6" name="矩形: 圓角 12">
            <a:extLst>
              <a:ext uri="{FF2B5EF4-FFF2-40B4-BE49-F238E27FC236}">
                <a16:creationId xmlns:a16="http://schemas.microsoft.com/office/drawing/2014/main" id="{CBFB388E-A485-476A-917B-C53013083D96}"/>
              </a:ext>
            </a:extLst>
          </p:cNvPr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" name="矩形: 圓角 50">
            <a:extLst>
              <a:ext uri="{FF2B5EF4-FFF2-40B4-BE49-F238E27FC236}">
                <a16:creationId xmlns:a16="http://schemas.microsoft.com/office/drawing/2014/main" id="{23384CE8-6E7F-4840-8AC1-F1A12643BBDA}"/>
              </a:ext>
            </a:extLst>
          </p:cNvPr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64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8987557" cy="64389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(4/5) – Problem: </a:t>
            </a:r>
            <a:r>
              <a:rPr lang="en-US" altLang="zh-TW" dirty="0">
                <a:solidFill>
                  <a:srgbClr val="007EC4"/>
                </a:solidFill>
                <a:sym typeface="+mn-ea"/>
              </a:rPr>
              <a:t>People Still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" name="2022-12-22 01-22-57_Trim">
            <a:hlinkClick r:id="" action="ppaction://media"/>
            <a:extLst>
              <a:ext uri="{FF2B5EF4-FFF2-40B4-BE49-F238E27FC236}">
                <a16:creationId xmlns:a16="http://schemas.microsoft.com/office/drawing/2014/main" id="{FC79623F-207E-4C61-B857-FF711A8F17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1202" y="1599777"/>
            <a:ext cx="9069596" cy="51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11773664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(4/5) – Problem: </a:t>
            </a:r>
            <a:r>
              <a:rPr lang="en-US" altLang="zh-TW" dirty="0">
                <a:solidFill>
                  <a:srgbClr val="007EC4"/>
                </a:solidFill>
                <a:sym typeface="+mn-ea"/>
              </a:rPr>
              <a:t>mmWave FP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A4A5FDD-6B82-476E-9F29-AF823025E783}"/>
              </a:ext>
            </a:extLst>
          </p:cNvPr>
          <p:cNvSpPr txBox="1"/>
          <p:nvPr/>
        </p:nvSpPr>
        <p:spPr>
          <a:xfrm>
            <a:off x="9461500" y="-39328"/>
            <a:ext cx="2769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FP: False Positive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mmWave: Millimeter Wave</a:t>
            </a: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MW_FP_1">
            <a:hlinkClick r:id="" action="ppaction://media"/>
            <a:extLst>
              <a:ext uri="{FF2B5EF4-FFF2-40B4-BE49-F238E27FC236}">
                <a16:creationId xmlns:a16="http://schemas.microsoft.com/office/drawing/2014/main" id="{BEF8F69C-C0B3-45BB-836D-24C0B6C80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85029"/>
            <a:ext cx="12192000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字方塊 16"/>
          <p:cNvSpPr txBox="1"/>
          <p:nvPr/>
        </p:nvSpPr>
        <p:spPr>
          <a:xfrm>
            <a:off x="276374" y="648183"/>
            <a:ext cx="11773664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00486F"/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defRPr>
            </a:lvl1pPr>
          </a:lstStyle>
          <a:p>
            <a:r>
              <a:rPr lang="en-US" altLang="zh-TW" dirty="0">
                <a:sym typeface="+mn-ea"/>
              </a:rPr>
              <a:t>Introduction (4/5) – Problem: </a:t>
            </a:r>
            <a:r>
              <a:rPr lang="en-US" altLang="zh-TW" dirty="0">
                <a:solidFill>
                  <a:srgbClr val="007EC4"/>
                </a:solidFill>
                <a:sym typeface="+mn-ea"/>
              </a:rPr>
              <a:t>mmWave</a:t>
            </a:r>
            <a:r>
              <a:rPr lang="en-US" altLang="zh-TW" dirty="0">
                <a:sym typeface="+mn-ea"/>
              </a:rPr>
              <a:t> </a:t>
            </a:r>
            <a:r>
              <a:rPr lang="en-US" altLang="zh-TW" dirty="0">
                <a:solidFill>
                  <a:srgbClr val="007EC4"/>
                </a:solidFill>
                <a:sym typeface="+mn-ea"/>
              </a:rPr>
              <a:t>Tracking failed</a:t>
            </a:r>
          </a:p>
        </p:txBody>
      </p:sp>
      <p:sp>
        <p:nvSpPr>
          <p:cNvPr id="105" name="矩形: 圓角 12"/>
          <p:cNvSpPr/>
          <p:nvPr/>
        </p:nvSpPr>
        <p:spPr>
          <a:xfrm>
            <a:off x="719998" y="1294514"/>
            <a:ext cx="11472003" cy="180003"/>
          </a:xfrm>
          <a:prstGeom prst="roundRect">
            <a:avLst>
              <a:gd name="adj" fmla="val 16667"/>
            </a:avLst>
          </a:prstGeom>
          <a:solidFill>
            <a:srgbClr val="0048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" name="矩形: 圓角 50"/>
          <p:cNvSpPr/>
          <p:nvPr/>
        </p:nvSpPr>
        <p:spPr>
          <a:xfrm>
            <a:off x="0" y="1299363"/>
            <a:ext cx="648000" cy="180003"/>
          </a:xfrm>
          <a:prstGeom prst="roundRect">
            <a:avLst>
              <a:gd name="adj" fmla="val 16667"/>
            </a:avLst>
          </a:prstGeom>
          <a:solidFill>
            <a:srgbClr val="00254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5" name="MMW_tracking_failed">
            <a:hlinkClick r:id="" action="ppaction://media"/>
            <a:extLst>
              <a:ext uri="{FF2B5EF4-FFF2-40B4-BE49-F238E27FC236}">
                <a16:creationId xmlns:a16="http://schemas.microsoft.com/office/drawing/2014/main" id="{90EDC44C-4BF8-4533-9162-BF07447C7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85029"/>
            <a:ext cx="12192000" cy="45021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2DDB0E-5077-4D3A-AFB9-25DAFC5B918A}"/>
              </a:ext>
            </a:extLst>
          </p:cNvPr>
          <p:cNvSpPr txBox="1"/>
          <p:nvPr/>
        </p:nvSpPr>
        <p:spPr>
          <a:xfrm>
            <a:off x="9398000" y="-13928"/>
            <a:ext cx="283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mmWave : Millimeter Wave</a:t>
            </a:r>
          </a:p>
        </p:txBody>
      </p:sp>
    </p:spTree>
    <p:extLst>
      <p:ext uri="{BB962C8B-B14F-4D97-AF65-F5344CB8AC3E}">
        <p14:creationId xmlns:p14="http://schemas.microsoft.com/office/powerpoint/2010/main" val="10557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20312</TotalTime>
  <Words>3167</Words>
  <Application>Microsoft Office PowerPoint</Application>
  <PresentationFormat>寬螢幕</PresentationFormat>
  <Paragraphs>657</Paragraphs>
  <Slides>45</Slides>
  <Notes>40</Notes>
  <HiddenSlides>0</HiddenSlides>
  <MMClips>7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3" baseType="lpstr">
      <vt:lpstr>-apple-system</vt:lpstr>
      <vt:lpstr>Arial</vt:lpstr>
      <vt:lpstr>Arial</vt:lpstr>
      <vt:lpstr>Calibri</vt:lpstr>
      <vt:lpstr>Lato</vt:lpstr>
      <vt:lpstr>Lora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TOBY</dc:creator>
  <cp:lastModifiedBy>Hao Hsuan Ting</cp:lastModifiedBy>
  <cp:revision>2779</cp:revision>
  <dcterms:created xsi:type="dcterms:W3CDTF">2022-12-21T09:44:31Z</dcterms:created>
  <dcterms:modified xsi:type="dcterms:W3CDTF">2023-11-21T07:55:33Z</dcterms:modified>
</cp:coreProperties>
</file>